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3"/>
  </p:notesMasterIdLst>
  <p:sldIdLst>
    <p:sldId id="258" r:id="rId2"/>
    <p:sldId id="259" r:id="rId3"/>
    <p:sldId id="260" r:id="rId4"/>
    <p:sldId id="261" r:id="rId5"/>
    <p:sldId id="262" r:id="rId6"/>
    <p:sldId id="263" r:id="rId7"/>
    <p:sldId id="264" r:id="rId8"/>
    <p:sldId id="265" r:id="rId9"/>
    <p:sldId id="266" r:id="rId10"/>
    <p:sldId id="267" r:id="rId11"/>
    <p:sldId id="268"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74" d="100"/>
          <a:sy n="74" d="100"/>
        </p:scale>
        <p:origin x="1042"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8006D1-341B-4B2B-9DEC-5CF603608A34}" type="datetimeFigureOut">
              <a:rPr lang="en-US" smtClean="0"/>
              <a:t>4/7/2025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7C8407-B548-43A4-91F9-D9F7DB0BF657}" type="slidenum">
              <a:rPr lang="en-US" smtClean="0"/>
              <a:t>‹#›</a:t>
            </a:fld>
            <a:endParaRPr lang="en-US"/>
          </a:p>
        </p:txBody>
      </p:sp>
    </p:spTree>
    <p:extLst>
      <p:ext uri="{BB962C8B-B14F-4D97-AF65-F5344CB8AC3E}">
        <p14:creationId xmlns:p14="http://schemas.microsoft.com/office/powerpoint/2010/main" val="20577724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latin typeface="Times New Roman" panose="02020603050405020304" pitchFamily="18" charset="0"/>
                <a:cs typeface="Times New Roman" panose="02020603050405020304" pitchFamily="18" charset="0"/>
              </a:rPr>
              <a:t>Threats:</a:t>
            </a:r>
            <a:r>
              <a:rPr lang="en-US" sz="1200" dirty="0">
                <a:latin typeface="Times New Roman" panose="02020603050405020304" pitchFamily="18" charset="0"/>
                <a:cs typeface="Times New Roman" panose="02020603050405020304" pitchFamily="18" charset="0"/>
              </a:rPr>
              <a:t> eBay receives only certain part of its foreign operations income which has to be converted in US dollars and can be affect by the exchange rates.</a:t>
            </a:r>
          </a:p>
          <a:p>
            <a:endParaRPr lang="en-US" dirty="0"/>
          </a:p>
        </p:txBody>
      </p:sp>
      <p:sp>
        <p:nvSpPr>
          <p:cNvPr id="4" name="Slide Number Placeholder 3"/>
          <p:cNvSpPr>
            <a:spLocks noGrp="1"/>
          </p:cNvSpPr>
          <p:nvPr>
            <p:ph type="sldNum" sz="quarter" idx="10"/>
          </p:nvPr>
        </p:nvSpPr>
        <p:spPr/>
        <p:txBody>
          <a:bodyPr/>
          <a:lstStyle/>
          <a:p>
            <a:fld id="{0B7C8407-B548-43A4-91F9-D9F7DB0BF657}" type="slidenum">
              <a:rPr lang="en-US" smtClean="0"/>
              <a:t>6</a:t>
            </a:fld>
            <a:endParaRPr lang="en-US"/>
          </a:p>
        </p:txBody>
      </p:sp>
    </p:spTree>
    <p:extLst>
      <p:ext uri="{BB962C8B-B14F-4D97-AF65-F5344CB8AC3E}">
        <p14:creationId xmlns:p14="http://schemas.microsoft.com/office/powerpoint/2010/main" val="6332516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b="1" dirty="0">
                <a:latin typeface="Times New Roman" panose="02020603050405020304" pitchFamily="18" charset="0"/>
                <a:cs typeface="Times New Roman" panose="02020603050405020304" pitchFamily="18" charset="0"/>
              </a:rPr>
              <a:t>Environmental</a:t>
            </a:r>
            <a:r>
              <a:rPr lang="en-US" dirty="0">
                <a:latin typeface="Times New Roman" panose="02020603050405020304" pitchFamily="18" charset="0"/>
                <a:cs typeface="Times New Roman" panose="02020603050405020304" pitchFamily="18" charset="0"/>
              </a:rPr>
              <a:t>: eBay could implement guidelines or perhaps provide resources for sellers on electric waste disposer.</a:t>
            </a:r>
          </a:p>
          <a:p>
            <a:pPr lvl="0"/>
            <a:r>
              <a:rPr lang="en-US" b="1" dirty="0">
                <a:latin typeface="Times New Roman" panose="02020603050405020304" pitchFamily="18" charset="0"/>
                <a:cs typeface="Times New Roman" panose="02020603050405020304" pitchFamily="18" charset="0"/>
              </a:rPr>
              <a:t>Legal</a:t>
            </a:r>
            <a:r>
              <a:rPr lang="en-US" dirty="0">
                <a:latin typeface="Times New Roman" panose="02020603050405020304" pitchFamily="18" charset="0"/>
                <a:cs typeface="Times New Roman" panose="02020603050405020304" pitchFamily="18" charset="0"/>
              </a:rPr>
              <a:t>: As a global business with employees in various regions eBay must adhere to local employment laws.</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0B7C8407-B548-43A4-91F9-D9F7DB0BF657}" type="slidenum">
              <a:rPr lang="en-US" smtClean="0"/>
              <a:t>7</a:t>
            </a:fld>
            <a:endParaRPr lang="en-US"/>
          </a:p>
        </p:txBody>
      </p:sp>
    </p:spTree>
    <p:extLst>
      <p:ext uri="{BB962C8B-B14F-4D97-AF65-F5344CB8AC3E}">
        <p14:creationId xmlns:p14="http://schemas.microsoft.com/office/powerpoint/2010/main" val="4332186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a:latin typeface="Times New Roman" panose="02020603050405020304" pitchFamily="18" charset="0"/>
                <a:cs typeface="Times New Roman" panose="02020603050405020304" pitchFamily="18" charset="0"/>
              </a:rPr>
              <a:t>Employees:</a:t>
            </a:r>
            <a:r>
              <a:rPr lang="en-US" dirty="0">
                <a:latin typeface="Times New Roman" panose="02020603050405020304" pitchFamily="18" charset="0"/>
                <a:cs typeface="Times New Roman" panose="02020603050405020304" pitchFamily="18" charset="0"/>
              </a:rPr>
              <a:t> eBay’s employees are crucial for its day to day operations and innovation</a:t>
            </a:r>
          </a:p>
          <a:p>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0B7C8407-B548-43A4-91F9-D9F7DB0BF657}" type="slidenum">
              <a:rPr lang="en-US" smtClean="0"/>
              <a:t>8</a:t>
            </a:fld>
            <a:endParaRPr lang="en-US"/>
          </a:p>
        </p:txBody>
      </p:sp>
    </p:spTree>
    <p:extLst>
      <p:ext uri="{BB962C8B-B14F-4D97-AF65-F5344CB8AC3E}">
        <p14:creationId xmlns:p14="http://schemas.microsoft.com/office/powerpoint/2010/main" val="26709914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B3A824-1A51-4B26-AD58-A6D8E14F6C04}" type="datetimeFigureOut">
              <a:rPr lang="en-US" dirty="0"/>
              <a:t>4/7/2025</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rIns="45720"/>
          <a:lstStyle/>
          <a:p>
            <a:fld id="{6D22F896-40B5-4ADD-8801-0D06FADFA095}" type="slidenum">
              <a:rPr lang="en-US" dirty="0"/>
              <a:t>‹#›</a:t>
            </a:fld>
            <a:endParaRPr lang="en-US" dirty="0"/>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dirty="0"/>
              <a:t>4/7/2025</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E5059C3-6A89-4494-99FF-5A4D6FFD50EB}" type="datetimeFigureOut">
              <a:rPr lang="en-US" dirty="0"/>
              <a:t>4/7/2025</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dirty="0"/>
              <a:t>4/7/2025</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30E46F-7819-4ACF-B48B-48222C2ACC88}" type="datetimeFigureOut">
              <a:rPr lang="en-US" dirty="0"/>
              <a:t>4/7/2025</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dirty="0"/>
              <a:t>4/7/2025</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21D9284-D300-4297-87F7-E791DCC15DB1}" type="datetimeFigureOut">
              <a:rPr lang="en-US" dirty="0"/>
              <a:t>4/7/2025</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7D525BB-DA17-4BA0-B3C8-3AC3ABC827E6}" type="datetimeFigureOut">
              <a:rPr lang="en-US" dirty="0"/>
              <a:t>4/7/2025</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16C4C9A-3960-41CF-A4E9-2A8FB932454B}" type="datetimeFigureOut">
              <a:rPr lang="en-US" dirty="0"/>
              <a:t>4/7/2025</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dirty="0"/>
              <a:t>4/7/2025</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dirty="0"/>
              <a:t>4/7/2025</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Eigth level</a:t>
            </a:r>
          </a:p>
          <a:p>
            <a:pPr lvl="8"/>
            <a:r>
              <a:rPr lang="en-US" dirty="0"/>
              <a:t>Ninth level</a:t>
            </a:r>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3CBC1C18-307B-4F68-A007-B5B542270E8D}" type="datetimeFigureOut">
              <a:rPr lang="en-US" dirty="0"/>
              <a:t>4/7/2025</a:t>
            </a:fld>
            <a:endParaRPr lang="en-US" dirty="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r>
              <a:rPr lang="en-US" dirty="0"/>
              <a:t>
              </a:t>
            </a: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dirty="0"/>
              <a:pPr/>
              <a:t>‹#›</a:t>
            </a:fld>
            <a:endParaRPr lang="en-US" dirty="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29620" y="710084"/>
            <a:ext cx="7958331" cy="5721889"/>
          </a:xfrm>
        </p:spPr>
        <p:txBody>
          <a:bodyPr>
            <a:noAutofit/>
          </a:bodyPr>
          <a:lstStyle/>
          <a:p>
            <a:pPr algn="ctr"/>
            <a:r>
              <a:rPr lang="en-US" sz="6000" b="1" dirty="0">
                <a:latin typeface="Times New Roman" panose="02020603050405020304" pitchFamily="18" charset="0"/>
                <a:cs typeface="Times New Roman" panose="02020603050405020304" pitchFamily="18" charset="0"/>
              </a:rPr>
              <a:t>Student: Calin </a:t>
            </a:r>
            <a:r>
              <a:rPr lang="en-US" sz="6000" b="1" dirty="0" err="1">
                <a:latin typeface="Times New Roman" panose="02020603050405020304" pitchFamily="18" charset="0"/>
                <a:cs typeface="Times New Roman" panose="02020603050405020304" pitchFamily="18" charset="0"/>
              </a:rPr>
              <a:t>Matei</a:t>
            </a:r>
            <a:br>
              <a:rPr lang="en-US" sz="6000" b="1" dirty="0">
                <a:latin typeface="Times New Roman" panose="02020603050405020304" pitchFamily="18" charset="0"/>
                <a:cs typeface="Times New Roman" panose="02020603050405020304" pitchFamily="18" charset="0"/>
              </a:rPr>
            </a:br>
            <a:r>
              <a:rPr lang="en-US" sz="6000" b="1" dirty="0">
                <a:latin typeface="Times New Roman" panose="02020603050405020304" pitchFamily="18" charset="0"/>
                <a:cs typeface="Times New Roman" panose="02020603050405020304" pitchFamily="18" charset="0"/>
              </a:rPr>
              <a:t>Student ID: 1916953</a:t>
            </a:r>
            <a:br>
              <a:rPr lang="en-US" sz="6000" b="1" dirty="0">
                <a:latin typeface="Times New Roman" panose="02020603050405020304" pitchFamily="18" charset="0"/>
                <a:cs typeface="Times New Roman" panose="02020603050405020304" pitchFamily="18" charset="0"/>
              </a:rPr>
            </a:br>
            <a:r>
              <a:rPr lang="en-US" sz="6000" b="1" dirty="0">
                <a:latin typeface="Times New Roman" panose="02020603050405020304" pitchFamily="18" charset="0"/>
                <a:cs typeface="Times New Roman" panose="02020603050405020304" pitchFamily="18" charset="0"/>
              </a:rPr>
              <a:t>Module:  LCBB4007 Introduction to Business</a:t>
            </a:r>
            <a:br>
              <a:rPr lang="en-US" sz="6000" b="1" dirty="0">
                <a:latin typeface="Times New Roman" panose="02020603050405020304" pitchFamily="18" charset="0"/>
                <a:cs typeface="Times New Roman" panose="02020603050405020304" pitchFamily="18" charset="0"/>
              </a:rPr>
            </a:br>
            <a:r>
              <a:rPr lang="en-US" sz="6000" b="1" dirty="0">
                <a:latin typeface="Times New Roman" panose="02020603050405020304" pitchFamily="18" charset="0"/>
                <a:cs typeface="Times New Roman" panose="02020603050405020304" pitchFamily="18" charset="0"/>
              </a:rPr>
              <a:t>Assignment: Group presentation (</a:t>
            </a:r>
            <a:r>
              <a:rPr lang="en-US" sz="6000" b="1" dirty="0" err="1">
                <a:latin typeface="Times New Roman" panose="02020603050405020304" pitchFamily="18" charset="0"/>
                <a:cs typeface="Times New Roman" panose="02020603050405020304" pitchFamily="18" charset="0"/>
              </a:rPr>
              <a:t>Resit</a:t>
            </a:r>
            <a:r>
              <a:rPr lang="en-US" sz="6000" b="1">
                <a:latin typeface="Times New Roman" panose="02020603050405020304" pitchFamily="18" charset="0"/>
                <a:cs typeface="Times New Roman" panose="02020603050405020304" pitchFamily="18" charset="0"/>
              </a:rPr>
              <a:t>)</a:t>
            </a:r>
            <a:br>
              <a:rPr lang="en-US" sz="6000" b="1" dirty="0">
                <a:latin typeface="Times New Roman" panose="02020603050405020304" pitchFamily="18" charset="0"/>
                <a:cs typeface="Times New Roman" panose="02020603050405020304" pitchFamily="18" charset="0"/>
              </a:rPr>
            </a:br>
            <a:br>
              <a:rPr lang="en-US" sz="6000" b="1" dirty="0"/>
            </a:br>
            <a:endParaRPr lang="en-US" sz="6000" b="1" dirty="0"/>
          </a:p>
        </p:txBody>
      </p:sp>
    </p:spTree>
    <p:extLst>
      <p:ext uri="{BB962C8B-B14F-4D97-AF65-F5344CB8AC3E}">
        <p14:creationId xmlns:p14="http://schemas.microsoft.com/office/powerpoint/2010/main" val="34697704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Grp="1" noChangeArrowheads="1"/>
          </p:cNvSpPr>
          <p:nvPr>
            <p:ph type="title"/>
          </p:nvPr>
        </p:nvSpPr>
        <p:spPr bwMode="auto">
          <a:xfrm>
            <a:off x="1213623" y="1218392"/>
            <a:ext cx="8779464"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937250" algn="r"/>
              </a:tabLst>
              <a:defRPr>
                <a:solidFill>
                  <a:schemeClr val="tx1"/>
                </a:solidFill>
                <a:latin typeface="Arial" panose="020B0604020202020204" pitchFamily="34" charset="0"/>
              </a:defRPr>
            </a:lvl1pPr>
            <a:lvl2pPr eaLnBrk="0" fontAlgn="base" hangingPunct="0">
              <a:spcBef>
                <a:spcPct val="0"/>
              </a:spcBef>
              <a:spcAft>
                <a:spcPct val="0"/>
              </a:spcAft>
              <a:tabLst>
                <a:tab pos="5937250" algn="r"/>
              </a:tabLst>
              <a:defRPr>
                <a:solidFill>
                  <a:schemeClr val="tx1"/>
                </a:solidFill>
                <a:latin typeface="Arial" panose="020B0604020202020204" pitchFamily="34" charset="0"/>
              </a:defRPr>
            </a:lvl2pPr>
            <a:lvl3pPr eaLnBrk="0" fontAlgn="base" hangingPunct="0">
              <a:spcBef>
                <a:spcPct val="0"/>
              </a:spcBef>
              <a:spcAft>
                <a:spcPct val="0"/>
              </a:spcAft>
              <a:tabLst>
                <a:tab pos="5937250" algn="r"/>
              </a:tabLst>
              <a:defRPr>
                <a:solidFill>
                  <a:schemeClr val="tx1"/>
                </a:solidFill>
                <a:latin typeface="Arial" panose="020B0604020202020204" pitchFamily="34" charset="0"/>
              </a:defRPr>
            </a:lvl3pPr>
            <a:lvl4pPr eaLnBrk="0" fontAlgn="base" hangingPunct="0">
              <a:spcBef>
                <a:spcPct val="0"/>
              </a:spcBef>
              <a:spcAft>
                <a:spcPct val="0"/>
              </a:spcAft>
              <a:tabLst>
                <a:tab pos="5937250" algn="r"/>
              </a:tabLst>
              <a:defRPr>
                <a:solidFill>
                  <a:schemeClr val="tx1"/>
                </a:solidFill>
                <a:latin typeface="Arial" panose="020B0604020202020204" pitchFamily="34" charset="0"/>
              </a:defRPr>
            </a:lvl4pPr>
            <a:lvl5pPr eaLnBrk="0" fontAlgn="base" hangingPunct="0">
              <a:spcBef>
                <a:spcPct val="0"/>
              </a:spcBef>
              <a:spcAft>
                <a:spcPct val="0"/>
              </a:spcAft>
              <a:tabLst>
                <a:tab pos="5937250" algn="r"/>
              </a:tabLst>
              <a:defRPr>
                <a:solidFill>
                  <a:schemeClr val="tx1"/>
                </a:solidFill>
                <a:latin typeface="Arial" panose="020B0604020202020204" pitchFamily="34" charset="0"/>
              </a:defRPr>
            </a:lvl5pPr>
            <a:lvl6pPr eaLnBrk="0" fontAlgn="base" hangingPunct="0">
              <a:spcBef>
                <a:spcPct val="0"/>
              </a:spcBef>
              <a:spcAft>
                <a:spcPct val="0"/>
              </a:spcAft>
              <a:tabLst>
                <a:tab pos="5937250" algn="r"/>
              </a:tabLst>
              <a:defRPr>
                <a:solidFill>
                  <a:schemeClr val="tx1"/>
                </a:solidFill>
                <a:latin typeface="Arial" panose="020B0604020202020204" pitchFamily="34" charset="0"/>
              </a:defRPr>
            </a:lvl6pPr>
            <a:lvl7pPr eaLnBrk="0" fontAlgn="base" hangingPunct="0">
              <a:spcBef>
                <a:spcPct val="0"/>
              </a:spcBef>
              <a:spcAft>
                <a:spcPct val="0"/>
              </a:spcAft>
              <a:tabLst>
                <a:tab pos="5937250" algn="r"/>
              </a:tabLst>
              <a:defRPr>
                <a:solidFill>
                  <a:schemeClr val="tx1"/>
                </a:solidFill>
                <a:latin typeface="Arial" panose="020B0604020202020204" pitchFamily="34" charset="0"/>
              </a:defRPr>
            </a:lvl7pPr>
            <a:lvl8pPr eaLnBrk="0" fontAlgn="base" hangingPunct="0">
              <a:spcBef>
                <a:spcPct val="0"/>
              </a:spcBef>
              <a:spcAft>
                <a:spcPct val="0"/>
              </a:spcAft>
              <a:tabLst>
                <a:tab pos="5937250" algn="r"/>
              </a:tabLst>
              <a:defRPr>
                <a:solidFill>
                  <a:schemeClr val="tx1"/>
                </a:solidFill>
                <a:latin typeface="Arial" panose="020B0604020202020204" pitchFamily="34" charset="0"/>
              </a:defRPr>
            </a:lvl8pPr>
            <a:lvl9pPr eaLnBrk="0" fontAlgn="base" hangingPunct="0">
              <a:spcBef>
                <a:spcPct val="0"/>
              </a:spcBef>
              <a:spcAft>
                <a:spcPct val="0"/>
              </a:spcAft>
              <a:tabLst>
                <a:tab pos="5937250" algn="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5937250" algn="r"/>
              </a:tabLst>
            </a:pPr>
            <a:br>
              <a:rPr kumimoji="0" lang="en-US" altLang="en-US" sz="2000" b="1" i="0" u="none" strike="noStrike" cap="none" normalizeH="0" baseline="0" dirty="0">
                <a:ln>
                  <a:noFill/>
                </a:ln>
                <a:effectLst/>
                <a:latin typeface="Times New Roman" panose="02020603050405020304" pitchFamily="18" charset="0"/>
                <a:cs typeface="Times New Roman" panose="02020603050405020304" pitchFamily="18" charset="0"/>
              </a:rPr>
            </a:br>
            <a:r>
              <a:rPr lang="en-US" altLang="en-US" sz="2000" b="1" dirty="0">
                <a:latin typeface="Times New Roman" panose="02020603050405020304" pitchFamily="18" charset="0"/>
                <a:cs typeface="Times New Roman" panose="02020603050405020304" pitchFamily="18" charset="0"/>
              </a:rPr>
              <a:t>Introduction</a:t>
            </a:r>
            <a:br>
              <a:rPr lang="en-US" altLang="en-US" sz="2000" b="1" dirty="0">
                <a:latin typeface="Times New Roman" panose="02020603050405020304" pitchFamily="18" charset="0"/>
                <a:cs typeface="Times New Roman" panose="02020603050405020304" pitchFamily="18" charset="0"/>
              </a:rPr>
            </a:br>
            <a:r>
              <a:rPr lang="en-US" altLang="en-US" sz="2000" b="1" dirty="0">
                <a:latin typeface="Times New Roman" panose="02020603050405020304" pitchFamily="18" charset="0"/>
                <a:cs typeface="Times New Roman" panose="02020603050405020304" pitchFamily="18" charset="0"/>
              </a:rPr>
              <a:t>Main Body</a:t>
            </a:r>
            <a:br>
              <a:rPr lang="en-US" altLang="en-US" sz="2000" b="1" dirty="0">
                <a:latin typeface="Times New Roman" panose="02020603050405020304" pitchFamily="18" charset="0"/>
                <a:cs typeface="Times New Roman" panose="02020603050405020304" pitchFamily="18" charset="0"/>
              </a:rPr>
            </a:br>
            <a:r>
              <a:rPr lang="en-US" altLang="en-US" sz="2000" b="1" dirty="0">
                <a:latin typeface="Times New Roman" panose="02020603050405020304" pitchFamily="18" charset="0"/>
                <a:cs typeface="Times New Roman" panose="02020603050405020304" pitchFamily="18" charset="0"/>
              </a:rPr>
              <a:t>         Company Overview: eBay</a:t>
            </a:r>
            <a:br>
              <a:rPr lang="en-US" altLang="en-US" sz="2000" b="1" dirty="0">
                <a:latin typeface="Times New Roman" panose="02020603050405020304" pitchFamily="18" charset="0"/>
                <a:cs typeface="Times New Roman" panose="02020603050405020304" pitchFamily="18" charset="0"/>
              </a:rPr>
            </a:br>
            <a:r>
              <a:rPr lang="en-US" altLang="en-US" sz="2000" b="1" dirty="0">
                <a:latin typeface="Times New Roman" panose="02020603050405020304" pitchFamily="18" charset="0"/>
                <a:cs typeface="Times New Roman" panose="02020603050405020304" pitchFamily="18" charset="0"/>
              </a:rPr>
              <a:t>         Structure, Size and Function: eBay</a:t>
            </a:r>
            <a:br>
              <a:rPr lang="en-US" altLang="en-US" sz="2000" b="1" dirty="0">
                <a:latin typeface="Times New Roman" panose="02020603050405020304" pitchFamily="18" charset="0"/>
                <a:cs typeface="Times New Roman" panose="02020603050405020304" pitchFamily="18" charset="0"/>
              </a:rPr>
            </a:br>
            <a:r>
              <a:rPr lang="en-US" altLang="en-US" sz="2000" b="1" dirty="0">
                <a:latin typeface="Times New Roman" panose="02020603050405020304" pitchFamily="18" charset="0"/>
                <a:cs typeface="Times New Roman" panose="02020603050405020304" pitchFamily="18" charset="0"/>
              </a:rPr>
              <a:t>         Internal Environment </a:t>
            </a:r>
            <a:br>
              <a:rPr lang="en-US" altLang="en-US" sz="2000" b="1" dirty="0">
                <a:latin typeface="Times New Roman" panose="02020603050405020304" pitchFamily="18" charset="0"/>
                <a:cs typeface="Times New Roman" panose="02020603050405020304" pitchFamily="18" charset="0"/>
              </a:rPr>
            </a:br>
            <a:r>
              <a:rPr lang="en-US" altLang="en-US" sz="2000" b="1" dirty="0">
                <a:latin typeface="Times New Roman" panose="02020603050405020304" pitchFamily="18" charset="0"/>
                <a:cs typeface="Times New Roman" panose="02020603050405020304" pitchFamily="18" charset="0"/>
              </a:rPr>
              <a:t>                    SWOT Analysis</a:t>
            </a:r>
            <a:br>
              <a:rPr lang="en-US" altLang="en-US" sz="2000" b="1" dirty="0">
                <a:latin typeface="Times New Roman" panose="02020603050405020304" pitchFamily="18" charset="0"/>
                <a:cs typeface="Times New Roman" panose="02020603050405020304" pitchFamily="18" charset="0"/>
              </a:rPr>
            </a:br>
            <a:r>
              <a:rPr lang="en-US" altLang="en-US" sz="2000" b="1" dirty="0">
                <a:latin typeface="Times New Roman" panose="02020603050405020304" pitchFamily="18" charset="0"/>
                <a:cs typeface="Times New Roman" panose="02020603050405020304" pitchFamily="18" charset="0"/>
              </a:rPr>
              <a:t>          External Environment</a:t>
            </a:r>
            <a:br>
              <a:rPr lang="en-US" altLang="en-US" sz="2000" b="1" dirty="0">
                <a:latin typeface="Times New Roman" panose="02020603050405020304" pitchFamily="18" charset="0"/>
                <a:cs typeface="Times New Roman" panose="02020603050405020304" pitchFamily="18" charset="0"/>
              </a:rPr>
            </a:br>
            <a:r>
              <a:rPr lang="en-US" altLang="en-US" sz="2000" b="1" dirty="0">
                <a:latin typeface="Times New Roman" panose="02020603050405020304" pitchFamily="18" charset="0"/>
                <a:cs typeface="Times New Roman" panose="02020603050405020304" pitchFamily="18" charset="0"/>
              </a:rPr>
              <a:t>                    PESTEL Analysis</a:t>
            </a:r>
            <a:br>
              <a:rPr lang="en-US" altLang="en-US" sz="2000" b="1" dirty="0">
                <a:latin typeface="Times New Roman" panose="02020603050405020304" pitchFamily="18" charset="0"/>
                <a:cs typeface="Times New Roman" panose="02020603050405020304" pitchFamily="18" charset="0"/>
              </a:rPr>
            </a:br>
            <a:r>
              <a:rPr lang="en-US" altLang="en-US" sz="2000" b="1" dirty="0">
                <a:latin typeface="Times New Roman" panose="02020603050405020304" pitchFamily="18" charset="0"/>
                <a:cs typeface="Times New Roman" panose="02020603050405020304" pitchFamily="18" charset="0"/>
              </a:rPr>
              <a:t>           Shareholder: eBay</a:t>
            </a:r>
            <a:br>
              <a:rPr lang="en-US" altLang="en-US" sz="2000" b="1" dirty="0">
                <a:latin typeface="Times New Roman" panose="02020603050405020304" pitchFamily="18" charset="0"/>
                <a:cs typeface="Times New Roman" panose="02020603050405020304" pitchFamily="18" charset="0"/>
              </a:rPr>
            </a:br>
            <a:r>
              <a:rPr lang="en-US" altLang="en-US" sz="2000" b="1" dirty="0">
                <a:latin typeface="Times New Roman" panose="02020603050405020304" pitchFamily="18" charset="0"/>
                <a:cs typeface="Times New Roman" panose="02020603050405020304" pitchFamily="18" charset="0"/>
              </a:rPr>
              <a:t>           Ethical Consideration and Corporate Social Responsibilities </a:t>
            </a:r>
            <a:br>
              <a:rPr lang="en-US" altLang="en-US" sz="2000" b="1" dirty="0">
                <a:latin typeface="Times New Roman" panose="02020603050405020304" pitchFamily="18" charset="0"/>
                <a:cs typeface="Times New Roman" panose="02020603050405020304" pitchFamily="18" charset="0"/>
              </a:rPr>
            </a:br>
            <a:r>
              <a:rPr lang="en-US" altLang="en-US" sz="2000" b="1" dirty="0">
                <a:latin typeface="Times New Roman" panose="02020603050405020304" pitchFamily="18" charset="0"/>
                <a:cs typeface="Times New Roman" panose="02020603050405020304" pitchFamily="18" charset="0"/>
              </a:rPr>
              <a:t>Conclusion </a:t>
            </a:r>
            <a:br>
              <a:rPr lang="en-US" altLang="en-US" sz="2000" b="1" dirty="0">
                <a:latin typeface="Times New Roman" panose="02020603050405020304" pitchFamily="18" charset="0"/>
                <a:cs typeface="Times New Roman" panose="02020603050405020304" pitchFamily="18" charset="0"/>
              </a:rPr>
            </a:br>
            <a:r>
              <a:rPr lang="en-US" altLang="en-US" sz="2000" b="1" dirty="0">
                <a:latin typeface="Times New Roman" panose="02020603050405020304" pitchFamily="18" charset="0"/>
                <a:cs typeface="Times New Roman" panose="02020603050405020304" pitchFamily="18" charset="0"/>
              </a:rPr>
              <a:t>References </a:t>
            </a:r>
            <a:endParaRPr kumimoji="0" lang="en-US" altLang="en-US" sz="2000" b="1" i="0" u="none" strike="noStrike" cap="none" normalizeH="0" baseline="0" dirty="0">
              <a:ln>
                <a:noFill/>
              </a:ln>
              <a:effectLst/>
              <a:latin typeface="Times New Roman" panose="02020603050405020304" pitchFamily="18" charset="0"/>
              <a:cs typeface="Times New Roman" panose="02020603050405020304" pitchFamily="18" charset="0"/>
            </a:endParaRPr>
          </a:p>
        </p:txBody>
      </p:sp>
      <p:sp>
        <p:nvSpPr>
          <p:cNvPr id="6" name="TextBox 5"/>
          <p:cNvSpPr txBox="1"/>
          <p:nvPr/>
        </p:nvSpPr>
        <p:spPr>
          <a:xfrm>
            <a:off x="1213623" y="808438"/>
            <a:ext cx="2155371" cy="584775"/>
          </a:xfrm>
          <a:prstGeom prst="rect">
            <a:avLst/>
          </a:prstGeom>
          <a:noFill/>
        </p:spPr>
        <p:txBody>
          <a:bodyPr wrap="square" rtlCol="0">
            <a:spAutoFit/>
          </a:bodyPr>
          <a:lstStyle/>
          <a:p>
            <a:r>
              <a:rPr lang="en-US" sz="3200" b="1" u="sng" dirty="0">
                <a:latin typeface="Times New Roman" panose="02020603050405020304" pitchFamily="18" charset="0"/>
                <a:cs typeface="Times New Roman" panose="02020603050405020304" pitchFamily="18" charset="0"/>
              </a:rPr>
              <a:t>Content </a:t>
            </a:r>
          </a:p>
        </p:txBody>
      </p:sp>
    </p:spTree>
    <p:extLst>
      <p:ext uri="{BB962C8B-B14F-4D97-AF65-F5344CB8AC3E}">
        <p14:creationId xmlns:p14="http://schemas.microsoft.com/office/powerpoint/2010/main" val="23705817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87322" y="695669"/>
            <a:ext cx="3970986" cy="1900473"/>
          </a:xfrm>
        </p:spPr>
        <p:txBody>
          <a:bodyPr>
            <a:normAutofit/>
          </a:bodyPr>
          <a:lstStyle/>
          <a:p>
            <a:r>
              <a:rPr lang="en-US" sz="4400" b="1" dirty="0">
                <a:latin typeface="Times New Roman" panose="02020603050405020304" pitchFamily="18" charset="0"/>
                <a:cs typeface="Times New Roman" panose="02020603050405020304" pitchFamily="18" charset="0"/>
              </a:rPr>
              <a:t>Introduction </a:t>
            </a:r>
            <a:br>
              <a:rPr lang="en-US" sz="4400" b="1" dirty="0">
                <a:latin typeface="Times New Roman" panose="02020603050405020304" pitchFamily="18" charset="0"/>
                <a:cs typeface="Times New Roman" panose="02020603050405020304" pitchFamily="18" charset="0"/>
              </a:rPr>
            </a:br>
            <a:endParaRPr lang="en-US" sz="4400" dirty="0">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sz="half" idx="2"/>
          </p:nvPr>
        </p:nvSpPr>
        <p:spPr>
          <a:xfrm>
            <a:off x="1087322" y="2067153"/>
            <a:ext cx="5253406" cy="2386394"/>
          </a:xfrm>
        </p:spPr>
        <p:txBody>
          <a:bodyPr>
            <a:noAutofit/>
          </a:bodyPr>
          <a:lstStyle/>
          <a:p>
            <a:pPr algn="just"/>
            <a:r>
              <a:rPr lang="en-US" dirty="0">
                <a:latin typeface="Times New Roman" panose="02020603050405020304" pitchFamily="18" charset="0"/>
                <a:cs typeface="Times New Roman" panose="02020603050405020304" pitchFamily="18" charset="0"/>
              </a:rPr>
              <a:t>Business component can be termed as the fundamental concept in software development which help in enabling the creation of a system that is module, reusable and maintainable by summarize specific business functionalities. So, this report will briefly discuss about eBay’s business components by analysing the business internal and external environment with the help of SWOT and PESTLE framework. </a:t>
            </a:r>
          </a:p>
          <a:p>
            <a:pPr algn="just"/>
            <a:endParaRPr lang="en-US" sz="1800" dirty="0">
              <a:latin typeface="Times New Roman" panose="02020603050405020304" pitchFamily="18" charset="0"/>
              <a:cs typeface="Times New Roman" panose="02020603050405020304" pitchFamily="18" charset="0"/>
            </a:endParaRPr>
          </a:p>
        </p:txBody>
      </p:sp>
      <p:pic>
        <p:nvPicPr>
          <p:cNvPr id="2052" name="Picture 4" descr="Business Skills You Need as an Entrepreneu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0728" y="1224658"/>
            <a:ext cx="5023957" cy="43737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6691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199614" y="746325"/>
            <a:ext cx="5239230" cy="1900473"/>
          </a:xfrm>
        </p:spPr>
        <p:txBody>
          <a:bodyPr>
            <a:normAutofit/>
          </a:bodyPr>
          <a:lstStyle/>
          <a:p>
            <a:r>
              <a:rPr lang="en-US" sz="2800" b="1" dirty="0">
                <a:latin typeface="Times New Roman" panose="02020603050405020304" pitchFamily="18" charset="0"/>
                <a:cs typeface="Times New Roman" panose="02020603050405020304" pitchFamily="18" charset="0"/>
              </a:rPr>
              <a:t>Company Overview: eBay</a:t>
            </a:r>
            <a:br>
              <a:rPr lang="en-US" sz="2800" b="1"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sz="half" idx="2"/>
          </p:nvPr>
        </p:nvSpPr>
        <p:spPr>
          <a:xfrm>
            <a:off x="1251866" y="2433754"/>
            <a:ext cx="4952992" cy="2386394"/>
          </a:xfrm>
        </p:spPr>
        <p:txBody>
          <a:bodyPr>
            <a:noAutofit/>
          </a:bodyPr>
          <a:lstStyle/>
          <a:p>
            <a:pPr algn="just"/>
            <a:r>
              <a:rPr lang="en-US" sz="1800" dirty="0">
                <a:latin typeface="Times New Roman" panose="02020603050405020304" pitchFamily="18" charset="0"/>
                <a:cs typeface="Times New Roman" panose="02020603050405020304" pitchFamily="18" charset="0"/>
              </a:rPr>
              <a:t>eBay is an American based multinational e-commerce marketplace founded by Pierre Omidyar in the year 1995. The business main purpose is to connect buyers and sellers online (</a:t>
            </a:r>
            <a:r>
              <a:rPr lang="en-US" sz="1800" dirty="0" err="1">
                <a:latin typeface="Times New Roman" panose="02020603050405020304" pitchFamily="18" charset="0"/>
                <a:cs typeface="Times New Roman" panose="02020603050405020304" pitchFamily="18" charset="0"/>
              </a:rPr>
              <a:t>Comberg</a:t>
            </a:r>
            <a:r>
              <a:rPr lang="en-US" sz="1800" dirty="0">
                <a:latin typeface="Times New Roman" panose="02020603050405020304" pitchFamily="18" charset="0"/>
                <a:cs typeface="Times New Roman" panose="02020603050405020304" pitchFamily="18" charset="0"/>
              </a:rPr>
              <a:t> and </a:t>
            </a:r>
            <a:r>
              <a:rPr lang="en-US" sz="1800" dirty="0" err="1">
                <a:latin typeface="Times New Roman" panose="02020603050405020304" pitchFamily="18" charset="0"/>
                <a:cs typeface="Times New Roman" panose="02020603050405020304" pitchFamily="18" charset="0"/>
              </a:rPr>
              <a:t>Velamuri</a:t>
            </a:r>
            <a:r>
              <a:rPr lang="en-US" sz="1800" dirty="0">
                <a:latin typeface="Times New Roman" panose="02020603050405020304" pitchFamily="18" charset="0"/>
                <a:cs typeface="Times New Roman" panose="02020603050405020304" pitchFamily="18" charset="0"/>
              </a:rPr>
              <a:t>, 2017). The business usually operates through online auctions and fixed price with over 190 market worldwide, facilitating transaction between individuals, businesses and government</a:t>
            </a:r>
          </a:p>
        </p:txBody>
      </p:sp>
      <p:sp>
        <p:nvSpPr>
          <p:cNvPr id="5" name="TextBox 4"/>
          <p:cNvSpPr txBox="1"/>
          <p:nvPr/>
        </p:nvSpPr>
        <p:spPr>
          <a:xfrm>
            <a:off x="1304117" y="1082454"/>
            <a:ext cx="365976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Main Body</a:t>
            </a:r>
          </a:p>
        </p:txBody>
      </p:sp>
      <p:pic>
        <p:nvPicPr>
          <p:cNvPr id="3076" name="Picture 4" descr="File:EBay logo.sv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7109" y="2580351"/>
            <a:ext cx="4833258" cy="2518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0739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62836" y="938409"/>
            <a:ext cx="5729850" cy="1369308"/>
          </a:xfrm>
        </p:spPr>
        <p:txBody>
          <a:bodyPr>
            <a:normAutofit/>
          </a:bodyPr>
          <a:lstStyle/>
          <a:p>
            <a:r>
              <a:rPr lang="en-US" sz="2800" b="1" dirty="0">
                <a:latin typeface="Times New Roman" panose="02020603050405020304" pitchFamily="18" charset="0"/>
                <a:cs typeface="Times New Roman" panose="02020603050405020304" pitchFamily="18" charset="0"/>
              </a:rPr>
              <a:t>Structure, Size and Functions: eBay</a:t>
            </a:r>
            <a:br>
              <a:rPr lang="en-US" sz="2800" b="1"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sz="half" idx="2"/>
          </p:nvPr>
        </p:nvSpPr>
        <p:spPr>
          <a:xfrm>
            <a:off x="1062836" y="2164025"/>
            <a:ext cx="5240376" cy="2839049"/>
          </a:xfrm>
        </p:spPr>
        <p:txBody>
          <a:bodyPr>
            <a:noAutofit/>
          </a:bodyPr>
          <a:lstStyle/>
          <a:p>
            <a:pPr algn="just"/>
            <a:r>
              <a:rPr lang="en-US" dirty="0">
                <a:latin typeface="Times New Roman" panose="02020603050405020304" pitchFamily="18" charset="0"/>
                <a:cs typeface="Times New Roman" panose="02020603050405020304" pitchFamily="18" charset="0"/>
              </a:rPr>
              <a:t>eBay is a global e-commerce brand and marketplace where people and businesses can buy and sell goods and services online. The business work as hierarchical business structure with a large global user base and functions like facilitating transactions, managing auctions and insurance of its user reputation.</a:t>
            </a:r>
          </a:p>
          <a:p>
            <a:endParaRPr lang="en-US" dirty="0">
              <a:latin typeface="Times New Roman" panose="02020603050405020304" pitchFamily="18" charset="0"/>
              <a:cs typeface="Times New Roman" panose="02020603050405020304" pitchFamily="18" charset="0"/>
            </a:endParaRPr>
          </a:p>
        </p:txBody>
      </p:sp>
      <p:pic>
        <p:nvPicPr>
          <p:cNvPr id="4102" name="Picture 6" descr="ebay: &quot;We win when our sellers succeed&quot; Product Strategy &amp; Business Mod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3212" y="2307717"/>
            <a:ext cx="4800217" cy="30615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44590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69904" y="524807"/>
            <a:ext cx="3970986" cy="1900473"/>
          </a:xfrm>
        </p:spPr>
        <p:txBody>
          <a:bodyPr/>
          <a:lstStyle/>
          <a:p>
            <a:r>
              <a:rPr lang="en-US" b="1" dirty="0">
                <a:solidFill>
                  <a:srgbClr val="FF0000"/>
                </a:solidFill>
                <a:latin typeface="Times New Roman" panose="02020603050405020304" pitchFamily="18" charset="0"/>
                <a:cs typeface="Times New Roman" panose="02020603050405020304" pitchFamily="18" charset="0"/>
              </a:rPr>
              <a:t>S</a:t>
            </a:r>
            <a:r>
              <a:rPr lang="en-US" b="1" dirty="0">
                <a:solidFill>
                  <a:srgbClr val="0070C0"/>
                </a:solidFill>
                <a:latin typeface="Times New Roman" panose="02020603050405020304" pitchFamily="18" charset="0"/>
                <a:cs typeface="Times New Roman" panose="02020603050405020304" pitchFamily="18" charset="0"/>
              </a:rPr>
              <a:t>W</a:t>
            </a:r>
            <a:r>
              <a:rPr lang="en-US" b="1" dirty="0">
                <a:solidFill>
                  <a:srgbClr val="FFC000"/>
                </a:solidFill>
                <a:latin typeface="Times New Roman" panose="02020603050405020304" pitchFamily="18" charset="0"/>
                <a:cs typeface="Times New Roman" panose="02020603050405020304" pitchFamily="18" charset="0"/>
              </a:rPr>
              <a:t>O</a:t>
            </a:r>
            <a:r>
              <a:rPr lang="en-US" b="1" dirty="0">
                <a:solidFill>
                  <a:srgbClr val="92D050"/>
                </a:solidFill>
                <a:latin typeface="Times New Roman" panose="02020603050405020304" pitchFamily="18" charset="0"/>
                <a:cs typeface="Times New Roman" panose="02020603050405020304" pitchFamily="18" charset="0"/>
              </a:rPr>
              <a:t>T</a:t>
            </a:r>
            <a:r>
              <a:rPr lang="en-US" b="1" dirty="0">
                <a:latin typeface="Times New Roman" panose="02020603050405020304" pitchFamily="18" charset="0"/>
                <a:cs typeface="Times New Roman" panose="02020603050405020304" pitchFamily="18" charset="0"/>
              </a:rPr>
              <a:t> Analysis</a:t>
            </a:r>
            <a:br>
              <a:rPr lang="en-US" b="1"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sz="half" idx="2"/>
          </p:nvPr>
        </p:nvSpPr>
        <p:spPr>
          <a:xfrm>
            <a:off x="1069904" y="2043939"/>
            <a:ext cx="5136932" cy="3670663"/>
          </a:xfrm>
        </p:spPr>
        <p:txBody>
          <a:bodyPr>
            <a:noAutofit/>
          </a:bodyPr>
          <a:lstStyle/>
          <a:p>
            <a:pPr marL="342900" lvl="0" indent="-342900" algn="just">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Strengths: </a:t>
            </a:r>
            <a:r>
              <a:rPr lang="en-US" sz="1800" dirty="0">
                <a:latin typeface="Times New Roman" panose="02020603050405020304" pitchFamily="18" charset="0"/>
                <a:cs typeface="Times New Roman" panose="02020603050405020304" pitchFamily="18" charset="0"/>
              </a:rPr>
              <a:t>eBay can be considered world’s largest internet marketplace with and positive brand reputation.</a:t>
            </a:r>
          </a:p>
          <a:p>
            <a:pPr marL="342900" lvl="0" indent="-342900" algn="just">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Weaknesses: </a:t>
            </a:r>
            <a:r>
              <a:rPr lang="en-US" sz="1800" dirty="0">
                <a:latin typeface="Times New Roman" panose="02020603050405020304" pitchFamily="18" charset="0"/>
                <a:cs typeface="Times New Roman" panose="02020603050405020304" pitchFamily="18" charset="0"/>
              </a:rPr>
              <a:t>However, the business one of biggest weakness is its high platform fees with no further growth strategy (</a:t>
            </a:r>
            <a:r>
              <a:rPr lang="en-US" sz="1800" dirty="0" err="1">
                <a:latin typeface="Times New Roman" panose="02020603050405020304" pitchFamily="18" charset="0"/>
                <a:cs typeface="Times New Roman" panose="02020603050405020304" pitchFamily="18" charset="0"/>
              </a:rPr>
              <a:t>Namugenyi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Nimmagadda</a:t>
            </a:r>
            <a:r>
              <a:rPr lang="en-US" sz="1800" dirty="0">
                <a:latin typeface="Times New Roman" panose="02020603050405020304" pitchFamily="18" charset="0"/>
                <a:cs typeface="Times New Roman" panose="02020603050405020304" pitchFamily="18" charset="0"/>
              </a:rPr>
              <a:t> and </a:t>
            </a:r>
            <a:r>
              <a:rPr lang="en-US" sz="1800" dirty="0" err="1">
                <a:latin typeface="Times New Roman" panose="02020603050405020304" pitchFamily="18" charset="0"/>
                <a:cs typeface="Times New Roman" panose="02020603050405020304" pitchFamily="18" charset="0"/>
              </a:rPr>
              <a:t>Reiners</a:t>
            </a:r>
            <a:r>
              <a:rPr lang="en-US" sz="1800" dirty="0">
                <a:latin typeface="Times New Roman" panose="02020603050405020304" pitchFamily="18" charset="0"/>
                <a:cs typeface="Times New Roman" panose="02020603050405020304" pitchFamily="18" charset="0"/>
              </a:rPr>
              <a:t>, 2019).</a:t>
            </a:r>
            <a:r>
              <a:rPr lang="en-US" sz="1800" b="1" dirty="0">
                <a:latin typeface="Times New Roman" panose="02020603050405020304" pitchFamily="18" charset="0"/>
                <a:cs typeface="Times New Roman" panose="02020603050405020304" pitchFamily="18" charset="0"/>
              </a:rPr>
              <a:t> </a:t>
            </a:r>
            <a:endParaRPr lang="en-US" sz="18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Opportunities: </a:t>
            </a:r>
            <a:r>
              <a:rPr lang="en-US" sz="1800" dirty="0">
                <a:latin typeface="Times New Roman" panose="02020603050405020304" pitchFamily="18" charset="0"/>
                <a:cs typeface="Times New Roman" panose="02020603050405020304" pitchFamily="18" charset="0"/>
              </a:rPr>
              <a:t>eBay could open its online marketplace in other large and growing economics in Asia and Europe to sustain its current growth level</a:t>
            </a:r>
            <a:endParaRPr lang="en-GB" sz="1800" dirty="0">
              <a:latin typeface="Times New Roman" panose="02020603050405020304" pitchFamily="18" charset="0"/>
              <a:cs typeface="Times New Roman" panose="02020603050405020304" pitchFamily="18" charset="0"/>
            </a:endParaRPr>
          </a:p>
        </p:txBody>
      </p:sp>
      <p:pic>
        <p:nvPicPr>
          <p:cNvPr id="5124" name="Picture 4" descr="A SWOT Analysis Will Offer You Valuable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3357" y="1953490"/>
            <a:ext cx="4250170" cy="385156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050781" y="867934"/>
            <a:ext cx="3990109"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Internal Environment </a:t>
            </a:r>
          </a:p>
        </p:txBody>
      </p:sp>
    </p:spTree>
    <p:extLst>
      <p:ext uri="{BB962C8B-B14F-4D97-AF65-F5344CB8AC3E}">
        <p14:creationId xmlns:p14="http://schemas.microsoft.com/office/powerpoint/2010/main" val="23683506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166406" y="539965"/>
            <a:ext cx="3970986" cy="1900473"/>
          </a:xfrm>
        </p:spPr>
        <p:txBody>
          <a:bodyPr/>
          <a:lstStyle/>
          <a:p>
            <a:r>
              <a:rPr lang="en-US" b="1" dirty="0">
                <a:latin typeface="Times New Roman" panose="02020603050405020304" pitchFamily="18" charset="0"/>
                <a:cs typeface="Times New Roman" panose="02020603050405020304" pitchFamily="18" charset="0"/>
              </a:rPr>
              <a:t>PESTEL Analysis</a:t>
            </a:r>
            <a:br>
              <a:rPr lang="en-US" b="1"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sz="half" idx="2"/>
          </p:nvPr>
        </p:nvSpPr>
        <p:spPr>
          <a:xfrm>
            <a:off x="1027891" y="2024936"/>
            <a:ext cx="4775790" cy="2386394"/>
          </a:xfrm>
        </p:spPr>
        <p:txBody>
          <a:bodyPr>
            <a:noAutofit/>
          </a:bodyPr>
          <a:lstStyle/>
          <a:p>
            <a:pPr marL="342900" lvl="0" indent="-342900" algn="just">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Political:</a:t>
            </a:r>
            <a:r>
              <a:rPr lang="en-US" sz="1600" dirty="0">
                <a:latin typeface="Times New Roman" panose="02020603050405020304" pitchFamily="18" charset="0"/>
                <a:cs typeface="Times New Roman" panose="02020603050405020304" pitchFamily="18" charset="0"/>
              </a:rPr>
              <a:t> Political relations between countries can impact the cross border trade between businesses.</a:t>
            </a:r>
          </a:p>
          <a:p>
            <a:pPr marL="342900" lvl="0" indent="-342900" algn="just">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Economic:</a:t>
            </a:r>
            <a:r>
              <a:rPr lang="en-US" sz="1600" dirty="0">
                <a:latin typeface="Times New Roman" panose="02020603050405020304" pitchFamily="18" charset="0"/>
                <a:cs typeface="Times New Roman" panose="02020603050405020304" pitchFamily="18" charset="0"/>
              </a:rPr>
              <a:t> Being an international brand eBay deals with various currency. And fluctuation in the currency exchange rates can impact the customer’s purchasing power and seller’s profitability (</a:t>
            </a:r>
            <a:r>
              <a:rPr lang="en-US" sz="1600" dirty="0" err="1">
                <a:latin typeface="Times New Roman" panose="02020603050405020304" pitchFamily="18" charset="0"/>
                <a:cs typeface="Times New Roman" panose="02020603050405020304" pitchFamily="18" charset="0"/>
              </a:rPr>
              <a:t>Gani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Shuib</a:t>
            </a:r>
            <a:r>
              <a:rPr lang="en-US" sz="1600" dirty="0">
                <a:latin typeface="Times New Roman" panose="02020603050405020304" pitchFamily="18" charset="0"/>
                <a:cs typeface="Times New Roman" panose="02020603050405020304" pitchFamily="18" charset="0"/>
              </a:rPr>
              <a:t> and </a:t>
            </a:r>
            <a:r>
              <a:rPr lang="en-US" sz="1600" dirty="0" err="1">
                <a:latin typeface="Times New Roman" panose="02020603050405020304" pitchFamily="18" charset="0"/>
                <a:cs typeface="Times New Roman" panose="02020603050405020304" pitchFamily="18" charset="0"/>
              </a:rPr>
              <a:t>Yadegaridehkordi</a:t>
            </a:r>
            <a:r>
              <a:rPr lang="en-US" sz="1600" dirty="0">
                <a:latin typeface="Times New Roman" panose="02020603050405020304" pitchFamily="18" charset="0"/>
                <a:cs typeface="Times New Roman" panose="02020603050405020304" pitchFamily="18" charset="0"/>
              </a:rPr>
              <a:t>, 2018).</a:t>
            </a:r>
          </a:p>
          <a:p>
            <a:pPr marL="342900" lvl="0" indent="-342900" algn="just">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Social</a:t>
            </a:r>
            <a:r>
              <a:rPr lang="en-US" sz="1600" dirty="0">
                <a:latin typeface="Times New Roman" panose="02020603050405020304" pitchFamily="18" charset="0"/>
                <a:cs typeface="Times New Roman" panose="02020603050405020304" pitchFamily="18" charset="0"/>
              </a:rPr>
              <a:t>: Change in demography such as age can change their purchasing behavior and product preferences.</a:t>
            </a:r>
          </a:p>
          <a:p>
            <a:pPr marL="342900" lvl="0" indent="-342900" algn="just">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Technological</a:t>
            </a:r>
            <a:r>
              <a:rPr lang="en-US" sz="1600" dirty="0">
                <a:latin typeface="Times New Roman" panose="02020603050405020304" pitchFamily="18" charset="0"/>
                <a:cs typeface="Times New Roman" panose="02020603050405020304" pitchFamily="18" charset="0"/>
              </a:rPr>
              <a:t>: Advancement in cloud technology can help eBay scale its operations more properly and efficiently.</a:t>
            </a:r>
          </a:p>
        </p:txBody>
      </p:sp>
      <p:sp>
        <p:nvSpPr>
          <p:cNvPr id="5" name="TextBox 4"/>
          <p:cNvSpPr txBox="1"/>
          <p:nvPr/>
        </p:nvSpPr>
        <p:spPr>
          <a:xfrm>
            <a:off x="1166406" y="866952"/>
            <a:ext cx="3544242" cy="83099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External Environment </a:t>
            </a:r>
          </a:p>
          <a:p>
            <a:endParaRPr lang="en-US" sz="2400" dirty="0">
              <a:latin typeface="Times New Roman" panose="02020603050405020304" pitchFamily="18" charset="0"/>
              <a:cs typeface="Times New Roman" panose="02020603050405020304" pitchFamily="18" charset="0"/>
            </a:endParaRPr>
          </a:p>
        </p:txBody>
      </p:sp>
      <p:pic>
        <p:nvPicPr>
          <p:cNvPr id="6150" name="Picture 6" descr="How to Conduct a PESTLE Analysis - Explained with Examp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2227" y="2239032"/>
            <a:ext cx="5085991" cy="4050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57133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611709" y="423473"/>
            <a:ext cx="3970986" cy="1900473"/>
          </a:xfrm>
        </p:spPr>
        <p:txBody>
          <a:bodyPr/>
          <a:lstStyle/>
          <a:p>
            <a:r>
              <a:rPr lang="en-US" sz="2800" b="1" dirty="0">
                <a:latin typeface="Times New Roman" panose="02020603050405020304" pitchFamily="18" charset="0"/>
                <a:cs typeface="Times New Roman" panose="02020603050405020304" pitchFamily="18" charset="0"/>
              </a:rPr>
              <a:t>Stakeholder</a:t>
            </a:r>
            <a:r>
              <a:rPr lang="en-US" b="1" dirty="0">
                <a:latin typeface="Times New Roman" panose="02020603050405020304" pitchFamily="18" charset="0"/>
                <a:cs typeface="Times New Roman" panose="02020603050405020304" pitchFamily="18" charset="0"/>
              </a:rPr>
              <a:t>: eBay</a:t>
            </a:r>
            <a:br>
              <a:rPr lang="en-US" b="1"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sz="half" idx="2"/>
          </p:nvPr>
        </p:nvSpPr>
        <p:spPr>
          <a:xfrm>
            <a:off x="1306223" y="1988993"/>
            <a:ext cx="4581958" cy="2816090"/>
          </a:xfrm>
        </p:spPr>
        <p:txBody>
          <a:bodyPr>
            <a:noAutofit/>
          </a:bodyPr>
          <a:lstStyle/>
          <a:p>
            <a:pPr marL="28575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eBay key stakeholders include product or service sellers, buyers and business employees. The following discuss briefly about the business stakeholders: </a:t>
            </a:r>
          </a:p>
          <a:p>
            <a:pPr marL="285750" lvl="0" indent="-285750" algn="just">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Sellers:</a:t>
            </a:r>
            <a:r>
              <a:rPr lang="en-US" sz="1600" dirty="0">
                <a:latin typeface="Times New Roman" panose="02020603050405020304" pitchFamily="18" charset="0"/>
                <a:cs typeface="Times New Roman" panose="02020603050405020304" pitchFamily="18" charset="0"/>
              </a:rPr>
              <a:t> eBay platform rely heavily on seller as their success is directly tied to the business success making their interest crucial. </a:t>
            </a:r>
          </a:p>
          <a:p>
            <a:pPr marL="285750" lvl="0" indent="-285750" algn="just">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Buyers:</a:t>
            </a:r>
            <a:r>
              <a:rPr lang="en-US" sz="1600" dirty="0">
                <a:latin typeface="Times New Roman" panose="02020603050405020304" pitchFamily="18" charset="0"/>
                <a:cs typeface="Times New Roman" panose="02020603050405020304" pitchFamily="18" charset="0"/>
              </a:rPr>
              <a:t> On the other hand, buyer satisfaction is important for eBay continued operation.</a:t>
            </a:r>
          </a:p>
        </p:txBody>
      </p:sp>
      <p:pic>
        <p:nvPicPr>
          <p:cNvPr id="7170" name="Picture 2" descr="The Role of Stakeholders in CSR Strategy - A Beautiful Gre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88181" y="1698047"/>
            <a:ext cx="5195455" cy="3485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17679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375495" y="797543"/>
            <a:ext cx="9874395" cy="1900473"/>
          </a:xfrm>
        </p:spPr>
        <p:txBody>
          <a:bodyPr>
            <a:normAutofit/>
          </a:bodyPr>
          <a:lstStyle/>
          <a:p>
            <a:r>
              <a:rPr lang="en-US" b="1" dirty="0">
                <a:latin typeface="Times New Roman" panose="02020603050405020304" pitchFamily="18" charset="0"/>
                <a:cs typeface="Times New Roman" panose="02020603050405020304" pitchFamily="18" charset="0"/>
              </a:rPr>
              <a:t>Ethical consideration and Corporate Social Responsibilities: eBay</a:t>
            </a:r>
            <a:br>
              <a:rPr lang="en-US" b="1"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sz="half" idx="2"/>
          </p:nvPr>
        </p:nvSpPr>
        <p:spPr>
          <a:xfrm>
            <a:off x="1375495" y="2434783"/>
            <a:ext cx="5275605" cy="2871508"/>
          </a:xfrm>
        </p:spPr>
        <p:txBody>
          <a:bodyPr>
            <a:noAutofit/>
          </a:bodyPr>
          <a:lstStyle/>
          <a:p>
            <a:pPr algn="just"/>
            <a:r>
              <a:rPr lang="en-US" sz="1800" dirty="0">
                <a:latin typeface="Times New Roman" panose="02020603050405020304" pitchFamily="18" charset="0"/>
                <a:cs typeface="Times New Roman" panose="02020603050405020304" pitchFamily="18" charset="0"/>
              </a:rPr>
              <a:t>eBay like any large business faces ethical considerations and has many responsibilities to act conscientiously which includes upholding ethical values such as seller transparency and buyer protection, safeguarding the marketplace, human rights, protecting stakeholders while contributing to a sustainable future</a:t>
            </a:r>
            <a:r>
              <a:rPr lang="en-US" sz="1800" b="1"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which can be helpful in strengthening its brand image (Sheehy, 2015). </a:t>
            </a:r>
          </a:p>
        </p:txBody>
      </p:sp>
      <p:pic>
        <p:nvPicPr>
          <p:cNvPr id="8196" name="Picture 4" descr="5 Ways Corporate Social Responsibility Activities Can Boost Your Marketing  and Sales Effor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8136" y="2246955"/>
            <a:ext cx="4224718" cy="3059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71552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306223" y="201797"/>
            <a:ext cx="3970986" cy="1900473"/>
          </a:xfrm>
        </p:spPr>
        <p:txBody>
          <a:bodyPr>
            <a:normAutofit/>
          </a:bodyPr>
          <a:lstStyle/>
          <a:p>
            <a:r>
              <a:rPr lang="en-US" sz="3600" b="1" dirty="0">
                <a:latin typeface="Times New Roman" panose="02020603050405020304" pitchFamily="18" charset="0"/>
                <a:cs typeface="Times New Roman" panose="02020603050405020304" pitchFamily="18" charset="0"/>
              </a:rPr>
              <a:t>Conclusion </a:t>
            </a:r>
            <a:br>
              <a:rPr lang="en-US" sz="3600" b="1" dirty="0">
                <a:latin typeface="Times New Roman" panose="02020603050405020304" pitchFamily="18" charset="0"/>
                <a:cs typeface="Times New Roman" panose="02020603050405020304" pitchFamily="18" charset="0"/>
              </a:rPr>
            </a:br>
            <a:endParaRPr lang="en-US" sz="3600" dirty="0">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sz="half" idx="2"/>
          </p:nvPr>
        </p:nvSpPr>
        <p:spPr>
          <a:xfrm>
            <a:off x="1195387" y="1825183"/>
            <a:ext cx="5001491" cy="2386394"/>
          </a:xfrm>
        </p:spPr>
        <p:txBody>
          <a:bodyPr>
            <a:noAutofit/>
          </a:bodyPr>
          <a:lstStyle/>
          <a:p>
            <a:pPr algn="just"/>
            <a:r>
              <a:rPr lang="en-US" sz="1800" dirty="0">
                <a:latin typeface="Times New Roman" panose="02020603050405020304" pitchFamily="18" charset="0"/>
                <a:cs typeface="Times New Roman" panose="02020603050405020304" pitchFamily="18" charset="0"/>
              </a:rPr>
              <a:t>In conclusion, eBay’s existing business components involved a global online marketplace which connected buyers and sellers online while generating revenue through transaction fees and marketing services and mainly focuses on market penetration through its e-commerce platform. So the main objective of this report is to understand the business components of American based multinational e-commerce marketplace eBay with the help of SWOT and PESTEL framework.  </a:t>
            </a:r>
          </a:p>
          <a:p>
            <a:endParaRPr lang="en-US" sz="1800" dirty="0">
              <a:latin typeface="Times New Roman" panose="02020603050405020304" pitchFamily="18" charset="0"/>
              <a:cs typeface="Times New Roman" panose="02020603050405020304" pitchFamily="18" charset="0"/>
            </a:endParaRPr>
          </a:p>
        </p:txBody>
      </p:sp>
      <p:pic>
        <p:nvPicPr>
          <p:cNvPr id="9218" name="Picture 2" descr="eBay India unveils its new brand identit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7714" y="1634836"/>
            <a:ext cx="4734359" cy="3614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1207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403204" y="748145"/>
            <a:ext cx="3970986" cy="786089"/>
          </a:xfrm>
        </p:spPr>
        <p:txBody>
          <a:bodyPr>
            <a:normAutofit/>
          </a:bodyPr>
          <a:lstStyle/>
          <a:p>
            <a:r>
              <a:rPr lang="en-US" sz="3600" b="1" dirty="0">
                <a:latin typeface="Times New Roman" panose="02020603050405020304" pitchFamily="18" charset="0"/>
                <a:cs typeface="Times New Roman" panose="02020603050405020304" pitchFamily="18" charset="0"/>
              </a:rPr>
              <a:t>Reference</a:t>
            </a:r>
            <a:endParaRPr lang="en-US" sz="3600" dirty="0">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sz="half" idx="2"/>
          </p:nvPr>
        </p:nvSpPr>
        <p:spPr>
          <a:xfrm>
            <a:off x="1403203" y="1717964"/>
            <a:ext cx="9043123" cy="4114800"/>
          </a:xfrm>
        </p:spPr>
        <p:txBody>
          <a:bodyPr>
            <a:noAutofit/>
          </a:bodyPr>
          <a:lstStyle/>
          <a:p>
            <a:r>
              <a:rPr lang="en-US" sz="1600" dirty="0" err="1">
                <a:latin typeface="Times New Roman" panose="02020603050405020304" pitchFamily="18" charset="0"/>
                <a:cs typeface="Times New Roman" panose="02020603050405020304" pitchFamily="18" charset="0"/>
              </a:rPr>
              <a:t>Comberg</a:t>
            </a:r>
            <a:r>
              <a:rPr lang="en-US" sz="1600" dirty="0">
                <a:latin typeface="Times New Roman" panose="02020603050405020304" pitchFamily="18" charset="0"/>
                <a:cs typeface="Times New Roman" panose="02020603050405020304" pitchFamily="18" charset="0"/>
              </a:rPr>
              <a:t>, C. and </a:t>
            </a:r>
            <a:r>
              <a:rPr lang="en-US" sz="1600" dirty="0" err="1">
                <a:latin typeface="Times New Roman" panose="02020603050405020304" pitchFamily="18" charset="0"/>
                <a:cs typeface="Times New Roman" panose="02020603050405020304" pitchFamily="18" charset="0"/>
              </a:rPr>
              <a:t>Velamuri</a:t>
            </a:r>
            <a:r>
              <a:rPr lang="en-US" sz="1600" dirty="0">
                <a:latin typeface="Times New Roman" panose="02020603050405020304" pitchFamily="18" charset="0"/>
                <a:cs typeface="Times New Roman" panose="02020603050405020304" pitchFamily="18" charset="0"/>
              </a:rPr>
              <a:t>, V.K. (2017). The introduction of a competing business model: the case of eBay. </a:t>
            </a:r>
            <a:r>
              <a:rPr lang="en-US" sz="1600" i="1" dirty="0">
                <a:latin typeface="Times New Roman" panose="02020603050405020304" pitchFamily="18" charset="0"/>
                <a:cs typeface="Times New Roman" panose="02020603050405020304" pitchFamily="18" charset="0"/>
              </a:rPr>
              <a:t>International Journal of Technology Management</a:t>
            </a:r>
            <a:r>
              <a:rPr lang="en-US" sz="1600" dirty="0">
                <a:latin typeface="Times New Roman" panose="02020603050405020304" pitchFamily="18" charset="0"/>
                <a:cs typeface="Times New Roman" panose="02020603050405020304" pitchFamily="18" charset="0"/>
              </a:rPr>
              <a:t>, 73(1/2/3), p.39. </a:t>
            </a:r>
            <a:r>
              <a:rPr lang="en-US" sz="1600" dirty="0" err="1">
                <a:latin typeface="Times New Roman" panose="02020603050405020304" pitchFamily="18" charset="0"/>
                <a:cs typeface="Times New Roman" panose="02020603050405020304" pitchFamily="18" charset="0"/>
              </a:rPr>
              <a:t>doi:https</a:t>
            </a:r>
            <a:r>
              <a:rPr lang="en-US" sz="1600" dirty="0">
                <a:latin typeface="Times New Roman" panose="02020603050405020304" pitchFamily="18" charset="0"/>
                <a:cs typeface="Times New Roman" panose="02020603050405020304" pitchFamily="18" charset="0"/>
              </a:rPr>
              <a:t>://doi.org/10.1504/ijtm.2017.082356.</a:t>
            </a:r>
          </a:p>
          <a:p>
            <a:r>
              <a:rPr lang="en-US" sz="1600" dirty="0" err="1">
                <a:latin typeface="Times New Roman" panose="02020603050405020304" pitchFamily="18" charset="0"/>
                <a:cs typeface="Times New Roman" panose="02020603050405020304" pitchFamily="18" charset="0"/>
              </a:rPr>
              <a:t>Gani</a:t>
            </a:r>
            <a:r>
              <a:rPr lang="en-US" sz="1600" dirty="0">
                <a:latin typeface="Times New Roman" panose="02020603050405020304" pitchFamily="18" charset="0"/>
                <a:cs typeface="Times New Roman" panose="02020603050405020304" pitchFamily="18" charset="0"/>
              </a:rPr>
              <a:t>, A., </a:t>
            </a:r>
            <a:r>
              <a:rPr lang="en-US" sz="1600" dirty="0" err="1">
                <a:latin typeface="Times New Roman" panose="02020603050405020304" pitchFamily="18" charset="0"/>
                <a:cs typeface="Times New Roman" panose="02020603050405020304" pitchFamily="18" charset="0"/>
              </a:rPr>
              <a:t>Shuib</a:t>
            </a:r>
            <a:r>
              <a:rPr lang="en-US" sz="1600" dirty="0">
                <a:latin typeface="Times New Roman" panose="02020603050405020304" pitchFamily="18" charset="0"/>
                <a:cs typeface="Times New Roman" panose="02020603050405020304" pitchFamily="18" charset="0"/>
              </a:rPr>
              <a:t>, L. and </a:t>
            </a:r>
            <a:r>
              <a:rPr lang="en-US" sz="1600" dirty="0" err="1">
                <a:latin typeface="Times New Roman" panose="02020603050405020304" pitchFamily="18" charset="0"/>
                <a:cs typeface="Times New Roman" panose="02020603050405020304" pitchFamily="18" charset="0"/>
              </a:rPr>
              <a:t>Yadegaridehkordi</a:t>
            </a:r>
            <a:r>
              <a:rPr lang="en-US" sz="1600" dirty="0">
                <a:latin typeface="Times New Roman" panose="02020603050405020304" pitchFamily="18" charset="0"/>
                <a:cs typeface="Times New Roman" panose="02020603050405020304" pitchFamily="18" charset="0"/>
              </a:rPr>
              <a:t>, E. (2018). </a:t>
            </a:r>
            <a:r>
              <a:rPr lang="en-US" sz="1600" i="1" dirty="0" err="1">
                <a:latin typeface="Times New Roman" panose="02020603050405020304" pitchFamily="18" charset="0"/>
                <a:cs typeface="Times New Roman" panose="02020603050405020304" pitchFamily="18" charset="0"/>
              </a:rPr>
              <a:t>Pestel</a:t>
            </a:r>
            <a:r>
              <a:rPr lang="en-US" sz="1600" i="1" dirty="0">
                <a:latin typeface="Times New Roman" panose="02020603050405020304" pitchFamily="18" charset="0"/>
                <a:cs typeface="Times New Roman" panose="02020603050405020304" pitchFamily="18" charset="0"/>
              </a:rPr>
              <a:t> Analysis</a:t>
            </a:r>
            <a:r>
              <a:rPr lang="en-US" sz="1600" dirty="0">
                <a:latin typeface="Times New Roman" panose="02020603050405020304" pitchFamily="18" charset="0"/>
                <a:cs typeface="Times New Roman" panose="02020603050405020304" pitchFamily="18" charset="0"/>
              </a:rPr>
              <a:t>. [online] Available at: https://www.researchgate.net/profile/Elaheh-Yadegaridehkordi/publication/341190360_COMRAP_2018/links/5eb2ec0b45851523bd4708f1/COMRAP-2018.pdf#page=43.</a:t>
            </a:r>
          </a:p>
          <a:p>
            <a:r>
              <a:rPr lang="en-US" sz="1600" dirty="0" err="1">
                <a:latin typeface="Times New Roman" panose="02020603050405020304" pitchFamily="18" charset="0"/>
                <a:cs typeface="Times New Roman" panose="02020603050405020304" pitchFamily="18" charset="0"/>
              </a:rPr>
              <a:t>Namugenyi</a:t>
            </a:r>
            <a:r>
              <a:rPr lang="en-US" sz="1600" dirty="0">
                <a:latin typeface="Times New Roman" panose="02020603050405020304" pitchFamily="18" charset="0"/>
                <a:cs typeface="Times New Roman" panose="02020603050405020304" pitchFamily="18" charset="0"/>
              </a:rPr>
              <a:t>, C., </a:t>
            </a:r>
            <a:r>
              <a:rPr lang="en-US" sz="1600" dirty="0" err="1">
                <a:latin typeface="Times New Roman" panose="02020603050405020304" pitchFamily="18" charset="0"/>
                <a:cs typeface="Times New Roman" panose="02020603050405020304" pitchFamily="18" charset="0"/>
              </a:rPr>
              <a:t>Nimmagadda</a:t>
            </a:r>
            <a:r>
              <a:rPr lang="en-US" sz="1600" dirty="0">
                <a:latin typeface="Times New Roman" panose="02020603050405020304" pitchFamily="18" charset="0"/>
                <a:cs typeface="Times New Roman" panose="02020603050405020304" pitchFamily="18" charset="0"/>
              </a:rPr>
              <a:t>, S.L. and </a:t>
            </a:r>
            <a:r>
              <a:rPr lang="en-US" sz="1600" dirty="0" err="1">
                <a:latin typeface="Times New Roman" panose="02020603050405020304" pitchFamily="18" charset="0"/>
                <a:cs typeface="Times New Roman" panose="02020603050405020304" pitchFamily="18" charset="0"/>
              </a:rPr>
              <a:t>Reiners</a:t>
            </a:r>
            <a:r>
              <a:rPr lang="en-US" sz="1600" dirty="0">
                <a:latin typeface="Times New Roman" panose="02020603050405020304" pitchFamily="18" charset="0"/>
                <a:cs typeface="Times New Roman" panose="02020603050405020304" pitchFamily="18" charset="0"/>
              </a:rPr>
              <a:t>, T. (2019). Design of a SWOT Analysis Model and Its Evaluation in Diverse Digital Business Ecosystem Contexts. </a:t>
            </a:r>
            <a:r>
              <a:rPr lang="en-US" sz="1600" i="1" dirty="0">
                <a:latin typeface="Times New Roman" panose="02020603050405020304" pitchFamily="18" charset="0"/>
                <a:cs typeface="Times New Roman" panose="02020603050405020304" pitchFamily="18" charset="0"/>
              </a:rPr>
              <a:t>Procedia Computer Science</a:t>
            </a:r>
            <a:r>
              <a:rPr lang="en-US" sz="1600" dirty="0">
                <a:latin typeface="Times New Roman" panose="02020603050405020304" pitchFamily="18" charset="0"/>
                <a:cs typeface="Times New Roman" panose="02020603050405020304" pitchFamily="18" charset="0"/>
              </a:rPr>
              <a:t>, [online] 159(159), pp.1145–1154. Available at: https://www.sciencedirect.com/science/article/pii/S1877050919314802.</a:t>
            </a:r>
          </a:p>
          <a:p>
            <a:r>
              <a:rPr lang="en-US" sz="1600" dirty="0">
                <a:latin typeface="Times New Roman" panose="02020603050405020304" pitchFamily="18" charset="0"/>
                <a:cs typeface="Times New Roman" panose="02020603050405020304" pitchFamily="18" charset="0"/>
              </a:rPr>
              <a:t>Sheehy, B. (2015). Defining CSR: Problems and Solutions. </a:t>
            </a:r>
            <a:r>
              <a:rPr lang="en-US" sz="1600" i="1" dirty="0">
                <a:latin typeface="Times New Roman" panose="02020603050405020304" pitchFamily="18" charset="0"/>
                <a:cs typeface="Times New Roman" panose="02020603050405020304" pitchFamily="18" charset="0"/>
              </a:rPr>
              <a:t>Journal of Business Ethics</a:t>
            </a:r>
            <a:r>
              <a:rPr lang="en-US" sz="1600" dirty="0">
                <a:latin typeface="Times New Roman" panose="02020603050405020304" pitchFamily="18" charset="0"/>
                <a:cs typeface="Times New Roman" panose="02020603050405020304" pitchFamily="18" charset="0"/>
              </a:rPr>
              <a:t>, 131(3), pp.625–648. </a:t>
            </a:r>
            <a:r>
              <a:rPr lang="en-US" sz="1600" dirty="0" err="1">
                <a:latin typeface="Times New Roman" panose="02020603050405020304" pitchFamily="18" charset="0"/>
                <a:cs typeface="Times New Roman" panose="02020603050405020304" pitchFamily="18" charset="0"/>
              </a:rPr>
              <a:t>doi:https</a:t>
            </a:r>
            <a:r>
              <a:rPr lang="en-US" sz="1600" dirty="0">
                <a:latin typeface="Times New Roman" panose="02020603050405020304" pitchFamily="18" charset="0"/>
                <a:cs typeface="Times New Roman" panose="02020603050405020304" pitchFamily="18" charset="0"/>
              </a:rPr>
              <a:t>://doi.org/10.1007/s10551-014-2281-x.</a:t>
            </a:r>
          </a:p>
          <a:p>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463231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72</TotalTime>
  <Words>929</Words>
  <Application>Microsoft Office PowerPoint</Application>
  <PresentationFormat>Widescreen</PresentationFormat>
  <Paragraphs>41</Paragraphs>
  <Slides>11</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MS Shell Dlg 2</vt:lpstr>
      <vt:lpstr>Times New Roman</vt:lpstr>
      <vt:lpstr>Wingdings</vt:lpstr>
      <vt:lpstr>Wingdings 3</vt:lpstr>
      <vt:lpstr>Madison</vt:lpstr>
      <vt:lpstr>Student: Calin Matei Student ID: 1916953 Module:  LCBB4007 Introduction to Business Assignment: Group presentation (Resit)  </vt:lpstr>
      <vt:lpstr> Introduction Main Body          Company Overview: eBay          Structure, Size and Function: eBay          Internal Environment                      SWOT Analysis           External Environment                     PESTEL Analysis            Shareholder: eBay            Ethical Consideration and Corporate Social Responsibilities  Conclusion  References </vt:lpstr>
      <vt:lpstr>Introduction  </vt:lpstr>
      <vt:lpstr>Company Overview: eBay </vt:lpstr>
      <vt:lpstr>Structure, Size and Functions: eBay </vt:lpstr>
      <vt:lpstr>SWOT Analysis </vt:lpstr>
      <vt:lpstr>PESTEL Analysis </vt:lpstr>
      <vt:lpstr>Stakeholder: eBay </vt:lpstr>
      <vt:lpstr>Ethical consideration and Corporate Social Responsibilities: eBay </vt:lpstr>
      <vt:lpstr>Conclusion  </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LCBB4007 Introduction to Business Component</dc:title>
  <dc:creator>user</dc:creator>
  <cp:lastModifiedBy>Calin</cp:lastModifiedBy>
  <cp:revision>12</cp:revision>
  <dcterms:created xsi:type="dcterms:W3CDTF">2025-03-29T10:54:13Z</dcterms:created>
  <dcterms:modified xsi:type="dcterms:W3CDTF">2025-04-07T20:46:16Z</dcterms:modified>
</cp:coreProperties>
</file>