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B934F3-8B3D-4D04-A64C-06EC909A3EF0}" v="10" dt="2023-09-27T15:41:32.8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p:scale>
          <a:sx n="80" d="100"/>
          <a:sy n="80" d="100"/>
        </p:scale>
        <p:origin x="13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z Llewellyn-Jones" userId="aa32d6d2b0dd8bf7" providerId="LiveId" clId="{BEB934F3-8B3D-4D04-A64C-06EC909A3EF0}"/>
    <pc:docChg chg="undo custSel modSld">
      <pc:chgData name="Liz Llewellyn-Jones" userId="aa32d6d2b0dd8bf7" providerId="LiveId" clId="{BEB934F3-8B3D-4D04-A64C-06EC909A3EF0}" dt="2023-09-27T16:09:35.769" v="8025" actId="20577"/>
      <pc:docMkLst>
        <pc:docMk/>
      </pc:docMkLst>
      <pc:sldChg chg="modSp mod setBg">
        <pc:chgData name="Liz Llewellyn-Jones" userId="aa32d6d2b0dd8bf7" providerId="LiveId" clId="{BEB934F3-8B3D-4D04-A64C-06EC909A3EF0}" dt="2023-09-27T16:09:35.769" v="8025" actId="20577"/>
        <pc:sldMkLst>
          <pc:docMk/>
          <pc:sldMk cId="1623627587" sldId="256"/>
        </pc:sldMkLst>
        <pc:spChg chg="mod">
          <ac:chgData name="Liz Llewellyn-Jones" userId="aa32d6d2b0dd8bf7" providerId="LiveId" clId="{BEB934F3-8B3D-4D04-A64C-06EC909A3EF0}" dt="2023-09-27T16:09:35.769" v="8025" actId="20577"/>
          <ac:spMkLst>
            <pc:docMk/>
            <pc:sldMk cId="1623627587" sldId="256"/>
            <ac:spMk id="4" creationId="{ED94B370-61C1-67B6-12D2-4EAE82F38AB2}"/>
          </ac:spMkLst>
        </pc:spChg>
        <pc:spChg chg="mod">
          <ac:chgData name="Liz Llewellyn-Jones" userId="aa32d6d2b0dd8bf7" providerId="LiveId" clId="{BEB934F3-8B3D-4D04-A64C-06EC909A3EF0}" dt="2023-09-27T14:17:04.917" v="7346" actId="207"/>
          <ac:spMkLst>
            <pc:docMk/>
            <pc:sldMk cId="1623627587" sldId="256"/>
            <ac:spMk id="5" creationId="{67D36472-A616-64F4-EDCB-D0474BB133BF}"/>
          </ac:spMkLst>
        </pc:spChg>
        <pc:spChg chg="mod">
          <ac:chgData name="Liz Llewellyn-Jones" userId="aa32d6d2b0dd8bf7" providerId="LiveId" clId="{BEB934F3-8B3D-4D04-A64C-06EC909A3EF0}" dt="2023-09-27T14:16:30.518" v="7344" actId="207"/>
          <ac:spMkLst>
            <pc:docMk/>
            <pc:sldMk cId="1623627587" sldId="256"/>
            <ac:spMk id="6" creationId="{2C1A7B54-265B-FA63-1060-9F4AFC131643}"/>
          </ac:spMkLst>
        </pc:spChg>
        <pc:spChg chg="mod">
          <ac:chgData name="Liz Llewellyn-Jones" userId="aa32d6d2b0dd8bf7" providerId="LiveId" clId="{BEB934F3-8B3D-4D04-A64C-06EC909A3EF0}" dt="2023-09-27T14:15:41.223" v="7342" actId="207"/>
          <ac:spMkLst>
            <pc:docMk/>
            <pc:sldMk cId="1623627587" sldId="256"/>
            <ac:spMk id="8" creationId="{1D79BDF7-CB84-1626-BD4D-25202E330842}"/>
          </ac:spMkLst>
        </pc:spChg>
        <pc:spChg chg="mod">
          <ac:chgData name="Liz Llewellyn-Jones" userId="aa32d6d2b0dd8bf7" providerId="LiveId" clId="{BEB934F3-8B3D-4D04-A64C-06EC909A3EF0}" dt="2023-09-27T15:41:13.892" v="8020" actId="2"/>
          <ac:spMkLst>
            <pc:docMk/>
            <pc:sldMk cId="1623627587" sldId="256"/>
            <ac:spMk id="9" creationId="{EA07DF39-260E-BE59-2747-3D777B7AA642}"/>
          </ac:spMkLst>
        </pc:spChg>
        <pc:spChg chg="mod">
          <ac:chgData name="Liz Llewellyn-Jones" userId="aa32d6d2b0dd8bf7" providerId="LiveId" clId="{BEB934F3-8B3D-4D04-A64C-06EC909A3EF0}" dt="2023-09-27T14:14:15.062" v="7321" actId="1076"/>
          <ac:spMkLst>
            <pc:docMk/>
            <pc:sldMk cId="1623627587" sldId="256"/>
            <ac:spMk id="10" creationId="{46324E93-E51B-29ED-BACC-867D2323F293}"/>
          </ac:spMkLst>
        </pc:spChg>
        <pc:spChg chg="mod">
          <ac:chgData name="Liz Llewellyn-Jones" userId="aa32d6d2b0dd8bf7" providerId="LiveId" clId="{BEB934F3-8B3D-4D04-A64C-06EC909A3EF0}" dt="2023-09-27T15:41:24.860" v="8021" actId="313"/>
          <ac:spMkLst>
            <pc:docMk/>
            <pc:sldMk cId="1623627587" sldId="256"/>
            <ac:spMk id="11" creationId="{AEBF3E75-628C-8ACE-6B49-AF5632974195}"/>
          </ac:spMkLst>
        </pc:spChg>
        <pc:spChg chg="mod">
          <ac:chgData name="Liz Llewellyn-Jones" userId="aa32d6d2b0dd8bf7" providerId="LiveId" clId="{BEB934F3-8B3D-4D04-A64C-06EC909A3EF0}" dt="2023-09-27T14:16:51.454" v="7345" actId="207"/>
          <ac:spMkLst>
            <pc:docMk/>
            <pc:sldMk cId="1623627587" sldId="256"/>
            <ac:spMk id="12" creationId="{47A8C09F-E0AE-8FAD-FC93-C5D395EC579B}"/>
          </ac:spMkLst>
        </pc:spChg>
      </pc:sldChg>
      <pc:sldChg chg="addSp delSp modSp mod">
        <pc:chgData name="Liz Llewellyn-Jones" userId="aa32d6d2b0dd8bf7" providerId="LiveId" clId="{BEB934F3-8B3D-4D04-A64C-06EC909A3EF0}" dt="2023-09-27T15:40:44.400" v="8019" actId="1076"/>
        <pc:sldMkLst>
          <pc:docMk/>
          <pc:sldMk cId="2700591487" sldId="257"/>
        </pc:sldMkLst>
        <pc:spChg chg="add mod">
          <ac:chgData name="Liz Llewellyn-Jones" userId="aa32d6d2b0dd8bf7" providerId="LiveId" clId="{BEB934F3-8B3D-4D04-A64C-06EC909A3EF0}" dt="2023-09-27T15:40:36.490" v="8018" actId="255"/>
          <ac:spMkLst>
            <pc:docMk/>
            <pc:sldMk cId="2700591487" sldId="257"/>
            <ac:spMk id="2" creationId="{577276D8-16C3-6C69-1FC8-A4A6B041A9E9}"/>
          </ac:spMkLst>
        </pc:spChg>
        <pc:spChg chg="add del mod">
          <ac:chgData name="Liz Llewellyn-Jones" userId="aa32d6d2b0dd8bf7" providerId="LiveId" clId="{BEB934F3-8B3D-4D04-A64C-06EC909A3EF0}" dt="2023-09-27T15:40:44.400" v="8019" actId="1076"/>
          <ac:spMkLst>
            <pc:docMk/>
            <pc:sldMk cId="2700591487" sldId="257"/>
            <ac:spMk id="4" creationId="{834EF93B-B4F4-8A44-2AB2-D6B6B446824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986561E-6780-4242-AECA-86ED42239414}" type="datetimeFigureOut">
              <a:rPr lang="en-GB" smtClean="0"/>
              <a:t>25/09/2023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42494D-0BEA-4795-8C8E-E8C6A0B802B6}" type="slidenum">
              <a:rPr lang="en-GB" smtClean="0"/>
              <a:t>‹#›</a:t>
            </a:fld>
            <a:endParaRPr lang="en-GB" dirty="0"/>
          </a:p>
        </p:txBody>
      </p:sp>
    </p:spTree>
    <p:extLst>
      <p:ext uri="{BB962C8B-B14F-4D97-AF65-F5344CB8AC3E}">
        <p14:creationId xmlns:p14="http://schemas.microsoft.com/office/powerpoint/2010/main" val="1182110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86561E-6780-4242-AECA-86ED42239414}" type="datetimeFigureOut">
              <a:rPr lang="en-GB" smtClean="0"/>
              <a:t>25/09/2023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42494D-0BEA-4795-8C8E-E8C6A0B802B6}" type="slidenum">
              <a:rPr lang="en-GB" smtClean="0"/>
              <a:t>‹#›</a:t>
            </a:fld>
            <a:endParaRPr lang="en-GB" dirty="0"/>
          </a:p>
        </p:txBody>
      </p:sp>
    </p:spTree>
    <p:extLst>
      <p:ext uri="{BB962C8B-B14F-4D97-AF65-F5344CB8AC3E}">
        <p14:creationId xmlns:p14="http://schemas.microsoft.com/office/powerpoint/2010/main" val="3233818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86561E-6780-4242-AECA-86ED42239414}" type="datetimeFigureOut">
              <a:rPr lang="en-GB" smtClean="0"/>
              <a:t>25/09/2023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42494D-0BEA-4795-8C8E-E8C6A0B802B6}" type="slidenum">
              <a:rPr lang="en-GB" smtClean="0"/>
              <a:t>‹#›</a:t>
            </a:fld>
            <a:endParaRPr lang="en-GB" dirty="0"/>
          </a:p>
        </p:txBody>
      </p:sp>
    </p:spTree>
    <p:extLst>
      <p:ext uri="{BB962C8B-B14F-4D97-AF65-F5344CB8AC3E}">
        <p14:creationId xmlns:p14="http://schemas.microsoft.com/office/powerpoint/2010/main" val="2285352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86561E-6780-4242-AECA-86ED42239414}" type="datetimeFigureOut">
              <a:rPr lang="en-GB" smtClean="0"/>
              <a:t>25/09/2023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342494D-0BEA-4795-8C8E-E8C6A0B802B6}" type="slidenum">
              <a:rPr lang="en-GB" smtClean="0"/>
              <a:t>‹#›</a:t>
            </a:fld>
            <a:endParaRPr lang="en-GB" dirty="0"/>
          </a:p>
        </p:txBody>
      </p:sp>
    </p:spTree>
    <p:extLst>
      <p:ext uri="{BB962C8B-B14F-4D97-AF65-F5344CB8AC3E}">
        <p14:creationId xmlns:p14="http://schemas.microsoft.com/office/powerpoint/2010/main" val="2172372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86561E-6780-4242-AECA-86ED42239414}" type="datetimeFigureOut">
              <a:rPr lang="en-GB" smtClean="0"/>
              <a:t>25/09/2023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342494D-0BEA-4795-8C8E-E8C6A0B802B6}" type="slidenum">
              <a:rPr lang="en-GB" smtClean="0"/>
              <a:t>‹#›</a:t>
            </a:fld>
            <a:endParaRPr lang="en-GB" dirty="0"/>
          </a:p>
        </p:txBody>
      </p:sp>
    </p:spTree>
    <p:extLst>
      <p:ext uri="{BB962C8B-B14F-4D97-AF65-F5344CB8AC3E}">
        <p14:creationId xmlns:p14="http://schemas.microsoft.com/office/powerpoint/2010/main" val="3590550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86561E-6780-4242-AECA-86ED42239414}" type="datetimeFigureOut">
              <a:rPr lang="en-GB" smtClean="0"/>
              <a:t>25/09/2023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342494D-0BEA-4795-8C8E-E8C6A0B802B6}" type="slidenum">
              <a:rPr lang="en-GB" smtClean="0"/>
              <a:t>‹#›</a:t>
            </a:fld>
            <a:endParaRPr lang="en-GB" dirty="0"/>
          </a:p>
        </p:txBody>
      </p:sp>
    </p:spTree>
    <p:extLst>
      <p:ext uri="{BB962C8B-B14F-4D97-AF65-F5344CB8AC3E}">
        <p14:creationId xmlns:p14="http://schemas.microsoft.com/office/powerpoint/2010/main" val="2694076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86561E-6780-4242-AECA-86ED42239414}" type="datetimeFigureOut">
              <a:rPr lang="en-GB" smtClean="0"/>
              <a:t>25/09/2023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342494D-0BEA-4795-8C8E-E8C6A0B802B6}" type="slidenum">
              <a:rPr lang="en-GB" smtClean="0"/>
              <a:t>‹#›</a:t>
            </a:fld>
            <a:endParaRPr lang="en-GB" dirty="0"/>
          </a:p>
        </p:txBody>
      </p:sp>
    </p:spTree>
    <p:extLst>
      <p:ext uri="{BB962C8B-B14F-4D97-AF65-F5344CB8AC3E}">
        <p14:creationId xmlns:p14="http://schemas.microsoft.com/office/powerpoint/2010/main" val="4273583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86561E-6780-4242-AECA-86ED42239414}" type="datetimeFigureOut">
              <a:rPr lang="en-GB" smtClean="0"/>
              <a:t>25/09/2023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342494D-0BEA-4795-8C8E-E8C6A0B802B6}" type="slidenum">
              <a:rPr lang="en-GB" smtClean="0"/>
              <a:t>‹#›</a:t>
            </a:fld>
            <a:endParaRPr lang="en-GB" dirty="0"/>
          </a:p>
        </p:txBody>
      </p:sp>
    </p:spTree>
    <p:extLst>
      <p:ext uri="{BB962C8B-B14F-4D97-AF65-F5344CB8AC3E}">
        <p14:creationId xmlns:p14="http://schemas.microsoft.com/office/powerpoint/2010/main" val="768100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86561E-6780-4242-AECA-86ED42239414}" type="datetimeFigureOut">
              <a:rPr lang="en-GB" smtClean="0"/>
              <a:t>25/09/2023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342494D-0BEA-4795-8C8E-E8C6A0B802B6}" type="slidenum">
              <a:rPr lang="en-GB" smtClean="0"/>
              <a:t>‹#›</a:t>
            </a:fld>
            <a:endParaRPr lang="en-GB" dirty="0"/>
          </a:p>
        </p:txBody>
      </p:sp>
    </p:spTree>
    <p:extLst>
      <p:ext uri="{BB962C8B-B14F-4D97-AF65-F5344CB8AC3E}">
        <p14:creationId xmlns:p14="http://schemas.microsoft.com/office/powerpoint/2010/main" val="3144699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86561E-6780-4242-AECA-86ED42239414}" type="datetimeFigureOut">
              <a:rPr lang="en-GB" smtClean="0"/>
              <a:t>25/09/2023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42494D-0BEA-4795-8C8E-E8C6A0B802B6}" type="slidenum">
              <a:rPr lang="en-GB" smtClean="0"/>
              <a:t>‹#›</a:t>
            </a:fld>
            <a:endParaRPr lang="en-GB" dirty="0"/>
          </a:p>
        </p:txBody>
      </p:sp>
    </p:spTree>
    <p:extLst>
      <p:ext uri="{BB962C8B-B14F-4D97-AF65-F5344CB8AC3E}">
        <p14:creationId xmlns:p14="http://schemas.microsoft.com/office/powerpoint/2010/main" val="3119753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86561E-6780-4242-AECA-86ED42239414}" type="datetimeFigureOut">
              <a:rPr lang="en-GB" smtClean="0"/>
              <a:t>25/09/2023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342494D-0BEA-4795-8C8E-E8C6A0B802B6}" type="slidenum">
              <a:rPr lang="en-GB" smtClean="0"/>
              <a:t>‹#›</a:t>
            </a:fld>
            <a:endParaRPr lang="en-GB" dirty="0"/>
          </a:p>
        </p:txBody>
      </p:sp>
    </p:spTree>
    <p:extLst>
      <p:ext uri="{BB962C8B-B14F-4D97-AF65-F5344CB8AC3E}">
        <p14:creationId xmlns:p14="http://schemas.microsoft.com/office/powerpoint/2010/main" val="2720668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86561E-6780-4242-AECA-86ED42239414}" type="datetimeFigureOut">
              <a:rPr lang="en-GB" smtClean="0"/>
              <a:t>25/09/2023</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42494D-0BEA-4795-8C8E-E8C6A0B802B6}" type="slidenum">
              <a:rPr lang="en-GB" smtClean="0"/>
              <a:t>‹#›</a:t>
            </a:fld>
            <a:endParaRPr lang="en-GB" dirty="0"/>
          </a:p>
        </p:txBody>
      </p:sp>
    </p:spTree>
    <p:extLst>
      <p:ext uri="{BB962C8B-B14F-4D97-AF65-F5344CB8AC3E}">
        <p14:creationId xmlns:p14="http://schemas.microsoft.com/office/powerpoint/2010/main" val="188704206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94B370-61C1-67B6-12D2-4EAE82F38AB2}"/>
              </a:ext>
            </a:extLst>
          </p:cNvPr>
          <p:cNvSpPr txBox="1"/>
          <p:nvPr/>
        </p:nvSpPr>
        <p:spPr>
          <a:xfrm>
            <a:off x="10600660" y="70587"/>
            <a:ext cx="1332260" cy="646331"/>
          </a:xfrm>
          <a:prstGeom prst="rect">
            <a:avLst/>
          </a:prstGeom>
          <a:solidFill>
            <a:schemeClr val="bg1"/>
          </a:solidFill>
          <a:ln>
            <a:solidFill>
              <a:schemeClr val="tx1"/>
            </a:solidFill>
          </a:ln>
        </p:spPr>
        <p:txBody>
          <a:bodyPr wrap="square" rtlCol="0">
            <a:spAutoFit/>
          </a:bodyPr>
          <a:lstStyle/>
          <a:p>
            <a:r>
              <a:rPr lang="en-GB" sz="1200" b="1" dirty="0"/>
              <a:t>2306796</a:t>
            </a:r>
          </a:p>
          <a:p>
            <a:r>
              <a:rPr lang="en-GB" sz="1200" b="1" dirty="0"/>
              <a:t>ECEY4008</a:t>
            </a:r>
          </a:p>
          <a:p>
            <a:r>
              <a:rPr lang="en-GB" sz="1200" b="1" dirty="0"/>
              <a:t>Word count: 858 </a:t>
            </a:r>
          </a:p>
        </p:txBody>
      </p:sp>
      <p:sp>
        <p:nvSpPr>
          <p:cNvPr id="5" name="TextBox 4">
            <a:extLst>
              <a:ext uri="{FF2B5EF4-FFF2-40B4-BE49-F238E27FC236}">
                <a16:creationId xmlns:a16="http://schemas.microsoft.com/office/drawing/2014/main" id="{67D36472-A616-64F4-EDCB-D0474BB133BF}"/>
              </a:ext>
            </a:extLst>
          </p:cNvPr>
          <p:cNvSpPr txBox="1"/>
          <p:nvPr/>
        </p:nvSpPr>
        <p:spPr>
          <a:xfrm>
            <a:off x="213361" y="103724"/>
            <a:ext cx="8501270" cy="584775"/>
          </a:xfrm>
          <a:prstGeom prst="rect">
            <a:avLst/>
          </a:prstGeom>
          <a:solidFill>
            <a:schemeClr val="accent2">
              <a:lumMod val="40000"/>
              <a:lumOff val="60000"/>
            </a:schemeClr>
          </a:solidFill>
          <a:ln>
            <a:noFill/>
          </a:ln>
        </p:spPr>
        <p:txBody>
          <a:bodyPr wrap="square" rtlCol="0">
            <a:spAutoFit/>
          </a:bodyPr>
          <a:lstStyle/>
          <a:p>
            <a:r>
              <a:rPr lang="en-GB" sz="3200" b="1" u="sng" dirty="0"/>
              <a:t>Essential study skills that support academic study</a:t>
            </a:r>
          </a:p>
        </p:txBody>
      </p:sp>
      <p:sp>
        <p:nvSpPr>
          <p:cNvPr id="6" name="TextBox 5">
            <a:extLst>
              <a:ext uri="{FF2B5EF4-FFF2-40B4-BE49-F238E27FC236}">
                <a16:creationId xmlns:a16="http://schemas.microsoft.com/office/drawing/2014/main" id="{2C1A7B54-265B-FA63-1060-9F4AFC131643}"/>
              </a:ext>
            </a:extLst>
          </p:cNvPr>
          <p:cNvSpPr txBox="1"/>
          <p:nvPr/>
        </p:nvSpPr>
        <p:spPr>
          <a:xfrm>
            <a:off x="198120" y="871464"/>
            <a:ext cx="11734800" cy="646331"/>
          </a:xfrm>
          <a:prstGeom prst="rect">
            <a:avLst/>
          </a:prstGeom>
          <a:solidFill>
            <a:schemeClr val="accent2">
              <a:lumMod val="40000"/>
              <a:lumOff val="60000"/>
            </a:schemeClr>
          </a:solidFill>
          <a:ln>
            <a:noFill/>
          </a:ln>
        </p:spPr>
        <p:txBody>
          <a:bodyPr wrap="square" rtlCol="0">
            <a:spAutoFit/>
          </a:bodyPr>
          <a:lstStyle/>
          <a:p>
            <a:r>
              <a:rPr lang="en-GB" sz="1200" dirty="0"/>
              <a:t>There are many skills that are useful for academic students to aid effective academic study. I have selected four skills that I consider to be essential for successful academic study. The first academic skill that I will discuss is time management, as I believe that effectively managing  study time is essential, to enable students to demonstrate their other academic skills, such as researching, critical reading,  effective note taking, writing academically, paraphrasing, and referencing. I will go on to discuss effective note taking, academic writing, and referencing.</a:t>
            </a:r>
          </a:p>
        </p:txBody>
      </p:sp>
      <p:sp>
        <p:nvSpPr>
          <p:cNvPr id="8" name="TextBox 7">
            <a:extLst>
              <a:ext uri="{FF2B5EF4-FFF2-40B4-BE49-F238E27FC236}">
                <a16:creationId xmlns:a16="http://schemas.microsoft.com/office/drawing/2014/main" id="{1D79BDF7-CB84-1626-BD4D-25202E330842}"/>
              </a:ext>
            </a:extLst>
          </p:cNvPr>
          <p:cNvSpPr txBox="1"/>
          <p:nvPr/>
        </p:nvSpPr>
        <p:spPr>
          <a:xfrm>
            <a:off x="274320" y="1768637"/>
            <a:ext cx="2508637" cy="3970318"/>
          </a:xfrm>
          <a:prstGeom prst="rect">
            <a:avLst/>
          </a:prstGeom>
          <a:solidFill>
            <a:schemeClr val="accent4">
              <a:lumMod val="20000"/>
              <a:lumOff val="80000"/>
            </a:schemeClr>
          </a:solidFill>
          <a:ln>
            <a:solidFill>
              <a:srgbClr val="002060"/>
            </a:solidFill>
          </a:ln>
        </p:spPr>
        <p:txBody>
          <a:bodyPr wrap="square" rtlCol="0">
            <a:spAutoFit/>
          </a:bodyPr>
          <a:lstStyle/>
          <a:p>
            <a:r>
              <a:rPr lang="en-GB" sz="1200" b="1" u="sng" dirty="0"/>
              <a:t>Time management </a:t>
            </a:r>
          </a:p>
          <a:p>
            <a:endParaRPr lang="en-GB" sz="1000" dirty="0"/>
          </a:p>
          <a:p>
            <a:r>
              <a:rPr lang="en-GB" sz="1000" dirty="0"/>
              <a:t>I have chosen to discuss time management first, as I believe that this skill is of paramount importance for academic students, to ensure that work is completed and submitted on time and that the student is best prepared for exams.</a:t>
            </a:r>
            <a:br>
              <a:rPr lang="en-GB" sz="1000" dirty="0"/>
            </a:br>
            <a:r>
              <a:rPr lang="en-GB" sz="1000" dirty="0"/>
              <a:t>According to Cottrell (2019)  ‘Time management = study success’, and Cottrell goes on to list ten steps to effective time management to assist students in planning how best to use their available time.</a:t>
            </a:r>
            <a:br>
              <a:rPr lang="en-GB" sz="1000" dirty="0"/>
            </a:br>
            <a:r>
              <a:rPr lang="en-GB" sz="1000" dirty="0"/>
              <a:t>It is crucial that students ensure that they dedicate sufficient time to their studies, and partition their available time carefully, to enable them to complete all parts of their study and not neglect some aspects of their study. Students must ensure that they prioritise essential tasks, and ensure that any distractions are managed.</a:t>
            </a:r>
          </a:p>
          <a:p>
            <a:r>
              <a:rPr lang="en-GB" sz="1000" dirty="0"/>
              <a:t>Wilson and Bedford (2009) agree with Cottrell (2019) that it is essential to plan how to use study time.</a:t>
            </a:r>
          </a:p>
          <a:p>
            <a:endParaRPr lang="en-GB" sz="1000" dirty="0"/>
          </a:p>
        </p:txBody>
      </p:sp>
      <p:sp>
        <p:nvSpPr>
          <p:cNvPr id="9" name="TextBox 8">
            <a:extLst>
              <a:ext uri="{FF2B5EF4-FFF2-40B4-BE49-F238E27FC236}">
                <a16:creationId xmlns:a16="http://schemas.microsoft.com/office/drawing/2014/main" id="{EA07DF39-260E-BE59-2747-3D777B7AA642}"/>
              </a:ext>
            </a:extLst>
          </p:cNvPr>
          <p:cNvSpPr txBox="1"/>
          <p:nvPr/>
        </p:nvSpPr>
        <p:spPr>
          <a:xfrm>
            <a:off x="2999387" y="1765331"/>
            <a:ext cx="2733040" cy="3970318"/>
          </a:xfrm>
          <a:prstGeom prst="rect">
            <a:avLst/>
          </a:prstGeom>
          <a:solidFill>
            <a:schemeClr val="accent4">
              <a:lumMod val="20000"/>
              <a:lumOff val="80000"/>
            </a:schemeClr>
          </a:solidFill>
          <a:ln>
            <a:solidFill>
              <a:srgbClr val="002060"/>
            </a:solidFill>
          </a:ln>
        </p:spPr>
        <p:txBody>
          <a:bodyPr wrap="square" rtlCol="0">
            <a:spAutoFit/>
          </a:bodyPr>
          <a:lstStyle/>
          <a:p>
            <a:r>
              <a:rPr lang="en-GB" sz="1200" b="1" u="sng" dirty="0"/>
              <a:t>Effective note taking</a:t>
            </a:r>
          </a:p>
          <a:p>
            <a:endParaRPr lang="en-GB" sz="1000" b="1" dirty="0"/>
          </a:p>
          <a:p>
            <a:r>
              <a:rPr lang="en-GB" sz="1000" dirty="0"/>
              <a:t>Academic study requires students to engage with a vast quantity of information, in lectures, course content and when independently researching. Students need to decide which information is important, and eliminate less relevant information. Cottrell (2019) talks about effective reading and note taking, and the importance of being selective with the notes that you make.</a:t>
            </a:r>
          </a:p>
          <a:p>
            <a:r>
              <a:rPr lang="en-GB" sz="1000" dirty="0"/>
              <a:t>Being able to make concise notes that can be reread to help with understanding or to allow students to retain key information is a vital skill.</a:t>
            </a:r>
          </a:p>
          <a:p>
            <a:r>
              <a:rPr lang="en-GB" sz="1000" dirty="0"/>
              <a:t>The process of note taking can also help to reinforce memory (Price Maier,2007).</a:t>
            </a:r>
            <a:br>
              <a:rPr lang="en-GB" sz="1000" dirty="0"/>
            </a:br>
            <a:r>
              <a:rPr lang="en-GB" sz="1000" dirty="0"/>
              <a:t>Pritchard (2008) compares making linear notes with a non-linear approach, and goes on to make a case for adopting a visual format to aid with embedding information and ideas.</a:t>
            </a:r>
            <a:br>
              <a:rPr lang="en-GB" sz="1000" dirty="0"/>
            </a:br>
            <a:r>
              <a:rPr lang="en-GB" sz="1000" dirty="0"/>
              <a:t>In my own practise, I have found it useful to adopot a combination of these strategies when note taking. I often use arrows to link my notes, and use different colours to enable me to organise and quickly identify specific information.</a:t>
            </a:r>
          </a:p>
        </p:txBody>
      </p:sp>
      <p:sp>
        <p:nvSpPr>
          <p:cNvPr id="10" name="TextBox 9">
            <a:extLst>
              <a:ext uri="{FF2B5EF4-FFF2-40B4-BE49-F238E27FC236}">
                <a16:creationId xmlns:a16="http://schemas.microsoft.com/office/drawing/2014/main" id="{46324E93-E51B-29ED-BACC-867D2323F293}"/>
              </a:ext>
            </a:extLst>
          </p:cNvPr>
          <p:cNvSpPr txBox="1"/>
          <p:nvPr/>
        </p:nvSpPr>
        <p:spPr>
          <a:xfrm>
            <a:off x="5948858" y="1768637"/>
            <a:ext cx="2978711" cy="3970318"/>
          </a:xfrm>
          <a:prstGeom prst="rect">
            <a:avLst/>
          </a:prstGeom>
          <a:solidFill>
            <a:schemeClr val="accent4">
              <a:lumMod val="20000"/>
              <a:lumOff val="80000"/>
            </a:schemeClr>
          </a:solidFill>
          <a:ln>
            <a:solidFill>
              <a:srgbClr val="002060"/>
            </a:solidFill>
          </a:ln>
        </p:spPr>
        <p:txBody>
          <a:bodyPr wrap="square" rtlCol="0">
            <a:spAutoFit/>
          </a:bodyPr>
          <a:lstStyle/>
          <a:p>
            <a:r>
              <a:rPr lang="en-GB" sz="1200" b="1" u="sng" dirty="0"/>
              <a:t>Academic Writing</a:t>
            </a:r>
            <a:endParaRPr lang="en-GB" sz="1000" b="1" u="sng" dirty="0"/>
          </a:p>
          <a:p>
            <a:endParaRPr lang="en-GB" sz="1000" dirty="0"/>
          </a:p>
          <a:p>
            <a:r>
              <a:rPr lang="en-GB" sz="1000" dirty="0"/>
              <a:t>It is essential for students to be able to convey their ideas and research to the wider academic community. Academic writing should adopt a formal style and be written in the third person.  Moore (2010) talks about ‘the rules of academic writing’ , including the need to be objective and to discus the ideas of others. Wilson and Bedford (2009) talk about how academic writing ‘builds on the work of others’. When referring to the work of others, it is essential to reference this correctly, to give the original author credit and to  avoid plagiarism. Referring to various credible sources in their writing, will enable students to support their own ideas and to explore a range of different ideas.</a:t>
            </a:r>
          </a:p>
          <a:p>
            <a:r>
              <a:rPr lang="en-GB" sz="1000" dirty="0"/>
              <a:t>When undertaking writing academically, it is paramount that students carefully analyse the question and then plan and structure their essay accordingly. Wilson and Bedford (2009) recommend looking at the assessment criteria , as well as learning from previous feedback, to improve future writing.  It is also very important to check and edit academic writing before it is submitted. Cottrell (2019) provides a series of useful guides and checklists to assist students with planning their writing.</a:t>
            </a:r>
          </a:p>
        </p:txBody>
      </p:sp>
      <p:sp>
        <p:nvSpPr>
          <p:cNvPr id="11" name="TextBox 10">
            <a:extLst>
              <a:ext uri="{FF2B5EF4-FFF2-40B4-BE49-F238E27FC236}">
                <a16:creationId xmlns:a16="http://schemas.microsoft.com/office/drawing/2014/main" id="{AEBF3E75-628C-8ACE-6B49-AF5632974195}"/>
              </a:ext>
            </a:extLst>
          </p:cNvPr>
          <p:cNvSpPr txBox="1"/>
          <p:nvPr/>
        </p:nvSpPr>
        <p:spPr>
          <a:xfrm>
            <a:off x="9184640" y="1734554"/>
            <a:ext cx="2733040" cy="4001095"/>
          </a:xfrm>
          <a:prstGeom prst="rect">
            <a:avLst/>
          </a:prstGeom>
          <a:solidFill>
            <a:schemeClr val="accent4">
              <a:lumMod val="20000"/>
              <a:lumOff val="80000"/>
            </a:schemeClr>
          </a:solidFill>
          <a:ln>
            <a:solidFill>
              <a:srgbClr val="002060"/>
            </a:solidFill>
          </a:ln>
        </p:spPr>
        <p:txBody>
          <a:bodyPr wrap="square" rtlCol="0">
            <a:spAutoFit/>
          </a:bodyPr>
          <a:lstStyle/>
          <a:p>
            <a:r>
              <a:rPr lang="en-GB" sz="1200" b="1" u="sng" dirty="0"/>
              <a:t>Referencing</a:t>
            </a:r>
            <a:endParaRPr lang="en-GB" sz="1000" dirty="0"/>
          </a:p>
          <a:p>
            <a:endParaRPr lang="en-GB" sz="1000" dirty="0"/>
          </a:p>
          <a:p>
            <a:r>
              <a:rPr lang="en-GB" sz="1000" dirty="0"/>
              <a:t>When writing academically, it is essential for students to refer to the work of others, in order to support their ideas, or to compare differing ideas. In academic writing, sources must be reliable, such as academic books, journals, articles, or sources accessed on credible websites or databases. Sources where it is not possible to verify authorship and the content has not been reviewed, such as blogs or sites like Wikipedia, should not be used. Newspaper articles may be biased or adversely influenced by commercialism, so such sources are also unsuitable for academic writing.</a:t>
            </a:r>
          </a:p>
          <a:p>
            <a:r>
              <a:rPr lang="en-GB" sz="1000" dirty="0"/>
              <a:t>duBoulay (2009) talks about the need to compare multiple sources and not to rely on just one source.</a:t>
            </a:r>
          </a:p>
          <a:p>
            <a:r>
              <a:rPr lang="en-GB" sz="1000" dirty="0"/>
              <a:t>Students must reference anyone who’s work they use in their own writing, even if they paraphrase information into their own words.</a:t>
            </a:r>
          </a:p>
          <a:p>
            <a:r>
              <a:rPr lang="en-GB" sz="1000" dirty="0"/>
              <a:t>Cite Them Right gives very detailed support for students on how to correctly cite a range of sources.</a:t>
            </a:r>
          </a:p>
          <a:p>
            <a:endParaRPr lang="en-GB" sz="1200" b="1" u="sng" dirty="0"/>
          </a:p>
        </p:txBody>
      </p:sp>
      <p:sp>
        <p:nvSpPr>
          <p:cNvPr id="12" name="TextBox 11">
            <a:extLst>
              <a:ext uri="{FF2B5EF4-FFF2-40B4-BE49-F238E27FC236}">
                <a16:creationId xmlns:a16="http://schemas.microsoft.com/office/drawing/2014/main" id="{47A8C09F-E0AE-8FAD-FC93-C5D395EC579B}"/>
              </a:ext>
            </a:extLst>
          </p:cNvPr>
          <p:cNvSpPr txBox="1"/>
          <p:nvPr/>
        </p:nvSpPr>
        <p:spPr>
          <a:xfrm>
            <a:off x="203261" y="5894283"/>
            <a:ext cx="11704320" cy="830997"/>
          </a:xfrm>
          <a:prstGeom prst="rect">
            <a:avLst/>
          </a:prstGeom>
          <a:solidFill>
            <a:schemeClr val="accent2">
              <a:lumMod val="40000"/>
              <a:lumOff val="60000"/>
            </a:schemeClr>
          </a:solidFill>
          <a:ln>
            <a:solidFill>
              <a:srgbClr val="002060"/>
            </a:solidFill>
          </a:ln>
        </p:spPr>
        <p:txBody>
          <a:bodyPr wrap="square" rtlCol="0">
            <a:spAutoFit/>
          </a:bodyPr>
          <a:lstStyle/>
          <a:p>
            <a:r>
              <a:rPr lang="en-GB" sz="1200" dirty="0"/>
              <a:t>In</a:t>
            </a:r>
            <a:r>
              <a:rPr lang="en-GB" sz="1200" b="1" dirty="0"/>
              <a:t> conclusion</a:t>
            </a:r>
            <a:r>
              <a:rPr lang="en-GB" sz="1200" dirty="0"/>
              <a:t>, there are many skills that support academic study. I have focussed on the skills of time management, effective note taking, academic writing and referencing, but it is necessary to adopt a holistic approach to thinking about essential study skills. It would not be possible to complete a piece of precise academic writing if you had not planned sufficient time to do so, and you would not be able to correctly reference sources if you had not made accurate notes. In conclusion, all academic skills are linked together, and the more students home these skills, the better equipped they are for their academic study.</a:t>
            </a:r>
          </a:p>
        </p:txBody>
      </p:sp>
    </p:spTree>
    <p:extLst>
      <p:ext uri="{BB962C8B-B14F-4D97-AF65-F5344CB8AC3E}">
        <p14:creationId xmlns:p14="http://schemas.microsoft.com/office/powerpoint/2010/main" val="1623627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4EF93B-B4F4-8A44-2AB2-D6B6B446824E}"/>
              </a:ext>
            </a:extLst>
          </p:cNvPr>
          <p:cNvSpPr txBox="1"/>
          <p:nvPr/>
        </p:nvSpPr>
        <p:spPr>
          <a:xfrm>
            <a:off x="446567" y="317323"/>
            <a:ext cx="1762760" cy="369332"/>
          </a:xfrm>
          <a:prstGeom prst="rect">
            <a:avLst/>
          </a:prstGeom>
          <a:noFill/>
        </p:spPr>
        <p:txBody>
          <a:bodyPr wrap="square" rtlCol="0">
            <a:spAutoFit/>
          </a:bodyPr>
          <a:lstStyle/>
          <a:p>
            <a:r>
              <a:rPr lang="en-GB" b="1" u="sng" dirty="0"/>
              <a:t>Reference List</a:t>
            </a:r>
          </a:p>
        </p:txBody>
      </p:sp>
      <p:sp>
        <p:nvSpPr>
          <p:cNvPr id="2" name="TextBox 1">
            <a:extLst>
              <a:ext uri="{FF2B5EF4-FFF2-40B4-BE49-F238E27FC236}">
                <a16:creationId xmlns:a16="http://schemas.microsoft.com/office/drawing/2014/main" id="{577276D8-16C3-6C69-1FC8-A4A6B041A9E9}"/>
              </a:ext>
            </a:extLst>
          </p:cNvPr>
          <p:cNvSpPr txBox="1"/>
          <p:nvPr/>
        </p:nvSpPr>
        <p:spPr>
          <a:xfrm>
            <a:off x="446567" y="935665"/>
            <a:ext cx="11408735" cy="2492990"/>
          </a:xfrm>
          <a:prstGeom prst="rect">
            <a:avLst/>
          </a:prstGeom>
          <a:noFill/>
        </p:spPr>
        <p:txBody>
          <a:bodyPr wrap="square" rtlCol="0">
            <a:spAutoFit/>
          </a:bodyPr>
          <a:lstStyle/>
          <a:p>
            <a:r>
              <a:rPr lang="en-GB" sz="1200" dirty="0"/>
              <a:t>Bedford, D (2009) </a:t>
            </a:r>
            <a:r>
              <a:rPr lang="en-GB" sz="1200" i="1" dirty="0"/>
              <a:t>Study skills for part-time students</a:t>
            </a:r>
            <a:r>
              <a:rPr lang="en-GB" sz="1200" dirty="0"/>
              <a:t>, Harlow: Prentice Hall</a:t>
            </a:r>
          </a:p>
          <a:p>
            <a:endParaRPr lang="en-GB" sz="1200" dirty="0"/>
          </a:p>
          <a:p>
            <a:r>
              <a:rPr lang="en-GB" sz="1200" dirty="0"/>
              <a:t>Cottrell,S (2019) </a:t>
            </a:r>
            <a:r>
              <a:rPr lang="en-GB" sz="1200" i="1" dirty="0"/>
              <a:t>The Study Skills Handbook</a:t>
            </a:r>
            <a:r>
              <a:rPr lang="en-GB" sz="1200" dirty="0"/>
              <a:t>, 5</a:t>
            </a:r>
            <a:r>
              <a:rPr lang="en-GB" sz="1200" baseline="30000" dirty="0"/>
              <a:t>th</a:t>
            </a:r>
            <a:r>
              <a:rPr lang="en-GB" sz="1200" dirty="0"/>
              <a:t> edn. London: Red Globe Press</a:t>
            </a:r>
          </a:p>
          <a:p>
            <a:endParaRPr lang="en-GB" sz="1200" dirty="0"/>
          </a:p>
          <a:p>
            <a:r>
              <a:rPr lang="en-GB" sz="1200" dirty="0"/>
              <a:t>duBoulay (2009) </a:t>
            </a:r>
            <a:r>
              <a:rPr lang="en-GB" sz="1200" i="1" dirty="0"/>
              <a:t>Study Skills for dummies</a:t>
            </a:r>
            <a:r>
              <a:rPr lang="en-GB" sz="1200" dirty="0"/>
              <a:t>, Chichester: Wiley</a:t>
            </a:r>
          </a:p>
          <a:p>
            <a:endParaRPr lang="en-GB" sz="1200" dirty="0"/>
          </a:p>
          <a:p>
            <a:r>
              <a:rPr lang="en-GB" sz="1200" dirty="0"/>
              <a:t>Pears, R. and Shields, G. (2022) </a:t>
            </a:r>
            <a:r>
              <a:rPr lang="en-GB" sz="1200" i="1" dirty="0"/>
              <a:t>Cite them right: the essential referencing guide</a:t>
            </a:r>
            <a:r>
              <a:rPr lang="en-GB" sz="1200" dirty="0"/>
              <a:t>. 12</a:t>
            </a:r>
            <a:r>
              <a:rPr lang="en-GB" sz="1200" baseline="30000" dirty="0"/>
              <a:t>th</a:t>
            </a:r>
            <a:r>
              <a:rPr lang="en-GB" sz="1200" dirty="0"/>
              <a:t> edn. London: Bloomsbury</a:t>
            </a:r>
          </a:p>
          <a:p>
            <a:endParaRPr lang="en-GB" sz="1200" dirty="0"/>
          </a:p>
          <a:p>
            <a:r>
              <a:rPr lang="en-GB" sz="1200" dirty="0"/>
              <a:t>Moore, S (2010) </a:t>
            </a:r>
            <a:r>
              <a:rPr lang="en-GB" sz="1200" i="1" dirty="0"/>
              <a:t>The ultimate study skills handbook</a:t>
            </a:r>
            <a:r>
              <a:rPr lang="en-GB" sz="1200" dirty="0"/>
              <a:t>, Berkshire: McGraw-Hill/Open University Press</a:t>
            </a:r>
          </a:p>
          <a:p>
            <a:endParaRPr lang="en-GB" sz="1200" dirty="0"/>
          </a:p>
          <a:p>
            <a:r>
              <a:rPr lang="en-GB" sz="1200" dirty="0"/>
              <a:t>Price, G. Maier, P. (2007</a:t>
            </a:r>
            <a:r>
              <a:rPr lang="en-GB" sz="1200" i="1" dirty="0"/>
              <a:t>) Effective study skills</a:t>
            </a:r>
            <a:r>
              <a:rPr lang="en-GB" sz="1200" dirty="0"/>
              <a:t>, Harlow: Pearson/Longman</a:t>
            </a:r>
          </a:p>
          <a:p>
            <a:endParaRPr lang="en-GB" sz="1200" dirty="0"/>
          </a:p>
          <a:p>
            <a:r>
              <a:rPr lang="en-GB" sz="1200" dirty="0"/>
              <a:t>Pritchard, A (2008) </a:t>
            </a:r>
            <a:r>
              <a:rPr lang="en-GB" sz="1200" i="1" dirty="0"/>
              <a:t>Studying and Learning at University: Vital skills for success in your degree</a:t>
            </a:r>
            <a:r>
              <a:rPr lang="en-GB" sz="1200" dirty="0"/>
              <a:t>, London: SAGE</a:t>
            </a:r>
          </a:p>
        </p:txBody>
      </p:sp>
    </p:spTree>
    <p:extLst>
      <p:ext uri="{BB962C8B-B14F-4D97-AF65-F5344CB8AC3E}">
        <p14:creationId xmlns:p14="http://schemas.microsoft.com/office/powerpoint/2010/main" val="270059148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2730</TotalTime>
  <Words>1119</Words>
  <Application>Microsoft Office PowerPoint</Application>
  <PresentationFormat>Widescreen</PresentationFormat>
  <Paragraphs>39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Liz Llewellyn-Jones</dc:creator>
  <cp:lastModifiedBy>Liz Llewellyn-Jones</cp:lastModifiedBy>
  <cp:revision>1</cp:revision>
  <dcterms:created xsi:type="dcterms:W3CDTF">2023-09-25T04:01:38Z</dcterms:created>
  <dcterms:modified xsi:type="dcterms:W3CDTF">2023-09-27T16:09:44Z</dcterms:modified>
</cp:coreProperties>
</file>