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652" r:id="rId2"/>
    <p:sldId id="329" r:id="rId3"/>
    <p:sldId id="330" r:id="rId4"/>
    <p:sldId id="331" r:id="rId5"/>
    <p:sldId id="333" r:id="rId6"/>
    <p:sldId id="342" r:id="rId7"/>
    <p:sldId id="343" r:id="rId8"/>
    <p:sldId id="336" r:id="rId9"/>
    <p:sldId id="344" r:id="rId10"/>
    <p:sldId id="337" r:id="rId11"/>
    <p:sldId id="338" r:id="rId12"/>
    <p:sldId id="339" r:id="rId13"/>
    <p:sldId id="654" r:id="rId14"/>
    <p:sldId id="655" r:id="rId15"/>
    <p:sldId id="656" r:id="rId16"/>
    <p:sldId id="657" r:id="rId17"/>
    <p:sldId id="334" r:id="rId18"/>
    <p:sldId id="335" r:id="rId19"/>
    <p:sldId id="653" r:id="rId20"/>
    <p:sldId id="347" r:id="rId21"/>
    <p:sldId id="345" r:id="rId22"/>
    <p:sldId id="346"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130" autoAdjust="0"/>
    <p:restoredTop sz="94576" autoAdjust="0"/>
  </p:normalViewPr>
  <p:slideViewPr>
    <p:cSldViewPr>
      <p:cViewPr varScale="1">
        <p:scale>
          <a:sx n="112" d="100"/>
          <a:sy n="112" d="100"/>
        </p:scale>
        <p:origin x="1440"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H9FU90d-qjI"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en.wikipedia.org/wiki/Thesis_statement"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library.leeds.ac.uk/info/14011/writing/106/academic_writing/4" TargetMode="External"/><Relationship Id="rId2" Type="http://schemas.openxmlformats.org/officeDocument/2006/relationships/hyperlink" Target="https://www.rlf.org.uk/resources/direct-quotation-paraphrasing-referencin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143000" y="1340768"/>
            <a:ext cx="6858000" cy="2387600"/>
          </a:xfrm>
        </p:spPr>
        <p:txBody>
          <a:bodyPr>
            <a:normAutofit fontScale="90000"/>
          </a:bodyPr>
          <a:lstStyle/>
          <a:p>
            <a:pPr eaLnBrk="1" hangingPunct="1"/>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LCLM4001</a:t>
            </a:r>
            <a:br>
              <a:rPr lang="en-GB" sz="3600" b="1" dirty="0">
                <a:solidFill>
                  <a:schemeClr val="bg1"/>
                </a:solidFill>
                <a:effectLst>
                  <a:outerShdw blurRad="38100" dist="38100" dir="2700000" algn="tl">
                    <a:srgbClr val="000000">
                      <a:alpha val="43137"/>
                    </a:srgbClr>
                  </a:outerShdw>
                </a:effectLst>
              </a:rPr>
            </a:br>
            <a:r>
              <a:rPr lang="en-GB" sz="3600" b="1" dirty="0">
                <a:solidFill>
                  <a:schemeClr val="bg1"/>
                </a:solidFill>
                <a:effectLst>
                  <a:outerShdw blurRad="38100" dist="38100" dir="2700000" algn="tl">
                    <a:srgbClr val="000000">
                      <a:alpha val="43137"/>
                    </a:srgbClr>
                  </a:outerShdw>
                </a:effectLst>
              </a:rPr>
              <a:t>Academic Skills (ACS) </a:t>
            </a:r>
            <a:br>
              <a:rPr lang="en-GB" b="1" dirty="0">
                <a:solidFill>
                  <a:schemeClr val="bg1"/>
                </a:solidFill>
                <a:effectLst>
                  <a:outerShdw blurRad="38100" dist="38100" dir="2700000" algn="tl">
                    <a:srgbClr val="000000">
                      <a:alpha val="43137"/>
                    </a:srgbClr>
                  </a:outerShdw>
                </a:effectLst>
              </a:rPr>
            </a:br>
            <a:endParaRPr lang="en-GB" dirty="0"/>
          </a:p>
        </p:txBody>
      </p:sp>
      <p:sp>
        <p:nvSpPr>
          <p:cNvPr id="4" name="Subtitle 3"/>
          <p:cNvSpPr>
            <a:spLocks noGrp="1"/>
          </p:cNvSpPr>
          <p:nvPr>
            <p:ph type="subTitle" idx="1"/>
          </p:nvPr>
        </p:nvSpPr>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2400" b="1" dirty="0">
                <a:solidFill>
                  <a:srgbClr val="FFFF00"/>
                </a:solidFill>
                <a:effectLst>
                  <a:outerShdw blurRad="38100" dist="38100" dir="2700000" algn="tl">
                    <a:srgbClr val="000000">
                      <a:alpha val="43137"/>
                    </a:srgbClr>
                  </a:outerShdw>
                </a:effectLst>
              </a:rPr>
              <a:t>Incorporating sources</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21/11/2025</a:t>
            </a:fld>
            <a:endParaRPr lang="en-GB"/>
          </a:p>
        </p:txBody>
      </p:sp>
    </p:spTree>
    <p:extLst>
      <p:ext uri="{BB962C8B-B14F-4D97-AF65-F5344CB8AC3E}">
        <p14:creationId xmlns:p14="http://schemas.microsoft.com/office/powerpoint/2010/main" val="2836054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126AA923-3AA1-4397-B716-81FBA6BF21C9}"/>
              </a:ext>
            </a:extLst>
          </p:cNvPr>
          <p:cNvSpPr>
            <a:spLocks noGrp="1"/>
          </p:cNvSpPr>
          <p:nvPr>
            <p:ph type="title"/>
          </p:nvPr>
        </p:nvSpPr>
        <p:spPr/>
        <p:txBody>
          <a:bodyPr/>
          <a:lstStyle/>
          <a:p>
            <a:r>
              <a:rPr lang="en-GB" altLang="en-US" sz="3200" b="1" dirty="0"/>
              <a:t>What, why and how?</a:t>
            </a:r>
          </a:p>
        </p:txBody>
      </p:sp>
      <p:sp>
        <p:nvSpPr>
          <p:cNvPr id="5123" name="Content Placeholder 2">
            <a:extLst>
              <a:ext uri="{FF2B5EF4-FFF2-40B4-BE49-F238E27FC236}">
                <a16:creationId xmlns:a16="http://schemas.microsoft.com/office/drawing/2014/main" id="{7027CB63-495F-4002-B4FE-47CB3E00F6E0}"/>
              </a:ext>
            </a:extLst>
          </p:cNvPr>
          <p:cNvSpPr>
            <a:spLocks noGrp="1"/>
          </p:cNvSpPr>
          <p:nvPr>
            <p:ph idx="1"/>
          </p:nvPr>
        </p:nvSpPr>
        <p:spPr/>
        <p:txBody>
          <a:bodyPr/>
          <a:lstStyle/>
          <a:p>
            <a:r>
              <a:rPr lang="en-GB" altLang="en-US" sz="2400" dirty="0"/>
              <a:t>What sources can be used in an academic piece of work?</a:t>
            </a:r>
          </a:p>
          <a:p>
            <a:endParaRPr lang="en-GB" altLang="en-US" sz="2400" dirty="0"/>
          </a:p>
          <a:p>
            <a:r>
              <a:rPr lang="en-GB" altLang="en-US" sz="2400" dirty="0"/>
              <a:t>Why do we use sources written by other authors in our assignments?</a:t>
            </a:r>
          </a:p>
          <a:p>
            <a:endParaRPr lang="en-GB" altLang="en-US" sz="2400" dirty="0"/>
          </a:p>
          <a:p>
            <a:r>
              <a:rPr lang="en-GB" altLang="en-US" sz="2400" dirty="0"/>
              <a:t>How should we incorporate sources?</a:t>
            </a:r>
          </a:p>
          <a:p>
            <a:endParaRPr lang="en-GB" altLang="en-US" sz="2400" dirty="0"/>
          </a:p>
          <a:p>
            <a:pPr marL="0" indent="0">
              <a:buNone/>
            </a:pPr>
            <a:r>
              <a:rPr lang="en-GB" altLang="en-US" sz="2400" b="1" dirty="0"/>
              <a:t>Discuss the above with a partner before sharing with the rest of the class.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F65F500-DBA6-452A-BF4D-2A71275E1DC4}"/>
              </a:ext>
            </a:extLst>
          </p:cNvPr>
          <p:cNvSpPr>
            <a:spLocks noGrp="1"/>
          </p:cNvSpPr>
          <p:nvPr>
            <p:ph type="title"/>
          </p:nvPr>
        </p:nvSpPr>
        <p:spPr/>
        <p:txBody>
          <a:bodyPr/>
          <a:lstStyle/>
          <a:p>
            <a:r>
              <a:rPr lang="en-GB" altLang="en-US" sz="3200" b="1" dirty="0"/>
              <a:t>What?</a:t>
            </a:r>
          </a:p>
        </p:txBody>
      </p:sp>
      <p:sp>
        <p:nvSpPr>
          <p:cNvPr id="3" name="Content Placeholder 2">
            <a:extLst>
              <a:ext uri="{FF2B5EF4-FFF2-40B4-BE49-F238E27FC236}">
                <a16:creationId xmlns:a16="http://schemas.microsoft.com/office/drawing/2014/main" id="{B868D523-6E1C-414B-B9E9-9D441F5FE542}"/>
              </a:ext>
            </a:extLst>
          </p:cNvPr>
          <p:cNvSpPr>
            <a:spLocks noGrp="1"/>
          </p:cNvSpPr>
          <p:nvPr>
            <p:ph idx="1"/>
          </p:nvPr>
        </p:nvSpPr>
        <p:spPr>
          <a:xfrm>
            <a:off x="427597" y="1340768"/>
            <a:ext cx="8229600" cy="3917032"/>
          </a:xfrm>
        </p:spPr>
        <p:txBody>
          <a:bodyPr/>
          <a:lstStyle/>
          <a:p>
            <a:r>
              <a:rPr lang="en-GB" altLang="en-US" sz="2400" dirty="0"/>
              <a:t>Textbooks</a:t>
            </a:r>
          </a:p>
          <a:p>
            <a:r>
              <a:rPr lang="en-GB" altLang="en-US" sz="2400" dirty="0"/>
              <a:t>Academic books</a:t>
            </a:r>
          </a:p>
          <a:p>
            <a:r>
              <a:rPr lang="en-GB" altLang="en-US" sz="2400" dirty="0"/>
              <a:t>Studies</a:t>
            </a:r>
          </a:p>
          <a:p>
            <a:r>
              <a:rPr lang="en-GB" altLang="en-US" sz="2400" dirty="0"/>
              <a:t>Pieces of research</a:t>
            </a:r>
          </a:p>
          <a:p>
            <a:r>
              <a:rPr lang="en-GB" altLang="en-US" sz="2400" dirty="0"/>
              <a:t>Academic/business articles </a:t>
            </a:r>
          </a:p>
          <a:p>
            <a:r>
              <a:rPr lang="en-GB" altLang="en-US" sz="2400" dirty="0"/>
              <a:t>News/ magazine articles</a:t>
            </a:r>
          </a:p>
          <a:p>
            <a:r>
              <a:rPr lang="en-GB" altLang="en-US" sz="2400" dirty="0"/>
              <a:t>Relevant website articles</a:t>
            </a:r>
          </a:p>
          <a:p>
            <a:r>
              <a:rPr lang="en-GB" altLang="en-US" sz="2400" dirty="0"/>
              <a:t>Conference proceedings</a:t>
            </a:r>
          </a:p>
          <a:p>
            <a:r>
              <a:rPr lang="en-GB" altLang="en-US" sz="2400"/>
              <a:t>Government </a:t>
            </a:r>
            <a:r>
              <a:rPr lang="en-GB" altLang="en-US" sz="2400" dirty="0"/>
              <a:t>reports, etc.</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4415C0A-B357-483E-AB5F-EBF363E5E201}"/>
              </a:ext>
            </a:extLst>
          </p:cNvPr>
          <p:cNvSpPr>
            <a:spLocks noGrp="1"/>
          </p:cNvSpPr>
          <p:nvPr>
            <p:ph type="title"/>
          </p:nvPr>
        </p:nvSpPr>
        <p:spPr/>
        <p:txBody>
          <a:bodyPr/>
          <a:lstStyle/>
          <a:p>
            <a:r>
              <a:rPr lang="en-GB" altLang="en-US" sz="3200" b="1" dirty="0"/>
              <a:t>Why?</a:t>
            </a:r>
          </a:p>
        </p:txBody>
      </p:sp>
      <p:sp>
        <p:nvSpPr>
          <p:cNvPr id="3" name="Content Placeholder 2">
            <a:extLst>
              <a:ext uri="{FF2B5EF4-FFF2-40B4-BE49-F238E27FC236}">
                <a16:creationId xmlns:a16="http://schemas.microsoft.com/office/drawing/2014/main" id="{611015A4-555F-4AD9-9AAD-8DA306A22FD3}"/>
              </a:ext>
            </a:extLst>
          </p:cNvPr>
          <p:cNvSpPr>
            <a:spLocks noGrp="1"/>
          </p:cNvSpPr>
          <p:nvPr>
            <p:ph idx="1"/>
          </p:nvPr>
        </p:nvSpPr>
        <p:spPr>
          <a:xfrm>
            <a:off x="323850" y="1341438"/>
            <a:ext cx="8207375" cy="5040312"/>
          </a:xfrm>
        </p:spPr>
        <p:txBody>
          <a:bodyPr/>
          <a:lstStyle/>
          <a:p>
            <a:r>
              <a:rPr lang="en-GB" altLang="en-US" sz="2400" dirty="0"/>
              <a:t>To provide support for what </a:t>
            </a:r>
            <a:r>
              <a:rPr lang="en-GB" altLang="en-US" sz="2400" dirty="0">
                <a:solidFill>
                  <a:srgbClr val="FF0000"/>
                </a:solidFill>
              </a:rPr>
              <a:t>we </a:t>
            </a:r>
            <a:r>
              <a:rPr lang="en-GB" altLang="en-US" sz="2400" dirty="0"/>
              <a:t>want to say.</a:t>
            </a:r>
          </a:p>
          <a:p>
            <a:r>
              <a:rPr lang="en-GB" altLang="en-US" sz="2400" dirty="0"/>
              <a:t>This adds weight to our arguments - helps explain to the reader why we are right.</a:t>
            </a:r>
          </a:p>
          <a:p>
            <a:r>
              <a:rPr lang="en-GB" altLang="en-US" sz="2400" b="1" dirty="0"/>
              <a:t>Note</a:t>
            </a:r>
            <a:r>
              <a:rPr lang="en-GB" altLang="en-US" sz="2400" dirty="0"/>
              <a:t>: we usually do not just want to report what a writer wrote without comment </a:t>
            </a:r>
          </a:p>
          <a:p>
            <a:pPr lvl="1">
              <a:buFontTx/>
              <a:buChar char="-"/>
            </a:pPr>
            <a:r>
              <a:rPr lang="en-GB" altLang="en-US" sz="2000" dirty="0"/>
              <a:t>we need to apply it to a particular question /problem or provide our own critical analysis of what has been written</a:t>
            </a:r>
          </a:p>
          <a:p>
            <a:pPr lvl="1">
              <a:buFontTx/>
              <a:buChar char="-"/>
            </a:pPr>
            <a:r>
              <a:rPr lang="en-GB" altLang="en-US" sz="2000" dirty="0"/>
              <a:t>we must not forget to acknowledge the source</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GB" altLang="en-US" sz="3200" b="1" dirty="0"/>
              <a:t>How?</a:t>
            </a:r>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altLang="en-US" sz="2400" dirty="0"/>
              <a:t>There are several methods that you can use to incorporate other people's work into your own written work. These are:</a:t>
            </a:r>
          </a:p>
          <a:p>
            <a:endParaRPr lang="en-US" altLang="en-US" sz="1100" dirty="0"/>
          </a:p>
          <a:p>
            <a:r>
              <a:rPr lang="en-US" altLang="en-US" sz="2400" b="1" dirty="0"/>
              <a:t>quoting directly </a:t>
            </a:r>
          </a:p>
          <a:p>
            <a:r>
              <a:rPr lang="en-US" altLang="en-US" sz="2400" b="1" dirty="0"/>
              <a:t>paraphrasing</a:t>
            </a:r>
          </a:p>
          <a:p>
            <a:r>
              <a:rPr lang="en-US" altLang="en-US" sz="2400" b="1" dirty="0" err="1"/>
              <a:t>summarising</a:t>
            </a:r>
            <a:endParaRPr lang="en-US" altLang="en-US" sz="2400" b="1" dirty="0"/>
          </a:p>
          <a:p>
            <a:endParaRPr lang="en-US" altLang="en-US" sz="1400" dirty="0"/>
          </a:p>
          <a:p>
            <a:pPr marL="0" indent="0">
              <a:buNone/>
            </a:pPr>
            <a:r>
              <a:rPr lang="en-US" altLang="en-US" sz="2400" dirty="0"/>
              <a:t>You are likely to use a combination of these throughout your writing, depending on the purpose that you are trying to achieve.</a:t>
            </a: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quote directly from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r>
              <a:rPr lang="en-US" sz="2400" dirty="0"/>
              <a:t>Quoting is where you copy an author's text word for word, place quotation marks around the words and add a citation at the end of the quote. </a:t>
            </a:r>
          </a:p>
          <a:p>
            <a:endParaRPr lang="en-US" sz="2400" dirty="0"/>
          </a:p>
          <a:p>
            <a:pPr marL="0" indent="0">
              <a:buNone/>
            </a:pPr>
            <a:r>
              <a:rPr lang="en-US" sz="2400" b="1" dirty="0"/>
              <a:t>Example: </a:t>
            </a:r>
          </a:p>
          <a:p>
            <a:pPr marL="0" indent="0">
              <a:buNone/>
            </a:pPr>
            <a:r>
              <a:rPr lang="en-US" sz="2400" dirty="0">
                <a:solidFill>
                  <a:srgbClr val="0070C0"/>
                </a:solidFill>
              </a:rPr>
              <a:t>In his guide </a:t>
            </a:r>
            <a:r>
              <a:rPr lang="en-US" sz="2400" i="1" dirty="0">
                <a:solidFill>
                  <a:srgbClr val="0070C0"/>
                </a:solidFill>
              </a:rPr>
              <a:t>Writing at University: Some Handy Hints</a:t>
            </a:r>
            <a:r>
              <a:rPr lang="en-US" sz="2400" dirty="0">
                <a:solidFill>
                  <a:srgbClr val="0070C0"/>
                </a:solidFill>
              </a:rPr>
              <a:t> David Kennedy notes that, “In academic writing you must always indicate when you are using someone else’s ideas. If you don’t then you may find yourself accused of plagiarism.” (Kennedy, 2003, p.12)</a:t>
            </a:r>
          </a:p>
          <a:p>
            <a:endParaRPr lang="en-US" sz="2800" dirty="0"/>
          </a:p>
        </p:txBody>
      </p:sp>
    </p:spTree>
    <p:extLst>
      <p:ext uri="{BB962C8B-B14F-4D97-AF65-F5344CB8AC3E}">
        <p14:creationId xmlns:p14="http://schemas.microsoft.com/office/powerpoint/2010/main" val="151461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quote directly from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when quoting directly include:</a:t>
            </a:r>
          </a:p>
          <a:p>
            <a:pPr marL="0" indent="0">
              <a:buNone/>
            </a:pPr>
            <a:endParaRPr lang="en-US" sz="2400" dirty="0"/>
          </a:p>
          <a:p>
            <a:r>
              <a:rPr lang="en-US" sz="2400" dirty="0"/>
              <a:t>Using too many quotes throughout your work – this might indicate your inability to understand the original </a:t>
            </a:r>
          </a:p>
          <a:p>
            <a:r>
              <a:rPr lang="en-US" sz="2400" dirty="0"/>
              <a:t>Incorporating a quote without explaining the significance to your own argument or point you are trying to make.</a:t>
            </a:r>
            <a:endParaRPr lang="en-US" sz="2800" dirty="0"/>
          </a:p>
        </p:txBody>
      </p:sp>
    </p:spTree>
    <p:extLst>
      <p:ext uri="{BB962C8B-B14F-4D97-AF65-F5344CB8AC3E}">
        <p14:creationId xmlns:p14="http://schemas.microsoft.com/office/powerpoint/2010/main" val="539422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Paraphrasing is using your own words to express someone else’s ideas. When paraphrasing, make sure that you:</a:t>
            </a:r>
          </a:p>
          <a:p>
            <a:r>
              <a:rPr lang="en-US" sz="2400" dirty="0"/>
              <a:t>identify a relevant theme or point, depending on your purpose</a:t>
            </a:r>
          </a:p>
          <a:p>
            <a:r>
              <a:rPr lang="en-US" sz="2400" dirty="0"/>
              <a:t>write the point in your own words</a:t>
            </a:r>
          </a:p>
          <a:p>
            <a:r>
              <a:rPr lang="en-US" sz="2400" dirty="0"/>
              <a:t>focus on the meaning of an idea or argument</a:t>
            </a:r>
          </a:p>
          <a:p>
            <a:r>
              <a:rPr lang="en-US" sz="2400" dirty="0"/>
              <a:t>include an in-text reference to the original author</a:t>
            </a:r>
            <a:endParaRPr lang="en-US" sz="2800" dirty="0"/>
          </a:p>
        </p:txBody>
      </p:sp>
    </p:spTree>
    <p:extLst>
      <p:ext uri="{BB962C8B-B14F-4D97-AF65-F5344CB8AC3E}">
        <p14:creationId xmlns:p14="http://schemas.microsoft.com/office/powerpoint/2010/main" val="17011456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800" b="1" dirty="0"/>
              <a:t>Example:</a:t>
            </a:r>
          </a:p>
          <a:p>
            <a:pPr marL="0" indent="0">
              <a:buNone/>
            </a:pPr>
            <a:endParaRPr lang="en-US" sz="2800" dirty="0"/>
          </a:p>
          <a:p>
            <a:pPr marL="0" indent="0">
              <a:buNone/>
            </a:pPr>
            <a:r>
              <a:rPr lang="en-US" sz="2400" dirty="0">
                <a:solidFill>
                  <a:srgbClr val="0070C0"/>
                </a:solidFill>
              </a:rPr>
              <a:t>Among the many guides to writing at university, one of the clearest accounts of how to reference sources and avoid plagiarism is that of Kennedy (2003) who gives examples of different ways of referencing.</a:t>
            </a:r>
            <a:endParaRPr lang="en-US" sz="2000" dirty="0">
              <a:solidFill>
                <a:srgbClr val="0070C0"/>
              </a:solidFill>
            </a:endParaRPr>
          </a:p>
        </p:txBody>
      </p:sp>
    </p:spTree>
    <p:extLst>
      <p:ext uri="{BB962C8B-B14F-4D97-AF65-F5344CB8AC3E}">
        <p14:creationId xmlns:p14="http://schemas.microsoft.com/office/powerpoint/2010/main" val="22610873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paraphrase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with paraphrasing include:</a:t>
            </a:r>
          </a:p>
          <a:p>
            <a:r>
              <a:rPr lang="en-US" sz="2400" dirty="0"/>
              <a:t>describing an author's idea/argument but not explaining the significance to your own argument, or the point that you are trying to make</a:t>
            </a:r>
          </a:p>
          <a:p>
            <a:r>
              <a:rPr lang="en-US" sz="2400" dirty="0"/>
              <a:t>using the same structure as the original or too many </a:t>
            </a:r>
          </a:p>
          <a:p>
            <a:pPr marL="0" indent="0">
              <a:buNone/>
            </a:pPr>
            <a:r>
              <a:rPr lang="en-US" sz="2400" dirty="0"/>
              <a:t>of the original author's words</a:t>
            </a:r>
          </a:p>
          <a:p>
            <a:r>
              <a:rPr lang="en-US" sz="2400" dirty="0"/>
              <a:t>not differentiating between the author's point and your own viewpoint</a:t>
            </a:r>
          </a:p>
          <a:p>
            <a:r>
              <a:rPr lang="en-US" sz="2400" dirty="0"/>
              <a:t>providing too much detail.</a:t>
            </a:r>
          </a:p>
          <a:p>
            <a:endParaRPr lang="en-US" sz="2800" dirty="0"/>
          </a:p>
        </p:txBody>
      </p:sp>
    </p:spTree>
    <p:extLst>
      <p:ext uri="{BB962C8B-B14F-4D97-AF65-F5344CB8AC3E}">
        <p14:creationId xmlns:p14="http://schemas.microsoft.com/office/powerpoint/2010/main" val="229118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summarise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err="1"/>
              <a:t>Summarising</a:t>
            </a:r>
            <a:r>
              <a:rPr lang="en-US" sz="2400" dirty="0"/>
              <a:t> is providing a condensed version of someone else’s key points. When </a:t>
            </a:r>
            <a:r>
              <a:rPr lang="en-US" sz="2400" dirty="0" err="1"/>
              <a:t>summarising</a:t>
            </a:r>
            <a:r>
              <a:rPr lang="en-US" sz="2400" dirty="0"/>
              <a:t> other people’s work, make sure that you:</a:t>
            </a:r>
          </a:p>
          <a:p>
            <a:r>
              <a:rPr lang="en-US" sz="2400" dirty="0"/>
              <a:t>identify the relevant points of the idea or argument, depending on your assignment task</a:t>
            </a:r>
          </a:p>
          <a:p>
            <a:r>
              <a:rPr lang="en-US" sz="2400" dirty="0"/>
              <a:t>write a shortened version, in your own words, to show your understanding</a:t>
            </a:r>
          </a:p>
          <a:p>
            <a:r>
              <a:rPr lang="en-US" sz="2400" dirty="0"/>
              <a:t>include an in-text citation and reference to the original author.</a:t>
            </a:r>
          </a:p>
          <a:p>
            <a:endParaRPr lang="en-US" sz="2800" dirty="0"/>
          </a:p>
        </p:txBody>
      </p:sp>
    </p:spTree>
    <p:extLst>
      <p:ext uri="{BB962C8B-B14F-4D97-AF65-F5344CB8AC3E}">
        <p14:creationId xmlns:p14="http://schemas.microsoft.com/office/powerpoint/2010/main" val="1962520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522C772C-6911-4DAA-BFB8-1628A084D535}"/>
              </a:ext>
            </a:extLst>
          </p:cNvPr>
          <p:cNvSpPr>
            <a:spLocks noGrp="1"/>
          </p:cNvSpPr>
          <p:nvPr>
            <p:ph type="title"/>
          </p:nvPr>
        </p:nvSpPr>
        <p:spPr/>
        <p:txBody>
          <a:bodyPr/>
          <a:lstStyle/>
          <a:p>
            <a:r>
              <a:rPr lang="en-US" altLang="en-US" sz="3200" b="1" dirty="0"/>
              <a:t>How to </a:t>
            </a:r>
            <a:r>
              <a:rPr lang="en-US" altLang="en-US" sz="3200" b="1" dirty="0" err="1"/>
              <a:t>summarise</a:t>
            </a:r>
            <a:r>
              <a:rPr lang="en-US" altLang="en-US" sz="3200" b="1" dirty="0"/>
              <a:t> others’ work</a:t>
            </a:r>
            <a:endParaRPr lang="en-GB" altLang="en-US" sz="3200" b="1" dirty="0"/>
          </a:p>
        </p:txBody>
      </p:sp>
      <p:sp>
        <p:nvSpPr>
          <p:cNvPr id="3" name="Content Placeholder 2">
            <a:extLst>
              <a:ext uri="{FF2B5EF4-FFF2-40B4-BE49-F238E27FC236}">
                <a16:creationId xmlns:a16="http://schemas.microsoft.com/office/drawing/2014/main" id="{61897EA4-B4BB-4F67-A5FB-CB361DF31EED}"/>
              </a:ext>
            </a:extLst>
          </p:cNvPr>
          <p:cNvSpPr>
            <a:spLocks noGrp="1"/>
          </p:cNvSpPr>
          <p:nvPr>
            <p:ph idx="1"/>
          </p:nvPr>
        </p:nvSpPr>
        <p:spPr>
          <a:xfrm>
            <a:off x="457200" y="1340768"/>
            <a:ext cx="8229600" cy="3917032"/>
          </a:xfrm>
        </p:spPr>
        <p:txBody>
          <a:bodyPr/>
          <a:lstStyle/>
          <a:p>
            <a:pPr marL="0" indent="0">
              <a:buNone/>
            </a:pPr>
            <a:r>
              <a:rPr lang="en-US" sz="2400" dirty="0"/>
              <a:t>Common problems with </a:t>
            </a:r>
            <a:r>
              <a:rPr lang="en-US" sz="2400" dirty="0" err="1"/>
              <a:t>summarising</a:t>
            </a:r>
            <a:r>
              <a:rPr lang="en-US" sz="2400" dirty="0"/>
              <a:t> include:</a:t>
            </a:r>
          </a:p>
          <a:p>
            <a:r>
              <a:rPr lang="en-US" sz="2400" dirty="0"/>
              <a:t>describing an author's idea/argument but not explaining the significance to your own argument or point you are trying to make</a:t>
            </a:r>
          </a:p>
          <a:p>
            <a:r>
              <a:rPr lang="en-US" sz="2400" dirty="0"/>
              <a:t>providing too much detail such as examples, anecdotes, unnecessary background information rather than being selective and applying the information to the question you are trying to answer.</a:t>
            </a:r>
          </a:p>
          <a:p>
            <a:endParaRPr lang="en-US" sz="2800" dirty="0"/>
          </a:p>
        </p:txBody>
      </p:sp>
    </p:spTree>
    <p:extLst>
      <p:ext uri="{BB962C8B-B14F-4D97-AF65-F5344CB8AC3E}">
        <p14:creationId xmlns:p14="http://schemas.microsoft.com/office/powerpoint/2010/main" val="788533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764A42-0A9C-1543-89E9-393F9806D33B}"/>
            </a:ext>
          </a:extLst>
        </p:cNvPr>
        <p:cNvGrpSpPr/>
        <p:nvPr/>
      </p:nvGrpSpPr>
      <p:grpSpPr>
        <a:xfrm>
          <a:off x="0" y="0"/>
          <a:ext cx="0" cy="0"/>
          <a:chOff x="0" y="0"/>
          <a:chExt cx="0" cy="0"/>
        </a:xfrm>
      </p:grpSpPr>
      <p:sp>
        <p:nvSpPr>
          <p:cNvPr id="9218" name="Title 1">
            <a:extLst>
              <a:ext uri="{FF2B5EF4-FFF2-40B4-BE49-F238E27FC236}">
                <a16:creationId xmlns:a16="http://schemas.microsoft.com/office/drawing/2014/main" id="{E96C78A4-3AC5-1EE5-63EE-E13F7CB4BC32}"/>
              </a:ext>
            </a:extLst>
          </p:cNvPr>
          <p:cNvSpPr>
            <a:spLocks noGrp="1"/>
          </p:cNvSpPr>
          <p:nvPr>
            <p:ph type="title"/>
          </p:nvPr>
        </p:nvSpPr>
        <p:spPr/>
        <p:txBody>
          <a:bodyPr/>
          <a:lstStyle/>
          <a:p>
            <a:r>
              <a:rPr lang="en-US" altLang="en-US" sz="3200" b="1" dirty="0"/>
              <a:t>Voice in academic writing</a:t>
            </a:r>
            <a:endParaRPr lang="en-GB" altLang="en-US" sz="3200" b="1" dirty="0"/>
          </a:p>
        </p:txBody>
      </p:sp>
      <p:sp>
        <p:nvSpPr>
          <p:cNvPr id="3" name="Content Placeholder 2">
            <a:extLst>
              <a:ext uri="{FF2B5EF4-FFF2-40B4-BE49-F238E27FC236}">
                <a16:creationId xmlns:a16="http://schemas.microsoft.com/office/drawing/2014/main" id="{662ADDC3-C9C9-56AE-80C1-50B792726241}"/>
              </a:ext>
            </a:extLst>
          </p:cNvPr>
          <p:cNvSpPr>
            <a:spLocks noGrp="1"/>
          </p:cNvSpPr>
          <p:nvPr>
            <p:ph idx="1"/>
          </p:nvPr>
        </p:nvSpPr>
        <p:spPr>
          <a:xfrm>
            <a:off x="457200" y="1340768"/>
            <a:ext cx="8229600" cy="3917032"/>
          </a:xfrm>
        </p:spPr>
        <p:txBody>
          <a:bodyPr/>
          <a:lstStyle/>
          <a:p>
            <a:r>
              <a:rPr lang="en-US" sz="2800" dirty="0"/>
              <a:t>Let’s find out how to use our own voice in academic writing supported by the ideas from others: </a:t>
            </a:r>
          </a:p>
          <a:p>
            <a:endParaRPr lang="en-US" sz="2800" dirty="0"/>
          </a:p>
          <a:p>
            <a:r>
              <a:rPr lang="en-GB" dirty="0">
                <a:hlinkClick r:id="rId2"/>
              </a:rPr>
              <a:t>Voice in Academic Writing video </a:t>
            </a:r>
            <a:r>
              <a:rPr lang="en-GB" dirty="0"/>
              <a:t>(6 mins)</a:t>
            </a:r>
          </a:p>
          <a:p>
            <a:endParaRPr lang="en-US" sz="2800" dirty="0"/>
          </a:p>
        </p:txBody>
      </p:sp>
    </p:spTree>
    <p:extLst>
      <p:ext uri="{BB962C8B-B14F-4D97-AF65-F5344CB8AC3E}">
        <p14:creationId xmlns:p14="http://schemas.microsoft.com/office/powerpoint/2010/main" val="515065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61008A-9B2C-EACD-0964-F23DBDDF3057}"/>
            </a:ext>
          </a:extLst>
        </p:cNvPr>
        <p:cNvGrpSpPr/>
        <p:nvPr/>
      </p:nvGrpSpPr>
      <p:grpSpPr>
        <a:xfrm>
          <a:off x="0" y="0"/>
          <a:ext cx="0" cy="0"/>
          <a:chOff x="0" y="0"/>
          <a:chExt cx="0" cy="0"/>
        </a:xfrm>
      </p:grpSpPr>
      <p:sp>
        <p:nvSpPr>
          <p:cNvPr id="9218" name="Title 1">
            <a:extLst>
              <a:ext uri="{FF2B5EF4-FFF2-40B4-BE49-F238E27FC236}">
                <a16:creationId xmlns:a16="http://schemas.microsoft.com/office/drawing/2014/main" id="{9C34D79E-FCF7-608D-12A2-FFCEB9DE38BB}"/>
              </a:ext>
            </a:extLst>
          </p:cNvPr>
          <p:cNvSpPr>
            <a:spLocks noGrp="1"/>
          </p:cNvSpPr>
          <p:nvPr>
            <p:ph type="title"/>
          </p:nvPr>
        </p:nvSpPr>
        <p:spPr/>
        <p:txBody>
          <a:bodyPr/>
          <a:lstStyle/>
          <a:p>
            <a:r>
              <a:rPr lang="en-GB" sz="3200" b="1" dirty="0"/>
              <a:t>Comprehension Questions</a:t>
            </a:r>
          </a:p>
        </p:txBody>
      </p:sp>
      <p:sp>
        <p:nvSpPr>
          <p:cNvPr id="3" name="Content Placeholder 2">
            <a:extLst>
              <a:ext uri="{FF2B5EF4-FFF2-40B4-BE49-F238E27FC236}">
                <a16:creationId xmlns:a16="http://schemas.microsoft.com/office/drawing/2014/main" id="{647DAAB5-5D82-96F5-BF62-6833D02CAE7D}"/>
              </a:ext>
            </a:extLst>
          </p:cNvPr>
          <p:cNvSpPr>
            <a:spLocks noGrp="1"/>
          </p:cNvSpPr>
          <p:nvPr>
            <p:ph idx="1"/>
          </p:nvPr>
        </p:nvSpPr>
        <p:spPr>
          <a:xfrm>
            <a:off x="457200" y="1340768"/>
            <a:ext cx="8229600" cy="3917032"/>
          </a:xfrm>
        </p:spPr>
        <p:txBody>
          <a:bodyPr/>
          <a:lstStyle/>
          <a:p>
            <a:pPr marL="514350" indent="-514350">
              <a:buFont typeface="+mj-lt"/>
              <a:buAutoNum type="arabicPeriod"/>
            </a:pPr>
            <a:r>
              <a:rPr lang="en-GB" sz="2400" dirty="0"/>
              <a:t>What does “voice” mean in academic writing?</a:t>
            </a:r>
          </a:p>
          <a:p>
            <a:pPr marL="514350" indent="-514350">
              <a:buFont typeface="+mj-lt"/>
              <a:buAutoNum type="arabicPeriod"/>
            </a:pPr>
            <a:r>
              <a:rPr lang="en-GB" sz="2400" dirty="0"/>
              <a:t>The video mentions different types of voice. Can you name one?</a:t>
            </a:r>
          </a:p>
          <a:p>
            <a:pPr marL="514350" indent="-514350">
              <a:buFont typeface="+mj-lt"/>
              <a:buAutoNum type="arabicPeriod"/>
            </a:pPr>
            <a:r>
              <a:rPr lang="en-GB" sz="2400" dirty="0"/>
              <a:t>Why is it important to think about the type of voice you use in your writing?</a:t>
            </a:r>
          </a:p>
          <a:p>
            <a:pPr marL="514350" indent="-514350">
              <a:buFont typeface="+mj-lt"/>
              <a:buAutoNum type="arabicPeriod"/>
            </a:pPr>
            <a:r>
              <a:rPr lang="en-GB" sz="2400" dirty="0"/>
              <a:t>How is academic voice different from everyday speech?</a:t>
            </a:r>
          </a:p>
          <a:p>
            <a:pPr marL="514350" indent="-514350">
              <a:buFont typeface="+mj-lt"/>
              <a:buAutoNum type="arabicPeriod"/>
            </a:pPr>
            <a:r>
              <a:rPr lang="en-GB" sz="2400" dirty="0"/>
              <a:t>What advice does the video give about choosing the right voice for your writing?</a:t>
            </a:r>
          </a:p>
          <a:p>
            <a:endParaRPr lang="en-US" sz="2800" dirty="0"/>
          </a:p>
        </p:txBody>
      </p:sp>
    </p:spTree>
    <p:extLst>
      <p:ext uri="{BB962C8B-B14F-4D97-AF65-F5344CB8AC3E}">
        <p14:creationId xmlns:p14="http://schemas.microsoft.com/office/powerpoint/2010/main" val="3486036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3AC48A-B97B-E9A5-BBC1-4223A34CF763}"/>
            </a:ext>
          </a:extLst>
        </p:cNvPr>
        <p:cNvGrpSpPr/>
        <p:nvPr/>
      </p:nvGrpSpPr>
      <p:grpSpPr>
        <a:xfrm>
          <a:off x="0" y="0"/>
          <a:ext cx="0" cy="0"/>
          <a:chOff x="0" y="0"/>
          <a:chExt cx="0" cy="0"/>
        </a:xfrm>
      </p:grpSpPr>
      <p:sp>
        <p:nvSpPr>
          <p:cNvPr id="9218" name="Title 1">
            <a:extLst>
              <a:ext uri="{FF2B5EF4-FFF2-40B4-BE49-F238E27FC236}">
                <a16:creationId xmlns:a16="http://schemas.microsoft.com/office/drawing/2014/main" id="{C1A3DAAD-7A2B-BD9A-26C3-F79A53E88841}"/>
              </a:ext>
            </a:extLst>
          </p:cNvPr>
          <p:cNvSpPr>
            <a:spLocks noGrp="1"/>
          </p:cNvSpPr>
          <p:nvPr>
            <p:ph type="title"/>
          </p:nvPr>
        </p:nvSpPr>
        <p:spPr>
          <a:xfrm>
            <a:off x="457200" y="274638"/>
            <a:ext cx="8229600" cy="562074"/>
          </a:xfrm>
        </p:spPr>
        <p:txBody>
          <a:bodyPr/>
          <a:lstStyle/>
          <a:p>
            <a:r>
              <a:rPr lang="en-GB" sz="3200" b="1" dirty="0"/>
              <a:t>Comprehension Questions</a:t>
            </a:r>
          </a:p>
        </p:txBody>
      </p:sp>
      <p:sp>
        <p:nvSpPr>
          <p:cNvPr id="3" name="Content Placeholder 2">
            <a:extLst>
              <a:ext uri="{FF2B5EF4-FFF2-40B4-BE49-F238E27FC236}">
                <a16:creationId xmlns:a16="http://schemas.microsoft.com/office/drawing/2014/main" id="{2BA791FC-7DE3-707D-EA75-2AC1FF830C9F}"/>
              </a:ext>
            </a:extLst>
          </p:cNvPr>
          <p:cNvSpPr>
            <a:spLocks noGrp="1"/>
          </p:cNvSpPr>
          <p:nvPr>
            <p:ph idx="1"/>
          </p:nvPr>
        </p:nvSpPr>
        <p:spPr>
          <a:xfrm>
            <a:off x="323528" y="836712"/>
            <a:ext cx="8229600" cy="4248472"/>
          </a:xfrm>
        </p:spPr>
        <p:txBody>
          <a:bodyPr/>
          <a:lstStyle/>
          <a:p>
            <a:pPr lvl="0">
              <a:buFont typeface="+mj-lt"/>
              <a:buAutoNum type="arabicPeriod"/>
            </a:pPr>
            <a:r>
              <a:rPr lang="en-GB" sz="2400" b="1" dirty="0"/>
              <a:t>What does “voice” mean in academic writing? </a:t>
            </a:r>
          </a:p>
          <a:p>
            <a:pPr marL="0" lvl="0" indent="0">
              <a:buNone/>
            </a:pPr>
            <a:r>
              <a:rPr lang="en-GB" sz="2400" dirty="0">
                <a:solidFill>
                  <a:srgbClr val="0070C0"/>
                </a:solidFill>
              </a:rPr>
              <a:t>It refers to the way a writer expresses their stance, authority, and engagement with the topic and sources.</a:t>
            </a:r>
          </a:p>
          <a:p>
            <a:pPr marL="0" lvl="0" indent="0">
              <a:buNone/>
            </a:pPr>
            <a:r>
              <a:rPr lang="en-GB" sz="2400" b="1" dirty="0"/>
              <a:t>2. The video mentions different types of voice. Can you name one? </a:t>
            </a:r>
          </a:p>
          <a:p>
            <a:pPr marL="0" lvl="0" indent="0">
              <a:buNone/>
            </a:pPr>
            <a:r>
              <a:rPr lang="en-GB" sz="2400" dirty="0">
                <a:solidFill>
                  <a:srgbClr val="0070C0"/>
                </a:solidFill>
              </a:rPr>
              <a:t>Examples include the authorial voice (your own ideas) and the disciplinary voice (how people in your subject area write).</a:t>
            </a:r>
          </a:p>
          <a:p>
            <a:pPr marL="0" lvl="0" indent="0">
              <a:buNone/>
            </a:pPr>
            <a:r>
              <a:rPr lang="en-GB" sz="2400" b="1" dirty="0"/>
              <a:t>3. Why is it important to think about the type of voice you use in your writing? </a:t>
            </a:r>
          </a:p>
          <a:p>
            <a:pPr marL="0" lvl="0" indent="0">
              <a:buNone/>
            </a:pPr>
            <a:r>
              <a:rPr lang="en-GB" sz="2400" dirty="0">
                <a:solidFill>
                  <a:srgbClr val="0070C0"/>
                </a:solidFill>
              </a:rPr>
              <a:t>Because it affects how your reader understands your position and how credible your writing appears.</a:t>
            </a:r>
          </a:p>
          <a:p>
            <a:pPr lvl="0">
              <a:buFont typeface="+mj-lt"/>
              <a:buAutoNum type="arabicPeriod"/>
            </a:pPr>
            <a:endParaRPr lang="en-GB" sz="1800" b="1" dirty="0"/>
          </a:p>
          <a:p>
            <a:endParaRPr lang="en-US" sz="2800" dirty="0"/>
          </a:p>
        </p:txBody>
      </p:sp>
    </p:spTree>
    <p:extLst>
      <p:ext uri="{BB962C8B-B14F-4D97-AF65-F5344CB8AC3E}">
        <p14:creationId xmlns:p14="http://schemas.microsoft.com/office/powerpoint/2010/main" val="2651862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A27904-5BBE-3BBC-D7DF-06390037B5C2}"/>
            </a:ext>
          </a:extLst>
        </p:cNvPr>
        <p:cNvGrpSpPr/>
        <p:nvPr/>
      </p:nvGrpSpPr>
      <p:grpSpPr>
        <a:xfrm>
          <a:off x="0" y="0"/>
          <a:ext cx="0" cy="0"/>
          <a:chOff x="0" y="0"/>
          <a:chExt cx="0" cy="0"/>
        </a:xfrm>
      </p:grpSpPr>
      <p:sp>
        <p:nvSpPr>
          <p:cNvPr id="9218" name="Title 1">
            <a:extLst>
              <a:ext uri="{FF2B5EF4-FFF2-40B4-BE49-F238E27FC236}">
                <a16:creationId xmlns:a16="http://schemas.microsoft.com/office/drawing/2014/main" id="{554AC215-9FD5-AE2D-62D7-1F3D3A5185CD}"/>
              </a:ext>
            </a:extLst>
          </p:cNvPr>
          <p:cNvSpPr>
            <a:spLocks noGrp="1"/>
          </p:cNvSpPr>
          <p:nvPr>
            <p:ph type="title"/>
          </p:nvPr>
        </p:nvSpPr>
        <p:spPr>
          <a:xfrm>
            <a:off x="457200" y="274638"/>
            <a:ext cx="8229600" cy="562074"/>
          </a:xfrm>
        </p:spPr>
        <p:txBody>
          <a:bodyPr/>
          <a:lstStyle/>
          <a:p>
            <a:r>
              <a:rPr lang="en-GB" sz="3200" b="1" dirty="0"/>
              <a:t>Comprehension Questions</a:t>
            </a:r>
          </a:p>
        </p:txBody>
      </p:sp>
      <p:sp>
        <p:nvSpPr>
          <p:cNvPr id="3" name="Content Placeholder 2">
            <a:extLst>
              <a:ext uri="{FF2B5EF4-FFF2-40B4-BE49-F238E27FC236}">
                <a16:creationId xmlns:a16="http://schemas.microsoft.com/office/drawing/2014/main" id="{AB2A74D4-F522-3253-C5AC-37B6D3CA1E7F}"/>
              </a:ext>
            </a:extLst>
          </p:cNvPr>
          <p:cNvSpPr>
            <a:spLocks noGrp="1"/>
          </p:cNvSpPr>
          <p:nvPr>
            <p:ph idx="1"/>
          </p:nvPr>
        </p:nvSpPr>
        <p:spPr>
          <a:xfrm>
            <a:off x="323528" y="836712"/>
            <a:ext cx="8229600" cy="4248472"/>
          </a:xfrm>
        </p:spPr>
        <p:txBody>
          <a:bodyPr/>
          <a:lstStyle/>
          <a:p>
            <a:pPr marL="0" lvl="0" indent="0">
              <a:buNone/>
            </a:pPr>
            <a:r>
              <a:rPr lang="en-GB" sz="2400" b="1" dirty="0"/>
              <a:t>4. How is academic voice different from everyday speech? </a:t>
            </a:r>
          </a:p>
          <a:p>
            <a:pPr marL="0" lvl="0" indent="0">
              <a:buNone/>
            </a:pPr>
            <a:r>
              <a:rPr lang="en-GB" sz="2400" dirty="0">
                <a:solidFill>
                  <a:srgbClr val="0070C0"/>
                </a:solidFill>
              </a:rPr>
              <a:t>Academic voice is more formal, objective, and structured. It avoids slang and personal opinions unless asked for.</a:t>
            </a:r>
          </a:p>
          <a:p>
            <a:pPr marL="0" lvl="0" indent="0">
              <a:buNone/>
            </a:pPr>
            <a:r>
              <a:rPr lang="en-GB" sz="2400" b="1" dirty="0"/>
              <a:t>5. What advice does the video give about choosing the right voice for your writing? </a:t>
            </a:r>
          </a:p>
          <a:p>
            <a:pPr marL="0" lvl="0" indent="0">
              <a:buNone/>
            </a:pPr>
            <a:r>
              <a:rPr lang="en-GB" sz="2400" dirty="0">
                <a:solidFill>
                  <a:srgbClr val="0070C0"/>
                </a:solidFill>
              </a:rPr>
              <a:t>Match your voice to the purpose, audience, and discipline. Use your own voice to </a:t>
            </a:r>
            <a:r>
              <a:rPr lang="en-GB" sz="2400">
                <a:solidFill>
                  <a:srgbClr val="0070C0"/>
                </a:solidFill>
              </a:rPr>
              <a:t>show understanding but </a:t>
            </a:r>
            <a:r>
              <a:rPr lang="en-GB" sz="2400" dirty="0">
                <a:solidFill>
                  <a:srgbClr val="0070C0"/>
                </a:solidFill>
              </a:rPr>
              <a:t>balance it with evidence from sources.</a:t>
            </a:r>
          </a:p>
          <a:p>
            <a:pPr lvl="0">
              <a:buFont typeface="+mj-lt"/>
              <a:buAutoNum type="arabicPeriod"/>
            </a:pPr>
            <a:endParaRPr lang="en-GB" sz="1800" b="1" dirty="0"/>
          </a:p>
          <a:p>
            <a:endParaRPr lang="en-US" sz="2800" dirty="0"/>
          </a:p>
        </p:txBody>
      </p:sp>
    </p:spTree>
    <p:extLst>
      <p:ext uri="{BB962C8B-B14F-4D97-AF65-F5344CB8AC3E}">
        <p14:creationId xmlns:p14="http://schemas.microsoft.com/office/powerpoint/2010/main" val="2234469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7A909FC0-4A2B-4112-B4B2-BC1DF9703D85}"/>
              </a:ext>
            </a:extLst>
          </p:cNvPr>
          <p:cNvSpPr>
            <a:spLocks noGrp="1"/>
          </p:cNvSpPr>
          <p:nvPr>
            <p:ph type="title"/>
          </p:nvPr>
        </p:nvSpPr>
        <p:spPr/>
        <p:txBody>
          <a:bodyPr/>
          <a:lstStyle/>
          <a:p>
            <a:r>
              <a:rPr lang="en-GB" altLang="en-US" sz="3200" b="1" dirty="0"/>
              <a:t>Essay Analysis Activity </a:t>
            </a:r>
          </a:p>
        </p:txBody>
      </p:sp>
      <p:sp>
        <p:nvSpPr>
          <p:cNvPr id="10243" name="Content Placeholder 2">
            <a:extLst>
              <a:ext uri="{FF2B5EF4-FFF2-40B4-BE49-F238E27FC236}">
                <a16:creationId xmlns:a16="http://schemas.microsoft.com/office/drawing/2014/main" id="{7BF92156-0073-478E-9FDC-7EBA79404182}"/>
              </a:ext>
            </a:extLst>
          </p:cNvPr>
          <p:cNvSpPr>
            <a:spLocks noGrp="1"/>
          </p:cNvSpPr>
          <p:nvPr>
            <p:ph idx="1"/>
          </p:nvPr>
        </p:nvSpPr>
        <p:spPr>
          <a:xfrm>
            <a:off x="457200" y="1124744"/>
            <a:ext cx="8229600" cy="3917032"/>
          </a:xfrm>
        </p:spPr>
        <p:txBody>
          <a:bodyPr/>
          <a:lstStyle/>
          <a:p>
            <a:r>
              <a:rPr lang="en-GB" altLang="en-US" sz="2200" dirty="0"/>
              <a:t>Read the introduction to the student essay and identify the </a:t>
            </a:r>
            <a:r>
              <a:rPr lang="en-GB" altLang="en-US" sz="2200" b="1" dirty="0"/>
              <a:t>thesis statement</a:t>
            </a:r>
            <a:r>
              <a:rPr lang="en-GB" altLang="en-US" sz="2200" dirty="0"/>
              <a:t>. </a:t>
            </a:r>
            <a:r>
              <a:rPr lang="en-US" altLang="en-US" sz="2200" dirty="0"/>
              <a:t>A thesis statement usually appears at the conclusion of the introductory paragraph of a paper. It offers a concise summary of the main point or claim of the essay, research paper, etc. It is usually expressed in one sentence, and the statement may be reiterated elsewhere.*</a:t>
            </a:r>
            <a:endParaRPr lang="en-GB" altLang="en-US" sz="2200" dirty="0"/>
          </a:p>
          <a:p>
            <a:r>
              <a:rPr lang="en-GB" altLang="en-US" sz="2200" dirty="0"/>
              <a:t>Now go to the </a:t>
            </a:r>
            <a:r>
              <a:rPr lang="en-GB" altLang="en-US" sz="2200" b="1" dirty="0"/>
              <a:t>Essay Analysis Worksheet </a:t>
            </a:r>
            <a:r>
              <a:rPr lang="en-GB" altLang="en-US" sz="2200" dirty="0"/>
              <a:t>and make notes on paragraph 1 before checking with a partner</a:t>
            </a:r>
          </a:p>
          <a:p>
            <a:r>
              <a:rPr lang="en-GB" altLang="en-US" sz="2200" dirty="0"/>
              <a:t>Do the same for paragraph 2</a:t>
            </a:r>
          </a:p>
          <a:p>
            <a:r>
              <a:rPr lang="en-GB" altLang="en-US" sz="2200" dirty="0"/>
              <a:t>Now paragraph 3</a:t>
            </a:r>
          </a:p>
          <a:p>
            <a:pPr lvl="1"/>
            <a:endParaRPr lang="en-GB" altLang="en-US" sz="2000" dirty="0"/>
          </a:p>
          <a:p>
            <a:pPr>
              <a:buFont typeface="Wingdings" panose="05000000000000000000" pitchFamily="2" charset="2"/>
              <a:buNone/>
            </a:pPr>
            <a:r>
              <a:rPr lang="en-GB" altLang="en-US" sz="1200" dirty="0"/>
              <a:t>* </a:t>
            </a:r>
            <a:r>
              <a:rPr lang="en-GB" altLang="en-US" sz="1200" dirty="0">
                <a:hlinkClick r:id="rId2"/>
              </a:rPr>
              <a:t>https://en.wikipedia.org/wiki/Thesis_statement</a:t>
            </a:r>
            <a:r>
              <a:rPr lang="en-GB" altLang="en-US" sz="1200" dirty="0"/>
              <a:t>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Try it for yourself</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GB" altLang="en-US" sz="2400" dirty="0"/>
              <a:t>Starting with the following topic sentence, complete a paragraph: </a:t>
            </a:r>
          </a:p>
          <a:p>
            <a:pPr>
              <a:buFont typeface="Wingdings" panose="05000000000000000000" pitchFamily="2" charset="2"/>
              <a:buNone/>
            </a:pPr>
            <a:r>
              <a:rPr lang="en-GB" altLang="en-US" sz="2400" b="1" i="1" dirty="0"/>
              <a:t>The responsibilities of a modern manager include more than just maximising profit. </a:t>
            </a:r>
          </a:p>
          <a:p>
            <a:r>
              <a:rPr lang="en-GB" altLang="en-US" sz="2400" dirty="0"/>
              <a:t>Using the extract provided on the next slide, incorporate the source in support of the topic sentence.</a:t>
            </a:r>
          </a:p>
          <a:p>
            <a:r>
              <a:rPr lang="en-GB" altLang="en-US" sz="2400" dirty="0"/>
              <a:t>Extract details for your in-text reference: </a:t>
            </a:r>
          </a:p>
          <a:p>
            <a:pPr lvl="1"/>
            <a:r>
              <a:rPr lang="en-GB" altLang="en-US" sz="2200" dirty="0"/>
              <a:t>Page 37 of Essentials of Management, written by Koontz, H. and </a:t>
            </a:r>
            <a:r>
              <a:rPr lang="en-GB" altLang="en-US" sz="2200" dirty="0" err="1"/>
              <a:t>Weihrich,H</a:t>
            </a:r>
            <a:r>
              <a:rPr lang="en-GB" altLang="en-US" sz="2200" dirty="0"/>
              <a:t>. Published by Tata McGraw Hill in New </a:t>
            </a:r>
            <a:r>
              <a:rPr lang="en-GB" altLang="en-US" sz="2200" dirty="0" err="1"/>
              <a:t>Dehli</a:t>
            </a:r>
            <a:r>
              <a:rPr lang="en-GB" altLang="en-US" sz="2200" dirty="0"/>
              <a:t> in 2007</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7661C2-E428-75F6-4B78-6FFF8A3CCFE5}"/>
            </a:ext>
          </a:extLst>
        </p:cNvPr>
        <p:cNvGrpSpPr/>
        <p:nvPr/>
      </p:nvGrpSpPr>
      <p:grpSpPr>
        <a:xfrm>
          <a:off x="0" y="0"/>
          <a:ext cx="0" cy="0"/>
          <a:chOff x="0" y="0"/>
          <a:chExt cx="0" cy="0"/>
        </a:xfrm>
      </p:grpSpPr>
      <p:sp>
        <p:nvSpPr>
          <p:cNvPr id="11266" name="Title 1">
            <a:extLst>
              <a:ext uri="{FF2B5EF4-FFF2-40B4-BE49-F238E27FC236}">
                <a16:creationId xmlns:a16="http://schemas.microsoft.com/office/drawing/2014/main" id="{B676E61C-F249-9B6E-C477-32312266F1A5}"/>
              </a:ext>
            </a:extLst>
          </p:cNvPr>
          <p:cNvSpPr>
            <a:spLocks noGrp="1"/>
          </p:cNvSpPr>
          <p:nvPr>
            <p:ph type="title"/>
          </p:nvPr>
        </p:nvSpPr>
        <p:spPr>
          <a:xfrm>
            <a:off x="434975" y="-22573"/>
            <a:ext cx="8229600" cy="1143000"/>
          </a:xfrm>
        </p:spPr>
        <p:txBody>
          <a:bodyPr/>
          <a:lstStyle/>
          <a:p>
            <a:r>
              <a:rPr lang="en-GB" altLang="en-US" sz="3200" b="1" dirty="0"/>
              <a:t>Try it for yourself</a:t>
            </a:r>
          </a:p>
        </p:txBody>
      </p:sp>
      <p:sp>
        <p:nvSpPr>
          <p:cNvPr id="11267" name="Content Placeholder 2">
            <a:extLst>
              <a:ext uri="{FF2B5EF4-FFF2-40B4-BE49-F238E27FC236}">
                <a16:creationId xmlns:a16="http://schemas.microsoft.com/office/drawing/2014/main" id="{9E318734-0426-EE69-62D6-2FAFFB66677B}"/>
              </a:ext>
            </a:extLst>
          </p:cNvPr>
          <p:cNvSpPr>
            <a:spLocks noGrp="1"/>
          </p:cNvSpPr>
          <p:nvPr>
            <p:ph idx="1"/>
          </p:nvPr>
        </p:nvSpPr>
        <p:spPr>
          <a:xfrm>
            <a:off x="496359" y="980728"/>
            <a:ext cx="8207375" cy="5040313"/>
          </a:xfrm>
        </p:spPr>
        <p:txBody>
          <a:bodyPr/>
          <a:lstStyle/>
          <a:p>
            <a:r>
              <a:rPr lang="en-GB" altLang="en-US" sz="2400" dirty="0"/>
              <a:t>Find at lest two sources (an online article relevant to the module)</a:t>
            </a:r>
          </a:p>
          <a:p>
            <a:r>
              <a:rPr lang="en-GB" altLang="en-US" sz="2400" dirty="0"/>
              <a:t>Read it and find an idea that is interesting</a:t>
            </a:r>
          </a:p>
          <a:p>
            <a:r>
              <a:rPr lang="en-GB" altLang="en-US" sz="2400" dirty="0">
                <a:highlight>
                  <a:srgbClr val="00FFFF"/>
                </a:highlight>
              </a:rPr>
              <a:t>Paraphrase or quote this idea</a:t>
            </a:r>
            <a:r>
              <a:rPr lang="en-GB" altLang="en-US" sz="2400" dirty="0"/>
              <a:t>, adding </a:t>
            </a:r>
            <a:r>
              <a:rPr lang="en-GB" altLang="en-US" sz="2400" dirty="0">
                <a:highlight>
                  <a:srgbClr val="00FF00"/>
                </a:highlight>
              </a:rPr>
              <a:t>language to  introduce the source</a:t>
            </a:r>
            <a:r>
              <a:rPr lang="en-GB" altLang="en-US" sz="2400" dirty="0"/>
              <a:t>, </a:t>
            </a:r>
            <a:r>
              <a:rPr lang="en-GB" altLang="en-US" sz="2400" dirty="0">
                <a:highlight>
                  <a:srgbClr val="FFFF00"/>
                </a:highlight>
              </a:rPr>
              <a:t>in-text refence</a:t>
            </a:r>
            <a:r>
              <a:rPr lang="en-GB" altLang="en-US" sz="2400" dirty="0"/>
              <a:t>, and </a:t>
            </a:r>
            <a:r>
              <a:rPr lang="en-GB" altLang="en-US" sz="2400" dirty="0">
                <a:highlight>
                  <a:srgbClr val="FF00FF"/>
                </a:highlight>
              </a:rPr>
              <a:t>comment on it</a:t>
            </a:r>
            <a:r>
              <a:rPr lang="en-GB" altLang="en-US" sz="2400" dirty="0"/>
              <a:t>. </a:t>
            </a:r>
          </a:p>
          <a:p>
            <a:r>
              <a:rPr lang="en-GB" altLang="en-US" sz="2400" dirty="0"/>
              <a:t>Example: </a:t>
            </a:r>
          </a:p>
          <a:p>
            <a:pPr marL="0" indent="0">
              <a:buNone/>
            </a:pPr>
            <a:r>
              <a:rPr lang="en-US" sz="2000" i="1" dirty="0">
                <a:highlight>
                  <a:srgbClr val="FFFF00"/>
                </a:highlight>
              </a:rPr>
              <a:t>Scanlon and Neumann (2002) </a:t>
            </a:r>
            <a:r>
              <a:rPr lang="en-US" sz="2000" i="1" dirty="0">
                <a:highlight>
                  <a:srgbClr val="00FF00"/>
                </a:highlight>
              </a:rPr>
              <a:t>argue that </a:t>
            </a:r>
            <a:r>
              <a:rPr lang="en-US" sz="2000" i="1" dirty="0">
                <a:highlight>
                  <a:srgbClr val="00FFFF"/>
                </a:highlight>
              </a:rPr>
              <a:t>the sharp increase in dishonesty among students that has happened throughout the last decade is specifically caused by factors directly related to 	internet. </a:t>
            </a:r>
            <a:r>
              <a:rPr lang="en-US" sz="2000" i="1" dirty="0">
                <a:highlight>
                  <a:srgbClr val="FF00FF"/>
                </a:highlight>
              </a:rPr>
              <a:t>This probably means that…. (your comment, observation, etc.) </a:t>
            </a:r>
            <a:endParaRPr lang="en-GB" altLang="en-US" sz="1600" i="1" dirty="0">
              <a:highlight>
                <a:srgbClr val="FF00FF"/>
              </a:highlight>
            </a:endParaRPr>
          </a:p>
        </p:txBody>
      </p:sp>
    </p:spTree>
    <p:extLst>
      <p:ext uri="{BB962C8B-B14F-4D97-AF65-F5344CB8AC3E}">
        <p14:creationId xmlns:p14="http://schemas.microsoft.com/office/powerpoint/2010/main" val="6713146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755BA9D-687D-41A3-8CEB-C3D0846CC808}"/>
              </a:ext>
            </a:extLst>
          </p:cNvPr>
          <p:cNvSpPr>
            <a:spLocks noGrp="1"/>
          </p:cNvSpPr>
          <p:nvPr>
            <p:ph type="dt" sz="half" idx="10"/>
          </p:nvPr>
        </p:nvSpPr>
        <p:spPr/>
        <p:txBody>
          <a:bodyPr/>
          <a:lstStyle/>
          <a:p>
            <a:pPr>
              <a:defRPr/>
            </a:pPr>
            <a:fld id="{2303D31F-598B-47EE-BA37-93F097A3D676}" type="datetime1">
              <a:rPr lang="en-GB" altLang="en-US" smtClean="0"/>
              <a:pPr>
                <a:defRPr/>
              </a:pPr>
              <a:t>21/11/2025</a:t>
            </a:fld>
            <a:endParaRPr lang="en-GB" altLang="en-US"/>
          </a:p>
        </p:txBody>
      </p:sp>
      <p:sp>
        <p:nvSpPr>
          <p:cNvPr id="5" name="Slide Number Placeholder 4">
            <a:extLst>
              <a:ext uri="{FF2B5EF4-FFF2-40B4-BE49-F238E27FC236}">
                <a16:creationId xmlns:a16="http://schemas.microsoft.com/office/drawing/2014/main" id="{A3A61026-DEA8-42E6-A7FB-53AB5955E73D}"/>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7" name="Picture 6">
            <a:extLst>
              <a:ext uri="{FF2B5EF4-FFF2-40B4-BE49-F238E27FC236}">
                <a16:creationId xmlns:a16="http://schemas.microsoft.com/office/drawing/2014/main" id="{5CFCF5F6-96E2-47DB-B6F5-E53B0A28CBF6}"/>
              </a:ext>
            </a:extLst>
          </p:cNvPr>
          <p:cNvPicPr>
            <a:picLocks noChangeAspect="1"/>
          </p:cNvPicPr>
          <p:nvPr/>
        </p:nvPicPr>
        <p:blipFill>
          <a:blip r:embed="rId2"/>
          <a:stretch>
            <a:fillRect/>
          </a:stretch>
        </p:blipFill>
        <p:spPr>
          <a:xfrm>
            <a:off x="0" y="188640"/>
            <a:ext cx="9144000" cy="5049567"/>
          </a:xfrm>
          <a:prstGeom prst="rect">
            <a:avLst/>
          </a:prstGeom>
        </p:spPr>
      </p:pic>
    </p:spTree>
    <p:extLst>
      <p:ext uri="{BB962C8B-B14F-4D97-AF65-F5344CB8AC3E}">
        <p14:creationId xmlns:p14="http://schemas.microsoft.com/office/powerpoint/2010/main" val="18110824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References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r>
              <a:rPr lang="en-US" altLang="en-US" sz="2200" dirty="0"/>
              <a:t>Royal Literary Fund (2020) ‘Quotes and references’. </a:t>
            </a:r>
            <a:r>
              <a:rPr lang="en-US" altLang="en-US" sz="2200" dirty="0">
                <a:hlinkClick r:id="rId2"/>
              </a:rPr>
              <a:t>https://www.rlf.org.uk/resources/direct-quotation-paraphrasing-referencing/</a:t>
            </a:r>
            <a:r>
              <a:rPr lang="en-US" altLang="en-US" sz="2200" dirty="0"/>
              <a:t> (accessed 1.11.2020)</a:t>
            </a:r>
          </a:p>
          <a:p>
            <a:r>
              <a:rPr lang="en-US" altLang="en-US" sz="2200" dirty="0"/>
              <a:t>University of Leeds (2020) ‘Academic writing: How to incorporate evidence’ </a:t>
            </a:r>
            <a:r>
              <a:rPr lang="en-US" altLang="en-US" sz="2200" dirty="0">
                <a:hlinkClick r:id="rId3"/>
              </a:rPr>
              <a:t>https://library.leeds.ac.uk/info/14011/writing/106/academic_writing/4</a:t>
            </a:r>
            <a:r>
              <a:rPr lang="en-US" altLang="en-US" sz="2200" dirty="0"/>
              <a:t> (accessed 1.11.2020)</a:t>
            </a:r>
          </a:p>
          <a:p>
            <a:endParaRPr lang="en-GB" altLang="en-US" sz="2200" dirty="0"/>
          </a:p>
        </p:txBody>
      </p:sp>
    </p:spTree>
    <p:extLst>
      <p:ext uri="{BB962C8B-B14F-4D97-AF65-F5344CB8AC3E}">
        <p14:creationId xmlns:p14="http://schemas.microsoft.com/office/powerpoint/2010/main" val="2322296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DA086FDB-A5F8-4673-911D-F484B44E9C69}"/>
              </a:ext>
            </a:extLst>
          </p:cNvPr>
          <p:cNvSpPr>
            <a:spLocks noGrp="1"/>
          </p:cNvSpPr>
          <p:nvPr>
            <p:ph type="title"/>
          </p:nvPr>
        </p:nvSpPr>
        <p:spPr/>
        <p:txBody>
          <a:bodyPr/>
          <a:lstStyle/>
          <a:p>
            <a:r>
              <a:rPr lang="en-GB" altLang="en-US" sz="3200" b="1" dirty="0"/>
              <a:t>Useful resources</a:t>
            </a:r>
          </a:p>
        </p:txBody>
      </p:sp>
      <p:sp>
        <p:nvSpPr>
          <p:cNvPr id="11267" name="Content Placeholder 2">
            <a:extLst>
              <a:ext uri="{FF2B5EF4-FFF2-40B4-BE49-F238E27FC236}">
                <a16:creationId xmlns:a16="http://schemas.microsoft.com/office/drawing/2014/main" id="{E6616150-2673-4B7E-AC36-A7F928FCBC9A}"/>
              </a:ext>
            </a:extLst>
          </p:cNvPr>
          <p:cNvSpPr>
            <a:spLocks noGrp="1"/>
          </p:cNvSpPr>
          <p:nvPr>
            <p:ph idx="1"/>
          </p:nvPr>
        </p:nvSpPr>
        <p:spPr>
          <a:xfrm>
            <a:off x="457200" y="1268760"/>
            <a:ext cx="8207375" cy="5040313"/>
          </a:xfrm>
        </p:spPr>
        <p:txBody>
          <a:bodyPr/>
          <a:lstStyle/>
          <a:p>
            <a:endParaRPr lang="en-GB" altLang="en-US" sz="2200" dirty="0"/>
          </a:p>
        </p:txBody>
      </p:sp>
    </p:spTree>
    <p:extLst>
      <p:ext uri="{BB962C8B-B14F-4D97-AF65-F5344CB8AC3E}">
        <p14:creationId xmlns:p14="http://schemas.microsoft.com/office/powerpoint/2010/main" val="7976814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1312</Words>
  <Application>Microsoft Office PowerPoint</Application>
  <PresentationFormat>On-screen Show (4:3)</PresentationFormat>
  <Paragraphs>119</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Myriad Pro</vt:lpstr>
      <vt:lpstr>Arial</vt:lpstr>
      <vt:lpstr>Verdana</vt:lpstr>
      <vt:lpstr>Wingdings</vt:lpstr>
      <vt:lpstr>20140311PresentationUWTSDTemplate</vt:lpstr>
      <vt:lpstr> LCLM4001 Academic Skills (ACS)  </vt:lpstr>
      <vt:lpstr>What, why and how?</vt:lpstr>
      <vt:lpstr>What?</vt:lpstr>
      <vt:lpstr>Why?</vt:lpstr>
      <vt:lpstr>How?</vt:lpstr>
      <vt:lpstr>How to quote directly from others’ work</vt:lpstr>
      <vt:lpstr>How to quote directly from others’ work</vt:lpstr>
      <vt:lpstr>How to paraphrase others’ work</vt:lpstr>
      <vt:lpstr>How to paraphrase others’ work</vt:lpstr>
      <vt:lpstr>How to paraphrase others’ work</vt:lpstr>
      <vt:lpstr>How to summarise others’ work</vt:lpstr>
      <vt:lpstr>How to summarise others’ work</vt:lpstr>
      <vt:lpstr>Voice in academic writing</vt:lpstr>
      <vt:lpstr>Comprehension Questions</vt:lpstr>
      <vt:lpstr>Comprehension Questions</vt:lpstr>
      <vt:lpstr>Comprehension Questions</vt:lpstr>
      <vt:lpstr>Essay Analysis Activity </vt:lpstr>
      <vt:lpstr>Try it for yourself</vt:lpstr>
      <vt:lpstr>Try it for yourself</vt:lpstr>
      <vt:lpstr>PowerPoint Presentation</vt:lpstr>
      <vt:lpstr>References</vt:lpstr>
      <vt:lpstr>Useful resources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Sylvia Hoffmann</cp:lastModifiedBy>
  <cp:revision>75</cp:revision>
  <cp:lastPrinted>2018-07-09T15:27:01Z</cp:lastPrinted>
  <dcterms:created xsi:type="dcterms:W3CDTF">2002-10-07T19:43:58Z</dcterms:created>
  <dcterms:modified xsi:type="dcterms:W3CDTF">2025-11-21T13:45:40Z</dcterms:modified>
</cp:coreProperties>
</file>