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omments/comment1.xml" ContentType="application/vnd.openxmlformats-officedocument.presentationml.comments+xml"/>
  <Override PartName="/ppt/notesSlides/notesSlide17.xml" ContentType="application/vnd.openxmlformats-officedocument.presentationml.notesSlide+xml"/>
  <Override PartName="/ppt/comments/comment2.xml" ContentType="application/vnd.openxmlformats-officedocument.presentationml.comments+xml"/>
  <Override PartName="/ppt/notesSlides/notesSlide18.xml" ContentType="application/vnd.openxmlformats-officedocument.presentationml.notesSlide+xml"/>
  <Override PartName="/ppt/comments/comment3.xml" ContentType="application/vnd.openxmlformats-officedocument.presentationml.comments+xml"/>
  <Override PartName="/ppt/notesSlides/notesSlide19.xml" ContentType="application/vnd.openxmlformats-officedocument.presentationml.notesSlide+xml"/>
  <Override PartName="/ppt/comments/comment4.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3"/>
  </p:notesMasterIdLst>
  <p:sldIdLst>
    <p:sldId id="256" r:id="rId2"/>
    <p:sldId id="257" r:id="rId3"/>
    <p:sldId id="279" r:id="rId4"/>
    <p:sldId id="280" r:id="rId5"/>
    <p:sldId id="258" r:id="rId6"/>
    <p:sldId id="267" r:id="rId7"/>
    <p:sldId id="268" r:id="rId8"/>
    <p:sldId id="270" r:id="rId9"/>
    <p:sldId id="269" r:id="rId10"/>
    <p:sldId id="271" r:id="rId11"/>
    <p:sldId id="281" r:id="rId12"/>
    <p:sldId id="282" r:id="rId13"/>
    <p:sldId id="293" r:id="rId14"/>
    <p:sldId id="294" r:id="rId15"/>
    <p:sldId id="275" r:id="rId16"/>
    <p:sldId id="283" r:id="rId17"/>
    <p:sldId id="284" r:id="rId18"/>
    <p:sldId id="276" r:id="rId19"/>
    <p:sldId id="285" r:id="rId20"/>
    <p:sldId id="296" r:id="rId21"/>
    <p:sldId id="299" r:id="rId22"/>
    <p:sldId id="272" r:id="rId23"/>
    <p:sldId id="298" r:id="rId24"/>
    <p:sldId id="259" r:id="rId25"/>
    <p:sldId id="273" r:id="rId26"/>
    <p:sldId id="260" r:id="rId27"/>
    <p:sldId id="263" r:id="rId28"/>
    <p:sldId id="261" r:id="rId29"/>
    <p:sldId id="264" r:id="rId30"/>
    <p:sldId id="265" r:id="rId31"/>
    <p:sldId id="287" r:id="rId32"/>
    <p:sldId id="288" r:id="rId33"/>
    <p:sldId id="290" r:id="rId34"/>
    <p:sldId id="289" r:id="rId35"/>
    <p:sldId id="291" r:id="rId36"/>
    <p:sldId id="292" r:id="rId37"/>
    <p:sldId id="297" r:id="rId38"/>
    <p:sldId id="266" r:id="rId39"/>
    <p:sldId id="274" r:id="rId40"/>
    <p:sldId id="278" r:id="rId41"/>
    <p:sldId id="27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nathan Pugh" initials="JP" lastIdx="1" clrIdx="0">
    <p:extLst>
      <p:ext uri="{19B8F6BF-5375-455C-9EA6-DF929625EA0E}">
        <p15:presenceInfo xmlns:p15="http://schemas.microsoft.com/office/powerpoint/2012/main" userId="S::j.pugh@uwtsd.ac.uk::0c243754-e5db-4f8a-b480-e8b3756bbae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E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p:restoredTop sz="94671"/>
  </p:normalViewPr>
  <p:slideViewPr>
    <p:cSldViewPr snapToGrid="0" snapToObjects="1">
      <p:cViewPr varScale="1">
        <p:scale>
          <a:sx n="67" d="100"/>
          <a:sy n="67" d="100"/>
        </p:scale>
        <p:origin x="66" y="2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3-03-06T13:25:17.971" idx="1">
    <p:pos x="10" y="10"/>
    <p:text/>
    <p:extLst>
      <p:ext uri="{C676402C-5697-4E1C-873F-D02D1690AC5C}">
        <p15:threadingInfo xmlns:p15="http://schemas.microsoft.com/office/powerpoint/2012/main" timeZoneBias="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23-03-06T13:25:17.971" idx="1">
    <p:pos x="10" y="10"/>
    <p:text/>
    <p:extLst>
      <p:ext uri="{C676402C-5697-4E1C-873F-D02D1690AC5C}">
        <p15:threadingInfo xmlns:p15="http://schemas.microsoft.com/office/powerpoint/2012/main" timeZoneBias="0"/>
      </p:ext>
    </p:extLst>
  </p:cm>
</p:cmLst>
</file>

<file path=ppt/comments/comment3.xml><?xml version="1.0" encoding="utf-8"?>
<p:cmLst xmlns:a="http://schemas.openxmlformats.org/drawingml/2006/main" xmlns:r="http://schemas.openxmlformats.org/officeDocument/2006/relationships" xmlns:p="http://schemas.openxmlformats.org/presentationml/2006/main">
  <p:cm authorId="1" dt="2023-03-06T13:25:17.971" idx="1">
    <p:pos x="10" y="10"/>
    <p:text/>
    <p:extLst>
      <p:ext uri="{C676402C-5697-4E1C-873F-D02D1690AC5C}">
        <p15:threadingInfo xmlns:p15="http://schemas.microsoft.com/office/powerpoint/2012/main" timeZoneBias="0"/>
      </p:ext>
    </p:extLst>
  </p:cm>
</p:cmLst>
</file>

<file path=ppt/comments/comment4.xml><?xml version="1.0" encoding="utf-8"?>
<p:cmLst xmlns:a="http://schemas.openxmlformats.org/drawingml/2006/main" xmlns:r="http://schemas.openxmlformats.org/officeDocument/2006/relationships" xmlns:p="http://schemas.openxmlformats.org/presentationml/2006/main">
  <p:cm authorId="1" dt="2023-03-06T13:25:17.971" idx="1">
    <p:pos x="10" y="10"/>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5C7F2A2-8ECD-7C4D-82D3-3C8F697FFA53}" type="datetimeFigureOut">
              <a:rPr lang="en-GB" smtClean="0"/>
              <a:t>18/03/2024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77802D-F4BA-8B46-AFE5-A0FE793A4CEE}" type="slidenum">
              <a:rPr lang="en-GB" smtClean="0"/>
              <a:t>‹#›</a:t>
            </a:fld>
            <a:endParaRPr lang="en-GB"/>
          </a:p>
        </p:txBody>
      </p:sp>
    </p:spTree>
    <p:extLst>
      <p:ext uri="{BB962C8B-B14F-4D97-AF65-F5344CB8AC3E}">
        <p14:creationId xmlns:p14="http://schemas.microsoft.com/office/powerpoint/2010/main" val="11893205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From module content</a:t>
            </a:r>
          </a:p>
        </p:txBody>
      </p:sp>
      <p:sp>
        <p:nvSpPr>
          <p:cNvPr id="4" name="Slide Number Placeholder 3"/>
          <p:cNvSpPr>
            <a:spLocks noGrp="1"/>
          </p:cNvSpPr>
          <p:nvPr>
            <p:ph type="sldNum" sz="quarter" idx="5"/>
          </p:nvPr>
        </p:nvSpPr>
        <p:spPr/>
        <p:txBody>
          <a:bodyPr/>
          <a:lstStyle/>
          <a:p>
            <a:fld id="{3F77802D-F4BA-8B46-AFE5-A0FE793A4CEE}" type="slidenum">
              <a:rPr lang="en-GB" smtClean="0"/>
              <a:t>8</a:t>
            </a:fld>
            <a:endParaRPr lang="en-GB"/>
          </a:p>
        </p:txBody>
      </p:sp>
    </p:spTree>
    <p:extLst>
      <p:ext uri="{BB962C8B-B14F-4D97-AF65-F5344CB8AC3E}">
        <p14:creationId xmlns:p14="http://schemas.microsoft.com/office/powerpoint/2010/main" val="3438220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Module content</a:t>
            </a:r>
          </a:p>
        </p:txBody>
      </p:sp>
      <p:sp>
        <p:nvSpPr>
          <p:cNvPr id="4" name="Slide Number Placeholder 3"/>
          <p:cNvSpPr>
            <a:spLocks noGrp="1"/>
          </p:cNvSpPr>
          <p:nvPr>
            <p:ph type="sldNum" sz="quarter" idx="5"/>
          </p:nvPr>
        </p:nvSpPr>
        <p:spPr/>
        <p:txBody>
          <a:bodyPr/>
          <a:lstStyle/>
          <a:p>
            <a:fld id="{3F77802D-F4BA-8B46-AFE5-A0FE793A4CEE}" type="slidenum">
              <a:rPr lang="en-GB" smtClean="0"/>
              <a:t>10</a:t>
            </a:fld>
            <a:endParaRPr lang="en-GB"/>
          </a:p>
        </p:txBody>
      </p:sp>
    </p:spTree>
    <p:extLst>
      <p:ext uri="{BB962C8B-B14F-4D97-AF65-F5344CB8AC3E}">
        <p14:creationId xmlns:p14="http://schemas.microsoft.com/office/powerpoint/2010/main" val="12401054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11</a:t>
            </a:fld>
            <a:endParaRPr lang="en-GB"/>
          </a:p>
        </p:txBody>
      </p:sp>
    </p:spTree>
    <p:extLst>
      <p:ext uri="{BB962C8B-B14F-4D97-AF65-F5344CB8AC3E}">
        <p14:creationId xmlns:p14="http://schemas.microsoft.com/office/powerpoint/2010/main" val="29454326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12</a:t>
            </a:fld>
            <a:endParaRPr lang="en-GB"/>
          </a:p>
        </p:txBody>
      </p:sp>
    </p:spTree>
    <p:extLst>
      <p:ext uri="{BB962C8B-B14F-4D97-AF65-F5344CB8AC3E}">
        <p14:creationId xmlns:p14="http://schemas.microsoft.com/office/powerpoint/2010/main" val="28262156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13</a:t>
            </a:fld>
            <a:endParaRPr lang="en-GB"/>
          </a:p>
        </p:txBody>
      </p:sp>
    </p:spTree>
    <p:extLst>
      <p:ext uri="{BB962C8B-B14F-4D97-AF65-F5344CB8AC3E}">
        <p14:creationId xmlns:p14="http://schemas.microsoft.com/office/powerpoint/2010/main" val="1161399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15</a:t>
            </a:fld>
            <a:endParaRPr lang="en-GB"/>
          </a:p>
        </p:txBody>
      </p:sp>
    </p:spTree>
    <p:extLst>
      <p:ext uri="{BB962C8B-B14F-4D97-AF65-F5344CB8AC3E}">
        <p14:creationId xmlns:p14="http://schemas.microsoft.com/office/powerpoint/2010/main" val="1824907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16</a:t>
            </a:fld>
            <a:endParaRPr lang="en-GB"/>
          </a:p>
        </p:txBody>
      </p:sp>
    </p:spTree>
    <p:extLst>
      <p:ext uri="{BB962C8B-B14F-4D97-AF65-F5344CB8AC3E}">
        <p14:creationId xmlns:p14="http://schemas.microsoft.com/office/powerpoint/2010/main" val="25754576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17</a:t>
            </a:fld>
            <a:endParaRPr lang="en-GB"/>
          </a:p>
        </p:txBody>
      </p:sp>
    </p:spTree>
    <p:extLst>
      <p:ext uri="{BB962C8B-B14F-4D97-AF65-F5344CB8AC3E}">
        <p14:creationId xmlns:p14="http://schemas.microsoft.com/office/powerpoint/2010/main" val="10630651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Module content</a:t>
            </a:r>
          </a:p>
          <a:p>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18</a:t>
            </a:fld>
            <a:endParaRPr lang="en-GB"/>
          </a:p>
        </p:txBody>
      </p:sp>
    </p:spTree>
    <p:extLst>
      <p:ext uri="{BB962C8B-B14F-4D97-AF65-F5344CB8AC3E}">
        <p14:creationId xmlns:p14="http://schemas.microsoft.com/office/powerpoint/2010/main" val="28680025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Park that for now…</a:t>
            </a:r>
          </a:p>
        </p:txBody>
      </p:sp>
      <p:sp>
        <p:nvSpPr>
          <p:cNvPr id="4" name="Slide Number Placeholder 3"/>
          <p:cNvSpPr>
            <a:spLocks noGrp="1"/>
          </p:cNvSpPr>
          <p:nvPr>
            <p:ph type="sldNum" sz="quarter" idx="5"/>
          </p:nvPr>
        </p:nvSpPr>
        <p:spPr/>
        <p:txBody>
          <a:bodyPr/>
          <a:lstStyle/>
          <a:p>
            <a:fld id="{3F77802D-F4BA-8B46-AFE5-A0FE793A4CEE}" type="slidenum">
              <a:rPr lang="en-GB" smtClean="0"/>
              <a:t>22</a:t>
            </a:fld>
            <a:endParaRPr lang="en-GB"/>
          </a:p>
        </p:txBody>
      </p:sp>
    </p:spTree>
    <p:extLst>
      <p:ext uri="{BB962C8B-B14F-4D97-AF65-F5344CB8AC3E}">
        <p14:creationId xmlns:p14="http://schemas.microsoft.com/office/powerpoint/2010/main" val="8087855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err="1">
                <a:solidFill>
                  <a:srgbClr val="000000"/>
                </a:solidFill>
                <a:effectLst/>
                <a:latin typeface="Tahoma" panose="020B0604030504040204" pitchFamily="34" charset="0"/>
              </a:rPr>
              <a:t>Gwyr</a:t>
            </a:r>
            <a:r>
              <a:rPr lang="en-GB" b="0" i="0" dirty="0">
                <a:solidFill>
                  <a:srgbClr val="000000"/>
                </a:solidFill>
                <a:effectLst/>
                <a:latin typeface="Tahoma" panose="020B0604030504040204" pitchFamily="34" charset="0"/>
              </a:rPr>
              <a:t> a </a:t>
            </a:r>
            <a:r>
              <a:rPr lang="en-GB" b="0" i="0" dirty="0" err="1">
                <a:solidFill>
                  <a:srgbClr val="000000"/>
                </a:solidFill>
                <a:effectLst/>
                <a:latin typeface="Tahoma" panose="020B0604030504040204" pitchFamily="34" charset="0"/>
              </a:rPr>
              <a:t>aeth</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gatraeth</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oed</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fraeth</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eu</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llu</a:t>
            </a:r>
            <a:r>
              <a:rPr lang="en-GB" b="0" i="0" dirty="0">
                <a:solidFill>
                  <a:srgbClr val="000000"/>
                </a:solidFill>
                <a:effectLst/>
                <a:latin typeface="Tahoma" panose="020B0604030504040204" pitchFamily="34" charset="0"/>
              </a:rPr>
              <a:t>.</a:t>
            </a:r>
            <a:br>
              <a:rPr lang="en-GB" dirty="0"/>
            </a:br>
            <a:r>
              <a:rPr lang="en-GB" b="0" i="0" dirty="0" err="1">
                <a:solidFill>
                  <a:srgbClr val="000000"/>
                </a:solidFill>
                <a:effectLst/>
                <a:latin typeface="Tahoma" panose="020B0604030504040204" pitchFamily="34" charset="0"/>
              </a:rPr>
              <a:t>glasved</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eu</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hancwyn</a:t>
            </a:r>
            <a:r>
              <a:rPr lang="en-GB" b="0" i="0" dirty="0">
                <a:solidFill>
                  <a:srgbClr val="000000"/>
                </a:solidFill>
                <a:effectLst/>
                <a:latin typeface="Tahoma" panose="020B0604030504040204" pitchFamily="34" charset="0"/>
              </a:rPr>
              <a:t> a </a:t>
            </a:r>
            <a:r>
              <a:rPr lang="en-GB" b="0" i="0" dirty="0" err="1">
                <a:solidFill>
                  <a:srgbClr val="000000"/>
                </a:solidFill>
                <a:effectLst/>
                <a:latin typeface="Tahoma" panose="020B0604030504040204" pitchFamily="34" charset="0"/>
              </a:rPr>
              <a:t>gwenwyn</a:t>
            </a:r>
            <a:r>
              <a:rPr lang="en-GB" b="0" i="0" dirty="0">
                <a:solidFill>
                  <a:srgbClr val="000000"/>
                </a:solidFill>
                <a:effectLst/>
                <a:latin typeface="Tahoma" panose="020B0604030504040204" pitchFamily="34" charset="0"/>
              </a:rPr>
              <a:t> vu.</a:t>
            </a:r>
            <a:br>
              <a:rPr lang="en-GB" dirty="0"/>
            </a:br>
            <a:r>
              <a:rPr lang="en-GB" b="0" i="0" dirty="0" err="1">
                <a:solidFill>
                  <a:srgbClr val="000000"/>
                </a:solidFill>
                <a:effectLst/>
                <a:latin typeface="Tahoma" panose="020B0604030504040204" pitchFamily="34" charset="0"/>
              </a:rPr>
              <a:t>trychant</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trwy</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beiryant</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en</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cattau</a:t>
            </a:r>
            <a:r>
              <a:rPr lang="en-GB" b="0" i="0" dirty="0">
                <a:solidFill>
                  <a:srgbClr val="000000"/>
                </a:solidFill>
                <a:effectLst/>
                <a:latin typeface="Tahoma" panose="020B0604030504040204" pitchFamily="34" charset="0"/>
              </a:rPr>
              <a:t>.</a:t>
            </a:r>
            <a:br>
              <a:rPr lang="en-GB" dirty="0"/>
            </a:br>
            <a:r>
              <a:rPr lang="en-GB" b="0" i="0" dirty="0">
                <a:solidFill>
                  <a:srgbClr val="000000"/>
                </a:solidFill>
                <a:effectLst/>
                <a:latin typeface="Tahoma" panose="020B0604030504040204" pitchFamily="34" charset="0"/>
              </a:rPr>
              <a:t>a </a:t>
            </a:r>
            <a:r>
              <a:rPr lang="en-GB" b="0" i="0" dirty="0" err="1">
                <a:solidFill>
                  <a:srgbClr val="000000"/>
                </a:solidFill>
                <a:effectLst/>
                <a:latin typeface="Tahoma" panose="020B0604030504040204" pitchFamily="34" charset="0"/>
              </a:rPr>
              <a:t>gwedy</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elwch</a:t>
            </a:r>
            <a:r>
              <a:rPr lang="en-GB" b="0" i="0" dirty="0">
                <a:solidFill>
                  <a:srgbClr val="000000"/>
                </a:solidFill>
                <a:effectLst/>
                <a:latin typeface="Tahoma" panose="020B0604030504040204" pitchFamily="34" charset="0"/>
              </a:rPr>
              <a:t> </a:t>
            </a:r>
            <a:r>
              <a:rPr lang="en-GB" b="0" i="0" dirty="0" err="1">
                <a:solidFill>
                  <a:srgbClr val="000000"/>
                </a:solidFill>
                <a:effectLst/>
                <a:latin typeface="Tahoma" panose="020B0604030504040204" pitchFamily="34" charset="0"/>
              </a:rPr>
              <a:t>tawelwch</a:t>
            </a:r>
            <a:r>
              <a:rPr lang="en-GB" b="0" i="0" dirty="0">
                <a:solidFill>
                  <a:srgbClr val="000000"/>
                </a:solidFill>
                <a:effectLst/>
                <a:latin typeface="Tahoma" panose="020B0604030504040204" pitchFamily="34" charset="0"/>
              </a:rPr>
              <a:t> vu.</a:t>
            </a:r>
            <a:endParaRPr lang="en-GB" dirty="0"/>
          </a:p>
        </p:txBody>
      </p:sp>
      <p:sp>
        <p:nvSpPr>
          <p:cNvPr id="4" name="Slide Number Placeholder 3"/>
          <p:cNvSpPr>
            <a:spLocks noGrp="1"/>
          </p:cNvSpPr>
          <p:nvPr>
            <p:ph type="sldNum" sz="quarter" idx="5"/>
          </p:nvPr>
        </p:nvSpPr>
        <p:spPr/>
        <p:txBody>
          <a:bodyPr/>
          <a:lstStyle/>
          <a:p>
            <a:fld id="{3F77802D-F4BA-8B46-AFE5-A0FE793A4CEE}" type="slidenum">
              <a:rPr lang="en-GB" smtClean="0"/>
              <a:t>25</a:t>
            </a:fld>
            <a:endParaRPr lang="en-GB"/>
          </a:p>
        </p:txBody>
      </p:sp>
    </p:spTree>
    <p:extLst>
      <p:ext uri="{BB962C8B-B14F-4D97-AF65-F5344CB8AC3E}">
        <p14:creationId xmlns:p14="http://schemas.microsoft.com/office/powerpoint/2010/main" val="30110215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www.merriam-webster.com</a:t>
            </a:r>
            <a:r>
              <a:rPr lang="en-GB" dirty="0"/>
              <a:t>/dictionary/interpret accessed 050323</a:t>
            </a:r>
          </a:p>
          <a:p>
            <a:r>
              <a:rPr lang="en-GB" dirty="0"/>
              <a:t>transitive verbs, denoting actions that affect someone</a:t>
            </a:r>
          </a:p>
        </p:txBody>
      </p:sp>
      <p:sp>
        <p:nvSpPr>
          <p:cNvPr id="4" name="Slide Number Placeholder 3"/>
          <p:cNvSpPr>
            <a:spLocks noGrp="1"/>
          </p:cNvSpPr>
          <p:nvPr>
            <p:ph type="sldNum" sz="quarter" idx="5"/>
          </p:nvPr>
        </p:nvSpPr>
        <p:spPr/>
        <p:txBody>
          <a:bodyPr/>
          <a:lstStyle/>
          <a:p>
            <a:fld id="{3F77802D-F4BA-8B46-AFE5-A0FE793A4CEE}" type="slidenum">
              <a:rPr lang="en-GB" smtClean="0"/>
              <a:t>27</a:t>
            </a:fld>
            <a:endParaRPr lang="en-GB"/>
          </a:p>
        </p:txBody>
      </p:sp>
    </p:spTree>
    <p:extLst>
      <p:ext uri="{BB962C8B-B14F-4D97-AF65-F5344CB8AC3E}">
        <p14:creationId xmlns:p14="http://schemas.microsoft.com/office/powerpoint/2010/main" val="13100122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31</a:t>
            </a:fld>
            <a:endParaRPr lang="en-GB"/>
          </a:p>
        </p:txBody>
      </p:sp>
    </p:spTree>
    <p:extLst>
      <p:ext uri="{BB962C8B-B14F-4D97-AF65-F5344CB8AC3E}">
        <p14:creationId xmlns:p14="http://schemas.microsoft.com/office/powerpoint/2010/main" val="256045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32</a:t>
            </a:fld>
            <a:endParaRPr lang="en-GB"/>
          </a:p>
        </p:txBody>
      </p:sp>
    </p:spTree>
    <p:extLst>
      <p:ext uri="{BB962C8B-B14F-4D97-AF65-F5344CB8AC3E}">
        <p14:creationId xmlns:p14="http://schemas.microsoft.com/office/powerpoint/2010/main" val="233307159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33</a:t>
            </a:fld>
            <a:endParaRPr lang="en-GB"/>
          </a:p>
        </p:txBody>
      </p:sp>
    </p:spTree>
    <p:extLst>
      <p:ext uri="{BB962C8B-B14F-4D97-AF65-F5344CB8AC3E}">
        <p14:creationId xmlns:p14="http://schemas.microsoft.com/office/powerpoint/2010/main" val="9817391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34</a:t>
            </a:fld>
            <a:endParaRPr lang="en-GB"/>
          </a:p>
        </p:txBody>
      </p:sp>
    </p:spTree>
    <p:extLst>
      <p:ext uri="{BB962C8B-B14F-4D97-AF65-F5344CB8AC3E}">
        <p14:creationId xmlns:p14="http://schemas.microsoft.com/office/powerpoint/2010/main" val="33251946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35</a:t>
            </a:fld>
            <a:endParaRPr lang="en-GB"/>
          </a:p>
        </p:txBody>
      </p:sp>
    </p:spTree>
    <p:extLst>
      <p:ext uri="{BB962C8B-B14F-4D97-AF65-F5344CB8AC3E}">
        <p14:creationId xmlns:p14="http://schemas.microsoft.com/office/powerpoint/2010/main" val="3413649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36</a:t>
            </a:fld>
            <a:endParaRPr lang="en-GB"/>
          </a:p>
        </p:txBody>
      </p:sp>
    </p:spTree>
    <p:extLst>
      <p:ext uri="{BB962C8B-B14F-4D97-AF65-F5344CB8AC3E}">
        <p14:creationId xmlns:p14="http://schemas.microsoft.com/office/powerpoint/2010/main" val="335314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a:t>
            </a:r>
            <a:r>
              <a:rPr lang="en-GB" dirty="0" err="1"/>
              <a:t>allnaturaladventures.com</a:t>
            </a:r>
            <a:r>
              <a:rPr lang="en-GB" dirty="0"/>
              <a:t>/short-spring-poems-for-kids/</a:t>
            </a:r>
          </a:p>
        </p:txBody>
      </p:sp>
      <p:sp>
        <p:nvSpPr>
          <p:cNvPr id="4" name="Slide Number Placeholder 3"/>
          <p:cNvSpPr>
            <a:spLocks noGrp="1"/>
          </p:cNvSpPr>
          <p:nvPr>
            <p:ph type="sldNum" sz="quarter" idx="5"/>
          </p:nvPr>
        </p:nvSpPr>
        <p:spPr/>
        <p:txBody>
          <a:bodyPr/>
          <a:lstStyle/>
          <a:p>
            <a:fld id="{3F77802D-F4BA-8B46-AFE5-A0FE793A4CEE}" type="slidenum">
              <a:rPr lang="en-GB" smtClean="0"/>
              <a:t>37</a:t>
            </a:fld>
            <a:endParaRPr lang="en-GB"/>
          </a:p>
        </p:txBody>
      </p:sp>
    </p:spTree>
    <p:extLst>
      <p:ext uri="{BB962C8B-B14F-4D97-AF65-F5344CB8AC3E}">
        <p14:creationId xmlns:p14="http://schemas.microsoft.com/office/powerpoint/2010/main" val="359179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F604C-4DBA-B041-A9D5-6D87A697EAD0}"/>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B3F563D4-7314-7346-951B-9D603CB7EB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19FDAE2A-C863-9C4F-8233-2611DCF6EEDB}"/>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5" name="Footer Placeholder 4">
            <a:extLst>
              <a:ext uri="{FF2B5EF4-FFF2-40B4-BE49-F238E27FC236}">
                <a16:creationId xmlns:a16="http://schemas.microsoft.com/office/drawing/2014/main" id="{687B556F-AB81-9B46-B7A9-4D9FDC06DC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C2BC8F2-07A7-D443-99A5-C83CE67A8C41}"/>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15552698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AC8B2-E673-4E48-9A44-2C4BD6C6549D}"/>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8275364-5596-7449-8285-17122554CD42}"/>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4048FB1-8FAF-BF4C-AC77-83F4A8F6920A}"/>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5" name="Footer Placeholder 4">
            <a:extLst>
              <a:ext uri="{FF2B5EF4-FFF2-40B4-BE49-F238E27FC236}">
                <a16:creationId xmlns:a16="http://schemas.microsoft.com/office/drawing/2014/main" id="{92B053DF-815B-8B47-B70F-463BAE41C2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B9C0C3-424F-1446-8EDD-8E799C46056F}"/>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1947660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85C5DF-28CD-3C40-B2E6-13E3F60A7B0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3957FFC9-5306-FC4C-825E-1DF90827516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1865A2C5-B910-5F4D-A1CC-29E09B6E7CEE}"/>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5" name="Footer Placeholder 4">
            <a:extLst>
              <a:ext uri="{FF2B5EF4-FFF2-40B4-BE49-F238E27FC236}">
                <a16:creationId xmlns:a16="http://schemas.microsoft.com/office/drawing/2014/main" id="{D4C633D4-2481-984D-B60F-D25314BD1C0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2BBB8E9-7160-6E4F-B062-3AF62A5AFC6D}"/>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24304110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C2C4E0-4976-4048-BF35-7BDA8F1393E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85933E1-64E6-DF44-BC8A-D92F8397ADCB}"/>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710C91DE-8C82-5940-893A-FAFC8E30819D}"/>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574466D-60CC-0246-8A59-E954AC0D2305}"/>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6" name="Footer Placeholder 5">
            <a:extLst>
              <a:ext uri="{FF2B5EF4-FFF2-40B4-BE49-F238E27FC236}">
                <a16:creationId xmlns:a16="http://schemas.microsoft.com/office/drawing/2014/main" id="{5426DA93-F98B-AD43-9830-109D1FB19B0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9996E9-7040-0E43-B34F-EAF673F17371}"/>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2065598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7F40E-3E63-AD42-ADE5-10D363732507}"/>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BFE01FC4-EDBC-C64E-A235-F352A8ACFFF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D5B4B94B-F4D5-304D-B07A-B35340DD40E0}"/>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343F117-575D-8344-BE4D-98BF911966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9D220B6-ADE6-5247-9A71-7D4BD31FE86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1B3F6D55-F626-824C-9337-43A814384CE6}"/>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8" name="Footer Placeholder 7">
            <a:extLst>
              <a:ext uri="{FF2B5EF4-FFF2-40B4-BE49-F238E27FC236}">
                <a16:creationId xmlns:a16="http://schemas.microsoft.com/office/drawing/2014/main" id="{8DC5EDC7-CD79-F44A-A0D2-1298AF73E64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5F75592-1F15-E74A-BACF-67CC7110F25C}"/>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27725511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C806C-FE3D-5141-B489-0FB0E03D2FA0}"/>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91A7880C-06AF-FD42-8A1D-BA59211EACB5}"/>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4" name="Footer Placeholder 3">
            <a:extLst>
              <a:ext uri="{FF2B5EF4-FFF2-40B4-BE49-F238E27FC236}">
                <a16:creationId xmlns:a16="http://schemas.microsoft.com/office/drawing/2014/main" id="{3F7C4389-83F6-5B4E-B873-6E7D1AFEA68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5545DB7-C17E-2949-9E1E-F2E96A8CC55D}"/>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13742822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77187BE-9EAB-C84F-BF73-9EF54C660C83}"/>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3" name="Footer Placeholder 2">
            <a:extLst>
              <a:ext uri="{FF2B5EF4-FFF2-40B4-BE49-F238E27FC236}">
                <a16:creationId xmlns:a16="http://schemas.microsoft.com/office/drawing/2014/main" id="{4D74D9BF-E173-2545-96FB-F650B8830EF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785E688-5757-4545-94E8-DBC678965169}"/>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27568427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837850-D7F4-2541-A44F-90D8E80FC90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60416430-2A83-114B-B0B2-F41CB1C965A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C7596320-0B67-F647-AD26-5CDDE933DD9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CB156CF1-3EBB-704E-8A0D-8CB13E374BDB}"/>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6" name="Footer Placeholder 5">
            <a:extLst>
              <a:ext uri="{FF2B5EF4-FFF2-40B4-BE49-F238E27FC236}">
                <a16:creationId xmlns:a16="http://schemas.microsoft.com/office/drawing/2014/main" id="{3241D314-23A1-1549-912D-A88D166D807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BD2C8C7-FBDC-B24A-B671-34D470091ECB}"/>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3639884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F3786-06F6-FF41-B8C8-BE82839CAF6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EDFBC816-CB55-2745-8255-B1F332E089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119A6E-11DB-2240-9719-89C760A2BCA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7EF23FD-78B3-FB4D-BD49-EA75D7AD9A34}"/>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6" name="Footer Placeholder 5">
            <a:extLst>
              <a:ext uri="{FF2B5EF4-FFF2-40B4-BE49-F238E27FC236}">
                <a16:creationId xmlns:a16="http://schemas.microsoft.com/office/drawing/2014/main" id="{8412F93A-8048-5949-B877-BAD970585C3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DCDDE9-6B86-9049-95FA-1D9AAE1E4512}"/>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3746405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A139C-327D-B04A-B3E3-4164030DC158}"/>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47C39853-484D-EE44-8E2F-6F4DC64C61D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B29777BA-F741-8A4B-8FC8-8C8EE0ADAC64}"/>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5" name="Footer Placeholder 4">
            <a:extLst>
              <a:ext uri="{FF2B5EF4-FFF2-40B4-BE49-F238E27FC236}">
                <a16:creationId xmlns:a16="http://schemas.microsoft.com/office/drawing/2014/main" id="{DB9BE6FB-21EB-3549-AC91-5F3C79DCD0F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F423F2-5E90-EA43-86F4-7C638C0122DD}"/>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7855972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6071228-F5B4-494A-909C-5FC64307EC4F}"/>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F185F51B-DCA0-1045-932F-9B61AE8789F7}"/>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637E96A-9BEE-4045-AB13-11714A0420D0}"/>
              </a:ext>
            </a:extLst>
          </p:cNvPr>
          <p:cNvSpPr>
            <a:spLocks noGrp="1"/>
          </p:cNvSpPr>
          <p:nvPr>
            <p:ph type="dt" sz="half" idx="10"/>
          </p:nvPr>
        </p:nvSpPr>
        <p:spPr/>
        <p:txBody>
          <a:bodyPr/>
          <a:lstStyle/>
          <a:p>
            <a:fld id="{EFE33720-F36A-D549-917F-CDA6D33B125E}" type="datetimeFigureOut">
              <a:rPr lang="en-GB" smtClean="0"/>
              <a:t>18/03/2024</a:t>
            </a:fld>
            <a:endParaRPr lang="en-GB"/>
          </a:p>
        </p:txBody>
      </p:sp>
      <p:sp>
        <p:nvSpPr>
          <p:cNvPr id="5" name="Footer Placeholder 4">
            <a:extLst>
              <a:ext uri="{FF2B5EF4-FFF2-40B4-BE49-F238E27FC236}">
                <a16:creationId xmlns:a16="http://schemas.microsoft.com/office/drawing/2014/main" id="{F4CD6BE6-8BE2-DD42-AAB2-7B050CAED1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03B155-27DE-5D4A-9AA1-027D0E0A4BE1}"/>
              </a:ext>
            </a:extLst>
          </p:cNvPr>
          <p:cNvSpPr>
            <a:spLocks noGrp="1"/>
          </p:cNvSpPr>
          <p:nvPr>
            <p:ph type="sldNum" sz="quarter" idx="12"/>
          </p:nvPr>
        </p:nvSpPr>
        <p:spPr/>
        <p:txBody>
          <a:bodyPr/>
          <a:lstStyle/>
          <a:p>
            <a:fld id="{502C8189-3750-6A4D-940E-3F0637AFF31C}" type="slidenum">
              <a:rPr lang="en-GB" smtClean="0"/>
              <a:t>‹#›</a:t>
            </a:fld>
            <a:endParaRPr lang="en-GB"/>
          </a:p>
        </p:txBody>
      </p:sp>
    </p:spTree>
    <p:extLst>
      <p:ext uri="{BB962C8B-B14F-4D97-AF65-F5344CB8AC3E}">
        <p14:creationId xmlns:p14="http://schemas.microsoft.com/office/powerpoint/2010/main" val="3764275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AEC5">
            <a:alpha val="39000"/>
          </a:srgb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3B9C808-3F26-3642-B8CE-02A68346F0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0569EE5-DCC5-8543-B896-A9C104E824C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48A0D61-0CBC-2947-B241-0785FD4062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E33720-F36A-D549-917F-CDA6D33B125E}" type="datetimeFigureOut">
              <a:rPr lang="en-GB" smtClean="0"/>
              <a:t>18/03/2024</a:t>
            </a:fld>
            <a:endParaRPr lang="en-GB"/>
          </a:p>
        </p:txBody>
      </p:sp>
      <p:sp>
        <p:nvSpPr>
          <p:cNvPr id="5" name="Footer Placeholder 4">
            <a:extLst>
              <a:ext uri="{FF2B5EF4-FFF2-40B4-BE49-F238E27FC236}">
                <a16:creationId xmlns:a16="http://schemas.microsoft.com/office/drawing/2014/main" id="{B98BAA03-237E-9843-ABB2-407055F0662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1D39C2B-FD7F-194B-98C6-B249E2E68C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2C8189-3750-6A4D-940E-3F0637AFF31C}" type="slidenum">
              <a:rPr lang="en-GB" smtClean="0"/>
              <a:t>‹#›</a:t>
            </a:fld>
            <a:endParaRPr lang="en-GB"/>
          </a:p>
        </p:txBody>
      </p:sp>
    </p:spTree>
    <p:extLst>
      <p:ext uri="{BB962C8B-B14F-4D97-AF65-F5344CB8AC3E}">
        <p14:creationId xmlns:p14="http://schemas.microsoft.com/office/powerpoint/2010/main" val="3658436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ySx-S5FcCI"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UAinLaT42xY"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_raleGrTdU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merriam-webster.com/dictionary/construe"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s://www.pbs.org/wnet/gperf/blog/7-shakespeare-plays-adapted-on-screen/"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comments" Target="../comments/comment2.xml"/><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comments" Target="../comments/comment4.xml"/><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s://esmeefairbairn.org.uk/latest-news/blue-spaces-wales-mannau-glas-cymru-call-for-expressions-of-interest/" TargetMode="External"/><Relationship Id="rId2" Type="http://schemas.openxmlformats.org/officeDocument/2006/relationships/hyperlink" Target="https://arts.wales/future-wales-fellowship"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s://www.youtube.com/watch?v=_raleGrTdU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573F0-9AD8-244B-A4D4-20F98A84C045}"/>
              </a:ext>
            </a:extLst>
          </p:cNvPr>
          <p:cNvSpPr>
            <a:spLocks noGrp="1"/>
          </p:cNvSpPr>
          <p:nvPr>
            <p:ph type="ctrTitle"/>
          </p:nvPr>
        </p:nvSpPr>
        <p:spPr/>
        <p:txBody>
          <a:bodyPr/>
          <a:lstStyle/>
          <a:p>
            <a:r>
              <a:rPr lang="en-GB" dirty="0"/>
              <a:t>Contemporary Challenges</a:t>
            </a:r>
          </a:p>
        </p:txBody>
      </p:sp>
      <p:sp>
        <p:nvSpPr>
          <p:cNvPr id="3" name="Subtitle 2">
            <a:extLst>
              <a:ext uri="{FF2B5EF4-FFF2-40B4-BE49-F238E27FC236}">
                <a16:creationId xmlns:a16="http://schemas.microsoft.com/office/drawing/2014/main" id="{824706B6-CDBC-BC49-BC13-7A8F11C9E610}"/>
              </a:ext>
            </a:extLst>
          </p:cNvPr>
          <p:cNvSpPr>
            <a:spLocks noGrp="1"/>
          </p:cNvSpPr>
          <p:nvPr>
            <p:ph type="subTitle" idx="1"/>
          </p:nvPr>
        </p:nvSpPr>
        <p:spPr/>
        <p:txBody>
          <a:bodyPr/>
          <a:lstStyle/>
          <a:p>
            <a:r>
              <a:rPr lang="en-GB" dirty="0"/>
              <a:t>Unit 3</a:t>
            </a:r>
          </a:p>
          <a:p>
            <a:r>
              <a:rPr lang="en-GB" dirty="0"/>
              <a:t>Design Thinking</a:t>
            </a:r>
          </a:p>
        </p:txBody>
      </p:sp>
    </p:spTree>
    <p:extLst>
      <p:ext uri="{BB962C8B-B14F-4D97-AF65-F5344CB8AC3E}">
        <p14:creationId xmlns:p14="http://schemas.microsoft.com/office/powerpoint/2010/main" val="630406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BF8CE-7885-0F4D-BAFB-46CDD073A4AC}"/>
              </a:ext>
            </a:extLst>
          </p:cNvPr>
          <p:cNvSpPr>
            <a:spLocks noGrp="1"/>
          </p:cNvSpPr>
          <p:nvPr>
            <p:ph type="title"/>
          </p:nvPr>
        </p:nvSpPr>
        <p:spPr/>
        <p:txBody>
          <a:bodyPr/>
          <a:lstStyle/>
          <a:p>
            <a:r>
              <a:rPr lang="en-GB" dirty="0"/>
              <a:t>The same advice as always re: course content</a:t>
            </a:r>
          </a:p>
        </p:txBody>
      </p:sp>
      <p:sp>
        <p:nvSpPr>
          <p:cNvPr id="3" name="Content Placeholder 2">
            <a:extLst>
              <a:ext uri="{FF2B5EF4-FFF2-40B4-BE49-F238E27FC236}">
                <a16:creationId xmlns:a16="http://schemas.microsoft.com/office/drawing/2014/main" id="{E50D87D8-F35E-8A47-8BFD-AEC3B1DBD2E1}"/>
              </a:ext>
            </a:extLst>
          </p:cNvPr>
          <p:cNvSpPr>
            <a:spLocks noGrp="1"/>
          </p:cNvSpPr>
          <p:nvPr>
            <p:ph idx="1"/>
          </p:nvPr>
        </p:nvSpPr>
        <p:spPr/>
        <p:txBody>
          <a:bodyPr>
            <a:normAutofit lnSpcReduction="10000"/>
          </a:bodyPr>
          <a:lstStyle/>
          <a:p>
            <a:r>
              <a:rPr lang="en-GB" dirty="0"/>
              <a:t>These session are based on contextual – occasionally abstract- creative skills that are used and useful in theatre and production.</a:t>
            </a:r>
          </a:p>
          <a:p>
            <a:endParaRPr lang="en-GB" dirty="0"/>
          </a:p>
          <a:p>
            <a:r>
              <a:rPr lang="en-GB" dirty="0"/>
              <a:t>Please continue to make you own way through the online content on Moodle and take part in tasks and readings to support your development.</a:t>
            </a:r>
          </a:p>
          <a:p>
            <a:endParaRPr lang="en-GB" dirty="0"/>
          </a:p>
          <a:p>
            <a:r>
              <a:rPr lang="en-GB" dirty="0"/>
              <a:t>My session content builds upon an application of the main content.</a:t>
            </a:r>
          </a:p>
          <a:p>
            <a:endParaRPr lang="en-GB" dirty="0"/>
          </a:p>
          <a:p>
            <a:r>
              <a:rPr lang="en-GB" dirty="0"/>
              <a:t>You will be assessed in line with the details in the module handbook. </a:t>
            </a:r>
          </a:p>
        </p:txBody>
      </p:sp>
    </p:spTree>
    <p:extLst>
      <p:ext uri="{BB962C8B-B14F-4D97-AF65-F5344CB8AC3E}">
        <p14:creationId xmlns:p14="http://schemas.microsoft.com/office/powerpoint/2010/main" val="35257583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E6BA2-6432-2B44-A372-26DBDD3D6AFD}"/>
              </a:ext>
            </a:extLst>
          </p:cNvPr>
          <p:cNvSpPr>
            <a:spLocks noGrp="1"/>
          </p:cNvSpPr>
          <p:nvPr>
            <p:ph type="title"/>
          </p:nvPr>
        </p:nvSpPr>
        <p:spPr/>
        <p:txBody>
          <a:bodyPr/>
          <a:lstStyle/>
          <a:p>
            <a:r>
              <a:rPr lang="en-GB" dirty="0"/>
              <a:t>Assessment details</a:t>
            </a:r>
          </a:p>
        </p:txBody>
      </p:sp>
      <p:sp>
        <p:nvSpPr>
          <p:cNvPr id="3" name="Content Placeholder 2">
            <a:extLst>
              <a:ext uri="{FF2B5EF4-FFF2-40B4-BE49-F238E27FC236}">
                <a16:creationId xmlns:a16="http://schemas.microsoft.com/office/drawing/2014/main" id="{F0A42619-13AF-F14B-A894-7906F63DBFB1}"/>
              </a:ext>
            </a:extLst>
          </p:cNvPr>
          <p:cNvSpPr>
            <a:spLocks noGrp="1"/>
          </p:cNvSpPr>
          <p:nvPr>
            <p:ph idx="1"/>
          </p:nvPr>
        </p:nvSpPr>
        <p:spPr/>
        <p:txBody>
          <a:bodyPr>
            <a:normAutofit lnSpcReduction="10000"/>
          </a:bodyPr>
          <a:lstStyle/>
          <a:p>
            <a:r>
              <a:rPr lang="en-GB" dirty="0"/>
              <a:t>Submission deadline w/c 22</a:t>
            </a:r>
            <a:r>
              <a:rPr lang="en-GB" baseline="30000" dirty="0"/>
              <a:t>nd</a:t>
            </a:r>
            <a:r>
              <a:rPr lang="en-GB" dirty="0"/>
              <a:t> April 2024 – the first Friday back after Easter break. </a:t>
            </a:r>
          </a:p>
          <a:p>
            <a:endParaRPr lang="en-GB" dirty="0"/>
          </a:p>
          <a:p>
            <a:r>
              <a:rPr lang="en-GB" dirty="0"/>
              <a:t>Both Components to be presented on the same day.</a:t>
            </a:r>
          </a:p>
          <a:p>
            <a:endParaRPr lang="en-GB" dirty="0"/>
          </a:p>
          <a:p>
            <a:r>
              <a:rPr lang="en-GB" dirty="0"/>
              <a:t>Component 1 = 3 x blog style posts – </a:t>
            </a:r>
            <a:r>
              <a:rPr lang="en-GB" dirty="0" err="1"/>
              <a:t>Wordpress</a:t>
            </a:r>
            <a:r>
              <a:rPr lang="en-GB" dirty="0"/>
              <a:t> is good for this.</a:t>
            </a:r>
          </a:p>
          <a:p>
            <a:r>
              <a:rPr lang="en-GB" dirty="0"/>
              <a:t>Component 2 = Group presentation (recorded) that responds to the prompt:</a:t>
            </a:r>
          </a:p>
          <a:p>
            <a:r>
              <a:rPr lang="en-GB" dirty="0">
                <a:effectLst/>
                <a:ea typeface="Times New Roman" panose="02020603050405020304" pitchFamily="18" charset="0"/>
                <a:cs typeface="Arial" panose="020B0604020202020204" pitchFamily="34" charset="0"/>
              </a:rPr>
              <a:t>‘Is working for the ‘exposure’ a satisfactory situation for an up-and-coming creative artist?’</a:t>
            </a:r>
            <a:endParaRPr lang="en-GB" dirty="0">
              <a:effectLst/>
              <a:ea typeface="Times New Roman" panose="02020603050405020304" pitchFamily="18" charset="0"/>
              <a:cs typeface="Times New Roman" panose="02020603050405020304" pitchFamily="18" charset="0"/>
            </a:endParaRPr>
          </a:p>
          <a:p>
            <a:endParaRPr lang="en-GB" dirty="0"/>
          </a:p>
        </p:txBody>
      </p:sp>
    </p:spTree>
    <p:extLst>
      <p:ext uri="{BB962C8B-B14F-4D97-AF65-F5344CB8AC3E}">
        <p14:creationId xmlns:p14="http://schemas.microsoft.com/office/powerpoint/2010/main" val="8953374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941EB5-1855-764E-8418-1F102CFECAA0}"/>
              </a:ext>
            </a:extLst>
          </p:cNvPr>
          <p:cNvSpPr>
            <a:spLocks noGrp="1"/>
          </p:cNvSpPr>
          <p:nvPr>
            <p:ph type="title"/>
          </p:nvPr>
        </p:nvSpPr>
        <p:spPr/>
        <p:txBody>
          <a:bodyPr/>
          <a:lstStyle/>
          <a:p>
            <a:r>
              <a:rPr lang="en-GB" dirty="0"/>
              <a:t>Assessment details</a:t>
            </a:r>
          </a:p>
        </p:txBody>
      </p:sp>
      <p:sp>
        <p:nvSpPr>
          <p:cNvPr id="3" name="Content Placeholder 2">
            <a:extLst>
              <a:ext uri="{FF2B5EF4-FFF2-40B4-BE49-F238E27FC236}">
                <a16:creationId xmlns:a16="http://schemas.microsoft.com/office/drawing/2014/main" id="{3593D0D4-F0FF-7245-A13A-7DB97E5E5674}"/>
              </a:ext>
            </a:extLst>
          </p:cNvPr>
          <p:cNvSpPr>
            <a:spLocks noGrp="1"/>
          </p:cNvSpPr>
          <p:nvPr>
            <p:ph idx="1"/>
          </p:nvPr>
        </p:nvSpPr>
        <p:spPr/>
        <p:txBody>
          <a:bodyPr/>
          <a:lstStyle/>
          <a:p>
            <a:r>
              <a:rPr lang="en-GB" dirty="0"/>
              <a:t>We will revise the assignment briefs again – 15</a:t>
            </a:r>
            <a:r>
              <a:rPr lang="en-GB" baseline="30000" dirty="0"/>
              <a:t>th</a:t>
            </a:r>
            <a:r>
              <a:rPr lang="en-GB" dirty="0"/>
              <a:t> April.</a:t>
            </a:r>
          </a:p>
          <a:p>
            <a:endParaRPr lang="en-GB" dirty="0"/>
          </a:p>
          <a:p>
            <a:r>
              <a:rPr lang="en-GB" dirty="0"/>
              <a:t>Please read the handbook before the session and prepare any questions. </a:t>
            </a:r>
          </a:p>
          <a:p>
            <a:endParaRPr lang="en-GB" dirty="0"/>
          </a:p>
          <a:p>
            <a:r>
              <a:rPr lang="en-GB" dirty="0"/>
              <a:t>After this week there we need to be trouble-shooting / problem solving / revision session afterwards. </a:t>
            </a:r>
          </a:p>
        </p:txBody>
      </p:sp>
    </p:spTree>
    <p:extLst>
      <p:ext uri="{BB962C8B-B14F-4D97-AF65-F5344CB8AC3E}">
        <p14:creationId xmlns:p14="http://schemas.microsoft.com/office/powerpoint/2010/main" val="2254072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FCAA9-5B9F-1B4B-8910-337B3F326612}"/>
              </a:ext>
            </a:extLst>
          </p:cNvPr>
          <p:cNvSpPr>
            <a:spLocks noGrp="1"/>
          </p:cNvSpPr>
          <p:nvPr>
            <p:ph type="title"/>
          </p:nvPr>
        </p:nvSpPr>
        <p:spPr/>
        <p:txBody>
          <a:bodyPr/>
          <a:lstStyle/>
          <a:p>
            <a:r>
              <a:rPr lang="en-GB" dirty="0"/>
              <a:t>Unit 3: Design thinking</a:t>
            </a:r>
          </a:p>
        </p:txBody>
      </p:sp>
      <p:sp>
        <p:nvSpPr>
          <p:cNvPr id="3" name="Content Placeholder 2">
            <a:extLst>
              <a:ext uri="{FF2B5EF4-FFF2-40B4-BE49-F238E27FC236}">
                <a16:creationId xmlns:a16="http://schemas.microsoft.com/office/drawing/2014/main" id="{4E5B2B64-8A5F-4247-9530-40F61B5FE71F}"/>
              </a:ext>
            </a:extLst>
          </p:cNvPr>
          <p:cNvSpPr>
            <a:spLocks noGrp="1"/>
          </p:cNvSpPr>
          <p:nvPr>
            <p:ph idx="1"/>
          </p:nvPr>
        </p:nvSpPr>
        <p:spPr/>
        <p:txBody>
          <a:bodyPr>
            <a:normAutofit fontScale="92500" lnSpcReduction="10000"/>
          </a:bodyPr>
          <a:lstStyle/>
          <a:p>
            <a:r>
              <a:rPr lang="en-GB" sz="2800" dirty="0">
                <a:cs typeface="Arial" panose="020B0604020202020204" pitchFamily="34" charset="0"/>
                <a:hlinkClick r:id="rId2"/>
              </a:rPr>
              <a:t>https://www.youtube.com/watch?v=-ySx-S5FcCI</a:t>
            </a:r>
            <a:endParaRPr lang="en-GB" dirty="0"/>
          </a:p>
          <a:p>
            <a:endParaRPr lang="en-GB" dirty="0"/>
          </a:p>
          <a:p>
            <a:r>
              <a:rPr lang="en-GB" dirty="0"/>
              <a:t>Design thinking is a nonlinear process that supports a ‘step-by-step’ approach to dealing with problems.</a:t>
            </a:r>
          </a:p>
          <a:p>
            <a:endParaRPr lang="en-GB" dirty="0"/>
          </a:p>
          <a:p>
            <a:r>
              <a:rPr lang="en-GB" dirty="0"/>
              <a:t>Nonlinear means that you do not always have to follow the steps in exactly the same order to achieve the best results.</a:t>
            </a:r>
          </a:p>
          <a:p>
            <a:endParaRPr lang="en-GB" dirty="0"/>
          </a:p>
          <a:p>
            <a:r>
              <a:rPr lang="en-GB" dirty="0"/>
              <a:t>Sometimes being inspired to revisit a previous idea, step or concept will help in the process of developing a new and improved ‘next step’.</a:t>
            </a:r>
          </a:p>
          <a:p>
            <a:endParaRPr lang="en-GB" dirty="0"/>
          </a:p>
          <a:p>
            <a:endParaRPr lang="en-GB" dirty="0"/>
          </a:p>
          <a:p>
            <a:endParaRPr lang="en-GB" dirty="0"/>
          </a:p>
        </p:txBody>
      </p:sp>
    </p:spTree>
    <p:extLst>
      <p:ext uri="{BB962C8B-B14F-4D97-AF65-F5344CB8AC3E}">
        <p14:creationId xmlns:p14="http://schemas.microsoft.com/office/powerpoint/2010/main" val="2525705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23E096-94F4-A141-8744-CDB5CCE5A747}"/>
              </a:ext>
            </a:extLst>
          </p:cNvPr>
          <p:cNvSpPr>
            <a:spLocks noGrp="1"/>
          </p:cNvSpPr>
          <p:nvPr>
            <p:ph type="title"/>
          </p:nvPr>
        </p:nvSpPr>
        <p:spPr>
          <a:xfrm>
            <a:off x="1112692" y="2302369"/>
            <a:ext cx="1354282" cy="1632778"/>
          </a:xfrm>
          <a:noFill/>
        </p:spPr>
        <p:txBody>
          <a:bodyPr vert="horz" lIns="91440" tIns="45720" rIns="91440" bIns="45720" rtlCol="0" anchor="ctr">
            <a:normAutofit/>
          </a:bodyPr>
          <a:lstStyle/>
          <a:p>
            <a:pPr algn="ctr"/>
            <a:r>
              <a:rPr lang="en-US" sz="2800" kern="1200" dirty="0">
                <a:solidFill>
                  <a:srgbClr val="FFFFFF"/>
                </a:solidFill>
                <a:latin typeface="+mj-lt"/>
                <a:ea typeface="+mj-ea"/>
                <a:cs typeface="+mj-cs"/>
              </a:rPr>
              <a:t>Unit 3: Design thinking</a:t>
            </a:r>
          </a:p>
        </p:txBody>
      </p:sp>
      <p:pic>
        <p:nvPicPr>
          <p:cNvPr id="2052" name="Picture 4">
            <a:extLst>
              <a:ext uri="{FF2B5EF4-FFF2-40B4-BE49-F238E27FC236}">
                <a16:creationId xmlns:a16="http://schemas.microsoft.com/office/drawing/2014/main" id="{275119E7-3252-084E-BF87-C63D25DE39E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904733" y="643466"/>
            <a:ext cx="6525865" cy="55687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0455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5E403-92A0-9C48-9D10-2A06C7836C0A}"/>
              </a:ext>
            </a:extLst>
          </p:cNvPr>
          <p:cNvSpPr>
            <a:spLocks noGrp="1"/>
          </p:cNvSpPr>
          <p:nvPr>
            <p:ph type="title"/>
          </p:nvPr>
        </p:nvSpPr>
        <p:spPr/>
        <p:txBody>
          <a:bodyPr/>
          <a:lstStyle/>
          <a:p>
            <a:endParaRPr lang="en-GB"/>
          </a:p>
        </p:txBody>
      </p:sp>
      <p:pic>
        <p:nvPicPr>
          <p:cNvPr id="3074" name="Picture 2">
            <a:extLst>
              <a:ext uri="{FF2B5EF4-FFF2-40B4-BE49-F238E27FC236}">
                <a16:creationId xmlns:a16="http://schemas.microsoft.com/office/drawing/2014/main" id="{4FE78AFB-DD39-0548-8821-F2BD4082510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40873" y="0"/>
            <a:ext cx="9254836" cy="6999259"/>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7E76CAB-E747-4640-BB74-80E0D56591DA}"/>
              </a:ext>
            </a:extLst>
          </p:cNvPr>
          <p:cNvSpPr/>
          <p:nvPr/>
        </p:nvSpPr>
        <p:spPr>
          <a:xfrm>
            <a:off x="1" y="0"/>
            <a:ext cx="12192000" cy="6999258"/>
          </a:xfrm>
          <a:prstGeom prst="rect">
            <a:avLst/>
          </a:prstGeom>
          <a:solidFill>
            <a:srgbClr val="FFAEC5">
              <a:alpha val="16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963122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855CFE-8AC2-0746-9CE8-1FD87F52C9E5}"/>
              </a:ext>
            </a:extLst>
          </p:cNvPr>
          <p:cNvSpPr>
            <a:spLocks noGrp="1"/>
          </p:cNvSpPr>
          <p:nvPr>
            <p:ph type="title"/>
          </p:nvPr>
        </p:nvSpPr>
        <p:spPr/>
        <p:txBody>
          <a:bodyPr/>
          <a:lstStyle/>
          <a:p>
            <a:r>
              <a:rPr lang="en-GB" dirty="0"/>
              <a:t>Unit 3: Design thinking</a:t>
            </a:r>
          </a:p>
        </p:txBody>
      </p:sp>
      <p:sp>
        <p:nvSpPr>
          <p:cNvPr id="3" name="Content Placeholder 2">
            <a:extLst>
              <a:ext uri="{FF2B5EF4-FFF2-40B4-BE49-F238E27FC236}">
                <a16:creationId xmlns:a16="http://schemas.microsoft.com/office/drawing/2014/main" id="{48A29FDD-6CDB-EE44-AEBD-1B3AA8F46762}"/>
              </a:ext>
            </a:extLst>
          </p:cNvPr>
          <p:cNvSpPr>
            <a:spLocks noGrp="1"/>
          </p:cNvSpPr>
          <p:nvPr>
            <p:ph idx="1"/>
          </p:nvPr>
        </p:nvSpPr>
        <p:spPr/>
        <p:txBody>
          <a:bodyPr>
            <a:normAutofit/>
          </a:bodyPr>
          <a:lstStyle/>
          <a:p>
            <a:r>
              <a:rPr lang="en-GB" sz="3200" dirty="0">
                <a:solidFill>
                  <a:srgbClr val="000000"/>
                </a:solidFill>
                <a:cs typeface="Arial" panose="020B0604020202020204" pitchFamily="34" charset="0"/>
              </a:rPr>
              <a:t>Very brief version of DT:</a:t>
            </a:r>
          </a:p>
          <a:p>
            <a:endParaRPr lang="en-GB" sz="3200" dirty="0">
              <a:solidFill>
                <a:srgbClr val="000000"/>
              </a:solidFill>
              <a:cs typeface="Arial" panose="020B0604020202020204" pitchFamily="34" charset="0"/>
            </a:endParaRPr>
          </a:p>
          <a:p>
            <a:r>
              <a:rPr lang="en-GB" sz="3200" dirty="0">
                <a:solidFill>
                  <a:srgbClr val="000000"/>
                </a:solidFill>
                <a:cs typeface="Arial" panose="020B0604020202020204" pitchFamily="34" charset="0"/>
              </a:rPr>
              <a:t>’</a:t>
            </a:r>
            <a:r>
              <a:rPr lang="en-GB" sz="3200" b="0" i="0" dirty="0">
                <a:solidFill>
                  <a:srgbClr val="000000"/>
                </a:solidFill>
                <a:effectLst/>
                <a:cs typeface="Arial" panose="020B0604020202020204" pitchFamily="34" charset="0"/>
              </a:rPr>
              <a:t>Starts with humans. Learning by making – prototyping to see what’s working. Encouraging participation, rather than consumption. Allows us to identify what the problem really is.’ </a:t>
            </a:r>
          </a:p>
          <a:p>
            <a:endParaRPr lang="en-GB" sz="3200" dirty="0">
              <a:solidFill>
                <a:srgbClr val="000000"/>
              </a:solidFill>
              <a:cs typeface="Arial" panose="020B0604020202020204" pitchFamily="34" charset="0"/>
            </a:endParaRPr>
          </a:p>
        </p:txBody>
      </p:sp>
    </p:spTree>
    <p:extLst>
      <p:ext uri="{BB962C8B-B14F-4D97-AF65-F5344CB8AC3E}">
        <p14:creationId xmlns:p14="http://schemas.microsoft.com/office/powerpoint/2010/main" val="1253089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E80D3-286D-5249-95B0-59DABF381546}"/>
              </a:ext>
            </a:extLst>
          </p:cNvPr>
          <p:cNvSpPr>
            <a:spLocks noGrp="1"/>
          </p:cNvSpPr>
          <p:nvPr>
            <p:ph type="title"/>
          </p:nvPr>
        </p:nvSpPr>
        <p:spPr/>
        <p:txBody>
          <a:bodyPr/>
          <a:lstStyle/>
          <a:p>
            <a:r>
              <a:rPr lang="en-GB" dirty="0"/>
              <a:t>Unit 3: Design thinking</a:t>
            </a:r>
          </a:p>
        </p:txBody>
      </p:sp>
      <p:sp>
        <p:nvSpPr>
          <p:cNvPr id="3" name="Content Placeholder 2">
            <a:extLst>
              <a:ext uri="{FF2B5EF4-FFF2-40B4-BE49-F238E27FC236}">
                <a16:creationId xmlns:a16="http://schemas.microsoft.com/office/drawing/2014/main" id="{5516D17C-7D28-7440-879F-2635DA18C681}"/>
              </a:ext>
            </a:extLst>
          </p:cNvPr>
          <p:cNvSpPr>
            <a:spLocks noGrp="1"/>
          </p:cNvSpPr>
          <p:nvPr>
            <p:ph idx="1"/>
          </p:nvPr>
        </p:nvSpPr>
        <p:spPr/>
        <p:txBody>
          <a:bodyPr/>
          <a:lstStyle/>
          <a:p>
            <a:r>
              <a:rPr lang="en-GB" dirty="0">
                <a:hlinkClick r:id="rId2"/>
              </a:rPr>
              <a:t>https://www.youtube.com/watch?v=UAinLaT42xY</a:t>
            </a:r>
            <a:endParaRPr lang="en-GB" dirty="0"/>
          </a:p>
          <a:p>
            <a:endParaRPr lang="en-GB" dirty="0"/>
          </a:p>
          <a:p>
            <a:r>
              <a:rPr lang="en-GB" dirty="0"/>
              <a:t>This is a good video – but for time’s sake – 3:55 to 7:12 is a good place to start.</a:t>
            </a:r>
          </a:p>
          <a:p>
            <a:r>
              <a:rPr lang="en-GB" dirty="0"/>
              <a:t>13:08 also interesting but does begin to consider that DT has ‘wider impact’.</a:t>
            </a:r>
          </a:p>
        </p:txBody>
      </p:sp>
    </p:spTree>
    <p:extLst>
      <p:ext uri="{BB962C8B-B14F-4D97-AF65-F5344CB8AC3E}">
        <p14:creationId xmlns:p14="http://schemas.microsoft.com/office/powerpoint/2010/main" val="2629481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89AD0-B751-E64C-81D1-7B5806E4A460}"/>
              </a:ext>
            </a:extLst>
          </p:cNvPr>
          <p:cNvSpPr>
            <a:spLocks noGrp="1"/>
          </p:cNvSpPr>
          <p:nvPr>
            <p:ph type="title"/>
          </p:nvPr>
        </p:nvSpPr>
        <p:spPr/>
        <p:txBody>
          <a:bodyPr>
            <a:normAutofit/>
          </a:bodyPr>
          <a:lstStyle/>
          <a:p>
            <a:r>
              <a:rPr lang="en-GB" sz="4000" dirty="0">
                <a:latin typeface="+mn-lt"/>
              </a:rPr>
              <a:t>Unit 3: Design thinking: </a:t>
            </a:r>
            <a:r>
              <a:rPr lang="en-GB" sz="4000" i="0" dirty="0">
                <a:solidFill>
                  <a:srgbClr val="000000"/>
                </a:solidFill>
                <a:effectLst/>
                <a:latin typeface="+mn-lt"/>
                <a:cs typeface="Arial" panose="020B0604020202020204" pitchFamily="34" charset="0"/>
              </a:rPr>
              <a:t>Mindset, Skillset, Toolset </a:t>
            </a:r>
            <a:endParaRPr lang="en-GB" sz="4000" dirty="0">
              <a:latin typeface="+mn-lt"/>
            </a:endParaRPr>
          </a:p>
        </p:txBody>
      </p:sp>
      <p:sp>
        <p:nvSpPr>
          <p:cNvPr id="3" name="Content Placeholder 2">
            <a:extLst>
              <a:ext uri="{FF2B5EF4-FFF2-40B4-BE49-F238E27FC236}">
                <a16:creationId xmlns:a16="http://schemas.microsoft.com/office/drawing/2014/main" id="{DC4C5135-7DC6-E246-9B10-5A5008888AEC}"/>
              </a:ext>
            </a:extLst>
          </p:cNvPr>
          <p:cNvSpPr>
            <a:spLocks noGrp="1"/>
          </p:cNvSpPr>
          <p:nvPr>
            <p:ph idx="1"/>
          </p:nvPr>
        </p:nvSpPr>
        <p:spPr/>
        <p:txBody>
          <a:bodyPr>
            <a:noAutofit/>
          </a:bodyPr>
          <a:lstStyle/>
          <a:p>
            <a:pPr algn="l" rtl="0" fontAlgn="base"/>
            <a:r>
              <a:rPr lang="en-GB" b="0" i="0" dirty="0">
                <a:solidFill>
                  <a:srgbClr val="000000"/>
                </a:solidFill>
                <a:effectLst/>
                <a:cs typeface="Arial" panose="020B0604020202020204" pitchFamily="34" charset="0"/>
              </a:rPr>
              <a:t>Barrett (2015) suggests that for Design Thinking to be effective, those using it need to be aware of three key elements: </a:t>
            </a:r>
          </a:p>
          <a:p>
            <a:pPr algn="l" rtl="0" fontAlgn="base"/>
            <a:endParaRPr lang="en-GB" b="0" i="0" dirty="0">
              <a:solidFill>
                <a:srgbClr val="000000"/>
              </a:solidFill>
              <a:effectLst/>
              <a:cs typeface="Arial" panose="020B0604020202020204" pitchFamily="34" charset="0"/>
            </a:endParaRPr>
          </a:p>
          <a:p>
            <a:pPr algn="l" rtl="0" fontAlgn="base">
              <a:buFont typeface="Arial" panose="020B0604020202020204" pitchFamily="34" charset="0"/>
              <a:buChar char="•"/>
            </a:pPr>
            <a:r>
              <a:rPr lang="en-GB" sz="3600" b="1" i="0" dirty="0">
                <a:solidFill>
                  <a:srgbClr val="000000"/>
                </a:solidFill>
                <a:effectLst/>
                <a:cs typeface="Arial" panose="020B0604020202020204" pitchFamily="34" charset="0"/>
              </a:rPr>
              <a:t>Mindset</a:t>
            </a:r>
            <a:r>
              <a:rPr lang="en-GB" sz="3600" b="0" i="0" dirty="0">
                <a:solidFill>
                  <a:srgbClr val="000000"/>
                </a:solidFill>
                <a:effectLst/>
                <a:cs typeface="Arial" panose="020B0604020202020204" pitchFamily="34" charset="0"/>
              </a:rPr>
              <a:t> – How you see, perceive, view. Without a change in mindset, the world cannot be viewed differently. </a:t>
            </a:r>
          </a:p>
          <a:p>
            <a:endParaRPr lang="en-GB" dirty="0">
              <a:cs typeface="Arial" panose="020B0604020202020204" pitchFamily="34" charset="0"/>
            </a:endParaRPr>
          </a:p>
        </p:txBody>
      </p:sp>
    </p:spTree>
    <p:extLst>
      <p:ext uri="{BB962C8B-B14F-4D97-AF65-F5344CB8AC3E}">
        <p14:creationId xmlns:p14="http://schemas.microsoft.com/office/powerpoint/2010/main" val="8318946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FEDC7-46B6-DF44-854C-D28AED717922}"/>
              </a:ext>
            </a:extLst>
          </p:cNvPr>
          <p:cNvSpPr>
            <a:spLocks noGrp="1"/>
          </p:cNvSpPr>
          <p:nvPr>
            <p:ph type="title"/>
          </p:nvPr>
        </p:nvSpPr>
        <p:spPr/>
        <p:txBody>
          <a:bodyPr>
            <a:normAutofit/>
          </a:bodyPr>
          <a:lstStyle/>
          <a:p>
            <a:r>
              <a:rPr lang="en-GB" sz="4000" dirty="0">
                <a:latin typeface="+mn-lt"/>
              </a:rPr>
              <a:t>Unit 3: Design thinking: </a:t>
            </a:r>
            <a:r>
              <a:rPr lang="en-GB" sz="4000" i="0" dirty="0">
                <a:solidFill>
                  <a:srgbClr val="000000"/>
                </a:solidFill>
                <a:effectLst/>
                <a:latin typeface="+mn-lt"/>
                <a:cs typeface="Arial" panose="020B0604020202020204" pitchFamily="34" charset="0"/>
              </a:rPr>
              <a:t>Mindset, Skillset, Toolset </a:t>
            </a:r>
            <a:endParaRPr lang="en-GB" sz="4000" dirty="0"/>
          </a:p>
        </p:txBody>
      </p:sp>
      <p:sp>
        <p:nvSpPr>
          <p:cNvPr id="3" name="Content Placeholder 2">
            <a:extLst>
              <a:ext uri="{FF2B5EF4-FFF2-40B4-BE49-F238E27FC236}">
                <a16:creationId xmlns:a16="http://schemas.microsoft.com/office/drawing/2014/main" id="{EBC5C254-48EE-A340-8844-389914EC68CB}"/>
              </a:ext>
            </a:extLst>
          </p:cNvPr>
          <p:cNvSpPr>
            <a:spLocks noGrp="1"/>
          </p:cNvSpPr>
          <p:nvPr>
            <p:ph idx="1"/>
          </p:nvPr>
        </p:nvSpPr>
        <p:spPr/>
        <p:txBody>
          <a:bodyPr>
            <a:normAutofit/>
          </a:bodyPr>
          <a:lstStyle/>
          <a:p>
            <a:pPr algn="l" rtl="0" fontAlgn="base">
              <a:buFont typeface="Arial" panose="020B0604020202020204" pitchFamily="34" charset="0"/>
              <a:buChar char="•"/>
            </a:pPr>
            <a:endParaRPr lang="en-GB" sz="3600" b="1" i="0" dirty="0">
              <a:solidFill>
                <a:srgbClr val="000000"/>
              </a:solidFill>
              <a:effectLst/>
              <a:cs typeface="Arial" panose="020B0604020202020204" pitchFamily="34" charset="0"/>
            </a:endParaRPr>
          </a:p>
          <a:p>
            <a:pPr algn="l" rtl="0" fontAlgn="base">
              <a:buFont typeface="Arial" panose="020B0604020202020204" pitchFamily="34" charset="0"/>
              <a:buChar char="•"/>
            </a:pPr>
            <a:r>
              <a:rPr lang="en-GB" sz="3600" b="1" i="0" dirty="0">
                <a:solidFill>
                  <a:srgbClr val="000000"/>
                </a:solidFill>
                <a:effectLst/>
                <a:cs typeface="Arial" panose="020B0604020202020204" pitchFamily="34" charset="0"/>
              </a:rPr>
              <a:t>Skillset</a:t>
            </a:r>
            <a:r>
              <a:rPr lang="en-GB" sz="3600" b="0" i="0" dirty="0">
                <a:solidFill>
                  <a:srgbClr val="000000"/>
                </a:solidFill>
                <a:effectLst/>
                <a:cs typeface="Arial" panose="020B0604020202020204" pitchFamily="34" charset="0"/>
              </a:rPr>
              <a:t> – How you do, act, behave. Not just your abilities, knowledge and understanding, but also your motivation and ability to use them. </a:t>
            </a:r>
          </a:p>
          <a:p>
            <a:endParaRPr lang="en-GB" sz="3600" dirty="0"/>
          </a:p>
        </p:txBody>
      </p:sp>
    </p:spTree>
    <p:extLst>
      <p:ext uri="{BB962C8B-B14F-4D97-AF65-F5344CB8AC3E}">
        <p14:creationId xmlns:p14="http://schemas.microsoft.com/office/powerpoint/2010/main" val="31864823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CBE2-98CE-A44A-8860-B3B4D9B7535F}"/>
              </a:ext>
            </a:extLst>
          </p:cNvPr>
          <p:cNvSpPr>
            <a:spLocks noGrp="1"/>
          </p:cNvSpPr>
          <p:nvPr>
            <p:ph type="title"/>
          </p:nvPr>
        </p:nvSpPr>
        <p:spPr/>
        <p:txBody>
          <a:bodyPr>
            <a:normAutofit/>
          </a:bodyPr>
          <a:lstStyle/>
          <a:p>
            <a:r>
              <a:rPr lang="en-GB" sz="4000" dirty="0">
                <a:latin typeface="+mn-lt"/>
              </a:rPr>
              <a:t>Unit 3: Design thinking: </a:t>
            </a:r>
            <a:r>
              <a:rPr lang="en-GB" sz="4000" i="0" dirty="0">
                <a:solidFill>
                  <a:srgbClr val="000000"/>
                </a:solidFill>
                <a:effectLst/>
                <a:latin typeface="+mn-lt"/>
                <a:cs typeface="Arial" panose="020B0604020202020204" pitchFamily="34" charset="0"/>
              </a:rPr>
              <a:t>Mindset, Skillset, Toolset </a:t>
            </a:r>
            <a:endParaRPr lang="en-GB" sz="4000" dirty="0"/>
          </a:p>
        </p:txBody>
      </p:sp>
      <p:sp>
        <p:nvSpPr>
          <p:cNvPr id="3" name="Content Placeholder 2">
            <a:extLst>
              <a:ext uri="{FF2B5EF4-FFF2-40B4-BE49-F238E27FC236}">
                <a16:creationId xmlns:a16="http://schemas.microsoft.com/office/drawing/2014/main" id="{CA32F3F5-C4F4-014A-BE4E-59C7434FC4C1}"/>
              </a:ext>
            </a:extLst>
          </p:cNvPr>
          <p:cNvSpPr>
            <a:spLocks noGrp="1"/>
          </p:cNvSpPr>
          <p:nvPr>
            <p:ph idx="1"/>
          </p:nvPr>
        </p:nvSpPr>
        <p:spPr/>
        <p:txBody>
          <a:bodyPr/>
          <a:lstStyle/>
          <a:p>
            <a:endParaRPr lang="en-GB" sz="3600" b="1" i="0" dirty="0">
              <a:solidFill>
                <a:srgbClr val="000000"/>
              </a:solidFill>
              <a:effectLst/>
              <a:cs typeface="Arial" panose="020B0604020202020204" pitchFamily="34" charset="0"/>
            </a:endParaRPr>
          </a:p>
          <a:p>
            <a:r>
              <a:rPr lang="en-GB" sz="3600" b="1" i="0" dirty="0">
                <a:solidFill>
                  <a:srgbClr val="000000"/>
                </a:solidFill>
                <a:effectLst/>
                <a:cs typeface="Arial" panose="020B0604020202020204" pitchFamily="34" charset="0"/>
              </a:rPr>
              <a:t>Toolset</a:t>
            </a:r>
            <a:r>
              <a:rPr lang="en-GB" sz="3600" b="0" i="0" dirty="0">
                <a:solidFill>
                  <a:srgbClr val="000000"/>
                </a:solidFill>
                <a:effectLst/>
                <a:cs typeface="Arial" panose="020B0604020202020204" pitchFamily="34" charset="0"/>
              </a:rPr>
              <a:t> – How you get, have, use. Using one of a variety of methods, approaches or frameworks for a particular stage of the process. </a:t>
            </a:r>
          </a:p>
          <a:p>
            <a:endParaRPr lang="en-GB" dirty="0"/>
          </a:p>
        </p:txBody>
      </p:sp>
    </p:spTree>
    <p:extLst>
      <p:ext uri="{BB962C8B-B14F-4D97-AF65-F5344CB8AC3E}">
        <p14:creationId xmlns:p14="http://schemas.microsoft.com/office/powerpoint/2010/main" val="42103851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BBCBE2-98CE-A44A-8860-B3B4D9B7535F}"/>
              </a:ext>
            </a:extLst>
          </p:cNvPr>
          <p:cNvSpPr>
            <a:spLocks noGrp="1"/>
          </p:cNvSpPr>
          <p:nvPr>
            <p:ph type="title"/>
          </p:nvPr>
        </p:nvSpPr>
        <p:spPr/>
        <p:txBody>
          <a:bodyPr>
            <a:normAutofit/>
          </a:bodyPr>
          <a:lstStyle/>
          <a:p>
            <a:r>
              <a:rPr lang="en-GB" sz="4000" dirty="0">
                <a:latin typeface="+mn-lt"/>
              </a:rPr>
              <a:t>Unit 3: Design thinking: </a:t>
            </a:r>
            <a:r>
              <a:rPr lang="en-GB" sz="4000" i="0" dirty="0">
                <a:solidFill>
                  <a:srgbClr val="000000"/>
                </a:solidFill>
                <a:effectLst/>
                <a:latin typeface="+mn-lt"/>
                <a:cs typeface="Arial" panose="020B0604020202020204" pitchFamily="34" charset="0"/>
              </a:rPr>
              <a:t>Mindset, Skillset, Toolset </a:t>
            </a:r>
            <a:endParaRPr lang="en-GB" sz="4000" dirty="0"/>
          </a:p>
        </p:txBody>
      </p:sp>
      <p:sp>
        <p:nvSpPr>
          <p:cNvPr id="3" name="Content Placeholder 2">
            <a:extLst>
              <a:ext uri="{FF2B5EF4-FFF2-40B4-BE49-F238E27FC236}">
                <a16:creationId xmlns:a16="http://schemas.microsoft.com/office/drawing/2014/main" id="{CA32F3F5-C4F4-014A-BE4E-59C7434FC4C1}"/>
              </a:ext>
            </a:extLst>
          </p:cNvPr>
          <p:cNvSpPr>
            <a:spLocks noGrp="1"/>
          </p:cNvSpPr>
          <p:nvPr>
            <p:ph idx="1"/>
          </p:nvPr>
        </p:nvSpPr>
        <p:spPr/>
        <p:txBody>
          <a:bodyPr/>
          <a:lstStyle/>
          <a:p>
            <a:endParaRPr lang="en-GB" sz="3600" b="1" i="0" dirty="0">
              <a:solidFill>
                <a:srgbClr val="000000"/>
              </a:solidFill>
              <a:effectLst/>
              <a:cs typeface="Arial" panose="020B0604020202020204" pitchFamily="34" charset="0"/>
            </a:endParaRPr>
          </a:p>
          <a:p>
            <a:r>
              <a:rPr lang="en-GB" dirty="0"/>
              <a:t>For more detail on the way that mindset, skillset and toolset interact with the steps of Design Thinking (DT), remember to refer to the online Moodle content. </a:t>
            </a:r>
          </a:p>
        </p:txBody>
      </p:sp>
    </p:spTree>
    <p:extLst>
      <p:ext uri="{BB962C8B-B14F-4D97-AF65-F5344CB8AC3E}">
        <p14:creationId xmlns:p14="http://schemas.microsoft.com/office/powerpoint/2010/main" val="874789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F5FFF-05B6-B941-813F-8E4F9E0A8B3F}"/>
              </a:ext>
            </a:extLst>
          </p:cNvPr>
          <p:cNvSpPr>
            <a:spLocks noGrp="1"/>
          </p:cNvSpPr>
          <p:nvPr>
            <p:ph type="title"/>
          </p:nvPr>
        </p:nvSpPr>
        <p:spPr/>
        <p:txBody>
          <a:bodyPr/>
          <a:lstStyle/>
          <a:p>
            <a:r>
              <a:rPr lang="en-GB" dirty="0"/>
              <a:t>Design Thinking: The Steps</a:t>
            </a:r>
          </a:p>
        </p:txBody>
      </p:sp>
      <p:sp>
        <p:nvSpPr>
          <p:cNvPr id="3" name="Content Placeholder 2">
            <a:extLst>
              <a:ext uri="{FF2B5EF4-FFF2-40B4-BE49-F238E27FC236}">
                <a16:creationId xmlns:a16="http://schemas.microsoft.com/office/drawing/2014/main" id="{279C2DED-0133-7246-A410-D64EE0EEF8E9}"/>
              </a:ext>
            </a:extLst>
          </p:cNvPr>
          <p:cNvSpPr>
            <a:spLocks noGrp="1"/>
          </p:cNvSpPr>
          <p:nvPr>
            <p:ph idx="1"/>
          </p:nvPr>
        </p:nvSpPr>
        <p:spPr/>
        <p:txBody>
          <a:bodyPr/>
          <a:lstStyle/>
          <a:p>
            <a:r>
              <a:rPr lang="en-GB" dirty="0"/>
              <a:t>Empathised</a:t>
            </a:r>
          </a:p>
          <a:p>
            <a:r>
              <a:rPr lang="en-GB" dirty="0"/>
              <a:t>Define</a:t>
            </a:r>
          </a:p>
          <a:p>
            <a:r>
              <a:rPr lang="en-GB" dirty="0"/>
              <a:t>Ideate</a:t>
            </a:r>
          </a:p>
          <a:p>
            <a:r>
              <a:rPr lang="en-GB" dirty="0"/>
              <a:t>Prototype </a:t>
            </a:r>
          </a:p>
          <a:p>
            <a:r>
              <a:rPr lang="en-GB" dirty="0"/>
              <a:t>Test</a:t>
            </a:r>
          </a:p>
        </p:txBody>
      </p:sp>
    </p:spTree>
    <p:extLst>
      <p:ext uri="{BB962C8B-B14F-4D97-AF65-F5344CB8AC3E}">
        <p14:creationId xmlns:p14="http://schemas.microsoft.com/office/powerpoint/2010/main" val="3340154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58252-4C0A-F245-BC36-8CD2D5A238B6}"/>
              </a:ext>
            </a:extLst>
          </p:cNvPr>
          <p:cNvSpPr>
            <a:spLocks noGrp="1"/>
          </p:cNvSpPr>
          <p:nvPr>
            <p:ph type="title"/>
          </p:nvPr>
        </p:nvSpPr>
        <p:spPr/>
        <p:txBody>
          <a:bodyPr/>
          <a:lstStyle/>
          <a:p>
            <a:r>
              <a:rPr lang="en-GB" dirty="0"/>
              <a:t>Empathise</a:t>
            </a:r>
          </a:p>
        </p:txBody>
      </p:sp>
      <p:sp>
        <p:nvSpPr>
          <p:cNvPr id="3" name="Content Placeholder 2">
            <a:extLst>
              <a:ext uri="{FF2B5EF4-FFF2-40B4-BE49-F238E27FC236}">
                <a16:creationId xmlns:a16="http://schemas.microsoft.com/office/drawing/2014/main" id="{1D7A8A3D-847B-9249-9855-765D2EB5BAF3}"/>
              </a:ext>
            </a:extLst>
          </p:cNvPr>
          <p:cNvSpPr>
            <a:spLocks noGrp="1"/>
          </p:cNvSpPr>
          <p:nvPr>
            <p:ph idx="1"/>
          </p:nvPr>
        </p:nvSpPr>
        <p:spPr/>
        <p:txBody>
          <a:bodyPr>
            <a:normAutofit/>
          </a:bodyPr>
          <a:lstStyle/>
          <a:p>
            <a:pPr algn="l" rtl="0" fontAlgn="base"/>
            <a:r>
              <a:rPr lang="en-GB" sz="3600" b="1" i="0" u="sng" dirty="0">
                <a:solidFill>
                  <a:srgbClr val="000000"/>
                </a:solidFill>
                <a:effectLst/>
                <a:latin typeface="Calibri" panose="020F0502020204030204" pitchFamily="34" charset="0"/>
              </a:rPr>
              <a:t>Empathy</a:t>
            </a:r>
            <a:r>
              <a:rPr lang="en-GB" sz="3600" b="0" i="0" dirty="0">
                <a:solidFill>
                  <a:srgbClr val="000000"/>
                </a:solidFill>
                <a:effectLst/>
                <a:latin typeface="Calibri" panose="020F0502020204030204" pitchFamily="34" charset="0"/>
              </a:rPr>
              <a:t> </a:t>
            </a:r>
            <a:endParaRPr lang="en-GB" sz="3600" b="0" i="0" dirty="0">
              <a:solidFill>
                <a:srgbClr val="000000"/>
              </a:solidFill>
              <a:effectLst/>
              <a:latin typeface="Segoe UI" panose="020B0502040204020203" pitchFamily="34" charset="0"/>
            </a:endParaRPr>
          </a:p>
          <a:p>
            <a:pPr algn="l" rtl="0" fontAlgn="base"/>
            <a:r>
              <a:rPr lang="en-GB" sz="3600" b="0" i="0" dirty="0">
                <a:solidFill>
                  <a:srgbClr val="000000"/>
                </a:solidFill>
                <a:effectLst/>
                <a:latin typeface="Calibri" panose="020F0502020204030204" pitchFamily="34" charset="0"/>
              </a:rPr>
              <a:t>Empathy is a skill where you understand and can share what someone else is thinking or feeling. This is paired with the ability to imagine how someone else might be thinking or feeling. </a:t>
            </a:r>
          </a:p>
          <a:p>
            <a:pPr algn="l" rtl="0" fontAlgn="base"/>
            <a:r>
              <a:rPr lang="en-GB" sz="3600" b="0" i="0" dirty="0">
                <a:solidFill>
                  <a:srgbClr val="000000"/>
                </a:solidFill>
                <a:effectLst/>
                <a:latin typeface="Calibri" panose="020F0502020204030204" pitchFamily="34" charset="0"/>
              </a:rPr>
              <a:t>Empathy is Stage 1 of the Design Thinking process. </a:t>
            </a:r>
          </a:p>
          <a:p>
            <a:pPr algn="l" rtl="0" fontAlgn="base"/>
            <a:r>
              <a:rPr lang="en-GB" sz="3600" dirty="0">
                <a:solidFill>
                  <a:srgbClr val="000000"/>
                </a:solidFill>
                <a:latin typeface="Calibri" panose="020F0502020204030204" pitchFamily="34" charset="0"/>
              </a:rPr>
              <a:t>This will include discussing ideas with end users</a:t>
            </a:r>
            <a:endParaRPr lang="en-GB" sz="3600" b="0" i="0" dirty="0">
              <a:solidFill>
                <a:srgbClr val="000000"/>
              </a:solidFill>
              <a:effectLst/>
              <a:latin typeface="Segoe UI" panose="020B0502040204020203" pitchFamily="34" charset="0"/>
            </a:endParaRPr>
          </a:p>
          <a:p>
            <a:endParaRPr lang="en-GB" sz="3600" dirty="0"/>
          </a:p>
        </p:txBody>
      </p:sp>
    </p:spTree>
    <p:extLst>
      <p:ext uri="{BB962C8B-B14F-4D97-AF65-F5344CB8AC3E}">
        <p14:creationId xmlns:p14="http://schemas.microsoft.com/office/powerpoint/2010/main" val="27774082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58252-4C0A-F245-BC36-8CD2D5A238B6}"/>
              </a:ext>
            </a:extLst>
          </p:cNvPr>
          <p:cNvSpPr>
            <a:spLocks noGrp="1"/>
          </p:cNvSpPr>
          <p:nvPr>
            <p:ph type="title"/>
          </p:nvPr>
        </p:nvSpPr>
        <p:spPr/>
        <p:txBody>
          <a:bodyPr/>
          <a:lstStyle/>
          <a:p>
            <a:r>
              <a:rPr lang="en-GB" dirty="0"/>
              <a:t>Define</a:t>
            </a:r>
          </a:p>
        </p:txBody>
      </p:sp>
      <p:sp>
        <p:nvSpPr>
          <p:cNvPr id="3" name="Content Placeholder 2">
            <a:extLst>
              <a:ext uri="{FF2B5EF4-FFF2-40B4-BE49-F238E27FC236}">
                <a16:creationId xmlns:a16="http://schemas.microsoft.com/office/drawing/2014/main" id="{1D7A8A3D-847B-9249-9855-765D2EB5BAF3}"/>
              </a:ext>
            </a:extLst>
          </p:cNvPr>
          <p:cNvSpPr>
            <a:spLocks noGrp="1"/>
          </p:cNvSpPr>
          <p:nvPr>
            <p:ph idx="1"/>
          </p:nvPr>
        </p:nvSpPr>
        <p:spPr/>
        <p:txBody>
          <a:bodyPr>
            <a:normAutofit/>
          </a:bodyPr>
          <a:lstStyle/>
          <a:p>
            <a:pPr algn="l" rtl="0" fontAlgn="base"/>
            <a:r>
              <a:rPr lang="en-GB" sz="3600" b="1" i="0" u="sng" dirty="0">
                <a:solidFill>
                  <a:srgbClr val="000000"/>
                </a:solidFill>
                <a:effectLst/>
                <a:latin typeface="Calibri" panose="020F0502020204030204" pitchFamily="34" charset="0"/>
              </a:rPr>
              <a:t>Define</a:t>
            </a:r>
            <a:r>
              <a:rPr lang="en-GB" sz="3600" b="0" i="0" dirty="0">
                <a:solidFill>
                  <a:srgbClr val="000000"/>
                </a:solidFill>
                <a:effectLst/>
                <a:latin typeface="Calibri" panose="020F0502020204030204" pitchFamily="34" charset="0"/>
              </a:rPr>
              <a:t> </a:t>
            </a:r>
            <a:endParaRPr lang="en-GB" sz="3600" b="0" i="0" dirty="0">
              <a:solidFill>
                <a:srgbClr val="000000"/>
              </a:solidFill>
              <a:effectLst/>
              <a:latin typeface="Segoe UI" panose="020B0502040204020203" pitchFamily="34" charset="0"/>
            </a:endParaRPr>
          </a:p>
          <a:p>
            <a:pPr algn="l" rtl="0" fontAlgn="base"/>
            <a:r>
              <a:rPr lang="en-GB" sz="3600" b="0" i="0" dirty="0">
                <a:solidFill>
                  <a:srgbClr val="000000"/>
                </a:solidFill>
                <a:effectLst/>
                <a:latin typeface="Calibri" panose="020F0502020204030204" pitchFamily="34" charset="0"/>
              </a:rPr>
              <a:t>An important question is, how would you define “define”? </a:t>
            </a:r>
          </a:p>
          <a:p>
            <a:pPr algn="l" rtl="0" fontAlgn="base"/>
            <a:r>
              <a:rPr lang="en-GB" sz="3600" b="0" i="0" dirty="0">
                <a:solidFill>
                  <a:srgbClr val="000000"/>
                </a:solidFill>
                <a:effectLst/>
                <a:latin typeface="Calibri" panose="020F0502020204030204" pitchFamily="34" charset="0"/>
              </a:rPr>
              <a:t>Define means “to show or describe something clearly and completely. </a:t>
            </a:r>
          </a:p>
          <a:p>
            <a:pPr algn="l" rtl="0" fontAlgn="base"/>
            <a:r>
              <a:rPr lang="en-GB" sz="3600" b="0" i="0" dirty="0">
                <a:solidFill>
                  <a:srgbClr val="000000"/>
                </a:solidFill>
                <a:effectLst/>
                <a:latin typeface="Calibri" panose="020F0502020204030204" pitchFamily="34" charset="0"/>
              </a:rPr>
              <a:t>In relation to this section, Define is the second stage in the Design Thinking process. </a:t>
            </a:r>
            <a:endParaRPr lang="en-GB" sz="3600" b="0" i="0" dirty="0">
              <a:solidFill>
                <a:srgbClr val="000000"/>
              </a:solidFill>
              <a:effectLst/>
              <a:latin typeface="Segoe UI" panose="020B0502040204020203" pitchFamily="34" charset="0"/>
            </a:endParaRPr>
          </a:p>
          <a:p>
            <a:pPr algn="l" rtl="0" fontAlgn="base"/>
            <a:endParaRPr lang="en-GB" sz="3600" b="0" i="0" dirty="0">
              <a:solidFill>
                <a:srgbClr val="000000"/>
              </a:solidFill>
              <a:effectLst/>
              <a:latin typeface="Calibri" panose="020F0502020204030204" pitchFamily="34" charset="0"/>
            </a:endParaRPr>
          </a:p>
          <a:p>
            <a:pPr algn="l" rtl="0" fontAlgn="base"/>
            <a:endParaRPr lang="en-GB" sz="3600" b="0" i="0" dirty="0">
              <a:solidFill>
                <a:srgbClr val="000000"/>
              </a:solidFill>
              <a:effectLst/>
              <a:latin typeface="Segoe UI" panose="020B0502040204020203" pitchFamily="34" charset="0"/>
            </a:endParaRPr>
          </a:p>
          <a:p>
            <a:endParaRPr lang="en-GB" sz="3600" dirty="0"/>
          </a:p>
        </p:txBody>
      </p:sp>
    </p:spTree>
    <p:extLst>
      <p:ext uri="{BB962C8B-B14F-4D97-AF65-F5344CB8AC3E}">
        <p14:creationId xmlns:p14="http://schemas.microsoft.com/office/powerpoint/2010/main" val="12649671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58252-4C0A-F245-BC36-8CD2D5A238B6}"/>
              </a:ext>
            </a:extLst>
          </p:cNvPr>
          <p:cNvSpPr>
            <a:spLocks noGrp="1"/>
          </p:cNvSpPr>
          <p:nvPr>
            <p:ph type="title"/>
          </p:nvPr>
        </p:nvSpPr>
        <p:spPr/>
        <p:txBody>
          <a:bodyPr/>
          <a:lstStyle/>
          <a:p>
            <a:r>
              <a:rPr lang="en-GB" dirty="0"/>
              <a:t>Ideation</a:t>
            </a:r>
          </a:p>
        </p:txBody>
      </p:sp>
      <p:sp>
        <p:nvSpPr>
          <p:cNvPr id="3" name="Content Placeholder 2">
            <a:extLst>
              <a:ext uri="{FF2B5EF4-FFF2-40B4-BE49-F238E27FC236}">
                <a16:creationId xmlns:a16="http://schemas.microsoft.com/office/drawing/2014/main" id="{1D7A8A3D-847B-9249-9855-765D2EB5BAF3}"/>
              </a:ext>
            </a:extLst>
          </p:cNvPr>
          <p:cNvSpPr>
            <a:spLocks noGrp="1"/>
          </p:cNvSpPr>
          <p:nvPr>
            <p:ph idx="1"/>
          </p:nvPr>
        </p:nvSpPr>
        <p:spPr/>
        <p:txBody>
          <a:bodyPr>
            <a:normAutofit/>
          </a:bodyPr>
          <a:lstStyle/>
          <a:p>
            <a:pPr algn="l" rtl="0" fontAlgn="base"/>
            <a:r>
              <a:rPr lang="en-GB" sz="3600" b="1" i="0" u="sng" dirty="0">
                <a:solidFill>
                  <a:srgbClr val="000000"/>
                </a:solidFill>
                <a:effectLst/>
                <a:latin typeface="Calibri" panose="020F0502020204030204" pitchFamily="34" charset="0"/>
              </a:rPr>
              <a:t>Ideate</a:t>
            </a:r>
            <a:r>
              <a:rPr lang="en-GB" sz="3600" b="0" i="0" dirty="0">
                <a:solidFill>
                  <a:srgbClr val="000000"/>
                </a:solidFill>
                <a:effectLst/>
                <a:latin typeface="Calibri" panose="020F0502020204030204" pitchFamily="34" charset="0"/>
              </a:rPr>
              <a:t> </a:t>
            </a:r>
            <a:endParaRPr lang="en-GB" sz="3600" b="0" i="0" dirty="0">
              <a:solidFill>
                <a:srgbClr val="000000"/>
              </a:solidFill>
              <a:effectLst/>
              <a:latin typeface="Segoe UI" panose="020B0502040204020203" pitchFamily="34" charset="0"/>
            </a:endParaRPr>
          </a:p>
          <a:p>
            <a:pPr algn="l" rtl="0" fontAlgn="base"/>
            <a:r>
              <a:rPr lang="en-GB" sz="3600" b="0" i="0" dirty="0">
                <a:solidFill>
                  <a:srgbClr val="000000"/>
                </a:solidFill>
                <a:effectLst/>
                <a:latin typeface="Calibri" panose="020F0502020204030204" pitchFamily="34" charset="0"/>
              </a:rPr>
              <a:t>This is where </a:t>
            </a:r>
            <a:r>
              <a:rPr lang="en-GB" sz="3600" dirty="0">
                <a:solidFill>
                  <a:srgbClr val="000000"/>
                </a:solidFill>
                <a:latin typeface="Calibri" panose="020F0502020204030204" pitchFamily="34" charset="0"/>
              </a:rPr>
              <a:t>you can </a:t>
            </a:r>
            <a:r>
              <a:rPr lang="en-GB" sz="3600" b="0" i="0" dirty="0">
                <a:solidFill>
                  <a:srgbClr val="000000"/>
                </a:solidFill>
                <a:effectLst/>
                <a:latin typeface="Calibri" panose="020F0502020204030204" pitchFamily="34" charset="0"/>
              </a:rPr>
              <a:t>generate some ideas for how you can solve the problem you identified, for the users you identified, in a new and innovative way. Remember the empathy and define stage are related to identifying the problem you are trying to solve, not the solution. </a:t>
            </a:r>
            <a:endParaRPr lang="en-GB" sz="3600" b="0" i="0" dirty="0">
              <a:solidFill>
                <a:srgbClr val="000000"/>
              </a:solidFill>
              <a:effectLst/>
              <a:latin typeface="Segoe UI" panose="020B0502040204020203" pitchFamily="34" charset="0"/>
            </a:endParaRPr>
          </a:p>
          <a:p>
            <a:pPr algn="l" rtl="0" fontAlgn="base"/>
            <a:endParaRPr lang="en-GB" sz="3600" b="0" i="0" dirty="0">
              <a:solidFill>
                <a:srgbClr val="000000"/>
              </a:solidFill>
              <a:effectLst/>
              <a:latin typeface="Segoe UI" panose="020B0502040204020203" pitchFamily="34" charset="0"/>
            </a:endParaRPr>
          </a:p>
          <a:p>
            <a:endParaRPr lang="en-GB" sz="3600" dirty="0"/>
          </a:p>
        </p:txBody>
      </p:sp>
    </p:spTree>
    <p:extLst>
      <p:ext uri="{BB962C8B-B14F-4D97-AF65-F5344CB8AC3E}">
        <p14:creationId xmlns:p14="http://schemas.microsoft.com/office/powerpoint/2010/main" val="1164119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A995C-6EE3-5D4E-9D28-8AB380DA8A8B}"/>
              </a:ext>
            </a:extLst>
          </p:cNvPr>
          <p:cNvSpPr>
            <a:spLocks noGrp="1"/>
          </p:cNvSpPr>
          <p:nvPr>
            <p:ph type="title"/>
          </p:nvPr>
        </p:nvSpPr>
        <p:spPr/>
        <p:txBody>
          <a:bodyPr/>
          <a:lstStyle/>
          <a:p>
            <a:r>
              <a:rPr lang="en-GB" dirty="0"/>
              <a:t>Prototype</a:t>
            </a:r>
          </a:p>
        </p:txBody>
      </p:sp>
      <p:sp>
        <p:nvSpPr>
          <p:cNvPr id="3" name="Content Placeholder 2">
            <a:extLst>
              <a:ext uri="{FF2B5EF4-FFF2-40B4-BE49-F238E27FC236}">
                <a16:creationId xmlns:a16="http://schemas.microsoft.com/office/drawing/2014/main" id="{D6DCC0CD-753F-2E4D-9535-BF1ABF563D98}"/>
              </a:ext>
            </a:extLst>
          </p:cNvPr>
          <p:cNvSpPr>
            <a:spLocks noGrp="1"/>
          </p:cNvSpPr>
          <p:nvPr>
            <p:ph idx="1"/>
          </p:nvPr>
        </p:nvSpPr>
        <p:spPr>
          <a:xfrm>
            <a:off x="838200" y="1601562"/>
            <a:ext cx="10515600" cy="5256438"/>
          </a:xfrm>
        </p:spPr>
        <p:txBody>
          <a:bodyPr>
            <a:noAutofit/>
          </a:bodyPr>
          <a:lstStyle/>
          <a:p>
            <a:pPr algn="l" rtl="0" fontAlgn="base"/>
            <a:r>
              <a:rPr lang="en-GB" sz="3400" b="1" i="0" dirty="0">
                <a:solidFill>
                  <a:srgbClr val="000000"/>
                </a:solidFill>
                <a:effectLst/>
                <a:latin typeface="Calibri" panose="020F0502020204030204" pitchFamily="34" charset="0"/>
              </a:rPr>
              <a:t>Prototyping</a:t>
            </a:r>
            <a:r>
              <a:rPr lang="en-GB" sz="3400" b="0" i="0" dirty="0">
                <a:solidFill>
                  <a:srgbClr val="000000"/>
                </a:solidFill>
                <a:effectLst/>
                <a:latin typeface="Calibri" panose="020F0502020204030204" pitchFamily="34" charset="0"/>
              </a:rPr>
              <a:t> </a:t>
            </a:r>
            <a:endParaRPr lang="en-GB" sz="3400" b="0" i="0" dirty="0">
              <a:solidFill>
                <a:srgbClr val="000000"/>
              </a:solidFill>
              <a:effectLst/>
              <a:latin typeface="Segoe UI" panose="020B0502040204020203" pitchFamily="34" charset="0"/>
            </a:endParaRPr>
          </a:p>
          <a:p>
            <a:pPr algn="l" rtl="0" fontAlgn="base"/>
            <a:r>
              <a:rPr lang="en-GB" sz="3400" b="0" i="0" dirty="0">
                <a:solidFill>
                  <a:srgbClr val="000000"/>
                </a:solidFill>
                <a:effectLst/>
                <a:latin typeface="Calibri" panose="020F0502020204030204" pitchFamily="34" charset="0"/>
              </a:rPr>
              <a:t>Prototyping is stage 4 of the design thinking process. One of the best ways to gain insight into the practicality of your ideas is to try them out. Prototyping should be quick, early and inexpensive and is often scaled down. </a:t>
            </a:r>
            <a:endParaRPr lang="en-GB" sz="3400" b="0" i="0" dirty="0">
              <a:solidFill>
                <a:srgbClr val="000000"/>
              </a:solidFill>
              <a:effectLst/>
              <a:latin typeface="Segoe UI" panose="020B0502040204020203" pitchFamily="34" charset="0"/>
            </a:endParaRPr>
          </a:p>
          <a:p>
            <a:pPr algn="l" rtl="0" fontAlgn="base"/>
            <a:r>
              <a:rPr lang="en-GB" sz="3400" b="0" i="0" dirty="0">
                <a:solidFill>
                  <a:srgbClr val="000000"/>
                </a:solidFill>
                <a:effectLst/>
                <a:latin typeface="Calibri" panose="020F0502020204030204" pitchFamily="34" charset="0"/>
              </a:rPr>
              <a:t>The lessons you learn from prototyping may cause you to reflect on and refine earlier stages of the process, or they may lead you to quickly develop a second, third or fourth version, each one fixing some of the issues uncovered by the last version. </a:t>
            </a:r>
            <a:endParaRPr lang="en-GB" sz="3400" dirty="0"/>
          </a:p>
          <a:p>
            <a:endParaRPr lang="en-GB" sz="3400" dirty="0"/>
          </a:p>
          <a:p>
            <a:endParaRPr lang="en-GB" sz="3400" dirty="0"/>
          </a:p>
        </p:txBody>
      </p:sp>
    </p:spTree>
    <p:extLst>
      <p:ext uri="{BB962C8B-B14F-4D97-AF65-F5344CB8AC3E}">
        <p14:creationId xmlns:p14="http://schemas.microsoft.com/office/powerpoint/2010/main" val="21763701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3A995C-6EE3-5D4E-9D28-8AB380DA8A8B}"/>
              </a:ext>
            </a:extLst>
          </p:cNvPr>
          <p:cNvSpPr>
            <a:spLocks noGrp="1"/>
          </p:cNvSpPr>
          <p:nvPr>
            <p:ph type="title"/>
          </p:nvPr>
        </p:nvSpPr>
        <p:spPr/>
        <p:txBody>
          <a:bodyPr/>
          <a:lstStyle/>
          <a:p>
            <a:r>
              <a:rPr lang="en-GB" dirty="0"/>
              <a:t>Test</a:t>
            </a:r>
          </a:p>
        </p:txBody>
      </p:sp>
      <p:sp>
        <p:nvSpPr>
          <p:cNvPr id="3" name="Content Placeholder 2">
            <a:extLst>
              <a:ext uri="{FF2B5EF4-FFF2-40B4-BE49-F238E27FC236}">
                <a16:creationId xmlns:a16="http://schemas.microsoft.com/office/drawing/2014/main" id="{D6DCC0CD-753F-2E4D-9535-BF1ABF563D98}"/>
              </a:ext>
            </a:extLst>
          </p:cNvPr>
          <p:cNvSpPr>
            <a:spLocks noGrp="1"/>
          </p:cNvSpPr>
          <p:nvPr>
            <p:ph idx="1"/>
          </p:nvPr>
        </p:nvSpPr>
        <p:spPr/>
        <p:txBody>
          <a:bodyPr>
            <a:normAutofit/>
          </a:bodyPr>
          <a:lstStyle/>
          <a:p>
            <a:pPr algn="l" rtl="0" fontAlgn="base"/>
            <a:r>
              <a:rPr lang="en-GB" sz="3400" b="1" i="0" dirty="0">
                <a:solidFill>
                  <a:srgbClr val="000000"/>
                </a:solidFill>
                <a:effectLst/>
                <a:latin typeface="Calibri" panose="020F0502020204030204" pitchFamily="34" charset="0"/>
              </a:rPr>
              <a:t>Testing</a:t>
            </a:r>
            <a:r>
              <a:rPr lang="en-GB" sz="3400" b="0" i="0" dirty="0">
                <a:solidFill>
                  <a:srgbClr val="000000"/>
                </a:solidFill>
                <a:effectLst/>
                <a:latin typeface="Calibri" panose="020F0502020204030204" pitchFamily="34" charset="0"/>
              </a:rPr>
              <a:t> </a:t>
            </a:r>
            <a:endParaRPr lang="en-GB" sz="3400" b="0" i="0" dirty="0">
              <a:solidFill>
                <a:srgbClr val="000000"/>
              </a:solidFill>
              <a:effectLst/>
              <a:latin typeface="Segoe UI" panose="020B0502040204020203" pitchFamily="34" charset="0"/>
            </a:endParaRPr>
          </a:p>
          <a:p>
            <a:pPr algn="l" rtl="0" fontAlgn="base"/>
            <a:r>
              <a:rPr lang="en-GB" sz="3400" b="0" i="0" dirty="0">
                <a:solidFill>
                  <a:srgbClr val="000000"/>
                </a:solidFill>
                <a:effectLst/>
                <a:latin typeface="Calibri" panose="020F0502020204030204" pitchFamily="34" charset="0"/>
              </a:rPr>
              <a:t>Having developed a prototype, you may decide you want to revisit previous stages of the design thinking process. You may decide what you have learned so far means you want to re-define your problem or identify an alternative solution to prototype.  </a:t>
            </a:r>
            <a:endParaRPr lang="en-GB" sz="3400" b="0" i="0" dirty="0">
              <a:solidFill>
                <a:srgbClr val="000000"/>
              </a:solidFill>
              <a:effectLst/>
              <a:latin typeface="Segoe UI" panose="020B0502040204020203" pitchFamily="34" charset="0"/>
            </a:endParaRPr>
          </a:p>
          <a:p>
            <a:pPr algn="l" rtl="0" fontAlgn="base"/>
            <a:r>
              <a:rPr lang="en-GB" sz="3400" b="0" i="0" dirty="0">
                <a:solidFill>
                  <a:srgbClr val="000000"/>
                </a:solidFill>
                <a:effectLst/>
                <a:latin typeface="Calibri" panose="020F0502020204030204" pitchFamily="34" charset="0"/>
              </a:rPr>
              <a:t>You should agree as a group what your next steps will be. </a:t>
            </a:r>
            <a:endParaRPr lang="en-GB" sz="3400" b="0" i="0" dirty="0">
              <a:solidFill>
                <a:srgbClr val="000000"/>
              </a:solidFill>
              <a:effectLst/>
              <a:latin typeface="Segoe UI" panose="020B0502040204020203" pitchFamily="34" charset="0"/>
            </a:endParaRPr>
          </a:p>
          <a:p>
            <a:endParaRPr lang="en-GB" sz="3400" dirty="0"/>
          </a:p>
        </p:txBody>
      </p:sp>
    </p:spTree>
    <p:extLst>
      <p:ext uri="{BB962C8B-B14F-4D97-AF65-F5344CB8AC3E}">
        <p14:creationId xmlns:p14="http://schemas.microsoft.com/office/powerpoint/2010/main" val="15250507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25530-FB92-B348-92EF-6BB386ECB25F}"/>
              </a:ext>
            </a:extLst>
          </p:cNvPr>
          <p:cNvSpPr>
            <a:spLocks noGrp="1"/>
          </p:cNvSpPr>
          <p:nvPr>
            <p:ph type="title"/>
          </p:nvPr>
        </p:nvSpPr>
        <p:spPr/>
        <p:txBody>
          <a:bodyPr/>
          <a:lstStyle/>
          <a:p>
            <a:r>
              <a:rPr lang="en-GB" dirty="0"/>
              <a:t>Pros and Cons</a:t>
            </a:r>
          </a:p>
        </p:txBody>
      </p:sp>
      <p:sp>
        <p:nvSpPr>
          <p:cNvPr id="3" name="Content Placeholder 2">
            <a:extLst>
              <a:ext uri="{FF2B5EF4-FFF2-40B4-BE49-F238E27FC236}">
                <a16:creationId xmlns:a16="http://schemas.microsoft.com/office/drawing/2014/main" id="{DF4CE043-AF3C-F247-B5C3-746C942727F2}"/>
              </a:ext>
            </a:extLst>
          </p:cNvPr>
          <p:cNvSpPr>
            <a:spLocks noGrp="1"/>
          </p:cNvSpPr>
          <p:nvPr>
            <p:ph sz="half" idx="1"/>
          </p:nvPr>
        </p:nvSpPr>
        <p:spPr/>
        <p:txBody>
          <a:bodyPr>
            <a:normAutofit fontScale="85000" lnSpcReduction="20000"/>
          </a:bodyPr>
          <a:lstStyle/>
          <a:p>
            <a:r>
              <a:rPr lang="en-GB" dirty="0"/>
              <a:t>Pros</a:t>
            </a:r>
          </a:p>
          <a:p>
            <a:endParaRPr lang="en-GB" dirty="0"/>
          </a:p>
          <a:p>
            <a:r>
              <a:rPr lang="en-GB" dirty="0"/>
              <a:t>DT provides a useful structure to support idea development</a:t>
            </a:r>
          </a:p>
          <a:p>
            <a:endParaRPr lang="en-GB" dirty="0"/>
          </a:p>
          <a:p>
            <a:r>
              <a:rPr lang="en-GB" dirty="0"/>
              <a:t>Clearly identifiable steps help users feel comfortable in a process</a:t>
            </a:r>
          </a:p>
          <a:p>
            <a:endParaRPr lang="en-GB" dirty="0"/>
          </a:p>
          <a:p>
            <a:r>
              <a:rPr lang="en-GB" dirty="0"/>
              <a:t>Some inspirational results could appear </a:t>
            </a:r>
          </a:p>
        </p:txBody>
      </p:sp>
      <p:sp>
        <p:nvSpPr>
          <p:cNvPr id="4" name="Content Placeholder 3">
            <a:extLst>
              <a:ext uri="{FF2B5EF4-FFF2-40B4-BE49-F238E27FC236}">
                <a16:creationId xmlns:a16="http://schemas.microsoft.com/office/drawing/2014/main" id="{455AE937-7042-3D41-8BD2-EC05D2271CA3}"/>
              </a:ext>
            </a:extLst>
          </p:cNvPr>
          <p:cNvSpPr>
            <a:spLocks noGrp="1"/>
          </p:cNvSpPr>
          <p:nvPr>
            <p:ph sz="half" idx="2"/>
          </p:nvPr>
        </p:nvSpPr>
        <p:spPr/>
        <p:txBody>
          <a:bodyPr>
            <a:normAutofit fontScale="85000" lnSpcReduction="20000"/>
          </a:bodyPr>
          <a:lstStyle/>
          <a:p>
            <a:r>
              <a:rPr lang="en-GB" dirty="0"/>
              <a:t>Cons</a:t>
            </a:r>
          </a:p>
          <a:p>
            <a:endParaRPr lang="en-GB" dirty="0"/>
          </a:p>
          <a:p>
            <a:r>
              <a:rPr lang="en-GB" dirty="0"/>
              <a:t>This is not the only way to develop work</a:t>
            </a:r>
          </a:p>
          <a:p>
            <a:endParaRPr lang="en-GB" dirty="0"/>
          </a:p>
          <a:p>
            <a:r>
              <a:rPr lang="en-GB" dirty="0"/>
              <a:t>The word ‘design’ may have alternate meanings for the performing arts</a:t>
            </a:r>
          </a:p>
          <a:p>
            <a:endParaRPr lang="en-GB" dirty="0"/>
          </a:p>
          <a:p>
            <a:r>
              <a:rPr lang="en-GB" dirty="0"/>
              <a:t>Consulting audiences for creative input could result in creative limitations that do not represent social issues</a:t>
            </a:r>
          </a:p>
        </p:txBody>
      </p:sp>
    </p:spTree>
    <p:extLst>
      <p:ext uri="{BB962C8B-B14F-4D97-AF65-F5344CB8AC3E}">
        <p14:creationId xmlns:p14="http://schemas.microsoft.com/office/powerpoint/2010/main" val="34764248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C413E-3564-174C-EA6B-108A9C084EB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635A612-11E4-C3E0-5940-F6AB85C4EEBE}"/>
              </a:ext>
            </a:extLst>
          </p:cNvPr>
          <p:cNvSpPr>
            <a:spLocks noGrp="1"/>
          </p:cNvSpPr>
          <p:nvPr>
            <p:ph type="title"/>
          </p:nvPr>
        </p:nvSpPr>
        <p:spPr/>
        <p:txBody>
          <a:bodyPr/>
          <a:lstStyle/>
          <a:p>
            <a:r>
              <a:rPr lang="en-GB" dirty="0"/>
              <a:t>Other ideas about DT</a:t>
            </a:r>
          </a:p>
        </p:txBody>
      </p:sp>
      <p:sp>
        <p:nvSpPr>
          <p:cNvPr id="3" name="Content Placeholder 2">
            <a:extLst>
              <a:ext uri="{FF2B5EF4-FFF2-40B4-BE49-F238E27FC236}">
                <a16:creationId xmlns:a16="http://schemas.microsoft.com/office/drawing/2014/main" id="{A17644CF-4AD2-7052-41EB-19D6B438579D}"/>
              </a:ext>
            </a:extLst>
          </p:cNvPr>
          <p:cNvSpPr>
            <a:spLocks noGrp="1"/>
          </p:cNvSpPr>
          <p:nvPr>
            <p:ph idx="1"/>
          </p:nvPr>
        </p:nvSpPr>
        <p:spPr/>
        <p:txBody>
          <a:bodyPr/>
          <a:lstStyle/>
          <a:p>
            <a:endParaRPr lang="en-GB" dirty="0">
              <a:hlinkClick r:id="rId2"/>
            </a:endParaRPr>
          </a:p>
          <a:p>
            <a:endParaRPr lang="en-GB" dirty="0">
              <a:hlinkClick r:id="rId2"/>
            </a:endParaRPr>
          </a:p>
          <a:p>
            <a:r>
              <a:rPr lang="en-GB" dirty="0">
                <a:hlinkClick r:id="rId2"/>
              </a:rPr>
              <a:t>Natasha Jen </a:t>
            </a:r>
            <a:r>
              <a:rPr lang="en-GB" dirty="0"/>
              <a:t>doesn’t like Design Thinking.</a:t>
            </a:r>
          </a:p>
          <a:p>
            <a:endParaRPr lang="en-GB" dirty="0"/>
          </a:p>
          <a:p>
            <a:r>
              <a:rPr lang="en-GB" dirty="0"/>
              <a:t>This is worth watching so that you can appreciate a sound critical perspective on DT from a </a:t>
            </a:r>
            <a:r>
              <a:rPr lang="en-GB"/>
              <a:t>designer point of view.</a:t>
            </a:r>
            <a:endParaRPr lang="en-GB" dirty="0"/>
          </a:p>
        </p:txBody>
      </p:sp>
    </p:spTree>
    <p:extLst>
      <p:ext uri="{BB962C8B-B14F-4D97-AF65-F5344CB8AC3E}">
        <p14:creationId xmlns:p14="http://schemas.microsoft.com/office/powerpoint/2010/main" val="35120193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51C74-E282-BF49-B1E6-AC208725D494}"/>
              </a:ext>
            </a:extLst>
          </p:cNvPr>
          <p:cNvSpPr>
            <a:spLocks noGrp="1"/>
          </p:cNvSpPr>
          <p:nvPr>
            <p:ph type="title"/>
          </p:nvPr>
        </p:nvSpPr>
        <p:spPr/>
        <p:txBody>
          <a:bodyPr/>
          <a:lstStyle/>
          <a:p>
            <a:endParaRPr lang="en-GB"/>
          </a:p>
        </p:txBody>
      </p:sp>
      <p:pic>
        <p:nvPicPr>
          <p:cNvPr id="5" name="Content Placeholder 4" descr="Graphical user interface, application&#10;&#10;Description automatically generated">
            <a:extLst>
              <a:ext uri="{FF2B5EF4-FFF2-40B4-BE49-F238E27FC236}">
                <a16:creationId xmlns:a16="http://schemas.microsoft.com/office/drawing/2014/main" id="{A4E522B8-74CF-6443-A804-21546DC3C1FD}"/>
              </a:ext>
            </a:extLst>
          </p:cNvPr>
          <p:cNvPicPr>
            <a:picLocks noGrp="1" noChangeAspect="1"/>
          </p:cNvPicPr>
          <p:nvPr>
            <p:ph idx="1"/>
          </p:nvPr>
        </p:nvPicPr>
        <p:blipFill rotWithShape="1">
          <a:blip r:embed="rId3"/>
          <a:srcRect l="31628" t="19211" r="31784" b="4612"/>
          <a:stretch/>
        </p:blipFill>
        <p:spPr>
          <a:xfrm>
            <a:off x="3458935" y="0"/>
            <a:ext cx="5274129" cy="6863130"/>
          </a:xfrm>
        </p:spPr>
      </p:pic>
    </p:spTree>
    <p:extLst>
      <p:ext uri="{BB962C8B-B14F-4D97-AF65-F5344CB8AC3E}">
        <p14:creationId xmlns:p14="http://schemas.microsoft.com/office/powerpoint/2010/main" val="24037248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78B830-45D3-4F09-4F2B-E0650DF5E2F8}"/>
              </a:ext>
            </a:extLst>
          </p:cNvPr>
          <p:cNvSpPr>
            <a:spLocks noGrp="1"/>
          </p:cNvSpPr>
          <p:nvPr>
            <p:ph type="title"/>
          </p:nvPr>
        </p:nvSpPr>
        <p:spPr/>
        <p:txBody>
          <a:bodyPr/>
          <a:lstStyle/>
          <a:p>
            <a:r>
              <a:rPr lang="en-GB" dirty="0"/>
              <a:t>Stop here</a:t>
            </a:r>
          </a:p>
        </p:txBody>
      </p:sp>
      <p:sp>
        <p:nvSpPr>
          <p:cNvPr id="3" name="Content Placeholder 2">
            <a:extLst>
              <a:ext uri="{FF2B5EF4-FFF2-40B4-BE49-F238E27FC236}">
                <a16:creationId xmlns:a16="http://schemas.microsoft.com/office/drawing/2014/main" id="{5D722096-4C5C-1D28-0DAE-DF3D2C56DBF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6485440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E2532-3E18-744D-BC1D-78BDED78D050}"/>
              </a:ext>
            </a:extLst>
          </p:cNvPr>
          <p:cNvSpPr>
            <a:spLocks noGrp="1"/>
          </p:cNvSpPr>
          <p:nvPr>
            <p:ph type="title"/>
          </p:nvPr>
        </p:nvSpPr>
        <p:spPr/>
        <p:txBody>
          <a:bodyPr/>
          <a:lstStyle/>
          <a:p>
            <a:r>
              <a:rPr lang="en-GB" dirty="0"/>
              <a:t>Task from last week: </a:t>
            </a:r>
            <a:br>
              <a:rPr lang="en-GB" dirty="0"/>
            </a:br>
            <a:r>
              <a:rPr lang="en-GB" dirty="0"/>
              <a:t>Interpretation and theatre</a:t>
            </a:r>
          </a:p>
        </p:txBody>
      </p:sp>
      <p:sp>
        <p:nvSpPr>
          <p:cNvPr id="3" name="Content Placeholder 2">
            <a:extLst>
              <a:ext uri="{FF2B5EF4-FFF2-40B4-BE49-F238E27FC236}">
                <a16:creationId xmlns:a16="http://schemas.microsoft.com/office/drawing/2014/main" id="{912FE56F-8153-934D-BEB7-BE7A08514FB2}"/>
              </a:ext>
            </a:extLst>
          </p:cNvPr>
          <p:cNvSpPr>
            <a:spLocks noGrp="1"/>
          </p:cNvSpPr>
          <p:nvPr>
            <p:ph idx="1"/>
          </p:nvPr>
        </p:nvSpPr>
        <p:spPr/>
        <p:txBody>
          <a:bodyPr>
            <a:normAutofit lnSpcReduction="10000"/>
          </a:bodyPr>
          <a:lstStyle/>
          <a:p>
            <a:endParaRPr lang="en-GB" dirty="0"/>
          </a:p>
          <a:p>
            <a:r>
              <a:rPr lang="en-GB" dirty="0"/>
              <a:t>You were asked to watch Marc </a:t>
            </a:r>
            <a:r>
              <a:rPr lang="en-GB" dirty="0" err="1"/>
              <a:t>Rees’</a:t>
            </a:r>
            <a:r>
              <a:rPr lang="en-GB" dirty="0"/>
              <a:t> ‘Now The Hero’ on Digital Theatre Plus.</a:t>
            </a:r>
          </a:p>
          <a:p>
            <a:endParaRPr lang="en-GB" dirty="0"/>
          </a:p>
          <a:p>
            <a:r>
              <a:rPr lang="en-GB" dirty="0"/>
              <a:t>You may have considered Pavis’ questionnaire from the last module.</a:t>
            </a:r>
          </a:p>
          <a:p>
            <a:r>
              <a:rPr lang="en-GB" dirty="0"/>
              <a:t>You may have enjoyed the performance for what it is/was.</a:t>
            </a:r>
          </a:p>
          <a:p>
            <a:r>
              <a:rPr lang="en-GB" dirty="0"/>
              <a:t>You may have strongly appreciated the design of the doc/film.</a:t>
            </a:r>
          </a:p>
          <a:p>
            <a:endParaRPr lang="en-GB" dirty="0"/>
          </a:p>
          <a:p>
            <a:r>
              <a:rPr lang="en-GB" dirty="0"/>
              <a:t>But - what was it?</a:t>
            </a:r>
          </a:p>
          <a:p>
            <a:endParaRPr lang="en-GB" dirty="0"/>
          </a:p>
        </p:txBody>
      </p:sp>
    </p:spTree>
    <p:extLst>
      <p:ext uri="{BB962C8B-B14F-4D97-AF65-F5344CB8AC3E}">
        <p14:creationId xmlns:p14="http://schemas.microsoft.com/office/powerpoint/2010/main" val="3798880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16FB2F-816E-8143-B159-00F8480408AC}"/>
              </a:ext>
            </a:extLst>
          </p:cNvPr>
          <p:cNvSpPr>
            <a:spLocks noGrp="1"/>
          </p:cNvSpPr>
          <p:nvPr>
            <p:ph type="title"/>
          </p:nvPr>
        </p:nvSpPr>
        <p:spPr/>
        <p:txBody>
          <a:bodyPr/>
          <a:lstStyle/>
          <a:p>
            <a:r>
              <a:rPr lang="en-GB" dirty="0"/>
              <a:t>Now the Hero / </a:t>
            </a:r>
            <a:r>
              <a:rPr lang="en-GB" dirty="0" err="1"/>
              <a:t>Nawr</a:t>
            </a:r>
            <a:r>
              <a:rPr lang="en-GB" dirty="0"/>
              <a:t> </a:t>
            </a:r>
            <a:r>
              <a:rPr lang="en-GB" dirty="0" err="1"/>
              <a:t>yr</a:t>
            </a:r>
            <a:r>
              <a:rPr lang="en-GB" dirty="0"/>
              <a:t> </a:t>
            </a:r>
            <a:r>
              <a:rPr lang="en-GB" dirty="0" err="1"/>
              <a:t>Arwr</a:t>
            </a:r>
            <a:endParaRPr lang="en-GB" dirty="0"/>
          </a:p>
        </p:txBody>
      </p:sp>
      <p:sp>
        <p:nvSpPr>
          <p:cNvPr id="3" name="Content Placeholder 2">
            <a:extLst>
              <a:ext uri="{FF2B5EF4-FFF2-40B4-BE49-F238E27FC236}">
                <a16:creationId xmlns:a16="http://schemas.microsoft.com/office/drawing/2014/main" id="{F81B0141-3ECB-C547-822F-20AB4187929C}"/>
              </a:ext>
            </a:extLst>
          </p:cNvPr>
          <p:cNvSpPr>
            <a:spLocks noGrp="1"/>
          </p:cNvSpPr>
          <p:nvPr>
            <p:ph idx="1"/>
          </p:nvPr>
        </p:nvSpPr>
        <p:spPr/>
        <p:txBody>
          <a:bodyPr>
            <a:normAutofit fontScale="92500" lnSpcReduction="20000"/>
          </a:bodyPr>
          <a:lstStyle/>
          <a:p>
            <a:r>
              <a:rPr lang="en-GB" dirty="0"/>
              <a:t>Multi layered site specific contemporary performance – a mix of morality play and documentary theatre?</a:t>
            </a:r>
          </a:p>
          <a:p>
            <a:endParaRPr lang="en-GB" dirty="0"/>
          </a:p>
          <a:p>
            <a:r>
              <a:rPr lang="en-GB" dirty="0"/>
              <a:t>Exploration of narrative through arts (plural) narratives.</a:t>
            </a:r>
          </a:p>
          <a:p>
            <a:endParaRPr lang="en-GB" dirty="0"/>
          </a:p>
          <a:p>
            <a:r>
              <a:rPr lang="en-GB" dirty="0"/>
              <a:t>A collision of eras/times, ideas, responses, reimagined.</a:t>
            </a:r>
          </a:p>
          <a:p>
            <a:endParaRPr lang="en-GB" dirty="0"/>
          </a:p>
          <a:p>
            <a:r>
              <a:rPr lang="en-GB" dirty="0"/>
              <a:t>An interpretation of an ancient poem, social and global acts, and…</a:t>
            </a:r>
          </a:p>
          <a:p>
            <a:endParaRPr lang="en-GB" dirty="0"/>
          </a:p>
          <a:p>
            <a:r>
              <a:rPr lang="en-GB" dirty="0"/>
              <a:t>A response and a presentation back to the community that exists ‘there’ now. </a:t>
            </a:r>
          </a:p>
        </p:txBody>
      </p:sp>
    </p:spTree>
    <p:extLst>
      <p:ext uri="{BB962C8B-B14F-4D97-AF65-F5344CB8AC3E}">
        <p14:creationId xmlns:p14="http://schemas.microsoft.com/office/powerpoint/2010/main" val="33644940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4A6CF-3AE6-8E45-839B-1B7A8AAB5560}"/>
              </a:ext>
            </a:extLst>
          </p:cNvPr>
          <p:cNvSpPr>
            <a:spLocks noGrp="1"/>
          </p:cNvSpPr>
          <p:nvPr>
            <p:ph type="title"/>
          </p:nvPr>
        </p:nvSpPr>
        <p:spPr/>
        <p:txBody>
          <a:bodyPr/>
          <a:lstStyle/>
          <a:p>
            <a:r>
              <a:rPr lang="en-GB" dirty="0"/>
              <a:t>Interpretation and theatre</a:t>
            </a:r>
          </a:p>
        </p:txBody>
      </p:sp>
      <p:sp>
        <p:nvSpPr>
          <p:cNvPr id="3" name="Content Placeholder 2">
            <a:extLst>
              <a:ext uri="{FF2B5EF4-FFF2-40B4-BE49-F238E27FC236}">
                <a16:creationId xmlns:a16="http://schemas.microsoft.com/office/drawing/2014/main" id="{E94CF420-0DF1-8942-A81F-D1CD65C55F54}"/>
              </a:ext>
            </a:extLst>
          </p:cNvPr>
          <p:cNvSpPr>
            <a:spLocks noGrp="1"/>
          </p:cNvSpPr>
          <p:nvPr>
            <p:ph idx="1"/>
          </p:nvPr>
        </p:nvSpPr>
        <p:spPr/>
        <p:txBody>
          <a:bodyPr/>
          <a:lstStyle/>
          <a:p>
            <a:endParaRPr lang="en-GB" dirty="0"/>
          </a:p>
          <a:p>
            <a:r>
              <a:rPr lang="en-GB" dirty="0"/>
              <a:t>What is interpretation?</a:t>
            </a:r>
          </a:p>
          <a:p>
            <a:endParaRPr lang="en-GB" dirty="0"/>
          </a:p>
        </p:txBody>
      </p:sp>
    </p:spTree>
    <p:extLst>
      <p:ext uri="{BB962C8B-B14F-4D97-AF65-F5344CB8AC3E}">
        <p14:creationId xmlns:p14="http://schemas.microsoft.com/office/powerpoint/2010/main" val="23010025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D99E3E-EE1F-1044-A915-97E2F825FF1B}"/>
              </a:ext>
            </a:extLst>
          </p:cNvPr>
          <p:cNvSpPr>
            <a:spLocks noGrp="1"/>
          </p:cNvSpPr>
          <p:nvPr>
            <p:ph type="title"/>
          </p:nvPr>
        </p:nvSpPr>
        <p:spPr/>
        <p:txBody>
          <a:bodyPr/>
          <a:lstStyle/>
          <a:p>
            <a:r>
              <a:rPr lang="en-GB" dirty="0"/>
              <a:t>Merriam Webster</a:t>
            </a:r>
          </a:p>
        </p:txBody>
      </p:sp>
      <p:sp>
        <p:nvSpPr>
          <p:cNvPr id="3" name="Content Placeholder 2">
            <a:extLst>
              <a:ext uri="{FF2B5EF4-FFF2-40B4-BE49-F238E27FC236}">
                <a16:creationId xmlns:a16="http://schemas.microsoft.com/office/drawing/2014/main" id="{C1C05CC6-A4E0-E74E-B42D-625F10D91C43}"/>
              </a:ext>
            </a:extLst>
          </p:cNvPr>
          <p:cNvSpPr>
            <a:spLocks noGrp="1"/>
          </p:cNvSpPr>
          <p:nvPr>
            <p:ph idx="1"/>
          </p:nvPr>
        </p:nvSpPr>
        <p:spPr/>
        <p:txBody>
          <a:bodyPr/>
          <a:lstStyle/>
          <a:p>
            <a:pPr fontAlgn="base"/>
            <a:r>
              <a:rPr lang="en-GB" sz="1800"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Verb 					        </a:t>
            </a:r>
            <a:r>
              <a:rPr lang="en-GB" sz="1800" b="1"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1</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fontAlgn="base"/>
            <a:r>
              <a:rPr lang="en-GB" sz="1800"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 to explain or tell the meaning of, or,</a:t>
            </a:r>
            <a:r>
              <a:rPr lang="en-GB" sz="1800" b="1" dirty="0">
                <a:solidFill>
                  <a:srgbClr val="212529"/>
                </a:solidFill>
                <a:effectLst/>
                <a:latin typeface="inherit"/>
                <a:ea typeface="Times New Roman" panose="02020603050405020304" pitchFamily="18" charset="0"/>
                <a:cs typeface="Open Sans" panose="020B0606030504020204" pitchFamily="34" charset="0"/>
              </a:rPr>
              <a:t> </a:t>
            </a:r>
            <a:r>
              <a:rPr lang="en-GB" sz="1800"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present in understandable terms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fontAlgn="base"/>
            <a:r>
              <a:rPr lang="en-GB" sz="1800" i="1" dirty="0">
                <a:solidFill>
                  <a:srgbClr val="8A8D91"/>
                </a:solidFill>
                <a:effectLst/>
                <a:latin typeface="inherit"/>
                <a:ea typeface="Times New Roman" panose="02020603050405020304" pitchFamily="18" charset="0"/>
                <a:cs typeface="Open Sans" panose="020B0606030504020204" pitchFamily="34" charset="0"/>
              </a:rPr>
              <a:t>interpret</a:t>
            </a:r>
            <a:r>
              <a:rPr lang="en-GB" sz="1800" dirty="0">
                <a:solidFill>
                  <a:srgbClr val="8A8D91"/>
                </a:solidFill>
                <a:effectLst/>
                <a:latin typeface="Open Sans" panose="020B0606030504020204" pitchFamily="34" charset="0"/>
                <a:ea typeface="Times New Roman" panose="02020603050405020304" pitchFamily="18" charset="0"/>
                <a:cs typeface="Times New Roman" panose="02020603050405020304" pitchFamily="18" charset="0"/>
              </a:rPr>
              <a:t> dreams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fontAlgn="base"/>
            <a:r>
              <a:rPr lang="en-GB" sz="1800" dirty="0">
                <a:solidFill>
                  <a:srgbClr val="8A8D91"/>
                </a:solidFill>
                <a:effectLst/>
                <a:latin typeface="Open Sans" panose="020B0606030504020204" pitchFamily="34" charset="0"/>
                <a:ea typeface="Times New Roman" panose="02020603050405020304" pitchFamily="18" charset="0"/>
                <a:cs typeface="Times New Roman" panose="02020603050405020304" pitchFamily="18" charset="0"/>
              </a:rPr>
              <a:t>needed help </a:t>
            </a:r>
            <a:r>
              <a:rPr lang="en-GB" sz="1800" i="1" dirty="0">
                <a:solidFill>
                  <a:srgbClr val="8A8D91"/>
                </a:solidFill>
                <a:effectLst/>
                <a:latin typeface="inherit"/>
                <a:ea typeface="Times New Roman" panose="02020603050405020304" pitchFamily="18" charset="0"/>
                <a:cs typeface="Open Sans" panose="020B0606030504020204" pitchFamily="34" charset="0"/>
              </a:rPr>
              <a:t>interpreting</a:t>
            </a:r>
            <a:r>
              <a:rPr lang="en-GB" sz="1800" dirty="0">
                <a:solidFill>
                  <a:srgbClr val="8A8D91"/>
                </a:solidFill>
                <a:effectLst/>
                <a:latin typeface="Open Sans" panose="020B0606030504020204" pitchFamily="34" charset="0"/>
                <a:ea typeface="Times New Roman" panose="02020603050405020304" pitchFamily="18" charset="0"/>
                <a:cs typeface="Times New Roman" panose="02020603050405020304" pitchFamily="18" charset="0"/>
              </a:rPr>
              <a:t> the results</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marL="0" indent="0" algn="ctr" fontAlgn="base">
              <a:lnSpc>
                <a:spcPts val="2100"/>
              </a:lnSpc>
              <a:buNone/>
            </a:pPr>
            <a:r>
              <a:rPr lang="en-GB" sz="1800" b="1" dirty="0">
                <a:solidFill>
                  <a:srgbClr val="303336"/>
                </a:solidFill>
                <a:effectLst/>
                <a:latin typeface="Open Sans" panose="020B0606030504020204" pitchFamily="34" charset="0"/>
                <a:ea typeface="Times New Roman" panose="02020603050405020304" pitchFamily="18" charset="0"/>
                <a:cs typeface="Times New Roman" panose="02020603050405020304" pitchFamily="18" charset="0"/>
              </a:rPr>
              <a:t>2</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fontAlgn="base"/>
            <a:r>
              <a:rPr lang="en-GB" sz="1800" b="1" dirty="0">
                <a:solidFill>
                  <a:srgbClr val="212529"/>
                </a:solidFill>
                <a:effectLst/>
                <a:latin typeface="inherit"/>
                <a:ea typeface="Times New Roman" panose="02020603050405020304" pitchFamily="18" charset="0"/>
                <a:cs typeface="Open Sans" panose="020B0606030504020204" pitchFamily="34" charset="0"/>
              </a:rPr>
              <a:t>: </a:t>
            </a:r>
            <a:r>
              <a:rPr lang="en-GB" sz="1800"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to conceive in the light of individual belief, judgment, or circumstance </a:t>
            </a:r>
            <a:r>
              <a:rPr lang="en-GB" sz="1800" b="1" dirty="0">
                <a:solidFill>
                  <a:srgbClr val="212529"/>
                </a:solidFill>
                <a:effectLst/>
                <a:latin typeface="inherit"/>
                <a:ea typeface="Times New Roman" panose="02020603050405020304" pitchFamily="18" charset="0"/>
                <a:cs typeface="Open Sans" panose="020B0606030504020204" pitchFamily="34" charset="0"/>
              </a:rPr>
              <a:t>: </a:t>
            </a:r>
            <a:r>
              <a:rPr lang="en-GB" sz="1800" b="1" u="none" strike="noStrike" cap="all" dirty="0">
                <a:solidFill>
                  <a:srgbClr val="0074CC"/>
                </a:solidFill>
                <a:effectLst/>
                <a:latin typeface="Open Sans" panose="020B0606030504020204" pitchFamily="34" charset="0"/>
                <a:ea typeface="Times New Roman" panose="02020603050405020304" pitchFamily="18" charset="0"/>
                <a:cs typeface="Times New Roman" panose="02020603050405020304" pitchFamily="18" charset="0"/>
                <a:hlinkClick r:id="rId3"/>
              </a:rPr>
              <a:t>CONSTRUE</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fontAlgn="base"/>
            <a:r>
              <a:rPr lang="en-GB" sz="1800" i="1" dirty="0">
                <a:solidFill>
                  <a:srgbClr val="8A8D91"/>
                </a:solidFill>
                <a:effectLst/>
                <a:latin typeface="inherit"/>
                <a:ea typeface="Times New Roman" panose="02020603050405020304" pitchFamily="18" charset="0"/>
                <a:cs typeface="Open Sans" panose="020B0606030504020204" pitchFamily="34" charset="0"/>
              </a:rPr>
              <a:t>interpret</a:t>
            </a:r>
            <a:r>
              <a:rPr lang="en-GB" sz="1800" dirty="0">
                <a:solidFill>
                  <a:srgbClr val="8A8D91"/>
                </a:solidFill>
                <a:effectLst/>
                <a:latin typeface="Open Sans" panose="020B0606030504020204" pitchFamily="34" charset="0"/>
                <a:ea typeface="Times New Roman" panose="02020603050405020304" pitchFamily="18" charset="0"/>
                <a:cs typeface="Times New Roman" panose="02020603050405020304" pitchFamily="18" charset="0"/>
              </a:rPr>
              <a:t> a contract</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marL="0" indent="0" algn="ctr" fontAlgn="base">
              <a:lnSpc>
                <a:spcPts val="2100"/>
              </a:lnSpc>
              <a:buNone/>
            </a:pPr>
            <a:r>
              <a:rPr lang="en-GB" sz="1800" b="1" dirty="0">
                <a:solidFill>
                  <a:srgbClr val="303336"/>
                </a:solidFill>
                <a:effectLst/>
                <a:latin typeface="Open Sans" panose="020B0606030504020204" pitchFamily="34" charset="0"/>
                <a:ea typeface="Times New Roman" panose="02020603050405020304" pitchFamily="18" charset="0"/>
                <a:cs typeface="Times New Roman" panose="02020603050405020304" pitchFamily="18" charset="0"/>
              </a:rPr>
              <a:t>3</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pPr fontAlgn="base"/>
            <a:r>
              <a:rPr lang="en-GB" sz="1800" b="1" dirty="0">
                <a:solidFill>
                  <a:srgbClr val="212529"/>
                </a:solidFill>
                <a:effectLst/>
                <a:latin typeface="inherit"/>
                <a:ea typeface="Times New Roman" panose="02020603050405020304" pitchFamily="18" charset="0"/>
                <a:cs typeface="Open Sans" panose="020B0606030504020204" pitchFamily="34" charset="0"/>
              </a:rPr>
              <a:t>: </a:t>
            </a:r>
            <a:r>
              <a:rPr lang="en-GB" sz="1800"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to represent by means of art, to</a:t>
            </a:r>
            <a:r>
              <a:rPr lang="en-GB" sz="1800" b="1" dirty="0">
                <a:solidFill>
                  <a:srgbClr val="212529"/>
                </a:solidFill>
                <a:effectLst/>
                <a:latin typeface="inherit"/>
                <a:ea typeface="Times New Roman" panose="02020603050405020304" pitchFamily="18" charset="0"/>
                <a:cs typeface="Open Sans" panose="020B0606030504020204" pitchFamily="34" charset="0"/>
              </a:rPr>
              <a:t> </a:t>
            </a:r>
            <a:r>
              <a:rPr lang="en-GB" sz="1800" dirty="0">
                <a:solidFill>
                  <a:srgbClr val="212529"/>
                </a:solidFill>
                <a:effectLst/>
                <a:latin typeface="Open Sans" panose="020B0606030504020204" pitchFamily="34" charset="0"/>
                <a:ea typeface="Times New Roman" panose="02020603050405020304" pitchFamily="18" charset="0"/>
                <a:cs typeface="Times New Roman" panose="02020603050405020304" pitchFamily="18" charset="0"/>
              </a:rPr>
              <a:t>bring to realization by performance or direction</a:t>
            </a:r>
            <a:endParaRPr lang="en-GB" sz="1800" dirty="0">
              <a:effectLst/>
              <a:latin typeface="Cambria" panose="02040503050406030204" pitchFamily="18" charset="0"/>
              <a:ea typeface="MS Mincho" panose="02020609040205080304" pitchFamily="49" charset="-128"/>
              <a:cs typeface="Times New Roman" panose="02020603050405020304" pitchFamily="18" charset="0"/>
            </a:endParaRPr>
          </a:p>
          <a:p>
            <a:endParaRPr lang="en-GB" dirty="0"/>
          </a:p>
        </p:txBody>
      </p:sp>
    </p:spTree>
    <p:extLst>
      <p:ext uri="{BB962C8B-B14F-4D97-AF65-F5344CB8AC3E}">
        <p14:creationId xmlns:p14="http://schemas.microsoft.com/office/powerpoint/2010/main" val="386809232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04A6CF-3AE6-8E45-839B-1B7A8AAB5560}"/>
              </a:ext>
            </a:extLst>
          </p:cNvPr>
          <p:cNvSpPr>
            <a:spLocks noGrp="1"/>
          </p:cNvSpPr>
          <p:nvPr>
            <p:ph type="title"/>
          </p:nvPr>
        </p:nvSpPr>
        <p:spPr/>
        <p:txBody>
          <a:bodyPr/>
          <a:lstStyle/>
          <a:p>
            <a:r>
              <a:rPr lang="en-GB" dirty="0"/>
              <a:t>Interpretation and theatre</a:t>
            </a:r>
          </a:p>
        </p:txBody>
      </p:sp>
      <p:sp>
        <p:nvSpPr>
          <p:cNvPr id="3" name="Content Placeholder 2">
            <a:extLst>
              <a:ext uri="{FF2B5EF4-FFF2-40B4-BE49-F238E27FC236}">
                <a16:creationId xmlns:a16="http://schemas.microsoft.com/office/drawing/2014/main" id="{E94CF420-0DF1-8942-A81F-D1CD65C55F54}"/>
              </a:ext>
            </a:extLst>
          </p:cNvPr>
          <p:cNvSpPr>
            <a:spLocks noGrp="1"/>
          </p:cNvSpPr>
          <p:nvPr>
            <p:ph idx="1"/>
          </p:nvPr>
        </p:nvSpPr>
        <p:spPr/>
        <p:txBody>
          <a:bodyPr>
            <a:normAutofit lnSpcReduction="10000"/>
          </a:bodyPr>
          <a:lstStyle/>
          <a:p>
            <a:endParaRPr lang="en-GB" dirty="0"/>
          </a:p>
          <a:p>
            <a:r>
              <a:rPr lang="en-GB" dirty="0"/>
              <a:t>What is interpretation?</a:t>
            </a:r>
          </a:p>
          <a:p>
            <a:endParaRPr lang="en-GB" dirty="0"/>
          </a:p>
          <a:p>
            <a:r>
              <a:rPr lang="en-GB" dirty="0"/>
              <a:t>The demonstration of plot context in theatre language?</a:t>
            </a:r>
          </a:p>
          <a:p>
            <a:r>
              <a:rPr lang="en-GB" dirty="0"/>
              <a:t>The use of semiotics to communicate themes from a play?</a:t>
            </a:r>
          </a:p>
          <a:p>
            <a:endParaRPr lang="en-GB" dirty="0"/>
          </a:p>
          <a:p>
            <a:r>
              <a:rPr lang="en-GB" dirty="0"/>
              <a:t>What examples of ‘interpretation’ are hidden in plain sight?</a:t>
            </a:r>
          </a:p>
          <a:p>
            <a:r>
              <a:rPr lang="en-GB" dirty="0">
                <a:hlinkClick r:id="rId2"/>
              </a:rPr>
              <a:t>https://</a:t>
            </a:r>
            <a:r>
              <a:rPr lang="en-GB" dirty="0" err="1">
                <a:hlinkClick r:id="rId2"/>
              </a:rPr>
              <a:t>www.pbs.org</a:t>
            </a:r>
            <a:r>
              <a:rPr lang="en-GB" dirty="0">
                <a:hlinkClick r:id="rId2"/>
              </a:rPr>
              <a:t>/</a:t>
            </a:r>
            <a:r>
              <a:rPr lang="en-GB" dirty="0" err="1">
                <a:hlinkClick r:id="rId2"/>
              </a:rPr>
              <a:t>wnet</a:t>
            </a:r>
            <a:r>
              <a:rPr lang="en-GB" dirty="0">
                <a:hlinkClick r:id="rId2"/>
              </a:rPr>
              <a:t>/</a:t>
            </a:r>
            <a:r>
              <a:rPr lang="en-GB" dirty="0" err="1">
                <a:hlinkClick r:id="rId2"/>
              </a:rPr>
              <a:t>gperf</a:t>
            </a:r>
            <a:r>
              <a:rPr lang="en-GB" dirty="0">
                <a:hlinkClick r:id="rId2"/>
              </a:rPr>
              <a:t>/blog/7-shakespeare-plays-adapted-on-screen/</a:t>
            </a:r>
            <a:endParaRPr lang="en-GB" dirty="0"/>
          </a:p>
        </p:txBody>
      </p:sp>
    </p:spTree>
    <p:extLst>
      <p:ext uri="{BB962C8B-B14F-4D97-AF65-F5344CB8AC3E}">
        <p14:creationId xmlns:p14="http://schemas.microsoft.com/office/powerpoint/2010/main" val="3302001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873BD-6C84-404B-9C9A-EC80CB7475C3}"/>
              </a:ext>
            </a:extLst>
          </p:cNvPr>
          <p:cNvSpPr>
            <a:spLocks noGrp="1"/>
          </p:cNvSpPr>
          <p:nvPr>
            <p:ph type="title"/>
          </p:nvPr>
        </p:nvSpPr>
        <p:spPr/>
        <p:txBody>
          <a:bodyPr/>
          <a:lstStyle/>
          <a:p>
            <a:r>
              <a:rPr lang="en-GB" dirty="0"/>
              <a:t>So a task for today…</a:t>
            </a:r>
          </a:p>
        </p:txBody>
      </p:sp>
      <p:sp>
        <p:nvSpPr>
          <p:cNvPr id="3" name="Content Placeholder 2">
            <a:extLst>
              <a:ext uri="{FF2B5EF4-FFF2-40B4-BE49-F238E27FC236}">
                <a16:creationId xmlns:a16="http://schemas.microsoft.com/office/drawing/2014/main" id="{219D6FA9-6776-F640-AF9B-4D0F441C2E8E}"/>
              </a:ext>
            </a:extLst>
          </p:cNvPr>
          <p:cNvSpPr>
            <a:spLocks noGrp="1"/>
          </p:cNvSpPr>
          <p:nvPr>
            <p:ph idx="1"/>
          </p:nvPr>
        </p:nvSpPr>
        <p:spPr/>
        <p:txBody>
          <a:bodyPr>
            <a:normAutofit lnSpcReduction="10000"/>
          </a:bodyPr>
          <a:lstStyle/>
          <a:p>
            <a:r>
              <a:rPr lang="en-GB" dirty="0"/>
              <a:t>Work as a group to create an idea for a piece of contemporary theatre.</a:t>
            </a:r>
          </a:p>
          <a:p>
            <a:endParaRPr lang="en-GB" b="1" dirty="0"/>
          </a:p>
          <a:p>
            <a:r>
              <a:rPr lang="en-GB" dirty="0"/>
              <a:t>Chose a poem</a:t>
            </a:r>
          </a:p>
          <a:p>
            <a:r>
              <a:rPr lang="en-GB" dirty="0"/>
              <a:t>Chose a place</a:t>
            </a:r>
          </a:p>
          <a:p>
            <a:r>
              <a:rPr lang="en-GB" dirty="0"/>
              <a:t>Chose and audience</a:t>
            </a:r>
          </a:p>
          <a:p>
            <a:r>
              <a:rPr lang="en-GB" dirty="0"/>
              <a:t>Chose a medium</a:t>
            </a:r>
          </a:p>
          <a:p>
            <a:r>
              <a:rPr lang="en-GB" dirty="0"/>
              <a:t>Chose a current affair – something from a news source</a:t>
            </a:r>
          </a:p>
          <a:p>
            <a:r>
              <a:rPr lang="en-GB" dirty="0"/>
              <a:t>Chose your own creative medium…</a:t>
            </a:r>
          </a:p>
          <a:p>
            <a:endParaRPr lang="en-GB" dirty="0"/>
          </a:p>
        </p:txBody>
      </p:sp>
    </p:spTree>
    <p:extLst>
      <p:ext uri="{BB962C8B-B14F-4D97-AF65-F5344CB8AC3E}">
        <p14:creationId xmlns:p14="http://schemas.microsoft.com/office/powerpoint/2010/main" val="24829019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C3757-05C5-F34E-AC3B-91D7C53CE82B}"/>
              </a:ext>
            </a:extLst>
          </p:cNvPr>
          <p:cNvSpPr>
            <a:spLocks noGrp="1"/>
          </p:cNvSpPr>
          <p:nvPr>
            <p:ph type="title"/>
          </p:nvPr>
        </p:nvSpPr>
        <p:spPr/>
        <p:txBody>
          <a:bodyPr/>
          <a:lstStyle/>
          <a:p>
            <a:r>
              <a:rPr lang="en-GB" dirty="0"/>
              <a:t>So a task for today…</a:t>
            </a:r>
          </a:p>
        </p:txBody>
      </p:sp>
      <p:sp>
        <p:nvSpPr>
          <p:cNvPr id="3" name="Content Placeholder 2">
            <a:extLst>
              <a:ext uri="{FF2B5EF4-FFF2-40B4-BE49-F238E27FC236}">
                <a16:creationId xmlns:a16="http://schemas.microsoft.com/office/drawing/2014/main" id="{1EA63613-93B8-1F4D-8CAD-8479937EE4D1}"/>
              </a:ext>
            </a:extLst>
          </p:cNvPr>
          <p:cNvSpPr>
            <a:spLocks noGrp="1"/>
          </p:cNvSpPr>
          <p:nvPr>
            <p:ph idx="1"/>
          </p:nvPr>
        </p:nvSpPr>
        <p:spPr/>
        <p:txBody>
          <a:bodyPr/>
          <a:lstStyle/>
          <a:p>
            <a:r>
              <a:rPr lang="en-GB" dirty="0"/>
              <a:t>Use the layers identified (text, location, style etc) to propose an idea for a performance.  </a:t>
            </a:r>
          </a:p>
          <a:p>
            <a:endParaRPr lang="en-GB" dirty="0"/>
          </a:p>
          <a:p>
            <a:r>
              <a:rPr lang="en-GB" dirty="0"/>
              <a:t>(Roughly) use the process of Design Thinking to create a workable project.</a:t>
            </a:r>
          </a:p>
          <a:p>
            <a:endParaRPr lang="en-GB" dirty="0"/>
          </a:p>
          <a:p>
            <a:r>
              <a:rPr lang="en-GB" dirty="0"/>
              <a:t>You will present this to your peers in 1 hour and consider any and all feedback.</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47557079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Tree>
    <p:extLst>
      <p:ext uri="{BB962C8B-B14F-4D97-AF65-F5344CB8AC3E}">
        <p14:creationId xmlns:p14="http://schemas.microsoft.com/office/powerpoint/2010/main" val="11763285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
        <p:nvSpPr>
          <p:cNvPr id="2" name="TextBox 1">
            <a:extLst>
              <a:ext uri="{FF2B5EF4-FFF2-40B4-BE49-F238E27FC236}">
                <a16:creationId xmlns:a16="http://schemas.microsoft.com/office/drawing/2014/main" id="{DF3BBC05-10D4-0347-995B-0A4E212D2213}"/>
              </a:ext>
            </a:extLst>
          </p:cNvPr>
          <p:cNvSpPr txBox="1"/>
          <p:nvPr/>
        </p:nvSpPr>
        <p:spPr>
          <a:xfrm>
            <a:off x="5257800" y="620486"/>
            <a:ext cx="3047373" cy="369332"/>
          </a:xfrm>
          <a:prstGeom prst="rect">
            <a:avLst/>
          </a:prstGeom>
          <a:noFill/>
        </p:spPr>
        <p:txBody>
          <a:bodyPr wrap="none" rtlCol="0">
            <a:spAutoFit/>
          </a:bodyPr>
          <a:lstStyle/>
          <a:p>
            <a:r>
              <a:rPr lang="en-GB" dirty="0"/>
              <a:t>Location: Empty Tesco Carpark</a:t>
            </a:r>
          </a:p>
        </p:txBody>
      </p:sp>
    </p:spTree>
    <p:extLst>
      <p:ext uri="{BB962C8B-B14F-4D97-AF65-F5344CB8AC3E}">
        <p14:creationId xmlns:p14="http://schemas.microsoft.com/office/powerpoint/2010/main" val="26156270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
        <p:nvSpPr>
          <p:cNvPr id="2" name="TextBox 1">
            <a:extLst>
              <a:ext uri="{FF2B5EF4-FFF2-40B4-BE49-F238E27FC236}">
                <a16:creationId xmlns:a16="http://schemas.microsoft.com/office/drawing/2014/main" id="{DF3BBC05-10D4-0347-995B-0A4E212D2213}"/>
              </a:ext>
            </a:extLst>
          </p:cNvPr>
          <p:cNvSpPr txBox="1"/>
          <p:nvPr/>
        </p:nvSpPr>
        <p:spPr>
          <a:xfrm>
            <a:off x="5257800" y="620486"/>
            <a:ext cx="3047373" cy="369332"/>
          </a:xfrm>
          <a:prstGeom prst="rect">
            <a:avLst/>
          </a:prstGeom>
          <a:noFill/>
        </p:spPr>
        <p:txBody>
          <a:bodyPr wrap="none" rtlCol="0">
            <a:spAutoFit/>
          </a:bodyPr>
          <a:lstStyle/>
          <a:p>
            <a:r>
              <a:rPr lang="en-GB" b="1" dirty="0"/>
              <a:t>Location:</a:t>
            </a:r>
            <a:r>
              <a:rPr lang="en-GB" dirty="0"/>
              <a:t> Empty Tesco Carpark</a:t>
            </a:r>
          </a:p>
        </p:txBody>
      </p:sp>
      <p:sp>
        <p:nvSpPr>
          <p:cNvPr id="4" name="TextBox 3">
            <a:extLst>
              <a:ext uri="{FF2B5EF4-FFF2-40B4-BE49-F238E27FC236}">
                <a16:creationId xmlns:a16="http://schemas.microsoft.com/office/drawing/2014/main" id="{56AE79A5-A50B-A34D-9FAC-43399708B48B}"/>
              </a:ext>
            </a:extLst>
          </p:cNvPr>
          <p:cNvSpPr txBox="1"/>
          <p:nvPr/>
        </p:nvSpPr>
        <p:spPr>
          <a:xfrm>
            <a:off x="5257800" y="1852503"/>
            <a:ext cx="4789901" cy="1200329"/>
          </a:xfrm>
          <a:prstGeom prst="rect">
            <a:avLst/>
          </a:prstGeom>
          <a:noFill/>
        </p:spPr>
        <p:txBody>
          <a:bodyPr wrap="none" rtlCol="0">
            <a:spAutoFit/>
          </a:bodyPr>
          <a:lstStyle/>
          <a:p>
            <a:r>
              <a:rPr lang="en-GB" b="1" dirty="0"/>
              <a:t>Audience: </a:t>
            </a:r>
            <a:r>
              <a:rPr lang="en-GB" dirty="0"/>
              <a:t>Invited guests: a group of people </a:t>
            </a:r>
          </a:p>
          <a:p>
            <a:r>
              <a:rPr lang="en-GB" dirty="0"/>
              <a:t>that may have never cooked a meal from scratch.</a:t>
            </a:r>
          </a:p>
          <a:p>
            <a:r>
              <a:rPr lang="en-GB" dirty="0"/>
              <a:t>Local farmers.</a:t>
            </a:r>
          </a:p>
          <a:p>
            <a:r>
              <a:rPr lang="en-GB" dirty="0"/>
              <a:t>School children</a:t>
            </a:r>
          </a:p>
        </p:txBody>
      </p:sp>
    </p:spTree>
    <p:extLst>
      <p:ext uri="{BB962C8B-B14F-4D97-AF65-F5344CB8AC3E}">
        <p14:creationId xmlns:p14="http://schemas.microsoft.com/office/powerpoint/2010/main" val="38064985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
        <p:nvSpPr>
          <p:cNvPr id="2" name="TextBox 1">
            <a:extLst>
              <a:ext uri="{FF2B5EF4-FFF2-40B4-BE49-F238E27FC236}">
                <a16:creationId xmlns:a16="http://schemas.microsoft.com/office/drawing/2014/main" id="{DF3BBC05-10D4-0347-995B-0A4E212D2213}"/>
              </a:ext>
            </a:extLst>
          </p:cNvPr>
          <p:cNvSpPr txBox="1"/>
          <p:nvPr/>
        </p:nvSpPr>
        <p:spPr>
          <a:xfrm>
            <a:off x="5257800" y="620486"/>
            <a:ext cx="3047373" cy="369332"/>
          </a:xfrm>
          <a:prstGeom prst="rect">
            <a:avLst/>
          </a:prstGeom>
          <a:noFill/>
        </p:spPr>
        <p:txBody>
          <a:bodyPr wrap="none" rtlCol="0">
            <a:spAutoFit/>
          </a:bodyPr>
          <a:lstStyle/>
          <a:p>
            <a:r>
              <a:rPr lang="en-GB" b="1" dirty="0"/>
              <a:t>Location:</a:t>
            </a:r>
            <a:r>
              <a:rPr lang="en-GB" dirty="0"/>
              <a:t> Empty Tesco Carpark</a:t>
            </a:r>
          </a:p>
        </p:txBody>
      </p:sp>
      <p:sp>
        <p:nvSpPr>
          <p:cNvPr id="4" name="TextBox 3">
            <a:extLst>
              <a:ext uri="{FF2B5EF4-FFF2-40B4-BE49-F238E27FC236}">
                <a16:creationId xmlns:a16="http://schemas.microsoft.com/office/drawing/2014/main" id="{56AE79A5-A50B-A34D-9FAC-43399708B48B}"/>
              </a:ext>
            </a:extLst>
          </p:cNvPr>
          <p:cNvSpPr txBox="1"/>
          <p:nvPr/>
        </p:nvSpPr>
        <p:spPr>
          <a:xfrm>
            <a:off x="5257800" y="1852503"/>
            <a:ext cx="4789901" cy="1200329"/>
          </a:xfrm>
          <a:prstGeom prst="rect">
            <a:avLst/>
          </a:prstGeom>
          <a:noFill/>
        </p:spPr>
        <p:txBody>
          <a:bodyPr wrap="none" rtlCol="0">
            <a:spAutoFit/>
          </a:bodyPr>
          <a:lstStyle/>
          <a:p>
            <a:r>
              <a:rPr lang="en-GB" b="1" dirty="0"/>
              <a:t>Audience: </a:t>
            </a:r>
            <a:r>
              <a:rPr lang="en-GB" dirty="0"/>
              <a:t>Invited guests: a group of people </a:t>
            </a:r>
          </a:p>
          <a:p>
            <a:r>
              <a:rPr lang="en-GB" dirty="0"/>
              <a:t>that may have never cooked a meal from scratch.</a:t>
            </a:r>
          </a:p>
          <a:p>
            <a:r>
              <a:rPr lang="en-GB" dirty="0"/>
              <a:t>Local farmers.</a:t>
            </a:r>
          </a:p>
          <a:p>
            <a:r>
              <a:rPr lang="en-GB" dirty="0"/>
              <a:t>School children</a:t>
            </a:r>
          </a:p>
        </p:txBody>
      </p:sp>
      <p:sp>
        <p:nvSpPr>
          <p:cNvPr id="5" name="TextBox 4">
            <a:extLst>
              <a:ext uri="{FF2B5EF4-FFF2-40B4-BE49-F238E27FC236}">
                <a16:creationId xmlns:a16="http://schemas.microsoft.com/office/drawing/2014/main" id="{8514BA09-FE54-A647-9308-297CEEE9982F}"/>
              </a:ext>
            </a:extLst>
          </p:cNvPr>
          <p:cNvSpPr txBox="1"/>
          <p:nvPr/>
        </p:nvSpPr>
        <p:spPr>
          <a:xfrm>
            <a:off x="3967842" y="3767018"/>
            <a:ext cx="2284087" cy="646331"/>
          </a:xfrm>
          <a:prstGeom prst="rect">
            <a:avLst/>
          </a:prstGeom>
          <a:noFill/>
        </p:spPr>
        <p:txBody>
          <a:bodyPr wrap="none" rtlCol="0">
            <a:spAutoFit/>
          </a:bodyPr>
          <a:lstStyle/>
          <a:p>
            <a:r>
              <a:rPr lang="en-GB" b="1" dirty="0"/>
              <a:t>Media:</a:t>
            </a:r>
          </a:p>
          <a:p>
            <a:r>
              <a:rPr lang="en-GB" dirty="0"/>
              <a:t>Contemporary theatre</a:t>
            </a:r>
          </a:p>
        </p:txBody>
      </p:sp>
    </p:spTree>
    <p:extLst>
      <p:ext uri="{BB962C8B-B14F-4D97-AF65-F5344CB8AC3E}">
        <p14:creationId xmlns:p14="http://schemas.microsoft.com/office/powerpoint/2010/main" val="25377132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
        <p:nvSpPr>
          <p:cNvPr id="2" name="TextBox 1">
            <a:extLst>
              <a:ext uri="{FF2B5EF4-FFF2-40B4-BE49-F238E27FC236}">
                <a16:creationId xmlns:a16="http://schemas.microsoft.com/office/drawing/2014/main" id="{DF3BBC05-10D4-0347-995B-0A4E212D2213}"/>
              </a:ext>
            </a:extLst>
          </p:cNvPr>
          <p:cNvSpPr txBox="1"/>
          <p:nvPr/>
        </p:nvSpPr>
        <p:spPr>
          <a:xfrm>
            <a:off x="5257800" y="620486"/>
            <a:ext cx="3047373" cy="369332"/>
          </a:xfrm>
          <a:prstGeom prst="rect">
            <a:avLst/>
          </a:prstGeom>
          <a:noFill/>
        </p:spPr>
        <p:txBody>
          <a:bodyPr wrap="none" rtlCol="0">
            <a:spAutoFit/>
          </a:bodyPr>
          <a:lstStyle/>
          <a:p>
            <a:r>
              <a:rPr lang="en-GB" b="1" dirty="0"/>
              <a:t>Location:</a:t>
            </a:r>
            <a:r>
              <a:rPr lang="en-GB" dirty="0"/>
              <a:t> Empty Tesco Carpark</a:t>
            </a:r>
          </a:p>
        </p:txBody>
      </p:sp>
      <p:sp>
        <p:nvSpPr>
          <p:cNvPr id="4" name="TextBox 3">
            <a:extLst>
              <a:ext uri="{FF2B5EF4-FFF2-40B4-BE49-F238E27FC236}">
                <a16:creationId xmlns:a16="http://schemas.microsoft.com/office/drawing/2014/main" id="{56AE79A5-A50B-A34D-9FAC-43399708B48B}"/>
              </a:ext>
            </a:extLst>
          </p:cNvPr>
          <p:cNvSpPr txBox="1"/>
          <p:nvPr/>
        </p:nvSpPr>
        <p:spPr>
          <a:xfrm>
            <a:off x="5257800" y="1852503"/>
            <a:ext cx="4789901" cy="1200329"/>
          </a:xfrm>
          <a:prstGeom prst="rect">
            <a:avLst/>
          </a:prstGeom>
          <a:noFill/>
        </p:spPr>
        <p:txBody>
          <a:bodyPr wrap="none" rtlCol="0">
            <a:spAutoFit/>
          </a:bodyPr>
          <a:lstStyle/>
          <a:p>
            <a:r>
              <a:rPr lang="en-GB" b="1" dirty="0"/>
              <a:t>Audience: </a:t>
            </a:r>
            <a:r>
              <a:rPr lang="en-GB" dirty="0"/>
              <a:t>Invited guests: a group of people </a:t>
            </a:r>
          </a:p>
          <a:p>
            <a:r>
              <a:rPr lang="en-GB" dirty="0"/>
              <a:t>that may have never cooked a meal from scratch.</a:t>
            </a:r>
          </a:p>
          <a:p>
            <a:r>
              <a:rPr lang="en-GB" dirty="0"/>
              <a:t>Local farmers.</a:t>
            </a:r>
          </a:p>
          <a:p>
            <a:r>
              <a:rPr lang="en-GB" dirty="0"/>
              <a:t>School children</a:t>
            </a:r>
          </a:p>
        </p:txBody>
      </p:sp>
      <p:sp>
        <p:nvSpPr>
          <p:cNvPr id="5" name="TextBox 4">
            <a:extLst>
              <a:ext uri="{FF2B5EF4-FFF2-40B4-BE49-F238E27FC236}">
                <a16:creationId xmlns:a16="http://schemas.microsoft.com/office/drawing/2014/main" id="{8514BA09-FE54-A647-9308-297CEEE9982F}"/>
              </a:ext>
            </a:extLst>
          </p:cNvPr>
          <p:cNvSpPr txBox="1"/>
          <p:nvPr/>
        </p:nvSpPr>
        <p:spPr>
          <a:xfrm>
            <a:off x="3967842" y="3767018"/>
            <a:ext cx="2284087" cy="646331"/>
          </a:xfrm>
          <a:prstGeom prst="rect">
            <a:avLst/>
          </a:prstGeom>
          <a:noFill/>
        </p:spPr>
        <p:txBody>
          <a:bodyPr wrap="none" rtlCol="0">
            <a:spAutoFit/>
          </a:bodyPr>
          <a:lstStyle/>
          <a:p>
            <a:r>
              <a:rPr lang="en-GB" b="1" dirty="0"/>
              <a:t>Media:</a:t>
            </a:r>
          </a:p>
          <a:p>
            <a:r>
              <a:rPr lang="en-GB" dirty="0"/>
              <a:t>Contemporary theatre</a:t>
            </a:r>
          </a:p>
        </p:txBody>
      </p:sp>
      <p:sp>
        <p:nvSpPr>
          <p:cNvPr id="6" name="TextBox 5">
            <a:extLst>
              <a:ext uri="{FF2B5EF4-FFF2-40B4-BE49-F238E27FC236}">
                <a16:creationId xmlns:a16="http://schemas.microsoft.com/office/drawing/2014/main" id="{ED109911-358E-3A4F-8936-93125AE098C0}"/>
              </a:ext>
            </a:extLst>
          </p:cNvPr>
          <p:cNvSpPr txBox="1"/>
          <p:nvPr/>
        </p:nvSpPr>
        <p:spPr>
          <a:xfrm>
            <a:off x="7162173" y="3443852"/>
            <a:ext cx="4766561" cy="646331"/>
          </a:xfrm>
          <a:prstGeom prst="rect">
            <a:avLst/>
          </a:prstGeom>
          <a:noFill/>
        </p:spPr>
        <p:txBody>
          <a:bodyPr wrap="none" rtlCol="0">
            <a:spAutoFit/>
          </a:bodyPr>
          <a:lstStyle/>
          <a:p>
            <a:r>
              <a:rPr lang="en-GB" b="1" dirty="0"/>
              <a:t>Current affair:</a:t>
            </a:r>
          </a:p>
          <a:p>
            <a:r>
              <a:rPr lang="en-GB" dirty="0"/>
              <a:t>Shortage of produce that can be grown in the UK</a:t>
            </a:r>
          </a:p>
        </p:txBody>
      </p:sp>
    </p:spTree>
    <p:extLst>
      <p:ext uri="{BB962C8B-B14F-4D97-AF65-F5344CB8AC3E}">
        <p14:creationId xmlns:p14="http://schemas.microsoft.com/office/powerpoint/2010/main" val="18053626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
        <p:nvSpPr>
          <p:cNvPr id="2" name="TextBox 1">
            <a:extLst>
              <a:ext uri="{FF2B5EF4-FFF2-40B4-BE49-F238E27FC236}">
                <a16:creationId xmlns:a16="http://schemas.microsoft.com/office/drawing/2014/main" id="{DF3BBC05-10D4-0347-995B-0A4E212D2213}"/>
              </a:ext>
            </a:extLst>
          </p:cNvPr>
          <p:cNvSpPr txBox="1"/>
          <p:nvPr/>
        </p:nvSpPr>
        <p:spPr>
          <a:xfrm>
            <a:off x="5257800" y="620486"/>
            <a:ext cx="3047373" cy="369332"/>
          </a:xfrm>
          <a:prstGeom prst="rect">
            <a:avLst/>
          </a:prstGeom>
          <a:noFill/>
        </p:spPr>
        <p:txBody>
          <a:bodyPr wrap="none" rtlCol="0">
            <a:spAutoFit/>
          </a:bodyPr>
          <a:lstStyle/>
          <a:p>
            <a:r>
              <a:rPr lang="en-GB" b="1" dirty="0"/>
              <a:t>Location:</a:t>
            </a:r>
            <a:r>
              <a:rPr lang="en-GB" dirty="0"/>
              <a:t> Empty Tesco Carpark</a:t>
            </a:r>
          </a:p>
        </p:txBody>
      </p:sp>
      <p:sp>
        <p:nvSpPr>
          <p:cNvPr id="4" name="TextBox 3">
            <a:extLst>
              <a:ext uri="{FF2B5EF4-FFF2-40B4-BE49-F238E27FC236}">
                <a16:creationId xmlns:a16="http://schemas.microsoft.com/office/drawing/2014/main" id="{56AE79A5-A50B-A34D-9FAC-43399708B48B}"/>
              </a:ext>
            </a:extLst>
          </p:cNvPr>
          <p:cNvSpPr txBox="1"/>
          <p:nvPr/>
        </p:nvSpPr>
        <p:spPr>
          <a:xfrm>
            <a:off x="5257800" y="1852503"/>
            <a:ext cx="4789901" cy="1200329"/>
          </a:xfrm>
          <a:prstGeom prst="rect">
            <a:avLst/>
          </a:prstGeom>
          <a:noFill/>
        </p:spPr>
        <p:txBody>
          <a:bodyPr wrap="none" rtlCol="0">
            <a:spAutoFit/>
          </a:bodyPr>
          <a:lstStyle/>
          <a:p>
            <a:r>
              <a:rPr lang="en-GB" b="1" dirty="0"/>
              <a:t>Audience: </a:t>
            </a:r>
            <a:r>
              <a:rPr lang="en-GB" dirty="0"/>
              <a:t>Invited guests: a group of people </a:t>
            </a:r>
          </a:p>
          <a:p>
            <a:r>
              <a:rPr lang="en-GB" dirty="0"/>
              <a:t>that may have never cooked a meal from scratch.</a:t>
            </a:r>
          </a:p>
          <a:p>
            <a:r>
              <a:rPr lang="en-GB" dirty="0"/>
              <a:t>Local farmers.</a:t>
            </a:r>
          </a:p>
          <a:p>
            <a:r>
              <a:rPr lang="en-GB" dirty="0"/>
              <a:t>School children</a:t>
            </a:r>
          </a:p>
        </p:txBody>
      </p:sp>
      <p:sp>
        <p:nvSpPr>
          <p:cNvPr id="5" name="TextBox 4">
            <a:extLst>
              <a:ext uri="{FF2B5EF4-FFF2-40B4-BE49-F238E27FC236}">
                <a16:creationId xmlns:a16="http://schemas.microsoft.com/office/drawing/2014/main" id="{8514BA09-FE54-A647-9308-297CEEE9982F}"/>
              </a:ext>
            </a:extLst>
          </p:cNvPr>
          <p:cNvSpPr txBox="1"/>
          <p:nvPr/>
        </p:nvSpPr>
        <p:spPr>
          <a:xfrm>
            <a:off x="3967842" y="3767018"/>
            <a:ext cx="2284087" cy="646331"/>
          </a:xfrm>
          <a:prstGeom prst="rect">
            <a:avLst/>
          </a:prstGeom>
          <a:noFill/>
        </p:spPr>
        <p:txBody>
          <a:bodyPr wrap="none" rtlCol="0">
            <a:spAutoFit/>
          </a:bodyPr>
          <a:lstStyle/>
          <a:p>
            <a:r>
              <a:rPr lang="en-GB" b="1" dirty="0"/>
              <a:t>Media:</a:t>
            </a:r>
          </a:p>
          <a:p>
            <a:r>
              <a:rPr lang="en-GB" dirty="0"/>
              <a:t>Contemporary theatre</a:t>
            </a:r>
          </a:p>
        </p:txBody>
      </p:sp>
      <p:sp>
        <p:nvSpPr>
          <p:cNvPr id="6" name="TextBox 5">
            <a:extLst>
              <a:ext uri="{FF2B5EF4-FFF2-40B4-BE49-F238E27FC236}">
                <a16:creationId xmlns:a16="http://schemas.microsoft.com/office/drawing/2014/main" id="{ED109911-358E-3A4F-8936-93125AE098C0}"/>
              </a:ext>
            </a:extLst>
          </p:cNvPr>
          <p:cNvSpPr txBox="1"/>
          <p:nvPr/>
        </p:nvSpPr>
        <p:spPr>
          <a:xfrm>
            <a:off x="7162173" y="3443852"/>
            <a:ext cx="4766561" cy="646331"/>
          </a:xfrm>
          <a:prstGeom prst="rect">
            <a:avLst/>
          </a:prstGeom>
          <a:noFill/>
        </p:spPr>
        <p:txBody>
          <a:bodyPr wrap="none" rtlCol="0">
            <a:spAutoFit/>
          </a:bodyPr>
          <a:lstStyle/>
          <a:p>
            <a:r>
              <a:rPr lang="en-GB" b="1" dirty="0"/>
              <a:t>Current affair:</a:t>
            </a:r>
          </a:p>
          <a:p>
            <a:r>
              <a:rPr lang="en-GB" dirty="0"/>
              <a:t>Shortage of produce that can be grown in the UK</a:t>
            </a:r>
          </a:p>
        </p:txBody>
      </p:sp>
      <p:sp>
        <p:nvSpPr>
          <p:cNvPr id="7" name="TextBox 6">
            <a:extLst>
              <a:ext uri="{FF2B5EF4-FFF2-40B4-BE49-F238E27FC236}">
                <a16:creationId xmlns:a16="http://schemas.microsoft.com/office/drawing/2014/main" id="{7C41009D-5995-1944-9D18-43EE2EB72FF2}"/>
              </a:ext>
            </a:extLst>
          </p:cNvPr>
          <p:cNvSpPr txBox="1"/>
          <p:nvPr/>
        </p:nvSpPr>
        <p:spPr>
          <a:xfrm>
            <a:off x="5512987" y="4788525"/>
            <a:ext cx="4454040" cy="1754326"/>
          </a:xfrm>
          <a:prstGeom prst="rect">
            <a:avLst/>
          </a:prstGeom>
          <a:noFill/>
        </p:spPr>
        <p:txBody>
          <a:bodyPr wrap="none" rtlCol="0">
            <a:spAutoFit/>
          </a:bodyPr>
          <a:lstStyle/>
          <a:p>
            <a:r>
              <a:rPr lang="en-GB" b="1" dirty="0"/>
              <a:t>My creative media:</a:t>
            </a:r>
          </a:p>
          <a:p>
            <a:r>
              <a:rPr lang="en-GB" dirty="0"/>
              <a:t>Trolley dance + Audience interaction</a:t>
            </a:r>
          </a:p>
          <a:p>
            <a:r>
              <a:rPr lang="en-GB" dirty="0"/>
              <a:t>Choir song – known tune – alternate lyrics</a:t>
            </a:r>
          </a:p>
          <a:p>
            <a:r>
              <a:rPr lang="en-GB" dirty="0"/>
              <a:t>Big tech – flashlight from store</a:t>
            </a:r>
          </a:p>
          <a:p>
            <a:r>
              <a:rPr lang="en-GB" dirty="0"/>
              <a:t>Pre-set videos accessible on phones - didactic</a:t>
            </a:r>
          </a:p>
          <a:p>
            <a:endParaRPr lang="en-GB" dirty="0"/>
          </a:p>
        </p:txBody>
      </p:sp>
    </p:spTree>
    <p:extLst>
      <p:ext uri="{BB962C8B-B14F-4D97-AF65-F5344CB8AC3E}">
        <p14:creationId xmlns:p14="http://schemas.microsoft.com/office/powerpoint/2010/main" val="33368647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F2F98D2-E88D-4B4F-84C8-9E2495D9592B}"/>
              </a:ext>
            </a:extLst>
          </p:cNvPr>
          <p:cNvSpPr>
            <a:spLocks noGrp="1"/>
          </p:cNvSpPr>
          <p:nvPr>
            <p:ph idx="1"/>
          </p:nvPr>
        </p:nvSpPr>
        <p:spPr>
          <a:xfrm>
            <a:off x="0" y="0"/>
            <a:ext cx="5257800" cy="4351338"/>
          </a:xfrm>
        </p:spPr>
        <p:txBody>
          <a:bodyPr>
            <a:normAutofit fontScale="77500" lnSpcReduction="20000"/>
          </a:bodyPr>
          <a:lstStyle/>
          <a:p>
            <a:pPr algn="l" fontAlgn="base"/>
            <a:r>
              <a:rPr lang="en-GB" b="1" i="0" dirty="0">
                <a:effectLst/>
                <a:latin typeface="-apple-system"/>
              </a:rPr>
              <a:t>Short Spring Poems for Kids That Rhyme</a:t>
            </a:r>
          </a:p>
          <a:p>
            <a:pPr algn="l" fontAlgn="base"/>
            <a:r>
              <a:rPr lang="en-GB" b="1" i="0" dirty="0">
                <a:effectLst/>
                <a:latin typeface="-apple-system"/>
              </a:rPr>
              <a:t>It Must Be Spring</a:t>
            </a:r>
          </a:p>
          <a:p>
            <a:pPr algn="l" fontAlgn="base"/>
            <a:r>
              <a:rPr lang="en-GB" b="0" i="0" dirty="0">
                <a:solidFill>
                  <a:srgbClr val="4B4F58"/>
                </a:solidFill>
                <a:effectLst/>
                <a:latin typeface="-apple-system"/>
              </a:rPr>
              <a:t>By May Fenn</a:t>
            </a:r>
          </a:p>
          <a:p>
            <a:pPr algn="l" fontAlgn="base"/>
            <a:r>
              <a:rPr lang="en-GB" b="0" i="0" dirty="0">
                <a:solidFill>
                  <a:srgbClr val="4B4F58"/>
                </a:solidFill>
                <a:effectLst/>
                <a:latin typeface="-apple-system"/>
              </a:rPr>
              <a:t>Hush, can you hear it?</a:t>
            </a:r>
            <a:br>
              <a:rPr lang="en-GB" b="0" i="0" dirty="0">
                <a:solidFill>
                  <a:srgbClr val="4B4F58"/>
                </a:solidFill>
                <a:effectLst/>
                <a:latin typeface="-apple-system"/>
              </a:rPr>
            </a:br>
            <a:r>
              <a:rPr lang="en-GB" b="0" i="0" dirty="0">
                <a:solidFill>
                  <a:srgbClr val="4B4F58"/>
                </a:solidFill>
                <a:effectLst/>
                <a:latin typeface="-apple-system"/>
              </a:rPr>
              <a:t>The rustling in the grass,</a:t>
            </a:r>
            <a:br>
              <a:rPr lang="en-GB" b="0" i="0" dirty="0">
                <a:solidFill>
                  <a:srgbClr val="4B4F58"/>
                </a:solidFill>
                <a:effectLst/>
                <a:latin typeface="-apple-system"/>
              </a:rPr>
            </a:br>
            <a:r>
              <a:rPr lang="en-GB" b="0" i="0" dirty="0">
                <a:solidFill>
                  <a:srgbClr val="4B4F58"/>
                </a:solidFill>
                <a:effectLst/>
                <a:latin typeface="-apple-system"/>
              </a:rPr>
              <a:t>Bringing you the welcome news that</a:t>
            </a:r>
            <a:br>
              <a:rPr lang="en-GB" b="0" i="0" dirty="0">
                <a:solidFill>
                  <a:srgbClr val="4B4F58"/>
                </a:solidFill>
                <a:effectLst/>
                <a:latin typeface="-apple-system"/>
              </a:rPr>
            </a:br>
            <a:r>
              <a:rPr lang="en-GB" b="0" i="0" dirty="0">
                <a:solidFill>
                  <a:srgbClr val="4B4F58"/>
                </a:solidFill>
                <a:effectLst/>
                <a:latin typeface="-apple-system"/>
              </a:rPr>
              <a:t>Winter’s day is past.</a:t>
            </a:r>
            <a:br>
              <a:rPr lang="en-GB" b="0" i="0" dirty="0">
                <a:solidFill>
                  <a:srgbClr val="4B4F58"/>
                </a:solidFill>
                <a:effectLst/>
                <a:latin typeface="-apple-system"/>
              </a:rPr>
            </a:br>
            <a:r>
              <a:rPr lang="en-GB" b="0" i="0" dirty="0">
                <a:solidFill>
                  <a:srgbClr val="4B4F58"/>
                </a:solidFill>
                <a:effectLst/>
                <a:latin typeface="-apple-system"/>
              </a:rPr>
              <a:t>Soft, can you feel it?</a:t>
            </a:r>
            <a:br>
              <a:rPr lang="en-GB" b="0" i="0" dirty="0">
                <a:solidFill>
                  <a:srgbClr val="4B4F58"/>
                </a:solidFill>
                <a:effectLst/>
                <a:latin typeface="-apple-system"/>
              </a:rPr>
            </a:br>
            <a:r>
              <a:rPr lang="en-GB" b="0" i="0" dirty="0">
                <a:solidFill>
                  <a:srgbClr val="4B4F58"/>
                </a:solidFill>
                <a:effectLst/>
                <a:latin typeface="-apple-system"/>
              </a:rPr>
              <a:t>The warm caressing breeze,</a:t>
            </a:r>
            <a:br>
              <a:rPr lang="en-GB" b="0" i="0" dirty="0">
                <a:solidFill>
                  <a:srgbClr val="4B4F58"/>
                </a:solidFill>
                <a:effectLst/>
                <a:latin typeface="-apple-system"/>
              </a:rPr>
            </a:br>
            <a:r>
              <a:rPr lang="en-GB" b="0" i="0" dirty="0">
                <a:solidFill>
                  <a:srgbClr val="4B4F58"/>
                </a:solidFill>
                <a:effectLst/>
                <a:latin typeface="-apple-system"/>
              </a:rPr>
              <a:t>Telling you the sticky buds</a:t>
            </a:r>
            <a:br>
              <a:rPr lang="en-GB" b="0" i="0" dirty="0">
                <a:solidFill>
                  <a:srgbClr val="4B4F58"/>
                </a:solidFill>
                <a:effectLst/>
                <a:latin typeface="-apple-system"/>
              </a:rPr>
            </a:br>
            <a:r>
              <a:rPr lang="en-GB" b="0" i="0" dirty="0">
                <a:solidFill>
                  <a:srgbClr val="4B4F58"/>
                </a:solidFill>
                <a:effectLst/>
                <a:latin typeface="-apple-system"/>
              </a:rPr>
              <a:t>Are bursting on the trees.</a:t>
            </a:r>
            <a:br>
              <a:rPr lang="en-GB" b="0" i="0" dirty="0">
                <a:solidFill>
                  <a:srgbClr val="4B4F58"/>
                </a:solidFill>
                <a:effectLst/>
                <a:latin typeface="-apple-system"/>
              </a:rPr>
            </a:br>
            <a:r>
              <a:rPr lang="en-GB" b="0" i="0" dirty="0">
                <a:solidFill>
                  <a:srgbClr val="4B4F58"/>
                </a:solidFill>
                <a:effectLst/>
                <a:latin typeface="-apple-system"/>
              </a:rPr>
              <a:t>Look, can you see them?</a:t>
            </a:r>
            <a:br>
              <a:rPr lang="en-GB" b="0" i="0" dirty="0">
                <a:solidFill>
                  <a:srgbClr val="4B4F58"/>
                </a:solidFill>
                <a:effectLst/>
                <a:latin typeface="-apple-system"/>
              </a:rPr>
            </a:br>
            <a:r>
              <a:rPr lang="en-GB" b="0" i="0" dirty="0">
                <a:solidFill>
                  <a:srgbClr val="4B4F58"/>
                </a:solidFill>
                <a:effectLst/>
                <a:latin typeface="-apple-system"/>
              </a:rPr>
              <a:t>The primrose in the lane.</a:t>
            </a:r>
            <a:br>
              <a:rPr lang="en-GB" b="0" i="0" dirty="0">
                <a:solidFill>
                  <a:srgbClr val="4B4F58"/>
                </a:solidFill>
                <a:effectLst/>
                <a:latin typeface="-apple-system"/>
              </a:rPr>
            </a:br>
            <a:r>
              <a:rPr lang="en-GB" b="0" i="0" dirty="0">
                <a:solidFill>
                  <a:srgbClr val="4B4F58"/>
                </a:solidFill>
                <a:effectLst/>
                <a:latin typeface="-apple-system"/>
              </a:rPr>
              <a:t>Now you must believe it —</a:t>
            </a:r>
            <a:br>
              <a:rPr lang="en-GB" b="0" i="0" dirty="0">
                <a:solidFill>
                  <a:srgbClr val="4B4F58"/>
                </a:solidFill>
                <a:effectLst/>
                <a:latin typeface="-apple-system"/>
              </a:rPr>
            </a:br>
            <a:r>
              <a:rPr lang="en-GB" b="0" i="0" dirty="0">
                <a:solidFill>
                  <a:srgbClr val="4B4F58"/>
                </a:solidFill>
                <a:effectLst/>
                <a:latin typeface="-apple-system"/>
              </a:rPr>
              <a:t>Spring is here again.</a:t>
            </a:r>
          </a:p>
          <a:p>
            <a:endParaRPr lang="en-GB" dirty="0"/>
          </a:p>
        </p:txBody>
      </p:sp>
      <p:sp>
        <p:nvSpPr>
          <p:cNvPr id="2" name="TextBox 1">
            <a:extLst>
              <a:ext uri="{FF2B5EF4-FFF2-40B4-BE49-F238E27FC236}">
                <a16:creationId xmlns:a16="http://schemas.microsoft.com/office/drawing/2014/main" id="{DF3BBC05-10D4-0347-995B-0A4E212D2213}"/>
              </a:ext>
            </a:extLst>
          </p:cNvPr>
          <p:cNvSpPr txBox="1"/>
          <p:nvPr/>
        </p:nvSpPr>
        <p:spPr>
          <a:xfrm>
            <a:off x="5257800" y="620486"/>
            <a:ext cx="3047373" cy="369332"/>
          </a:xfrm>
          <a:prstGeom prst="rect">
            <a:avLst/>
          </a:prstGeom>
          <a:noFill/>
        </p:spPr>
        <p:txBody>
          <a:bodyPr wrap="none" rtlCol="0">
            <a:spAutoFit/>
          </a:bodyPr>
          <a:lstStyle/>
          <a:p>
            <a:r>
              <a:rPr lang="en-GB" b="1" dirty="0"/>
              <a:t>Location:</a:t>
            </a:r>
            <a:r>
              <a:rPr lang="en-GB" dirty="0"/>
              <a:t> Empty Tesco Carpark</a:t>
            </a:r>
          </a:p>
        </p:txBody>
      </p:sp>
      <p:sp>
        <p:nvSpPr>
          <p:cNvPr id="4" name="TextBox 3">
            <a:extLst>
              <a:ext uri="{FF2B5EF4-FFF2-40B4-BE49-F238E27FC236}">
                <a16:creationId xmlns:a16="http://schemas.microsoft.com/office/drawing/2014/main" id="{56AE79A5-A50B-A34D-9FAC-43399708B48B}"/>
              </a:ext>
            </a:extLst>
          </p:cNvPr>
          <p:cNvSpPr txBox="1"/>
          <p:nvPr/>
        </p:nvSpPr>
        <p:spPr>
          <a:xfrm>
            <a:off x="5257800" y="1852503"/>
            <a:ext cx="4789901" cy="1200329"/>
          </a:xfrm>
          <a:prstGeom prst="rect">
            <a:avLst/>
          </a:prstGeom>
          <a:noFill/>
        </p:spPr>
        <p:txBody>
          <a:bodyPr wrap="none" rtlCol="0">
            <a:spAutoFit/>
          </a:bodyPr>
          <a:lstStyle/>
          <a:p>
            <a:r>
              <a:rPr lang="en-GB" b="1" dirty="0"/>
              <a:t>Audience: </a:t>
            </a:r>
            <a:r>
              <a:rPr lang="en-GB" dirty="0"/>
              <a:t>Invited guests: a group of people </a:t>
            </a:r>
          </a:p>
          <a:p>
            <a:r>
              <a:rPr lang="en-GB" dirty="0"/>
              <a:t>that may have never cooked a meal from scratch.</a:t>
            </a:r>
          </a:p>
          <a:p>
            <a:r>
              <a:rPr lang="en-GB" dirty="0"/>
              <a:t>Local farmers.</a:t>
            </a:r>
          </a:p>
          <a:p>
            <a:r>
              <a:rPr lang="en-GB" dirty="0"/>
              <a:t>School children</a:t>
            </a:r>
          </a:p>
        </p:txBody>
      </p:sp>
      <p:sp>
        <p:nvSpPr>
          <p:cNvPr id="5" name="TextBox 4">
            <a:extLst>
              <a:ext uri="{FF2B5EF4-FFF2-40B4-BE49-F238E27FC236}">
                <a16:creationId xmlns:a16="http://schemas.microsoft.com/office/drawing/2014/main" id="{8514BA09-FE54-A647-9308-297CEEE9982F}"/>
              </a:ext>
            </a:extLst>
          </p:cNvPr>
          <p:cNvSpPr txBox="1"/>
          <p:nvPr/>
        </p:nvSpPr>
        <p:spPr>
          <a:xfrm>
            <a:off x="3967842" y="3767018"/>
            <a:ext cx="2284087" cy="646331"/>
          </a:xfrm>
          <a:prstGeom prst="rect">
            <a:avLst/>
          </a:prstGeom>
          <a:noFill/>
        </p:spPr>
        <p:txBody>
          <a:bodyPr wrap="none" rtlCol="0">
            <a:spAutoFit/>
          </a:bodyPr>
          <a:lstStyle/>
          <a:p>
            <a:r>
              <a:rPr lang="en-GB" b="1" dirty="0"/>
              <a:t>Media:</a:t>
            </a:r>
          </a:p>
          <a:p>
            <a:r>
              <a:rPr lang="en-GB" dirty="0"/>
              <a:t>Contemporary theatre</a:t>
            </a:r>
          </a:p>
        </p:txBody>
      </p:sp>
      <p:sp>
        <p:nvSpPr>
          <p:cNvPr id="6" name="TextBox 5">
            <a:extLst>
              <a:ext uri="{FF2B5EF4-FFF2-40B4-BE49-F238E27FC236}">
                <a16:creationId xmlns:a16="http://schemas.microsoft.com/office/drawing/2014/main" id="{ED109911-358E-3A4F-8936-93125AE098C0}"/>
              </a:ext>
            </a:extLst>
          </p:cNvPr>
          <p:cNvSpPr txBox="1"/>
          <p:nvPr/>
        </p:nvSpPr>
        <p:spPr>
          <a:xfrm>
            <a:off x="7162173" y="3443852"/>
            <a:ext cx="4766561" cy="646331"/>
          </a:xfrm>
          <a:prstGeom prst="rect">
            <a:avLst/>
          </a:prstGeom>
          <a:noFill/>
        </p:spPr>
        <p:txBody>
          <a:bodyPr wrap="none" rtlCol="0">
            <a:spAutoFit/>
          </a:bodyPr>
          <a:lstStyle/>
          <a:p>
            <a:r>
              <a:rPr lang="en-GB" b="1" dirty="0"/>
              <a:t>Current affair:</a:t>
            </a:r>
          </a:p>
          <a:p>
            <a:r>
              <a:rPr lang="en-GB" dirty="0"/>
              <a:t>Shortage of produce that can be grown in the UK</a:t>
            </a:r>
          </a:p>
        </p:txBody>
      </p:sp>
      <p:sp>
        <p:nvSpPr>
          <p:cNvPr id="7" name="TextBox 6">
            <a:extLst>
              <a:ext uri="{FF2B5EF4-FFF2-40B4-BE49-F238E27FC236}">
                <a16:creationId xmlns:a16="http://schemas.microsoft.com/office/drawing/2014/main" id="{7C41009D-5995-1944-9D18-43EE2EB72FF2}"/>
              </a:ext>
            </a:extLst>
          </p:cNvPr>
          <p:cNvSpPr txBox="1"/>
          <p:nvPr/>
        </p:nvSpPr>
        <p:spPr>
          <a:xfrm>
            <a:off x="5512987" y="4788525"/>
            <a:ext cx="4454040" cy="1754326"/>
          </a:xfrm>
          <a:prstGeom prst="rect">
            <a:avLst/>
          </a:prstGeom>
          <a:noFill/>
        </p:spPr>
        <p:txBody>
          <a:bodyPr wrap="none" rtlCol="0">
            <a:spAutoFit/>
          </a:bodyPr>
          <a:lstStyle/>
          <a:p>
            <a:r>
              <a:rPr lang="en-GB" b="1" dirty="0"/>
              <a:t>My creative media:</a:t>
            </a:r>
          </a:p>
          <a:p>
            <a:r>
              <a:rPr lang="en-GB" dirty="0"/>
              <a:t>Trolley dance + Audience interaction</a:t>
            </a:r>
          </a:p>
          <a:p>
            <a:r>
              <a:rPr lang="en-GB" dirty="0"/>
              <a:t>Choir song – known tune – alternate lyrics</a:t>
            </a:r>
          </a:p>
          <a:p>
            <a:r>
              <a:rPr lang="en-GB" dirty="0"/>
              <a:t>Big tech – flashlight from store</a:t>
            </a:r>
          </a:p>
          <a:p>
            <a:r>
              <a:rPr lang="en-GB" dirty="0"/>
              <a:t>Pre-set videos accessible on phones - didactic</a:t>
            </a:r>
          </a:p>
          <a:p>
            <a:endParaRPr lang="en-GB" dirty="0"/>
          </a:p>
        </p:txBody>
      </p:sp>
      <p:sp>
        <p:nvSpPr>
          <p:cNvPr id="8" name="TextBox 7">
            <a:extLst>
              <a:ext uri="{FF2B5EF4-FFF2-40B4-BE49-F238E27FC236}">
                <a16:creationId xmlns:a16="http://schemas.microsoft.com/office/drawing/2014/main" id="{2CECB9A0-0E08-8E4F-95D6-77858E887273}"/>
              </a:ext>
            </a:extLst>
          </p:cNvPr>
          <p:cNvSpPr txBox="1"/>
          <p:nvPr/>
        </p:nvSpPr>
        <p:spPr>
          <a:xfrm>
            <a:off x="101271" y="4351338"/>
            <a:ext cx="4029565" cy="2585323"/>
          </a:xfrm>
          <a:prstGeom prst="rect">
            <a:avLst/>
          </a:prstGeom>
          <a:noFill/>
        </p:spPr>
        <p:txBody>
          <a:bodyPr wrap="none" rtlCol="0">
            <a:spAutoFit/>
          </a:bodyPr>
          <a:lstStyle/>
          <a:p>
            <a:r>
              <a:rPr lang="en-GB" b="1" dirty="0"/>
              <a:t>Outcomes:</a:t>
            </a:r>
          </a:p>
          <a:p>
            <a:r>
              <a:rPr lang="en-GB" dirty="0"/>
              <a:t>Awareness of costs of production.</a:t>
            </a:r>
          </a:p>
          <a:p>
            <a:r>
              <a:rPr lang="en-GB" dirty="0"/>
              <a:t>Encourage new discussions about food </a:t>
            </a:r>
          </a:p>
          <a:p>
            <a:r>
              <a:rPr lang="en-GB" dirty="0"/>
              <a:t>and availability. </a:t>
            </a:r>
          </a:p>
          <a:p>
            <a:r>
              <a:rPr lang="en-GB" dirty="0"/>
              <a:t>Reduce fear of speaking up.</a:t>
            </a:r>
          </a:p>
          <a:p>
            <a:r>
              <a:rPr lang="en-GB" dirty="0"/>
              <a:t>Intergenerational cohesion.</a:t>
            </a:r>
          </a:p>
          <a:p>
            <a:r>
              <a:rPr lang="en-GB" dirty="0"/>
              <a:t>A fun and interesting event that sparks a </a:t>
            </a:r>
          </a:p>
          <a:p>
            <a:r>
              <a:rPr lang="en-GB" dirty="0"/>
              <a:t>conversation.</a:t>
            </a:r>
          </a:p>
          <a:p>
            <a:endParaRPr lang="en-GB" dirty="0"/>
          </a:p>
        </p:txBody>
      </p:sp>
    </p:spTree>
    <p:extLst>
      <p:ext uri="{BB962C8B-B14F-4D97-AF65-F5344CB8AC3E}">
        <p14:creationId xmlns:p14="http://schemas.microsoft.com/office/powerpoint/2010/main" val="18070017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5E4B7-EF8A-0E43-B40B-9C59678032A9}"/>
              </a:ext>
            </a:extLst>
          </p:cNvPr>
          <p:cNvSpPr>
            <a:spLocks noGrp="1"/>
          </p:cNvSpPr>
          <p:nvPr>
            <p:ph type="title"/>
          </p:nvPr>
        </p:nvSpPr>
        <p:spPr/>
        <p:txBody>
          <a:bodyPr/>
          <a:lstStyle/>
          <a:p>
            <a:r>
              <a:rPr lang="en-GB" dirty="0"/>
              <a:t>Step 2: Some information to change your ideas</a:t>
            </a:r>
          </a:p>
        </p:txBody>
      </p:sp>
      <p:sp>
        <p:nvSpPr>
          <p:cNvPr id="3" name="Content Placeholder 2">
            <a:extLst>
              <a:ext uri="{FF2B5EF4-FFF2-40B4-BE49-F238E27FC236}">
                <a16:creationId xmlns:a16="http://schemas.microsoft.com/office/drawing/2014/main" id="{B5C86497-8F01-3444-8661-83164BA02C3F}"/>
              </a:ext>
            </a:extLst>
          </p:cNvPr>
          <p:cNvSpPr>
            <a:spLocks noGrp="1"/>
          </p:cNvSpPr>
          <p:nvPr>
            <p:ph idx="1"/>
          </p:nvPr>
        </p:nvSpPr>
        <p:spPr/>
        <p:txBody>
          <a:bodyPr>
            <a:normAutofit lnSpcReduction="10000"/>
          </a:bodyPr>
          <a:lstStyle/>
          <a:p>
            <a:r>
              <a:rPr lang="en-GB" dirty="0"/>
              <a:t>Here are 2 sources of funding that could be available to a collaborative, creative practice. Both have connections with sustainability and nature – how might you adapt your creative ‘task’ ideas to make them applicable for this funding? </a:t>
            </a:r>
          </a:p>
          <a:p>
            <a:endParaRPr lang="en-GB" dirty="0"/>
          </a:p>
          <a:p>
            <a:r>
              <a:rPr lang="en-GB" dirty="0"/>
              <a:t>Arts Council of Wales funding: </a:t>
            </a:r>
          </a:p>
          <a:p>
            <a:r>
              <a:rPr lang="en-GB" dirty="0"/>
              <a:t>(an example) </a:t>
            </a:r>
            <a:r>
              <a:rPr lang="en-GB" dirty="0" err="1">
                <a:hlinkClick r:id="rId2"/>
              </a:rPr>
              <a:t>Cyngor</a:t>
            </a:r>
            <a:r>
              <a:rPr lang="en-GB" dirty="0">
                <a:hlinkClick r:id="rId2"/>
              </a:rPr>
              <a:t> </a:t>
            </a:r>
            <a:r>
              <a:rPr lang="en-GB" dirty="0" err="1">
                <a:hlinkClick r:id="rId2"/>
              </a:rPr>
              <a:t>Celfyddydau</a:t>
            </a:r>
            <a:r>
              <a:rPr lang="en-GB" dirty="0">
                <a:hlinkClick r:id="rId2"/>
              </a:rPr>
              <a:t> Cymru, Arts Council of Wales</a:t>
            </a:r>
            <a:endParaRPr lang="en-GB" dirty="0"/>
          </a:p>
          <a:p>
            <a:endParaRPr lang="en-GB" dirty="0"/>
          </a:p>
          <a:p>
            <a:r>
              <a:rPr lang="en-GB" dirty="0"/>
              <a:t>Alternate funding that could be applied:</a:t>
            </a:r>
          </a:p>
          <a:p>
            <a:r>
              <a:rPr lang="en-GB" dirty="0"/>
              <a:t>(an example) </a:t>
            </a:r>
            <a:r>
              <a:rPr lang="en-GB" dirty="0" err="1">
                <a:hlinkClick r:id="rId3"/>
              </a:rPr>
              <a:t>Esmee</a:t>
            </a:r>
            <a:r>
              <a:rPr lang="en-GB" dirty="0">
                <a:hlinkClick r:id="rId3"/>
              </a:rPr>
              <a:t> Fairbairn</a:t>
            </a:r>
            <a:endParaRPr lang="en-GB" dirty="0"/>
          </a:p>
        </p:txBody>
      </p:sp>
    </p:spTree>
    <p:extLst>
      <p:ext uri="{BB962C8B-B14F-4D97-AF65-F5344CB8AC3E}">
        <p14:creationId xmlns:p14="http://schemas.microsoft.com/office/powerpoint/2010/main" val="38257039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7D54FF-E622-3948-BBB3-2B811DA4BF01}"/>
              </a:ext>
            </a:extLst>
          </p:cNvPr>
          <p:cNvSpPr>
            <a:spLocks noGrp="1"/>
          </p:cNvSpPr>
          <p:nvPr>
            <p:ph type="title"/>
          </p:nvPr>
        </p:nvSpPr>
        <p:spPr/>
        <p:txBody>
          <a:bodyPr/>
          <a:lstStyle/>
          <a:p>
            <a:r>
              <a:rPr lang="en-GB" dirty="0"/>
              <a:t>Nonlinear process</a:t>
            </a:r>
          </a:p>
        </p:txBody>
      </p:sp>
      <p:sp>
        <p:nvSpPr>
          <p:cNvPr id="3" name="Content Placeholder 2">
            <a:extLst>
              <a:ext uri="{FF2B5EF4-FFF2-40B4-BE49-F238E27FC236}">
                <a16:creationId xmlns:a16="http://schemas.microsoft.com/office/drawing/2014/main" id="{F3C36FC0-AB87-1548-B601-F8D0B951E17A}"/>
              </a:ext>
            </a:extLst>
          </p:cNvPr>
          <p:cNvSpPr>
            <a:spLocks noGrp="1"/>
          </p:cNvSpPr>
          <p:nvPr>
            <p:ph idx="1"/>
          </p:nvPr>
        </p:nvSpPr>
        <p:spPr/>
        <p:txBody>
          <a:bodyPr/>
          <a:lstStyle/>
          <a:p>
            <a:r>
              <a:rPr lang="en-GB" sz="3600" dirty="0"/>
              <a:t>Return to your groups and consider how you might be able to adapt your ideas to align with criteria to receive funding from these specific sources.</a:t>
            </a:r>
          </a:p>
          <a:p>
            <a:endParaRPr lang="en-GB" sz="3600" dirty="0"/>
          </a:p>
          <a:p>
            <a:r>
              <a:rPr lang="en-GB" sz="3600" dirty="0"/>
              <a:t>Consider the Design Thinking steps to support this development. </a:t>
            </a:r>
          </a:p>
          <a:p>
            <a:r>
              <a:rPr lang="en-GB" sz="3600" dirty="0"/>
              <a:t>You would be moving from prototype to ideate again…</a:t>
            </a:r>
          </a:p>
          <a:p>
            <a:endParaRPr lang="en-GB" dirty="0"/>
          </a:p>
        </p:txBody>
      </p:sp>
    </p:spTree>
    <p:extLst>
      <p:ext uri="{BB962C8B-B14F-4D97-AF65-F5344CB8AC3E}">
        <p14:creationId xmlns:p14="http://schemas.microsoft.com/office/powerpoint/2010/main" val="179500390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6682B-D637-FF48-91A6-DCEC21B129B3}"/>
              </a:ext>
            </a:extLst>
          </p:cNvPr>
          <p:cNvSpPr>
            <a:spLocks noGrp="1"/>
          </p:cNvSpPr>
          <p:nvPr>
            <p:ph type="title"/>
          </p:nvPr>
        </p:nvSpPr>
        <p:spPr/>
        <p:txBody>
          <a:bodyPr/>
          <a:lstStyle/>
          <a:p>
            <a:r>
              <a:rPr lang="en-GB" dirty="0"/>
              <a:t>Is this a process that you can use?</a:t>
            </a:r>
          </a:p>
        </p:txBody>
      </p:sp>
      <p:sp>
        <p:nvSpPr>
          <p:cNvPr id="3" name="Content Placeholder 2">
            <a:extLst>
              <a:ext uri="{FF2B5EF4-FFF2-40B4-BE49-F238E27FC236}">
                <a16:creationId xmlns:a16="http://schemas.microsoft.com/office/drawing/2014/main" id="{57D87544-62A2-3142-BFE5-85F56A8D1E7B}"/>
              </a:ext>
            </a:extLst>
          </p:cNvPr>
          <p:cNvSpPr>
            <a:spLocks noGrp="1"/>
          </p:cNvSpPr>
          <p:nvPr>
            <p:ph idx="1"/>
          </p:nvPr>
        </p:nvSpPr>
        <p:spPr/>
        <p:txBody>
          <a:bodyPr/>
          <a:lstStyle/>
          <a:p>
            <a:r>
              <a:rPr lang="en-GB" dirty="0"/>
              <a:t>Does design thinking make sense to your creative process?</a:t>
            </a:r>
          </a:p>
          <a:p>
            <a:endParaRPr lang="en-GB" dirty="0"/>
          </a:p>
          <a:p>
            <a:r>
              <a:rPr lang="en-GB" dirty="0"/>
              <a:t>How can you apply it to your work?</a:t>
            </a:r>
          </a:p>
          <a:p>
            <a:endParaRPr lang="en-GB" dirty="0"/>
          </a:p>
          <a:p>
            <a:r>
              <a:rPr lang="en-GB" dirty="0"/>
              <a:t>What issues can you identify with DT that would negatively impact your work?</a:t>
            </a:r>
          </a:p>
          <a:p>
            <a:endParaRPr lang="en-GB" dirty="0"/>
          </a:p>
          <a:p>
            <a:r>
              <a:rPr lang="en-GB" dirty="0"/>
              <a:t>What traits can you identify with DT that would positively impact your work?</a:t>
            </a:r>
          </a:p>
          <a:p>
            <a:endParaRPr lang="en-GB" dirty="0"/>
          </a:p>
          <a:p>
            <a:endParaRPr lang="en-GB" dirty="0"/>
          </a:p>
        </p:txBody>
      </p:sp>
    </p:spTree>
    <p:extLst>
      <p:ext uri="{BB962C8B-B14F-4D97-AF65-F5344CB8AC3E}">
        <p14:creationId xmlns:p14="http://schemas.microsoft.com/office/powerpoint/2010/main" val="25013650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C99A4-8821-854D-9DAA-3191916E131E}"/>
              </a:ext>
            </a:extLst>
          </p:cNvPr>
          <p:cNvSpPr>
            <a:spLocks noGrp="1"/>
          </p:cNvSpPr>
          <p:nvPr>
            <p:ph type="title"/>
          </p:nvPr>
        </p:nvSpPr>
        <p:spPr/>
        <p:txBody>
          <a:bodyPr/>
          <a:lstStyle/>
          <a:p>
            <a:r>
              <a:rPr lang="en-GB" dirty="0"/>
              <a:t>Other ideas about DT</a:t>
            </a:r>
          </a:p>
        </p:txBody>
      </p:sp>
      <p:sp>
        <p:nvSpPr>
          <p:cNvPr id="3" name="Content Placeholder 2">
            <a:extLst>
              <a:ext uri="{FF2B5EF4-FFF2-40B4-BE49-F238E27FC236}">
                <a16:creationId xmlns:a16="http://schemas.microsoft.com/office/drawing/2014/main" id="{AC1D901B-FAC8-F24F-808A-126016E70282}"/>
              </a:ext>
            </a:extLst>
          </p:cNvPr>
          <p:cNvSpPr>
            <a:spLocks noGrp="1"/>
          </p:cNvSpPr>
          <p:nvPr>
            <p:ph idx="1"/>
          </p:nvPr>
        </p:nvSpPr>
        <p:spPr/>
        <p:txBody>
          <a:bodyPr/>
          <a:lstStyle/>
          <a:p>
            <a:endParaRPr lang="en-GB" dirty="0">
              <a:hlinkClick r:id="rId2"/>
            </a:endParaRPr>
          </a:p>
          <a:p>
            <a:endParaRPr lang="en-GB" dirty="0">
              <a:hlinkClick r:id="rId2"/>
            </a:endParaRPr>
          </a:p>
          <a:p>
            <a:r>
              <a:rPr lang="en-GB" dirty="0">
                <a:hlinkClick r:id="rId2"/>
              </a:rPr>
              <a:t>Natasha Jen </a:t>
            </a:r>
            <a:r>
              <a:rPr lang="en-GB" dirty="0"/>
              <a:t>doesn’t like Design Thinking.</a:t>
            </a:r>
          </a:p>
          <a:p>
            <a:endParaRPr lang="en-GB" dirty="0"/>
          </a:p>
          <a:p>
            <a:r>
              <a:rPr lang="en-GB" dirty="0"/>
              <a:t>This is worth watching so that you can appreciate a sound critical perspective on DT from a </a:t>
            </a:r>
            <a:r>
              <a:rPr lang="en-GB"/>
              <a:t>designer point of view.</a:t>
            </a:r>
            <a:endParaRPr lang="en-GB" dirty="0"/>
          </a:p>
        </p:txBody>
      </p:sp>
    </p:spTree>
    <p:extLst>
      <p:ext uri="{BB962C8B-B14F-4D97-AF65-F5344CB8AC3E}">
        <p14:creationId xmlns:p14="http://schemas.microsoft.com/office/powerpoint/2010/main" val="5594578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452</TotalTime>
  <Words>2720</Words>
  <Application>Microsoft Office PowerPoint</Application>
  <PresentationFormat>Widescreen</PresentationFormat>
  <Paragraphs>317</Paragraphs>
  <Slides>41</Slides>
  <Notes>19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41</vt:i4>
      </vt:variant>
    </vt:vector>
  </HeadingPairs>
  <TitlesOfParts>
    <vt:vector size="52" baseType="lpstr">
      <vt:lpstr>-apple-system</vt:lpstr>
      <vt:lpstr>inherit</vt:lpstr>
      <vt:lpstr>Arial</vt:lpstr>
      <vt:lpstr>Calibri</vt:lpstr>
      <vt:lpstr>Calibri Light</vt:lpstr>
      <vt:lpstr>Cambria</vt:lpstr>
      <vt:lpstr>Open Sans</vt:lpstr>
      <vt:lpstr>Segoe UI</vt:lpstr>
      <vt:lpstr>Tahoma</vt:lpstr>
      <vt:lpstr>Times New Roman</vt:lpstr>
      <vt:lpstr>Office Theme</vt:lpstr>
      <vt:lpstr>Contemporary Challenges</vt:lpstr>
      <vt:lpstr>The same advice as always re: course content</vt:lpstr>
      <vt:lpstr>Assessment details</vt:lpstr>
      <vt:lpstr>Assessment details</vt:lpstr>
      <vt:lpstr>Unit 3: Design thinking</vt:lpstr>
      <vt:lpstr>Unit 3: Design thinking</vt:lpstr>
      <vt:lpstr>PowerPoint Presentation</vt:lpstr>
      <vt:lpstr>Unit 3: Design thinking</vt:lpstr>
      <vt:lpstr>Unit 3: Design thinking</vt:lpstr>
      <vt:lpstr>Unit 3: Design thinking: Mindset, Skillset, Toolset </vt:lpstr>
      <vt:lpstr>Unit 3: Design thinking: Mindset, Skillset, Toolset </vt:lpstr>
      <vt:lpstr>Unit 3: Design thinking: Mindset, Skillset, Toolset </vt:lpstr>
      <vt:lpstr>Unit 3: Design thinking: Mindset, Skillset, Toolset </vt:lpstr>
      <vt:lpstr>Design Thinking: The Steps</vt:lpstr>
      <vt:lpstr>Empathise</vt:lpstr>
      <vt:lpstr>Define</vt:lpstr>
      <vt:lpstr>Ideation</vt:lpstr>
      <vt:lpstr>Prototype</vt:lpstr>
      <vt:lpstr>Test</vt:lpstr>
      <vt:lpstr>Pros and Cons</vt:lpstr>
      <vt:lpstr>Other ideas about DT</vt:lpstr>
      <vt:lpstr>PowerPoint Presentation</vt:lpstr>
      <vt:lpstr>Stop here</vt:lpstr>
      <vt:lpstr>Task from last week:  Interpretation and theatre</vt:lpstr>
      <vt:lpstr>Now the Hero / Nawr yr Arwr</vt:lpstr>
      <vt:lpstr>Interpretation and theatre</vt:lpstr>
      <vt:lpstr>Merriam Webster</vt:lpstr>
      <vt:lpstr>Interpretation and theatre</vt:lpstr>
      <vt:lpstr>So a task for today…</vt:lpstr>
      <vt:lpstr>So a task for today…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2: Some information to change your ideas</vt:lpstr>
      <vt:lpstr>Nonlinear process</vt:lpstr>
      <vt:lpstr>Is this a process that you can use?</vt:lpstr>
      <vt:lpstr>Other ideas about DT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Contemporary Challenges</dc:title>
  <dc:creator>Jonathan Pugh</dc:creator>
  <cp:lastModifiedBy>Jonathan Pugh</cp:lastModifiedBy>
  <cp:revision>19</cp:revision>
  <dcterms:created xsi:type="dcterms:W3CDTF">2023-03-06T08:54:40Z</dcterms:created>
  <dcterms:modified xsi:type="dcterms:W3CDTF">2024-03-18T12:48:23Z</dcterms:modified>
</cp:coreProperties>
</file>