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9" r:id="rId4"/>
  </p:sldMasterIdLst>
  <p:notesMasterIdLst>
    <p:notesMasterId r:id="rId17"/>
  </p:notesMasterIdLst>
  <p:handoutMasterIdLst>
    <p:handoutMasterId r:id="rId18"/>
  </p:handoutMasterIdLst>
  <p:sldIdLst>
    <p:sldId id="2561" r:id="rId5"/>
    <p:sldId id="2563" r:id="rId6"/>
    <p:sldId id="2564" r:id="rId7"/>
    <p:sldId id="2566" r:id="rId8"/>
    <p:sldId id="2567" r:id="rId9"/>
    <p:sldId id="2573" r:id="rId10"/>
    <p:sldId id="2569" r:id="rId11"/>
    <p:sldId id="2570" r:id="rId12"/>
    <p:sldId id="2572" r:id="rId13"/>
    <p:sldId id="2574" r:id="rId14"/>
    <p:sldId id="2575" r:id="rId15"/>
    <p:sldId id="257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 id="{05079B93-9652-6626-7181-414354FAD15D}" name="Sher Dionisio" initials="SD" userId="Sher Dionisio"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E6F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E51A9B-A80C-C1E0-8231-CBA7A7C886D2}" v="16" dt="2025-10-08T15:11:13.967"/>
    <p1510:client id="{C33D5A63-E426-4AF1-B5BC-D4CC19574A02}" v="15" dt="2025-10-08T15:03:33.645"/>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144" y="10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11/5/2025</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a:p>
        </p:txBody>
      </p:sp>
    </p:spTree>
    <p:extLst>
      <p:ext uri="{BB962C8B-B14F-4D97-AF65-F5344CB8AC3E}">
        <p14:creationId xmlns:p14="http://schemas.microsoft.com/office/powerpoint/2010/main" val="3631287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Academic writing serves as a formal and objective method of communication within educational and scholarly contexts. Its primary purpose is to convey ideas clearly and logically, demonstrating a student's understanding and engagement with a topic. At Level 4, students are expected to begin developing these foundational skills by focusing on clarity, structure, and the use of evidence. Academic writing is not just about presenting information; it is about constructing a reasoned argument supported by credible sources. This form of writing helps students articulate their thoughts in a structured manner, allowing them to participate in academic discourse effectively. It also encourages critical thinking, as students must evaluate and synthesize information rather than merely report it. By mastering academic writing, students lay the groundwork for success in higher education and beyond.</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2070057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Before beginning any academic writing task, it is crucial to thoroughly understand the assignment brief. This involves reading the question carefully to identify key terms and instructions, such as 'discuss', 'evaluate', or 'compare'. These terms indicate the type of response expected and guide the structure of the essay. Students should also familiarize themselves with the assessment criteria to understand what markers are looking for. Clarifying the format, word count, and deadlines is equally important to ensure compliance with academic standards. Misinterpreting the assignment can lead to irrelevant content and lower grades, so taking the time to analyze the brief is a vital first step. Additionally, students should consider the purpose of the assignment and the intended audience, which will influence the tone and depth of analysis required. By approaching the assignment with a clear understanding, students can plan their writing more effectively and produce work that meets academic expectations.</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a:p>
        </p:txBody>
      </p:sp>
    </p:spTree>
    <p:extLst>
      <p:ext uri="{BB962C8B-B14F-4D97-AF65-F5344CB8AC3E}">
        <p14:creationId xmlns:p14="http://schemas.microsoft.com/office/powerpoint/2010/main" val="4199969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well-structured academic essay typically consists of three main parts: the introduction, the main body, and the conclusion. The introduction sets the stage by outlining the topic, stating the main argument or purpose, and briefly describing how the essay will be organized. The main body is where the argument is developed through a series of logically connected paragraphs, each focusing on a specific point supported by evidence. This section should demonstrate critical engagement with the topic and include citations from credible sources. The conclusion summarizes the key points discussed and restates the main argument, providing a sense of closure. It should not introduce new information but rather reinforce the essay's overall message. Structuring an essay in this way helps ensure clarity and coherence, making it easier for the reader to follow the writer's line of reasoning. It also reflects a disciplined approach to writing, which is essential at Level 4 and beyond.</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a:p>
        </p:txBody>
      </p:sp>
    </p:spTree>
    <p:extLst>
      <p:ext uri="{BB962C8B-B14F-4D97-AF65-F5344CB8AC3E}">
        <p14:creationId xmlns:p14="http://schemas.microsoft.com/office/powerpoint/2010/main" val="1146273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One of the key distinctions in academic writing is between describing and analysing. Description involves stating what happened, presenting facts or information without interpretation. For example, 'The policy was introduced in 2020' is a descriptive statement. Analysis, on the other hand, goes deeper by explaining why something happened, what it means, and how it relates to other ideas or theories. An analytical statement might be, 'The policy’s timing suggests a response to rising public concern, but its effectiveness remains debated.' While description provides the foundation, analysis demonstrates critical thinking and engagement with the material. Good academic writing often begins with description but quickly moves into analysis to explore implications, causes, and relationships. This shift from surface-level reporting to deeper evaluation is what distinguishes higher-level academic work. Understanding and applying this difference is crucial for students aiming to succeed in Level 4 writing tasks.</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a:p>
        </p:txBody>
      </p:sp>
    </p:spTree>
    <p:extLst>
      <p:ext uri="{BB962C8B-B14F-4D97-AF65-F5344CB8AC3E}">
        <p14:creationId xmlns:p14="http://schemas.microsoft.com/office/powerpoint/2010/main" val="41459863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Supporting arguments with evidence is a cornerstone of academic writing. Students should use academic sources such as books, journal articles, and reports to substantiate their claims. These sources lend credibility to the writing and demonstrate that the student has engaged with existing research. It is essential to use a consistent referencing style, such as Harvard or APA, throughout the essay. This includes in-text citations and a comprehensive reference list at the end. Proper referencing not only gives credit to original authors but also allows readers to verify the sources used. Failure to reference correctly can lead to accusations of plagiarism, which is a serious academic offence. At Level 4, students are expected to begin mastering these conventions to build integrity and professionalism in their writing. Learning how to integrate evidence seamlessly into the text and cite it appropriately is a skill that will serve students throughout their academic careers.</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a:p>
        </p:txBody>
      </p:sp>
    </p:spTree>
    <p:extLst>
      <p:ext uri="{BB962C8B-B14F-4D97-AF65-F5344CB8AC3E}">
        <p14:creationId xmlns:p14="http://schemas.microsoft.com/office/powerpoint/2010/main" val="25593843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Academic writing requires a formal style that is clear, concise, and free from colloquial language. Students should avoid slang, contractions (e.g., 'don’t', 'can’t'), and overly casual expressions. Writing in the third person is generally preferred, as it maintains objectivity and professionalism. For example, instead of saying 'I think', one might write 'This essay argues'. Conciseness is also important; students should aim to express ideas clearly without unnecessary repetition or wordiness. A formal style helps convey seriousness and respect for the academic context, making the writing more persuasive and credible. Developing this style involves practice and attention to detail, including grammar, punctuation, and sentence structure. At Level 4, students begin to refine their writing voice, learning to balance clarity with sophistication. By adopting a formal tone, students enhance the readability and impact of their work, aligning with academic standards and expectations.</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a:p>
        </p:txBody>
      </p:sp>
    </p:spTree>
    <p:extLst>
      <p:ext uri="{BB962C8B-B14F-4D97-AF65-F5344CB8AC3E}">
        <p14:creationId xmlns:p14="http://schemas.microsoft.com/office/powerpoint/2010/main" val="407905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Editing and proofreading are essential final steps in the academic writing process. After completing a draft, students should review their work for spelling, grammar, and punctuation errors. This ensures that the writing is polished and professional. Beyond surface-level corrections, students should also check for clarity and logical flow, making sure that each paragraph transitions smoothly and supports the overall argument. It is important to verify that all sources are cited correctly and that the reference list is complete and formatted according to the required style. Taking the time to edit and proofread can significantly improve the quality of the work and prevent avoidable mistakes. At Level 4, students are encouraged to develop a habit of reviewing their writing critically, possibly using tools or peer feedback to enhance their revisions. This attention to detail reflects a commitment to academic excellence and prepares students for more advanced writing tasks in the future.</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a:p>
        </p:txBody>
      </p:sp>
    </p:spTree>
    <p:extLst>
      <p:ext uri="{BB962C8B-B14F-4D97-AF65-F5344CB8AC3E}">
        <p14:creationId xmlns:p14="http://schemas.microsoft.com/office/powerpoint/2010/main" val="3085497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11/5/2025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773782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11/5/2025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699033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11/5/2025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955000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11/5/2025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75883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11/5/2025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099652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11/5/2025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515743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11/5/2025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403022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11/5/2025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785101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11/5/2025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040447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11/5/2025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74157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11/5/2025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6159381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US"/>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hasCustomPrompt="1"/>
          </p:nvPr>
        </p:nvSpPr>
        <p:spPr>
          <a:xfrm>
            <a:off x="0" y="-1"/>
            <a:ext cx="12192000" cy="4784036"/>
          </a:xfrm>
          <a:blipFill>
            <a:blip r:embed="rId2">
              <a:alphaModFix amt="70000"/>
            </a:blip>
            <a:stretch>
              <a:fillRect/>
            </a:stretch>
          </a:blipFill>
        </p:spPr>
        <p:txBody>
          <a:bodyPr/>
          <a:lstStyle>
            <a:lvl1pPr>
              <a:defRPr/>
            </a:lvl1pPr>
          </a:lstStyle>
          <a:p>
            <a:r>
              <a:rPr lang="en-US"/>
              <a:t> </a:t>
            </a: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r>
              <a:rPr lang="en-US"/>
              <a:t>Sample footer text</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CC057153-B650-4DEB-B370-79DDCFDCE934}" type="slidenum">
              <a:rPr lang="en-US" smtClean="0"/>
              <a:pPr/>
              <a:t>‹#›</a:t>
            </a:fld>
            <a:endParaRPr lang="en-US"/>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US"/>
              <a:t>Click to edit Master title style</a:t>
            </a:r>
          </a:p>
        </p:txBody>
      </p:sp>
    </p:spTree>
    <p:extLst>
      <p:ext uri="{BB962C8B-B14F-4D97-AF65-F5344CB8AC3E}">
        <p14:creationId xmlns:p14="http://schemas.microsoft.com/office/powerpoint/2010/main" val="185878458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4281793" y="621792"/>
            <a:ext cx="7252710" cy="1138769"/>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blip>
            <a:stretch>
              <a:fillRect/>
            </a:stretch>
          </a:blipFill>
        </p:spPr>
        <p:txBody>
          <a:bodyPr/>
          <a:lstStyle>
            <a:lvl1pPr>
              <a:defRPr/>
            </a:lvl1pPr>
          </a:lstStyle>
          <a:p>
            <a:r>
              <a:rPr lang="en-US"/>
              <a:t> </a:t>
            </a: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4309088"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4281793" y="6492875"/>
            <a:ext cx="1968375" cy="365125"/>
          </a:xfrm>
        </p:spPr>
        <p:txBody>
          <a:bodyPr anchor="b"/>
          <a:lstStyle/>
          <a:p>
            <a:r>
              <a:rPr lang="en-US"/>
              <a:t>Sample footer text</a:t>
            </a:r>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9023903" y="6492875"/>
            <a:ext cx="1596200" cy="365125"/>
          </a:xfrm>
        </p:spPr>
        <p:txBody>
          <a:bodyPr anchor="b"/>
          <a:lstStyle/>
          <a:p>
            <a:endParaRPr lang="en-US"/>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11105296" y="6492875"/>
            <a:ext cx="429207" cy="365125"/>
          </a:xfrm>
        </p:spPr>
        <p:txBody>
          <a:bodyPr anchor="b"/>
          <a:lstStyle/>
          <a:p>
            <a:fld id="{CC057153-B650-4DEB-B370-79DDCFDCE934}" type="slidenum">
              <a:rPr lang="en-US" smtClean="0"/>
              <a:t>‹#›</a:t>
            </a:fld>
            <a:endParaRPr lang="en-US"/>
          </a:p>
        </p:txBody>
      </p:sp>
    </p:spTree>
    <p:extLst>
      <p:ext uri="{BB962C8B-B14F-4D97-AF65-F5344CB8AC3E}">
        <p14:creationId xmlns:p14="http://schemas.microsoft.com/office/powerpoint/2010/main" val="4169309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3">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0000">
            <a:off x="11224955" y="5974978"/>
            <a:ext cx="731520" cy="731520"/>
          </a:xfrm>
          <a:prstGeom prst="rect">
            <a:avLst/>
          </a:prstGeom>
        </p:spPr>
      </p:pic>
      <p:sp>
        <p:nvSpPr>
          <p:cNvPr id="3" name="Title 2">
            <a:extLst>
              <a:ext uri="{FF2B5EF4-FFF2-40B4-BE49-F238E27FC236}">
                <a16:creationId xmlns:a16="http://schemas.microsoft.com/office/drawing/2014/main" id="{044BC08E-4798-95B0-A060-4AF1C14C4C64}"/>
              </a:ext>
            </a:extLst>
          </p:cNvPr>
          <p:cNvSpPr>
            <a:spLocks noGrp="1"/>
          </p:cNvSpPr>
          <p:nvPr>
            <p:ph type="title"/>
          </p:nvPr>
        </p:nvSpPr>
        <p:spPr>
          <a:xfrm>
            <a:off x="0" y="2139696"/>
            <a:ext cx="8071011" cy="4718304"/>
          </a:xfrm>
        </p:spPr>
        <p:txBody>
          <a:bodyPr anchor="b"/>
          <a:lstStyle/>
          <a:p>
            <a:r>
              <a:rPr lang="en-US"/>
              <a:t>Click to edit Master title style</a:t>
            </a:r>
          </a:p>
        </p:txBody>
      </p:sp>
    </p:spTree>
    <p:extLst>
      <p:ext uri="{BB962C8B-B14F-4D97-AF65-F5344CB8AC3E}">
        <p14:creationId xmlns:p14="http://schemas.microsoft.com/office/powerpoint/2010/main" val="317405161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542307" y="621792"/>
            <a:ext cx="7252710" cy="1138769"/>
          </a:xfrm>
        </p:spPr>
        <p:txBody>
          <a:bodyPr/>
          <a:lstStyle/>
          <a:p>
            <a:r>
              <a:rPr lang="en-US"/>
              <a:t>Click to edit Master title style</a:t>
            </a:r>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569602"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6C5AB1A9-786B-C92B-C6EA-63CE0AACFB1E}"/>
              </a:ext>
            </a:extLst>
          </p:cNvPr>
          <p:cNvSpPr>
            <a:spLocks noGrp="1"/>
          </p:cNvSpPr>
          <p:nvPr>
            <p:ph type="pic" sz="quarter" idx="13" hasCustomPrompt="1"/>
          </p:nvPr>
        </p:nvSpPr>
        <p:spPr>
          <a:xfrm>
            <a:off x="8168640" y="1"/>
            <a:ext cx="4023360" cy="6858000"/>
          </a:xfrm>
          <a:blipFill>
            <a:blip r:embed="rId2">
              <a:alphaModFix amt="70000"/>
            </a:blip>
            <a:stretch>
              <a:fillRect/>
            </a:stretch>
          </a:blipFill>
        </p:spPr>
        <p:txBody>
          <a:bodyPr/>
          <a:lstStyle>
            <a:lvl1pPr>
              <a:defRPr/>
            </a:lvl1pPr>
          </a:lstStyle>
          <a:p>
            <a:r>
              <a:rPr lang="en-US"/>
              <a:t> </a:t>
            </a: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542307" y="6492875"/>
            <a:ext cx="1968375" cy="365125"/>
          </a:xfrm>
        </p:spPr>
        <p:txBody>
          <a:bodyPr/>
          <a:lstStyle/>
          <a:p>
            <a:r>
              <a:rPr lang="en-US"/>
              <a:t>Sample footer text</a:t>
            </a:r>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5284417" y="6492875"/>
            <a:ext cx="1596200" cy="365125"/>
          </a:xfrm>
        </p:spPr>
        <p:txBody>
          <a:bodyPr/>
          <a:lstStyle/>
          <a:p>
            <a:endParaRPr lang="en-US"/>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7365810" y="6492875"/>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22156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11/5/2025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196529069"/>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 id="2147483871" r:id="rId12"/>
    <p:sldLayoutId id="2147483872" r:id="rId13"/>
    <p:sldLayoutId id="2147483873" r:id="rId14"/>
    <p:sldLayoutId id="2147483874" r:id="rId15"/>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hyperlink" Target="https://moodle.uwtsd.ac.uk/course/section.php?id=167526" TargetMode="Externa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Young man writing notes in dairy. Focus on hands and diary.">
            <a:extLst>
              <a:ext uri="{FF2B5EF4-FFF2-40B4-BE49-F238E27FC236}">
                <a16:creationId xmlns:a16="http://schemas.microsoft.com/office/drawing/2014/main" id="{91B52AA0-E35D-4B4B-BC74-AC26E2C9DE3A}"/>
              </a:ext>
            </a:extLst>
          </p:cNvPr>
          <p:cNvPicPr>
            <a:picLocks noGrp="1" noChangeAspect="1"/>
          </p:cNvPicPr>
          <p:nvPr>
            <p:ph type="pic" sz="quarter" idx="13"/>
          </p:nvPr>
        </p:nvPicPr>
        <p:blipFill>
          <a:blip r:embed="rId3"/>
          <a:srcRect t="20559" b="20559"/>
          <a:stretch/>
        </p:blipFill>
        <p:spPr>
          <a:prstGeom prst="rect">
            <a:avLst/>
          </a:prstGeom>
          <a:noFill/>
        </p:spPr>
      </p:pic>
      <p:sp>
        <p:nvSpPr>
          <p:cNvPr id="4" name="Title 3">
            <a:extLst>
              <a:ext uri="{FF2B5EF4-FFF2-40B4-BE49-F238E27FC236}">
                <a16:creationId xmlns:a16="http://schemas.microsoft.com/office/drawing/2014/main" id="{C0FE1EC5-65F0-E540-C47F-82A55D85B1A4}"/>
              </a:ext>
            </a:extLst>
          </p:cNvPr>
          <p:cNvSpPr>
            <a:spLocks noGrp="1"/>
          </p:cNvSpPr>
          <p:nvPr>
            <p:ph type="title"/>
          </p:nvPr>
        </p:nvSpPr>
        <p:spPr>
          <a:xfrm>
            <a:off x="0" y="5055082"/>
            <a:ext cx="11121340" cy="1143000"/>
          </a:xfrm>
        </p:spPr>
        <p:txBody>
          <a:bodyPr anchor="b">
            <a:normAutofit/>
          </a:bodyPr>
          <a:lstStyle/>
          <a:p>
            <a:r>
              <a:rPr lang="en-US" sz="4400" dirty="0"/>
              <a:t>Approaching  Academic Writing – Part 1  </a:t>
            </a:r>
          </a:p>
        </p:txBody>
      </p:sp>
    </p:spTree>
    <p:extLst>
      <p:ext uri="{BB962C8B-B14F-4D97-AF65-F5344CB8AC3E}">
        <p14:creationId xmlns:p14="http://schemas.microsoft.com/office/powerpoint/2010/main" val="37481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FCD0B-4532-6BBB-E936-2A504721FC9E}"/>
              </a:ext>
            </a:extLst>
          </p:cNvPr>
          <p:cNvSpPr>
            <a:spLocks noGrp="1"/>
          </p:cNvSpPr>
          <p:nvPr>
            <p:ph type="title"/>
          </p:nvPr>
        </p:nvSpPr>
        <p:spPr/>
        <p:txBody>
          <a:bodyPr vert="horz" lIns="91440" tIns="45720" rIns="91440" bIns="45720" rtlCol="0" anchor="t">
            <a:normAutofit/>
          </a:bodyPr>
          <a:lstStyle/>
          <a:p>
            <a:r>
              <a:rPr lang="en-US" sz="4300" b="0" i="0" kern="1200" spc="-200" baseline="0">
                <a:latin typeface="+mj-lt"/>
                <a:ea typeface="+mj-ea"/>
                <a:cs typeface="+mj-cs"/>
              </a:rPr>
              <a:t>Purpose of Academic Writing</a:t>
            </a:r>
          </a:p>
        </p:txBody>
      </p:sp>
      <p:pic>
        <p:nvPicPr>
          <p:cNvPr id="4" name="Content Placeholder 3" descr="College student writing notes sitting by himself in a library.">
            <a:extLst>
              <a:ext uri="{FF2B5EF4-FFF2-40B4-BE49-F238E27FC236}">
                <a16:creationId xmlns:a16="http://schemas.microsoft.com/office/drawing/2014/main" id="{10826A38-68DF-4D83-A2EB-3C0AA3492C3E}"/>
              </a:ext>
            </a:extLst>
          </p:cNvPr>
          <p:cNvPicPr>
            <a:picLocks noGrp="1" noChangeAspect="1"/>
          </p:cNvPicPr>
          <p:nvPr>
            <p:ph type="pic" sz="quarter" idx="13"/>
          </p:nvPr>
        </p:nvPicPr>
        <p:blipFill>
          <a:blip r:embed="rId3"/>
          <a:srcRect l="28003" r="28003"/>
          <a:stretch/>
        </p:blipFill>
        <p:spPr>
          <a:prstGeom prst="rect">
            <a:avLst/>
          </a:prstGeom>
          <a:noFill/>
        </p:spPr>
      </p:pic>
      <p:sp>
        <p:nvSpPr>
          <p:cNvPr id="5" name="TextBox 4">
            <a:extLst>
              <a:ext uri="{FF2B5EF4-FFF2-40B4-BE49-F238E27FC236}">
                <a16:creationId xmlns:a16="http://schemas.microsoft.com/office/drawing/2014/main" id="{5BD5D384-DFE4-4F5F-A670-3F2E168D90F9}"/>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09088" y="2115404"/>
            <a:ext cx="7225415" cy="4212926"/>
          </a:xfrm>
          <a:prstGeom prst="rect">
            <a:avLst/>
          </a:prstGeom>
        </p:spPr>
        <p:txBody>
          <a:bodyPr>
            <a:normAutofit/>
          </a:bodyPr>
          <a:lstStyle/>
          <a:p>
            <a:pPr marL="0" indent="0">
              <a:lnSpc>
                <a:spcPct val="90000"/>
              </a:lnSpc>
              <a:spcBef>
                <a:spcPts val="2500"/>
              </a:spcBef>
              <a:spcAft>
                <a:spcPts val="600"/>
              </a:spcAft>
              <a:buNone/>
            </a:pPr>
            <a:r>
              <a:rPr lang="en-US" sz="1200" b="1"/>
              <a:t>Formal Objective Communication</a:t>
            </a:r>
          </a:p>
          <a:p>
            <a:pPr marL="0" lvl="1" indent="0">
              <a:lnSpc>
                <a:spcPct val="90000"/>
              </a:lnSpc>
              <a:spcBef>
                <a:spcPts val="1000"/>
              </a:spcBef>
              <a:spcAft>
                <a:spcPts val="600"/>
              </a:spcAft>
              <a:buNone/>
            </a:pPr>
            <a:r>
              <a:rPr lang="en-US" sz="1200"/>
              <a:t>Academic writing is a formal, objective way to communicate ideas within educational and scholarly settings.</a:t>
            </a:r>
          </a:p>
          <a:p>
            <a:pPr marL="0" indent="0">
              <a:lnSpc>
                <a:spcPct val="90000"/>
              </a:lnSpc>
              <a:spcBef>
                <a:spcPts val="2500"/>
              </a:spcBef>
              <a:spcAft>
                <a:spcPts val="600"/>
              </a:spcAft>
              <a:buNone/>
            </a:pPr>
            <a:r>
              <a:rPr lang="en-US" sz="1200" b="1"/>
              <a:t>Clarity and Logical Structure</a:t>
            </a:r>
          </a:p>
          <a:p>
            <a:pPr marL="0" lvl="1" indent="0">
              <a:lnSpc>
                <a:spcPct val="90000"/>
              </a:lnSpc>
              <a:spcBef>
                <a:spcPts val="1000"/>
              </a:spcBef>
              <a:spcAft>
                <a:spcPts val="600"/>
              </a:spcAft>
              <a:buNone/>
            </a:pPr>
            <a:r>
              <a:rPr lang="en-US" sz="1200"/>
              <a:t>Effective academic writing focuses on clarity, logical structure, and well-supported arguments using credible evidence.</a:t>
            </a:r>
          </a:p>
          <a:p>
            <a:pPr marL="0" indent="0">
              <a:lnSpc>
                <a:spcPct val="90000"/>
              </a:lnSpc>
              <a:spcBef>
                <a:spcPts val="2500"/>
              </a:spcBef>
              <a:spcAft>
                <a:spcPts val="600"/>
              </a:spcAft>
              <a:buNone/>
            </a:pPr>
            <a:r>
              <a:rPr lang="en-US" sz="1200" b="1"/>
              <a:t>Critical Thinking and Synthesis</a:t>
            </a:r>
          </a:p>
          <a:p>
            <a:pPr marL="0" lvl="1" indent="0">
              <a:lnSpc>
                <a:spcPct val="90000"/>
              </a:lnSpc>
              <a:spcBef>
                <a:spcPts val="1000"/>
              </a:spcBef>
              <a:spcAft>
                <a:spcPts val="600"/>
              </a:spcAft>
              <a:buNone/>
            </a:pPr>
            <a:r>
              <a:rPr lang="en-US" sz="1200"/>
              <a:t>Academic writing encourages critical thinking by requiring evaluation and synthesis of information, not just reporting.</a:t>
            </a:r>
          </a:p>
          <a:p>
            <a:pPr marL="0" indent="0">
              <a:lnSpc>
                <a:spcPct val="90000"/>
              </a:lnSpc>
              <a:spcBef>
                <a:spcPts val="2500"/>
              </a:spcBef>
              <a:spcAft>
                <a:spcPts val="600"/>
              </a:spcAft>
              <a:buNone/>
            </a:pPr>
            <a:r>
              <a:rPr lang="en-US" sz="1200" b="1"/>
              <a:t>Foundation for Academic Success</a:t>
            </a:r>
          </a:p>
          <a:p>
            <a:pPr marL="0" lvl="1" indent="0">
              <a:lnSpc>
                <a:spcPct val="90000"/>
              </a:lnSpc>
              <a:spcBef>
                <a:spcPts val="1000"/>
              </a:spcBef>
              <a:spcAft>
                <a:spcPts val="600"/>
              </a:spcAft>
              <a:buNone/>
            </a:pPr>
            <a:r>
              <a:rPr lang="en-US" sz="1200"/>
              <a:t>Mastering academic writing lays the foundation for success in higher education and future careers.</a:t>
            </a:r>
          </a:p>
        </p:txBody>
      </p:sp>
    </p:spTree>
    <p:extLst>
      <p:ext uri="{BB962C8B-B14F-4D97-AF65-F5344CB8AC3E}">
        <p14:creationId xmlns:p14="http://schemas.microsoft.com/office/powerpoint/2010/main" val="37872374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EC1BA-E48F-90EB-E9E2-36A2A4035FF2}"/>
              </a:ext>
            </a:extLst>
          </p:cNvPr>
          <p:cNvSpPr>
            <a:spLocks noGrp="1"/>
          </p:cNvSpPr>
          <p:nvPr>
            <p:ph type="title"/>
          </p:nvPr>
        </p:nvSpPr>
        <p:spPr/>
        <p:txBody>
          <a:bodyPr vert="horz" lIns="91440" tIns="45720" rIns="91440" bIns="45720" rtlCol="0" anchor="t">
            <a:normAutofit/>
          </a:bodyPr>
          <a:lstStyle/>
          <a:p>
            <a:r>
              <a:rPr lang="en-US" sz="3900" b="0" i="0" kern="1200" spc="-200" baseline="0">
                <a:latin typeface="+mj-lt"/>
                <a:ea typeface="+mj-ea"/>
                <a:cs typeface="+mj-cs"/>
              </a:rPr>
              <a:t>Understanding the Assignment</a:t>
            </a:r>
          </a:p>
        </p:txBody>
      </p:sp>
      <p:pic>
        <p:nvPicPr>
          <p:cNvPr id="4" name="Content Placeholder 3" descr="Close-up of human hand erasing some words on sticky note">
            <a:extLst>
              <a:ext uri="{FF2B5EF4-FFF2-40B4-BE49-F238E27FC236}">
                <a16:creationId xmlns:a16="http://schemas.microsoft.com/office/drawing/2014/main" id="{3B95B446-C22C-49BC-A08B-618183612B69}"/>
              </a:ext>
            </a:extLst>
          </p:cNvPr>
          <p:cNvPicPr>
            <a:picLocks noGrp="1" noChangeAspect="1"/>
          </p:cNvPicPr>
          <p:nvPr>
            <p:ph type="pic" sz="quarter" idx="13"/>
          </p:nvPr>
        </p:nvPicPr>
        <p:blipFill>
          <a:blip r:embed="rId3"/>
          <a:srcRect l="30424" r="30424"/>
          <a:stretch/>
        </p:blipFill>
        <p:spPr>
          <a:prstGeom prst="rect">
            <a:avLst/>
          </a:prstGeom>
          <a:noFill/>
        </p:spPr>
      </p:pic>
      <p:sp>
        <p:nvSpPr>
          <p:cNvPr id="5" name="TextBox 4">
            <a:extLst>
              <a:ext uri="{FF2B5EF4-FFF2-40B4-BE49-F238E27FC236}">
                <a16:creationId xmlns:a16="http://schemas.microsoft.com/office/drawing/2014/main" id="{B0783903-894B-48D3-947C-1B5E7465DDC0}"/>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09088" y="2115404"/>
            <a:ext cx="7225415" cy="4212926"/>
          </a:xfrm>
          <a:prstGeom prst="rect">
            <a:avLst/>
          </a:prstGeom>
        </p:spPr>
        <p:txBody>
          <a:bodyPr lIns="91440" tIns="45720" rIns="91440" bIns="45720" anchor="t">
            <a:normAutofit/>
          </a:bodyPr>
          <a:lstStyle/>
          <a:p>
            <a:pPr marL="0" indent="0">
              <a:spcBef>
                <a:spcPts val="2500"/>
              </a:spcBef>
              <a:spcAft>
                <a:spcPts val="600"/>
              </a:spcAft>
              <a:buNone/>
            </a:pPr>
            <a:r>
              <a:rPr lang="en-US" sz="1300" b="1"/>
              <a:t>Identify Key Terms</a:t>
            </a:r>
          </a:p>
          <a:p>
            <a:pPr marL="0" lvl="1" indent="0">
              <a:spcBef>
                <a:spcPts val="1000"/>
              </a:spcBef>
              <a:spcAft>
                <a:spcPts val="600"/>
              </a:spcAft>
              <a:buNone/>
            </a:pPr>
            <a:r>
              <a:rPr lang="en-US" sz="1300"/>
              <a:t>Carefully read the question to spot key terms like 'discuss', 'evaluate', or 'compare' that guide your response.</a:t>
            </a:r>
          </a:p>
          <a:p>
            <a:pPr marL="0" indent="0">
              <a:spcBef>
                <a:spcPts val="2500"/>
              </a:spcBef>
              <a:spcAft>
                <a:spcPts val="600"/>
              </a:spcAft>
              <a:buNone/>
            </a:pPr>
            <a:r>
              <a:rPr lang="en-US" sz="1300" b="1"/>
              <a:t>Understand Assessment Criteria</a:t>
            </a:r>
          </a:p>
          <a:p>
            <a:pPr marL="0" lvl="1" indent="0">
              <a:spcBef>
                <a:spcPts val="1000"/>
              </a:spcBef>
              <a:spcAft>
                <a:spcPts val="600"/>
              </a:spcAft>
              <a:buNone/>
            </a:pPr>
            <a:r>
              <a:rPr lang="en-US" sz="1300" err="1"/>
              <a:t>Familiarise</a:t>
            </a:r>
            <a:r>
              <a:rPr lang="en-US" sz="1300"/>
              <a:t> yourself with the marking criteria to know what is expected for higher grades.</a:t>
            </a:r>
          </a:p>
          <a:p>
            <a:pPr marL="0" indent="0">
              <a:spcBef>
                <a:spcPts val="2500"/>
              </a:spcBef>
              <a:spcAft>
                <a:spcPts val="600"/>
              </a:spcAft>
              <a:buNone/>
            </a:pPr>
            <a:r>
              <a:rPr lang="en-US" sz="1300" b="1"/>
              <a:t>Clarify Format and Deadlines</a:t>
            </a:r>
          </a:p>
          <a:p>
            <a:pPr marL="0" lvl="1" indent="0">
              <a:spcBef>
                <a:spcPts val="1000"/>
              </a:spcBef>
              <a:spcAft>
                <a:spcPts val="600"/>
              </a:spcAft>
              <a:buNone/>
            </a:pPr>
            <a:r>
              <a:rPr lang="en-US" sz="1300"/>
              <a:t>Confirm details such as format, word count, and deadlines to meet academic standards and avoid penalties.</a:t>
            </a:r>
          </a:p>
          <a:p>
            <a:pPr marL="0" indent="0">
              <a:spcBef>
                <a:spcPts val="2500"/>
              </a:spcBef>
              <a:spcAft>
                <a:spcPts val="600"/>
              </a:spcAft>
              <a:buNone/>
            </a:pPr>
            <a:r>
              <a:rPr lang="en-US" sz="1300" b="1"/>
              <a:t>Consider Purpose and Audience</a:t>
            </a:r>
          </a:p>
          <a:p>
            <a:pPr marL="0" lvl="1" indent="0">
              <a:spcBef>
                <a:spcPts val="1000"/>
              </a:spcBef>
              <a:spcAft>
                <a:spcPts val="600"/>
              </a:spcAft>
              <a:buNone/>
            </a:pPr>
            <a:r>
              <a:rPr lang="en-US" sz="1300"/>
              <a:t>Understand the assignment's purpose and audience to tailor tone and depth accordingly.</a:t>
            </a:r>
          </a:p>
        </p:txBody>
      </p:sp>
    </p:spTree>
    <p:extLst>
      <p:ext uri="{BB962C8B-B14F-4D97-AF65-F5344CB8AC3E}">
        <p14:creationId xmlns:p14="http://schemas.microsoft.com/office/powerpoint/2010/main" val="22525246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FE2FD-2948-BE5D-1D54-D8FBA9059F6B}"/>
              </a:ext>
            </a:extLst>
          </p:cNvPr>
          <p:cNvSpPr>
            <a:spLocks noGrp="1"/>
          </p:cNvSpPr>
          <p:nvPr>
            <p:ph type="title"/>
          </p:nvPr>
        </p:nvSpPr>
        <p:spPr/>
        <p:txBody>
          <a:bodyPr vert="horz" lIns="91440" tIns="45720" rIns="91440" bIns="45720" rtlCol="0" anchor="t">
            <a:normAutofit/>
          </a:bodyPr>
          <a:lstStyle/>
          <a:p>
            <a:r>
              <a:rPr lang="en-US" sz="5200" b="0" i="0" kern="1200" spc="-200" baseline="0">
                <a:latin typeface="+mj-lt"/>
                <a:ea typeface="+mj-ea"/>
                <a:cs typeface="+mj-cs"/>
              </a:rPr>
              <a:t>Structuring Your Work</a:t>
            </a:r>
          </a:p>
        </p:txBody>
      </p:sp>
      <p:pic>
        <p:nvPicPr>
          <p:cNvPr id="4" name="Content Placeholder 3" descr="The second COVID vaccination is a fact, thanx">
            <a:extLst>
              <a:ext uri="{FF2B5EF4-FFF2-40B4-BE49-F238E27FC236}">
                <a16:creationId xmlns:a16="http://schemas.microsoft.com/office/drawing/2014/main" id="{2712692A-2428-4972-A390-58604B3CF626}"/>
              </a:ext>
            </a:extLst>
          </p:cNvPr>
          <p:cNvPicPr>
            <a:picLocks noGrp="1" noChangeAspect="1"/>
          </p:cNvPicPr>
          <p:nvPr>
            <p:ph type="pic" idx="1"/>
          </p:nvPr>
        </p:nvPicPr>
        <p:blipFill>
          <a:blip r:embed="rId3"/>
          <a:srcRect l="6232" r="6232"/>
          <a:stretch/>
        </p:blipFill>
        <p:spPr>
          <a:xfrm>
            <a:off x="7784609" y="657103"/>
            <a:ext cx="3762397" cy="3224017"/>
          </a:xfrm>
          <a:prstGeom prst="rect">
            <a:avLst/>
          </a:prstGeom>
          <a:noFill/>
        </p:spPr>
      </p:pic>
      <p:sp>
        <p:nvSpPr>
          <p:cNvPr id="5" name="TextBox 4">
            <a:extLst>
              <a:ext uri="{FF2B5EF4-FFF2-40B4-BE49-F238E27FC236}">
                <a16:creationId xmlns:a16="http://schemas.microsoft.com/office/drawing/2014/main" id="{085EAEF5-F90D-46BF-8FBC-76C201DE15D3}"/>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89653" y="2459104"/>
            <a:ext cx="6563360" cy="4330569"/>
          </a:xfrm>
          <a:prstGeom prst="rect">
            <a:avLst/>
          </a:prstGeom>
        </p:spPr>
        <p:txBody>
          <a:bodyPr>
            <a:normAutofit/>
          </a:bodyPr>
          <a:lstStyle/>
          <a:p>
            <a:pPr marL="0" indent="0">
              <a:lnSpc>
                <a:spcPct val="90000"/>
              </a:lnSpc>
              <a:spcBef>
                <a:spcPts val="2500"/>
              </a:spcBef>
              <a:spcAft>
                <a:spcPts val="600"/>
              </a:spcAft>
              <a:buNone/>
            </a:pPr>
            <a:r>
              <a:rPr lang="en-US" sz="1600" b="1" dirty="0"/>
              <a:t>Essay Introduction</a:t>
            </a:r>
          </a:p>
          <a:p>
            <a:pPr marL="0" lvl="1" indent="0">
              <a:lnSpc>
                <a:spcPct val="90000"/>
              </a:lnSpc>
              <a:spcBef>
                <a:spcPts val="1000"/>
              </a:spcBef>
              <a:spcAft>
                <a:spcPts val="600"/>
              </a:spcAft>
              <a:buNone/>
            </a:pPr>
            <a:r>
              <a:rPr lang="en-US" sz="1600" dirty="0"/>
              <a:t>The introduction outlines the topic, states the main argument, and previews the essay structure.</a:t>
            </a:r>
          </a:p>
          <a:p>
            <a:pPr marL="0" indent="0">
              <a:lnSpc>
                <a:spcPct val="90000"/>
              </a:lnSpc>
              <a:spcBef>
                <a:spcPts val="2500"/>
              </a:spcBef>
              <a:spcAft>
                <a:spcPts val="600"/>
              </a:spcAft>
              <a:buNone/>
            </a:pPr>
            <a:r>
              <a:rPr lang="en-US" sz="1600" b="1" dirty="0"/>
              <a:t>Main Body Development</a:t>
            </a:r>
          </a:p>
          <a:p>
            <a:pPr marL="0" lvl="1" indent="0">
              <a:lnSpc>
                <a:spcPct val="90000"/>
              </a:lnSpc>
              <a:spcBef>
                <a:spcPts val="1000"/>
              </a:spcBef>
              <a:spcAft>
                <a:spcPts val="600"/>
              </a:spcAft>
              <a:buNone/>
            </a:pPr>
            <a:r>
              <a:rPr lang="en-US" sz="1600" dirty="0"/>
              <a:t>The main body develops the argument through connected paragraphs with evidence and citations.</a:t>
            </a:r>
          </a:p>
          <a:p>
            <a:pPr marL="0" indent="0">
              <a:lnSpc>
                <a:spcPct val="90000"/>
              </a:lnSpc>
              <a:spcBef>
                <a:spcPts val="2500"/>
              </a:spcBef>
              <a:spcAft>
                <a:spcPts val="600"/>
              </a:spcAft>
              <a:buNone/>
            </a:pPr>
            <a:r>
              <a:rPr lang="en-US" sz="1600" b="1" dirty="0"/>
              <a:t>Conclusion Summary</a:t>
            </a:r>
          </a:p>
          <a:p>
            <a:pPr marL="0" lvl="1" indent="0">
              <a:lnSpc>
                <a:spcPct val="90000"/>
              </a:lnSpc>
              <a:spcBef>
                <a:spcPts val="1000"/>
              </a:spcBef>
              <a:spcAft>
                <a:spcPts val="600"/>
              </a:spcAft>
              <a:buNone/>
            </a:pPr>
            <a:r>
              <a:rPr lang="en-US" sz="1600" dirty="0"/>
              <a:t>The conclusion </a:t>
            </a:r>
            <a:r>
              <a:rPr lang="en-US" sz="1600" dirty="0" err="1"/>
              <a:t>summarises</a:t>
            </a:r>
            <a:r>
              <a:rPr lang="en-US" sz="1600" dirty="0"/>
              <a:t> key points, restates the argument, and provides closure without new information.</a:t>
            </a:r>
          </a:p>
        </p:txBody>
      </p:sp>
    </p:spTree>
    <p:extLst>
      <p:ext uri="{BB962C8B-B14F-4D97-AF65-F5344CB8AC3E}">
        <p14:creationId xmlns:p14="http://schemas.microsoft.com/office/powerpoint/2010/main" val="32308902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BAD83-BCEE-B751-9056-B2115FD8E65D}"/>
              </a:ext>
            </a:extLst>
          </p:cNvPr>
          <p:cNvSpPr>
            <a:spLocks noGrp="1"/>
          </p:cNvSpPr>
          <p:nvPr>
            <p:ph type="title"/>
          </p:nvPr>
        </p:nvSpPr>
        <p:spPr/>
        <p:txBody>
          <a:bodyPr vert="horz" lIns="91440" tIns="45720" rIns="91440" bIns="45720" rtlCol="0" anchor="t">
            <a:normAutofit/>
          </a:bodyPr>
          <a:lstStyle/>
          <a:p>
            <a:r>
              <a:rPr lang="en-US" b="0" i="0" kern="1200" spc="-200" baseline="0">
                <a:latin typeface="+mj-lt"/>
                <a:ea typeface="+mj-ea"/>
                <a:cs typeface="+mj-cs"/>
              </a:rPr>
              <a:t>Describe vs Analyse</a:t>
            </a:r>
          </a:p>
        </p:txBody>
      </p:sp>
      <p:pic>
        <p:nvPicPr>
          <p:cNvPr id="4" name="Content Placeholder 3" descr="White text Bubbles isolated on blue background">
            <a:extLst>
              <a:ext uri="{FF2B5EF4-FFF2-40B4-BE49-F238E27FC236}">
                <a16:creationId xmlns:a16="http://schemas.microsoft.com/office/drawing/2014/main" id="{2B44A51D-A846-4FFD-8B86-3534F4A3EF4C}"/>
              </a:ext>
            </a:extLst>
          </p:cNvPr>
          <p:cNvPicPr>
            <a:picLocks noGrp="1" noChangeAspect="1"/>
          </p:cNvPicPr>
          <p:nvPr>
            <p:ph type="pic" sz="quarter" idx="13"/>
          </p:nvPr>
        </p:nvPicPr>
        <p:blipFill>
          <a:blip r:embed="rId3"/>
          <a:srcRect l="24094" r="24094"/>
          <a:stretch/>
        </p:blipFill>
        <p:spPr>
          <a:prstGeom prst="rect">
            <a:avLst/>
          </a:prstGeom>
          <a:noFill/>
        </p:spPr>
      </p:pic>
      <p:sp>
        <p:nvSpPr>
          <p:cNvPr id="5" name="TextBox 4">
            <a:extLst>
              <a:ext uri="{FF2B5EF4-FFF2-40B4-BE49-F238E27FC236}">
                <a16:creationId xmlns:a16="http://schemas.microsoft.com/office/drawing/2014/main" id="{471D557A-692A-4FE8-8A4A-72770676154D}"/>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09088" y="1652693"/>
            <a:ext cx="7225415" cy="4675637"/>
          </a:xfrm>
          <a:prstGeom prst="rect">
            <a:avLst/>
          </a:prstGeom>
        </p:spPr>
        <p:txBody>
          <a:bodyPr>
            <a:noAutofit/>
          </a:bodyPr>
          <a:lstStyle/>
          <a:p>
            <a:pPr marL="0" indent="0">
              <a:lnSpc>
                <a:spcPct val="90000"/>
              </a:lnSpc>
              <a:spcBef>
                <a:spcPts val="2500"/>
              </a:spcBef>
              <a:spcAft>
                <a:spcPts val="600"/>
              </a:spcAft>
              <a:buNone/>
            </a:pPr>
            <a:r>
              <a:rPr lang="en-US" b="1" dirty="0"/>
              <a:t>Definition of Description</a:t>
            </a:r>
          </a:p>
          <a:p>
            <a:pPr marL="0" lvl="1" indent="0">
              <a:lnSpc>
                <a:spcPct val="90000"/>
              </a:lnSpc>
              <a:spcBef>
                <a:spcPts val="1000"/>
              </a:spcBef>
              <a:spcAft>
                <a:spcPts val="600"/>
              </a:spcAft>
              <a:buNone/>
            </a:pPr>
            <a:r>
              <a:rPr lang="en-US" dirty="0"/>
              <a:t>Description states facts or information without adding interpretation or meaning.</a:t>
            </a:r>
          </a:p>
          <a:p>
            <a:pPr marL="0" indent="0">
              <a:lnSpc>
                <a:spcPct val="90000"/>
              </a:lnSpc>
              <a:spcBef>
                <a:spcPts val="2500"/>
              </a:spcBef>
              <a:spcAft>
                <a:spcPts val="600"/>
              </a:spcAft>
              <a:buNone/>
            </a:pPr>
            <a:r>
              <a:rPr lang="en-US" b="1" dirty="0"/>
              <a:t>Definition of Analysis</a:t>
            </a:r>
          </a:p>
          <a:p>
            <a:pPr marL="0" lvl="1" indent="0">
              <a:lnSpc>
                <a:spcPct val="90000"/>
              </a:lnSpc>
              <a:spcBef>
                <a:spcPts val="1000"/>
              </a:spcBef>
              <a:spcAft>
                <a:spcPts val="600"/>
              </a:spcAft>
              <a:buNone/>
            </a:pPr>
            <a:r>
              <a:rPr lang="en-US" dirty="0"/>
              <a:t>Analysis explains reasons, meanings, and relationships behind the facts or events.</a:t>
            </a:r>
          </a:p>
          <a:p>
            <a:pPr marL="0" indent="0">
              <a:lnSpc>
                <a:spcPct val="90000"/>
              </a:lnSpc>
              <a:spcBef>
                <a:spcPts val="2500"/>
              </a:spcBef>
              <a:spcAft>
                <a:spcPts val="600"/>
              </a:spcAft>
              <a:buNone/>
            </a:pPr>
            <a:r>
              <a:rPr lang="en-US" b="1" dirty="0"/>
              <a:t>Role in Academic Writing</a:t>
            </a:r>
          </a:p>
          <a:p>
            <a:pPr marL="0" lvl="1" indent="0">
              <a:lnSpc>
                <a:spcPct val="90000"/>
              </a:lnSpc>
              <a:spcBef>
                <a:spcPts val="1000"/>
              </a:spcBef>
              <a:spcAft>
                <a:spcPts val="600"/>
              </a:spcAft>
              <a:buNone/>
            </a:pPr>
            <a:r>
              <a:rPr lang="en-US" dirty="0"/>
              <a:t>Description provides a foundation, while analysis demonstrates critical engagement with the material.</a:t>
            </a:r>
          </a:p>
          <a:p>
            <a:pPr marL="0" indent="0">
              <a:lnSpc>
                <a:spcPct val="90000"/>
              </a:lnSpc>
              <a:spcBef>
                <a:spcPts val="2500"/>
              </a:spcBef>
              <a:spcAft>
                <a:spcPts val="600"/>
              </a:spcAft>
              <a:buNone/>
            </a:pPr>
            <a:r>
              <a:rPr lang="en-US" b="1" dirty="0"/>
              <a:t>Importance for Students</a:t>
            </a:r>
          </a:p>
          <a:p>
            <a:pPr marL="0" lvl="1" indent="0">
              <a:lnSpc>
                <a:spcPct val="90000"/>
              </a:lnSpc>
              <a:spcBef>
                <a:spcPts val="1000"/>
              </a:spcBef>
              <a:spcAft>
                <a:spcPts val="600"/>
              </a:spcAft>
              <a:buNone/>
            </a:pPr>
            <a:r>
              <a:rPr lang="en-US" dirty="0"/>
              <a:t>Understanding and applying description vs analysis is crucial for success in higher-level writing tasks.</a:t>
            </a:r>
          </a:p>
        </p:txBody>
      </p:sp>
    </p:spTree>
    <p:extLst>
      <p:ext uri="{BB962C8B-B14F-4D97-AF65-F5344CB8AC3E}">
        <p14:creationId xmlns:p14="http://schemas.microsoft.com/office/powerpoint/2010/main" val="5642071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2945016-7113-4676-AFB1-E8ED5F6F9093}"/>
              </a:ext>
            </a:extLst>
          </p:cNvPr>
          <p:cNvGraphicFramePr>
            <a:graphicFrameLocks noGrp="1"/>
          </p:cNvGraphicFramePr>
          <p:nvPr>
            <p:extLst>
              <p:ext uri="{D42A27DB-BD31-4B8C-83A1-F6EECF244321}">
                <p14:modId xmlns:p14="http://schemas.microsoft.com/office/powerpoint/2010/main" val="2485990442"/>
              </p:ext>
            </p:extLst>
          </p:nvPr>
        </p:nvGraphicFramePr>
        <p:xfrm>
          <a:off x="609600" y="1564640"/>
          <a:ext cx="10656888" cy="3358696"/>
        </p:xfrm>
        <a:graphic>
          <a:graphicData uri="http://schemas.openxmlformats.org/drawingml/2006/table">
            <a:tbl>
              <a:tblPr firstRow="1" firstCol="1" bandRow="1"/>
              <a:tblGrid>
                <a:gridCol w="4714240">
                  <a:extLst>
                    <a:ext uri="{9D8B030D-6E8A-4147-A177-3AD203B41FA5}">
                      <a16:colId xmlns:a16="http://schemas.microsoft.com/office/drawing/2014/main" val="591996088"/>
                    </a:ext>
                  </a:extLst>
                </a:gridCol>
                <a:gridCol w="5942648">
                  <a:extLst>
                    <a:ext uri="{9D8B030D-6E8A-4147-A177-3AD203B41FA5}">
                      <a16:colId xmlns:a16="http://schemas.microsoft.com/office/drawing/2014/main" val="375346551"/>
                    </a:ext>
                  </a:extLst>
                </a:gridCol>
              </a:tblGrid>
              <a:tr h="422691">
                <a:tc>
                  <a:txBody>
                    <a:bodyPr/>
                    <a:lstStyle/>
                    <a:p>
                      <a:pPr algn="ctr">
                        <a:lnSpc>
                          <a:spcPct val="116000"/>
                        </a:lnSpc>
                        <a:spcAft>
                          <a:spcPts val="800"/>
                        </a:spcAft>
                      </a:pPr>
                      <a:r>
                        <a:rPr lang="en-US" sz="1800" b="1" dirty="0">
                          <a:effectLst/>
                          <a:latin typeface="Calibri" panose="020F0502020204030204" pitchFamily="34" charset="0"/>
                          <a:ea typeface="DengXian" panose="02010600030101010101" pitchFamily="2" charset="-122"/>
                          <a:cs typeface="Arial" panose="020B0604020202020204" pitchFamily="34" charset="0"/>
                        </a:rPr>
                        <a:t>Describing</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chor="ctr">
                    <a:lnL w="12700" cap="flat" cmpd="sng" algn="ctr">
                      <a:solidFill>
                        <a:srgbClr val="5B9BD5"/>
                      </a:solidFill>
                      <a:prstDash val="solid"/>
                      <a:round/>
                      <a:headEnd type="none" w="med" len="med"/>
                      <a:tailEnd type="none" w="med" len="med"/>
                    </a:lnL>
                    <a:lnR>
                      <a:noFill/>
                    </a:lnR>
                    <a:lnT w="12700" cap="flat" cmpd="sng" algn="ctr">
                      <a:solidFill>
                        <a:srgbClr val="5B9BD5"/>
                      </a:solidFill>
                      <a:prstDash val="solid"/>
                      <a:round/>
                      <a:headEnd type="none" w="med" len="med"/>
                      <a:tailEnd type="none" w="med" len="med"/>
                    </a:lnT>
                    <a:lnB w="12700" cap="flat" cmpd="sng" algn="ctr">
                      <a:solidFill>
                        <a:srgbClr val="5B9BD5"/>
                      </a:solidFill>
                      <a:prstDash val="solid"/>
                      <a:round/>
                      <a:headEnd type="none" w="med" len="med"/>
                      <a:tailEnd type="none" w="med" len="med"/>
                    </a:lnB>
                    <a:solidFill>
                      <a:srgbClr val="4472C4"/>
                    </a:solidFill>
                  </a:tcPr>
                </a:tc>
                <a:tc>
                  <a:txBody>
                    <a:bodyPr/>
                    <a:lstStyle/>
                    <a:p>
                      <a:pPr algn="ctr">
                        <a:lnSpc>
                          <a:spcPct val="116000"/>
                        </a:lnSpc>
                        <a:spcAft>
                          <a:spcPts val="800"/>
                        </a:spcAft>
                      </a:pPr>
                      <a:r>
                        <a:rPr lang="en-US" sz="2000" b="1" dirty="0" err="1">
                          <a:solidFill>
                            <a:srgbClr val="000000"/>
                          </a:solidFill>
                          <a:effectLst/>
                          <a:latin typeface="Calibri" panose="020F0502020204030204" pitchFamily="34" charset="0"/>
                          <a:ea typeface="DengXian" panose="02010600030101010101" pitchFamily="2" charset="-122"/>
                          <a:cs typeface="Arial" panose="020B0604020202020204" pitchFamily="34" charset="0"/>
                        </a:rPr>
                        <a:t>Analysing</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chor="ctr">
                    <a:lnL>
                      <a:noFill/>
                    </a:lnL>
                    <a:lnR w="12700" cap="flat" cmpd="sng" algn="ctr">
                      <a:solidFill>
                        <a:srgbClr val="5B9BD5"/>
                      </a:solidFill>
                      <a:prstDash val="solid"/>
                      <a:round/>
                      <a:headEnd type="none" w="med" len="med"/>
                      <a:tailEnd type="none" w="med" len="med"/>
                    </a:lnR>
                    <a:lnT w="12700" cap="flat" cmpd="sng" algn="ctr">
                      <a:solidFill>
                        <a:srgbClr val="5B9BD5"/>
                      </a:solidFill>
                      <a:prstDash val="solid"/>
                      <a:round/>
                      <a:headEnd type="none" w="med" len="med"/>
                      <a:tailEnd type="none" w="med" len="med"/>
                    </a:lnT>
                    <a:lnB w="12700" cap="flat" cmpd="sng" algn="ctr">
                      <a:solidFill>
                        <a:srgbClr val="5B9BD5"/>
                      </a:solidFill>
                      <a:prstDash val="solid"/>
                      <a:round/>
                      <a:headEnd type="none" w="med" len="med"/>
                      <a:tailEnd type="none" w="med" len="med"/>
                    </a:lnB>
                    <a:solidFill>
                      <a:srgbClr val="4472C4"/>
                    </a:solidFill>
                  </a:tcPr>
                </a:tc>
                <a:extLst>
                  <a:ext uri="{0D108BD9-81ED-4DB2-BD59-A6C34878D82A}">
                    <a16:rowId xmlns:a16="http://schemas.microsoft.com/office/drawing/2014/main" val="2176310843"/>
                  </a:ext>
                </a:extLst>
              </a:tr>
              <a:tr h="422691">
                <a:tc>
                  <a:txBody>
                    <a:bodyPr/>
                    <a:lstStyle/>
                    <a:p>
                      <a:pPr>
                        <a:lnSpc>
                          <a:spcPct val="116000"/>
                        </a:lnSpc>
                        <a:spcAft>
                          <a:spcPts val="800"/>
                        </a:spcAft>
                      </a:pPr>
                      <a:r>
                        <a:rPr lang="en-US" sz="1800" b="1">
                          <a:solidFill>
                            <a:srgbClr val="000000"/>
                          </a:solidFill>
                          <a:effectLst/>
                          <a:latin typeface="Calibri" panose="020F0502020204030204" pitchFamily="34" charset="0"/>
                          <a:ea typeface="DengXian" panose="02010600030101010101" pitchFamily="2" charset="-122"/>
                          <a:cs typeface="Arial" panose="020B0604020202020204" pitchFamily="34" charset="0"/>
                        </a:rPr>
                        <a:t>Tells the reader </a:t>
                      </a:r>
                      <a:r>
                        <a:rPr lang="en-US" sz="1800" b="1" i="1">
                          <a:solidFill>
                            <a:srgbClr val="000000"/>
                          </a:solidFill>
                          <a:effectLst/>
                          <a:latin typeface="Calibri" panose="020F0502020204030204" pitchFamily="34" charset="0"/>
                          <a:ea typeface="DengXian" panose="02010600030101010101" pitchFamily="2" charset="-122"/>
                          <a:cs typeface="Arial" panose="020B0604020202020204" pitchFamily="34" charset="0"/>
                        </a:rPr>
                        <a:t>what</a:t>
                      </a:r>
                      <a:r>
                        <a:rPr lang="en-US" sz="1800" b="1">
                          <a:solidFill>
                            <a:srgbClr val="000000"/>
                          </a:solidFill>
                          <a:effectLst/>
                          <a:latin typeface="Calibri" panose="020F0502020204030204" pitchFamily="34" charset="0"/>
                          <a:ea typeface="DengXian" panose="02010600030101010101" pitchFamily="2" charset="-122"/>
                          <a:cs typeface="Arial" panose="020B0604020202020204" pitchFamily="34" charset="0"/>
                        </a:rPr>
                        <a:t> happened</a:t>
                      </a:r>
                      <a:endParaRPr lang="en-GB" sz="18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5B9BD5"/>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nSpc>
                          <a:spcPct val="116000"/>
                        </a:lnSpc>
                        <a:spcAft>
                          <a:spcPts val="800"/>
                        </a:spcAft>
                      </a:pPr>
                      <a:r>
                        <a:rPr lang="en-US" sz="2000">
                          <a:solidFill>
                            <a:srgbClr val="000000"/>
                          </a:solidFill>
                          <a:effectLst/>
                          <a:latin typeface="Calibri" panose="020F0502020204030204" pitchFamily="34" charset="0"/>
                          <a:ea typeface="DengXian" panose="02010600030101010101" pitchFamily="2" charset="-122"/>
                          <a:cs typeface="Arial" panose="020B0604020202020204" pitchFamily="34" charset="0"/>
                        </a:rPr>
                        <a:t>Explains </a:t>
                      </a:r>
                      <a:r>
                        <a:rPr lang="en-US" sz="2000" i="1">
                          <a:solidFill>
                            <a:srgbClr val="000000"/>
                          </a:solidFill>
                          <a:effectLst/>
                          <a:latin typeface="Calibri" panose="020F0502020204030204" pitchFamily="34" charset="0"/>
                          <a:ea typeface="DengXian" panose="02010600030101010101" pitchFamily="2" charset="-122"/>
                          <a:cs typeface="Arial" panose="020B0604020202020204" pitchFamily="34" charset="0"/>
                        </a:rPr>
                        <a:t>why</a:t>
                      </a:r>
                      <a:r>
                        <a:rPr lang="en-US" sz="2000">
                          <a:solidFill>
                            <a:srgbClr val="000000"/>
                          </a:solidFill>
                          <a:effectLst/>
                          <a:latin typeface="Calibri" panose="020F0502020204030204" pitchFamily="34" charset="0"/>
                          <a:ea typeface="DengXian" panose="02010600030101010101" pitchFamily="2" charset="-122"/>
                          <a:cs typeface="Arial" panose="020B0604020202020204" pitchFamily="34" charset="0"/>
                        </a:rPr>
                        <a:t> it happened or </a:t>
                      </a:r>
                      <a:r>
                        <a:rPr lang="en-US" sz="2000" i="1">
                          <a:solidFill>
                            <a:srgbClr val="000000"/>
                          </a:solidFill>
                          <a:effectLst/>
                          <a:latin typeface="Calibri" panose="020F0502020204030204" pitchFamily="34" charset="0"/>
                          <a:ea typeface="DengXian" panose="02010600030101010101" pitchFamily="2" charset="-122"/>
                          <a:cs typeface="Arial" panose="020B0604020202020204" pitchFamily="34" charset="0"/>
                        </a:rPr>
                        <a:t>what it means</a:t>
                      </a:r>
                      <a:endParaRPr lang="en-GB" sz="20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5B9BD5"/>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412520517"/>
                  </a:ext>
                </a:extLst>
              </a:tr>
              <a:tr h="422691">
                <a:tc>
                  <a:txBody>
                    <a:bodyPr/>
                    <a:lstStyle/>
                    <a:p>
                      <a:pPr>
                        <a:lnSpc>
                          <a:spcPct val="116000"/>
                        </a:lnSpc>
                        <a:spcAft>
                          <a:spcPts val="800"/>
                        </a:spcAft>
                      </a:pPr>
                      <a:r>
                        <a:rPr lang="en-US" sz="1800" b="1">
                          <a:effectLst/>
                          <a:latin typeface="Calibri" panose="020F0502020204030204" pitchFamily="34" charset="0"/>
                          <a:ea typeface="DengXian" panose="02010600030101010101" pitchFamily="2" charset="-122"/>
                          <a:cs typeface="Arial" panose="020B0604020202020204" pitchFamily="34" charset="0"/>
                        </a:rPr>
                        <a:t>Presents facts or information</a:t>
                      </a:r>
                      <a:endParaRPr lang="en-GB" sz="18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6000"/>
                        </a:lnSpc>
                        <a:spcAft>
                          <a:spcPts val="800"/>
                        </a:spcAft>
                      </a:pPr>
                      <a:r>
                        <a:rPr lang="en-US" sz="2000">
                          <a:effectLst/>
                          <a:latin typeface="Calibri" panose="020F0502020204030204" pitchFamily="34" charset="0"/>
                          <a:ea typeface="DengXian" panose="02010600030101010101" pitchFamily="2" charset="-122"/>
                          <a:cs typeface="Arial" panose="020B0604020202020204" pitchFamily="34" charset="0"/>
                        </a:rPr>
                        <a:t>Interprets, evaluates, or critiques the information</a:t>
                      </a:r>
                      <a:endParaRPr lang="en-GB" sz="20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0634465"/>
                  </a:ext>
                </a:extLst>
              </a:tr>
              <a:tr h="831078">
                <a:tc>
                  <a:txBody>
                    <a:bodyPr/>
                    <a:lstStyle/>
                    <a:p>
                      <a:pPr>
                        <a:lnSpc>
                          <a:spcPct val="116000"/>
                        </a:lnSpc>
                        <a:spcAft>
                          <a:spcPts val="800"/>
                        </a:spcAft>
                      </a:pPr>
                      <a:r>
                        <a:rPr lang="en-US" sz="1800" b="1">
                          <a:solidFill>
                            <a:srgbClr val="000000"/>
                          </a:solidFill>
                          <a:effectLst/>
                          <a:latin typeface="Calibri" panose="020F0502020204030204" pitchFamily="34" charset="0"/>
                          <a:ea typeface="DengXian" panose="02010600030101010101" pitchFamily="2" charset="-122"/>
                          <a:cs typeface="Arial" panose="020B0604020202020204" pitchFamily="34" charset="0"/>
                        </a:rPr>
                        <a:t>Often surface-level</a:t>
                      </a:r>
                      <a:endParaRPr lang="en-GB" sz="18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nSpc>
                          <a:spcPct val="116000"/>
                        </a:lnSpc>
                        <a:spcAft>
                          <a:spcPts val="800"/>
                        </a:spcAft>
                      </a:pPr>
                      <a:r>
                        <a:rPr lang="en-US" sz="20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Goes deeper into implications, causes, or relationships</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2163557765"/>
                  </a:ext>
                </a:extLst>
              </a:tr>
              <a:tr h="1259545">
                <a:tc>
                  <a:txBody>
                    <a:bodyPr/>
                    <a:lstStyle/>
                    <a:p>
                      <a:pPr>
                        <a:lnSpc>
                          <a:spcPct val="116000"/>
                        </a:lnSpc>
                        <a:spcAft>
                          <a:spcPts val="800"/>
                        </a:spcAft>
                      </a:pPr>
                      <a:r>
                        <a:rPr lang="en-US" sz="1800" b="1" dirty="0">
                          <a:effectLst/>
                          <a:latin typeface="Calibri" panose="020F0502020204030204" pitchFamily="34" charset="0"/>
                          <a:ea typeface="DengXian" panose="02010600030101010101" pitchFamily="2" charset="-122"/>
                          <a:cs typeface="Arial" panose="020B0604020202020204" pitchFamily="34" charset="0"/>
                        </a:rPr>
                        <a:t>Example: “The policy was introduced in 2020.”</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6000"/>
                        </a:lnSpc>
                        <a:spcAft>
                          <a:spcPts val="800"/>
                        </a:spcAft>
                      </a:pPr>
                      <a:r>
                        <a:rPr lang="en-US" sz="2000" dirty="0">
                          <a:effectLst/>
                          <a:latin typeface="Calibri" panose="020F0502020204030204" pitchFamily="34" charset="0"/>
                          <a:ea typeface="DengXian" panose="02010600030101010101" pitchFamily="2" charset="-122"/>
                          <a:cs typeface="Arial" panose="020B0604020202020204" pitchFamily="34" charset="0"/>
                        </a:rPr>
                        <a:t>Example: “The policy’s timing suggests a response to rising public concern, but its effectiveness remains debated.”</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19129295"/>
                  </a:ext>
                </a:extLst>
              </a:tr>
            </a:tbl>
          </a:graphicData>
        </a:graphic>
      </p:graphicFrame>
    </p:spTree>
    <p:extLst>
      <p:ext uri="{BB962C8B-B14F-4D97-AF65-F5344CB8AC3E}">
        <p14:creationId xmlns:p14="http://schemas.microsoft.com/office/powerpoint/2010/main" val="3866440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B2D9D-CA3F-84BC-C8E3-8CAE0D14A835}"/>
              </a:ext>
            </a:extLst>
          </p:cNvPr>
          <p:cNvSpPr>
            <a:spLocks noGrp="1"/>
          </p:cNvSpPr>
          <p:nvPr>
            <p:ph type="title"/>
          </p:nvPr>
        </p:nvSpPr>
        <p:spPr/>
        <p:txBody>
          <a:bodyPr vert="horz" lIns="91440" tIns="45720" rIns="91440" bIns="45720" rtlCol="0" anchor="t">
            <a:normAutofit/>
          </a:bodyPr>
          <a:lstStyle/>
          <a:p>
            <a:r>
              <a:rPr lang="en-US" sz="3900" b="0" i="0" kern="1200" spc="-200" baseline="0">
                <a:latin typeface="+mj-lt"/>
                <a:ea typeface="+mj-ea"/>
                <a:cs typeface="+mj-cs"/>
              </a:rPr>
              <a:t>Using Evidence and Referencing</a:t>
            </a:r>
          </a:p>
        </p:txBody>
      </p:sp>
      <p:pic>
        <p:nvPicPr>
          <p:cNvPr id="4" name="Content Placeholder 3" descr="Concept of businessman thinking / searching for idea.">
            <a:extLst>
              <a:ext uri="{FF2B5EF4-FFF2-40B4-BE49-F238E27FC236}">
                <a16:creationId xmlns:a16="http://schemas.microsoft.com/office/drawing/2014/main" id="{75209E06-A96A-4D56-BBAA-E5F47950F0C9}"/>
              </a:ext>
            </a:extLst>
          </p:cNvPr>
          <p:cNvPicPr>
            <a:picLocks noGrp="1" noChangeAspect="1"/>
          </p:cNvPicPr>
          <p:nvPr>
            <p:ph type="pic" sz="quarter" idx="13"/>
          </p:nvPr>
        </p:nvPicPr>
        <p:blipFill>
          <a:blip r:embed="rId3"/>
          <a:srcRect l="26958" r="26958"/>
          <a:stretch/>
        </p:blipFill>
        <p:spPr>
          <a:prstGeom prst="rect">
            <a:avLst/>
          </a:prstGeom>
          <a:noFill/>
        </p:spPr>
      </p:pic>
      <p:sp>
        <p:nvSpPr>
          <p:cNvPr id="5" name="TextBox 4">
            <a:extLst>
              <a:ext uri="{FF2B5EF4-FFF2-40B4-BE49-F238E27FC236}">
                <a16:creationId xmlns:a16="http://schemas.microsoft.com/office/drawing/2014/main" id="{2FD4793D-4E0E-47A8-9677-FFDD1E92010D}"/>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10653" y="1918978"/>
            <a:ext cx="7225415" cy="4212926"/>
          </a:xfrm>
          <a:prstGeom prst="rect">
            <a:avLst/>
          </a:prstGeom>
        </p:spPr>
        <p:txBody>
          <a:bodyPr>
            <a:noAutofit/>
          </a:bodyPr>
          <a:lstStyle/>
          <a:p>
            <a:pPr marL="0" indent="0">
              <a:lnSpc>
                <a:spcPct val="90000"/>
              </a:lnSpc>
              <a:spcBef>
                <a:spcPts val="2500"/>
              </a:spcBef>
              <a:spcAft>
                <a:spcPts val="600"/>
              </a:spcAft>
              <a:buNone/>
            </a:pPr>
            <a:r>
              <a:rPr lang="en-US" sz="1600" b="1" dirty="0"/>
              <a:t>Importance of Academic Evidence</a:t>
            </a:r>
          </a:p>
          <a:p>
            <a:pPr marL="0" lvl="1" indent="0">
              <a:lnSpc>
                <a:spcPct val="90000"/>
              </a:lnSpc>
              <a:spcBef>
                <a:spcPts val="1000"/>
              </a:spcBef>
              <a:spcAft>
                <a:spcPts val="600"/>
              </a:spcAft>
              <a:buNone/>
            </a:pPr>
            <a:r>
              <a:rPr lang="en-US" sz="1600" dirty="0"/>
              <a:t>Using credible academic sources strengthens arguments and shows engagement with existing research.</a:t>
            </a:r>
          </a:p>
          <a:p>
            <a:pPr marL="0" indent="0">
              <a:lnSpc>
                <a:spcPct val="90000"/>
              </a:lnSpc>
              <a:spcBef>
                <a:spcPts val="2500"/>
              </a:spcBef>
              <a:spcAft>
                <a:spcPts val="600"/>
              </a:spcAft>
              <a:buNone/>
            </a:pPr>
            <a:r>
              <a:rPr lang="en-US" sz="1600" b="1" dirty="0"/>
              <a:t>Consistent Referencing Styles</a:t>
            </a:r>
          </a:p>
          <a:p>
            <a:pPr marL="0" lvl="1" indent="0">
              <a:lnSpc>
                <a:spcPct val="90000"/>
              </a:lnSpc>
              <a:spcBef>
                <a:spcPts val="1000"/>
              </a:spcBef>
              <a:spcAft>
                <a:spcPts val="600"/>
              </a:spcAft>
              <a:buNone/>
            </a:pPr>
            <a:r>
              <a:rPr lang="en-US" sz="1600" dirty="0"/>
              <a:t>Applying consistent citation styles like APA ensures clarity and uniformity in academic writing.</a:t>
            </a:r>
          </a:p>
          <a:p>
            <a:pPr marL="0" indent="0">
              <a:lnSpc>
                <a:spcPct val="90000"/>
              </a:lnSpc>
              <a:spcBef>
                <a:spcPts val="2500"/>
              </a:spcBef>
              <a:spcAft>
                <a:spcPts val="600"/>
              </a:spcAft>
              <a:buNone/>
            </a:pPr>
            <a:r>
              <a:rPr lang="en-US" sz="1600" b="1" dirty="0"/>
              <a:t>Avoiding Plagiarism</a:t>
            </a:r>
          </a:p>
          <a:p>
            <a:pPr marL="0" lvl="1" indent="0">
              <a:lnSpc>
                <a:spcPct val="90000"/>
              </a:lnSpc>
              <a:spcBef>
                <a:spcPts val="1000"/>
              </a:spcBef>
              <a:spcAft>
                <a:spcPts val="600"/>
              </a:spcAft>
              <a:buNone/>
            </a:pPr>
            <a:r>
              <a:rPr lang="en-US" sz="1600" dirty="0"/>
              <a:t>Proper referencing credits original authors and helps avoid plagiarism, maintaining academic integrity.</a:t>
            </a:r>
          </a:p>
          <a:p>
            <a:pPr marL="0" indent="0">
              <a:lnSpc>
                <a:spcPct val="90000"/>
              </a:lnSpc>
              <a:spcBef>
                <a:spcPts val="2500"/>
              </a:spcBef>
              <a:spcAft>
                <a:spcPts val="600"/>
              </a:spcAft>
              <a:buNone/>
            </a:pPr>
            <a:r>
              <a:rPr lang="en-US" sz="1600" b="1" dirty="0"/>
              <a:t>Mastering Evidence Integration</a:t>
            </a:r>
          </a:p>
          <a:p>
            <a:pPr marL="0" lvl="1" indent="0">
              <a:lnSpc>
                <a:spcPct val="90000"/>
              </a:lnSpc>
              <a:spcBef>
                <a:spcPts val="1000"/>
              </a:spcBef>
              <a:spcAft>
                <a:spcPts val="600"/>
              </a:spcAft>
              <a:buNone/>
            </a:pPr>
            <a:r>
              <a:rPr lang="en-US" sz="1600" dirty="0"/>
              <a:t>Students should learn to seamlessly integrate evidence and citations to enhance professionalism in writing.</a:t>
            </a:r>
          </a:p>
        </p:txBody>
      </p:sp>
    </p:spTree>
    <p:extLst>
      <p:ext uri="{BB962C8B-B14F-4D97-AF65-F5344CB8AC3E}">
        <p14:creationId xmlns:p14="http://schemas.microsoft.com/office/powerpoint/2010/main" val="4922643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7BE84-51C4-F247-1634-19D07E39000B}"/>
              </a:ext>
            </a:extLst>
          </p:cNvPr>
          <p:cNvSpPr>
            <a:spLocks noGrp="1"/>
          </p:cNvSpPr>
          <p:nvPr>
            <p:ph type="title"/>
          </p:nvPr>
        </p:nvSpPr>
        <p:spPr/>
        <p:txBody>
          <a:bodyPr vert="horz" lIns="91440" tIns="45720" rIns="91440" bIns="45720" rtlCol="0" anchor="t">
            <a:normAutofit/>
          </a:bodyPr>
          <a:lstStyle/>
          <a:p>
            <a:r>
              <a:rPr lang="en-US" sz="5200" b="0" i="0" kern="1200" spc="-200" baseline="0" dirty="0">
                <a:latin typeface="+mj-lt"/>
                <a:ea typeface="+mj-ea"/>
                <a:cs typeface="+mj-cs"/>
              </a:rPr>
              <a:t>Writing in a Formal </a:t>
            </a:r>
            <a:r>
              <a:rPr lang="en-US" sz="4800" b="0" i="0" kern="1200" spc="-200" baseline="0" dirty="0">
                <a:latin typeface="+mj-lt"/>
                <a:ea typeface="+mj-ea"/>
                <a:cs typeface="+mj-cs"/>
              </a:rPr>
              <a:t>Style</a:t>
            </a:r>
            <a:endParaRPr lang="en-US" sz="5200" b="0" i="0" kern="1200" spc="-200" baseline="0" dirty="0">
              <a:latin typeface="+mj-lt"/>
              <a:ea typeface="+mj-ea"/>
              <a:cs typeface="+mj-cs"/>
            </a:endParaRPr>
          </a:p>
        </p:txBody>
      </p:sp>
      <p:pic>
        <p:nvPicPr>
          <p:cNvPr id="4" name="Content Placeholder 3" descr="A ballpoint pen rests on top of a budget list written on a napkin next to a cup of coffee or tea, a book, and a smartphone.  A strong light from behind reflects off the surface of the table and the smart phone.">
            <a:extLst>
              <a:ext uri="{FF2B5EF4-FFF2-40B4-BE49-F238E27FC236}">
                <a16:creationId xmlns:a16="http://schemas.microsoft.com/office/drawing/2014/main" id="{231F0C36-BB71-49F1-AE1F-FF4222843262}"/>
              </a:ext>
            </a:extLst>
          </p:cNvPr>
          <p:cNvPicPr>
            <a:picLocks noGrp="1" noChangeAspect="1"/>
          </p:cNvPicPr>
          <p:nvPr>
            <p:ph type="pic" sz="quarter" idx="13"/>
          </p:nvPr>
        </p:nvPicPr>
        <p:blipFill>
          <a:blip r:embed="rId3"/>
          <a:srcRect l="30452" r="30452"/>
          <a:stretch/>
        </p:blipFill>
        <p:spPr>
          <a:xfrm>
            <a:off x="9462346" y="1"/>
            <a:ext cx="2729653" cy="6858000"/>
          </a:xfrm>
          <a:prstGeom prst="rect">
            <a:avLst/>
          </a:prstGeom>
          <a:noFill/>
        </p:spPr>
      </p:pic>
      <p:sp>
        <p:nvSpPr>
          <p:cNvPr id="5" name="TextBox 4">
            <a:extLst>
              <a:ext uri="{FF2B5EF4-FFF2-40B4-BE49-F238E27FC236}">
                <a16:creationId xmlns:a16="http://schemas.microsoft.com/office/drawing/2014/main" id="{CCF389D3-BB9F-4383-967A-EEEFB58852CF}"/>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2014" y="1628304"/>
            <a:ext cx="8418814" cy="4607904"/>
          </a:xfrm>
          <a:prstGeom prst="rect">
            <a:avLst/>
          </a:prstGeom>
        </p:spPr>
        <p:txBody>
          <a:bodyPr>
            <a:noAutofit/>
          </a:bodyPr>
          <a:lstStyle/>
          <a:p>
            <a:pPr marL="0" indent="0">
              <a:lnSpc>
                <a:spcPct val="90000"/>
              </a:lnSpc>
              <a:spcBef>
                <a:spcPts val="2500"/>
              </a:spcBef>
              <a:spcAft>
                <a:spcPts val="600"/>
              </a:spcAft>
              <a:buNone/>
            </a:pPr>
            <a:r>
              <a:rPr lang="en-US" b="1" dirty="0"/>
              <a:t>Characteristics of Formal Style</a:t>
            </a:r>
          </a:p>
          <a:p>
            <a:pPr marL="0" lvl="1" indent="0">
              <a:lnSpc>
                <a:spcPct val="90000"/>
              </a:lnSpc>
              <a:spcBef>
                <a:spcPts val="1000"/>
              </a:spcBef>
              <a:spcAft>
                <a:spcPts val="600"/>
              </a:spcAft>
              <a:buNone/>
            </a:pPr>
            <a:r>
              <a:rPr lang="en-US" dirty="0"/>
              <a:t>Formal writing is clear, concise, and avoids slang and contractions to maintain professionalism.</a:t>
            </a:r>
          </a:p>
          <a:p>
            <a:pPr marL="0" indent="0">
              <a:lnSpc>
                <a:spcPct val="90000"/>
              </a:lnSpc>
              <a:spcBef>
                <a:spcPts val="2500"/>
              </a:spcBef>
              <a:spcAft>
                <a:spcPts val="600"/>
              </a:spcAft>
              <a:buNone/>
            </a:pPr>
            <a:r>
              <a:rPr lang="en-US" b="1" dirty="0"/>
              <a:t>Use of Third Person</a:t>
            </a:r>
          </a:p>
          <a:p>
            <a:pPr marL="0" lvl="1" indent="0">
              <a:lnSpc>
                <a:spcPct val="90000"/>
              </a:lnSpc>
              <a:spcBef>
                <a:spcPts val="1000"/>
              </a:spcBef>
              <a:spcAft>
                <a:spcPts val="600"/>
              </a:spcAft>
              <a:buNone/>
            </a:pPr>
            <a:r>
              <a:rPr lang="en-US" dirty="0"/>
              <a:t>Writing in third person enhances objectivity and professionalism, replacing personal expressions such as 'I think’. Do not use I, we (1</a:t>
            </a:r>
            <a:r>
              <a:rPr lang="en-US" baseline="30000" dirty="0"/>
              <a:t>st</a:t>
            </a:r>
            <a:r>
              <a:rPr lang="en-US" dirty="0"/>
              <a:t> person)</a:t>
            </a:r>
          </a:p>
          <a:p>
            <a:pPr marL="0" indent="0">
              <a:lnSpc>
                <a:spcPct val="90000"/>
              </a:lnSpc>
              <a:spcBef>
                <a:spcPts val="2500"/>
              </a:spcBef>
              <a:spcAft>
                <a:spcPts val="600"/>
              </a:spcAft>
              <a:buNone/>
            </a:pPr>
            <a:r>
              <a:rPr lang="en-US" b="1" dirty="0"/>
              <a:t>Conciseness and Clarity</a:t>
            </a:r>
          </a:p>
          <a:p>
            <a:pPr marL="0" lvl="1" indent="0">
              <a:lnSpc>
                <a:spcPct val="90000"/>
              </a:lnSpc>
              <a:spcBef>
                <a:spcPts val="1000"/>
              </a:spcBef>
              <a:spcAft>
                <a:spcPts val="600"/>
              </a:spcAft>
              <a:buNone/>
            </a:pPr>
            <a:r>
              <a:rPr lang="en-US" dirty="0"/>
              <a:t>Express ideas clearly and avoid unnecessary repetition to make writing concise and effective.</a:t>
            </a:r>
          </a:p>
          <a:p>
            <a:pPr marL="0" indent="0">
              <a:lnSpc>
                <a:spcPct val="90000"/>
              </a:lnSpc>
              <a:spcBef>
                <a:spcPts val="2500"/>
              </a:spcBef>
              <a:spcAft>
                <a:spcPts val="600"/>
              </a:spcAft>
              <a:buNone/>
            </a:pPr>
            <a:r>
              <a:rPr lang="en-US" b="1" dirty="0"/>
              <a:t>Developing Writing Voice</a:t>
            </a:r>
          </a:p>
          <a:p>
            <a:pPr marL="0" lvl="1" indent="0">
              <a:lnSpc>
                <a:spcPct val="90000"/>
              </a:lnSpc>
              <a:spcBef>
                <a:spcPts val="1000"/>
              </a:spcBef>
              <a:spcAft>
                <a:spcPts val="600"/>
              </a:spcAft>
              <a:buNone/>
            </a:pPr>
            <a:r>
              <a:rPr lang="en-US" dirty="0"/>
              <a:t>Refining writing voice involves balancing clarity with sophistication to meet academic standards.</a:t>
            </a:r>
          </a:p>
        </p:txBody>
      </p:sp>
    </p:spTree>
    <p:extLst>
      <p:ext uri="{BB962C8B-B14F-4D97-AF65-F5344CB8AC3E}">
        <p14:creationId xmlns:p14="http://schemas.microsoft.com/office/powerpoint/2010/main" val="14419909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44EE2-BFE2-E7D2-B470-863CD6FCA804}"/>
              </a:ext>
            </a:extLst>
          </p:cNvPr>
          <p:cNvSpPr>
            <a:spLocks noGrp="1"/>
          </p:cNvSpPr>
          <p:nvPr>
            <p:ph type="title"/>
          </p:nvPr>
        </p:nvSpPr>
        <p:spPr/>
        <p:txBody>
          <a:bodyPr vert="horz" lIns="91440" tIns="45720" rIns="91440" bIns="45720" rtlCol="0" anchor="t">
            <a:normAutofit/>
          </a:bodyPr>
          <a:lstStyle/>
          <a:p>
            <a:r>
              <a:rPr lang="en-US" sz="5200" b="0" i="0" kern="1200" spc="-200" baseline="0">
                <a:latin typeface="+mj-lt"/>
                <a:ea typeface="+mj-ea"/>
                <a:cs typeface="+mj-cs"/>
              </a:rPr>
              <a:t>Editing and Proofreading</a:t>
            </a:r>
          </a:p>
        </p:txBody>
      </p:sp>
      <p:pic>
        <p:nvPicPr>
          <p:cNvPr id="4" name="Content Placeholder 3" descr="Asian student searching information on the Internet and reading book">
            <a:extLst>
              <a:ext uri="{FF2B5EF4-FFF2-40B4-BE49-F238E27FC236}">
                <a16:creationId xmlns:a16="http://schemas.microsoft.com/office/drawing/2014/main" id="{906835FE-8EC6-4D64-932B-EDE82E24087D}"/>
              </a:ext>
            </a:extLst>
          </p:cNvPr>
          <p:cNvPicPr>
            <a:picLocks noGrp="1" noChangeAspect="1"/>
          </p:cNvPicPr>
          <p:nvPr>
            <p:ph type="pic" sz="quarter" idx="13"/>
          </p:nvPr>
        </p:nvPicPr>
        <p:blipFill>
          <a:blip r:embed="rId3"/>
          <a:srcRect l="30424" r="30424"/>
          <a:stretch/>
        </p:blipFill>
        <p:spPr>
          <a:prstGeom prst="rect">
            <a:avLst/>
          </a:prstGeom>
          <a:noFill/>
        </p:spPr>
      </p:pic>
      <p:sp>
        <p:nvSpPr>
          <p:cNvPr id="5" name="TextBox 4">
            <a:extLst>
              <a:ext uri="{FF2B5EF4-FFF2-40B4-BE49-F238E27FC236}">
                <a16:creationId xmlns:a16="http://schemas.microsoft.com/office/drawing/2014/main" id="{7FD1670D-CE34-4D4A-B90F-A768DE0F8EAC}"/>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281793" y="1905431"/>
            <a:ext cx="7225415" cy="4212926"/>
          </a:xfrm>
          <a:prstGeom prst="rect">
            <a:avLst/>
          </a:prstGeom>
        </p:spPr>
        <p:txBody>
          <a:bodyPr>
            <a:noAutofit/>
          </a:bodyPr>
          <a:lstStyle/>
          <a:p>
            <a:pPr marL="0" indent="0">
              <a:lnSpc>
                <a:spcPct val="90000"/>
              </a:lnSpc>
              <a:spcBef>
                <a:spcPts val="2500"/>
              </a:spcBef>
              <a:spcAft>
                <a:spcPts val="600"/>
              </a:spcAft>
              <a:buNone/>
            </a:pPr>
            <a:r>
              <a:rPr lang="en-US" sz="1600" b="1" dirty="0"/>
              <a:t>Correcting Errors</a:t>
            </a:r>
          </a:p>
          <a:p>
            <a:pPr marL="0" lvl="1" indent="0">
              <a:lnSpc>
                <a:spcPct val="90000"/>
              </a:lnSpc>
              <a:spcBef>
                <a:spcPts val="1000"/>
              </a:spcBef>
              <a:spcAft>
                <a:spcPts val="600"/>
              </a:spcAft>
              <a:buNone/>
            </a:pPr>
            <a:r>
              <a:rPr lang="en-US" sz="1600" dirty="0"/>
              <a:t>Review drafts for spelling, grammar, and punctuation errors to ensure polished, professional writing.</a:t>
            </a:r>
          </a:p>
          <a:p>
            <a:pPr marL="0" indent="0">
              <a:lnSpc>
                <a:spcPct val="90000"/>
              </a:lnSpc>
              <a:spcBef>
                <a:spcPts val="2500"/>
              </a:spcBef>
              <a:spcAft>
                <a:spcPts val="600"/>
              </a:spcAft>
              <a:buNone/>
            </a:pPr>
            <a:r>
              <a:rPr lang="en-US" sz="1600" b="1" dirty="0"/>
              <a:t>Ensuring Clarity and Flow</a:t>
            </a:r>
          </a:p>
          <a:p>
            <a:pPr marL="0" lvl="1" indent="0">
              <a:lnSpc>
                <a:spcPct val="90000"/>
              </a:lnSpc>
              <a:spcBef>
                <a:spcPts val="1000"/>
              </a:spcBef>
              <a:spcAft>
                <a:spcPts val="600"/>
              </a:spcAft>
              <a:buNone/>
            </a:pPr>
            <a:r>
              <a:rPr lang="en-US" sz="1600" dirty="0"/>
              <a:t>Check for logical flow and smooth paragraph transitions supporting the overall argument.</a:t>
            </a:r>
          </a:p>
          <a:p>
            <a:pPr marL="0" indent="0">
              <a:lnSpc>
                <a:spcPct val="90000"/>
              </a:lnSpc>
              <a:spcBef>
                <a:spcPts val="2500"/>
              </a:spcBef>
              <a:spcAft>
                <a:spcPts val="600"/>
              </a:spcAft>
              <a:buNone/>
            </a:pPr>
            <a:r>
              <a:rPr lang="en-US" sz="1600" b="1" dirty="0"/>
              <a:t>Verifying Citations</a:t>
            </a:r>
          </a:p>
          <a:p>
            <a:pPr marL="0" lvl="1" indent="0">
              <a:lnSpc>
                <a:spcPct val="90000"/>
              </a:lnSpc>
              <a:spcBef>
                <a:spcPts val="1000"/>
              </a:spcBef>
              <a:spcAft>
                <a:spcPts val="600"/>
              </a:spcAft>
              <a:buNone/>
            </a:pPr>
            <a:r>
              <a:rPr lang="en-US" sz="1600" dirty="0"/>
              <a:t>Confirm all sources are cited correctly and the reference list is complete and styled properly.</a:t>
            </a:r>
          </a:p>
          <a:p>
            <a:pPr marL="0" indent="0">
              <a:lnSpc>
                <a:spcPct val="90000"/>
              </a:lnSpc>
              <a:spcBef>
                <a:spcPts val="2500"/>
              </a:spcBef>
              <a:spcAft>
                <a:spcPts val="600"/>
              </a:spcAft>
              <a:buNone/>
            </a:pPr>
            <a:r>
              <a:rPr lang="en-US" sz="1600" b="1" dirty="0"/>
              <a:t>Developing Critical Review Habits</a:t>
            </a:r>
          </a:p>
          <a:p>
            <a:pPr marL="0" lvl="1" indent="0">
              <a:lnSpc>
                <a:spcPct val="90000"/>
              </a:lnSpc>
              <a:spcBef>
                <a:spcPts val="1000"/>
              </a:spcBef>
              <a:spcAft>
                <a:spcPts val="600"/>
              </a:spcAft>
              <a:buNone/>
            </a:pPr>
            <a:r>
              <a:rPr lang="en-US" sz="1600" dirty="0"/>
              <a:t>Use tools or peer feedback to critically review writing and improve revisions for academic excellence.</a:t>
            </a:r>
          </a:p>
        </p:txBody>
      </p:sp>
    </p:spTree>
    <p:extLst>
      <p:ext uri="{BB962C8B-B14F-4D97-AF65-F5344CB8AC3E}">
        <p14:creationId xmlns:p14="http://schemas.microsoft.com/office/powerpoint/2010/main" val="16702780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DD74E-A1A9-4995-90B3-B902D5CB0A6E}"/>
              </a:ext>
            </a:extLst>
          </p:cNvPr>
          <p:cNvSpPr>
            <a:spLocks noGrp="1"/>
          </p:cNvSpPr>
          <p:nvPr>
            <p:ph type="title"/>
          </p:nvPr>
        </p:nvSpPr>
        <p:spPr/>
        <p:txBody>
          <a:bodyPr/>
          <a:lstStyle/>
          <a:p>
            <a:r>
              <a:rPr lang="en-GB" dirty="0"/>
              <a:t>Assignment 1 </a:t>
            </a:r>
          </a:p>
        </p:txBody>
      </p:sp>
      <p:sp>
        <p:nvSpPr>
          <p:cNvPr id="3" name="Picture Placeholder 2">
            <a:extLst>
              <a:ext uri="{FF2B5EF4-FFF2-40B4-BE49-F238E27FC236}">
                <a16:creationId xmlns:a16="http://schemas.microsoft.com/office/drawing/2014/main" id="{F3AA2AA5-E56B-419F-981D-AB9E1EC08A54}"/>
              </a:ext>
            </a:extLst>
          </p:cNvPr>
          <p:cNvSpPr>
            <a:spLocks noGrp="1"/>
          </p:cNvSpPr>
          <p:nvPr>
            <p:ph type="pic" sz="quarter" idx="13"/>
          </p:nvPr>
        </p:nvSpPr>
        <p:spPr>
          <a:xfrm>
            <a:off x="0" y="0"/>
            <a:ext cx="4023360" cy="6858000"/>
          </a:xfrm>
        </p:spPr>
      </p:sp>
      <p:sp>
        <p:nvSpPr>
          <p:cNvPr id="4" name="Content Placeholder 3">
            <a:extLst>
              <a:ext uri="{FF2B5EF4-FFF2-40B4-BE49-F238E27FC236}">
                <a16:creationId xmlns:a16="http://schemas.microsoft.com/office/drawing/2014/main" id="{7493EFC6-DE5C-4AA7-A0F5-0201F4163CE5}"/>
              </a:ext>
            </a:extLst>
          </p:cNvPr>
          <p:cNvSpPr>
            <a:spLocks noGrp="1"/>
          </p:cNvSpPr>
          <p:nvPr>
            <p:ph sz="quarter" idx="14"/>
          </p:nvPr>
        </p:nvSpPr>
        <p:spPr>
          <a:xfrm>
            <a:off x="4281793" y="1436915"/>
            <a:ext cx="7252711" cy="4891416"/>
          </a:xfrm>
        </p:spPr>
        <p:txBody>
          <a:bodyPr>
            <a:noAutofit/>
          </a:bodyPr>
          <a:lstStyle/>
          <a:p>
            <a:r>
              <a:rPr lang="en-GB" sz="1400" b="1" u="sng" dirty="0">
                <a:effectLst>
                  <a:outerShdw blurRad="38100" dist="38100" dir="2700000" algn="tl">
                    <a:srgbClr val="000000">
                      <a:alpha val="43137"/>
                    </a:srgbClr>
                  </a:outerShdw>
                </a:effectLst>
              </a:rPr>
              <a:t>Recorded Presentation: </a:t>
            </a:r>
            <a:r>
              <a:rPr lang="en-GB" sz="1400" b="1" dirty="0"/>
              <a:t>Submission </a:t>
            </a:r>
            <a:r>
              <a:rPr lang="en-GB" sz="1400" b="1" dirty="0">
                <a:effectLst/>
                <a:latin typeface="Arial" panose="020B0604020202020204" pitchFamily="34" charset="0"/>
                <a:ea typeface="Times New Roman" panose="02020603050405020304" pitchFamily="18" charset="0"/>
              </a:rPr>
              <a:t>Wednesday 3rd December 2025</a:t>
            </a:r>
            <a:endParaRPr lang="en-GB" sz="1400" b="1" u="sng" dirty="0">
              <a:effectLst>
                <a:outerShdw blurRad="38100" dist="38100" dir="2700000" algn="tl">
                  <a:srgbClr val="000000">
                    <a:alpha val="43137"/>
                  </a:srgbClr>
                </a:outerShdw>
              </a:effectLst>
            </a:endParaRPr>
          </a:p>
          <a:p>
            <a:pPr marL="457200"/>
            <a:r>
              <a:rPr lang="en-GB" sz="1400" b="1" u="sng" dirty="0">
                <a:effectLst/>
                <a:latin typeface="Arial" panose="020B0604020202020204" pitchFamily="34" charset="0"/>
                <a:ea typeface="Times New Roman" panose="02020603050405020304" pitchFamily="18" charset="0"/>
              </a:rPr>
              <a:t>Task description</a:t>
            </a:r>
            <a:endParaRPr lang="en-GB" sz="1400" dirty="0">
              <a:effectLst/>
              <a:latin typeface="Times New Roman" panose="02020603050405020304" pitchFamily="18" charset="0"/>
              <a:ea typeface="Times New Roman" panose="02020603050405020304" pitchFamily="18" charset="0"/>
            </a:endParaRPr>
          </a:p>
          <a:p>
            <a:pPr marL="742950" indent="-28575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For this assessment, you are asked to design, create and present a 10 minute presentation (+/- 10%) individually to discuss the benefit of collaborative learning.</a:t>
            </a:r>
            <a:endParaRPr lang="en-GB" sz="1400" dirty="0">
              <a:effectLst/>
              <a:latin typeface="Times New Roman" panose="02020603050405020304" pitchFamily="18" charset="0"/>
              <a:ea typeface="Times New Roman" panose="02020603050405020304" pitchFamily="18" charset="0"/>
            </a:endParaRPr>
          </a:p>
          <a:p>
            <a:pPr marL="742950" indent="-28575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 Use the skills that you have learnt within this module to apply criticality to your presentation and to support your arguments with evidence using APA referencing.</a:t>
            </a:r>
            <a:endParaRPr lang="en-GB" sz="1400" dirty="0">
              <a:effectLst/>
              <a:latin typeface="Times New Roman" panose="02020603050405020304" pitchFamily="18" charset="0"/>
              <a:ea typeface="Times New Roman" panose="02020603050405020304" pitchFamily="18" charset="0"/>
            </a:endParaRPr>
          </a:p>
          <a:p>
            <a:pPr marL="742950" indent="-28575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 Consider why collaborative learning is beneficial and what restrictions there are to this with particular focus on professional practice and the global business context.</a:t>
            </a:r>
            <a:endParaRPr lang="en-GB" sz="1400" dirty="0">
              <a:effectLst/>
              <a:latin typeface="Times New Roman" panose="02020603050405020304" pitchFamily="18" charset="0"/>
              <a:ea typeface="Times New Roman" panose="02020603050405020304" pitchFamily="18" charset="0"/>
            </a:endParaRPr>
          </a:p>
          <a:p>
            <a:pPr marL="742950" indent="-28575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 Create PowerPoint slides to support your presentation and ensure that you include a full reference list as your last slide. </a:t>
            </a:r>
            <a:endParaRPr lang="en-GB" sz="1400" dirty="0">
              <a:effectLst/>
              <a:latin typeface="Times New Roman" panose="02020603050405020304" pitchFamily="18" charset="0"/>
              <a:ea typeface="Times New Roman" panose="02020603050405020304" pitchFamily="18" charset="0"/>
            </a:endParaRPr>
          </a:p>
          <a:p>
            <a:pPr marL="457200"/>
            <a:r>
              <a:rPr lang="en-GB" sz="1400" dirty="0">
                <a:solidFill>
                  <a:srgbClr val="FF0000"/>
                </a:solidFill>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400" dirty="0">
                <a:solidFill>
                  <a:srgbClr val="FF0000"/>
                </a:solidFill>
                <a:effectLst/>
                <a:latin typeface="Arial" panose="020B0604020202020204" pitchFamily="34" charset="0"/>
                <a:ea typeface="Times New Roman" panose="02020603050405020304" pitchFamily="18" charset="0"/>
              </a:rPr>
              <a:t> </a:t>
            </a:r>
            <a:r>
              <a:rPr lang="en-GB" sz="1400" b="1" dirty="0">
                <a:solidFill>
                  <a:srgbClr val="FF0000"/>
                </a:solidFill>
                <a:effectLst/>
                <a:latin typeface="Arial" panose="020B0604020202020204" pitchFamily="34" charset="0"/>
                <a:ea typeface="Times New Roman" panose="02020603050405020304" pitchFamily="18" charset="0"/>
              </a:rPr>
              <a:t>Please note:</a:t>
            </a:r>
            <a:r>
              <a:rPr lang="en-GB" sz="1400" dirty="0">
                <a:solidFill>
                  <a:srgbClr val="FF0000"/>
                </a:solidFill>
                <a:effectLst/>
                <a:latin typeface="Arial" panose="020B0604020202020204" pitchFamily="34" charset="0"/>
                <a:ea typeface="Times New Roman" panose="02020603050405020304" pitchFamily="18" charset="0"/>
              </a:rPr>
              <a:t> Failure to include a recorded presentation will result in an </a:t>
            </a:r>
            <a:r>
              <a:rPr lang="en-GB" sz="1400" b="1" dirty="0">
                <a:solidFill>
                  <a:srgbClr val="FF0000"/>
                </a:solidFill>
                <a:effectLst/>
                <a:latin typeface="Arial" panose="020B0604020202020204" pitchFamily="34" charset="0"/>
                <a:ea typeface="Times New Roman" panose="02020603050405020304" pitchFamily="18" charset="0"/>
              </a:rPr>
              <a:t>automatic fail</a:t>
            </a:r>
            <a:r>
              <a:rPr lang="en-GB" sz="1400" dirty="0">
                <a:solidFill>
                  <a:srgbClr val="FF0000"/>
                </a:solidFill>
                <a:effectLst/>
                <a:latin typeface="Arial" panose="020B0604020202020204" pitchFamily="34" charset="0"/>
                <a:ea typeface="Times New Roman" panose="02020603050405020304" pitchFamily="18" charset="0"/>
              </a:rPr>
              <a:t>. </a:t>
            </a:r>
            <a:r>
              <a:rPr lang="en-GB" sz="1400" dirty="0">
                <a:solidFill>
                  <a:srgbClr val="FF0000"/>
                </a:solidFill>
                <a:effectLst/>
                <a:latin typeface="Segoe UI Emoji" panose="020B0502040204020203" pitchFamily="34" charset="0"/>
                <a:ea typeface="Times New Roman" panose="02020603050405020304" pitchFamily="18" charset="0"/>
                <a:cs typeface="Segoe UI Emoji" panose="020B0502040204020203" pitchFamily="34" charset="0"/>
              </a:rPr>
              <a:t> ⚠️</a:t>
            </a:r>
            <a:endParaRPr lang="en-GB" sz="1400" dirty="0">
              <a:solidFill>
                <a:srgbClr val="FF0000"/>
              </a:solidFill>
              <a:effectLst/>
              <a:latin typeface="Times New Roman" panose="02020603050405020304" pitchFamily="18" charset="0"/>
              <a:ea typeface="Times New Roman" panose="02020603050405020304" pitchFamily="18" charset="0"/>
            </a:endParaRPr>
          </a:p>
          <a:p>
            <a:r>
              <a:rPr lang="en-GB" sz="1400" dirty="0"/>
              <a:t> </a:t>
            </a:r>
            <a:r>
              <a:rPr lang="en-GB" sz="1400" dirty="0">
                <a:hlinkClick r:id="rId2"/>
              </a:rPr>
              <a:t>Tile: Assessment | Learning and Collaboration for Global Citizenship (BMSP4015D) | Home</a:t>
            </a:r>
            <a:endParaRPr lang="en-GB" sz="1400" dirty="0"/>
          </a:p>
          <a:p>
            <a:endParaRPr lang="en-GB" sz="1400" dirty="0"/>
          </a:p>
          <a:p>
            <a:endParaRPr lang="en-GB" sz="1400" dirty="0"/>
          </a:p>
          <a:p>
            <a:endParaRPr lang="en-GB" sz="1400" dirty="0"/>
          </a:p>
          <a:p>
            <a:endParaRPr lang="en-GB" sz="1400" dirty="0"/>
          </a:p>
        </p:txBody>
      </p:sp>
      <p:sp>
        <p:nvSpPr>
          <p:cNvPr id="7" name="Slide Number Placeholder 6">
            <a:extLst>
              <a:ext uri="{FF2B5EF4-FFF2-40B4-BE49-F238E27FC236}">
                <a16:creationId xmlns:a16="http://schemas.microsoft.com/office/drawing/2014/main" id="{D299DA54-A0D2-44FC-94E1-E32BE8946E37}"/>
              </a:ext>
            </a:extLst>
          </p:cNvPr>
          <p:cNvSpPr>
            <a:spLocks noGrp="1"/>
          </p:cNvSpPr>
          <p:nvPr>
            <p:ph type="sldNum" sz="quarter" idx="17"/>
          </p:nvPr>
        </p:nvSpPr>
        <p:spPr/>
        <p:txBody>
          <a:bodyPr/>
          <a:lstStyle/>
          <a:p>
            <a:fld id="{CC057153-B650-4DEB-B370-79DDCFDCE934}" type="slidenum">
              <a:rPr lang="en-US" smtClean="0"/>
              <a:t>10</a:t>
            </a:fld>
            <a:endParaRPr lang="en-US"/>
          </a:p>
        </p:txBody>
      </p:sp>
    </p:spTree>
    <p:extLst>
      <p:ext uri="{BB962C8B-B14F-4D97-AF65-F5344CB8AC3E}">
        <p14:creationId xmlns:p14="http://schemas.microsoft.com/office/powerpoint/2010/main" val="8130461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ABF99-4DE8-4AA3-A56E-FE469DD7EA03}"/>
              </a:ext>
            </a:extLst>
          </p:cNvPr>
          <p:cNvSpPr>
            <a:spLocks noGrp="1"/>
          </p:cNvSpPr>
          <p:nvPr>
            <p:ph type="title"/>
          </p:nvPr>
        </p:nvSpPr>
        <p:spPr/>
        <p:txBody>
          <a:bodyPr>
            <a:noAutofit/>
          </a:bodyPr>
          <a:lstStyle/>
          <a:p>
            <a:r>
              <a:rPr lang="en-GB" sz="2400" dirty="0"/>
              <a:t>Assignment 2 - Portfolio -  Submission; 10th  December 2026 23:59</a:t>
            </a:r>
            <a:br>
              <a:rPr lang="en-GB" sz="2400" dirty="0"/>
            </a:br>
            <a:r>
              <a:rPr lang="en-GB" sz="2400" dirty="0"/>
              <a:t> </a:t>
            </a:r>
          </a:p>
        </p:txBody>
      </p:sp>
      <p:sp>
        <p:nvSpPr>
          <p:cNvPr id="7" name="Slide Number Placeholder 6">
            <a:extLst>
              <a:ext uri="{FF2B5EF4-FFF2-40B4-BE49-F238E27FC236}">
                <a16:creationId xmlns:a16="http://schemas.microsoft.com/office/drawing/2014/main" id="{C8BAA2C8-C47F-4694-9EA0-E1CA48DA8B14}"/>
              </a:ext>
            </a:extLst>
          </p:cNvPr>
          <p:cNvSpPr>
            <a:spLocks noGrp="1"/>
          </p:cNvSpPr>
          <p:nvPr>
            <p:ph type="sldNum" sz="quarter" idx="12"/>
          </p:nvPr>
        </p:nvSpPr>
        <p:spPr/>
        <p:txBody>
          <a:bodyPr/>
          <a:lstStyle/>
          <a:p>
            <a:fld id="{CC057153-B650-4DEB-B370-79DDCFDCE934}" type="slidenum">
              <a:rPr lang="en-US" smtClean="0"/>
              <a:t>11</a:t>
            </a:fld>
            <a:endParaRPr lang="en-US"/>
          </a:p>
        </p:txBody>
      </p:sp>
      <p:pic>
        <p:nvPicPr>
          <p:cNvPr id="10" name="Picture 9">
            <a:extLst>
              <a:ext uri="{FF2B5EF4-FFF2-40B4-BE49-F238E27FC236}">
                <a16:creationId xmlns:a16="http://schemas.microsoft.com/office/drawing/2014/main" id="{C460AAF4-5967-472D-B33C-5E6B6F89F73E}"/>
              </a:ext>
            </a:extLst>
          </p:cNvPr>
          <p:cNvPicPr>
            <a:picLocks noChangeAspect="1"/>
          </p:cNvPicPr>
          <p:nvPr/>
        </p:nvPicPr>
        <p:blipFill>
          <a:blip r:embed="rId2"/>
          <a:stretch>
            <a:fillRect/>
          </a:stretch>
        </p:blipFill>
        <p:spPr>
          <a:xfrm>
            <a:off x="685489" y="1114769"/>
            <a:ext cx="9773412" cy="5967984"/>
          </a:xfrm>
          <a:prstGeom prst="rect">
            <a:avLst/>
          </a:prstGeom>
        </p:spPr>
      </p:pic>
    </p:spTree>
    <p:extLst>
      <p:ext uri="{BB962C8B-B14F-4D97-AF65-F5344CB8AC3E}">
        <p14:creationId xmlns:p14="http://schemas.microsoft.com/office/powerpoint/2010/main" val="2763986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5F247DF-B92D-44DD-9582-33D68677E759}"/>
              </a:ext>
            </a:extLst>
          </p:cNvPr>
          <p:cNvSpPr>
            <a:spLocks noGrp="1"/>
          </p:cNvSpPr>
          <p:nvPr>
            <p:ph type="title"/>
          </p:nvPr>
        </p:nvSpPr>
        <p:spPr/>
        <p:txBody>
          <a:bodyPr/>
          <a:lstStyle/>
          <a:p>
            <a:r>
              <a:rPr lang="en-GB" dirty="0"/>
              <a:t>Part 2 - </a:t>
            </a:r>
          </a:p>
        </p:txBody>
      </p:sp>
      <p:sp>
        <p:nvSpPr>
          <p:cNvPr id="7" name="Content Placeholder 6">
            <a:extLst>
              <a:ext uri="{FF2B5EF4-FFF2-40B4-BE49-F238E27FC236}">
                <a16:creationId xmlns:a16="http://schemas.microsoft.com/office/drawing/2014/main" id="{06177B99-0861-4027-9298-3045522B90BD}"/>
              </a:ext>
            </a:extLst>
          </p:cNvPr>
          <p:cNvSpPr>
            <a:spLocks noGrp="1"/>
          </p:cNvSpPr>
          <p:nvPr>
            <p:ph idx="1"/>
          </p:nvPr>
        </p:nvSpPr>
        <p:spPr/>
        <p:txBody>
          <a:bodyPr/>
          <a:lstStyle/>
          <a:p>
            <a:r>
              <a:rPr lang="en-GB" dirty="0"/>
              <a:t>Paraphrase and </a:t>
            </a:r>
          </a:p>
        </p:txBody>
      </p:sp>
      <p:sp>
        <p:nvSpPr>
          <p:cNvPr id="3" name="Date Placeholder 2">
            <a:extLst>
              <a:ext uri="{FF2B5EF4-FFF2-40B4-BE49-F238E27FC236}">
                <a16:creationId xmlns:a16="http://schemas.microsoft.com/office/drawing/2014/main" id="{F741EA2C-FF38-42B6-8563-8BC91D7B03E9}"/>
              </a:ext>
            </a:extLst>
          </p:cNvPr>
          <p:cNvSpPr>
            <a:spLocks noGrp="1"/>
          </p:cNvSpPr>
          <p:nvPr>
            <p:ph type="dt" sz="half" idx="10"/>
          </p:nvPr>
        </p:nvSpPr>
        <p:spPr/>
        <p:txBody>
          <a:bodyPr/>
          <a:lstStyle/>
          <a:p>
            <a:fld id="{EF610377-0288-4935-89C7-58D67371AA68}" type="datetime1">
              <a:rPr lang="en-US" smtClean="0"/>
              <a:t>11/5/2025</a:t>
            </a:fld>
            <a:endParaRPr lang="en-US"/>
          </a:p>
        </p:txBody>
      </p:sp>
      <p:sp>
        <p:nvSpPr>
          <p:cNvPr id="4" name="Footer Placeholder 3">
            <a:extLst>
              <a:ext uri="{FF2B5EF4-FFF2-40B4-BE49-F238E27FC236}">
                <a16:creationId xmlns:a16="http://schemas.microsoft.com/office/drawing/2014/main" id="{4531B24C-7F6C-4A95-9153-A11561537B93}"/>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BFC1B6BD-113A-4528-8D76-F9E237C2359A}"/>
              </a:ext>
            </a:extLst>
          </p:cNvPr>
          <p:cNvSpPr>
            <a:spLocks noGrp="1"/>
          </p:cNvSpPr>
          <p:nvPr>
            <p:ph type="sldNum" sz="quarter" idx="12"/>
          </p:nvPr>
        </p:nvSpPr>
        <p:spPr/>
        <p:txBody>
          <a:bodyPr/>
          <a:lstStyle/>
          <a:p>
            <a:fld id="{CC057153-B650-4DEB-B370-79DDCFDCE934}" type="slidenum">
              <a:rPr lang="en-US" smtClean="0"/>
              <a:t>12</a:t>
            </a:fld>
            <a:endParaRPr lang="en-US"/>
          </a:p>
        </p:txBody>
      </p:sp>
    </p:spTree>
    <p:extLst>
      <p:ext uri="{BB962C8B-B14F-4D97-AF65-F5344CB8AC3E}">
        <p14:creationId xmlns:p14="http://schemas.microsoft.com/office/powerpoint/2010/main" val="851301022"/>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2.xml><?xml version="1.0" encoding="utf-8"?>
<ds:datastoreItem xmlns:ds="http://schemas.openxmlformats.org/officeDocument/2006/customXml" ds:itemID="{83A9C388-2C06-4AF2-857C-74055069A29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F782DA7-86C0-4A84-A860-11A1E6E3FB6B}">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1949</Words>
  <Application>Microsoft Office PowerPoint</Application>
  <PresentationFormat>Widescreen</PresentationFormat>
  <Paragraphs>107</Paragraphs>
  <Slides>12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Calibri</vt:lpstr>
      <vt:lpstr>Neue Haas Grotesk Text Pro</vt:lpstr>
      <vt:lpstr>Segoe UI Emoji</vt:lpstr>
      <vt:lpstr>Times New Roman</vt:lpstr>
      <vt:lpstr>VanillaVTI</vt:lpstr>
      <vt:lpstr>Approaching  Academic Writing – Part 1  </vt:lpstr>
      <vt:lpstr>Purpose of Academic Writing</vt:lpstr>
      <vt:lpstr>Understanding the Assignment</vt:lpstr>
      <vt:lpstr>Structuring Your Work</vt:lpstr>
      <vt:lpstr>Describe vs Analyse</vt:lpstr>
      <vt:lpstr>PowerPoint Presentation</vt:lpstr>
      <vt:lpstr>Using Evidence and Referencing</vt:lpstr>
      <vt:lpstr>Writing in a Formal Style</vt:lpstr>
      <vt:lpstr>Editing and Proofreading</vt:lpstr>
      <vt:lpstr>Assignment 1 </vt:lpstr>
      <vt:lpstr>Assignment 2 - Portfolio -  Submission; 10th  December 2026 23:59  </vt:lpstr>
      <vt:lpstr>Part 2 -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Approaching  Academic Writing</dc:title>
  <dc:creator>Helen Evans (Institute of Management and Health)</dc:creator>
  <cp:lastModifiedBy>Helen Evans (Institute of Management and Health)</cp:lastModifiedBy>
  <cp:revision>10</cp:revision>
  <dcterms:created xsi:type="dcterms:W3CDTF">2024-06-26T20:20:27Z</dcterms:created>
  <dcterms:modified xsi:type="dcterms:W3CDTF">2025-11-05T12:40:18Z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