
<file path=[Content_Types].xml><?xml version="1.0" encoding="utf-8"?>
<Types xmlns="http://schemas.openxmlformats.org/package/2006/content-types">
  <Default ContentType="image/jpeg" Extension="jp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removePersonalInfoOnSave="1" saveSubsetFonts="1" strictFirstAndLastChars="0">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9144000" cy="5143500" type="screen16x9"/>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jk0tOC3HBuC8iQIkOGtqCT4Wfm2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7DB2DDE-2592-456F-8915-FC366716FD4E}">
  <a:tblStyle styleId="{B7DB2DDE-2592-456F-8915-FC366716FD4E}" styleName="Table_0">
    <a:wholeTbl>
      <a:tcTxStyle b="off" i="off">
        <a:font>
          <a:latin typeface="Arial"/>
          <a:ea typeface="Arial"/>
          <a:cs typeface="Arial"/>
        </a:font>
        <a:srgbClr val="000000"/>
      </a:tcTxStyle>
      <a:tcStyle>
        <a:tcBdr>
          <a:left>
            <a:ln cap="flat" cmpd="sng" w="12700">
              <a:solidFill>
                <a:srgbClr val="000000"/>
              </a:solidFill>
              <a:prstDash val="solid"/>
              <a:round/>
              <a:headEnd len="sm" type="none" w="sm"/>
              <a:tailEnd len="sm" type="none" w="sm"/>
            </a:ln>
          </a:left>
          <a:right>
            <a:ln cap="flat" cmpd="sng" w="12700">
              <a:solidFill>
                <a:srgbClr val="000000"/>
              </a:solidFill>
              <a:prstDash val="solid"/>
              <a:round/>
              <a:headEnd len="sm" type="none" w="sm"/>
              <a:tailEnd len="sm" type="none" w="sm"/>
            </a:ln>
          </a:right>
          <a:top>
            <a:ln cap="flat" cmpd="sng" w="12700">
              <a:solidFill>
                <a:srgbClr val="000000"/>
              </a:solidFill>
              <a:prstDash val="solid"/>
              <a:round/>
              <a:headEnd len="sm" type="none" w="sm"/>
              <a:tailEnd len="sm" type="none" w="sm"/>
            </a:ln>
          </a:top>
          <a:bottom>
            <a:ln cap="flat" cmpd="sng" w="12700">
              <a:solidFill>
                <a:srgbClr val="000000"/>
              </a:solidFill>
              <a:prstDash val="solid"/>
              <a:round/>
              <a:headEnd len="sm" type="none" w="sm"/>
              <a:tailEnd len="sm" type="none" w="sm"/>
            </a:ln>
          </a:bottom>
          <a:insideH>
            <a:ln cap="flat" cmpd="sng" w="12700">
              <a:solidFill>
                <a:srgbClr val="000000"/>
              </a:solidFill>
              <a:prstDash val="solid"/>
              <a:round/>
              <a:headEnd len="sm" type="none" w="sm"/>
              <a:tailEnd len="sm" type="none" w="sm"/>
            </a:ln>
          </a:insideH>
          <a:insideV>
            <a:ln cap="flat" cmpd="sng" w="12700">
              <a:solidFill>
                <a:srgbClr val="000000"/>
              </a:solidFill>
              <a:prstDash val="solid"/>
              <a:round/>
              <a:headEnd len="sm" type="none" w="sm"/>
              <a:tailEnd len="sm" type="none" w="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d="100" n="104"/>
          <a:sy d="100" n="104"/>
        </p:scale>
        <p:origin x="778" y="72"/>
      </p:cViewPr>
      <p:guideLst>
        <p:guide orient="horz" pos="1620"/>
        <p:guide pos="2880"/>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9" Target="metadata" Type="http://customschemas.google.com/relationships/presentationmetadata"/><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ChangeAspect="1" noGrp="1" noRot="1"/>
          </p:cNvSpPr>
          <p:nvPr>
            <p:ph idx="2" type="sldImg"/>
          </p:nvPr>
        </p:nvSpPr>
        <p:spPr>
          <a:xfrm>
            <a:off x="381300" y="685800"/>
            <a:ext cx="6096075"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298450" lvl="0" marL="457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1pPr>
            <a:lvl2pPr algn="l" indent="-298450" lvl="1" marL="914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2pPr>
            <a:lvl3pPr algn="l" indent="-298450" lvl="2" marL="1371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3pPr>
            <a:lvl4pPr algn="l" indent="-298450" lvl="3" marL="1828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4pPr>
            <a:lvl5pPr algn="l" indent="-298450" lvl="4" marL="22860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5pPr>
            <a:lvl6pPr algn="l" indent="-298450" lvl="5" marL="2743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6pPr>
            <a:lvl7pPr algn="l" indent="-298450" lvl="6" marL="3200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7pPr>
            <a:lvl8pPr algn="l" indent="-298450" lvl="7" marL="3657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8pPr>
            <a:lvl9pPr algn="l" indent="-298450" lvl="8" marL="4114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9pPr>
          </a:lstStyle>
          <a:p>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0"/>
        <p:cNvGrpSpPr/>
        <p:nvPr/>
      </p:nvGrpSpPr>
      <p:grpSpPr>
        <a:xfrm>
          <a:off x="0" y="0"/>
          <a:ext cx="0" cy="0"/>
          <a:chOff x="0" y="0"/>
          <a:chExt cx="0" cy="0"/>
        </a:xfrm>
      </p:grpSpPr>
      <p:sp>
        <p:nvSpPr>
          <p:cNvPr id="51" name="Google Shape;51;p1:notes"/>
          <p:cNvSpPr>
            <a:spLocks noChangeAspect="1" noGrp="1" noRot="1"/>
          </p:cNvSpPr>
          <p:nvPr>
            <p:ph idx="2" type="sldImg"/>
          </p:nvPr>
        </p:nvSpPr>
        <p:spPr>
          <a:xfrm>
            <a:off x="381300" y="685800"/>
            <a:ext cx="6096075"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52" name="Google Shape;52;p1: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6"/>
        <p:cNvGrpSpPr/>
        <p:nvPr/>
      </p:nvGrpSpPr>
      <p:grpSpPr>
        <a:xfrm>
          <a:off x="0" y="0"/>
          <a:ext cx="0" cy="0"/>
          <a:chOff x="0" y="0"/>
          <a:chExt cx="0" cy="0"/>
        </a:xfrm>
      </p:grpSpPr>
      <p:sp>
        <p:nvSpPr>
          <p:cNvPr id="57" name="Google Shape;57;p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58" name="Google Shape;58;p2: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a:solidFill>
                  <a:schemeClr val="dk1"/>
                </a:solidFill>
              </a:rPr>
              <a:t>Each stage of the oil and gas value chain, including exploration, extraction, processing, marketing, petrochemicals, and distribution, is handled by TotalEnergies. The study aims to focus on the cultural difference between France and China demonstrating key potential factors influencing their business strategies (</a:t>
            </a:r>
            <a:r>
              <a:rPr altLang="en-GB" lang="en-GB">
                <a:solidFill>
                  <a:srgbClr val="222222"/>
                </a:solidFill>
                <a:highlight>
                  <a:srgbClr val="FFFFFF"/>
                </a:highlight>
              </a:rPr>
              <a:t>Hughes </a:t>
            </a:r>
            <a:r>
              <a:rPr altLang="en-GB" i="1" lang="en-GB">
                <a:solidFill>
                  <a:srgbClr val="222222"/>
                </a:solidFill>
                <a:highlight>
                  <a:srgbClr val="FFFFFF"/>
                </a:highlight>
              </a:rPr>
              <a:t>et al.,</a:t>
            </a:r>
            <a:r>
              <a:rPr altLang="en-GB" lang="en-GB">
                <a:solidFill>
                  <a:srgbClr val="222222"/>
                </a:solidFill>
                <a:highlight>
                  <a:srgbClr val="FFFFFF"/>
                </a:highlight>
              </a:rPr>
              <a:t> 2020)</a:t>
            </a:r>
            <a:r>
              <a:rPr altLang="en-GB" lang="en-GB">
                <a:solidFill>
                  <a:schemeClr val="dk1"/>
                </a:solidFill>
              </a:rPr>
              <a:t>. Two different companies’ Merger and acquisition strategy has been detailed with the use of different IHRM strategies and techniques. </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4"/>
        <p:cNvGrpSpPr/>
        <p:nvPr/>
      </p:nvGrpSpPr>
      <p:grpSpPr>
        <a:xfrm>
          <a:off x="0" y="0"/>
          <a:ext cx="0" cy="0"/>
          <a:chOff x="0" y="0"/>
          <a:chExt cx="0" cy="0"/>
        </a:xfrm>
      </p:grpSpPr>
      <p:sp>
        <p:nvSpPr>
          <p:cNvPr id="65" name="Google Shape;65;p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6" name="Google Shape;66;p3: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0"/>
        <p:cNvGrpSpPr/>
        <p:nvPr/>
      </p:nvGrpSpPr>
      <p:grpSpPr>
        <a:xfrm>
          <a:off x="0" y="0"/>
          <a:ext cx="0" cy="0"/>
          <a:chOff x="0" y="0"/>
          <a:chExt cx="0" cy="0"/>
        </a:xfrm>
      </p:grpSpPr>
      <p:sp>
        <p:nvSpPr>
          <p:cNvPr id="71" name="Google Shape;71;p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2" name="Google Shape;72;p4: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298450" lvl="0" marL="457200" rtl="0">
              <a:lnSpc>
                <a:spcPct val="150000"/>
              </a:lnSpc>
              <a:spcBef>
                <a:spcPts val="0"/>
              </a:spcBef>
              <a:spcAft>
                <a:spcPts val="0"/>
              </a:spcAft>
              <a:buClr>
                <a:schemeClr val="dk1"/>
              </a:buClr>
              <a:buSzPts val="1100"/>
              <a:buAutoNum type="arabicPeriod"/>
            </a:pPr>
            <a:r>
              <a:rPr altLang="en-GB" lang="en-GB">
                <a:solidFill>
                  <a:schemeClr val="dk1"/>
                </a:solidFill>
              </a:rPr>
              <a:t>French organizations commonly have a more varied leveled administration structure, while Chinese organizations often have a more scattered structure. After the M&amp;A exchange shuts, this could prompt contrasts in administration and dynamic strategies.</a:t>
            </a:r>
            <a:endParaRPr>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a:solidFill>
                  <a:schemeClr val="dk1"/>
                </a:solidFill>
              </a:rPr>
              <a:t>Mentalities toward Hazard: Chinese organizations might be more ready to face challenges to accomplish improvement, though French organizations regularly have a more wary way to deal with risk-taking. Various ways to deal with the M&amp;A system and post-consolidation methodology might result from this.</a:t>
            </a:r>
            <a:endParaRPr>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a:solidFill>
                  <a:schemeClr val="dk1"/>
                </a:solidFill>
              </a:rPr>
              <a:t>Government Necessities: The strategy might be more troublesome and tedious in China because of the country’s stricter government rules and endorsement norms for unfamiliar speculations and M&amp;A bargains (</a:t>
            </a:r>
            <a:r>
              <a:rPr altLang="en-GB" lang="en-GB">
                <a:solidFill>
                  <a:srgbClr val="222222"/>
                </a:solidFill>
                <a:highlight>
                  <a:srgbClr val="FFFFFF"/>
                </a:highlight>
              </a:rPr>
              <a:t>Kiessling, Vlačić, and Dabić, 2019)</a:t>
            </a:r>
            <a:r>
              <a:rPr altLang="en-GB" lang="en-GB">
                <a:solidFill>
                  <a:schemeClr val="dk1"/>
                </a:solidFill>
              </a:rPr>
              <a:t>.</a:t>
            </a:r>
            <a:endParaRPr>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a:solidFill>
                  <a:schemeClr val="dk1"/>
                </a:solidFill>
              </a:rPr>
              <a:t>Possession: Because of the sizable state-claimed undertaking (SOE) market in China and the way that SOEs are dependent upon particular administrative norms than private organizations, this component might affect the arrangement structure.</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7"/>
        <p:cNvGrpSpPr/>
        <p:nvPr/>
      </p:nvGrpSpPr>
      <p:grpSpPr>
        <a:xfrm>
          <a:off x="0" y="0"/>
          <a:ext cx="0" cy="0"/>
          <a:chOff x="0" y="0"/>
          <a:chExt cx="0" cy="0"/>
        </a:xfrm>
      </p:grpSpPr>
      <p:sp>
        <p:nvSpPr>
          <p:cNvPr id="78" name="Google Shape;78;p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9" name="Google Shape;79;p5: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100"/>
              <a:buNone/>
            </a:pPr>
            <a:r>
              <a:rPr altLang="en-GB" lang="en-GB">
                <a:solidFill>
                  <a:schemeClr val="dk1"/>
                </a:solidFill>
              </a:rPr>
              <a:t>This suggests that the institutional conditions in China and France, separately, affect the exercises and techniques of CNPC and TotalEnergies. Since CNPC is a state-possessed organization in China, it is represented by unmistakable regulations and guidelines than private organizations. Political and monetary parts of China, like guidelines on asset extraction and unfamiliar ventures, affect the organization's activities and procedures (</a:t>
            </a:r>
            <a:r>
              <a:rPr altLang="en-GB" lang="en-GB">
                <a:solidFill>
                  <a:srgbClr val="222222"/>
                </a:solidFill>
                <a:highlight>
                  <a:srgbClr val="FFFFFF"/>
                </a:highlight>
              </a:rPr>
              <a:t>González-Torres </a:t>
            </a:r>
            <a:r>
              <a:rPr altLang="en-GB" i="1" lang="en-GB">
                <a:solidFill>
                  <a:srgbClr val="222222"/>
                </a:solidFill>
                <a:highlight>
                  <a:srgbClr val="FFFFFF"/>
                </a:highlight>
              </a:rPr>
              <a:t>et al., </a:t>
            </a:r>
            <a:r>
              <a:rPr altLang="en-GB" lang="en-GB">
                <a:solidFill>
                  <a:srgbClr val="222222"/>
                </a:solidFill>
                <a:highlight>
                  <a:srgbClr val="FFFFFF"/>
                </a:highlight>
              </a:rPr>
              <a:t>2020)</a:t>
            </a:r>
            <a:r>
              <a:rPr altLang="en-GB" lang="en-GB">
                <a:solidFill>
                  <a:schemeClr val="dk1"/>
                </a:solidFill>
              </a:rPr>
              <a:t>. The institutional climate in France, including the general set of laws, work regulations, and natural assurance rules, likewise affects TotalEnergies. These organizations can make compelling diverse groups, close arrangements with progress, and deal with their tasks in different social settings by having an exhaustive comprehension of the social distinctions among China and France. For example, CNPC and TotalEnergies could have various approaches to imparting, approaches to arriving at choices, and perspectives toward facing challenges. Building solid associations with partners, like laborers, accomplices, and clients, can help these organizations (</a:t>
            </a:r>
            <a:r>
              <a:rPr altLang="en-GB" lang="en-GB">
                <a:solidFill>
                  <a:srgbClr val="222222"/>
                </a:solidFill>
                <a:highlight>
                  <a:srgbClr val="FFFFFF"/>
                </a:highlight>
              </a:rPr>
              <a:t>Vopilovskiy, 2022)</a:t>
            </a:r>
            <a:r>
              <a:rPr altLang="en-GB" lang="en-GB">
                <a:solidFill>
                  <a:schemeClr val="dk1"/>
                </a:solidFill>
              </a:rPr>
              <a:t>. This incorporates figuring out these social distinctions and adjusting their administration approaches properly. IHRM is vital for CNPC and TotalEnergies since they lead businesses in different countries and recruit individuals from different social foundations. Successful IHRM practices can help these organizations in finding, holding, and creating abilities abroad and in making a different and comprehensive labor force. For example, it may very well be important for CNPC and TotalEnergies to make different employing and determination methodologies, compensation and award plans, and preparing and improvement programs in different countries (</a:t>
            </a:r>
            <a:r>
              <a:rPr altLang="en-GB" lang="en-GB">
                <a:solidFill>
                  <a:srgbClr val="222222"/>
                </a:solidFill>
                <a:highlight>
                  <a:srgbClr val="FFFFFF"/>
                </a:highlight>
              </a:rPr>
              <a:t>Mineev, and Sæther, 2022)</a:t>
            </a:r>
            <a:r>
              <a:rPr altLang="en-GB" lang="en-GB">
                <a:solidFill>
                  <a:schemeClr val="dk1"/>
                </a:solidFill>
              </a:rPr>
              <a:t>. These organizations can foster a worldwide labor force that is in accordance with their organization's culture and values, which can give them an upper hand in different business sectors, with the guidance of powerful IHRM rehearses.</a:t>
            </a:r>
            <a:endParaRPr>
              <a:solidFill>
                <a:schemeClr val="dk1"/>
              </a:solidFill>
            </a:endParaRPr>
          </a:p>
          <a:p>
            <a:pPr algn="just" indent="0" lvl="0" marL="0" rtl="0">
              <a:lnSpc>
                <a:spcPct val="150000"/>
              </a:lnSpc>
              <a:spcBef>
                <a:spcPts val="0"/>
              </a:spcBef>
              <a:spcAft>
                <a:spcPts val="0"/>
              </a:spcAft>
              <a:buSzPts val="1100"/>
              <a:buNone/>
            </a:pPr>
            <a:endParaRPr>
              <a:solidFill>
                <a:schemeClr val="dk1"/>
              </a:solidFill>
            </a:endParaRPr>
          </a:p>
          <a:p>
            <a:pPr algn="just"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4"/>
        <p:cNvGrpSpPr/>
        <p:nvPr/>
      </p:nvGrpSpPr>
      <p:grpSpPr>
        <a:xfrm>
          <a:off x="0" y="0"/>
          <a:ext cx="0" cy="0"/>
          <a:chOff x="0" y="0"/>
          <a:chExt cx="0" cy="0"/>
        </a:xfrm>
      </p:grpSpPr>
      <p:sp>
        <p:nvSpPr>
          <p:cNvPr id="85" name="Google Shape;85;p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6" name="Google Shape;86;p6: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a:solidFill>
                  <a:schemeClr val="dk1"/>
                </a:solidFill>
              </a:rPr>
              <a:t>IHRM, especially in dealing with the human resources of the two organizations, is fundamental for the progress of M&amp;A. To guarantee a consistent convergence of the two organizations on account of the CNPC-Complete consolidation, IHRM can help with playing out a socially reasonable level of investment, labor force arranging, correspondence arranging, reconciliation of HR strategies and practices, culturally diverse preparation, and representative commitment and maintenance.</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1"/>
        <p:cNvGrpSpPr/>
        <p:nvPr/>
      </p:nvGrpSpPr>
      <p:grpSpPr>
        <a:xfrm>
          <a:off x="0" y="0"/>
          <a:ext cx="0" cy="0"/>
          <a:chOff x="0" y="0"/>
          <a:chExt cx="0" cy="0"/>
        </a:xfrm>
      </p:grpSpPr>
      <p:sp>
        <p:nvSpPr>
          <p:cNvPr id="92" name="Google Shape;92;p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3" name="Google Shape;93;p7: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a:solidFill>
                  <a:schemeClr val="dk1"/>
                </a:solidFill>
              </a:rPr>
              <a:t>Because of the nation's social, political, and lawful scene, worldwide human assets, the executives (IHRM) in China stand up to specific challenges. IHRM should make fitting preparation and enlistment procedures that are in accordance with the organization's general business goals assuming it is to effectively oversee human resources in China. Coming up next are probably the best strategies IHRM can use in China: Representative suggestion plans: In China, worker reference plans are an effective technique for drawing ability. This strategy involves empowering current specialists to propose qualified candidates for open positions (</a:t>
            </a:r>
            <a:r>
              <a:rPr altLang="en-GB" lang="en-GB">
                <a:solidFill>
                  <a:srgbClr val="222222"/>
                </a:solidFill>
                <a:highlight>
                  <a:srgbClr val="FFFFFF"/>
                </a:highlight>
              </a:rPr>
              <a:t>Abdo, and Alshahmy, 2022)</a:t>
            </a:r>
            <a:r>
              <a:rPr altLang="en-GB" lang="en-GB">
                <a:solidFill>
                  <a:schemeClr val="dk1"/>
                </a:solidFill>
              </a:rPr>
              <a:t>. Representative reference projects can help IHRM in China in distinguishing forthcoming applicants who are socially and etymologically viable with the organization by using the informal organizations that as of now exist among workers.</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8"/>
        <p:cNvGrpSpPr/>
        <p:nvPr/>
      </p:nvGrpSpPr>
      <p:grpSpPr>
        <a:xfrm>
          <a:off x="0" y="0"/>
          <a:ext cx="0" cy="0"/>
          <a:chOff x="0" y="0"/>
          <a:chExt cx="0" cy="0"/>
        </a:xfrm>
      </p:grpSpPr>
      <p:sp>
        <p:nvSpPr>
          <p:cNvPr id="99" name="Google Shape;99;p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0" name="Google Shape;100;p8: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100"/>
              <a:buNone/>
            </a:pPr>
            <a:r>
              <a:rPr altLang="en-GB" lang="en-GB">
                <a:solidFill>
                  <a:schemeClr val="dk1"/>
                </a:solidFill>
              </a:rPr>
              <a:t>The cultural, political, and legitimate setting of France makes it especially hard for IHRM professionals to work there. IHRM should make proper preparation and enrollment procedures that are in accordance with the organization’s all-encompassing business targets assuming it is to effectively oversee human resources in France. Coming up next are the absolute best strategies IHRM can use in France: Representative reference drives: In France, worker reference drives are fruitful at tricking top staff. This strategy involves empowering current specialists to recommend qualified candidates for open positions. Representative reference projects can help IHRM in France in distinguishing potential competitors who are socially and semantically viable with the organization by using the informal organizations previously settled by workers.</a:t>
            </a:r>
            <a:endParaRPr>
              <a:solidFill>
                <a:schemeClr val="dk1"/>
              </a:solidFill>
            </a:endParaRPr>
          </a:p>
          <a:p>
            <a:pPr algn="just"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5"/>
        <p:cNvGrpSpPr/>
        <p:nvPr/>
      </p:nvGrpSpPr>
      <p:grpSpPr>
        <a:xfrm>
          <a:off x="0" y="0"/>
          <a:ext cx="0" cy="0"/>
          <a:chOff x="0" y="0"/>
          <a:chExt cx="0" cy="0"/>
        </a:xfrm>
      </p:grpSpPr>
      <p:sp>
        <p:nvSpPr>
          <p:cNvPr id="106" name="Google Shape;106;p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7" name="Google Shape;107;p9: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100"/>
              <a:buNone/>
            </a:pPr>
            <a:r>
              <a:rPr altLang="en-GB" lang="en-GB">
                <a:solidFill>
                  <a:schemeClr val="dk1"/>
                </a:solidFill>
              </a:rPr>
              <a:t>Making a viable correspondence intended to instruct staff individuals about the M&amp;A interaction, including the inspirations driving the consolidation or buy, the expected advantages, and any likely changes to the hierarchical design or occupation obligations (</a:t>
            </a:r>
            <a:r>
              <a:rPr altLang="en-GB" lang="en-GB">
                <a:solidFill>
                  <a:srgbClr val="222222"/>
                </a:solidFill>
                <a:highlight>
                  <a:srgbClr val="FFFFFF"/>
                </a:highlight>
              </a:rPr>
              <a:t>Nankervis </a:t>
            </a:r>
            <a:r>
              <a:rPr altLang="en-GB" i="1" lang="en-GB">
                <a:solidFill>
                  <a:srgbClr val="222222"/>
                </a:solidFill>
                <a:highlight>
                  <a:srgbClr val="FFFFFF"/>
                </a:highlight>
              </a:rPr>
              <a:t>et al., </a:t>
            </a:r>
            <a:r>
              <a:rPr altLang="en-GB" lang="en-GB">
                <a:solidFill>
                  <a:srgbClr val="222222"/>
                </a:solidFill>
                <a:highlight>
                  <a:srgbClr val="FFFFFF"/>
                </a:highlight>
              </a:rPr>
              <a:t>2022)</a:t>
            </a:r>
            <a:r>
              <a:rPr altLang="en-GB" lang="en-GB">
                <a:solidFill>
                  <a:schemeClr val="dk1"/>
                </a:solidFill>
              </a:rPr>
              <a:t>. To help staff in exploring the social distinctions between the associations participating in the M&amp;A cycle, give diverse preparation and backing.Empower cooperation, data sharing, and development in a cooperative and comprehensive work climate that values variety.</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2"/>
        <p:cNvGrpSpPr/>
        <p:nvPr/>
      </p:nvGrpSpPr>
      <p:grpSpPr>
        <a:xfrm>
          <a:off x="0" y="0"/>
          <a:ext cx="0" cy="0"/>
          <a:chOff x="0" y="0"/>
          <a:chExt cx="0" cy="0"/>
        </a:xfrm>
      </p:grpSpPr>
      <p:sp>
        <p:nvSpPr>
          <p:cNvPr id="113" name="Google Shape;113;p1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4" name="Google Shape;114;p10: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a:solidFill>
                  <a:schemeClr val="dk1"/>
                </a:solidFill>
              </a:rPr>
              <a:t>In general, by working with the exchange of information, abilities, and innovation between associations, fostering a typical vision and culture, and guaranteeing consistent labor force coordination, a basic way to deal with IHRM in M&amp;A cycles can assist with guaranteeing the interaction's prosperity.</a:t>
            </a:r>
            <a:endParaRPr>
              <a:solidFill>
                <a:schemeClr val="dk1"/>
              </a:solidFill>
            </a:endParaRPr>
          </a:p>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9"/>
        <p:cNvGrpSpPr/>
        <p:nvPr/>
      </p:nvGrpSpPr>
      <p:grpSpPr>
        <a:xfrm>
          <a:off x="0" y="0"/>
          <a:ext cx="0" cy="0"/>
          <a:chOff x="0" y="0"/>
          <a:chExt cx="0" cy="0"/>
        </a:xfrm>
      </p:grpSpPr>
      <p:sp>
        <p:nvSpPr>
          <p:cNvPr id="120" name="Google Shape;120;p1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1" name="Google Shape;121;p11: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5"/>
        <p:cNvGrpSpPr/>
        <p:nvPr/>
      </p:nvGrpSpPr>
      <p:grpSpPr>
        <a:xfrm>
          <a:off x="0" y="0"/>
          <a:ext cx="0" cy="0"/>
          <a:chOff x="0" y="0"/>
          <a:chExt cx="0" cy="0"/>
        </a:xfrm>
      </p:grpSpPr>
      <p:sp>
        <p:nvSpPr>
          <p:cNvPr id="126" name="Google Shape;126;p12:notes"/>
          <p:cNvSpPr>
            <a:spLocks noChangeAspect="1" noGrp="1" noRot="1"/>
          </p:cNvSpPr>
          <p:nvPr>
            <p:ph idx="2" type="sldImg"/>
          </p:nvPr>
        </p:nvSpPr>
        <p:spPr>
          <a:xfrm>
            <a:off x="3813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7" name="Google Shape;127;p12: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4"/>
          <p:cNvSpPr txBox="1">
            <a:spLocks noGrp="1"/>
          </p:cNvSpPr>
          <p:nvPr>
            <p:ph type="ctrTitle"/>
          </p:nvPr>
        </p:nvSpPr>
        <p:spPr>
          <a:xfrm>
            <a:off x="311708" y="744575"/>
            <a:ext cx="8520600" cy="20526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5200"/>
              <a:buNone/>
              <a:defRPr sz="5200"/>
            </a:lvl1pPr>
            <a:lvl2pPr algn="ctr" lvl="1">
              <a:lnSpc>
                <a:spcPct val="100000"/>
              </a:lnSpc>
              <a:spcBef>
                <a:spcPts val="0"/>
              </a:spcBef>
              <a:spcAft>
                <a:spcPts val="0"/>
              </a:spcAft>
              <a:buSzPts val="5200"/>
              <a:buNone/>
              <a:defRPr sz="5200"/>
            </a:lvl2pPr>
            <a:lvl3pPr algn="ctr" lvl="2">
              <a:lnSpc>
                <a:spcPct val="100000"/>
              </a:lnSpc>
              <a:spcBef>
                <a:spcPts val="0"/>
              </a:spcBef>
              <a:spcAft>
                <a:spcPts val="0"/>
              </a:spcAft>
              <a:buSzPts val="5200"/>
              <a:buNone/>
              <a:defRPr sz="5200"/>
            </a:lvl3pPr>
            <a:lvl4pPr algn="ctr" lvl="3">
              <a:lnSpc>
                <a:spcPct val="100000"/>
              </a:lnSpc>
              <a:spcBef>
                <a:spcPts val="0"/>
              </a:spcBef>
              <a:spcAft>
                <a:spcPts val="0"/>
              </a:spcAft>
              <a:buSzPts val="5200"/>
              <a:buNone/>
              <a:defRPr sz="5200"/>
            </a:lvl4pPr>
            <a:lvl5pPr algn="ctr" lvl="4">
              <a:lnSpc>
                <a:spcPct val="100000"/>
              </a:lnSpc>
              <a:spcBef>
                <a:spcPts val="0"/>
              </a:spcBef>
              <a:spcAft>
                <a:spcPts val="0"/>
              </a:spcAft>
              <a:buSzPts val="5200"/>
              <a:buNone/>
              <a:defRPr sz="5200"/>
            </a:lvl5pPr>
            <a:lvl6pPr algn="ctr" lvl="5">
              <a:lnSpc>
                <a:spcPct val="100000"/>
              </a:lnSpc>
              <a:spcBef>
                <a:spcPts val="0"/>
              </a:spcBef>
              <a:spcAft>
                <a:spcPts val="0"/>
              </a:spcAft>
              <a:buSzPts val="5200"/>
              <a:buNone/>
              <a:defRPr sz="5200"/>
            </a:lvl6pPr>
            <a:lvl7pPr algn="ctr" lvl="6">
              <a:lnSpc>
                <a:spcPct val="100000"/>
              </a:lnSpc>
              <a:spcBef>
                <a:spcPts val="0"/>
              </a:spcBef>
              <a:spcAft>
                <a:spcPts val="0"/>
              </a:spcAft>
              <a:buSzPts val="5200"/>
              <a:buNone/>
              <a:defRPr sz="5200"/>
            </a:lvl7pPr>
            <a:lvl8pPr algn="ctr" lvl="7">
              <a:lnSpc>
                <a:spcPct val="100000"/>
              </a:lnSpc>
              <a:spcBef>
                <a:spcPts val="0"/>
              </a:spcBef>
              <a:spcAft>
                <a:spcPts val="0"/>
              </a:spcAft>
              <a:buSzPts val="5200"/>
              <a:buNone/>
              <a:defRPr sz="5200"/>
            </a:lvl8pPr>
            <a:lvl9pPr algn="ctr" lvl="8">
              <a:lnSpc>
                <a:spcPct val="100000"/>
              </a:lnSpc>
              <a:spcBef>
                <a:spcPts val="0"/>
              </a:spcBef>
              <a:spcAft>
                <a:spcPts val="0"/>
              </a:spcAft>
              <a:buSzPts val="5200"/>
              <a:buNone/>
              <a:defRPr sz="5200"/>
            </a:lvl9pPr>
          </a:lstStyle>
          <a:p>
            <a:endParaRPr/>
          </a:p>
        </p:txBody>
      </p:sp>
      <p:sp>
        <p:nvSpPr>
          <p:cNvPr id="11" name="Google Shape;11;p14"/>
          <p:cNvSpPr txBox="1">
            <a:spLocks noGrp="1"/>
          </p:cNvSpPr>
          <p:nvPr>
            <p:ph idx="1" type="subTitle"/>
          </p:nvPr>
        </p:nvSpPr>
        <p:spPr>
          <a:xfrm>
            <a:off x="311700" y="2834125"/>
            <a:ext cx="8520600" cy="7926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800"/>
              <a:buNone/>
              <a:defRPr sz="2800"/>
            </a:lvl1pPr>
            <a:lvl2pPr algn="ctr" lvl="1">
              <a:lnSpc>
                <a:spcPct val="100000"/>
              </a:lnSpc>
              <a:spcBef>
                <a:spcPts val="0"/>
              </a:spcBef>
              <a:spcAft>
                <a:spcPts val="0"/>
              </a:spcAft>
              <a:buSzPts val="2800"/>
              <a:buNone/>
              <a:defRPr sz="2800"/>
            </a:lvl2pPr>
            <a:lvl3pPr algn="ctr" lvl="2">
              <a:lnSpc>
                <a:spcPct val="100000"/>
              </a:lnSpc>
              <a:spcBef>
                <a:spcPts val="0"/>
              </a:spcBef>
              <a:spcAft>
                <a:spcPts val="0"/>
              </a:spcAft>
              <a:buSzPts val="2800"/>
              <a:buNone/>
              <a:defRPr sz="2800"/>
            </a:lvl3pPr>
            <a:lvl4pPr algn="ctr" lvl="3">
              <a:lnSpc>
                <a:spcPct val="100000"/>
              </a:lnSpc>
              <a:spcBef>
                <a:spcPts val="0"/>
              </a:spcBef>
              <a:spcAft>
                <a:spcPts val="0"/>
              </a:spcAft>
              <a:buSzPts val="2800"/>
              <a:buNone/>
              <a:defRPr sz="2800"/>
            </a:lvl4pPr>
            <a:lvl5pPr algn="ctr" lvl="4">
              <a:lnSpc>
                <a:spcPct val="100000"/>
              </a:lnSpc>
              <a:spcBef>
                <a:spcPts val="0"/>
              </a:spcBef>
              <a:spcAft>
                <a:spcPts val="0"/>
              </a:spcAft>
              <a:buSzPts val="2800"/>
              <a:buNone/>
              <a:defRPr sz="2800"/>
            </a:lvl5pPr>
            <a:lvl6pPr algn="ctr" lvl="5">
              <a:lnSpc>
                <a:spcPct val="100000"/>
              </a:lnSpc>
              <a:spcBef>
                <a:spcPts val="0"/>
              </a:spcBef>
              <a:spcAft>
                <a:spcPts val="0"/>
              </a:spcAft>
              <a:buSzPts val="2800"/>
              <a:buNone/>
              <a:defRPr sz="2800"/>
            </a:lvl6pPr>
            <a:lvl7pPr algn="ctr" lvl="6">
              <a:lnSpc>
                <a:spcPct val="100000"/>
              </a:lnSpc>
              <a:spcBef>
                <a:spcPts val="0"/>
              </a:spcBef>
              <a:spcAft>
                <a:spcPts val="0"/>
              </a:spcAft>
              <a:buSzPts val="2800"/>
              <a:buNone/>
              <a:defRPr sz="2800"/>
            </a:lvl7pPr>
            <a:lvl8pPr algn="ctr" lvl="7">
              <a:lnSpc>
                <a:spcPct val="100000"/>
              </a:lnSpc>
              <a:spcBef>
                <a:spcPts val="0"/>
              </a:spcBef>
              <a:spcAft>
                <a:spcPts val="0"/>
              </a:spcAft>
              <a:buSzPts val="2800"/>
              <a:buNone/>
              <a:defRPr sz="2800"/>
            </a:lvl8pPr>
            <a:lvl9pPr algn="ctr" lvl="8">
              <a:lnSpc>
                <a:spcPct val="100000"/>
              </a:lnSpc>
              <a:spcBef>
                <a:spcPts val="0"/>
              </a:spcBef>
              <a:spcAft>
                <a:spcPts val="0"/>
              </a:spcAft>
              <a:buSzPts val="2800"/>
              <a:buNone/>
              <a:defRPr sz="2800"/>
            </a:lvl9pPr>
          </a:lstStyle>
          <a:p>
            <a:endParaRPr/>
          </a:p>
        </p:txBody>
      </p:sp>
      <p:sp>
        <p:nvSpPr>
          <p:cNvPr id="12" name="Google Shape;12;p14"/>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5"/>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a:endParaRPr/>
          </a:p>
        </p:txBody>
      </p:sp>
      <p:sp>
        <p:nvSpPr>
          <p:cNvPr id="15" name="Google Shape;15;p15"/>
          <p:cNvSpPr txBox="1">
            <a:spLocks noGrp="1"/>
          </p:cNvSpPr>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a:endParaRPr/>
          </a:p>
        </p:txBody>
      </p:sp>
      <p:sp>
        <p:nvSpPr>
          <p:cNvPr id="16" name="Google Shape;16;p15"/>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6"/>
          <p:cNvSpPr txBox="1">
            <a:spLocks noGrp="1"/>
          </p:cNvSpPr>
          <p:nvPr>
            <p:ph type="title"/>
          </p:nvPr>
        </p:nvSpPr>
        <p:spPr>
          <a:xfrm>
            <a:off x="311700" y="2150850"/>
            <a:ext cx="8520600" cy="841800"/>
          </a:xfrm>
          <a:prstGeom prst="rect">
            <a:avLst/>
          </a:prstGeom>
          <a:noFill/>
          <a:ln>
            <a:noFill/>
          </a:ln>
        </p:spPr>
        <p:txBody>
          <a:bodyPr anchor="ctr" anchorCtr="0" bIns="91425" lIns="91425" numCol="1" rIns="91425" spcFirstLastPara="1" tIns="91425" wrap="square">
            <a:normAutofit/>
          </a:bodyPr>
          <a:lstStyle>
            <a:lvl1pPr algn="ctr" lvl="0">
              <a:lnSpc>
                <a:spcPct val="100000"/>
              </a:lnSpc>
              <a:spcBef>
                <a:spcPts val="0"/>
              </a:spcBef>
              <a:spcAft>
                <a:spcPts val="0"/>
              </a:spcAft>
              <a:buSzPts val="3600"/>
              <a:buNone/>
              <a:defRPr sz="3600"/>
            </a:lvl1pPr>
            <a:lvl2pPr algn="ctr" lvl="1">
              <a:lnSpc>
                <a:spcPct val="100000"/>
              </a:lnSpc>
              <a:spcBef>
                <a:spcPts val="0"/>
              </a:spcBef>
              <a:spcAft>
                <a:spcPts val="0"/>
              </a:spcAft>
              <a:buSzPts val="3600"/>
              <a:buNone/>
              <a:defRPr sz="3600"/>
            </a:lvl2pPr>
            <a:lvl3pPr algn="ctr" lvl="2">
              <a:lnSpc>
                <a:spcPct val="100000"/>
              </a:lnSpc>
              <a:spcBef>
                <a:spcPts val="0"/>
              </a:spcBef>
              <a:spcAft>
                <a:spcPts val="0"/>
              </a:spcAft>
              <a:buSzPts val="3600"/>
              <a:buNone/>
              <a:defRPr sz="3600"/>
            </a:lvl3pPr>
            <a:lvl4pPr algn="ctr" lvl="3">
              <a:lnSpc>
                <a:spcPct val="100000"/>
              </a:lnSpc>
              <a:spcBef>
                <a:spcPts val="0"/>
              </a:spcBef>
              <a:spcAft>
                <a:spcPts val="0"/>
              </a:spcAft>
              <a:buSzPts val="3600"/>
              <a:buNone/>
              <a:defRPr sz="3600"/>
            </a:lvl4pPr>
            <a:lvl5pPr algn="ctr" lvl="4">
              <a:lnSpc>
                <a:spcPct val="100000"/>
              </a:lnSpc>
              <a:spcBef>
                <a:spcPts val="0"/>
              </a:spcBef>
              <a:spcAft>
                <a:spcPts val="0"/>
              </a:spcAft>
              <a:buSzPts val="3600"/>
              <a:buNone/>
              <a:defRPr sz="3600"/>
            </a:lvl5pPr>
            <a:lvl6pPr algn="ctr" lvl="5">
              <a:lnSpc>
                <a:spcPct val="100000"/>
              </a:lnSpc>
              <a:spcBef>
                <a:spcPts val="0"/>
              </a:spcBef>
              <a:spcAft>
                <a:spcPts val="0"/>
              </a:spcAft>
              <a:buSzPts val="3600"/>
              <a:buNone/>
              <a:defRPr sz="3600"/>
            </a:lvl6pPr>
            <a:lvl7pPr algn="ctr" lvl="6">
              <a:lnSpc>
                <a:spcPct val="100000"/>
              </a:lnSpc>
              <a:spcBef>
                <a:spcPts val="0"/>
              </a:spcBef>
              <a:spcAft>
                <a:spcPts val="0"/>
              </a:spcAft>
              <a:buSzPts val="3600"/>
              <a:buNone/>
              <a:defRPr sz="3600"/>
            </a:lvl7pPr>
            <a:lvl8pPr algn="ctr" lvl="7">
              <a:lnSpc>
                <a:spcPct val="100000"/>
              </a:lnSpc>
              <a:spcBef>
                <a:spcPts val="0"/>
              </a:spcBef>
              <a:spcAft>
                <a:spcPts val="0"/>
              </a:spcAft>
              <a:buSzPts val="3600"/>
              <a:buNone/>
              <a:defRPr sz="3600"/>
            </a:lvl8pPr>
            <a:lvl9pPr algn="ctr" lvl="8">
              <a:lnSpc>
                <a:spcPct val="100000"/>
              </a:lnSpc>
              <a:spcBef>
                <a:spcPts val="0"/>
              </a:spcBef>
              <a:spcAft>
                <a:spcPts val="0"/>
              </a:spcAft>
              <a:buSzPts val="3600"/>
              <a:buNone/>
              <a:defRPr sz="3600"/>
            </a:lvl9pPr>
          </a:lstStyle>
          <a:p>
            <a:endParaRPr/>
          </a:p>
        </p:txBody>
      </p:sp>
      <p:sp>
        <p:nvSpPr>
          <p:cNvPr id="19" name="Google Shape;19;p16"/>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7"/>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a:endParaRPr/>
          </a:p>
        </p:txBody>
      </p:sp>
      <p:sp>
        <p:nvSpPr>
          <p:cNvPr id="22" name="Google Shape;22;p17"/>
          <p:cNvSpPr txBox="1">
            <a:spLocks noGrp="1"/>
          </p:cNvSpPr>
          <p:nvPr>
            <p:ph idx="1" type="body"/>
          </p:nvPr>
        </p:nvSpPr>
        <p:spPr>
          <a:xfrm>
            <a:off x="3117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a:endParaRPr/>
          </a:p>
        </p:txBody>
      </p:sp>
      <p:sp>
        <p:nvSpPr>
          <p:cNvPr id="23" name="Google Shape;23;p17"/>
          <p:cNvSpPr txBox="1">
            <a:spLocks noGrp="1"/>
          </p:cNvSpPr>
          <p:nvPr>
            <p:ph idx="2" type="body"/>
          </p:nvPr>
        </p:nvSpPr>
        <p:spPr>
          <a:xfrm>
            <a:off x="48324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a:endParaRPr/>
          </a:p>
        </p:txBody>
      </p:sp>
      <p:sp>
        <p:nvSpPr>
          <p:cNvPr id="24" name="Google Shape;24;p17"/>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a:endParaRPr/>
          </a:p>
        </p:txBody>
      </p:sp>
      <p:sp>
        <p:nvSpPr>
          <p:cNvPr id="27" name="Google Shape;27;p18"/>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9"/>
          <p:cNvSpPr txBox="1">
            <a:spLocks noGrp="1"/>
          </p:cNvSpPr>
          <p:nvPr>
            <p:ph type="title"/>
          </p:nvPr>
        </p:nvSpPr>
        <p:spPr>
          <a:xfrm>
            <a:off x="311700" y="555600"/>
            <a:ext cx="2808000" cy="755700"/>
          </a:xfrm>
          <a:prstGeom prst="rect">
            <a:avLst/>
          </a:prstGeom>
          <a:noFill/>
          <a:ln>
            <a:noFill/>
          </a:ln>
        </p:spPr>
        <p:txBody>
          <a:bodyPr anchor="b" anchorCtr="0" bIns="91425" lIns="91425" numCol="1" rIns="91425" spcFirstLastPara="1" tIns="91425" wrap="square">
            <a:normAutofit/>
          </a:bodyPr>
          <a:lstStyle>
            <a:lvl1pPr algn="l" lvl="0">
              <a:lnSpc>
                <a:spcPct val="100000"/>
              </a:lnSpc>
              <a:spcBef>
                <a:spcPts val="0"/>
              </a:spcBef>
              <a:spcAft>
                <a:spcPts val="0"/>
              </a:spcAft>
              <a:buSzPts val="2400"/>
              <a:buNone/>
              <a:defRPr sz="2400"/>
            </a:lvl1pPr>
            <a:lvl2pPr algn="l" lvl="1">
              <a:lnSpc>
                <a:spcPct val="100000"/>
              </a:lnSpc>
              <a:spcBef>
                <a:spcPts val="0"/>
              </a:spcBef>
              <a:spcAft>
                <a:spcPts val="0"/>
              </a:spcAft>
              <a:buSzPts val="2400"/>
              <a:buNone/>
              <a:defRPr sz="2400"/>
            </a:lvl2pPr>
            <a:lvl3pPr algn="l" lvl="2">
              <a:lnSpc>
                <a:spcPct val="100000"/>
              </a:lnSpc>
              <a:spcBef>
                <a:spcPts val="0"/>
              </a:spcBef>
              <a:spcAft>
                <a:spcPts val="0"/>
              </a:spcAft>
              <a:buSzPts val="2400"/>
              <a:buNone/>
              <a:defRPr sz="2400"/>
            </a:lvl3pPr>
            <a:lvl4pPr algn="l" lvl="3">
              <a:lnSpc>
                <a:spcPct val="100000"/>
              </a:lnSpc>
              <a:spcBef>
                <a:spcPts val="0"/>
              </a:spcBef>
              <a:spcAft>
                <a:spcPts val="0"/>
              </a:spcAft>
              <a:buSzPts val="2400"/>
              <a:buNone/>
              <a:defRPr sz="2400"/>
            </a:lvl4pPr>
            <a:lvl5pPr algn="l" lvl="4">
              <a:lnSpc>
                <a:spcPct val="100000"/>
              </a:lnSpc>
              <a:spcBef>
                <a:spcPts val="0"/>
              </a:spcBef>
              <a:spcAft>
                <a:spcPts val="0"/>
              </a:spcAft>
              <a:buSzPts val="2400"/>
              <a:buNone/>
              <a:defRPr sz="2400"/>
            </a:lvl5pPr>
            <a:lvl6pPr algn="l" lvl="5">
              <a:lnSpc>
                <a:spcPct val="100000"/>
              </a:lnSpc>
              <a:spcBef>
                <a:spcPts val="0"/>
              </a:spcBef>
              <a:spcAft>
                <a:spcPts val="0"/>
              </a:spcAft>
              <a:buSzPts val="2400"/>
              <a:buNone/>
              <a:defRPr sz="2400"/>
            </a:lvl6pPr>
            <a:lvl7pPr algn="l" lvl="6">
              <a:lnSpc>
                <a:spcPct val="100000"/>
              </a:lnSpc>
              <a:spcBef>
                <a:spcPts val="0"/>
              </a:spcBef>
              <a:spcAft>
                <a:spcPts val="0"/>
              </a:spcAft>
              <a:buSzPts val="2400"/>
              <a:buNone/>
              <a:defRPr sz="2400"/>
            </a:lvl7pPr>
            <a:lvl8pPr algn="l" lvl="7">
              <a:lnSpc>
                <a:spcPct val="100000"/>
              </a:lnSpc>
              <a:spcBef>
                <a:spcPts val="0"/>
              </a:spcBef>
              <a:spcAft>
                <a:spcPts val="0"/>
              </a:spcAft>
              <a:buSzPts val="2400"/>
              <a:buNone/>
              <a:defRPr sz="2400"/>
            </a:lvl8pPr>
            <a:lvl9pPr algn="l" lvl="8">
              <a:lnSpc>
                <a:spcPct val="100000"/>
              </a:lnSpc>
              <a:spcBef>
                <a:spcPts val="0"/>
              </a:spcBef>
              <a:spcAft>
                <a:spcPts val="0"/>
              </a:spcAft>
              <a:buSzPts val="2400"/>
              <a:buNone/>
              <a:defRPr sz="2400"/>
            </a:lvl9pPr>
          </a:lstStyle>
          <a:p>
            <a:endParaRPr/>
          </a:p>
        </p:txBody>
      </p:sp>
      <p:sp>
        <p:nvSpPr>
          <p:cNvPr id="30" name="Google Shape;30;p19"/>
          <p:cNvSpPr txBox="1">
            <a:spLocks noGrp="1"/>
          </p:cNvSpPr>
          <p:nvPr>
            <p:ph idx="1" type="body"/>
          </p:nvPr>
        </p:nvSpPr>
        <p:spPr>
          <a:xfrm>
            <a:off x="311700" y="1389600"/>
            <a:ext cx="2808000" cy="3179400"/>
          </a:xfrm>
          <a:prstGeom prst="rect">
            <a:avLst/>
          </a:prstGeom>
          <a:noFill/>
          <a:ln>
            <a:noFill/>
          </a:ln>
        </p:spPr>
        <p:txBody>
          <a:bodyPr anchor="t" anchorCtr="0" bIns="91425" lIns="91425" numCol="1" rIns="91425" spcFirstLastPara="1" tIns="91425" wrap="square">
            <a:normAutofit/>
          </a:bodyPr>
          <a:lstStyle>
            <a:lvl1pPr algn="l" indent="-304800" lvl="0" marL="457200">
              <a:lnSpc>
                <a:spcPct val="115000"/>
              </a:lnSpc>
              <a:spcBef>
                <a:spcPts val="0"/>
              </a:spcBef>
              <a:spcAft>
                <a:spcPts val="0"/>
              </a:spcAft>
              <a:buSzPts val="1200"/>
              <a:buChar char="●"/>
              <a:defRPr sz="12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a:endParaRPr/>
          </a:p>
        </p:txBody>
      </p:sp>
      <p:sp>
        <p:nvSpPr>
          <p:cNvPr id="31" name="Google Shape;31;p19"/>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0"/>
          <p:cNvSpPr txBox="1">
            <a:spLocks noGrp="1"/>
          </p:cNvSpPr>
          <p:nvPr>
            <p:ph type="title"/>
          </p:nvPr>
        </p:nvSpPr>
        <p:spPr>
          <a:xfrm>
            <a:off x="490250" y="450150"/>
            <a:ext cx="6367800" cy="4090800"/>
          </a:xfrm>
          <a:prstGeom prst="rect">
            <a:avLst/>
          </a:prstGeom>
          <a:noFill/>
          <a:ln>
            <a:noFill/>
          </a:ln>
        </p:spPr>
        <p:txBody>
          <a:bodyPr anchor="ctr" anchorCtr="0" bIns="91425" lIns="91425" numCol="1" rIns="91425" spcFirstLastPara="1" tIns="91425" wrap="square">
            <a:normAutofit/>
          </a:bodyPr>
          <a:lstStyle>
            <a:lvl1pPr algn="l" lvl="0">
              <a:lnSpc>
                <a:spcPct val="100000"/>
              </a:lnSpc>
              <a:spcBef>
                <a:spcPts val="0"/>
              </a:spcBef>
              <a:spcAft>
                <a:spcPts val="0"/>
              </a:spcAft>
              <a:buSzPts val="4800"/>
              <a:buNone/>
              <a:defRPr sz="4800"/>
            </a:lvl1pPr>
            <a:lvl2pPr algn="l" lvl="1">
              <a:lnSpc>
                <a:spcPct val="100000"/>
              </a:lnSpc>
              <a:spcBef>
                <a:spcPts val="0"/>
              </a:spcBef>
              <a:spcAft>
                <a:spcPts val="0"/>
              </a:spcAft>
              <a:buSzPts val="4800"/>
              <a:buNone/>
              <a:defRPr sz="4800"/>
            </a:lvl2pPr>
            <a:lvl3pPr algn="l" lvl="2">
              <a:lnSpc>
                <a:spcPct val="100000"/>
              </a:lnSpc>
              <a:spcBef>
                <a:spcPts val="0"/>
              </a:spcBef>
              <a:spcAft>
                <a:spcPts val="0"/>
              </a:spcAft>
              <a:buSzPts val="4800"/>
              <a:buNone/>
              <a:defRPr sz="4800"/>
            </a:lvl3pPr>
            <a:lvl4pPr algn="l" lvl="3">
              <a:lnSpc>
                <a:spcPct val="100000"/>
              </a:lnSpc>
              <a:spcBef>
                <a:spcPts val="0"/>
              </a:spcBef>
              <a:spcAft>
                <a:spcPts val="0"/>
              </a:spcAft>
              <a:buSzPts val="4800"/>
              <a:buNone/>
              <a:defRPr sz="4800"/>
            </a:lvl4pPr>
            <a:lvl5pPr algn="l" lvl="4">
              <a:lnSpc>
                <a:spcPct val="100000"/>
              </a:lnSpc>
              <a:spcBef>
                <a:spcPts val="0"/>
              </a:spcBef>
              <a:spcAft>
                <a:spcPts val="0"/>
              </a:spcAft>
              <a:buSzPts val="4800"/>
              <a:buNone/>
              <a:defRPr sz="4800"/>
            </a:lvl5pPr>
            <a:lvl6pPr algn="l" lvl="5">
              <a:lnSpc>
                <a:spcPct val="100000"/>
              </a:lnSpc>
              <a:spcBef>
                <a:spcPts val="0"/>
              </a:spcBef>
              <a:spcAft>
                <a:spcPts val="0"/>
              </a:spcAft>
              <a:buSzPts val="4800"/>
              <a:buNone/>
              <a:defRPr sz="4800"/>
            </a:lvl6pPr>
            <a:lvl7pPr algn="l" lvl="6">
              <a:lnSpc>
                <a:spcPct val="100000"/>
              </a:lnSpc>
              <a:spcBef>
                <a:spcPts val="0"/>
              </a:spcBef>
              <a:spcAft>
                <a:spcPts val="0"/>
              </a:spcAft>
              <a:buSzPts val="4800"/>
              <a:buNone/>
              <a:defRPr sz="4800"/>
            </a:lvl7pPr>
            <a:lvl8pPr algn="l" lvl="7">
              <a:lnSpc>
                <a:spcPct val="100000"/>
              </a:lnSpc>
              <a:spcBef>
                <a:spcPts val="0"/>
              </a:spcBef>
              <a:spcAft>
                <a:spcPts val="0"/>
              </a:spcAft>
              <a:buSzPts val="4800"/>
              <a:buNone/>
              <a:defRPr sz="4800"/>
            </a:lvl8pPr>
            <a:lvl9pPr algn="l" lvl="8">
              <a:lnSpc>
                <a:spcPct val="100000"/>
              </a:lnSpc>
              <a:spcBef>
                <a:spcPts val="0"/>
              </a:spcBef>
              <a:spcAft>
                <a:spcPts val="0"/>
              </a:spcAft>
              <a:buSzPts val="4800"/>
              <a:buNone/>
              <a:defRPr sz="4800"/>
            </a:lvl9pPr>
          </a:lstStyle>
          <a:p>
            <a:endParaRPr/>
          </a:p>
        </p:txBody>
      </p:sp>
      <p:sp>
        <p:nvSpPr>
          <p:cNvPr id="34" name="Google Shape;34;p20"/>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1"/>
          <p:cNvSpPr/>
          <p:nvPr/>
        </p:nvSpPr>
        <p:spPr>
          <a:xfrm>
            <a:off x="4572000" y="-125"/>
            <a:ext cx="4572000" cy="5143500"/>
          </a:xfrm>
          <a:prstGeom prst="rect">
            <a:avLst/>
          </a:prstGeom>
          <a:solidFill>
            <a:schemeClr val="lt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37" name="Google Shape;37;p21"/>
          <p:cNvSpPr txBox="1">
            <a:spLocks noGrp="1"/>
          </p:cNvSpPr>
          <p:nvPr>
            <p:ph type="title"/>
          </p:nvPr>
        </p:nvSpPr>
        <p:spPr>
          <a:xfrm>
            <a:off x="265500" y="1233175"/>
            <a:ext cx="4045200" cy="14823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4200"/>
              <a:buNone/>
              <a:defRPr sz="4200"/>
            </a:lvl1pPr>
            <a:lvl2pPr algn="ctr" lvl="1">
              <a:lnSpc>
                <a:spcPct val="100000"/>
              </a:lnSpc>
              <a:spcBef>
                <a:spcPts val="0"/>
              </a:spcBef>
              <a:spcAft>
                <a:spcPts val="0"/>
              </a:spcAft>
              <a:buSzPts val="4200"/>
              <a:buNone/>
              <a:defRPr sz="4200"/>
            </a:lvl2pPr>
            <a:lvl3pPr algn="ctr" lvl="2">
              <a:lnSpc>
                <a:spcPct val="100000"/>
              </a:lnSpc>
              <a:spcBef>
                <a:spcPts val="0"/>
              </a:spcBef>
              <a:spcAft>
                <a:spcPts val="0"/>
              </a:spcAft>
              <a:buSzPts val="4200"/>
              <a:buNone/>
              <a:defRPr sz="4200"/>
            </a:lvl3pPr>
            <a:lvl4pPr algn="ctr" lvl="3">
              <a:lnSpc>
                <a:spcPct val="100000"/>
              </a:lnSpc>
              <a:spcBef>
                <a:spcPts val="0"/>
              </a:spcBef>
              <a:spcAft>
                <a:spcPts val="0"/>
              </a:spcAft>
              <a:buSzPts val="4200"/>
              <a:buNone/>
              <a:defRPr sz="4200"/>
            </a:lvl4pPr>
            <a:lvl5pPr algn="ctr" lvl="4">
              <a:lnSpc>
                <a:spcPct val="100000"/>
              </a:lnSpc>
              <a:spcBef>
                <a:spcPts val="0"/>
              </a:spcBef>
              <a:spcAft>
                <a:spcPts val="0"/>
              </a:spcAft>
              <a:buSzPts val="4200"/>
              <a:buNone/>
              <a:defRPr sz="4200"/>
            </a:lvl5pPr>
            <a:lvl6pPr algn="ctr" lvl="5">
              <a:lnSpc>
                <a:spcPct val="100000"/>
              </a:lnSpc>
              <a:spcBef>
                <a:spcPts val="0"/>
              </a:spcBef>
              <a:spcAft>
                <a:spcPts val="0"/>
              </a:spcAft>
              <a:buSzPts val="4200"/>
              <a:buNone/>
              <a:defRPr sz="4200"/>
            </a:lvl6pPr>
            <a:lvl7pPr algn="ctr" lvl="6">
              <a:lnSpc>
                <a:spcPct val="100000"/>
              </a:lnSpc>
              <a:spcBef>
                <a:spcPts val="0"/>
              </a:spcBef>
              <a:spcAft>
                <a:spcPts val="0"/>
              </a:spcAft>
              <a:buSzPts val="4200"/>
              <a:buNone/>
              <a:defRPr sz="4200"/>
            </a:lvl7pPr>
            <a:lvl8pPr algn="ctr" lvl="7">
              <a:lnSpc>
                <a:spcPct val="100000"/>
              </a:lnSpc>
              <a:spcBef>
                <a:spcPts val="0"/>
              </a:spcBef>
              <a:spcAft>
                <a:spcPts val="0"/>
              </a:spcAft>
              <a:buSzPts val="4200"/>
              <a:buNone/>
              <a:defRPr sz="4200"/>
            </a:lvl8pPr>
            <a:lvl9pPr algn="ctr" lvl="8">
              <a:lnSpc>
                <a:spcPct val="100000"/>
              </a:lnSpc>
              <a:spcBef>
                <a:spcPts val="0"/>
              </a:spcBef>
              <a:spcAft>
                <a:spcPts val="0"/>
              </a:spcAft>
              <a:buSzPts val="4200"/>
              <a:buNone/>
              <a:defRPr sz="4200"/>
            </a:lvl9pPr>
          </a:lstStyle>
          <a:p>
            <a:endParaRPr/>
          </a:p>
        </p:txBody>
      </p:sp>
      <p:sp>
        <p:nvSpPr>
          <p:cNvPr id="38" name="Google Shape;38;p21"/>
          <p:cNvSpPr txBox="1">
            <a:spLocks noGrp="1"/>
          </p:cNvSpPr>
          <p:nvPr>
            <p:ph idx="1" type="subTitle"/>
          </p:nvPr>
        </p:nvSpPr>
        <p:spPr>
          <a:xfrm>
            <a:off x="265500" y="2803075"/>
            <a:ext cx="4045200" cy="12351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a:endParaRPr/>
          </a:p>
        </p:txBody>
      </p:sp>
      <p:sp>
        <p:nvSpPr>
          <p:cNvPr id="39" name="Google Shape;39;p21"/>
          <p:cNvSpPr txBox="1">
            <a:spLocks noGrp="1"/>
          </p:cNvSpPr>
          <p:nvPr>
            <p:ph idx="2" type="body"/>
          </p:nvPr>
        </p:nvSpPr>
        <p:spPr>
          <a:xfrm>
            <a:off x="4939500" y="724075"/>
            <a:ext cx="3837000" cy="3695100"/>
          </a:xfrm>
          <a:prstGeom prst="rect">
            <a:avLst/>
          </a:prstGeom>
          <a:noFill/>
          <a:ln>
            <a:noFill/>
          </a:ln>
        </p:spPr>
        <p:txBody>
          <a:bodyPr anchor="ctr"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a:endParaRPr/>
          </a:p>
        </p:txBody>
      </p:sp>
      <p:sp>
        <p:nvSpPr>
          <p:cNvPr id="40" name="Google Shape;40;p21"/>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2"/>
          <p:cNvSpPr txBox="1">
            <a:spLocks noGrp="1"/>
          </p:cNvSpPr>
          <p:nvPr>
            <p:ph idx="1" type="body"/>
          </p:nvPr>
        </p:nvSpPr>
        <p:spPr>
          <a:xfrm>
            <a:off x="311700" y="4230575"/>
            <a:ext cx="5998800" cy="605100"/>
          </a:xfrm>
          <a:prstGeom prst="rect">
            <a:avLst/>
          </a:prstGeom>
          <a:noFill/>
          <a:ln>
            <a:noFill/>
          </a:ln>
        </p:spPr>
        <p:txBody>
          <a:bodyPr anchor="ctr" anchorCtr="0" bIns="91425" lIns="91425" numCol="1" rIns="91425" spcFirstLastPara="1" tIns="91425" wrap="square">
            <a:normAutofit/>
          </a:bodyPr>
          <a:lstStyle>
            <a:lvl1pPr algn="l" indent="-228600" lvl="0" marL="457200">
              <a:lnSpc>
                <a:spcPct val="100000"/>
              </a:lnSpc>
              <a:spcBef>
                <a:spcPts val="0"/>
              </a:spcBef>
              <a:spcAft>
                <a:spcPts val="0"/>
              </a:spcAft>
              <a:buSzPts val="1800"/>
              <a:buNone/>
              <a:defRPr/>
            </a:lvl1pPr>
          </a:lstStyle>
          <a:p>
            <a:endParaRPr/>
          </a:p>
        </p:txBody>
      </p:sp>
      <p:sp>
        <p:nvSpPr>
          <p:cNvPr id="43" name="Google Shape;43;p22"/>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3"/>
          <p:cNvSpPr txBox="1">
            <a:spLocks noGrp="1"/>
          </p:cNvSpPr>
          <p:nvPr>
            <p:ph hasCustomPrompt="1" type="title"/>
          </p:nvPr>
        </p:nvSpPr>
        <p:spPr>
          <a:xfrm>
            <a:off x="311700" y="1106125"/>
            <a:ext cx="8520600" cy="19635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12000"/>
              <a:buNone/>
              <a:defRPr sz="12000"/>
            </a:lvl1pPr>
            <a:lvl2pPr algn="ctr" lvl="1">
              <a:lnSpc>
                <a:spcPct val="100000"/>
              </a:lnSpc>
              <a:spcBef>
                <a:spcPts val="0"/>
              </a:spcBef>
              <a:spcAft>
                <a:spcPts val="0"/>
              </a:spcAft>
              <a:buSzPts val="12000"/>
              <a:buNone/>
              <a:defRPr sz="12000"/>
            </a:lvl2pPr>
            <a:lvl3pPr algn="ctr" lvl="2">
              <a:lnSpc>
                <a:spcPct val="100000"/>
              </a:lnSpc>
              <a:spcBef>
                <a:spcPts val="0"/>
              </a:spcBef>
              <a:spcAft>
                <a:spcPts val="0"/>
              </a:spcAft>
              <a:buSzPts val="12000"/>
              <a:buNone/>
              <a:defRPr sz="12000"/>
            </a:lvl3pPr>
            <a:lvl4pPr algn="ctr" lvl="3">
              <a:lnSpc>
                <a:spcPct val="100000"/>
              </a:lnSpc>
              <a:spcBef>
                <a:spcPts val="0"/>
              </a:spcBef>
              <a:spcAft>
                <a:spcPts val="0"/>
              </a:spcAft>
              <a:buSzPts val="12000"/>
              <a:buNone/>
              <a:defRPr sz="12000"/>
            </a:lvl4pPr>
            <a:lvl5pPr algn="ctr" lvl="4">
              <a:lnSpc>
                <a:spcPct val="100000"/>
              </a:lnSpc>
              <a:spcBef>
                <a:spcPts val="0"/>
              </a:spcBef>
              <a:spcAft>
                <a:spcPts val="0"/>
              </a:spcAft>
              <a:buSzPts val="12000"/>
              <a:buNone/>
              <a:defRPr sz="12000"/>
            </a:lvl5pPr>
            <a:lvl6pPr algn="ctr" lvl="5">
              <a:lnSpc>
                <a:spcPct val="100000"/>
              </a:lnSpc>
              <a:spcBef>
                <a:spcPts val="0"/>
              </a:spcBef>
              <a:spcAft>
                <a:spcPts val="0"/>
              </a:spcAft>
              <a:buSzPts val="12000"/>
              <a:buNone/>
              <a:defRPr sz="12000"/>
            </a:lvl6pPr>
            <a:lvl7pPr algn="ctr" lvl="6">
              <a:lnSpc>
                <a:spcPct val="100000"/>
              </a:lnSpc>
              <a:spcBef>
                <a:spcPts val="0"/>
              </a:spcBef>
              <a:spcAft>
                <a:spcPts val="0"/>
              </a:spcAft>
              <a:buSzPts val="12000"/>
              <a:buNone/>
              <a:defRPr sz="12000"/>
            </a:lvl7pPr>
            <a:lvl8pPr algn="ctr" lvl="7">
              <a:lnSpc>
                <a:spcPct val="100000"/>
              </a:lnSpc>
              <a:spcBef>
                <a:spcPts val="0"/>
              </a:spcBef>
              <a:spcAft>
                <a:spcPts val="0"/>
              </a:spcAft>
              <a:buSzPts val="12000"/>
              <a:buNone/>
              <a:defRPr sz="12000"/>
            </a:lvl8pPr>
            <a:lvl9pPr algn="ctr" lvl="8">
              <a:lnSpc>
                <a:spcPct val="100000"/>
              </a:lnSpc>
              <a:spcBef>
                <a:spcPts val="0"/>
              </a:spcBef>
              <a:spcAft>
                <a:spcPts val="0"/>
              </a:spcAft>
              <a:buSzPts val="12000"/>
              <a:buNone/>
              <a:defRPr sz="12000"/>
            </a:lvl9pPr>
          </a:lstStyle>
          <a:p>
            <a:r>
              <a:t>xx%</a:t>
            </a:r>
          </a:p>
        </p:txBody>
      </p:sp>
      <p:sp>
        <p:nvSpPr>
          <p:cNvPr id="46" name="Google Shape;46;p23"/>
          <p:cNvSpPr txBox="1">
            <a:spLocks noGrp="1"/>
          </p:cNvSpPr>
          <p:nvPr>
            <p:ph idx="1" type="body"/>
          </p:nvPr>
        </p:nvSpPr>
        <p:spPr>
          <a:xfrm>
            <a:off x="311700" y="3152225"/>
            <a:ext cx="8520600" cy="1300800"/>
          </a:xfrm>
          <a:prstGeom prst="rect">
            <a:avLst/>
          </a:prstGeom>
          <a:noFill/>
          <a:ln>
            <a:noFill/>
          </a:ln>
        </p:spPr>
        <p:txBody>
          <a:bodyPr anchor="t" anchorCtr="0" bIns="91425" lIns="91425" numCol="1" rIns="91425" spcFirstLastPara="1" tIns="91425" wrap="square">
            <a:normAutofit/>
          </a:bodyPr>
          <a:lstStyle>
            <a:lvl1pPr algn="ctr" indent="-342900" lvl="0" marL="457200">
              <a:lnSpc>
                <a:spcPct val="115000"/>
              </a:lnSpc>
              <a:spcBef>
                <a:spcPts val="0"/>
              </a:spcBef>
              <a:spcAft>
                <a:spcPts val="0"/>
              </a:spcAft>
              <a:buSzPts val="1800"/>
              <a:buChar char="●"/>
              <a:defRPr/>
            </a:lvl1pPr>
            <a:lvl2pPr algn="ctr" indent="-317500" lvl="1" marL="914400">
              <a:lnSpc>
                <a:spcPct val="115000"/>
              </a:lnSpc>
              <a:spcBef>
                <a:spcPts val="0"/>
              </a:spcBef>
              <a:spcAft>
                <a:spcPts val="0"/>
              </a:spcAft>
              <a:buSzPts val="1400"/>
              <a:buChar char="○"/>
              <a:defRPr/>
            </a:lvl2pPr>
            <a:lvl3pPr algn="ctr" indent="-317500" lvl="2" marL="1371600">
              <a:lnSpc>
                <a:spcPct val="115000"/>
              </a:lnSpc>
              <a:spcBef>
                <a:spcPts val="0"/>
              </a:spcBef>
              <a:spcAft>
                <a:spcPts val="0"/>
              </a:spcAft>
              <a:buSzPts val="1400"/>
              <a:buChar char="■"/>
              <a:defRPr/>
            </a:lvl3pPr>
            <a:lvl4pPr algn="ctr" indent="-317500" lvl="3" marL="1828800">
              <a:lnSpc>
                <a:spcPct val="115000"/>
              </a:lnSpc>
              <a:spcBef>
                <a:spcPts val="0"/>
              </a:spcBef>
              <a:spcAft>
                <a:spcPts val="0"/>
              </a:spcAft>
              <a:buSzPts val="1400"/>
              <a:buChar char="●"/>
              <a:defRPr/>
            </a:lvl4pPr>
            <a:lvl5pPr algn="ctr" indent="-317500" lvl="4" marL="2286000">
              <a:lnSpc>
                <a:spcPct val="115000"/>
              </a:lnSpc>
              <a:spcBef>
                <a:spcPts val="0"/>
              </a:spcBef>
              <a:spcAft>
                <a:spcPts val="0"/>
              </a:spcAft>
              <a:buSzPts val="1400"/>
              <a:buChar char="○"/>
              <a:defRPr/>
            </a:lvl5pPr>
            <a:lvl6pPr algn="ctr" indent="-317500" lvl="5" marL="2743200">
              <a:lnSpc>
                <a:spcPct val="115000"/>
              </a:lnSpc>
              <a:spcBef>
                <a:spcPts val="0"/>
              </a:spcBef>
              <a:spcAft>
                <a:spcPts val="0"/>
              </a:spcAft>
              <a:buSzPts val="1400"/>
              <a:buChar char="■"/>
              <a:defRPr/>
            </a:lvl6pPr>
            <a:lvl7pPr algn="ctr" indent="-317500" lvl="6" marL="3200400">
              <a:lnSpc>
                <a:spcPct val="115000"/>
              </a:lnSpc>
              <a:spcBef>
                <a:spcPts val="0"/>
              </a:spcBef>
              <a:spcAft>
                <a:spcPts val="0"/>
              </a:spcAft>
              <a:buSzPts val="1400"/>
              <a:buChar char="●"/>
              <a:defRPr/>
            </a:lvl7pPr>
            <a:lvl8pPr algn="ctr" indent="-317500" lvl="7" marL="3657600">
              <a:lnSpc>
                <a:spcPct val="115000"/>
              </a:lnSpc>
              <a:spcBef>
                <a:spcPts val="0"/>
              </a:spcBef>
              <a:spcAft>
                <a:spcPts val="0"/>
              </a:spcAft>
              <a:buSzPts val="1400"/>
              <a:buChar char="○"/>
              <a:defRPr/>
            </a:lvl8pPr>
            <a:lvl9pPr algn="ctr" indent="-317500" lvl="8" marL="4114800">
              <a:lnSpc>
                <a:spcPct val="115000"/>
              </a:lnSpc>
              <a:spcBef>
                <a:spcPts val="0"/>
              </a:spcBef>
              <a:spcAft>
                <a:spcPts val="0"/>
              </a:spcAft>
              <a:buSzPts val="1400"/>
              <a:buChar char="■"/>
              <a:defRPr/>
            </a:lvl9pPr>
          </a:lstStyle>
          <a:p>
            <a:endParaRPr/>
          </a:p>
        </p:txBody>
      </p:sp>
      <p:sp>
        <p:nvSpPr>
          <p:cNvPr id="47" name="Google Shape;47;p23"/>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4"/>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jp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2">
            <a:alphaModFix/>
          </a:blip>
          <a:stretch>
            <a:fillRect/>
          </a:stretch>
        </a:blip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1pPr>
            <a:lvl2pPr algn="l" lvl="1"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2pPr>
            <a:lvl3pPr algn="l" lvl="2"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3pPr>
            <a:lvl4pPr algn="l" lvl="3"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4pPr>
            <a:lvl5pPr algn="l" lvl="4"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5pPr>
            <a:lvl6pPr algn="l" lvl="5"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6pPr>
            <a:lvl7pPr algn="l" lvl="6"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7pPr>
            <a:lvl8pPr algn="l" lvl="7"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8pPr>
            <a:lvl9pPr algn="l" lvl="8"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9pPr>
          </a:lstStyle>
          <a:p>
            <a:endParaRPr/>
          </a:p>
        </p:txBody>
      </p:sp>
      <p:sp>
        <p:nvSpPr>
          <p:cNvPr id="7" name="Google Shape;7;p13"/>
          <p:cNvSpPr txBox="1">
            <a:spLocks noGrp="1"/>
          </p:cNvSpPr>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marR="0" rtl="0">
              <a:lnSpc>
                <a:spcPct val="115000"/>
              </a:lnSpc>
              <a:spcBef>
                <a:spcPts val="0"/>
              </a:spcBef>
              <a:spcAft>
                <a:spcPts val="0"/>
              </a:spcAft>
              <a:buClr>
                <a:schemeClr val="dk2"/>
              </a:buClr>
              <a:buSzPts val="1800"/>
              <a:buFont typeface="Arial"/>
              <a:buChar char="●"/>
              <a:defRPr b="0" cap="none" i="0" strike="noStrike" sz="1800" u="none">
                <a:solidFill>
                  <a:schemeClr val="dk2"/>
                </a:solidFill>
                <a:latin typeface="Arial"/>
                <a:ea typeface="Arial"/>
                <a:cs typeface="Arial"/>
                <a:sym typeface="Arial"/>
              </a:defRPr>
            </a:lvl1pPr>
            <a:lvl2pPr algn="l" indent="-317500" lvl="1" marL="914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2pPr>
            <a:lvl3pPr algn="l" indent="-317500" lvl="2" marL="1371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3pPr>
            <a:lvl4pPr algn="l" indent="-317500" lvl="3" marL="1828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4pPr>
            <a:lvl5pPr algn="l" indent="-317500" lvl="4" marL="22860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5pPr>
            <a:lvl6pPr algn="l" indent="-317500" lvl="5" marL="27432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6pPr>
            <a:lvl7pPr algn="l" indent="-317500" lvl="6" marL="3200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7pPr>
            <a:lvl8pPr algn="l" indent="-317500" lvl="7" marL="3657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8pPr>
            <a:lvl9pPr algn="l" indent="-317500" lvl="8" marL="4114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9pPr>
          </a:lstStyle>
          <a:p>
            <a:endParaRPr/>
          </a:p>
        </p:txBody>
      </p:sp>
      <p:sp>
        <p:nvSpPr>
          <p:cNvPr id="8" name="Google Shape;8;p13"/>
          <p:cNvSpPr txBox="1">
            <a:spLocks noGrp="1"/>
          </p:cNvSpPr>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4" Target="../media/image3.png" Type="http://schemas.openxmlformats.org/officeDocument/2006/relationships/image"/><Relationship Id="rId3" Target="../media/image2.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4.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5.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6.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7.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8.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9.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0.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1" Target="https://www.torrossa.com/gs/resourceProxy?an=5017769&amp;publisher=FZ7200" TargetMode="External" Type="http://schemas.openxmlformats.org/officeDocument/2006/relationships/hyperlink"/><Relationship Id="rId19" Target="http://www.arcticandnorth.ru/upload/uf/3e9/46.pdf#page=29v" TargetMode="External" Type="http://schemas.openxmlformats.org/officeDocument/2006/relationships/hyperlink"/><Relationship Id="rId20" Target="https://ieeexplore.ieee.org/abstract/document/9104682/" TargetMode="External" Type="http://schemas.openxmlformats.org/officeDocument/2006/relationships/hyperlink"/><Relationship Id="rId18" Target="https://www.elgaronline.com/abstract/book/9781800378841/H_19.xml" TargetMode="External" Type="http://schemas.openxmlformats.org/officeDocument/2006/relationships/hyperlink"/><Relationship Id="rId17" Target="https://archive-ouverte.unige.ch/unige:166374" TargetMode="External" Type="http://schemas.openxmlformats.org/officeDocument/2006/relationships/hyperlink"/><Relationship Id="rId16" Target="https://books.google.com/books?hl=en&amp;lr=&amp;id=JG6dEAAAQBAJ&amp;oi=fnd&amp;pg=PR9&amp;dq=human+resource+management+UK&amp;ots=V7HMYyp3BC&amp;sig=Ui9kqgRC1HJ72psMgf8z2N8ycQI" TargetMode="External" Type="http://schemas.openxmlformats.org/officeDocument/2006/relationships/hyperlink"/><Relationship Id="rId15" Target="https://www.taylorfrancis.com/chapters/oa-edit/10.4324/9781003246015-8/business-cooperation-arctic-andrey-mineev-elena-zhurova-s%C3%A6ther" TargetMode="External" Type="http://schemas.openxmlformats.org/officeDocument/2006/relationships/hyperlink"/><Relationship Id="rId14" Target="https://www.researchgate.net/profile/Edilson-Arruda/publication/336248827_A_review_of_the_multicriteria_decision_analysis_applied_to_oil_and_gas_decommissioning_problems/links/5d96fb5d299bf1c363f5a89d/A-review-of-the-multicriteria-decision-analysis-applied-to-oil-and-gas-decommissioning-problems.pdf" TargetMode="External" Type="http://schemas.openxmlformats.org/officeDocument/2006/relationships/hyperlink"/><Relationship Id="rId13" Target="https://ieeexplore.ieee.org/abstract/document/8946901/" TargetMode="External" Type="http://schemas.openxmlformats.org/officeDocument/2006/relationships/hyperlink"/><Relationship Id="rId12" Target="https://www.researchgate.net/profile/Mohamad-Kaviani/publication/331070803_An_integrated_grey-based_multi-criteria_decision-making_approach_for_supplier_evaluation_and_selection_in_the_oil_and_gas_industry/links/5d5149a292851cd046b51064/An-integrated-grey-based-multi-criteria-decision-making-approach-for-supplier-evaluation-and-selection-in-the-oil-and-gas-industry.pdf" TargetMode="External" Type="http://schemas.openxmlformats.org/officeDocument/2006/relationships/hyperlink"/><Relationship Id="rId11" Target="https://eprints.soton.ac.uk/442407/1/TFS_2019_1345_Revision_1_V0.pdf" TargetMode="External" Type="http://schemas.openxmlformats.org/officeDocument/2006/relationships/hyperlink"/><Relationship Id="rId10" Target="https://www.sciencedirect.com/science/article/pii/S0969593117307102" TargetMode="External" Type="http://schemas.openxmlformats.org/officeDocument/2006/relationships/hyperlink"/><Relationship Id="rId9" Target="https://www.mdpi.com/613866" TargetMode="External" Type="http://schemas.openxmlformats.org/officeDocument/2006/relationships/hyperlink"/><Relationship Id="rId8" Target="http://arro.anglia.ac.uk/id/eprint/704750/" TargetMode="External" Type="http://schemas.openxmlformats.org/officeDocument/2006/relationships/hyperlink"/><Relationship Id="rId7" Target="https://www.sciencedirect.com/science/article/pii/S1053482220300139" TargetMode="External" Type="http://schemas.openxmlformats.org/officeDocument/2006/relationships/hyperlink"/><Relationship Id="rId6" Target="https://www.mdpi.com/421700" TargetMode="External" Type="http://schemas.openxmlformats.org/officeDocument/2006/relationships/hyperlink"/><Relationship Id="rId5" Target="https://www.sciencedirect.com/science/article/pii/S0040162519301970" TargetMode="External" Type="http://schemas.openxmlformats.org/officeDocument/2006/relationships/hyperlink"/><Relationship Id="rId4" Target="https://ecommons.cornell.edu/bitstream/handle/1813/112770/EMR%202022%20Master%20File%20final.pdf?sequence=2#page=44" TargetMode="External" Type="http://schemas.openxmlformats.org/officeDocument/2006/relationships/hyperlink"/><Relationship Id="rId3" Target="https://ecommons.cornell.edu/bitstream/handle/1813/112770/EMR%202022%20Master%20File%20final.pdf?sequence=2#page=25" TargetMode="External" Type="http://schemas.openxmlformats.org/officeDocument/2006/relationships/hyperlink"/><Relationship Id="rId2" Target="../notesSlides/notesSlide11.xml" Type="http://schemas.openxmlformats.org/officeDocument/2006/relationships/notesSlide"/><Relationship Id="rId22" Target="https://onepetro.org/JPT/article-abstract/71/07/31/207716" TargetMode="External" Type="http://schemas.openxmlformats.org/officeDocument/2006/relationships/hyperlink"/><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1.pn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311708" y="744575"/>
            <a:ext cx="8520600" cy="2052600"/>
          </a:xfrm>
          <a:prstGeom prst="rect">
            <a:avLst/>
          </a:prstGeom>
          <a:noFill/>
          <a:ln>
            <a:noFill/>
          </a:ln>
        </p:spPr>
        <p:txBody>
          <a:bodyPr anchor="b" anchorCtr="0" bIns="91425" lIns="91425" numCol="1" rIns="91425" spcFirstLastPara="1" tIns="91425" wrap="square">
            <a:normAutofit/>
          </a:bodyPr>
          <a:lstStyle/>
          <a:p>
            <a:pPr algn="ctr" indent="0" lvl="0" marL="0" rtl="0">
              <a:lnSpc>
                <a:spcPct val="150000"/>
              </a:lnSpc>
              <a:spcBef>
                <a:spcPts val="0"/>
              </a:spcBef>
              <a:spcAft>
                <a:spcPts val="0"/>
              </a:spcAft>
              <a:buClr>
                <a:schemeClr val="dk1"/>
              </a:buClr>
              <a:buSzPts val="1100"/>
              <a:buFont typeface="Arial"/>
              <a:buNone/>
            </a:pPr>
            <a:r>
              <a:rPr altLang="en-GB" b="1" lang="en-GB" sz="2000"/>
              <a:t>International mergers and acquisitions (M&amp;As) of China National Petroleum Corporation(China) and TotalEnergies SE (France)</a:t>
            </a:r>
            <a:endParaRPr b="1" sz="2000"/>
          </a:p>
          <a:p>
            <a:pPr algn="ctr" indent="0" lvl="0" marL="0" rtl="0">
              <a:lnSpc>
                <a:spcPct val="100000"/>
              </a:lnSpc>
              <a:spcBef>
                <a:spcPts val="0"/>
              </a:spcBef>
              <a:spcAft>
                <a:spcPts val="0"/>
              </a:spcAft>
              <a:buSzPts val="5200"/>
              <a:buNone/>
            </a:pPr>
            <a:endParaRPr/>
          </a:p>
        </p:txBody>
      </p:sp>
      <p:sp>
        <p:nvSpPr>
          <p:cNvPr id="55" name="Google Shape;55;p1"/>
          <p:cNvSpPr txBox="1">
            <a:spLocks noGrp="1"/>
          </p:cNvSpPr>
          <p:nvPr>
            <p:ph idx="1" type="subTitle"/>
          </p:nvPr>
        </p:nvSpPr>
        <p:spPr>
          <a:xfrm>
            <a:off x="311591" y="2003830"/>
            <a:ext cx="8428734" cy="2648177"/>
          </a:xfrm>
          <a:prstGeom prst="rect">
            <a:avLst/>
          </a:prstGeom>
          <a:noFill/>
          <a:ln>
            <a:noFill/>
          </a:ln>
        </p:spPr>
        <p:txBody>
          <a:bodyPr anchor="t" anchorCtr="0" bIns="91425" lIns="91425" numCol="1" rIns="91425" spcFirstLastPara="1" tIns="91425" wrap="square">
            <a:normAutofit/>
          </a:bodyPr>
          <a:lstStyle/>
          <a:p>
            <a:pPr algn="ctr" indent="0" lvl="0" marL="0">
              <a:lnSpc>
                <a:spcPct val="100000"/>
              </a:lnSpc>
              <a:spcBef>
                <a:spcPts val="0"/>
              </a:spcBef>
              <a:spcAft>
                <a:spcPts val="0"/>
              </a:spcAft>
              <a:buNone/>
            </a:pPr>
            <a:r>
              <a:rPr/>
              <a:t>Module code: BMSW5102_BIRM</a:t>
            </a:r>
          </a:p>
          <a:p>
            <a:pPr algn="ctr" indent="0" lvl="0" marL="0">
              <a:lnSpc>
                <a:spcPct val="100000"/>
              </a:lnSpc>
              <a:spcBef>
                <a:spcPts val="0"/>
              </a:spcBef>
              <a:spcAft>
                <a:spcPts val="0"/>
              </a:spcAft>
              <a:buNone/>
            </a:pPr>
            <a:r>
              <a:rPr/>
              <a:t>Lecturer:Zahra Mohammadnazari</a:t>
            </a:r>
          </a:p>
          <a:p>
            <a:pPr algn="ctr" indent="0" lvl="0" marL="0" rtl="0">
              <a:lnSpc>
                <a:spcPct val="100000"/>
              </a:lnSpc>
              <a:spcBef>
                <a:spcPts val="0"/>
              </a:spcBef>
              <a:spcAft>
                <a:spcPts val="0"/>
              </a:spcAft>
              <a:buSzPts val="2800"/>
              <a:buNone/>
            </a:pPr>
            <a:r>
              <a:rPr/>
              <a:t>student id: 2027230</a:t>
            </a:r>
            <a:endParaRPr/>
          </a:p>
          <a:p>
            <a:pPr algn="ctr" indent="0" lvl="0" marL="0">
              <a:lnSpc>
                <a:spcPct val="100000"/>
              </a:lnSpc>
              <a:spcBef>
                <a:spcPts val="0"/>
              </a:spcBef>
              <a:spcAft>
                <a:spcPts val="0"/>
              </a:spcAft>
              <a:buNone/>
            </a:pPr>
            <a:r>
              <a:rPr/>
              <a:t>name:George Giuliano Mihai</a:t>
            </a:r>
          </a:p>
          <a:p>
            <a:pPr algn="ctr" indent="0" lvl="0" marL="0">
              <a:lnSpc>
                <a:spcPct val="100000"/>
              </a:lnSpc>
              <a:spcBef>
                <a:spcPts val="0"/>
              </a:spcBef>
              <a:spcAft>
                <a:spcPts val="0"/>
              </a:spcAft>
              <a:buNone/>
            </a:pPr>
            <a:r>
              <a:rP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title"/>
          </p:nvPr>
        </p:nvSpPr>
        <p:spPr>
          <a:xfrm>
            <a:off x="311700" y="445025"/>
            <a:ext cx="5268900" cy="572700"/>
          </a:xfrm>
          <a:prstGeom prst="rect">
            <a:avLst/>
          </a:prstGeom>
          <a:noFill/>
          <a:ln>
            <a:noFill/>
          </a:ln>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Clr>
                <a:schemeClr val="dk1"/>
              </a:buClr>
              <a:buSzPct val="100000"/>
              <a:buFont typeface="Arial"/>
              <a:buNone/>
            </a:pPr>
            <a:r>
              <a:rPr altLang="en-GB" b="1" lang="en-GB" sz="1600"/>
              <a:t>Introduction </a:t>
            </a:r>
            <a:endParaRPr b="1" sz="1600"/>
          </a:p>
          <a:p>
            <a:pPr algn="ctr" indent="0" lvl="0" marL="0" rtl="0">
              <a:lnSpc>
                <a:spcPct val="100000"/>
              </a:lnSpc>
              <a:spcBef>
                <a:spcPts val="0"/>
              </a:spcBef>
              <a:spcAft>
                <a:spcPts val="0"/>
              </a:spcAft>
              <a:buSzPct val="175000"/>
              <a:buNone/>
            </a:pPr>
            <a:endParaRPr sz="1600"/>
          </a:p>
        </p:txBody>
      </p:sp>
      <p:sp>
        <p:nvSpPr>
          <p:cNvPr id="61" name="Google Shape;61;p2"/>
          <p:cNvSpPr txBox="1">
            <a:spLocks noGrp="1"/>
          </p:cNvSpPr>
          <p:nvPr>
            <p:ph idx="1" type="body"/>
          </p:nvPr>
        </p:nvSpPr>
        <p:spPr>
          <a:xfrm>
            <a:off x="311700" y="1152475"/>
            <a:ext cx="4813200" cy="2636700"/>
          </a:xfrm>
          <a:prstGeom prst="rect">
            <a:avLst/>
          </a:prstGeom>
          <a:noFill/>
          <a:ln>
            <a:noFill/>
          </a:ln>
        </p:spPr>
        <p:txBody>
          <a:bodyPr anchor="t" anchorCtr="0" bIns="91425" lIns="91425" numCol="1" rIns="91425" spcFirstLastPara="1" tIns="91425" wrap="square">
            <a:normAutofit fontScale="92500"/>
          </a:bodyPr>
          <a:lstStyle/>
          <a:p>
            <a:pPr algn="just" indent="-298450" lvl="0" marL="457200" rtl="0">
              <a:lnSpc>
                <a:spcPct val="150000"/>
              </a:lnSpc>
              <a:spcBef>
                <a:spcPts val="0"/>
              </a:spcBef>
              <a:spcAft>
                <a:spcPts val="0"/>
              </a:spcAft>
              <a:buClr>
                <a:schemeClr val="dk1"/>
              </a:buClr>
              <a:buSzPts val="1100"/>
              <a:buChar char="●"/>
            </a:pPr>
            <a:r>
              <a:rPr altLang="en-GB" lang="en-GB" sz="1100">
                <a:solidFill>
                  <a:schemeClr val="dk1"/>
                </a:solidFill>
              </a:rPr>
              <a:t>State-owned energy and gas company Beijing is home to China National Petroleum Company (CNPC). It was founded in 1988 and is now one of the largest coordinated energy groups in the world. Pipelines, oil and gas exploration, production, refining, and marketing are just a few of the activities that CNPC is engaged in. Additionally, it has businesses that provide design, development, and associated services. </a:t>
            </a:r>
            <a:endParaRPr sz="1100">
              <a:solidFill>
                <a:schemeClr val="dk1"/>
              </a:solidFill>
            </a:endParaRPr>
          </a:p>
          <a:p>
            <a:pPr algn="just" indent="-298450" lvl="0" marL="457200" rtl="0">
              <a:lnSpc>
                <a:spcPct val="150000"/>
              </a:lnSpc>
              <a:spcBef>
                <a:spcPts val="0"/>
              </a:spcBef>
              <a:spcAft>
                <a:spcPts val="0"/>
              </a:spcAft>
              <a:buClr>
                <a:schemeClr val="dk1"/>
              </a:buClr>
              <a:buSzPts val="1100"/>
              <a:buChar char="●"/>
            </a:pPr>
            <a:r>
              <a:rPr altLang="en-GB" lang="en-GB" sz="1100">
                <a:solidFill>
                  <a:schemeClr val="dk1"/>
                </a:solidFill>
              </a:rPr>
              <a:t>Paris serves as the home headquarters for the French global oil and gas company TotalEnergies SE, formerly known as All out S.A. It was established in 1924 and is one of the seven Supermajor oil companies in the world.</a:t>
            </a:r>
            <a:endParaRPr/>
          </a:p>
        </p:txBody>
      </p:sp>
      <p:pic>
        <p:nvPicPr>
          <p:cNvPr id="62" name="Google Shape;62;p2"/>
          <p:cNvPicPr preferRelativeResize="0"/>
          <p:nvPr/>
        </p:nvPicPr>
        <p:blipFill rotWithShape="1">
          <a:blip r:embed="rId3">
            <a:alphaModFix/>
          </a:blip>
          <a:srcRect/>
          <a:stretch/>
        </p:blipFill>
        <p:spPr>
          <a:xfrm>
            <a:off x="5937246" y="681700"/>
            <a:ext cx="2505075" cy="1828800"/>
          </a:xfrm>
          <a:prstGeom prst="rect">
            <a:avLst/>
          </a:prstGeom>
          <a:solidFill>
            <a:srgbClr val="ECECEC"/>
          </a:solidFill>
          <a:ln cap="sq" cmpd="sng" w="101600">
            <a:solidFill>
              <a:srgbClr val="FDFDFD"/>
            </a:solidFill>
            <a:prstDash val="solid"/>
            <a:miter lim="800000"/>
            <a:headEnd len="sm" type="none" w="sm"/>
            <a:tailEnd len="sm" type="none" w="sm"/>
          </a:ln>
          <a:effectLst>
            <a:outerShdw algn="tl" blurRad="57150" dir="7560000" dist="37500" kx="110000" ky="200000" rotWithShape="0" sy="98000">
              <a:srgbClr val="000000">
                <a:alpha val="20000"/>
              </a:srgbClr>
            </a:outerShdw>
          </a:effectLst>
        </p:spPr>
      </p:pic>
      <p:pic>
        <p:nvPicPr>
          <p:cNvPr id="63" name="Google Shape;63;p2"/>
          <p:cNvPicPr preferRelativeResize="0"/>
          <p:nvPr/>
        </p:nvPicPr>
        <p:blipFill rotWithShape="1">
          <a:blip r:embed="rId4">
            <a:alphaModFix/>
          </a:blip>
          <a:srcRect/>
          <a:stretch/>
        </p:blipFill>
        <p:spPr>
          <a:xfrm>
            <a:off x="5937288" y="2678425"/>
            <a:ext cx="2505000" cy="1828800"/>
          </a:xfrm>
          <a:prstGeom prst="roundRect">
            <a:avLst>
              <a:gd fmla="val 16667" name="adj"/>
            </a:avLst>
          </a:prstGeom>
          <a:noFill/>
          <a:ln>
            <a:noFill/>
          </a:ln>
          <a:effectLst>
            <a:outerShdw algn="tl" blurRad="152400" dir="900000" dist="12000" kx="110000" ky="200000" rotWithShape="0" sy="98000">
              <a:srgbClr val="000000">
                <a:alpha val="29803"/>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526675" y="377000"/>
            <a:ext cx="7922400" cy="723300"/>
          </a:xfrm>
          <a:prstGeom prst="rect">
            <a:avLst/>
          </a:prstGeom>
          <a:noFill/>
          <a:ln>
            <a:noFill/>
          </a:ln>
        </p:spPr>
        <p:txBody>
          <a:bodyPr anchor="t" anchorCtr="0" bIns="91425" lIns="91425" numCol="1" rIns="91425" spcFirstLastPara="1" tIns="91425" wrap="square">
            <a:spAutoFit/>
          </a:bodyPr>
          <a:lstStyle/>
          <a:p>
            <a:pPr algn="ctr" indent="0" lvl="0" marL="0" rtl="0">
              <a:lnSpc>
                <a:spcPct val="150000"/>
              </a:lnSpc>
              <a:spcBef>
                <a:spcPts val="0"/>
              </a:spcBef>
              <a:spcAft>
                <a:spcPts val="0"/>
              </a:spcAft>
              <a:buClr>
                <a:schemeClr val="dk1"/>
              </a:buClr>
              <a:buSzPts val="1400"/>
              <a:buFont typeface="Arial"/>
              <a:buNone/>
            </a:pPr>
            <a:r>
              <a:rPr altLang="en-GB" b="1" lang="en-GB" sz="1400"/>
              <a:t>Factors influencing the institutional and cultural differences in the merger and acquisition between countries China and France </a:t>
            </a:r>
            <a:endParaRPr sz="1400"/>
          </a:p>
        </p:txBody>
      </p:sp>
      <p:graphicFrame>
        <p:nvGraphicFramePr>
          <p:cNvPr id="69" name="Google Shape;69;p3"/>
          <p:cNvGraphicFramePr/>
          <p:nvPr/>
        </p:nvGraphicFramePr>
        <p:xfrm>
          <a:off x="1486574" y="1156500"/>
          <a:ext cx="6404425" cy="3467292"/>
        </p:xfrm>
        <a:graphic>
          <a:graphicData uri="http://schemas.openxmlformats.org/drawingml/2006/table">
            <a:tbl>
              <a:tblPr>
                <a:noFill/>
                <a:tableStyleId>{B7DB2DDE-2592-456F-8915-FC366716FD4E}</a:tableStyleId>
              </a:tblPr>
              <a:tblGrid>
                <a:gridCol w="1046050">
                  <a:extLst>
                    <a:ext uri="{9D8B030D-6E8A-4147-A177-3AD203B41FA5}">
                      <a16:colId xmlns:a16="http://schemas.microsoft.com/office/drawing/2014/main" val="20000"/>
                    </a:ext>
                  </a:extLst>
                </a:gridCol>
                <a:gridCol w="2583125">
                  <a:extLst>
                    <a:ext uri="{9D8B030D-6E8A-4147-A177-3AD203B41FA5}">
                      <a16:colId xmlns:a16="http://schemas.microsoft.com/office/drawing/2014/main" val="20001"/>
                    </a:ext>
                  </a:extLst>
                </a:gridCol>
                <a:gridCol w="2775250">
                  <a:extLst>
                    <a:ext uri="{9D8B030D-6E8A-4147-A177-3AD203B41FA5}">
                      <a16:colId xmlns:a16="http://schemas.microsoft.com/office/drawing/2014/main" val="20002"/>
                    </a:ext>
                  </a:extLst>
                </a:gridCol>
              </a:tblGrid>
              <a:tr h="309550">
                <a:tc>
                  <a:txBody>
                    <a:bodyPr numCol="1"/>
                    <a:lstStyle/>
                    <a:p>
                      <a:pPr algn="just" indent="0" lvl="0" marL="0" marR="0" rtl="0">
                        <a:lnSpc>
                          <a:spcPct val="150000"/>
                        </a:lnSpc>
                        <a:spcBef>
                          <a:spcPts val="0"/>
                        </a:spcBef>
                        <a:spcAft>
                          <a:spcPts val="0"/>
                        </a:spcAft>
                        <a:buClr>
                          <a:srgbClr val="000000"/>
                        </a:buClr>
                        <a:buSzPts val="600"/>
                        <a:buFont typeface="Arial"/>
                        <a:buNone/>
                      </a:pPr>
                      <a:r>
                        <a:rPr altLang="en-GB" cap="none" lang="en-GB" strike="noStrike" sz="600" u="none"/>
                        <a:t>PESTLE </a:t>
                      </a:r>
                      <a:endParaRPr cap="none" strike="noStrike" sz="600" u="none"/>
                    </a:p>
                  </a:txBody>
                  <a:tcPr marB="63500" marL="63500" marR="63500" marT="63500"/>
                </a:tc>
                <a:tc>
                  <a:txBody>
                    <a:bodyPr numCol="1"/>
                    <a:lstStyle/>
                    <a:p>
                      <a:pPr algn="just" indent="0" lvl="0" marL="0" marR="0" rtl="0">
                        <a:lnSpc>
                          <a:spcPct val="150000"/>
                        </a:lnSpc>
                        <a:spcBef>
                          <a:spcPts val="0"/>
                        </a:spcBef>
                        <a:spcAft>
                          <a:spcPts val="0"/>
                        </a:spcAft>
                        <a:buClr>
                          <a:srgbClr val="000000"/>
                        </a:buClr>
                        <a:buSzPts val="600"/>
                        <a:buFont typeface="Arial"/>
                        <a:buNone/>
                      </a:pPr>
                      <a:r>
                        <a:rPr altLang="en-GB" b="1" cap="none" lang="en-GB" strike="noStrike" sz="600" u="none"/>
                        <a:t>China National Petroleum Corporation(China)</a:t>
                      </a:r>
                      <a:endParaRPr cap="none" strike="noStrike" sz="600" u="none"/>
                    </a:p>
                  </a:txBody>
                  <a:tcPr marB="63500" marL="63500" marR="63500" marT="63500"/>
                </a:tc>
                <a:tc>
                  <a:txBody>
                    <a:bodyPr numCol="1"/>
                    <a:lstStyle/>
                    <a:p>
                      <a:pPr algn="just" indent="0" lvl="0" marL="0" marR="0" rtl="0">
                        <a:lnSpc>
                          <a:spcPct val="150000"/>
                        </a:lnSpc>
                        <a:spcBef>
                          <a:spcPts val="0"/>
                        </a:spcBef>
                        <a:spcAft>
                          <a:spcPts val="0"/>
                        </a:spcAft>
                        <a:buClr>
                          <a:srgbClr val="000000"/>
                        </a:buClr>
                        <a:buSzPts val="600"/>
                        <a:buFont typeface="Arial"/>
                        <a:buNone/>
                      </a:pPr>
                      <a:r>
                        <a:rPr altLang="en-GB" b="1" cap="none" lang="en-GB" strike="noStrike" sz="600" u="none"/>
                        <a:t>TotalEnergies SE (France)</a:t>
                      </a:r>
                      <a:endParaRPr b="1" cap="none" strike="noStrike" sz="600" u="none"/>
                    </a:p>
                    <a:p>
                      <a:pPr algn="just" indent="0" lvl="0" marL="0" marR="0" rtl="0">
                        <a:lnSpc>
                          <a:spcPct val="150000"/>
                        </a:lnSpc>
                        <a:spcBef>
                          <a:spcPts val="0"/>
                        </a:spcBef>
                        <a:spcAft>
                          <a:spcPts val="0"/>
                        </a:spcAft>
                        <a:buClr>
                          <a:srgbClr val="000000"/>
                        </a:buClr>
                        <a:buSzPts val="600"/>
                        <a:buFont typeface="Arial"/>
                        <a:buNone/>
                      </a:pPr>
                      <a:endParaRPr cap="none" strike="noStrike" sz="600" u="none"/>
                    </a:p>
                  </a:txBody>
                  <a:tcPr marB="63500" marL="63500" marR="63500" marT="63500"/>
                </a:tc>
                <a:extLst>
                  <a:ext uri="{0D108BD9-81ED-4DB2-BD59-A6C34878D82A}">
                    <a16:rowId xmlns:a16="http://schemas.microsoft.com/office/drawing/2014/main" val="10000"/>
                  </a:ext>
                </a:extLst>
              </a:tr>
              <a:tr h="389125">
                <a:tc>
                  <a:txBody>
                    <a:bodyPr numCol="1"/>
                    <a:lstStyle/>
                    <a:p>
                      <a:pPr algn="just" indent="0" lvl="0" marL="0" marR="0" rtl="0">
                        <a:lnSpc>
                          <a:spcPct val="150000"/>
                        </a:lnSpc>
                        <a:spcBef>
                          <a:spcPts val="0"/>
                        </a:spcBef>
                        <a:spcAft>
                          <a:spcPts val="0"/>
                        </a:spcAft>
                        <a:buClr>
                          <a:srgbClr val="000000"/>
                        </a:buClr>
                        <a:buSzPts val="300"/>
                        <a:buFont typeface="Arial"/>
                        <a:buNone/>
                      </a:pPr>
                      <a:r>
                        <a:rPr altLang="en-GB" cap="none" lang="en-GB" strike="noStrike" sz="300" u="none"/>
                        <a:t>Political </a:t>
                      </a: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Since CNPC is a state-owned enterprise, Chinese government policies and laws have a significant influence over how the company conducts business.</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CNPC works in numerous nations with various political structures, which can present difficulties in terms of adhering to various regulations and political risks.</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Since TotalEnergies works in various countries with shifting political designs, the organization’s activities and benefits are affected by political flightiness and rules.</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As far as oil investigation and creation, the business is furthermore represented by various worldwide regulations, including exchange bans and ecological guidelines (</a:t>
                      </a:r>
                      <a:r>
                        <a:rPr altLang="en-GB" cap="none" lang="en-GB" strike="noStrike" sz="300" u="none">
                          <a:solidFill>
                            <a:srgbClr val="222222"/>
                          </a:solidFill>
                          <a:highlight>
                            <a:srgbClr val="FFFFFF"/>
                          </a:highlight>
                        </a:rPr>
                        <a:t>Christofi </a:t>
                      </a:r>
                      <a:r>
                        <a:rPr altLang="en-GB" cap="none" i="1" lang="en-GB" strike="noStrike" sz="300" u="none">
                          <a:solidFill>
                            <a:srgbClr val="222222"/>
                          </a:solidFill>
                          <a:highlight>
                            <a:srgbClr val="FFFFFF"/>
                          </a:highlight>
                        </a:rPr>
                        <a:t>et al., </a:t>
                      </a:r>
                      <a:r>
                        <a:rPr altLang="en-GB" cap="none" lang="en-GB" strike="noStrike" sz="300" u="none">
                          <a:solidFill>
                            <a:srgbClr val="222222"/>
                          </a:solidFill>
                          <a:highlight>
                            <a:srgbClr val="FFFFFF"/>
                          </a:highlight>
                        </a:rPr>
                        <a:t>2019)</a:t>
                      </a:r>
                      <a:r>
                        <a:rPr altLang="en-GB" cap="none" lang="en-GB" strike="noStrike" sz="300" u="none"/>
                        <a:t>.</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extLst>
                  <a:ext uri="{0D108BD9-81ED-4DB2-BD59-A6C34878D82A}">
                    <a16:rowId xmlns:a16="http://schemas.microsoft.com/office/drawing/2014/main" val="10001"/>
                  </a:ext>
                </a:extLst>
              </a:tr>
              <a:tr h="389125">
                <a:tc>
                  <a:txBody>
                    <a:bodyPr numCol="1"/>
                    <a:lstStyle/>
                    <a:p>
                      <a:pPr algn="just" indent="0" lvl="0" marL="0" marR="0" rtl="0">
                        <a:lnSpc>
                          <a:spcPct val="150000"/>
                        </a:lnSpc>
                        <a:spcBef>
                          <a:spcPts val="0"/>
                        </a:spcBef>
                        <a:spcAft>
                          <a:spcPts val="0"/>
                        </a:spcAft>
                        <a:buClr>
                          <a:srgbClr val="000000"/>
                        </a:buClr>
                        <a:buSzPts val="300"/>
                        <a:buFont typeface="Arial"/>
                        <a:buNone/>
                      </a:pPr>
                      <a:r>
                        <a:rPr altLang="en-GB" cap="none" lang="en-GB" strike="noStrike" sz="300" u="none"/>
                        <a:t>Economical </a:t>
                      </a: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The profitability of CNPC is significantly impacted by the fluctuating global price of oil and gas, which is a major factor in the company’s operation.</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CNPC has operations in a number of developing nations, which can offer development prospects but also come with certain economic risks like unstable markets and currency fluctuations (</a:t>
                      </a:r>
                      <a:r>
                        <a:rPr altLang="en-GB" cap="none" lang="en-GB" strike="noStrike" sz="300" u="none">
                          <a:solidFill>
                            <a:srgbClr val="222222"/>
                          </a:solidFill>
                          <a:highlight>
                            <a:srgbClr val="FFFFFF"/>
                          </a:highlight>
                        </a:rPr>
                        <a:t>Čirjevskis, 2019)</a:t>
                      </a:r>
                      <a:r>
                        <a:rPr altLang="en-GB" cap="none" lang="en-GB" strike="noStrike" sz="300" u="none"/>
                        <a:t>.</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Oil and gas cost vacillations affect TotalEnergies and can fundamentally influence the organization’s deals and benefits.</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The condition of the worldwide economy and cash trade rates affect the organization’s monetary achievement.</a:t>
                      </a:r>
                      <a:endParaRPr cap="none" strike="noStrike" sz="300" u="none"/>
                    </a:p>
                  </a:txBody>
                  <a:tcPr marB="63500" marL="63500" marR="63500" marT="63500"/>
                </a:tc>
                <a:extLst>
                  <a:ext uri="{0D108BD9-81ED-4DB2-BD59-A6C34878D82A}">
                    <a16:rowId xmlns:a16="http://schemas.microsoft.com/office/drawing/2014/main" val="10002"/>
                  </a:ext>
                </a:extLst>
              </a:tr>
              <a:tr h="448825">
                <a:tc>
                  <a:txBody>
                    <a:bodyPr numCol="1"/>
                    <a:lstStyle/>
                    <a:p>
                      <a:pPr algn="just" indent="0" lvl="0" marL="0" marR="0" rtl="0">
                        <a:lnSpc>
                          <a:spcPct val="150000"/>
                        </a:lnSpc>
                        <a:spcBef>
                          <a:spcPts val="0"/>
                        </a:spcBef>
                        <a:spcAft>
                          <a:spcPts val="0"/>
                        </a:spcAft>
                        <a:buClr>
                          <a:srgbClr val="000000"/>
                        </a:buClr>
                        <a:buSzPts val="300"/>
                        <a:buFont typeface="Arial"/>
                        <a:buNone/>
                      </a:pPr>
                      <a:r>
                        <a:rPr altLang="en-GB" cap="none" lang="en-GB" strike="noStrike" sz="300" u="none"/>
                        <a:t>Socio-cultural </a:t>
                      </a: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CNPC works in a variety of cultural contexts, which can present difficulties in terms of social norms, values, and communication.</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CNPC has come under fire for its treatment of human rights and environmental issues, which could harm its standing and ability to conduct business.</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TotalEnergies is putting resources into environmentally friendly power to satisfy the need for cleaner energy decisions welcomed by the shift to environmentally friendly power sources like sun-based and wind.</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The business should be aware of and adjust to nearby traditions and accepted practices since it works in different social settings.</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extLst>
                  <a:ext uri="{0D108BD9-81ED-4DB2-BD59-A6C34878D82A}">
                    <a16:rowId xmlns:a16="http://schemas.microsoft.com/office/drawing/2014/main" val="10003"/>
                  </a:ext>
                </a:extLst>
              </a:tr>
              <a:tr h="340900">
                <a:tc>
                  <a:txBody>
                    <a:bodyPr numCol="1"/>
                    <a:lstStyle/>
                    <a:p>
                      <a:pPr algn="just" indent="0" lvl="0" marL="0" marR="0" rtl="0">
                        <a:lnSpc>
                          <a:spcPct val="150000"/>
                        </a:lnSpc>
                        <a:spcBef>
                          <a:spcPts val="0"/>
                        </a:spcBef>
                        <a:spcAft>
                          <a:spcPts val="0"/>
                        </a:spcAft>
                        <a:buClr>
                          <a:srgbClr val="000000"/>
                        </a:buClr>
                        <a:buSzPts val="300"/>
                        <a:buFont typeface="Arial"/>
                        <a:buNone/>
                      </a:pPr>
                      <a:r>
                        <a:rPr altLang="en-GB" cap="none" lang="en-GB" strike="noStrike" sz="300" u="none"/>
                        <a:t>Technological </a:t>
                      </a: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CNPC has made technological investments to boost the effectiveness of its exploration and production processes, including the use of horizontal drilling and 3D seismic imaging (</a:t>
                      </a:r>
                      <a:r>
                        <a:rPr altLang="en-GB" cap="none" lang="en-GB" strike="noStrike" sz="300" u="none">
                          <a:solidFill>
                            <a:srgbClr val="222222"/>
                          </a:solidFill>
                          <a:highlight>
                            <a:srgbClr val="FFFFFF"/>
                          </a:highlight>
                        </a:rPr>
                        <a:t>Haapanen </a:t>
                      </a:r>
                      <a:r>
                        <a:rPr altLang="en-GB" cap="none" i="1" lang="en-GB" strike="noStrike" sz="300" u="none">
                          <a:solidFill>
                            <a:srgbClr val="222222"/>
                          </a:solidFill>
                          <a:highlight>
                            <a:srgbClr val="FFFFFF"/>
                          </a:highlight>
                        </a:rPr>
                        <a:t>et al., </a:t>
                      </a:r>
                      <a:r>
                        <a:rPr altLang="en-GB" cap="none" lang="en-GB" strike="noStrike" sz="300" u="none">
                          <a:solidFill>
                            <a:srgbClr val="222222"/>
                          </a:solidFill>
                          <a:highlight>
                            <a:srgbClr val="FFFFFF"/>
                          </a:highlight>
                        </a:rPr>
                        <a:t>2019)</a:t>
                      </a:r>
                      <a:r>
                        <a:rPr altLang="en-GB" cap="none" lang="en-GB" strike="noStrike" sz="300" u="none"/>
                        <a:t>.</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The use of renewable energy sources like wind and solar electricity has also been investigated by CNPC.</a:t>
                      </a:r>
                      <a:endParaRPr cap="none" strike="noStrike" sz="300" u="none"/>
                    </a:p>
                    <a:p>
                      <a:pPr algn="just" indent="0" lvl="0" marL="0" marR="0" rtl="0">
                        <a:lnSpc>
                          <a:spcPct val="150000"/>
                        </a:lnSpc>
                        <a:spcBef>
                          <a:spcPts val="0"/>
                        </a:spcBef>
                        <a:spcAft>
                          <a:spcPts val="0"/>
                        </a:spcAft>
                        <a:buClr>
                          <a:srgbClr val="000000"/>
                        </a:buClr>
                        <a:buSzPts val="300"/>
                        <a:buFont typeface="Arial"/>
                        <a:buNone/>
                      </a:pPr>
                      <a:endParaRPr cap="none" strike="noStrike" sz="300" u="none"/>
                    </a:p>
                  </a:txBody>
                  <a:tcPr marB="63500" marL="63500" marR="63500" marT="63500"/>
                </a:tc>
                <a:tc>
                  <a:txBody>
                    <a:bodyPr numCol="1"/>
                    <a:lstStyle/>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To build efficiency and well-being in investigation and creation, TotalEnergies makes innovation ventures. These incorporate novel investigation strategies, similar to 3D seismic imaging, as well as the utilization of man-made reasoning and information examination.</a:t>
                      </a:r>
                      <a:endParaRPr cap="none" strike="noStrike" sz="300" u="none"/>
                    </a:p>
                    <a:p>
                      <a:pPr algn="just" indent="-247650" lvl="0" marL="457200" marR="0" rtl="0">
                        <a:lnSpc>
                          <a:spcPct val="150000"/>
                        </a:lnSpc>
                        <a:spcBef>
                          <a:spcPts val="0"/>
                        </a:spcBef>
                        <a:spcAft>
                          <a:spcPts val="0"/>
                        </a:spcAft>
                        <a:buClr>
                          <a:srgbClr val="000000"/>
                        </a:buClr>
                        <a:buSzPts val="300"/>
                        <a:buFont typeface="Arial"/>
                        <a:buChar char="●"/>
                      </a:pPr>
                      <a:r>
                        <a:rPr altLang="en-GB" cap="none" lang="en-GB" strike="noStrike" sz="300" u="none"/>
                        <a:t>The business is additionally making interests in clean energy advancements like carbon catch and battery stockpiling.</a:t>
                      </a:r>
                      <a:endParaRPr cap="none" strike="noStrike" sz="300" u="none"/>
                    </a:p>
                  </a:txBody>
                  <a:tcPr marB="63500" marL="63500" marR="63500" marT="63500"/>
                </a:tc>
                <a:extLst>
                  <a:ext uri="{0D108BD9-81ED-4DB2-BD59-A6C34878D82A}">
                    <a16:rowId xmlns:a16="http://schemas.microsoft.com/office/drawing/2014/main" val="10004"/>
                  </a:ext>
                </a:extLst>
              </a:tr>
              <a:tr h="482000">
                <a:tc>
                  <a:txBody>
                    <a:bodyPr numCol="1"/>
                    <a:lstStyle/>
                    <a:p>
                      <a:pPr algn="just" indent="0" lvl="0" marL="0" marR="0" rtl="0">
                        <a:lnSpc>
                          <a:spcPct val="150000"/>
                        </a:lnSpc>
                        <a:spcBef>
                          <a:spcPts val="0"/>
                        </a:spcBef>
                        <a:spcAft>
                          <a:spcPts val="0"/>
                        </a:spcAft>
                        <a:buClr>
                          <a:srgbClr val="000000"/>
                        </a:buClr>
                        <a:buSzPts val="400"/>
                        <a:buFont typeface="Arial"/>
                        <a:buNone/>
                      </a:pPr>
                      <a:r>
                        <a:rPr altLang="en-GB" cap="none" lang="en-GB" strike="noStrike" sz="400" u="none"/>
                        <a:t>Legal </a:t>
                      </a:r>
                      <a:endParaRPr cap="none" strike="noStrike" sz="400" u="none"/>
                    </a:p>
                  </a:txBody>
                  <a:tcPr marB="63500" marL="63500" marR="63500" marT="63500"/>
                </a:tc>
                <a:tc>
                  <a:txBody>
                    <a:bodyPr numCol="1"/>
                    <a:lstStyle/>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CNPC is governed by a number of national and foreign laws and regulations, including anti-corruption laws, labor laws, and environmental laws.</a:t>
                      </a:r>
                      <a:endParaRPr cap="none" strike="noStrike" sz="400" u="none"/>
                    </a:p>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Legal issues have been raised against CNPC because of claims of environmental pollution and bribes.</a:t>
                      </a:r>
                      <a:endParaRPr cap="none" strike="noStrike" sz="400" u="none"/>
                    </a:p>
                    <a:p>
                      <a:pPr algn="just" indent="0" lvl="0" marL="0" marR="0" rtl="0">
                        <a:lnSpc>
                          <a:spcPct val="150000"/>
                        </a:lnSpc>
                        <a:spcBef>
                          <a:spcPts val="0"/>
                        </a:spcBef>
                        <a:spcAft>
                          <a:spcPts val="0"/>
                        </a:spcAft>
                        <a:buClr>
                          <a:srgbClr val="000000"/>
                        </a:buClr>
                        <a:buSzPts val="400"/>
                        <a:buFont typeface="Arial"/>
                        <a:buNone/>
                      </a:pPr>
                      <a:endParaRPr cap="none" strike="noStrike" sz="400" u="none"/>
                    </a:p>
                  </a:txBody>
                  <a:tcPr marB="63500" marL="63500" marR="63500" marT="63500"/>
                </a:tc>
                <a:tc>
                  <a:txBody>
                    <a:bodyPr numCol="1"/>
                    <a:lstStyle/>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In the countries where it conducts business, TotalEnergies is represented by various regulations and rules, including work regulations and ecological regulations (</a:t>
                      </a:r>
                      <a:r>
                        <a:rPr altLang="en-GB" cap="none" lang="en-GB" strike="noStrike" sz="400" u="none">
                          <a:solidFill>
                            <a:srgbClr val="222222"/>
                          </a:solidFill>
                          <a:highlight>
                            <a:srgbClr val="FFFFFF"/>
                          </a:highlight>
                        </a:rPr>
                        <a:t>Haapanen </a:t>
                      </a:r>
                      <a:r>
                        <a:rPr altLang="en-GB" cap="none" i="1" lang="en-GB" strike="noStrike" sz="400" u="none">
                          <a:solidFill>
                            <a:srgbClr val="222222"/>
                          </a:solidFill>
                          <a:highlight>
                            <a:srgbClr val="FFFFFF"/>
                          </a:highlight>
                        </a:rPr>
                        <a:t>et al., </a:t>
                      </a:r>
                      <a:r>
                        <a:rPr altLang="en-GB" cap="none" lang="en-GB" strike="noStrike" sz="400" u="none">
                          <a:solidFill>
                            <a:srgbClr val="222222"/>
                          </a:solidFill>
                          <a:highlight>
                            <a:srgbClr val="FFFFFF"/>
                          </a:highlight>
                        </a:rPr>
                        <a:t>2019)</a:t>
                      </a:r>
                      <a:r>
                        <a:rPr altLang="en-GB" cap="none" lang="en-GB" strike="noStrike" sz="400" u="none"/>
                        <a:t>.</a:t>
                      </a:r>
                      <a:endParaRPr cap="none" strike="noStrike" sz="400" u="none"/>
                    </a:p>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Also, the business faces legitimate troubles like claims and investigations into security and ecological issues.</a:t>
                      </a:r>
                      <a:endParaRPr cap="none" strike="noStrike" sz="400" u="none"/>
                    </a:p>
                    <a:p>
                      <a:pPr algn="just" indent="0" lvl="0" marL="0" marR="0" rtl="0">
                        <a:lnSpc>
                          <a:spcPct val="150000"/>
                        </a:lnSpc>
                        <a:spcBef>
                          <a:spcPts val="0"/>
                        </a:spcBef>
                        <a:spcAft>
                          <a:spcPts val="0"/>
                        </a:spcAft>
                        <a:buClr>
                          <a:srgbClr val="000000"/>
                        </a:buClr>
                        <a:buSzPts val="400"/>
                        <a:buFont typeface="Arial"/>
                        <a:buNone/>
                      </a:pPr>
                      <a:endParaRPr cap="none" strike="noStrike" sz="400" u="none"/>
                    </a:p>
                  </a:txBody>
                  <a:tcPr marB="63500" marL="63500" marR="63500" marT="63500"/>
                </a:tc>
                <a:extLst>
                  <a:ext uri="{0D108BD9-81ED-4DB2-BD59-A6C34878D82A}">
                    <a16:rowId xmlns:a16="http://schemas.microsoft.com/office/drawing/2014/main" val="10005"/>
                  </a:ext>
                </a:extLst>
              </a:tr>
              <a:tr h="561600">
                <a:tc>
                  <a:txBody>
                    <a:bodyPr numCol="1"/>
                    <a:lstStyle/>
                    <a:p>
                      <a:pPr algn="just" indent="0" lvl="0" marL="0" marR="0" rtl="0">
                        <a:lnSpc>
                          <a:spcPct val="150000"/>
                        </a:lnSpc>
                        <a:spcBef>
                          <a:spcPts val="0"/>
                        </a:spcBef>
                        <a:spcAft>
                          <a:spcPts val="0"/>
                        </a:spcAft>
                        <a:buClr>
                          <a:srgbClr val="000000"/>
                        </a:buClr>
                        <a:buSzPts val="400"/>
                        <a:buFont typeface="Arial"/>
                        <a:buNone/>
                      </a:pPr>
                      <a:r>
                        <a:rPr altLang="en-GB" cap="none" lang="en-GB" strike="noStrike" sz="400" u="none"/>
                        <a:t>Environmental </a:t>
                      </a:r>
                      <a:endParaRPr cap="none" strike="noStrike" sz="400" u="none"/>
                    </a:p>
                  </a:txBody>
                  <a:tcPr marB="63500" marL="63500" marR="63500" marT="63500"/>
                </a:tc>
                <a:tc>
                  <a:txBody>
                    <a:bodyPr numCol="1"/>
                    <a:lstStyle/>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The operations of CNPC may have a major negative effect on the environment, including air and water pollution and greenhouse gas emissions.</a:t>
                      </a:r>
                      <a:endParaRPr cap="none" strike="noStrike" sz="400" u="none"/>
                    </a:p>
                    <a:p>
                      <a:pPr algn="just" indent="-254000" lvl="0" marL="457200" marR="0" rtl="0">
                        <a:lnSpc>
                          <a:spcPct val="150000"/>
                        </a:lnSpc>
                        <a:spcBef>
                          <a:spcPts val="0"/>
                        </a:spcBef>
                        <a:spcAft>
                          <a:spcPts val="0"/>
                        </a:spcAft>
                        <a:buClr>
                          <a:srgbClr val="000000"/>
                        </a:buClr>
                        <a:buSzPts val="400"/>
                        <a:buFont typeface="Arial"/>
                        <a:buChar char="●"/>
                      </a:pPr>
                      <a:r>
                        <a:rPr altLang="en-GB" cap="none" lang="en-GB" strike="noStrike" sz="400" u="none"/>
                        <a:t>Through investments in more environmentally friendly technologies and better environmental management techniques, CNPC has worked to lessen its effect on the environment.</a:t>
                      </a:r>
                      <a:endParaRPr cap="none" strike="noStrike" sz="400" u="none"/>
                    </a:p>
                    <a:p>
                      <a:pPr algn="just" indent="0" lvl="0" marL="0" marR="0" rtl="0">
                        <a:lnSpc>
                          <a:spcPct val="150000"/>
                        </a:lnSpc>
                        <a:spcBef>
                          <a:spcPts val="0"/>
                        </a:spcBef>
                        <a:spcAft>
                          <a:spcPts val="0"/>
                        </a:spcAft>
                        <a:buClr>
                          <a:srgbClr val="000000"/>
                        </a:buClr>
                        <a:buSzPts val="400"/>
                        <a:buFont typeface="Arial"/>
                        <a:buNone/>
                      </a:pPr>
                      <a:endParaRPr cap="none" strike="noStrike" sz="400" u="none"/>
                    </a:p>
                  </a:txBody>
                  <a:tcPr marB="63500" marL="63500" marR="63500" marT="63500"/>
                </a:tc>
                <a:tc>
                  <a:txBody>
                    <a:bodyPr numCol="1"/>
                    <a:lstStyle/>
                    <a:p>
                      <a:pPr algn="just" indent="-254000" lvl="0" marL="457200" marR="0" rtl="0">
                        <a:lnSpc>
                          <a:spcPct val="150000"/>
                        </a:lnSpc>
                        <a:spcBef>
                          <a:spcPts val="0"/>
                        </a:spcBef>
                        <a:spcAft>
                          <a:spcPts val="0"/>
                        </a:spcAft>
                        <a:buClr>
                          <a:srgbClr val="000000"/>
                        </a:buClr>
                        <a:buSzPts val="400"/>
                        <a:buFont typeface="Arial"/>
                        <a:buChar char="●"/>
                      </a:pPr>
                      <a:r>
                        <a:rPr altLang="en-GB" cap="none" dirty="0" err="1" lang="en-GB" strike="noStrike" sz="400" u="none"/>
                        <a:t>TotalEnergies</a:t>
                      </a:r>
                      <a:r>
                        <a:rPr altLang="en-GB" cap="none" dirty="0" lang="en-GB" strike="noStrike" sz="400" u="none"/>
                        <a:t> is interested in clean creation strategies and sustainable power sources with the end goal to decrease its negative natural impact (</a:t>
                      </a:r>
                      <a:r>
                        <a:rPr altLang="en-GB" cap="none" dirty="0" lang="en-GB" strike="noStrike" sz="400" u="none">
                          <a:solidFill>
                            <a:srgbClr val="222222"/>
                          </a:solidFill>
                          <a:highlight>
                            <a:srgbClr val="FFFFFF"/>
                          </a:highlight>
                        </a:rPr>
                        <a:t>Liu </a:t>
                      </a:r>
                      <a:r>
                        <a:rPr altLang="en-GB" cap="none" dirty="0" i="1" lang="en-GB" strike="noStrike" sz="400" u="none">
                          <a:solidFill>
                            <a:srgbClr val="222222"/>
                          </a:solidFill>
                          <a:highlight>
                            <a:srgbClr val="FFFFFF"/>
                          </a:highlight>
                        </a:rPr>
                        <a:t>et al.,</a:t>
                      </a:r>
                      <a:r>
                        <a:rPr altLang="en-GB" cap="none" dirty="0" lang="en-GB" strike="noStrike" sz="400" u="none">
                          <a:solidFill>
                            <a:srgbClr val="222222"/>
                          </a:solidFill>
                          <a:highlight>
                            <a:srgbClr val="FFFFFF"/>
                          </a:highlight>
                        </a:rPr>
                        <a:t> 2021)</a:t>
                      </a:r>
                      <a:r>
                        <a:rPr altLang="en-GB" cap="none" dirty="0" lang="en-GB" strike="noStrike" sz="400" u="none"/>
                        <a:t>. Moreover, the business should maintain rules and particulars to reduce its impact on the climate, like bringing down emanations and limiting the impacts of oil slicks.</a:t>
                      </a:r>
                      <a:endParaRPr cap="none" dirty="0" strike="noStrike" sz="400" u="none"/>
                    </a:p>
                    <a:p>
                      <a:pPr algn="just" indent="0" lvl="0" marL="0" marR="0" rtl="0">
                        <a:lnSpc>
                          <a:spcPct val="150000"/>
                        </a:lnSpc>
                        <a:spcBef>
                          <a:spcPts val="0"/>
                        </a:spcBef>
                        <a:spcAft>
                          <a:spcPts val="0"/>
                        </a:spcAft>
                        <a:buClr>
                          <a:srgbClr val="000000"/>
                        </a:buClr>
                        <a:buSzPts val="400"/>
                        <a:buFont typeface="Arial"/>
                        <a:buNone/>
                      </a:pPr>
                      <a:endParaRPr cap="none" dirty="0" strike="noStrike" sz="400" u="none"/>
                    </a:p>
                  </a:txBody>
                  <a:tcPr marB="63500" marL="63500" marR="63500" marT="63500"/>
                </a:tc>
                <a:extLst>
                  <a:ext uri="{0D108BD9-81ED-4DB2-BD59-A6C34878D82A}">
                    <a16:rowId xmlns:a16="http://schemas.microsoft.com/office/drawing/2014/main" val="10006"/>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4"/>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990"/>
              <a:buFont typeface="Arial"/>
              <a:buNone/>
            </a:pPr>
            <a:r>
              <a:rPr altLang="en-GB" b="1" lang="en-GB" sz="1400"/>
              <a:t>Institutional and cultural differences in the merger and acquisition between countries China and France</a:t>
            </a:r>
            <a:endParaRPr b="1" sz="1400"/>
          </a:p>
          <a:p>
            <a:pPr algn="ctr" indent="0" lvl="0" marL="0" rtl="0">
              <a:lnSpc>
                <a:spcPct val="100000"/>
              </a:lnSpc>
              <a:spcBef>
                <a:spcPts val="0"/>
              </a:spcBef>
              <a:spcAft>
                <a:spcPts val="0"/>
              </a:spcAft>
              <a:buSzPts val="990"/>
              <a:buNone/>
            </a:pPr>
            <a:endParaRPr sz="1400"/>
          </a:p>
        </p:txBody>
      </p:sp>
      <p:sp>
        <p:nvSpPr>
          <p:cNvPr id="75" name="Google Shape;75;p4"/>
          <p:cNvSpPr txBox="1">
            <a:spLocks noGrp="1"/>
          </p:cNvSpPr>
          <p:nvPr>
            <p:ph idx="1" type="body"/>
          </p:nvPr>
        </p:nvSpPr>
        <p:spPr>
          <a:xfrm>
            <a:off x="4213400" y="1253725"/>
            <a:ext cx="4209000" cy="3416400"/>
          </a:xfrm>
          <a:prstGeom prst="rect">
            <a:avLst/>
          </a:prstGeom>
          <a:noFill/>
          <a:ln>
            <a:noFill/>
          </a:ln>
        </p:spPr>
        <p:txBody>
          <a:bodyPr anchor="t" anchorCtr="0" bIns="91425" lIns="91425" numCol="1" rIns="91425" spcFirstLastPara="1" tIns="91425" wrap="square">
            <a:normAutofit lnSpcReduction="10000"/>
          </a:bodyPr>
          <a:lstStyle/>
          <a:p>
            <a:pPr algn="just" indent="0" lvl="0" marL="0" rtl="0">
              <a:lnSpc>
                <a:spcPct val="150000"/>
              </a:lnSpc>
              <a:spcBef>
                <a:spcPts val="0"/>
              </a:spcBef>
              <a:spcAft>
                <a:spcPts val="0"/>
              </a:spcAft>
              <a:buClr>
                <a:schemeClr val="dk1"/>
              </a:buClr>
              <a:buSzPts val="1100"/>
              <a:buFont typeface="Arial"/>
              <a:buNone/>
            </a:pPr>
            <a:r>
              <a:rPr altLang="en-GB" b="1" i="1" lang="en-GB" sz="1100">
                <a:solidFill>
                  <a:schemeClr val="dk1"/>
                </a:solidFill>
              </a:rPr>
              <a:t>Institutional Differences: </a:t>
            </a:r>
            <a:endParaRPr b="1" i="1" sz="1100">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sz="1100">
                <a:solidFill>
                  <a:schemeClr val="dk1"/>
                </a:solidFill>
              </a:rPr>
              <a:t>General sets of laws: China has a communist overall set of laws, while France works under a common regulatory framework. Different M&amp;A lawful structures might come from this, which might influence the arrangement’s prerequisites and interaction.</a:t>
            </a:r>
            <a:endParaRPr sz="1100">
              <a:solidFill>
                <a:schemeClr val="dk1"/>
              </a:solidFill>
            </a:endParaRPr>
          </a:p>
          <a:p>
            <a:pPr algn="just" indent="0" lvl="0" marL="0" rtl="0">
              <a:lnSpc>
                <a:spcPct val="150000"/>
              </a:lnSpc>
              <a:spcBef>
                <a:spcPts val="0"/>
              </a:spcBef>
              <a:spcAft>
                <a:spcPts val="0"/>
              </a:spcAft>
              <a:buSzPts val="1800"/>
              <a:buNone/>
            </a:pPr>
            <a:r>
              <a:rPr altLang="en-GB" b="1" i="1" lang="en-GB" sz="1100">
                <a:solidFill>
                  <a:schemeClr val="dk1"/>
                </a:solidFill>
              </a:rPr>
              <a:t>Cultural Differences:</a:t>
            </a:r>
            <a:endParaRPr b="1" i="1" sz="1100">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sz="1100">
                <a:solidFill>
                  <a:schemeClr val="dk1"/>
                </a:solidFill>
              </a:rPr>
              <a:t>Correspondence Styles: French business culture is more direct and objective centered, though Chinese business culture will in general be more backhanded and relationship-centered. Subsequently, correspondence and perception issues might emerge during the dealing system.</a:t>
            </a:r>
            <a:endParaRPr sz="1100">
              <a:solidFill>
                <a:schemeClr val="dk1"/>
              </a:solidFill>
            </a:endParaRPr>
          </a:p>
          <a:p>
            <a:pPr algn="just" indent="0" lvl="0" marL="0" rtl="0">
              <a:lnSpc>
                <a:spcPct val="150000"/>
              </a:lnSpc>
              <a:spcBef>
                <a:spcPts val="0"/>
              </a:spcBef>
              <a:spcAft>
                <a:spcPts val="0"/>
              </a:spcAft>
              <a:buSzPts val="1800"/>
              <a:buNone/>
            </a:pPr>
            <a:endParaRPr sz="1100">
              <a:solidFill>
                <a:schemeClr val="dk1"/>
              </a:solidFill>
            </a:endParaRPr>
          </a:p>
        </p:txBody>
      </p:sp>
      <p:pic>
        <p:nvPicPr>
          <p:cNvPr id="76" name="Google Shape;76;p4"/>
          <p:cNvPicPr preferRelativeResize="0"/>
          <p:nvPr/>
        </p:nvPicPr>
        <p:blipFill rotWithShape="1">
          <a:blip r:embed="rId3">
            <a:alphaModFix/>
          </a:blip>
          <a:srcRect/>
          <a:stretch/>
        </p:blipFill>
        <p:spPr>
          <a:xfrm>
            <a:off x="623292" y="1382721"/>
            <a:ext cx="3209100" cy="2664329"/>
          </a:xfrm>
          <a:prstGeom prst="rect">
            <a:avLst/>
          </a:prstGeom>
          <a:solidFill>
            <a:srgbClr val="ECECEC"/>
          </a:solidFill>
          <a:ln cap="rnd" cmpd="sng" w="190500">
            <a:solidFill>
              <a:srgbClr val="FFFFFF"/>
            </a:solidFill>
            <a:prstDash val="solid"/>
            <a:round/>
            <a:headEnd len="sm" type="none" w="sm"/>
            <a:tailEnd len="sm" type="none" w="sm"/>
          </a:ln>
          <a:effectLst>
            <a:outerShdw algn="tl" blurRad="36195" dir="11400000" dist="12700" rotWithShape="0">
              <a:srgbClr val="000000">
                <a:alpha val="32941"/>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5"/>
          <p:cNvSpPr txBox="1">
            <a:spLocks noGrp="1"/>
          </p:cNvSpPr>
          <p:nvPr>
            <p:ph type="title"/>
          </p:nvPr>
        </p:nvSpPr>
        <p:spPr>
          <a:xfrm>
            <a:off x="471000" y="5974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990"/>
              <a:buFont typeface="Arial"/>
              <a:buNone/>
            </a:pPr>
            <a:r>
              <a:rPr altLang="en-GB" b="1" lang="en-GB" sz="1400"/>
              <a:t>Theoretical arguments on Institutional approach, Cross-Cultural Management, and IHRM</a:t>
            </a:r>
            <a:endParaRPr b="1" sz="1400"/>
          </a:p>
          <a:p>
            <a:pPr algn="ctr" indent="0" lvl="0" marL="0" rtl="0">
              <a:lnSpc>
                <a:spcPct val="100000"/>
              </a:lnSpc>
              <a:spcBef>
                <a:spcPts val="0"/>
              </a:spcBef>
              <a:spcAft>
                <a:spcPts val="0"/>
              </a:spcAft>
              <a:buSzPts val="990"/>
              <a:buNone/>
            </a:pPr>
            <a:endParaRPr sz="1400"/>
          </a:p>
        </p:txBody>
      </p:sp>
      <p:sp>
        <p:nvSpPr>
          <p:cNvPr id="82" name="Google Shape;82;p5"/>
          <p:cNvSpPr txBox="1">
            <a:spLocks noGrp="1"/>
          </p:cNvSpPr>
          <p:nvPr>
            <p:ph idx="1" type="body"/>
          </p:nvPr>
        </p:nvSpPr>
        <p:spPr>
          <a:xfrm>
            <a:off x="471000" y="1152475"/>
            <a:ext cx="4829428" cy="3416400"/>
          </a:xfrm>
          <a:prstGeom prst="rect">
            <a:avLst/>
          </a:prstGeom>
          <a:noFill/>
          <a:ln>
            <a:noFill/>
          </a:ln>
        </p:spPr>
        <p:txBody>
          <a:bodyPr anchor="t" anchorCtr="0" bIns="91425" lIns="91425" numCol="1" rIns="91425" spcFirstLastPara="1" tIns="91425" wrap="square">
            <a:normAutofit/>
          </a:bodyPr>
          <a:lstStyle/>
          <a:p>
            <a:pPr algn="just" indent="0" lvl="0" marL="0" rtl="0">
              <a:lnSpc>
                <a:spcPct val="150000"/>
              </a:lnSpc>
              <a:spcBef>
                <a:spcPts val="0"/>
              </a:spcBef>
              <a:spcAft>
                <a:spcPts val="0"/>
              </a:spcAft>
              <a:buClr>
                <a:schemeClr val="dk1"/>
              </a:buClr>
              <a:buSzPts val="1100"/>
              <a:buFont typeface="Arial"/>
              <a:buNone/>
            </a:pPr>
            <a:r>
              <a:rPr altLang="en-GB" b="1" i="1" lang="en-GB" sz="1100">
                <a:solidFill>
                  <a:schemeClr val="dk1"/>
                </a:solidFill>
              </a:rPr>
              <a:t>Institutional Approach:</a:t>
            </a:r>
            <a:endParaRPr b="1" i="1" sz="1100">
              <a:solidFill>
                <a:schemeClr val="dk1"/>
              </a:solidFill>
            </a:endParaRPr>
          </a:p>
          <a:p>
            <a:pPr algn="just" indent="0" lvl="0" marL="0" rtl="0">
              <a:lnSpc>
                <a:spcPct val="150000"/>
              </a:lnSpc>
              <a:spcBef>
                <a:spcPts val="0"/>
              </a:spcBef>
              <a:spcAft>
                <a:spcPts val="0"/>
              </a:spcAft>
              <a:buSzPts val="1800"/>
              <a:buNone/>
            </a:pPr>
            <a:r>
              <a:rPr altLang="en-GB" lang="en-GB" sz="1100">
                <a:solidFill>
                  <a:schemeClr val="dk1"/>
                </a:solidFill>
              </a:rPr>
              <a:t>As per the institutional strategy, associations are a piece of bigger institutional conditions that impact their way of behaving and strategies. </a:t>
            </a:r>
            <a:endParaRPr sz="1100">
              <a:solidFill>
                <a:schemeClr val="dk1"/>
              </a:solidFill>
            </a:endParaRPr>
          </a:p>
          <a:p>
            <a:pPr algn="just" indent="0" lvl="0" marL="0" rtl="0">
              <a:lnSpc>
                <a:spcPct val="150000"/>
              </a:lnSpc>
              <a:spcBef>
                <a:spcPts val="0"/>
              </a:spcBef>
              <a:spcAft>
                <a:spcPts val="0"/>
              </a:spcAft>
              <a:buSzPts val="1800"/>
              <a:buNone/>
            </a:pPr>
            <a:r>
              <a:rPr altLang="en-GB" b="1" i="1" lang="en-GB" sz="1100">
                <a:solidFill>
                  <a:schemeClr val="dk1"/>
                </a:solidFill>
              </a:rPr>
              <a:t>Cross-Cultural Management:</a:t>
            </a:r>
            <a:endParaRPr b="1" i="1" sz="1100">
              <a:solidFill>
                <a:schemeClr val="dk1"/>
              </a:solidFill>
            </a:endParaRPr>
          </a:p>
          <a:p>
            <a:pPr algn="just" indent="0" lvl="0" marL="0" rtl="0">
              <a:lnSpc>
                <a:spcPct val="150000"/>
              </a:lnSpc>
              <a:spcBef>
                <a:spcPts val="0"/>
              </a:spcBef>
              <a:spcAft>
                <a:spcPts val="0"/>
              </a:spcAft>
              <a:buSzPts val="1800"/>
              <a:buNone/>
            </a:pPr>
            <a:r>
              <a:rPr altLang="en-GB" lang="en-GB" sz="1100">
                <a:solidFill>
                  <a:schemeClr val="dk1"/>
                </a:solidFill>
              </a:rPr>
              <a:t>Dealing with the social distinctions among people and gatherings from different countries is the focal point of multifaceted administration. Since they work in different social settings, diverse administration is significant for CNPC and TotalEnergies (</a:t>
            </a:r>
            <a:r>
              <a:rPr altLang="en-GB" lang="en-GB" sz="1100">
                <a:solidFill>
                  <a:srgbClr val="222222"/>
                </a:solidFill>
              </a:rPr>
              <a:t>Vopilovskiy, 2022)</a:t>
            </a:r>
            <a:r>
              <a:rPr altLang="en-GB" lang="en-GB" sz="1100">
                <a:solidFill>
                  <a:schemeClr val="dk1"/>
                </a:solidFill>
              </a:rPr>
              <a:t>. </a:t>
            </a:r>
            <a:endParaRPr sz="1100">
              <a:solidFill>
                <a:schemeClr val="dk1"/>
              </a:solidFill>
            </a:endParaRPr>
          </a:p>
          <a:p>
            <a:pPr algn="just" indent="0" lvl="0" marL="0" rtl="0">
              <a:lnSpc>
                <a:spcPct val="150000"/>
              </a:lnSpc>
              <a:spcBef>
                <a:spcPts val="0"/>
              </a:spcBef>
              <a:spcAft>
                <a:spcPts val="0"/>
              </a:spcAft>
              <a:buSzPts val="1800"/>
              <a:buNone/>
            </a:pPr>
            <a:r>
              <a:rPr altLang="en-GB" b="1" i="1" lang="en-GB" sz="1100">
                <a:solidFill>
                  <a:schemeClr val="dk1"/>
                </a:solidFill>
              </a:rPr>
              <a:t>International Human Resource Management (IHRM):</a:t>
            </a:r>
            <a:endParaRPr b="1" i="1" sz="1100">
              <a:solidFill>
                <a:schemeClr val="dk1"/>
              </a:solidFill>
            </a:endParaRPr>
          </a:p>
          <a:p>
            <a:pPr algn="just" indent="0" lvl="0" marL="0" rtl="0">
              <a:lnSpc>
                <a:spcPct val="150000"/>
              </a:lnSpc>
              <a:spcBef>
                <a:spcPts val="0"/>
              </a:spcBef>
              <a:spcAft>
                <a:spcPts val="0"/>
              </a:spcAft>
              <a:buClr>
                <a:schemeClr val="dk1"/>
              </a:buClr>
              <a:buSzPts val="1100"/>
              <a:buFont typeface="Arial"/>
              <a:buNone/>
            </a:pPr>
            <a:r>
              <a:rPr altLang="en-GB" lang="en-GB" sz="1100">
                <a:solidFill>
                  <a:schemeClr val="dk1"/>
                </a:solidFill>
              </a:rPr>
              <a:t>The administration of HR in worldwide enterprises is a focal point of IHRM.</a:t>
            </a:r>
            <a:endParaRPr sz="1100">
              <a:solidFill>
                <a:schemeClr val="dk1"/>
              </a:solidFill>
            </a:endParaRPr>
          </a:p>
        </p:txBody>
      </p:sp>
      <p:pic>
        <p:nvPicPr>
          <p:cNvPr id="83" name="Google Shape;83;p5"/>
          <p:cNvPicPr preferRelativeResize="0"/>
          <p:nvPr/>
        </p:nvPicPr>
        <p:blipFill rotWithShape="1">
          <a:blip r:embed="rId3">
            <a:alphaModFix/>
          </a:blip>
          <a:srcRect/>
          <a:stretch/>
        </p:blipFill>
        <p:spPr>
          <a:xfrm>
            <a:off x="5383254" y="1337695"/>
            <a:ext cx="3080389" cy="2468109"/>
          </a:xfrm>
          <a:prstGeom prst="roundRect">
            <a:avLst>
              <a:gd fmla="val 16667" name="adj"/>
            </a:avLst>
          </a:prstGeom>
          <a:noFill/>
          <a:ln>
            <a:noFill/>
          </a:ln>
          <a:effectLst>
            <a:outerShdw algn="tl" blurRad="152400" dir="900000" dist="12000" kx="110000" ky="200000" rotWithShape="0" sy="98000">
              <a:srgbClr val="000000">
                <a:alpha val="29803"/>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6"/>
          <p:cNvSpPr txBox="1">
            <a:spLocks noGrp="1"/>
          </p:cNvSpPr>
          <p:nvPr>
            <p:ph type="title"/>
          </p:nvPr>
        </p:nvSpPr>
        <p:spPr>
          <a:xfrm>
            <a:off x="593900" y="445025"/>
            <a:ext cx="7496700" cy="572700"/>
          </a:xfrm>
          <a:prstGeom prst="rect">
            <a:avLst/>
          </a:prstGeom>
          <a:noFill/>
          <a:ln>
            <a:noFill/>
          </a:ln>
        </p:spPr>
        <p:txBody>
          <a:bodyPr anchor="t" anchorCtr="0" bIns="91425" lIns="91425" numCol="1" rIns="91425" spcFirstLastPara="1" tIns="91425" wrap="square">
            <a:normAutofit fontScale="90000"/>
          </a:bodyPr>
          <a:lstStyle/>
          <a:p>
            <a:pPr algn="just" indent="0" lvl="0" marL="0" rtl="0">
              <a:lnSpc>
                <a:spcPct val="150000"/>
              </a:lnSpc>
              <a:spcBef>
                <a:spcPts val="0"/>
              </a:spcBef>
              <a:spcAft>
                <a:spcPts val="0"/>
              </a:spcAft>
              <a:buClr>
                <a:schemeClr val="dk1"/>
              </a:buClr>
              <a:buSzPct val="76744"/>
              <a:buFont typeface="Arial"/>
              <a:buNone/>
            </a:pPr>
            <a:r>
              <a:rPr altLang="en-GB" b="1" lang="en-GB" sz="1433"/>
              <a:t>Discuss the role of IHRM in implementing effective mergers and acquisitions at the pre-merger and post-merger stages</a:t>
            </a:r>
            <a:endParaRPr b="1" sz="1433"/>
          </a:p>
          <a:p>
            <a:pPr algn="l" indent="0" lvl="0" marL="0" rtl="0">
              <a:lnSpc>
                <a:spcPct val="100000"/>
              </a:lnSpc>
              <a:spcBef>
                <a:spcPts val="0"/>
              </a:spcBef>
              <a:spcAft>
                <a:spcPts val="0"/>
              </a:spcAft>
              <a:buSzPct val="111111"/>
              <a:buNone/>
            </a:pPr>
            <a:endParaRPr/>
          </a:p>
        </p:txBody>
      </p:sp>
      <p:sp>
        <p:nvSpPr>
          <p:cNvPr id="89" name="Google Shape;89;p6"/>
          <p:cNvSpPr txBox="1">
            <a:spLocks noGrp="1"/>
          </p:cNvSpPr>
          <p:nvPr>
            <p:ph idx="1" type="body"/>
          </p:nvPr>
        </p:nvSpPr>
        <p:spPr>
          <a:xfrm>
            <a:off x="3148850" y="1062825"/>
            <a:ext cx="5326200" cy="3679500"/>
          </a:xfrm>
          <a:prstGeom prst="rect">
            <a:avLst/>
          </a:prstGeom>
          <a:noFill/>
          <a:ln>
            <a:noFill/>
          </a:ln>
        </p:spPr>
        <p:txBody>
          <a:bodyPr anchor="t" anchorCtr="0" bIns="91425" lIns="91425" numCol="1" rIns="91425" spcFirstLastPara="1" tIns="91425" wrap="square">
            <a:noAutofit/>
          </a:bodyPr>
          <a:lstStyle/>
          <a:p>
            <a:pPr algn="just" indent="0" lvl="0" marL="0" rtl="0">
              <a:lnSpc>
                <a:spcPct val="140000"/>
              </a:lnSpc>
              <a:spcBef>
                <a:spcPts val="0"/>
              </a:spcBef>
              <a:spcAft>
                <a:spcPts val="0"/>
              </a:spcAft>
              <a:buClr>
                <a:schemeClr val="dk1"/>
              </a:buClr>
              <a:buSzPts val="935"/>
              <a:buFont typeface="Arial"/>
              <a:buNone/>
            </a:pPr>
            <a:r>
              <a:rPr altLang="en-GB" b="1" lang="en-GB" sz="1035">
                <a:solidFill>
                  <a:schemeClr val="dk1"/>
                </a:solidFill>
              </a:rPr>
              <a:t>Pre-merger stages:</a:t>
            </a:r>
            <a:endParaRPr sz="1035">
              <a:solidFill>
                <a:schemeClr val="dk1"/>
              </a:solidFill>
            </a:endParaRPr>
          </a:p>
          <a:p>
            <a:pPr algn="just" indent="-294322" lvl="0" marL="457200" rtl="0">
              <a:lnSpc>
                <a:spcPct val="140000"/>
              </a:lnSpc>
              <a:spcBef>
                <a:spcPts val="0"/>
              </a:spcBef>
              <a:spcAft>
                <a:spcPts val="0"/>
              </a:spcAft>
              <a:buClr>
                <a:schemeClr val="dk1"/>
              </a:buClr>
              <a:buSzPts val="1035"/>
              <a:buAutoNum type="arabicPeriod"/>
            </a:pPr>
            <a:r>
              <a:rPr altLang="en-GB" lang="en-GB" sz="1035">
                <a:solidFill>
                  <a:schemeClr val="dk1"/>
                </a:solidFill>
              </a:rPr>
              <a:t>IHRM can help with directing a social expected level of effort examination of the two organizations to figure out how their societies, values, and perspectives look into (</a:t>
            </a:r>
            <a:r>
              <a:rPr altLang="en-GB" lang="en-GB" sz="1035">
                <a:solidFill>
                  <a:srgbClr val="222222"/>
                </a:solidFill>
                <a:highlight>
                  <a:srgbClr val="FFFFFF"/>
                </a:highlight>
              </a:rPr>
              <a:t>Casanova, and Miroux, 2022)</a:t>
            </a:r>
            <a:r>
              <a:rPr altLang="en-GB" lang="en-GB" sz="1035">
                <a:solidFill>
                  <a:schemeClr val="dk1"/>
                </a:solidFill>
              </a:rPr>
              <a:t>. This information can be utilized to foster an incorporation methodology that praises the social assortment of the two organizations and produces a shared objective.</a:t>
            </a:r>
            <a:endParaRPr sz="1035">
              <a:solidFill>
                <a:schemeClr val="dk1"/>
              </a:solidFill>
            </a:endParaRPr>
          </a:p>
          <a:p>
            <a:pPr algn="just" indent="0" lvl="0" marL="0" rtl="0">
              <a:lnSpc>
                <a:spcPct val="140000"/>
              </a:lnSpc>
              <a:spcBef>
                <a:spcPts val="0"/>
              </a:spcBef>
              <a:spcAft>
                <a:spcPts val="0"/>
              </a:spcAft>
              <a:buSzPts val="1800"/>
              <a:buNone/>
            </a:pPr>
            <a:r>
              <a:rPr altLang="en-GB" b="1" lang="en-GB" sz="1035">
                <a:solidFill>
                  <a:schemeClr val="dk1"/>
                </a:solidFill>
              </a:rPr>
              <a:t>Post-merger stage:</a:t>
            </a:r>
            <a:endParaRPr b="1" sz="1035">
              <a:solidFill>
                <a:schemeClr val="dk1"/>
              </a:solidFill>
            </a:endParaRPr>
          </a:p>
          <a:p>
            <a:pPr algn="just" indent="-294322" lvl="0" marL="457200" rtl="0">
              <a:lnSpc>
                <a:spcPct val="140000"/>
              </a:lnSpc>
              <a:spcBef>
                <a:spcPts val="0"/>
              </a:spcBef>
              <a:spcAft>
                <a:spcPts val="0"/>
              </a:spcAft>
              <a:buClr>
                <a:schemeClr val="dk1"/>
              </a:buClr>
              <a:buSzPts val="1035"/>
              <a:buAutoNum type="arabicPeriod"/>
            </a:pPr>
            <a:r>
              <a:rPr altLang="en-GB" lang="en-GB" sz="1035">
                <a:solidFill>
                  <a:schemeClr val="dk1"/>
                </a:solidFill>
              </a:rPr>
              <a:t>Mix of HR Strategies and Practices: IHRM can help with organizing the two organizations' HR strategies and methods to foster a brought-together methodology to faculty organization. This might include organizing pay and advantages, execution assessment, vocation development, and preparation and advancement.</a:t>
            </a:r>
            <a:endParaRPr sz="1035">
              <a:solidFill>
                <a:schemeClr val="dk1"/>
              </a:solidFill>
            </a:endParaRPr>
          </a:p>
          <a:p>
            <a:pPr algn="just" indent="-294322" lvl="0" marL="457200" rtl="0">
              <a:lnSpc>
                <a:spcPct val="140000"/>
              </a:lnSpc>
              <a:spcBef>
                <a:spcPts val="0"/>
              </a:spcBef>
              <a:spcAft>
                <a:spcPts val="0"/>
              </a:spcAft>
              <a:buClr>
                <a:schemeClr val="dk1"/>
              </a:buClr>
              <a:buSzPts val="1035"/>
              <a:buAutoNum type="arabicPeriod"/>
            </a:pPr>
            <a:r>
              <a:rPr altLang="en-GB" lang="en-GB" sz="1035">
                <a:solidFill>
                  <a:schemeClr val="dk1"/>
                </a:solidFill>
              </a:rPr>
              <a:t>Multifaceted Preparation: IHRM can give laborers diverse preparation to assist them with grasping the varieties in the way of life, values, and convictions of the two organizations (</a:t>
            </a:r>
            <a:r>
              <a:rPr altLang="en-GB" lang="en-GB" sz="1035">
                <a:solidFill>
                  <a:srgbClr val="222222"/>
                </a:solidFill>
                <a:highlight>
                  <a:srgbClr val="FFFFFF"/>
                </a:highlight>
              </a:rPr>
              <a:t>Pichonnat, 2023)</a:t>
            </a:r>
            <a:r>
              <a:rPr altLang="en-GB" lang="en-GB" sz="1035">
                <a:solidFill>
                  <a:schemeClr val="dk1"/>
                </a:solidFill>
              </a:rPr>
              <a:t>. This can encourage social resistance and awareness while decreasing social conflicts.</a:t>
            </a:r>
            <a:endParaRPr sz="1035">
              <a:solidFill>
                <a:schemeClr val="dk1"/>
              </a:solidFill>
            </a:endParaRPr>
          </a:p>
          <a:p>
            <a:pPr algn="l" indent="0" lvl="0" marL="0" rtl="0">
              <a:lnSpc>
                <a:spcPct val="105000"/>
              </a:lnSpc>
              <a:spcBef>
                <a:spcPts val="0"/>
              </a:spcBef>
              <a:spcAft>
                <a:spcPts val="1200"/>
              </a:spcAft>
              <a:buSzPts val="1800"/>
              <a:buNone/>
            </a:pPr>
            <a:endParaRPr sz="1629"/>
          </a:p>
        </p:txBody>
      </p:sp>
      <p:pic>
        <p:nvPicPr>
          <p:cNvPr id="90" name="Google Shape;90;p6"/>
          <p:cNvPicPr preferRelativeResize="0"/>
          <p:nvPr/>
        </p:nvPicPr>
        <p:blipFill rotWithShape="1">
          <a:blip r:embed="rId3">
            <a:alphaModFix/>
          </a:blip>
          <a:srcRect/>
          <a:stretch/>
        </p:blipFill>
        <p:spPr>
          <a:xfrm>
            <a:off x="769642" y="1739188"/>
            <a:ext cx="1951170" cy="1665101"/>
          </a:xfrm>
          <a:prstGeom prst="rect">
            <a:avLst/>
          </a:prstGeom>
          <a:solidFill>
            <a:srgbClr val="ECECEC"/>
          </a:solidFill>
          <a:ln cap="sq" cmpd="sng" w="190500">
            <a:solidFill>
              <a:srgbClr val="FFFFFF"/>
            </a:solidFill>
            <a:prstDash val="solid"/>
            <a:miter lim="800000"/>
            <a:headEnd len="sm" type="none" w="sm"/>
            <a:tailEnd len="sm" type="none" w="sm"/>
          </a:ln>
          <a:effectLst>
            <a:outerShdw algn="tl" blurRad="65000" dir="12900000" dist="50800" kx="195000" ky="145000" rotWithShape="0">
              <a:srgbClr val="000000">
                <a:alpha val="29803"/>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7"/>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1100"/>
              <a:buFont typeface="Arial"/>
              <a:buNone/>
            </a:pPr>
            <a:r>
              <a:rPr altLang="en-GB" b="1" lang="en-GB" sz="1800"/>
              <a:t>Planning and Recruitment strategies of IHRM in China </a:t>
            </a:r>
            <a:endParaRPr b="1" sz="1800"/>
          </a:p>
          <a:p>
            <a:pPr algn="ctr" indent="0" lvl="0" marL="0" rtl="0">
              <a:lnSpc>
                <a:spcPct val="100000"/>
              </a:lnSpc>
              <a:spcBef>
                <a:spcPts val="0"/>
              </a:spcBef>
              <a:spcAft>
                <a:spcPts val="0"/>
              </a:spcAft>
              <a:buSzPts val="2800"/>
              <a:buNone/>
            </a:pPr>
            <a:endParaRPr/>
          </a:p>
        </p:txBody>
      </p:sp>
      <p:sp>
        <p:nvSpPr>
          <p:cNvPr id="96" name="Google Shape;96;p7"/>
          <p:cNvSpPr txBox="1">
            <a:spLocks noGrp="1"/>
          </p:cNvSpPr>
          <p:nvPr>
            <p:ph idx="1" type="body"/>
          </p:nvPr>
        </p:nvSpPr>
        <p:spPr>
          <a:xfrm>
            <a:off x="311700" y="1152475"/>
            <a:ext cx="7998300" cy="3416400"/>
          </a:xfrm>
          <a:prstGeom prst="rect">
            <a:avLst/>
          </a:prstGeom>
          <a:noFill/>
          <a:ln>
            <a:noFill/>
          </a:ln>
        </p:spPr>
        <p:txBody>
          <a:bodyPr anchor="t" anchorCtr="0" bIns="91425" lIns="91425" numCol="1" rIns="91425" spcFirstLastPara="1" tIns="91425" wrap="square">
            <a:normAutofit/>
          </a:bodyPr>
          <a:lstStyle/>
          <a:p>
            <a:pPr algn="just" indent="-298450" lvl="0" marL="457200" rtl="0">
              <a:lnSpc>
                <a:spcPct val="150000"/>
              </a:lnSpc>
              <a:spcBef>
                <a:spcPts val="0"/>
              </a:spcBef>
              <a:spcAft>
                <a:spcPts val="0"/>
              </a:spcAft>
              <a:buClr>
                <a:schemeClr val="dk1"/>
              </a:buClr>
              <a:buSzPts val="1100"/>
              <a:buAutoNum type="arabicPeriod"/>
            </a:pPr>
            <a:r>
              <a:rPr altLang="en-GB" lang="en-GB" sz="1100">
                <a:solidFill>
                  <a:schemeClr val="dk1"/>
                </a:solidFill>
              </a:rPr>
              <a:t>Arranging the labor force: In China, the productive human asset of the board is fundamental. The association's present and future necessities, as well as the vital ranges of abilities, skills, and experience of the labor force, should be dissected by IHRM. A guide for recruiting, preparing, and keeping laborers can be given by labor force arranging, which can likewise help with distinguishing any labor force holes.</a:t>
            </a:r>
            <a:endParaRPr sz="1100">
              <a:solidFill>
                <a:schemeClr val="dk1"/>
              </a:solidFill>
            </a:endParaRPr>
          </a:p>
          <a:p>
            <a:pPr algn="just" indent="-298450" lvl="0" marL="457200" rtl="0">
              <a:lnSpc>
                <a:spcPct val="150000"/>
              </a:lnSpc>
              <a:spcBef>
                <a:spcPts val="0"/>
              </a:spcBef>
              <a:spcAft>
                <a:spcPts val="0"/>
              </a:spcAft>
              <a:buClr>
                <a:schemeClr val="dk1"/>
              </a:buClr>
              <a:buSzPts val="1100"/>
              <a:buAutoNum type="arabicPeriod"/>
            </a:pPr>
            <a:r>
              <a:rPr altLang="en-GB" lang="en-GB" sz="1100">
                <a:solidFill>
                  <a:schemeClr val="dk1"/>
                </a:solidFill>
              </a:rPr>
              <a:t>Worker Procurement: In China, one of the most urgent IHRM undertakings is enrollment. IHRM should formulate a careful work methodology that attracts, picks, and keeps the best competitors (</a:t>
            </a:r>
            <a:r>
              <a:rPr altLang="en-GB" lang="en-GB" sz="1100">
                <a:solidFill>
                  <a:srgbClr val="222222"/>
                </a:solidFill>
                <a:highlight>
                  <a:srgbClr val="FFFFFF"/>
                </a:highlight>
              </a:rPr>
              <a:t>Wanasinghe </a:t>
            </a:r>
            <a:r>
              <a:rPr altLang="en-GB" i="1" lang="en-GB" sz="1100">
                <a:solidFill>
                  <a:srgbClr val="222222"/>
                </a:solidFill>
                <a:highlight>
                  <a:srgbClr val="FFFFFF"/>
                </a:highlight>
              </a:rPr>
              <a:t>et al., </a:t>
            </a:r>
            <a:r>
              <a:rPr altLang="en-GB" lang="en-GB" sz="1100">
                <a:solidFill>
                  <a:srgbClr val="222222"/>
                </a:solidFill>
                <a:highlight>
                  <a:srgbClr val="FFFFFF"/>
                </a:highlight>
              </a:rPr>
              <a:t>2020)</a:t>
            </a:r>
            <a:r>
              <a:rPr altLang="en-GB" lang="en-GB" sz="1100">
                <a:solidFill>
                  <a:schemeClr val="dk1"/>
                </a:solidFill>
              </a:rPr>
              <a:t>. IHRM ought to focus on fostering areas of strength for a brand, participating in friendly selection, and using computerized stages like virtual entertainment to attract the best ability.</a:t>
            </a:r>
            <a:endParaRPr sz="1100">
              <a:solidFill>
                <a:schemeClr val="dk1"/>
              </a:solidFill>
            </a:endParaRPr>
          </a:p>
          <a:p>
            <a:pPr algn="l" indent="0" lvl="0" marL="0" rtl="0">
              <a:lnSpc>
                <a:spcPct val="115000"/>
              </a:lnSpc>
              <a:spcBef>
                <a:spcPts val="0"/>
              </a:spcBef>
              <a:spcAft>
                <a:spcPts val="1200"/>
              </a:spcAft>
              <a:buSzPts val="1800"/>
              <a:buNone/>
            </a:pPr>
            <a:endParaRPr/>
          </a:p>
        </p:txBody>
      </p:sp>
      <p:pic>
        <p:nvPicPr>
          <p:cNvPr id="97" name="Google Shape;97;p7"/>
          <p:cNvPicPr preferRelativeResize="0"/>
          <p:nvPr/>
        </p:nvPicPr>
        <p:blipFill rotWithShape="1">
          <a:blip r:embed="rId3">
            <a:alphaModFix/>
          </a:blip>
          <a:srcRect/>
          <a:stretch/>
        </p:blipFill>
        <p:spPr>
          <a:xfrm>
            <a:off x="1069935" y="3266600"/>
            <a:ext cx="7004117" cy="1302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8"/>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1100"/>
              <a:buFont typeface="Arial"/>
              <a:buNone/>
            </a:pPr>
            <a:r>
              <a:rPr altLang="en-GB" b="1" lang="en-GB" sz="1800"/>
              <a:t>Planning and Recruitment strategies of IHRM in France </a:t>
            </a:r>
            <a:endParaRPr b="1" sz="1800"/>
          </a:p>
          <a:p>
            <a:pPr algn="ctr" indent="0" lvl="0" marL="0" rtl="0">
              <a:lnSpc>
                <a:spcPct val="100000"/>
              </a:lnSpc>
              <a:spcBef>
                <a:spcPts val="0"/>
              </a:spcBef>
              <a:spcAft>
                <a:spcPts val="0"/>
              </a:spcAft>
              <a:buSzPts val="2800"/>
              <a:buNone/>
            </a:pPr>
            <a:endParaRPr/>
          </a:p>
        </p:txBody>
      </p:sp>
      <p:sp>
        <p:nvSpPr>
          <p:cNvPr id="103" name="Google Shape;103;p8"/>
          <p:cNvSpPr txBox="1">
            <a:spLocks noGrp="1"/>
          </p:cNvSpPr>
          <p:nvPr>
            <p:ph idx="1" type="body"/>
          </p:nvPr>
        </p:nvSpPr>
        <p:spPr>
          <a:xfrm>
            <a:off x="3796725" y="1130075"/>
            <a:ext cx="4920900" cy="3416400"/>
          </a:xfrm>
          <a:prstGeom prst="rect">
            <a:avLst/>
          </a:prstGeom>
          <a:noFill/>
          <a:ln>
            <a:noFill/>
          </a:ln>
        </p:spPr>
        <p:txBody>
          <a:bodyPr anchor="t" anchorCtr="0" bIns="91425" lIns="91425" numCol="1" rIns="91425" spcFirstLastPara="1" tIns="91425" wrap="square">
            <a:normAutofit fontScale="92500"/>
          </a:bodyPr>
          <a:lstStyle/>
          <a:p>
            <a:pPr algn="just" indent="-293242" lvl="0" marL="457200" rtl="0">
              <a:lnSpc>
                <a:spcPct val="150000"/>
              </a:lnSpc>
              <a:spcBef>
                <a:spcPts val="0"/>
              </a:spcBef>
              <a:spcAft>
                <a:spcPts val="0"/>
              </a:spcAft>
              <a:buClr>
                <a:schemeClr val="dk1"/>
              </a:buClr>
              <a:buSzPct val="100000"/>
              <a:buAutoNum type="arabicPeriod"/>
            </a:pPr>
            <a:r>
              <a:rPr altLang="en-GB" lang="en-GB" sz="1100">
                <a:solidFill>
                  <a:schemeClr val="dk1"/>
                </a:solidFill>
              </a:rPr>
              <a:t>Arranging the labor force: In France, arranging the labor force is fundamental for productive human asset organization. The association's present and future necessities, as well as the vital ranges of abilities, skills, and experience of the labor force, should be broken down by IHRM (</a:t>
            </a:r>
            <a:r>
              <a:rPr altLang="en-GB" lang="en-GB" sz="1100">
                <a:solidFill>
                  <a:srgbClr val="222222"/>
                </a:solidFill>
                <a:highlight>
                  <a:srgbClr val="FFFFFF"/>
                </a:highlight>
              </a:rPr>
              <a:t>Pham, Hoang, and Phan, 2020)</a:t>
            </a:r>
            <a:r>
              <a:rPr altLang="en-GB" lang="en-GB" sz="1100">
                <a:solidFill>
                  <a:schemeClr val="dk1"/>
                </a:solidFill>
              </a:rPr>
              <a:t>. A guide for employing, preparing, and keeping laborers can be given by labor force arranging, which can likewise help with recognizing any labor force holes.</a:t>
            </a:r>
            <a:endParaRPr sz="1100">
              <a:solidFill>
                <a:schemeClr val="dk1"/>
              </a:solidFill>
            </a:endParaRPr>
          </a:p>
          <a:p>
            <a:pPr algn="just" indent="-293242" lvl="0" marL="457200" rtl="0">
              <a:lnSpc>
                <a:spcPct val="150000"/>
              </a:lnSpc>
              <a:spcBef>
                <a:spcPts val="0"/>
              </a:spcBef>
              <a:spcAft>
                <a:spcPts val="0"/>
              </a:spcAft>
              <a:buClr>
                <a:schemeClr val="dk1"/>
              </a:buClr>
              <a:buSzPct val="100000"/>
              <a:buAutoNum type="arabicPeriod"/>
            </a:pPr>
            <a:r>
              <a:rPr altLang="en-GB" lang="en-GB" sz="1100">
                <a:solidFill>
                  <a:schemeClr val="dk1"/>
                </a:solidFill>
              </a:rPr>
              <a:t>Likely procurement: In France, one of the central liabilities of IHRM is enlistment. IHRM should come up with an exhaustive business methodology that attracts, picks, and keeps the best competitors (</a:t>
            </a:r>
            <a:r>
              <a:rPr altLang="en-GB" lang="en-GB" sz="1100">
                <a:solidFill>
                  <a:srgbClr val="222222"/>
                </a:solidFill>
              </a:rPr>
              <a:t>Gibson Smith </a:t>
            </a:r>
            <a:r>
              <a:rPr altLang="en-GB" i="1" lang="en-GB" sz="1100">
                <a:solidFill>
                  <a:srgbClr val="222222"/>
                </a:solidFill>
              </a:rPr>
              <a:t>et al., </a:t>
            </a:r>
            <a:r>
              <a:rPr altLang="en-GB" lang="en-GB" sz="1100">
                <a:solidFill>
                  <a:srgbClr val="222222"/>
                </a:solidFill>
              </a:rPr>
              <a:t>2019)</a:t>
            </a:r>
            <a:r>
              <a:rPr altLang="en-GB" lang="en-GB" sz="1100">
                <a:solidFill>
                  <a:schemeClr val="dk1"/>
                </a:solidFill>
              </a:rPr>
              <a:t>. IHRM ought to focus on fostering serious areas of strength for a brand, using social enlisting, and connecting with expected candidates through proficient organizations to attract the best ability.</a:t>
            </a:r>
            <a:endParaRPr sz="1100">
              <a:solidFill>
                <a:schemeClr val="dk1"/>
              </a:solidFill>
            </a:endParaRPr>
          </a:p>
          <a:p>
            <a:pPr algn="l" indent="0" lvl="0" marL="0" rtl="0">
              <a:lnSpc>
                <a:spcPct val="115000"/>
              </a:lnSpc>
              <a:spcBef>
                <a:spcPts val="0"/>
              </a:spcBef>
              <a:spcAft>
                <a:spcPts val="1200"/>
              </a:spcAft>
              <a:buSzPct val="108108"/>
              <a:buNone/>
            </a:pPr>
            <a:endParaRPr/>
          </a:p>
        </p:txBody>
      </p:sp>
      <p:pic>
        <p:nvPicPr>
          <p:cNvPr id="104" name="Google Shape;104;p8"/>
          <p:cNvPicPr preferRelativeResize="0"/>
          <p:nvPr/>
        </p:nvPicPr>
        <p:blipFill rotWithShape="1">
          <a:blip r:embed="rId3">
            <a:alphaModFix/>
          </a:blip>
          <a:srcRect/>
          <a:stretch/>
        </p:blipFill>
        <p:spPr>
          <a:xfrm>
            <a:off x="712000" y="1253038"/>
            <a:ext cx="3129551" cy="2735025"/>
          </a:xfrm>
          <a:prstGeom prst="rect">
            <a:avLst/>
          </a:prstGeom>
          <a:noFill/>
          <a:ln>
            <a:noFill/>
          </a:ln>
          <a:effectLst>
            <a:outerShdw algn="tr" blurRad="50800" dir="8100000" dist="38100" rotWithShape="0">
              <a:srgbClr val="000000">
                <a:alpha val="40000"/>
              </a:srgbClr>
            </a:outerShdw>
            <a:reflection algn="bl" endA="300" endPos="35000" rotWithShape="0" stA="52000" sy="-1000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9"/>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1100"/>
              <a:buFont typeface="Arial"/>
              <a:buNone/>
            </a:pPr>
            <a:r>
              <a:rPr altLang="en-GB" b="1" lang="en-GB" sz="1800"/>
              <a:t>Recommendations</a:t>
            </a:r>
            <a:endParaRPr b="1" sz="1800"/>
          </a:p>
          <a:p>
            <a:pPr algn="ctr" indent="0" lvl="0" marL="0" rtl="0">
              <a:lnSpc>
                <a:spcPct val="100000"/>
              </a:lnSpc>
              <a:spcBef>
                <a:spcPts val="0"/>
              </a:spcBef>
              <a:spcAft>
                <a:spcPts val="0"/>
              </a:spcAft>
              <a:buSzPts val="2800"/>
              <a:buNone/>
            </a:pPr>
            <a:endParaRPr/>
          </a:p>
        </p:txBody>
      </p:sp>
      <p:sp>
        <p:nvSpPr>
          <p:cNvPr id="110" name="Google Shape;110;p9"/>
          <p:cNvSpPr txBox="1">
            <a:spLocks noGrp="1"/>
          </p:cNvSpPr>
          <p:nvPr>
            <p:ph idx="1" type="body"/>
          </p:nvPr>
        </p:nvSpPr>
        <p:spPr>
          <a:xfrm>
            <a:off x="3864427" y="1186825"/>
            <a:ext cx="4344600" cy="3416400"/>
          </a:xfrm>
          <a:prstGeom prst="rect">
            <a:avLst/>
          </a:prstGeom>
          <a:noFill/>
          <a:ln>
            <a:noFill/>
          </a:ln>
        </p:spPr>
        <p:txBody>
          <a:bodyPr anchor="t" anchorCtr="0" bIns="91425" lIns="91425" numCol="1" rIns="91425" spcFirstLastPara="1" tIns="91425" wrap="square">
            <a:normAutofit fontScale="85000" lnSpcReduction="10000"/>
          </a:bodyPr>
          <a:lstStyle/>
          <a:p>
            <a:pPr algn="l" indent="-304165" lvl="0" marL="457200" rtl="0">
              <a:lnSpc>
                <a:spcPct val="150000"/>
              </a:lnSpc>
              <a:spcBef>
                <a:spcPts val="0"/>
              </a:spcBef>
              <a:spcAft>
                <a:spcPts val="0"/>
              </a:spcAft>
              <a:buClr>
                <a:schemeClr val="dk1"/>
              </a:buClr>
              <a:buSzPct val="100000"/>
              <a:buAutoNum type="arabicPeriod"/>
            </a:pPr>
            <a:r>
              <a:rPr altLang="en-GB" lang="en-GB" sz="1400">
                <a:solidFill>
                  <a:schemeClr val="dk1"/>
                </a:solidFill>
              </a:rPr>
              <a:t>Dissecting the distinctions in culture, regulation, and guideline between the associations that took part in the M&amp;A cycle exhaustively. Through examination, conceivable struggle focuses can be found and systems to determine them can be all the more effortlessly evolved.</a:t>
            </a:r>
            <a:endParaRPr sz="1400">
              <a:solidFill>
                <a:schemeClr val="dk1"/>
              </a:solidFill>
            </a:endParaRPr>
          </a:p>
          <a:p>
            <a:pPr algn="l" indent="-304165" lvl="0" marL="457200" rtl="0">
              <a:lnSpc>
                <a:spcPct val="150000"/>
              </a:lnSpc>
              <a:spcBef>
                <a:spcPts val="0"/>
              </a:spcBef>
              <a:spcAft>
                <a:spcPts val="0"/>
              </a:spcAft>
              <a:buClr>
                <a:schemeClr val="dk1"/>
              </a:buClr>
              <a:buSzPct val="100000"/>
              <a:buAutoNum type="arabicPeriod"/>
            </a:pPr>
            <a:r>
              <a:rPr altLang="en-GB" lang="en-GB" sz="1400">
                <a:solidFill>
                  <a:schemeClr val="dk1"/>
                </a:solidFill>
              </a:rPr>
              <a:t>Making a careful IHRM plan that is in accordance with the expansive business objectives of the associations partaking in the M&amp;A cycle. This plan ought to have a particular arrangement for employing, preparing, and keeping laborers, as well as an arrangement for coordinating various societies.</a:t>
            </a:r>
            <a:endParaRPr sz="1400">
              <a:solidFill>
                <a:schemeClr val="dk1"/>
              </a:solidFill>
            </a:endParaRPr>
          </a:p>
          <a:p>
            <a:pPr algn="l" indent="0" lvl="0" marL="0" rtl="0">
              <a:lnSpc>
                <a:spcPct val="115000"/>
              </a:lnSpc>
              <a:spcBef>
                <a:spcPts val="0"/>
              </a:spcBef>
              <a:spcAft>
                <a:spcPts val="1200"/>
              </a:spcAft>
              <a:buSzPct val="151260"/>
              <a:buNone/>
            </a:pPr>
            <a:endParaRPr sz="1400">
              <a:solidFill>
                <a:schemeClr val="dk1"/>
              </a:solidFill>
            </a:endParaRPr>
          </a:p>
        </p:txBody>
      </p:sp>
      <p:pic>
        <p:nvPicPr>
          <p:cNvPr id="111" name="Google Shape;111;p9"/>
          <p:cNvPicPr preferRelativeResize="0"/>
          <p:nvPr/>
        </p:nvPicPr>
        <p:blipFill rotWithShape="1">
          <a:blip r:embed="rId3">
            <a:alphaModFix/>
          </a:blip>
          <a:srcRect b="7088"/>
          <a:stretch/>
        </p:blipFill>
        <p:spPr>
          <a:xfrm>
            <a:off x="449826" y="1505958"/>
            <a:ext cx="3489441" cy="2247507"/>
          </a:xfrm>
          <a:prstGeom prst="rect">
            <a:avLst/>
          </a:prstGeom>
          <a:noFill/>
          <a:ln>
            <a:noFill/>
          </a:ln>
          <a:effectLst>
            <a:outerShdw algn="br" blurRad="76200" kx="1200000" rotWithShape="0" sy="23000">
              <a:srgbClr val="000000">
                <a:alpha val="20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0"/>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p>
            <a:pPr algn="ctr" indent="0" lvl="0" marL="0" rtl="0">
              <a:lnSpc>
                <a:spcPct val="100000"/>
              </a:lnSpc>
              <a:spcBef>
                <a:spcPts val="0"/>
              </a:spcBef>
              <a:spcAft>
                <a:spcPts val="0"/>
              </a:spcAft>
              <a:buSzPts val="2800"/>
              <a:buNone/>
            </a:pPr>
            <a:r>
              <a:rPr altLang="en-GB" b="1" lang="en-GB" sz="1800">
                <a:latin typeface="Times New Roman"/>
                <a:ea typeface="Times New Roman"/>
                <a:cs typeface="Times New Roman"/>
                <a:sym typeface="Times New Roman"/>
              </a:rPr>
              <a:t>Conclusion </a:t>
            </a:r>
            <a:endParaRPr b="1" sz="1800">
              <a:latin typeface="Times New Roman"/>
              <a:ea typeface="Times New Roman"/>
              <a:cs typeface="Times New Roman"/>
              <a:sym typeface="Times New Roman"/>
            </a:endParaRPr>
          </a:p>
        </p:txBody>
      </p:sp>
      <p:sp>
        <p:nvSpPr>
          <p:cNvPr id="117" name="Google Shape;117;p10"/>
          <p:cNvSpPr txBox="1">
            <a:spLocks noGrp="1"/>
          </p:cNvSpPr>
          <p:nvPr>
            <p:ph idx="1" type="body"/>
          </p:nvPr>
        </p:nvSpPr>
        <p:spPr>
          <a:xfrm>
            <a:off x="508575" y="1094575"/>
            <a:ext cx="4703400" cy="2928900"/>
          </a:xfrm>
          <a:prstGeom prst="rect">
            <a:avLst/>
          </a:prstGeom>
          <a:noFill/>
          <a:ln>
            <a:noFill/>
          </a:ln>
        </p:spPr>
        <p:txBody>
          <a:bodyPr anchor="t" anchorCtr="0" bIns="91425" lIns="91425" numCol="1" rIns="91425" spcFirstLastPara="1" tIns="91425" wrap="square">
            <a:normAutofit fontScale="85000" lnSpcReduction="10000"/>
          </a:bodyPr>
          <a:lstStyle/>
          <a:p>
            <a:pPr algn="just" indent="0" lvl="0" marL="0" rtl="0">
              <a:lnSpc>
                <a:spcPct val="150000"/>
              </a:lnSpc>
              <a:spcBef>
                <a:spcPts val="0"/>
              </a:spcBef>
              <a:spcAft>
                <a:spcPts val="0"/>
              </a:spcAft>
              <a:buClr>
                <a:schemeClr val="dk1"/>
              </a:buClr>
              <a:buSzPct val="100000"/>
              <a:buFont typeface="Arial"/>
              <a:buNone/>
            </a:pPr>
            <a:r>
              <a:rPr altLang="en-GB" lang="en-GB" sz="1100">
                <a:solidFill>
                  <a:schemeClr val="dk1"/>
                </a:solidFill>
              </a:rPr>
              <a:t>All in all, Global Human Asset The executives (IHRM) is significant to the progress of consolidations and acquisitions (M&amp;A) processes, particularly in the space of arranging, enrollment, and social combination (</a:t>
            </a:r>
            <a:r>
              <a:rPr altLang="en-GB" lang="en-GB" sz="1100">
                <a:solidFill>
                  <a:srgbClr val="222222"/>
                </a:solidFill>
              </a:rPr>
              <a:t>Wilton, 2019)</a:t>
            </a:r>
            <a:r>
              <a:rPr altLang="en-GB" lang="en-GB" sz="1100">
                <a:solidFill>
                  <a:schemeClr val="dk1"/>
                </a:solidFill>
              </a:rPr>
              <a:t>. Making a common vision and culture, moving information, abilities, and innovation among organizations, and guaranteeing a consistent labor force joining is completely made conceivable by a successful IHRM procedure.</a:t>
            </a:r>
            <a:endParaRPr sz="1100">
              <a:solidFill>
                <a:schemeClr val="dk1"/>
              </a:solidFill>
            </a:endParaRPr>
          </a:p>
          <a:p>
            <a:pPr algn="just" indent="0" lvl="0" marL="0" rtl="0">
              <a:lnSpc>
                <a:spcPct val="150000"/>
              </a:lnSpc>
              <a:spcBef>
                <a:spcPts val="0"/>
              </a:spcBef>
              <a:spcAft>
                <a:spcPts val="0"/>
              </a:spcAft>
              <a:buClr>
                <a:schemeClr val="dk1"/>
              </a:buClr>
              <a:buSzPct val="100000"/>
              <a:buFont typeface="Arial"/>
              <a:buNone/>
            </a:pPr>
            <a:endParaRPr sz="1100">
              <a:solidFill>
                <a:schemeClr val="dk1"/>
              </a:solidFill>
            </a:endParaRPr>
          </a:p>
          <a:p>
            <a:pPr algn="just" indent="0" lvl="0" marL="0" rtl="0">
              <a:lnSpc>
                <a:spcPct val="150000"/>
              </a:lnSpc>
              <a:spcBef>
                <a:spcPts val="0"/>
              </a:spcBef>
              <a:spcAft>
                <a:spcPts val="0"/>
              </a:spcAft>
              <a:buClr>
                <a:schemeClr val="dk1"/>
              </a:buClr>
              <a:buSzPct val="100000"/>
              <a:buFont typeface="Arial"/>
              <a:buNone/>
            </a:pPr>
            <a:r>
              <a:rPr altLang="en-GB" lang="en-GB" sz="1100">
                <a:solidFill>
                  <a:schemeClr val="dk1"/>
                </a:solidFill>
              </a:rPr>
              <a:t>In any case, given the various issues that should be settled, it is essential to deal with IHRM in M&amp;A processes fundamentally. Social and etymological obstructions, varieties of parents in law and guidelines, and protection from change are a couple of these troubles (</a:t>
            </a:r>
            <a:r>
              <a:rPr altLang="en-GB" lang="en-GB" sz="1100">
                <a:solidFill>
                  <a:srgbClr val="222222"/>
                </a:solidFill>
              </a:rPr>
              <a:t>Storey, 2023)</a:t>
            </a:r>
            <a:r>
              <a:rPr altLang="en-GB" lang="en-GB" sz="1100">
                <a:solidFill>
                  <a:schemeClr val="dk1"/>
                </a:solidFill>
              </a:rPr>
              <a:t>. A basic procedure involves recognizing and resolving these issues as well as planning methodologies that are custom fitted to the specific necessities and setting of the M&amp;A cycle included associations.</a:t>
            </a:r>
            <a:endParaRPr sz="1100">
              <a:solidFill>
                <a:schemeClr val="dk1"/>
              </a:solidFill>
            </a:endParaRPr>
          </a:p>
          <a:p>
            <a:pPr algn="l" indent="0" lvl="0" marL="0" rtl="0">
              <a:lnSpc>
                <a:spcPct val="115000"/>
              </a:lnSpc>
              <a:spcBef>
                <a:spcPts val="0"/>
              </a:spcBef>
              <a:spcAft>
                <a:spcPts val="1200"/>
              </a:spcAft>
              <a:buSzPct val="108108"/>
              <a:buNone/>
            </a:pPr>
            <a:endParaRPr/>
          </a:p>
        </p:txBody>
      </p:sp>
      <p:pic>
        <p:nvPicPr>
          <p:cNvPr id="118" name="Google Shape;118;p10"/>
          <p:cNvPicPr preferRelativeResize="0"/>
          <p:nvPr/>
        </p:nvPicPr>
        <p:blipFill rotWithShape="1">
          <a:blip r:embed="rId3">
            <a:alphaModFix/>
          </a:blip>
          <a:srcRect/>
          <a:stretch/>
        </p:blipFill>
        <p:spPr>
          <a:xfrm>
            <a:off x="5471255" y="1257786"/>
            <a:ext cx="2928749" cy="2151056"/>
          </a:xfrm>
          <a:prstGeom prst="rect">
            <a:avLst/>
          </a:prstGeom>
          <a:noFill/>
          <a:ln>
            <a:noFill/>
          </a:ln>
          <a:effectLst>
            <a:outerShdw algn="tl" blurRad="152400" dir="900000" dist="12000" kx="110000" ky="200000" rotWithShape="0" sy="98000">
              <a:srgbClr val="000000">
                <a:alpha val="29803"/>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1"/>
          <p:cNvSpPr txBox="1">
            <a:spLocks noGrp="1"/>
          </p:cNvSpPr>
          <p:nvPr>
            <p:ph type="title"/>
          </p:nvPr>
        </p:nvSpPr>
        <p:spPr>
          <a:xfrm>
            <a:off x="376950" y="194925"/>
            <a:ext cx="8520600" cy="572700"/>
          </a:xfrm>
          <a:prstGeom prst="rect">
            <a:avLst/>
          </a:prstGeom>
          <a:noFill/>
          <a:ln>
            <a:noFill/>
          </a:ln>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Clr>
                <a:schemeClr val="dk1"/>
              </a:buClr>
              <a:buSzPts val="1100"/>
              <a:buFont typeface="Arial"/>
              <a:buNone/>
            </a:pPr>
            <a:r>
              <a:rPr altLang="en-GB" b="1" lang="en-GB" sz="1800"/>
              <a:t>Reference </a:t>
            </a:r>
            <a:endParaRPr b="1" sz="1800"/>
          </a:p>
          <a:p>
            <a:pPr algn="ctr" indent="0" lvl="0" marL="0" rtl="0">
              <a:lnSpc>
                <a:spcPct val="100000"/>
              </a:lnSpc>
              <a:spcBef>
                <a:spcPts val="0"/>
              </a:spcBef>
              <a:spcAft>
                <a:spcPts val="0"/>
              </a:spcAft>
              <a:buSzPts val="2800"/>
              <a:buNone/>
            </a:pPr>
            <a:endParaRPr sz="1800"/>
          </a:p>
        </p:txBody>
      </p:sp>
      <p:sp>
        <p:nvSpPr>
          <p:cNvPr id="124" name="Google Shape;124;p11"/>
          <p:cNvSpPr txBox="1">
            <a:spLocks noGrp="1"/>
          </p:cNvSpPr>
          <p:nvPr>
            <p:ph idx="1" type="body"/>
          </p:nvPr>
        </p:nvSpPr>
        <p:spPr>
          <a:xfrm>
            <a:off x="311700" y="767625"/>
            <a:ext cx="8520600" cy="34164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Casanova, L. and Miroux, A., (2022). EMERGING MARKET MULTINATIONALS CONTINUE TO MOVE AHEAD UNDER UNCERTAINTY1. </a:t>
            </a:r>
            <a:r>
              <a:rPr altLang="en-GB" i="1" lang="en-GB" sz="500">
                <a:solidFill>
                  <a:srgbClr val="222222"/>
                </a:solidFill>
              </a:rPr>
              <a:t>Special Contributors</a:t>
            </a:r>
            <a:r>
              <a:rPr altLang="en-GB" lang="en-GB" sz="500">
                <a:solidFill>
                  <a:srgbClr val="222222"/>
                </a:solidFill>
              </a:rPr>
              <a:t>, p.1.</a:t>
            </a:r>
            <a:r>
              <a:rPr altLang="en-GB" lang="en-GB" sz="500" u="sng">
                <a:solidFill>
                  <a:srgbClr val="1155CC"/>
                </a:solidFill>
                <a:hlinkClick r:id="rId3">
                  <a:extLst>
                    <a:ext uri="{A12FA001-AC4F-418D-AE19-62706E023703}">
                      <ahyp:hlinkClr xmlns:ahyp="http://schemas.microsoft.com/office/drawing/2018/hyperlinkcolor" val="tx"/>
                    </a:ext>
                  </a:extLst>
                </a:hlinkClick>
              </a:rPr>
              <a:t>https://ecommons.cornell.edu/bitstream/handle/1813/112770/EMR%202022%20Master%20File%20final.pdf?sequence=2#page=25</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Casanova, L. and Miroux, A., (2022). US COMPANIES CONTINUE TO LEAD THE WAY GLOBALLY 3. </a:t>
            </a:r>
            <a:r>
              <a:rPr altLang="en-GB" i="1" lang="en-GB" sz="500">
                <a:solidFill>
                  <a:srgbClr val="222222"/>
                </a:solidFill>
              </a:rPr>
              <a:t>Special Contributors</a:t>
            </a:r>
            <a:r>
              <a:rPr altLang="en-GB" lang="en-GB" sz="500">
                <a:solidFill>
                  <a:srgbClr val="222222"/>
                </a:solidFill>
              </a:rPr>
              <a:t>, p.20.</a:t>
            </a:r>
            <a:r>
              <a:rPr altLang="en-GB" lang="en-GB" sz="500" u="sng">
                <a:solidFill>
                  <a:srgbClr val="1155CC"/>
                </a:solidFill>
                <a:hlinkClick r:id="rId4">
                  <a:extLst>
                    <a:ext uri="{A12FA001-AC4F-418D-AE19-62706E023703}">
                      <ahyp:hlinkClr xmlns:ahyp="http://schemas.microsoft.com/office/drawing/2018/hyperlinkcolor" val="tx"/>
                    </a:ext>
                  </a:extLst>
                </a:hlinkClick>
              </a:rPr>
              <a:t>https://ecommons.cornell.edu/bitstream/handle/1813/112770/EMR%202022%20Master%20File%20final.pdf?sequence=2#page=44</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Christofi, M., Vrontis, D., Thrassou, A. and Shams, S.R., (2019). Triggering technological innovation through cross-border mergers and acquisitions: A micro-foundational perspective. </a:t>
            </a:r>
            <a:r>
              <a:rPr altLang="en-GB" i="1" lang="en-GB" sz="500">
                <a:solidFill>
                  <a:srgbClr val="222222"/>
                </a:solidFill>
              </a:rPr>
              <a:t>Technological Forecasting and Social Change</a:t>
            </a:r>
            <a:r>
              <a:rPr altLang="en-GB" lang="en-GB" sz="500">
                <a:solidFill>
                  <a:srgbClr val="222222"/>
                </a:solidFill>
              </a:rPr>
              <a:t>, </a:t>
            </a:r>
            <a:r>
              <a:rPr altLang="en-GB" i="1" lang="en-GB" sz="500">
                <a:solidFill>
                  <a:srgbClr val="222222"/>
                </a:solidFill>
              </a:rPr>
              <a:t>146</a:t>
            </a:r>
            <a:r>
              <a:rPr altLang="en-GB" lang="en-GB" sz="500">
                <a:solidFill>
                  <a:srgbClr val="222222"/>
                </a:solidFill>
              </a:rPr>
              <a:t>, pp.148-166.</a:t>
            </a:r>
            <a:r>
              <a:rPr altLang="en-GB" lang="en-GB" sz="500" u="sng">
                <a:solidFill>
                  <a:srgbClr val="1155CC"/>
                </a:solidFill>
                <a:hlinkClick r:id="rId5">
                  <a:extLst>
                    <a:ext uri="{A12FA001-AC4F-418D-AE19-62706E023703}">
                      <ahyp:hlinkClr xmlns:ahyp="http://schemas.microsoft.com/office/drawing/2018/hyperlinkcolor" val="tx"/>
                    </a:ext>
                  </a:extLst>
                </a:hlinkClick>
              </a:rPr>
              <a:t>https://www.sciencedirect.com/science/article/pii/S0040162519301970</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Čirjevskis, A., (2019). The role of dynamic capabilities as drivers of business model innovation in mergers and acquisitions of technology-advanced firms. </a:t>
            </a:r>
            <a:r>
              <a:rPr altLang="en-GB" i="1" lang="en-GB" sz="500">
                <a:solidFill>
                  <a:srgbClr val="222222"/>
                </a:solidFill>
              </a:rPr>
              <a:t>Journal of Open Innovation: Technology, Market, and Complexity</a:t>
            </a:r>
            <a:r>
              <a:rPr altLang="en-GB" lang="en-GB" sz="500">
                <a:solidFill>
                  <a:srgbClr val="222222"/>
                </a:solidFill>
              </a:rPr>
              <a:t>, </a:t>
            </a:r>
            <a:r>
              <a:rPr altLang="en-GB" i="1" lang="en-GB" sz="500">
                <a:solidFill>
                  <a:srgbClr val="222222"/>
                </a:solidFill>
              </a:rPr>
              <a:t>5</a:t>
            </a:r>
            <a:r>
              <a:rPr altLang="en-GB" lang="en-GB" sz="500">
                <a:solidFill>
                  <a:srgbClr val="222222"/>
                </a:solidFill>
              </a:rPr>
              <a:t>(1), p.12.</a:t>
            </a:r>
            <a:r>
              <a:rPr altLang="en-GB" lang="en-GB" sz="500" u="sng">
                <a:solidFill>
                  <a:srgbClr val="1155CC"/>
                </a:solidFill>
                <a:hlinkClick r:id="rId6">
                  <a:extLst>
                    <a:ext uri="{A12FA001-AC4F-418D-AE19-62706E023703}">
                      <ahyp:hlinkClr xmlns:ahyp="http://schemas.microsoft.com/office/drawing/2018/hyperlinkcolor" val="tx"/>
                    </a:ext>
                  </a:extLst>
                </a:hlinkClick>
              </a:rPr>
              <a:t>https://www.mdpi.com/421700</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Degbey, W.Y., Rodgers, P., Kromah, M.D. and Weber, Y., (2021). The impact of psychological ownership on employee retention in mergers and acquisitions. </a:t>
            </a:r>
            <a:r>
              <a:rPr altLang="en-GB" i="1" lang="en-GB" sz="500">
                <a:solidFill>
                  <a:srgbClr val="222222"/>
                </a:solidFill>
              </a:rPr>
              <a:t>Human Resource Management Review</a:t>
            </a:r>
            <a:r>
              <a:rPr altLang="en-GB" lang="en-GB" sz="500">
                <a:solidFill>
                  <a:srgbClr val="222222"/>
                </a:solidFill>
              </a:rPr>
              <a:t>, </a:t>
            </a:r>
            <a:r>
              <a:rPr altLang="en-GB" i="1" lang="en-GB" sz="500">
                <a:solidFill>
                  <a:srgbClr val="222222"/>
                </a:solidFill>
              </a:rPr>
              <a:t>31</a:t>
            </a:r>
            <a:r>
              <a:rPr altLang="en-GB" lang="en-GB" sz="500">
                <a:solidFill>
                  <a:srgbClr val="222222"/>
                </a:solidFill>
              </a:rPr>
              <a:t>(3), p.100745.</a:t>
            </a:r>
            <a:r>
              <a:rPr altLang="en-GB" lang="en-GB" sz="500" u="sng">
                <a:solidFill>
                  <a:srgbClr val="1155CC"/>
                </a:solidFill>
                <a:hlinkClick r:id="rId7">
                  <a:extLst>
                    <a:ext uri="{A12FA001-AC4F-418D-AE19-62706E023703}">
                      <ahyp:hlinkClr xmlns:ahyp="http://schemas.microsoft.com/office/drawing/2018/hyperlinkcolor" val="tx"/>
                    </a:ext>
                  </a:extLst>
                </a:hlinkClick>
              </a:rPr>
              <a:t>https://www.sciencedirect.com/science/article/pii/S1053482220300139</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Gibson Smith, K., Paudyal, V., Klein, S. and Stewart, D., (2019). Medical evacuations and absences from work in offshore personnel employed in the oil and gas industry. </a:t>
            </a:r>
            <a:r>
              <a:rPr altLang="en-GB" i="1" lang="en-GB" sz="500">
                <a:solidFill>
                  <a:srgbClr val="222222"/>
                </a:solidFill>
              </a:rPr>
              <a:t>SelfCare</a:t>
            </a:r>
            <a:r>
              <a:rPr altLang="en-GB" lang="en-GB" sz="500">
                <a:solidFill>
                  <a:srgbClr val="222222"/>
                </a:solidFill>
              </a:rPr>
              <a:t>, </a:t>
            </a:r>
            <a:r>
              <a:rPr altLang="en-GB" i="1" lang="en-GB" sz="500">
                <a:solidFill>
                  <a:srgbClr val="222222"/>
                </a:solidFill>
              </a:rPr>
              <a:t>10</a:t>
            </a:r>
            <a:r>
              <a:rPr altLang="en-GB" lang="en-GB" sz="500">
                <a:solidFill>
                  <a:srgbClr val="222222"/>
                </a:solidFill>
              </a:rPr>
              <a:t>(4), pp.105-110.</a:t>
            </a:r>
            <a:r>
              <a:rPr altLang="en-GB" lang="en-GB" sz="500" u="sng">
                <a:solidFill>
                  <a:srgbClr val="1155CC"/>
                </a:solidFill>
                <a:hlinkClick r:id="rId8">
                  <a:extLst>
                    <a:ext uri="{A12FA001-AC4F-418D-AE19-62706E023703}">
                      <ahyp:hlinkClr xmlns:ahyp="http://schemas.microsoft.com/office/drawing/2018/hyperlinkcolor" val="tx"/>
                    </a:ext>
                  </a:extLst>
                </a:hlinkClick>
              </a:rPr>
              <a:t>http://arro.anglia.ac.uk/id/eprint/704750/</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González-Torres, T., Rodríguez-Sánchez, J.L., Pelechano-Barahona, E. and García-Muiña, F.E., (2020). A systematic review of research on sustainability in mergers and acquisitions. </a:t>
            </a:r>
            <a:r>
              <a:rPr altLang="en-GB" i="1" lang="en-GB" sz="500">
                <a:solidFill>
                  <a:srgbClr val="222222"/>
                </a:solidFill>
              </a:rPr>
              <a:t>Sustainability</a:t>
            </a:r>
            <a:r>
              <a:rPr altLang="en-GB" lang="en-GB" sz="500">
                <a:solidFill>
                  <a:srgbClr val="222222"/>
                </a:solidFill>
              </a:rPr>
              <a:t>, </a:t>
            </a:r>
            <a:r>
              <a:rPr altLang="en-GB" i="1" lang="en-GB" sz="500">
                <a:solidFill>
                  <a:srgbClr val="222222"/>
                </a:solidFill>
              </a:rPr>
              <a:t>12</a:t>
            </a:r>
            <a:r>
              <a:rPr altLang="en-GB" lang="en-GB" sz="500">
                <a:solidFill>
                  <a:srgbClr val="222222"/>
                </a:solidFill>
              </a:rPr>
              <a:t>(2), p.513.</a:t>
            </a:r>
            <a:r>
              <a:rPr altLang="en-GB" lang="en-GB" sz="500" u="sng">
                <a:solidFill>
                  <a:srgbClr val="1155CC"/>
                </a:solidFill>
                <a:hlinkClick r:id="rId9">
                  <a:extLst>
                    <a:ext uri="{A12FA001-AC4F-418D-AE19-62706E023703}">
                      <ahyp:hlinkClr xmlns:ahyp="http://schemas.microsoft.com/office/drawing/2018/hyperlinkcolor" val="tx"/>
                    </a:ext>
                  </a:extLst>
                </a:hlinkClick>
              </a:rPr>
              <a:t>https://www.mdpi.com/613866</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Haapanen, L., Hurmelinna-Laukkanen, P., Nikkilä, S. and Paakkolanvaara, P., (2019). The function-specific microfoundations of dynamic capabilities in cross-border mergers and acquisitions. </a:t>
            </a:r>
            <a:r>
              <a:rPr altLang="en-GB" i="1" lang="en-GB" sz="500">
                <a:solidFill>
                  <a:srgbClr val="222222"/>
                </a:solidFill>
              </a:rPr>
              <a:t>International Business Review</a:t>
            </a:r>
            <a:r>
              <a:rPr altLang="en-GB" lang="en-GB" sz="500">
                <a:solidFill>
                  <a:srgbClr val="222222"/>
                </a:solidFill>
              </a:rPr>
              <a:t>, </a:t>
            </a:r>
            <a:r>
              <a:rPr altLang="en-GB" i="1" lang="en-GB" sz="500">
                <a:solidFill>
                  <a:srgbClr val="222222"/>
                </a:solidFill>
              </a:rPr>
              <a:t>28</a:t>
            </a:r>
            <a:r>
              <a:rPr altLang="en-GB" lang="en-GB" sz="500">
                <a:solidFill>
                  <a:srgbClr val="222222"/>
                </a:solidFill>
              </a:rPr>
              <a:t>(4), pp.766-784.</a:t>
            </a:r>
            <a:r>
              <a:rPr altLang="en-GB" lang="en-GB" sz="500" u="sng">
                <a:solidFill>
                  <a:srgbClr val="1155CC"/>
                </a:solidFill>
                <a:hlinkClick r:id="rId10">
                  <a:extLst>
                    <a:ext uri="{A12FA001-AC4F-418D-AE19-62706E023703}">
                      <ahyp:hlinkClr xmlns:ahyp="http://schemas.microsoft.com/office/drawing/2018/hyperlinkcolor" val="tx"/>
                    </a:ext>
                  </a:extLst>
                </a:hlinkClick>
              </a:rPr>
              <a:t>https://www.sciencedirect.com/science/article/pii/S0969593117307102</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Hughes, P., Hughes, M., Stokes, P., Lee, H., Rodgers, P. and Degbey, W.Y., (2020). Micro-foundations of organizational ambidexterity in the context of cross-border mergers and acquisitions. </a:t>
            </a:r>
            <a:r>
              <a:rPr altLang="en-GB" i="1" lang="en-GB" sz="500">
                <a:solidFill>
                  <a:srgbClr val="222222"/>
                </a:solidFill>
              </a:rPr>
              <a:t>Technological Forecasting and Social Change</a:t>
            </a:r>
            <a:r>
              <a:rPr altLang="en-GB" lang="en-GB" sz="500">
                <a:solidFill>
                  <a:srgbClr val="222222"/>
                </a:solidFill>
              </a:rPr>
              <a:t>, </a:t>
            </a:r>
            <a:r>
              <a:rPr altLang="en-GB" i="1" lang="en-GB" sz="500">
                <a:solidFill>
                  <a:srgbClr val="222222"/>
                </a:solidFill>
              </a:rPr>
              <a:t>153</a:t>
            </a:r>
            <a:r>
              <a:rPr altLang="en-GB" lang="en-GB" sz="500">
                <a:solidFill>
                  <a:srgbClr val="222222"/>
                </a:solidFill>
              </a:rPr>
              <a:t>, p.119932.</a:t>
            </a:r>
            <a:r>
              <a:rPr altLang="en-GB" lang="en-GB" sz="500" u="sng">
                <a:solidFill>
                  <a:srgbClr val="1155CC"/>
                </a:solidFill>
                <a:hlinkClick r:id="rId11">
                  <a:extLst>
                    <a:ext uri="{A12FA001-AC4F-418D-AE19-62706E023703}">
                      <ahyp:hlinkClr xmlns:ahyp="http://schemas.microsoft.com/office/drawing/2018/hyperlinkcolor" val="tx"/>
                    </a:ext>
                  </a:extLst>
                </a:hlinkClick>
              </a:rPr>
              <a:t>https://eprints.soton.ac.uk/442407/1/TFS_2019_1345_Revision_1_V0.pdf</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Kaviani, M. A., Karbassi Yazdi, A., Ocampo, L., and Kusi-Sarpong, S. (2020). An integrated grey-based multi-criteria decision-making approach for supplier evaluation and selection in the oil and gas industry. </a:t>
            </a:r>
            <a:r>
              <a:rPr altLang="en-GB" i="1" lang="en-GB" sz="500">
                <a:solidFill>
                  <a:srgbClr val="222222"/>
                </a:solidFill>
              </a:rPr>
              <a:t>Kybernetes</a:t>
            </a:r>
            <a:r>
              <a:rPr altLang="en-GB" lang="en-GB" sz="500">
                <a:solidFill>
                  <a:srgbClr val="222222"/>
                </a:solidFill>
              </a:rPr>
              <a:t>, </a:t>
            </a:r>
            <a:r>
              <a:rPr altLang="en-GB" i="1" lang="en-GB" sz="500">
                <a:solidFill>
                  <a:srgbClr val="222222"/>
                </a:solidFill>
              </a:rPr>
              <a:t>49</a:t>
            </a:r>
            <a:r>
              <a:rPr altLang="en-GB" lang="en-GB" sz="500">
                <a:solidFill>
                  <a:srgbClr val="222222"/>
                </a:solidFill>
              </a:rPr>
              <a:t>(2), 406-441.</a:t>
            </a:r>
            <a:r>
              <a:rPr altLang="en-GB" lang="en-GB" sz="500" u="sng">
                <a:solidFill>
                  <a:srgbClr val="1155CC"/>
                </a:solidFill>
                <a:hlinkClick r:id="rId12">
                  <a:extLst>
                    <a:ext uri="{A12FA001-AC4F-418D-AE19-62706E023703}">
                      <ahyp:hlinkClr xmlns:ahyp="http://schemas.microsoft.com/office/drawing/2018/hyperlinkcolor" val="tx"/>
                    </a:ext>
                  </a:extLst>
                </a:hlinkClick>
              </a:rPr>
              <a:t>https://www.researchgate.net/profile/Mohamad-Kaviani/publication/331070803_An_integrated_grey-based_multi-criteria_decision-making_approach_for_supplier_evaluation_and_selection_in_the_oil_and_gas_industry/links/5d5149a292851cd046b51064/An-integrated-grey-based-multi-criteria-decision-making-approach-for-supplier-evaluation-and-selection-in-the-oil-and-gas-industry.pdf</a:t>
            </a:r>
            <a:r>
              <a:rPr altLang="en-GB" lang="en-GB" sz="500">
                <a:solidFill>
                  <a:srgbClr val="222222"/>
                </a:solidFill>
              </a:rPr>
              <a:t> </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Kiessling, T., Vlačić, B. and Dabić, M., (2019). Mapping the future of cross-border mergers and acquisitions: a review and research agenda. </a:t>
            </a:r>
            <a:r>
              <a:rPr altLang="en-GB" i="1" lang="en-GB" sz="500">
                <a:solidFill>
                  <a:srgbClr val="222222"/>
                </a:solidFill>
              </a:rPr>
              <a:t>IEEE Transactions on Engineering Management</a:t>
            </a:r>
            <a:r>
              <a:rPr altLang="en-GB" lang="en-GB" sz="500">
                <a:solidFill>
                  <a:srgbClr val="222222"/>
                </a:solidFill>
              </a:rPr>
              <a:t>, </a:t>
            </a:r>
            <a:r>
              <a:rPr altLang="en-GB" i="1" lang="en-GB" sz="500">
                <a:solidFill>
                  <a:srgbClr val="222222"/>
                </a:solidFill>
              </a:rPr>
              <a:t>68</a:t>
            </a:r>
            <a:r>
              <a:rPr altLang="en-GB" lang="en-GB" sz="500">
                <a:solidFill>
                  <a:srgbClr val="222222"/>
                </a:solidFill>
              </a:rPr>
              <a:t>(1), pp.212-222.</a:t>
            </a:r>
            <a:r>
              <a:rPr altLang="en-GB" lang="en-GB" sz="500" u="sng">
                <a:solidFill>
                  <a:srgbClr val="1155CC"/>
                </a:solidFill>
                <a:hlinkClick r:id="rId13">
                  <a:extLst>
                    <a:ext uri="{A12FA001-AC4F-418D-AE19-62706E023703}">
                      <ahyp:hlinkClr xmlns:ahyp="http://schemas.microsoft.com/office/drawing/2018/hyperlinkcolor" val="tx"/>
                    </a:ext>
                  </a:extLst>
                </a:hlinkClick>
              </a:rPr>
              <a:t>https://ieeexplore.ieee.org/abstract/document/8946901/</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Martins, I. D., Moraes, F. F., Távora, G., Soares, H. L. F., Infante, C. E., Arruda, E. F., ... and Lourenço, M. I. (2020). A review of the multicriteria decision analysis applied to oil and gas decommissioning problems. </a:t>
            </a:r>
            <a:r>
              <a:rPr altLang="en-GB" i="1" lang="en-GB" sz="500">
                <a:solidFill>
                  <a:srgbClr val="222222"/>
                </a:solidFill>
              </a:rPr>
              <a:t>Ocean &amp; Coastal Management</a:t>
            </a:r>
            <a:r>
              <a:rPr altLang="en-GB" lang="en-GB" sz="500">
                <a:solidFill>
                  <a:srgbClr val="222222"/>
                </a:solidFill>
              </a:rPr>
              <a:t>, </a:t>
            </a:r>
            <a:r>
              <a:rPr altLang="en-GB" i="1" lang="en-GB" sz="500">
                <a:solidFill>
                  <a:srgbClr val="222222"/>
                </a:solidFill>
              </a:rPr>
              <a:t>184</a:t>
            </a:r>
            <a:r>
              <a:rPr altLang="en-GB" lang="en-GB" sz="500">
                <a:solidFill>
                  <a:srgbClr val="222222"/>
                </a:solidFill>
              </a:rPr>
              <a:t>, 105000.</a:t>
            </a:r>
            <a:r>
              <a:rPr altLang="en-GB" lang="en-GB" sz="500" u="sng">
                <a:solidFill>
                  <a:srgbClr val="1155CC"/>
                </a:solidFill>
                <a:hlinkClick r:id="rId14">
                  <a:extLst>
                    <a:ext uri="{A12FA001-AC4F-418D-AE19-62706E023703}">
                      <ahyp:hlinkClr xmlns:ahyp="http://schemas.microsoft.com/office/drawing/2018/hyperlinkcolor" val="tx"/>
                    </a:ext>
                  </a:extLst>
                </a:hlinkClick>
              </a:rPr>
              <a:t>https://www.researchgate.net/profile/Edilson-Arruda/publication/336248827_A_review_of_the_multicriteria_decision_analysis_applied_to_oil_and_gas_decommissioning_problems/links/5d96fb5d299bf1c363f5a89d/A-review-of-the-multicriteria-decision-analysis-applied-to-oil-and-gas-decommissioning-problems.pdf</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Mineev, A. and Sæther, E.Z., (2022). Business Cooperation in the Arctic: Learning Points from the Russia-Based Oil and Gas Projects. In </a:t>
            </a:r>
            <a:r>
              <a:rPr altLang="en-GB" i="1" lang="en-GB" sz="500">
                <a:solidFill>
                  <a:srgbClr val="222222"/>
                </a:solidFill>
              </a:rPr>
              <a:t>Global Development in the Arctic</a:t>
            </a:r>
            <a:r>
              <a:rPr altLang="en-GB" lang="en-GB" sz="500">
                <a:solidFill>
                  <a:srgbClr val="222222"/>
                </a:solidFill>
              </a:rPr>
              <a:t> (pp. 98-114). Routledge.</a:t>
            </a:r>
            <a:r>
              <a:rPr altLang="en-GB" lang="en-GB" sz="500" u="sng">
                <a:solidFill>
                  <a:srgbClr val="1155CC"/>
                </a:solidFill>
                <a:hlinkClick r:id="rId15">
                  <a:extLst>
                    <a:ext uri="{A12FA001-AC4F-418D-AE19-62706E023703}">
                      <ahyp:hlinkClr xmlns:ahyp="http://schemas.microsoft.com/office/drawing/2018/hyperlinkcolor" val="tx"/>
                    </a:ext>
                  </a:extLst>
                </a:hlinkClick>
              </a:rPr>
              <a:t>https://www.taylorfrancis.com/chapters/oa-edit/10.4324/9781003246015-8/business-cooperation-arctic-andrey-mineev-elena-zhurova-s%C3%A6ther</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Nankervis, A., Baird, M., Coffey, J. and Shields, J., (2022). </a:t>
            </a:r>
            <a:r>
              <a:rPr altLang="en-GB" i="1" lang="en-GB" sz="500">
                <a:solidFill>
                  <a:srgbClr val="222222"/>
                </a:solidFill>
              </a:rPr>
              <a:t>Human Resource Management 11e</a:t>
            </a:r>
            <a:r>
              <a:rPr altLang="en-GB" lang="en-GB" sz="500">
                <a:solidFill>
                  <a:srgbClr val="222222"/>
                </a:solidFill>
              </a:rPr>
              <a:t>. Cengage AU.</a:t>
            </a:r>
            <a:r>
              <a:rPr altLang="en-GB" lang="en-GB" sz="500" u="sng">
                <a:solidFill>
                  <a:srgbClr val="1155CC"/>
                </a:solidFill>
                <a:hlinkClick r:id="rId16">
                  <a:extLst>
                    <a:ext uri="{A12FA001-AC4F-418D-AE19-62706E023703}">
                      <ahyp:hlinkClr xmlns:ahyp="http://schemas.microsoft.com/office/drawing/2018/hyperlinkcolor" val="tx"/>
                    </a:ext>
                  </a:extLst>
                </a:hlinkClick>
              </a:rPr>
              <a:t>https://books.google.com/books?hl=en&amp;lr=&amp;id=JG6dEAAAQBAJ&amp;oi=fnd&amp;pg=PR9&amp;dq=human+resource+management+UK&amp;ots=V7HMYyp3BC&amp;sig=Ui9kqgRC1HJ72psMgf8z2N8ycQI</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Pichonnat, F., (2023). </a:t>
            </a:r>
            <a:r>
              <a:rPr altLang="en-GB" i="1" lang="en-GB" sz="500">
                <a:solidFill>
                  <a:srgbClr val="222222"/>
                </a:solidFill>
              </a:rPr>
              <a:t>The capitalist dilemma in the energy sector. Profit and renewable energy investments of major oil companies: the case ofTotalEnergies SE</a:t>
            </a:r>
            <a:r>
              <a:rPr altLang="en-GB" lang="en-GB" sz="500">
                <a:solidFill>
                  <a:srgbClr val="222222"/>
                </a:solidFill>
              </a:rPr>
              <a:t> (Doctoral dissertation, University of Geneva).</a:t>
            </a:r>
            <a:r>
              <a:rPr altLang="en-GB" lang="en-GB" sz="500" u="sng">
                <a:solidFill>
                  <a:srgbClr val="1155CC"/>
                </a:solidFill>
                <a:hlinkClick r:id="rId17">
                  <a:extLst>
                    <a:ext uri="{A12FA001-AC4F-418D-AE19-62706E023703}">
                      <ahyp:hlinkClr xmlns:ahyp="http://schemas.microsoft.com/office/drawing/2018/hyperlinkcolor" val="tx"/>
                    </a:ext>
                  </a:extLst>
                </a:hlinkClick>
              </a:rPr>
              <a:t>https://archive-ouverte.unige.ch/unige:166374</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Storey, J., (2023). Human resource management. In </a:t>
            </a:r>
            <a:r>
              <a:rPr altLang="en-GB" i="1" lang="en-GB" sz="500">
                <a:solidFill>
                  <a:srgbClr val="222222"/>
                </a:solidFill>
              </a:rPr>
              <a:t>Encyclopedia of Human Resource Management</a:t>
            </a:r>
            <a:r>
              <a:rPr altLang="en-GB" lang="en-GB" sz="500">
                <a:solidFill>
                  <a:srgbClr val="222222"/>
                </a:solidFill>
              </a:rPr>
              <a:t> (pp. 182-184). Edward Elgar Publishing.</a:t>
            </a:r>
            <a:r>
              <a:rPr altLang="en-GB" lang="en-GB" sz="500" u="sng">
                <a:solidFill>
                  <a:srgbClr val="1155CC"/>
                </a:solidFill>
                <a:hlinkClick r:id="rId18">
                  <a:extLst>
                    <a:ext uri="{A12FA001-AC4F-418D-AE19-62706E023703}">
                      <ahyp:hlinkClr xmlns:ahyp="http://schemas.microsoft.com/office/drawing/2018/hyperlinkcolor" val="tx"/>
                    </a:ext>
                  </a:extLst>
                </a:hlinkClick>
              </a:rPr>
              <a:t>https://www.elgaronline.com/abstract/book/9781800378841/H_19.xml</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Vopilovskiy, S.S., (2022). Foreign Economic Partners of Russia in the Arctic Zone. </a:t>
            </a:r>
            <a:r>
              <a:rPr altLang="en-GB" i="1" lang="en-GB" sz="500">
                <a:solidFill>
                  <a:srgbClr val="222222"/>
                </a:solidFill>
              </a:rPr>
              <a:t>Arktika i Sever [Arctic and North]</a:t>
            </a:r>
            <a:r>
              <a:rPr altLang="en-GB" lang="en-GB" sz="500">
                <a:solidFill>
                  <a:srgbClr val="222222"/>
                </a:solidFill>
              </a:rPr>
              <a:t>, (46), pp.29-43.</a:t>
            </a:r>
            <a:r>
              <a:rPr altLang="en-GB" lang="en-GB" sz="500" u="sng">
                <a:solidFill>
                  <a:srgbClr val="1155CC"/>
                </a:solidFill>
                <a:hlinkClick r:id="rId19">
                  <a:extLst>
                    <a:ext uri="{A12FA001-AC4F-418D-AE19-62706E023703}">
                      <ahyp:hlinkClr xmlns:ahyp="http://schemas.microsoft.com/office/drawing/2018/hyperlinkcolor" val="tx"/>
                    </a:ext>
                  </a:extLst>
                </a:hlinkClick>
              </a:rPr>
              <a:t>http://www.arcticandnorth.ru/upload/uf/3e9/46.pdf#page=29v</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Wanasinghe, T.R., Wroblewski, L., Petersen, B.K., Gosine, R.G., James, L.A., De Silva, O., Mann, G.K. and Warrian, P.J., (2020). Digital twin for the oil and gas industry: Overview, research trends, opportunities, and challenges. </a:t>
            </a:r>
            <a:r>
              <a:rPr altLang="en-GB" i="1" lang="en-GB" sz="500">
                <a:solidFill>
                  <a:srgbClr val="222222"/>
                </a:solidFill>
              </a:rPr>
              <a:t>IEEE access</a:t>
            </a:r>
            <a:r>
              <a:rPr altLang="en-GB" lang="en-GB" sz="500">
                <a:solidFill>
                  <a:srgbClr val="222222"/>
                </a:solidFill>
              </a:rPr>
              <a:t>, </a:t>
            </a:r>
            <a:r>
              <a:rPr altLang="en-GB" i="1" lang="en-GB" sz="500">
                <a:solidFill>
                  <a:srgbClr val="222222"/>
                </a:solidFill>
              </a:rPr>
              <a:t>8</a:t>
            </a:r>
            <a:r>
              <a:rPr altLang="en-GB" lang="en-GB" sz="500">
                <a:solidFill>
                  <a:srgbClr val="222222"/>
                </a:solidFill>
              </a:rPr>
              <a:t>, pp.104175-104197.</a:t>
            </a:r>
            <a:r>
              <a:rPr altLang="en-GB" lang="en-GB" sz="500" u="sng">
                <a:solidFill>
                  <a:srgbClr val="1155CC"/>
                </a:solidFill>
                <a:hlinkClick r:id="rId20">
                  <a:extLst>
                    <a:ext uri="{A12FA001-AC4F-418D-AE19-62706E023703}">
                      <ahyp:hlinkClr xmlns:ahyp="http://schemas.microsoft.com/office/drawing/2018/hyperlinkcolor" val="tx"/>
                    </a:ext>
                  </a:extLst>
                </a:hlinkClick>
              </a:rPr>
              <a:t>https://ieeexplore.ieee.org/abstract/document/9104682/</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Wilton, N., (2019). An introduction to human resource management. </a:t>
            </a:r>
            <a:r>
              <a:rPr altLang="en-GB" i="1" lang="en-GB" sz="500">
                <a:solidFill>
                  <a:srgbClr val="222222"/>
                </a:solidFill>
              </a:rPr>
              <a:t>An Introduction to Human Resource Management</a:t>
            </a:r>
            <a:r>
              <a:rPr altLang="en-GB" lang="en-GB" sz="500">
                <a:solidFill>
                  <a:srgbClr val="222222"/>
                </a:solidFill>
              </a:rPr>
              <a:t>, pp.1-632.</a:t>
            </a:r>
            <a:r>
              <a:rPr altLang="en-GB" lang="en-GB" sz="500" u="sng">
                <a:solidFill>
                  <a:srgbClr val="1155CC"/>
                </a:solidFill>
                <a:hlinkClick r:id="rId21">
                  <a:extLst>
                    <a:ext uri="{A12FA001-AC4F-418D-AE19-62706E023703}">
                      <ahyp:hlinkClr xmlns:ahyp="http://schemas.microsoft.com/office/drawing/2018/hyperlinkcolor" val="tx"/>
                    </a:ext>
                  </a:extLst>
                </a:hlinkClick>
              </a:rPr>
              <a:t>https://www.torrossa.com/gs/resourceProxy?an=5017769&amp;publisher=FZ7200</a:t>
            </a:r>
            <a:r>
              <a:rPr altLang="en-GB" lang="en-GB" sz="500">
                <a:solidFill>
                  <a:srgbClr val="222222"/>
                </a:solidFill>
              </a:rPr>
              <a:t> [Accessed 13 March, 2023]</a:t>
            </a:r>
            <a:endParaRPr sz="500">
              <a:solidFill>
                <a:srgbClr val="222222"/>
              </a:solidFill>
            </a:endParaRPr>
          </a:p>
          <a:p>
            <a:pPr algn="just" indent="0" lvl="0" marL="0" rtl="0">
              <a:lnSpc>
                <a:spcPct val="150000"/>
              </a:lnSpc>
              <a:spcBef>
                <a:spcPts val="0"/>
              </a:spcBef>
              <a:spcAft>
                <a:spcPts val="0"/>
              </a:spcAft>
              <a:buClr>
                <a:schemeClr val="dk1"/>
              </a:buClr>
              <a:buSzPts val="1100"/>
              <a:buFont typeface="Arial"/>
              <a:buNone/>
            </a:pPr>
            <a:r>
              <a:rPr altLang="en-GB" lang="en-GB" sz="500">
                <a:solidFill>
                  <a:srgbClr val="222222"/>
                </a:solidFill>
              </a:rPr>
              <a:t>Zborowski, M. (2019). Industry Dives into UK’s New Oil and Gas Data Hub. </a:t>
            </a:r>
            <a:r>
              <a:rPr altLang="en-GB" i="1" lang="en-GB" sz="500">
                <a:solidFill>
                  <a:srgbClr val="222222"/>
                </a:solidFill>
              </a:rPr>
              <a:t>Journal of Petroleum Technology</a:t>
            </a:r>
            <a:r>
              <a:rPr altLang="en-GB" lang="en-GB" sz="500">
                <a:solidFill>
                  <a:srgbClr val="222222"/>
                </a:solidFill>
              </a:rPr>
              <a:t>, </a:t>
            </a:r>
            <a:r>
              <a:rPr altLang="en-GB" i="1" lang="en-GB" sz="500">
                <a:solidFill>
                  <a:srgbClr val="222222"/>
                </a:solidFill>
              </a:rPr>
              <a:t>71</a:t>
            </a:r>
            <a:r>
              <a:rPr altLang="en-GB" lang="en-GB" sz="500">
                <a:solidFill>
                  <a:srgbClr val="222222"/>
                </a:solidFill>
              </a:rPr>
              <a:t>(07), 31-33.</a:t>
            </a:r>
            <a:r>
              <a:rPr altLang="en-GB" lang="en-GB" sz="500" u="sng">
                <a:solidFill>
                  <a:srgbClr val="1155CC"/>
                </a:solidFill>
                <a:hlinkClick r:id="rId22">
                  <a:extLst>
                    <a:ext uri="{A12FA001-AC4F-418D-AE19-62706E023703}">
                      <ahyp:hlinkClr xmlns:ahyp="http://schemas.microsoft.com/office/drawing/2018/hyperlinkcolor" val="tx"/>
                    </a:ext>
                  </a:extLst>
                </a:hlinkClick>
              </a:rPr>
              <a:t>https://onepetro.org/JPT/article-abstract/71/07/31/207716</a:t>
            </a:r>
            <a:endParaRPr sz="500">
              <a:solidFill>
                <a:srgbClr val="222222"/>
              </a:solidFill>
            </a:endParaRPr>
          </a:p>
          <a:p>
            <a:pPr algn="just" indent="0" lvl="0" marL="0" rtl="0">
              <a:lnSpc>
                <a:spcPct val="150000"/>
              </a:lnSpc>
              <a:spcBef>
                <a:spcPts val="0"/>
              </a:spcBef>
              <a:spcAft>
                <a:spcPts val="0"/>
              </a:spcAft>
              <a:buClr>
                <a:schemeClr val="dk1"/>
              </a:buClr>
              <a:buSzPts val="440"/>
              <a:buFont typeface="Arial"/>
              <a:buNone/>
            </a:pPr>
            <a:endParaRPr sz="100">
              <a:solidFill>
                <a:srgbClr val="222222"/>
              </a:solidFill>
            </a:endParaRPr>
          </a:p>
          <a:p>
            <a:pPr algn="just" indent="0" lvl="0" marL="0" rtl="0">
              <a:lnSpc>
                <a:spcPct val="150000"/>
              </a:lnSpc>
              <a:spcBef>
                <a:spcPts val="0"/>
              </a:spcBef>
              <a:spcAft>
                <a:spcPts val="0"/>
              </a:spcAft>
              <a:buClr>
                <a:schemeClr val="dk1"/>
              </a:buClr>
              <a:buSzPts val="440"/>
              <a:buFont typeface="Arial"/>
              <a:buNone/>
            </a:pPr>
            <a:endParaRPr sz="100">
              <a:solidFill>
                <a:schemeClr val="dk1"/>
              </a:solidFill>
            </a:endParaRPr>
          </a:p>
          <a:p>
            <a:pPr algn="just" indent="0" lvl="0" marL="0" rtl="0">
              <a:lnSpc>
                <a:spcPct val="115000"/>
              </a:lnSpc>
              <a:spcBef>
                <a:spcPts val="0"/>
              </a:spcBef>
              <a:spcAft>
                <a:spcPts val="1200"/>
              </a:spcAft>
              <a:buSzPts val="440"/>
              <a:buNone/>
            </a:pPr>
            <a:endParaRPr sz="22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2"/>
          <p:cNvSpPr txBox="1">
            <a:spLocks noGrp="1"/>
          </p:cNvSpPr>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fontScale="90000"/>
          </a:bodyPr>
          <a:lstStyle/>
          <a:p>
            <a:pPr algn="l" indent="0" lvl="0" marL="0" rtl="0">
              <a:lnSpc>
                <a:spcPct val="100000"/>
              </a:lnSpc>
              <a:spcBef>
                <a:spcPts val="0"/>
              </a:spcBef>
              <a:spcAft>
                <a:spcPts val="0"/>
              </a:spcAft>
              <a:buSzPct val="111111"/>
              <a:buNone/>
            </a:pPr>
            <a:endParaRPr/>
          </a:p>
        </p:txBody>
      </p:sp>
      <p:sp>
        <p:nvSpPr>
          <p:cNvPr id="130" name="Google Shape;130;p12"/>
          <p:cNvSpPr txBox="1">
            <a:spLocks noGrp="1"/>
          </p:cNvSpPr>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p>
            <a:pPr algn="l" indent="0" lvl="0" marL="0" rtl="0">
              <a:lnSpc>
                <a:spcPct val="115000"/>
              </a:lnSpc>
              <a:spcBef>
                <a:spcPts val="0"/>
              </a:spcBef>
              <a:spcAft>
                <a:spcPts val="1200"/>
              </a:spcAft>
              <a:buSzPts val="1800"/>
              <a:buNone/>
            </a:pPr>
            <a:endParaRPr/>
          </a:p>
        </p:txBody>
      </p:sp>
      <p:pic>
        <p:nvPicPr>
          <p:cNvPr id="131" name="Google Shape;131;p12"/>
          <p:cNvPicPr preferRelativeResize="0"/>
          <p:nvPr/>
        </p:nvPicPr>
        <p:blipFill rotWithShape="1">
          <a:blip r:embed="rId3">
            <a:alphaModFix/>
          </a:blip>
          <a:src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4228</Words>
  <Paragraphs>103</Paragraphs>
  <Slides>12</Slides>
  <Notes>12</Notes>
  <TotalTime>0</TotalTime>
  <HiddenSlides>0</HiddenSlides>
  <MMClips>0</MMClips>
  <ScaleCrop>false</ScaleCrop>
  <HeadingPairs>
    <vt:vector baseType="variant" size="6">
      <vt:variant>
        <vt:lpstr>Fonts Used</vt:lpstr>
      </vt:variant>
      <vt:variant>
        <vt:i4>2</vt:i4>
      </vt:variant>
      <vt:variant>
        <vt:lpstr>Theme</vt:lpstr>
      </vt:variant>
      <vt:variant>
        <vt:i4>1</vt:i4>
      </vt:variant>
      <vt:variant>
        <vt:lpstr>Slide Titles</vt:lpstr>
      </vt:variant>
      <vt:variant>
        <vt:i4>12</vt:i4>
      </vt:variant>
    </vt:vector>
  </HeadingPairs>
  <TitlesOfParts>
    <vt:vector baseType="lpstr" size="15">
      <vt:lpstr>Arial</vt:lpstr>
      <vt:lpstr>Times New Roman</vt:lpstr>
      <vt:lpstr>Simple Light</vt:lpstr>
      <vt:lpstr>International mergers and acquisitions (M&amp;As) of China National Petroleum Corporation(China) and TotalEnergies SE (France)</vt:lpstr>
      <vt:lpstr>Introduction</vt:lpstr>
      <vt:lpstr>Factors influencing the institutional and cultural differences in the merger and acquisition between countries China and France</vt:lpstr>
      <vt:lpstr>Institutional and cultural differences in the merger and acquisition between countries China and France</vt:lpstr>
      <vt:lpstr>Theoretical arguments on Institutional approach, Cross-Cultural Management, and IHRM</vt:lpstr>
      <vt:lpstr>Discuss the role of IHRM in implementing effective mergers and acquisitions at the pre-merger and post-merger stages</vt:lpstr>
      <vt:lpstr>Planning and Recruitment strategies of IHRM in China</vt:lpstr>
      <vt:lpstr>Planning and Recruitment strategies of IHRM in France</vt:lpstr>
      <vt:lpstr>Recommendations</vt:lpstr>
      <vt:lpstr>Conclusion</vt:lpstr>
      <vt:lpstr>Reference</vt:lpstr>
      <vt:lpstr>PowerPoint Presentation</vt:lpstr>
    </vt:vector>
  </TitlesOfParts>
  <LinksUpToDate>false</LinksUpToDate>
  <SharedDoc>false</SharedDoc>
  <HyperlinksChanged>false</HyperlinksChanged>
  <Application>Microsoft Office PowerPoint</Application>
  <AppVersion>16.0000</AppVersion>
  <PresentationFormat>On-screen Show (16:9)</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dcterms:modified xsi:type="dcterms:W3CDTF">2023-03-15T08:34:45Z</dcterms:modified>
  <cp:revision>1</cp:revision>
  <dc:title/>
</cp:coreProperties>
</file>