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57" r:id="rId6"/>
    <p:sldId id="258" r:id="rId7"/>
    <p:sldId id="259" r:id="rId8"/>
    <p:sldId id="262" r:id="rId9"/>
    <p:sldId id="260" r:id="rId10"/>
    <p:sldId id="268" r:id="rId11"/>
    <p:sldId id="261" r:id="rId12"/>
    <p:sldId id="267" r:id="rId13"/>
    <p:sldId id="266" r:id="rId14"/>
    <p:sldId id="265" r:id="rId15"/>
    <p:sldId id="264" r:id="rId16"/>
    <p:sldId id="263" r:id="rId17"/>
    <p:sldId id="269" r:id="rId18"/>
    <p:sldId id="276" r:id="rId19"/>
    <p:sldId id="275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00" d="100"/>
          <a:sy n="100" d="100"/>
        </p:scale>
        <p:origin x="1890" y="-41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8FD42-6EC4-42A8-BEB8-FB976C8133D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E88D7C-F38C-4B19-9037-E04BD31D6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025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Awgrym yw hyn. Efallai y bydd myfyrwyr yn dymuno defnyddio agweddau ar hyn, neu ddefnyddio dull arall. Rhowch ganiatâd i fyfyrwyr drafod a rhannu syniadau am strategaethau ar gyfer cynllunio ysgrifennu.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0604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Wrth wneud nodiadau, gall fod yn haws i ddefnyddio ffeil neu dalen ar wahân ar gyfer pob prif bwynt neu dopig. Gallech ddefnyddio dalen fawr o bapur, gan ysgrifennu’r pwyntiau fel y gallwch eu gweld nhw i gyd yn glir.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4166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5675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Cam 3 – Ysgrifennwch amlinelliad o’r cynllun. Anogwch fyfyrwyr i drafod manteision a chyfyngiadau posib y dull hwn.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220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1279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1596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626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Trowch y rhestr o bethau ‘i’w gwneud’ yn gynllun gweithredu gyda blaenoriaethau – gweler y blaenoriaethau ar y 3 sleid nesaf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5635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3211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2866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Colofn A: Pwysigrwydd – graddiwch ba mor bwysig yw gwneud y dasg hon o gwbl – 6 =ddim yn bwysig, 10=hanfodol</a:t>
            </a:r>
          </a:p>
          <a:p>
            <a:r>
              <a:rPr lang="cy-GB" dirty="0"/>
              <a:t>Colofn B: Brys – Os oes rhaid ei gwneud o gwbl, pa mor hanfodol yw ei gwneud yn fuan? 1= rhaid ei gwneud ar unwaith, 5= gall aros</a:t>
            </a:r>
          </a:p>
          <a:p>
            <a:r>
              <a:rPr lang="cy-GB" dirty="0"/>
              <a:t>Colofn C: Cydbwyswch y sgorau – didynnwch sgôr colofn B o un colofn A. Y sgorau uchaf yng ngholofn C yw’r mwyaf tebygol o fod yn flaenoriaethau – ond gwiriwch eto i weld ai dyna’r achos mewn gwirionedd</a:t>
            </a:r>
          </a:p>
          <a:p>
            <a:r>
              <a:rPr lang="cy-GB" dirty="0"/>
              <a:t>Colofn D  - penderfynwch ar drefn – rhifwch y tasgau yn y drefn y byddwch yn eu cwblhau, gan ddefnyddio’ch graddau fel canllaw</a:t>
            </a:r>
          </a:p>
          <a:p>
            <a:r>
              <a:rPr lang="cy-GB" dirty="0"/>
              <a:t>Colofnau E ac F: Nodwch ddyddiad (neu amser) i ddechrau a chwblhau pob un. Rhowch nhw yn eich dyddiadur.</a:t>
            </a:r>
          </a:p>
          <a:p>
            <a:r>
              <a:rPr lang="cy-GB" dirty="0"/>
              <a:t>Monitro’r cwblhau: Amlygwch eich tasg nesaf yn felyn fel bydd yn mynnu’ch sylw – ar ôl ei chwblhau, amlinellwch hi’n wyrdd i ddangos nad oes angen eich sylw arni bellach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151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Cyfeiriwch at eich cynllunydd dogfen Word – Cynllunio Aseiniad Sesiwn 4. Daw hyn yn haws ar ôl ychydig o aseiniadau, pan gewch syniad o’ch cyflymder wrth weithio ar y lefel hon</a:t>
            </a:r>
          </a:p>
          <a:p>
            <a:r>
              <a:rPr lang="cy-GB" dirty="0"/>
              <a:t>Os yn briodol, gadewch amser i ddechrau cynllunio ar gyfer eich aseiniad nesaf – trafodwch/rhannwch syniadau</a:t>
            </a:r>
          </a:p>
          <a:p>
            <a:endParaRPr lang="cy-GB" dirty="0"/>
          </a:p>
          <a:p>
            <a:r>
              <a:rPr lang="cy-GB" dirty="0"/>
              <a:t>Beth yw’r lleiafswm y gallwch ei wneud? Pa ymchwil ychwanegol yr hoffech ei wneud os oes gennych amser? Yn dibynnu ar ba mor dda yr ewch ymlaen, cewch addasu’ch darllen a’ch cymryd nodiadau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1457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Os oes rhaid, </a:t>
            </a:r>
            <a:r>
              <a:rPr lang="cy-GB" dirty="0" err="1"/>
              <a:t>ailweithiwch</a:t>
            </a:r>
            <a:r>
              <a:rPr lang="cy-GB" dirty="0"/>
              <a:t> yr amlinelliad o’ch cynllun wrth fynd ymlaen. Efallai y bydd angen i chi ei </a:t>
            </a:r>
            <a:r>
              <a:rPr lang="cy-GB" dirty="0" err="1"/>
              <a:t>ailweithio</a:t>
            </a:r>
            <a:r>
              <a:rPr lang="cy-GB" dirty="0"/>
              <a:t> sawl gwaith wrth i chi ddysgu rhagor am y maes, ei ddadleuon a’i anawsterau, ac wrth i’ch meddwl am y maes ddod yn fwy soffistigedig.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320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6460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O fap meddwl i fap unionlin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7228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88D7C-F38C-4B19-9037-E04BD31D68B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575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144D0-36E0-4653-8D72-7C0AC5D6AD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64DA7E-9CEB-4F77-A41D-7F56206EBA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982579-1831-45BF-8A71-30992F08F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2BD19-8D6C-4173-B827-1A25C0D43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F730A-2347-4E82-9BD6-943263DE5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623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DFE1C-1F22-4707-9DD3-A2610A606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D66DF-07F9-4170-AD35-7BB3F34551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3846F-5888-4E6D-931C-419E02F17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B3A81-E00C-44D5-A3B0-7D9568D1B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B048C7-0EEC-4F3D-8D64-8D71FA4DC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86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140EB-CFC2-40F6-8131-824C038D1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BC751B-5E8F-4E3A-AB61-A20849F321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C5006-1DC9-45F4-A36F-DEA756EAA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94E2BE-8904-4F68-838D-45A2FC16D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B00C0-2114-4447-9F60-E52AA7757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544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48887-7CDA-49E3-913A-91AE1EF87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FF133-D30F-4DB8-BE83-9EA2B6A4F2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070B66-4E54-4121-97BD-D2E6112B55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050172-75DA-4048-9C9A-0F8EE9DA0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9A1454-95BC-4ED5-AD5B-405C32AF3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F13DA9-9996-4809-BF3D-810DE73AD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38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EF203-51B8-460E-9E24-6A2EAF01F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BDB011-237A-4D63-BA72-664765B5B2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A98CE0-A564-4F4D-850C-ECA332E008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B71110-C561-43A4-89F8-146FC5316B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866832-E1FC-439A-942D-D280EF15D4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564543-7E9E-4614-A0A6-4D65E937D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19626C-C4FF-4A08-ADFB-39319793B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FA4917-D922-46A2-8427-DF6A3E7FB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446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2F230-E824-4351-A187-4021F3853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1F44C8-0618-4795-9295-DBB56B366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9FA051-EFB5-4131-828D-67D9A28B2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66040A-2906-4AFC-B3E7-919D548D3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827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CC38BE-5DA3-4F8D-8C7D-E916C44C0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D149C5-DC25-4733-A64C-82834C693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527356-5205-4DE4-8907-9373F23D0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673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148D2-8CF5-459B-A9E7-2EF6777BA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620E9-EE1A-47E0-90BA-8A8744822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49C4F8-3C45-41A8-ACFB-97F417475C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A6C558-4A12-4283-9087-9E7B75D61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C9E863-8975-43E3-8EE3-A10F3381C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2CACF1-C952-4C4E-9C41-986E1B4F5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370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0F1BA-AB3B-4A4B-9007-DA3BC23C8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5D6744-7BD6-44E8-9045-CE35888963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696180-BB51-45F9-B1DD-67AF8FF8E6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5580A9-A376-4A06-8B32-A3007EFAD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72A22A-22B8-47E0-B7F3-E4185BB71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80709C-095F-4651-B7F8-F0310D218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835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31706-BF56-4073-819D-12D365CE1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1A9D5A-C682-48EB-B2A9-058AA234C1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8FDC09-ADBC-4955-9D85-B9061D3BB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C73D7-E61E-4398-81E3-6F5804BE2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E545D-E636-4842-B404-E97683678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569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9E1D8B-922D-4D20-96D3-750CFDB418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AFA679-7FD9-420A-8B82-56D6C32DD2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90E75A-8A3B-47D3-B56B-DABBF7C24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470435-6C21-42A0-AA89-7FC0DDFB7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49994-7C95-4A76-A996-55586A9CA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4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926F54-1E27-4416-9099-2F6CC0EB6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53DA1F-CE6D-4705-8ACE-A76137E0EB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67D8E-EB8A-480F-BBF4-996E0AF285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88055-C1E9-40FD-AC8C-C5EA58C575B4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81D0F9-B5F2-42E4-9088-5AABD6158F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FFC958-034C-46D9-B2FB-855E7EE843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C9038-CD9A-452D-8E8B-CF9F06797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651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FF050-C14F-4D1D-B3E9-103FA9168B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dirty="0">
                <a:solidFill>
                  <a:schemeClr val="bg1"/>
                </a:solidFill>
              </a:rPr>
              <a:t>Cynllunio’ch ysgrifennu (1)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2C58A-1C65-4D91-A138-A39C2A34463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sz="4400" dirty="0">
                <a:solidFill>
                  <a:schemeClr val="bg1"/>
                </a:solidFill>
              </a:rPr>
              <a:t>Trefnu gwybodaeth</a:t>
            </a:r>
          </a:p>
        </p:txBody>
      </p:sp>
    </p:spTree>
    <p:extLst>
      <p:ext uri="{BB962C8B-B14F-4D97-AF65-F5344CB8AC3E}">
        <p14:creationId xmlns:p14="http://schemas.microsoft.com/office/powerpoint/2010/main" val="2178222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Bydd y pedwar cam canlynol yn eich cynorthwyo i drefnu gwybodaeth ar gyfer aseiniadau.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0AE1C-140B-47C5-8ECE-D802445AE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74F1D9-6CD5-42BB-9EEE-B4511CCC4E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12570"/>
            <a:ext cx="12192000" cy="3832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884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9665"/>
            <a:ext cx="10515600" cy="602882"/>
          </a:xfrm>
        </p:spPr>
        <p:txBody>
          <a:bodyPr>
            <a:normAutofit fontScale="90000"/>
          </a:bodyPr>
          <a:lstStyle/>
          <a:p>
            <a:r>
              <a:rPr lang="cy-GB" sz="4000" dirty="0"/>
              <a:t>1. Rhannwch y gwaith yn dopigau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40A590-3FD6-42D6-93FE-3DD02AA28927}"/>
              </a:ext>
            </a:extLst>
          </p:cNvPr>
          <p:cNvSpPr/>
          <p:nvPr/>
        </p:nvSpPr>
        <p:spPr>
          <a:xfrm>
            <a:off x="4849495" y="2673165"/>
            <a:ext cx="2163503" cy="11581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SIART FAWR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01653D2-4363-47F1-92F0-A58F9622D160}"/>
              </a:ext>
            </a:extLst>
          </p:cNvPr>
          <p:cNvSpPr/>
          <p:nvPr/>
        </p:nvSpPr>
        <p:spPr>
          <a:xfrm>
            <a:off x="5474047" y="12888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A1B8CA-70DE-4984-AD2F-5F6DC2564C90}"/>
              </a:ext>
            </a:extLst>
          </p:cNvPr>
          <p:cNvSpPr/>
          <p:nvPr/>
        </p:nvSpPr>
        <p:spPr>
          <a:xfrm>
            <a:off x="2384575" y="283436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Q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C254A10-F017-4D54-9637-E9FD02CFC9A8}"/>
              </a:ext>
            </a:extLst>
          </p:cNvPr>
          <p:cNvSpPr/>
          <p:nvPr/>
        </p:nvSpPr>
        <p:spPr>
          <a:xfrm>
            <a:off x="8494941" y="270603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3B5D5D-97AD-4890-BE01-C845AE7392E4}"/>
              </a:ext>
            </a:extLst>
          </p:cNvPr>
          <p:cNvSpPr/>
          <p:nvPr/>
        </p:nvSpPr>
        <p:spPr>
          <a:xfrm>
            <a:off x="5443856" y="4182687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DB2AAE-F77C-4D08-BBE2-EDB084832C93}"/>
              </a:ext>
            </a:extLst>
          </p:cNvPr>
          <p:cNvSpPr txBox="1"/>
          <p:nvPr/>
        </p:nvSpPr>
        <p:spPr>
          <a:xfrm flipH="1">
            <a:off x="409519" y="2484158"/>
            <a:ext cx="2490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Prif ddamcaniaeth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F43DF0-AE7D-4CB4-A693-0AFB32F5F3A2}"/>
              </a:ext>
            </a:extLst>
          </p:cNvPr>
          <p:cNvSpPr txBox="1"/>
          <p:nvPr/>
        </p:nvSpPr>
        <p:spPr>
          <a:xfrm>
            <a:off x="409519" y="3089768"/>
            <a:ext cx="1203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Tystiolaeth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8115F9-A896-44D3-BCC5-B821BD38F8BE}"/>
              </a:ext>
            </a:extLst>
          </p:cNvPr>
          <p:cNvSpPr txBox="1"/>
          <p:nvPr/>
        </p:nvSpPr>
        <p:spPr>
          <a:xfrm>
            <a:off x="409519" y="3802514"/>
            <a:ext cx="1104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Enghraifft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FEC840-F167-4F8D-BF3B-26BB10CD6433}"/>
              </a:ext>
            </a:extLst>
          </p:cNvPr>
          <p:cNvSpPr txBox="1"/>
          <p:nvPr/>
        </p:nvSpPr>
        <p:spPr>
          <a:xfrm>
            <a:off x="2635193" y="658081"/>
            <a:ext cx="1935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Damcaniaeth arall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DD12233-80B2-44B9-8C0F-0E798BCBD62A}"/>
              </a:ext>
            </a:extLst>
          </p:cNvPr>
          <p:cNvSpPr txBox="1"/>
          <p:nvPr/>
        </p:nvSpPr>
        <p:spPr>
          <a:xfrm>
            <a:off x="5426603" y="533218"/>
            <a:ext cx="1863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Tystiolaeth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CD1CB95-DEF2-47D5-BC1E-7BF16F298933}"/>
              </a:ext>
            </a:extLst>
          </p:cNvPr>
          <p:cNvSpPr txBox="1"/>
          <p:nvPr/>
        </p:nvSpPr>
        <p:spPr>
          <a:xfrm>
            <a:off x="7498180" y="707183"/>
            <a:ext cx="2737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Ystadegau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C113F92-F8F0-46FC-8CB8-0CFBFB31E8C5}"/>
              </a:ext>
            </a:extLst>
          </p:cNvPr>
          <p:cNvSpPr txBox="1"/>
          <p:nvPr/>
        </p:nvSpPr>
        <p:spPr>
          <a:xfrm>
            <a:off x="9807426" y="2938898"/>
            <a:ext cx="2679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      Damcaniaeth arall 2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C5CDF3-5D18-451C-A672-F54F3EC6C3C5}"/>
              </a:ext>
            </a:extLst>
          </p:cNvPr>
          <p:cNvSpPr txBox="1"/>
          <p:nvPr/>
        </p:nvSpPr>
        <p:spPr>
          <a:xfrm>
            <a:off x="9638581" y="4319335"/>
            <a:ext cx="2415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Tystiolaeth yn erbyn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893D84B-6AD5-498C-9B62-FF2B3D548C96}"/>
              </a:ext>
            </a:extLst>
          </p:cNvPr>
          <p:cNvSpPr txBox="1"/>
          <p:nvPr/>
        </p:nvSpPr>
        <p:spPr>
          <a:xfrm>
            <a:off x="4988787" y="5492954"/>
            <a:ext cx="1994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Materion sylfaenol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8E87B70-E183-48DF-95D1-CF6863F3F8AA}"/>
              </a:ext>
            </a:extLst>
          </p:cNvPr>
          <p:cNvSpPr txBox="1"/>
          <p:nvPr/>
        </p:nvSpPr>
        <p:spPr>
          <a:xfrm>
            <a:off x="2507023" y="4623758"/>
            <a:ext cx="1277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cysylltiadau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3AEE635-7E23-44D9-9758-766E8CC50808}"/>
              </a:ext>
            </a:extLst>
          </p:cNvPr>
          <p:cNvCxnSpPr>
            <a:cxnSpLocks/>
            <a:stCxn id="4" idx="0"/>
            <a:endCxn id="5" idx="2"/>
          </p:cNvCxnSpPr>
          <p:nvPr/>
        </p:nvCxnSpPr>
        <p:spPr>
          <a:xfrm flipV="1">
            <a:off x="5931247" y="2203250"/>
            <a:ext cx="0" cy="469915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F6B41F4-4169-4ED5-97F0-F226949CD677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1480723" y="2872589"/>
            <a:ext cx="903852" cy="418975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5CFCF30-3012-4E8E-B363-06E01393A4B4}"/>
              </a:ext>
            </a:extLst>
          </p:cNvPr>
          <p:cNvCxnSpPr>
            <a:cxnSpLocks/>
          </p:cNvCxnSpPr>
          <p:nvPr/>
        </p:nvCxnSpPr>
        <p:spPr>
          <a:xfrm>
            <a:off x="4169434" y="1017956"/>
            <a:ext cx="1333335" cy="558170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52204E19-FEA9-4E68-9EC7-802DD5DA9FA4}"/>
              </a:ext>
            </a:extLst>
          </p:cNvPr>
          <p:cNvCxnSpPr>
            <a:cxnSpLocks/>
          </p:cNvCxnSpPr>
          <p:nvPr/>
        </p:nvCxnSpPr>
        <p:spPr>
          <a:xfrm flipV="1">
            <a:off x="5931246" y="986920"/>
            <a:ext cx="0" cy="285717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1054776A-9DEE-477B-89DC-0DEFCDD2039A}"/>
              </a:ext>
            </a:extLst>
          </p:cNvPr>
          <p:cNvCxnSpPr>
            <a:cxnSpLocks/>
          </p:cNvCxnSpPr>
          <p:nvPr/>
        </p:nvCxnSpPr>
        <p:spPr>
          <a:xfrm flipV="1">
            <a:off x="6388447" y="1013121"/>
            <a:ext cx="1180625" cy="410772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414F8BB-6F2D-4FF2-88C9-CD68338F6646}"/>
              </a:ext>
            </a:extLst>
          </p:cNvPr>
          <p:cNvCxnSpPr>
            <a:cxnSpLocks/>
            <a:stCxn id="4" idx="1"/>
            <a:endCxn id="6" idx="3"/>
          </p:cNvCxnSpPr>
          <p:nvPr/>
        </p:nvCxnSpPr>
        <p:spPr>
          <a:xfrm flipH="1">
            <a:off x="3298975" y="3252235"/>
            <a:ext cx="1550520" cy="39329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1365593E-3EE7-4CD9-88F6-709E433B7F29}"/>
              </a:ext>
            </a:extLst>
          </p:cNvPr>
          <p:cNvCxnSpPr>
            <a:cxnSpLocks/>
          </p:cNvCxnSpPr>
          <p:nvPr/>
        </p:nvCxnSpPr>
        <p:spPr>
          <a:xfrm>
            <a:off x="1386453" y="3429000"/>
            <a:ext cx="954181" cy="1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8D494333-5DA1-40F2-8E1F-0F2CB2C7268C}"/>
              </a:ext>
            </a:extLst>
          </p:cNvPr>
          <p:cNvCxnSpPr>
            <a:cxnSpLocks/>
          </p:cNvCxnSpPr>
          <p:nvPr/>
        </p:nvCxnSpPr>
        <p:spPr>
          <a:xfrm flipV="1">
            <a:off x="1480723" y="3710193"/>
            <a:ext cx="914400" cy="330550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D36117DB-1911-4F00-8878-3ADC966A594D}"/>
              </a:ext>
            </a:extLst>
          </p:cNvPr>
          <p:cNvCxnSpPr>
            <a:cxnSpLocks/>
            <a:stCxn id="4" idx="2"/>
          </p:cNvCxnSpPr>
          <p:nvPr/>
        </p:nvCxnSpPr>
        <p:spPr>
          <a:xfrm>
            <a:off x="5931247" y="3831304"/>
            <a:ext cx="9545" cy="376557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23254EC8-40A1-4F7D-B7F8-204DC288B450}"/>
              </a:ext>
            </a:extLst>
          </p:cNvPr>
          <p:cNvCxnSpPr>
            <a:cxnSpLocks/>
            <a:stCxn id="7" idx="1"/>
          </p:cNvCxnSpPr>
          <p:nvPr/>
        </p:nvCxnSpPr>
        <p:spPr>
          <a:xfrm flipH="1" flipV="1">
            <a:off x="7012998" y="3142409"/>
            <a:ext cx="1481943" cy="20829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5B828A8C-06ED-4214-8E6D-4E689F6852E5}"/>
              </a:ext>
            </a:extLst>
          </p:cNvPr>
          <p:cNvCxnSpPr>
            <a:cxnSpLocks/>
            <a:stCxn id="7" idx="3"/>
            <a:endCxn id="16" idx="1"/>
          </p:cNvCxnSpPr>
          <p:nvPr/>
        </p:nvCxnSpPr>
        <p:spPr>
          <a:xfrm flipV="1">
            <a:off x="9409341" y="3123564"/>
            <a:ext cx="398085" cy="39674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41DB21C7-A003-4830-84B5-13E47E0D67D6}"/>
              </a:ext>
            </a:extLst>
          </p:cNvPr>
          <p:cNvCxnSpPr>
            <a:cxnSpLocks/>
          </p:cNvCxnSpPr>
          <p:nvPr/>
        </p:nvCxnSpPr>
        <p:spPr>
          <a:xfrm>
            <a:off x="9346720" y="3703738"/>
            <a:ext cx="917359" cy="706141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E16027C5-3B0A-46E7-B55C-134E3610FC71}"/>
              </a:ext>
            </a:extLst>
          </p:cNvPr>
          <p:cNvCxnSpPr>
            <a:cxnSpLocks/>
            <a:stCxn id="18" idx="0"/>
            <a:endCxn id="8" idx="2"/>
          </p:cNvCxnSpPr>
          <p:nvPr/>
        </p:nvCxnSpPr>
        <p:spPr>
          <a:xfrm flipH="1" flipV="1">
            <a:off x="5901056" y="5097087"/>
            <a:ext cx="84735" cy="395867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808F765E-BCD6-437C-8245-D54096452B53}"/>
              </a:ext>
            </a:extLst>
          </p:cNvPr>
          <p:cNvCxnSpPr>
            <a:cxnSpLocks/>
            <a:stCxn id="19" idx="1"/>
          </p:cNvCxnSpPr>
          <p:nvPr/>
        </p:nvCxnSpPr>
        <p:spPr>
          <a:xfrm flipH="1" flipV="1">
            <a:off x="1288211" y="4221192"/>
            <a:ext cx="1218812" cy="58723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76962F71-F1A7-4FB0-8C53-BCD3FD001176}"/>
              </a:ext>
            </a:extLst>
          </p:cNvPr>
          <p:cNvCxnSpPr>
            <a:cxnSpLocks/>
          </p:cNvCxnSpPr>
          <p:nvPr/>
        </p:nvCxnSpPr>
        <p:spPr>
          <a:xfrm>
            <a:off x="3117011" y="4993090"/>
            <a:ext cx="1553260" cy="68453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885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2. Aildrefnwch eich nodiadau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0AE1C-140B-47C5-8ECE-D802445AE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038600" cy="4351338"/>
          </a:xfrm>
        </p:spPr>
        <p:txBody>
          <a:bodyPr>
            <a:normAutofit/>
          </a:bodyPr>
          <a:lstStyle/>
          <a:p>
            <a:r>
              <a:rPr lang="cy-GB" dirty="0"/>
              <a:t>Drwy naill ai gosod nodiadau ar ffurf copi caled fel y gallwch eu gweld neu drwy eu cymharu nhw ar sgrîn</a:t>
            </a:r>
          </a:p>
          <a:p>
            <a:r>
              <a:rPr lang="cy-GB" dirty="0"/>
              <a:t>Gwybodaeth grŵp- gysylltiedig mewn un lle</a:t>
            </a:r>
          </a:p>
          <a:p>
            <a:r>
              <a:rPr lang="cy-GB" dirty="0"/>
              <a:t>Trefnwch y deunydd yn y ffordd orau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E3C66D6-9184-4F21-8E4C-BD6DEF05D0B8}"/>
              </a:ext>
            </a:extLst>
          </p:cNvPr>
          <p:cNvSpPr/>
          <p:nvPr/>
        </p:nvSpPr>
        <p:spPr>
          <a:xfrm>
            <a:off x="6182264" y="1690688"/>
            <a:ext cx="170803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Nodiadau am </a:t>
            </a:r>
            <a:r>
              <a:rPr lang="en-GB" dirty="0"/>
              <a:t>Q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3B1CE9-FE9D-44A8-A497-369741898143}"/>
              </a:ext>
            </a:extLst>
          </p:cNvPr>
          <p:cNvSpPr/>
          <p:nvPr/>
        </p:nvSpPr>
        <p:spPr>
          <a:xfrm>
            <a:off x="8741433" y="1690688"/>
            <a:ext cx="1708029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Nodiadau am </a:t>
            </a:r>
            <a:r>
              <a:rPr lang="en-GB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E0589A9-0283-4BB3-9343-4C93389D7703}"/>
              </a:ext>
            </a:extLst>
          </p:cNvPr>
          <p:cNvSpPr/>
          <p:nvPr/>
        </p:nvSpPr>
        <p:spPr>
          <a:xfrm>
            <a:off x="6182264" y="3617343"/>
            <a:ext cx="170803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Nodiadau am </a:t>
            </a:r>
            <a:r>
              <a:rPr lang="en-GB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D88AFEF-66B8-4B1C-81C3-B22066C4DEBC}"/>
              </a:ext>
            </a:extLst>
          </p:cNvPr>
          <p:cNvSpPr/>
          <p:nvPr/>
        </p:nvSpPr>
        <p:spPr>
          <a:xfrm>
            <a:off x="8741432" y="3617343"/>
            <a:ext cx="170803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bg1"/>
                </a:solidFill>
              </a:rPr>
              <a:t>Nodiadau am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644771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25" y="60326"/>
            <a:ext cx="657045" cy="957592"/>
          </a:xfrm>
        </p:spPr>
        <p:txBody>
          <a:bodyPr/>
          <a:lstStyle/>
          <a:p>
            <a:r>
              <a:rPr lang="en-GB" dirty="0"/>
              <a:t>3.</a:t>
            </a:r>
          </a:p>
        </p:txBody>
      </p:sp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87B907C6-DDA1-431C-9215-D43244D4987F}"/>
              </a:ext>
            </a:extLst>
          </p:cNvPr>
          <p:cNvSpPr/>
          <p:nvPr/>
        </p:nvSpPr>
        <p:spPr>
          <a:xfrm>
            <a:off x="920151" y="-316302"/>
            <a:ext cx="9945673" cy="6803365"/>
          </a:xfrm>
          <a:prstGeom prst="horizont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b="1" dirty="0">
                <a:solidFill>
                  <a:schemeClr val="tx1"/>
                </a:solidFill>
              </a:rPr>
              <a:t>Amlinelliad o’r cynllun</a:t>
            </a:r>
          </a:p>
          <a:p>
            <a:endParaRPr lang="cy-GB" b="1" dirty="0">
              <a:solidFill>
                <a:schemeClr val="tx1"/>
              </a:solidFill>
            </a:endParaRPr>
          </a:p>
          <a:p>
            <a:pPr algn="just"/>
            <a:r>
              <a:rPr lang="cy-GB" dirty="0">
                <a:solidFill>
                  <a:schemeClr val="tx1"/>
                </a:solidFill>
              </a:rPr>
              <a:t>1.Teitl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2. Cyflwyniad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3. Prif ddadl  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– nodiadau Q (coch) tystiolaeth o blaid – nodiadau Q, t.2-3 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 - tystiolaeth yn erbyn Q, t.5;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 - gwerthuso’r dystiolaeth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4. Damcaniaeth arall: 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 - nodiadau R (melyn) 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 - enghraifft o ddefnydd 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 - 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tystiolaeth o blaid</a:t>
            </a:r>
            <a:endParaRPr lang="cy-GB" dirty="0">
              <a:solidFill>
                <a:schemeClr val="tx1"/>
              </a:solidFill>
            </a:endParaRPr>
          </a:p>
          <a:p>
            <a:pPr algn="just"/>
            <a:r>
              <a:rPr lang="cy-GB" dirty="0">
                <a:solidFill>
                  <a:schemeClr val="tx1"/>
                </a:solidFill>
              </a:rPr>
              <a:t> - 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tystiolaeth yn erbyn</a:t>
            </a:r>
            <a:r>
              <a:rPr lang="cy-GB" dirty="0">
                <a:solidFill>
                  <a:schemeClr val="tx1"/>
                </a:solidFill>
              </a:rPr>
              <a:t> 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 - pam nad yw’n argyhoeddi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5. Materion sylfaenol – nodiadau T (glas)</a:t>
            </a:r>
          </a:p>
          <a:p>
            <a:pPr algn="just"/>
            <a:r>
              <a:rPr lang="cy-GB" dirty="0">
                <a:solidFill>
                  <a:schemeClr val="tx1"/>
                </a:solidFill>
              </a:rPr>
              <a:t>7. Casgliadau a, b, c.</a:t>
            </a:r>
          </a:p>
        </p:txBody>
      </p:sp>
    </p:spTree>
    <p:extLst>
      <p:ext uri="{BB962C8B-B14F-4D97-AF65-F5344CB8AC3E}">
        <p14:creationId xmlns:p14="http://schemas.microsoft.com/office/powerpoint/2010/main" val="4278593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329"/>
            <a:ext cx="10515600" cy="1325563"/>
          </a:xfrm>
        </p:spPr>
        <p:txBody>
          <a:bodyPr>
            <a:normAutofit/>
          </a:bodyPr>
          <a:lstStyle/>
          <a:p>
            <a:r>
              <a:rPr lang="cy-GB" dirty="0"/>
              <a:t>4. Trefnwch wybodaeth yn baragraffau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0AE1C-140B-47C5-8ECE-D802445AE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049" y="1170017"/>
            <a:ext cx="6538823" cy="4074843"/>
          </a:xfrm>
          <a:ln w="38100"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y-GB" dirty="0"/>
              <a:t>Cod-liwiwch pob set o nodiadau </a:t>
            </a:r>
          </a:p>
          <a:p>
            <a:r>
              <a:rPr lang="cy-GB" dirty="0"/>
              <a:t>Rhowch liw gwahanol i bob topig neu baragraff; tanlinellwch y prif bwyntiau gan ddefnyddio’r lliw hwn</a:t>
            </a:r>
          </a:p>
          <a:p>
            <a:r>
              <a:rPr lang="cy-GB" dirty="0"/>
              <a:t>Byddwch yn gyson, gan ddefnyddio cod-liwio ar nodiadau patrwm, amlinelliadau o’ch cynlluniau a drafftiau</a:t>
            </a:r>
          </a:p>
          <a:p>
            <a:r>
              <a:rPr lang="cy-GB" dirty="0"/>
              <a:t>Rhannwch nodiadau ar ffurf copi caled gan ddefnyddio rhanwyr lliw</a:t>
            </a:r>
          </a:p>
          <a:p>
            <a:r>
              <a:rPr lang="cy-GB" dirty="0"/>
              <a:t>Unwaith y dechreuwch ysgrifennu, dylai fod un prif syniad gyda phob paragraff – gyda manylion ategol neu dystiolaeth sy’n gysylltiedig ag un set (neu dudalen) o nodiadau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13DFE1-C4C3-4EDC-8B93-56C47B1A06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1528" y="1170017"/>
            <a:ext cx="4245634" cy="4074843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1672645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857" y="0"/>
            <a:ext cx="10515600" cy="1325563"/>
          </a:xfrm>
        </p:spPr>
        <p:txBody>
          <a:bodyPr/>
          <a:lstStyle/>
          <a:p>
            <a:r>
              <a:rPr lang="cy-GB" dirty="0"/>
              <a:t>Cynllunio mewn Camau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0AE1C-140B-47C5-8ECE-D802445AE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4ACA41-7E9C-4092-8332-815ECC56C3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7940" y="1313731"/>
            <a:ext cx="7620000" cy="40005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30439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Datblygu amlinelliad o’r cynllun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0AE1C-140B-47C5-8ECE-D802445AE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148532" cy="312018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/>
              <a:t>Drwy dynnu amlinelliad cychwynnol o’ch cynllun</a:t>
            </a:r>
          </a:p>
          <a:p>
            <a:pPr marL="0" indent="0">
              <a:buNone/>
            </a:pPr>
            <a:r>
              <a:rPr lang="cy-GB" dirty="0"/>
              <a:t>Gwnewch nodiadau patrwm neu amlinelliad strwythuredig o’ch cynllun sy’n dangos yr hyn rydych yn ei wybod, prif faterion y cam hwn yn eich barn chi, eich cwestiynau, a rhestr o bethau i’w gwneud, i’w canfod neu i’w dilyn.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99CDB6-E06B-46F1-BE19-F65192B5D4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1164" y="1634987"/>
            <a:ext cx="5148531" cy="318052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10260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0AE1C-140B-47C5-8ECE-D802445AE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Convert you ‘To Do’ list into an action plan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05D34D-DCE1-4A27-8803-0F96E3F626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397566"/>
            <a:ext cx="12867861" cy="6062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2098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-41365"/>
            <a:ext cx="10515600" cy="1325563"/>
          </a:xfrm>
        </p:spPr>
        <p:txBody>
          <a:bodyPr/>
          <a:lstStyle/>
          <a:p>
            <a:r>
              <a:rPr lang="cy-GB" dirty="0"/>
              <a:t>Rhestr wirio blaenoriaethau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0AE1C-140B-47C5-8ECE-D802445AE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62" y="1187270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y-GB" dirty="0"/>
              <a:t>1 Ysgrifennwch restr lawn o bethau i’w gwneud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y-GB" dirty="0"/>
              <a:t>2 Amlygwch y tasgau hanfodol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y-GB" dirty="0"/>
              <a:t>3 Nodwch bopeth o bwys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y-GB" dirty="0"/>
              <a:t>4 Nodwch yr eitemau pwysicaf (y rhai â’r canlyniadau mwyaf difrifol os na’u cwblheir)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y-GB" dirty="0"/>
              <a:t>5 Rhifwch yr eitemau yn y drefn orau i’w cwblhau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y-GB" dirty="0"/>
              <a:t>6 Amcangyfrifwch faint o amser y dylid ei dreulio ar bob un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y-GB" dirty="0"/>
              <a:t>7 Penderfynwch ar yr hyn y gellid bod wedi ei golli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y-GB" dirty="0"/>
              <a:t>8 Rhowch yr amser sydd i’w roi o’r neilltu ar gyfer pob cam o’r holl dasgau hanfodol i mewn i amserlen neu gynllun, gydag amserau cychwyn a chwblhau (neu ddyddiadau)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5D1966-884A-4345-9BDE-C55CA38A8B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4211" y="336281"/>
            <a:ext cx="3111261" cy="2033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633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Penderfynu ar y drefn orau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0AE1C-140B-47C5-8ECE-D802445AE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Penderfynwch ar y drefn orau i gwblhau tasgau gan ddibynnu ar ystyriaethau megis: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y-GB" dirty="0"/>
              <a:t>Y rhai pwysicaf neu ar frys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y-GB" dirty="0"/>
              <a:t>Y drefn fwyaf rhesymegol (ystyriwch dasgau sy’n rhagflaenu neu y gellid eu grwpio yn ôl lleoliad, llwybrau teithio neu’r bobl dan sylw)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y-GB" dirty="0"/>
              <a:t>A yw’n well gennych wneud materion hawdd yn gyntaf neu’n olaf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y-GB" dirty="0"/>
              <a:t>Os gwelwch ei bod yn anodd blaenoriaethu, defnyddiwch system raddio, gan bwyso a mesur pwysigrwydd yn erbyn brys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3AA5BA-6674-4B48-BBF2-9E5D1F0FE9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8552" y="103981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173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Trefnydd blaenoriaethau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3F8216E9-3218-4907-B31D-FB5BC55913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799411"/>
              </p:ext>
            </p:extLst>
          </p:nvPr>
        </p:nvGraphicFramePr>
        <p:xfrm>
          <a:off x="838200" y="1825625"/>
          <a:ext cx="10515596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2228">
                  <a:extLst>
                    <a:ext uri="{9D8B030D-6E8A-4147-A177-3AD203B41FA5}">
                      <a16:colId xmlns:a16="http://schemas.microsoft.com/office/drawing/2014/main" val="3963490114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46653525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1772804341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965368717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4188509207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1459186346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8246591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List of things to do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  <a:p>
                      <a:r>
                        <a:rPr lang="en-GB" dirty="0"/>
                        <a:t>Importance?</a:t>
                      </a:r>
                    </a:p>
                    <a:p>
                      <a:r>
                        <a:rPr lang="en-GB" dirty="0"/>
                        <a:t>(scale 6-10)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  <a:p>
                      <a:r>
                        <a:rPr lang="en-GB" dirty="0"/>
                        <a:t>Urgency?</a:t>
                      </a:r>
                    </a:p>
                    <a:p>
                      <a:r>
                        <a:rPr lang="en-GB" dirty="0"/>
                        <a:t>(scale 1-5)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  <a:p>
                      <a:r>
                        <a:rPr lang="en-GB" dirty="0"/>
                        <a:t>A-B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  <a:p>
                      <a:r>
                        <a:rPr lang="en-GB" dirty="0"/>
                        <a:t>Order of priority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</a:t>
                      </a:r>
                    </a:p>
                    <a:p>
                      <a:r>
                        <a:rPr lang="en-GB" dirty="0"/>
                        <a:t>Start by…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</a:t>
                      </a:r>
                    </a:p>
                    <a:p>
                      <a:r>
                        <a:rPr lang="en-GB" dirty="0"/>
                        <a:t>End by…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8723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4502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685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1773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2100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861A-AB1D-43FD-B7FB-47C56F8DC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745" y="160623"/>
            <a:ext cx="10515600" cy="1325563"/>
          </a:xfrm>
        </p:spPr>
        <p:txBody>
          <a:bodyPr/>
          <a:lstStyle/>
          <a:p>
            <a:r>
              <a:rPr lang="cy-GB" dirty="0"/>
              <a:t>Cynllunio’ch amser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0AE1C-140B-47C5-8ECE-D802445AE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696" y="158573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Cynlluniwch tuag yn ôl o’ch terfynau amser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D41B6B-5C7D-41B6-B35D-ABFD9B810B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1026" y="384969"/>
            <a:ext cx="3629025" cy="25717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F3B5FD-BD8B-4629-9159-9E971F8D91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8694" y="3218072"/>
            <a:ext cx="6347604" cy="2193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963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EFB54-7923-4097-ABD8-6F153D825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Ailweithio’ch</a:t>
            </a:r>
            <a:r>
              <a:rPr lang="cy-GB" dirty="0"/>
              <a:t> cynllun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17C0E-471D-41E9-8E11-2448ABC7A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698DB8-B5E3-490F-8EDE-07526CB801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4017" y="1690688"/>
            <a:ext cx="5883965" cy="3338926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16332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EFB54-7923-4097-ABD8-6F153D825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Gwneud amlinelliad clir a therfynol o’ch cynllun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17C0E-471D-41E9-8E11-2448ABC7A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975074" cy="2825888"/>
          </a:xfrm>
        </p:spPr>
        <p:txBody>
          <a:bodyPr>
            <a:normAutofit/>
          </a:bodyPr>
          <a:lstStyle/>
          <a:p>
            <a:r>
              <a:rPr lang="cy-GB" dirty="0"/>
              <a:t>Eglurwch eich cynllun terfynol. Defnyddiwch liwiau i amlygu darnau penodol, neu ail-ysgrifennwch rannau blêr o’r newydd. Gwyliwch rhag defnyddio’r esgus o ‘dacluso’ neu ‘ddiweddaru’ eich cynllun fel ffordd o oedi cyn dechrau ysgrifennu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500B0B-7E7D-488F-AC96-E826630EDF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3700" y="1644925"/>
            <a:ext cx="3624470" cy="3299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993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EFB54-7923-4097-ABD8-6F153D825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F03F157-F8B4-4F36-A0B9-B36F4E6ED1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883616" y="407504"/>
            <a:ext cx="3682569" cy="489502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B9ECE9B-C8B1-4B2C-BA4F-878CEC8C2B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0563" y="407504"/>
            <a:ext cx="3511801" cy="4763329"/>
          </a:xfrm>
          <a:prstGeom prst="rect">
            <a:avLst/>
          </a:prstGeom>
          <a:ln w="28575">
            <a:solidFill>
              <a:srgbClr val="0070C0"/>
            </a:solidFill>
          </a:ln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035691D-2A7C-4524-8467-78D3384B4F15}"/>
              </a:ext>
            </a:extLst>
          </p:cNvPr>
          <p:cNvCxnSpPr>
            <a:cxnSpLocks/>
          </p:cNvCxnSpPr>
          <p:nvPr/>
        </p:nvCxnSpPr>
        <p:spPr>
          <a:xfrm>
            <a:off x="4909931" y="2708412"/>
            <a:ext cx="1605937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94606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EFB54-7923-4097-ABD8-6F153D825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813" y="245856"/>
            <a:ext cx="10515600" cy="1325563"/>
          </a:xfrm>
        </p:spPr>
        <p:txBody>
          <a:bodyPr/>
          <a:lstStyle/>
          <a:p>
            <a:r>
              <a:rPr lang="cy-GB" dirty="0"/>
              <a:t>O fap meddwl i fap unionlin: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17C0E-471D-41E9-8E11-2448ABC7A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4791" y="1333639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cy-GB" dirty="0">
                <a:solidFill>
                  <a:srgbClr val="FF0000"/>
                </a:solidFill>
              </a:rPr>
              <a:t>Cynhyrchu</a:t>
            </a:r>
            <a:r>
              <a:rPr lang="cy-GB" dirty="0"/>
              <a:t>: Defnyddiwch nodiadau’r map meddwl i danio’r hyn a wyddoch a chreu syniadau.</a:t>
            </a:r>
          </a:p>
          <a:p>
            <a:r>
              <a:rPr lang="cy-GB" dirty="0">
                <a:solidFill>
                  <a:srgbClr val="FF0000"/>
                </a:solidFill>
              </a:rPr>
              <a:t>Dod o hyd i gysylltiadau</a:t>
            </a:r>
            <a:r>
              <a:rPr lang="cy-GB" dirty="0"/>
              <a:t>: Defnyddiwch liwiau, rhifau a llinellau cysylltiol i gysylltu gwybodaeth berthnasol yn y map meddwl.</a:t>
            </a:r>
          </a:p>
          <a:p>
            <a:r>
              <a:rPr lang="cy-GB" dirty="0">
                <a:solidFill>
                  <a:srgbClr val="FF0000"/>
                </a:solidFill>
              </a:rPr>
              <a:t>Grwpio</a:t>
            </a:r>
            <a:r>
              <a:rPr lang="cy-GB" dirty="0"/>
              <a:t>: </a:t>
            </a:r>
            <a:r>
              <a:rPr lang="cy-GB" dirty="0" err="1"/>
              <a:t>Ailweithiwch</a:t>
            </a:r>
            <a:r>
              <a:rPr lang="cy-GB" dirty="0"/>
              <a:t> nodiadau’r map meddwl, gan roi’r holl wybodaeth berthnasol at ei gilydd.</a:t>
            </a:r>
          </a:p>
          <a:p>
            <a:r>
              <a:rPr lang="cy-GB" dirty="0">
                <a:solidFill>
                  <a:srgbClr val="FF0000"/>
                </a:solidFill>
              </a:rPr>
              <a:t>Creu hierarchaeth</a:t>
            </a:r>
            <a:r>
              <a:rPr lang="cy-GB" dirty="0"/>
              <a:t>: Fel cam hanner ffordd rhwng gwneud nodiadau patrwm ac ysgrifennu dilyniannol, mae’n helpu trefnu’ch syniadau’n hierarchaidd fel y gall y prif syniadau sefyll ar wahân i’r manylion sylfaenol</a:t>
            </a:r>
          </a:p>
          <a:p>
            <a:r>
              <a:rPr lang="cy-GB" dirty="0">
                <a:solidFill>
                  <a:srgbClr val="FF0000"/>
                </a:solidFill>
              </a:rPr>
              <a:t>Creu penawdau a phwyntiau</a:t>
            </a:r>
            <a:r>
              <a:rPr lang="cy-GB" dirty="0"/>
              <a:t>: Rhowch deitl neu bennawd i bob rhan o’ch map meddwl, wedyn teipiwch restr oddi tano o’r holl bwyntiau sy’n berthnasol i’r pennawd hwnnw. Defnyddiwch eich cod lliwiau fel canllaw o’r hyn sy’n perthyn i bob paragraff</a:t>
            </a:r>
          </a:p>
        </p:txBody>
      </p:sp>
    </p:spTree>
    <p:extLst>
      <p:ext uri="{BB962C8B-B14F-4D97-AF65-F5344CB8AC3E}">
        <p14:creationId xmlns:p14="http://schemas.microsoft.com/office/powerpoint/2010/main" val="28164168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606C0D-D1CC-46FB-BD32-95E8CBF4FE69}"/>
</file>

<file path=customXml/itemProps2.xml><?xml version="1.0" encoding="utf-8"?>
<ds:datastoreItem xmlns:ds="http://schemas.openxmlformats.org/officeDocument/2006/customXml" ds:itemID="{89159F89-F655-4F55-B1F5-53640E90A21B}">
  <ds:schemaRefs>
    <ds:schemaRef ds:uri="http://purl.org/dc/elements/1.1/"/>
    <ds:schemaRef ds:uri="http://schemas.microsoft.com/office/2006/metadata/properties"/>
    <ds:schemaRef ds:uri="f9cd839b-d2f7-4d79-867e-33235b171cd7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ebe861c4-9752-476b-95bf-faec8d80e167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E624F543-27B9-4444-A5EC-4D86837475A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1698</TotalTime>
  <Words>1231</Words>
  <Application>Microsoft Office PowerPoint</Application>
  <PresentationFormat>Widescreen</PresentationFormat>
  <Paragraphs>131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Wingdings</vt:lpstr>
      <vt:lpstr>Office Theme</vt:lpstr>
      <vt:lpstr>Cynllunio’ch ysgrifennu (1)</vt:lpstr>
      <vt:lpstr>Bydd y pedwar cam canlynol yn eich cynorthwyo i drefnu gwybodaeth ar gyfer aseiniadau.</vt:lpstr>
      <vt:lpstr>1. Rhannwch y gwaith yn dopigau</vt:lpstr>
      <vt:lpstr>2. Aildrefnwch eich nodiadau</vt:lpstr>
      <vt:lpstr>3.</vt:lpstr>
      <vt:lpstr>4. Trefnwch wybodaeth yn baragraffau</vt:lpstr>
      <vt:lpstr>Cynllunio mewn Camau</vt:lpstr>
      <vt:lpstr>Datblygu amlinelliad o’r cynllun</vt:lpstr>
      <vt:lpstr>Creating an Action Plan</vt:lpstr>
      <vt:lpstr>Rhestr wirio blaenoriaethau</vt:lpstr>
      <vt:lpstr>Penderfynu ar y drefn orau</vt:lpstr>
      <vt:lpstr>Trefnydd blaenoriaethau</vt:lpstr>
      <vt:lpstr>Cynllunio’ch amser</vt:lpstr>
      <vt:lpstr>Ailweithio’ch cynllun</vt:lpstr>
      <vt:lpstr>Gwneud amlinelliad clir a therfynol o’ch cynllun</vt:lpstr>
      <vt:lpstr>PowerPoint Presentation</vt:lpstr>
      <vt:lpstr>O fap meddwl i fap unionlin: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your writing</dc:title>
  <dc:creator>Julia Holloway</dc:creator>
  <cp:lastModifiedBy>Andrew Currie</cp:lastModifiedBy>
  <cp:revision>36</cp:revision>
  <dcterms:created xsi:type="dcterms:W3CDTF">2020-08-28T11:10:39Z</dcterms:created>
  <dcterms:modified xsi:type="dcterms:W3CDTF">2020-09-30T10:04:15Z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