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9" r:id="rId4"/>
    <p:sldId id="258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EACC01-0AED-4AAC-B836-93E72B67B4AA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F1C2DC-358D-4321-9269-10BF65C2EA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5064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535263-2426-479D-B6CE-9AF3CF04DE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84777F-25E2-4E2D-93D4-1F01733BAF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F05BC6-E497-46B9-8353-74543B7FCF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46EFF-02D1-42D3-8A90-683284C4CBB3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F53A5A-67F9-4E3A-B4AE-BA67306D8D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C6A5D3-5760-406F-AB4F-CACF82A168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67032-9988-4618-8453-734F8363EB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4590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9F9DC-3DEF-489A-8597-19A5A2EFE6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14415F-DC97-49C3-BCD5-48CB2A423C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2862A3-2182-4B14-B20E-A31E0041E1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46EFF-02D1-42D3-8A90-683284C4CBB3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9E51A3-A295-40C6-AE71-6C6821B449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02B20F-4D13-4C2F-96BC-7C3E3622D3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67032-9988-4618-8453-734F8363EB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04023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D57BF-5A63-4C0D-9673-970A75CB3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C80116-32A8-43A5-B460-B8EF1B6485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4DED82-8927-477D-BDDD-272694630A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46EFF-02D1-42D3-8A90-683284C4CBB3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502B3F-7DE3-47CD-BD0C-EFD8072B3D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6F435C-DE71-4787-857C-492AF0ADC0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67032-9988-4618-8453-734F8363EB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4839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2A1586-9E2A-49B9-A9F6-2CE7278801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0EDF85-A618-482B-9D6B-61B3D81D9D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6C7AB2-1A48-4811-ADAC-BE6DBCAE78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451D2C-C306-438D-824E-A965B6294B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46EFF-02D1-42D3-8A90-683284C4CBB3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0E44CB-A25E-478A-AE2E-1EEBBEA8B8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0D8314-E5D9-4933-BF03-CA4FF55D63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67032-9988-4618-8453-734F8363EB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0079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09DC6E-0998-47C4-B82A-EAD46C82ED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8F8CD1-0FFF-4328-8859-6B149282DE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1664C8-0032-4CC5-9171-4960D1D64A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086991B-E6B8-4C50-B01D-5A57C17489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777F61-6B4C-47FB-BD1B-C53BDB22090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8CFD21C-6018-4AD8-9B42-77A4C46E93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46EFF-02D1-42D3-8A90-683284C4CBB3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C6A01C5-CA66-4D63-B52C-D86B8FF0C1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DACC8B1-C14D-4559-837E-571787E096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67032-9988-4618-8453-734F8363EB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77856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846D83-E095-4D23-A233-C5E989FBDF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86200F0-0843-488A-B4CC-B69639EFD1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46EFF-02D1-42D3-8A90-683284C4CBB3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D6C4AA-1C1E-43E4-9576-9D581BCA60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045B86-5789-4831-8B2D-1EDFE21BA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67032-9988-4618-8453-734F8363EB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95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9B3455-77B3-41EF-9C54-D714A473ED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46EFF-02D1-42D3-8A90-683284C4CBB3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FA7BEBA-BAD5-4367-8DAC-0DBD1C0C3E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39D07B-B969-420C-B81D-A8F54FD12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67032-9988-4618-8453-734F8363EB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406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89C9D-2EFD-4A9D-AEAE-D2AD632550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5FD0EA-56DF-470A-95C9-5EB451D7D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902FCE-8176-4CBF-9616-F727976C8D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DA7004-5845-4ACF-AF4D-E4DC66F5EE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46EFF-02D1-42D3-8A90-683284C4CBB3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47F01F-03B9-4CF2-9E95-C85D355300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F7D9AE-5C3E-4CFE-9A52-155B7049F3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67032-9988-4618-8453-734F8363EB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7479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E4F9EF-2A2B-494B-83A9-7E4E742CBF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0BB6E48-6AFE-4CC7-A2D2-12EF9535524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A49C4B-8DC9-4A75-AF11-6BD26C1989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8E520B-081D-4613-9D16-79FB9182DF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46EFF-02D1-42D3-8A90-683284C4CBB3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807F95-38CE-47C9-BDF0-5227FE6AE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37EC68-989B-47AD-8998-DC07F227EE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67032-9988-4618-8453-734F8363EB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03501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66734-18BE-4A4D-B27C-9A0B07236E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474563-4E6B-4AC0-8B51-EBD95C092C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165330-BF64-430B-93C0-87E106E619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46EFF-02D1-42D3-8A90-683284C4CBB3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B703F-3F97-4E0E-ACFB-00D9E456B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58CEC3-8072-4C2A-8ED8-E3C8B25F3E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67032-9988-4618-8453-734F8363EB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5523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B85409-9076-47ED-AB21-1EA79FD4035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CF1D11-0084-4815-940F-AFA00A48E1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C85911-C242-44BE-AF7C-3BDD92DBD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46EFF-02D1-42D3-8A90-683284C4CBB3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D52169-82FE-4E5D-844A-DED3B05E4B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3C7D43-334D-4780-B1E3-4A32CF9284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67032-9988-4618-8453-734F8363EB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261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435BDF-FCA7-4294-A912-EC56EF6C0D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3B3301-D5E7-426C-A601-172C13E5F4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8633D6-0B4E-4E20-AF39-2E8FB57F0B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446EFF-02D1-42D3-8A90-683284C4CBB3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51F1A9-BAA7-48F8-A198-519A43A582A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452E84-0B6E-43AA-929D-377B9D3533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667032-9988-4618-8453-734F8363EB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13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8FCCC-560F-417A-BE8B-45700F6325B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Dao in Dao DE Jing</a:t>
            </a:r>
          </a:p>
        </p:txBody>
      </p:sp>
    </p:spTree>
    <p:extLst>
      <p:ext uri="{BB962C8B-B14F-4D97-AF65-F5344CB8AC3E}">
        <p14:creationId xmlns:p14="http://schemas.microsoft.com/office/powerpoint/2010/main" val="2077952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A5EC0-990B-49E4-97C7-F101515724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Dao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C2DBEE-5800-4F8F-B83A-F8C650EC31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means the way, path or road but can also be used as a verb to guide1 </a:t>
            </a:r>
          </a:p>
          <a:p>
            <a:endParaRPr lang="en-GB" dirty="0"/>
          </a:p>
          <a:p>
            <a:r>
              <a:rPr lang="en-GB" dirty="0"/>
              <a:t>In Daoist philosophy the Dao is the origin of all things as:</a:t>
            </a:r>
          </a:p>
          <a:p>
            <a:pPr marL="0" indent="0" algn="ctr">
              <a:buNone/>
            </a:pPr>
            <a:r>
              <a:rPr lang="en-GB" dirty="0"/>
              <a:t>The Way gave birth to the One;</a:t>
            </a:r>
          </a:p>
          <a:p>
            <a:pPr marL="0" indent="0" algn="ctr">
              <a:buNone/>
            </a:pPr>
            <a:r>
              <a:rPr lang="en-GB" dirty="0"/>
              <a:t>The One gave birth to the Two;</a:t>
            </a:r>
          </a:p>
          <a:p>
            <a:pPr marL="0" indent="0" algn="ctr">
              <a:buNone/>
            </a:pPr>
            <a:r>
              <a:rPr lang="en-GB" dirty="0"/>
              <a:t>The Two gave birth to the Three;</a:t>
            </a:r>
          </a:p>
          <a:p>
            <a:pPr marL="0" indent="0" algn="ctr">
              <a:buNone/>
            </a:pPr>
            <a:r>
              <a:rPr lang="en-GB" dirty="0"/>
              <a:t>And the Three gave birth to the ten thousand things2 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483504-8192-4E83-9119-C7C1AB9DEB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717132" y="6044968"/>
            <a:ext cx="4093346" cy="750888"/>
          </a:xfrm>
        </p:spPr>
        <p:txBody>
          <a:bodyPr/>
          <a:lstStyle/>
          <a:p>
            <a:r>
              <a:rPr lang="en-GB" sz="1800" dirty="0">
                <a:solidFill>
                  <a:schemeClr val="tx1"/>
                </a:solidFill>
              </a:rPr>
              <a:t>1 Chad Hansen, </a:t>
            </a:r>
            <a:r>
              <a:rPr lang="en-GB" sz="1800" dirty="0" err="1">
                <a:solidFill>
                  <a:schemeClr val="tx1"/>
                </a:solidFill>
              </a:rPr>
              <a:t>pg</a:t>
            </a:r>
            <a:r>
              <a:rPr lang="en-GB" sz="1800" dirty="0">
                <a:solidFill>
                  <a:schemeClr val="tx1"/>
                </a:solidFill>
              </a:rPr>
              <a:t> 26</a:t>
            </a:r>
          </a:p>
          <a:p>
            <a:r>
              <a:rPr lang="en-GB" sz="1800" dirty="0">
                <a:solidFill>
                  <a:schemeClr val="tx1"/>
                </a:solidFill>
              </a:rPr>
              <a:t>2 Laozi, chapter 42</a:t>
            </a:r>
          </a:p>
        </p:txBody>
      </p:sp>
    </p:spTree>
    <p:extLst>
      <p:ext uri="{BB962C8B-B14F-4D97-AF65-F5344CB8AC3E}">
        <p14:creationId xmlns:p14="http://schemas.microsoft.com/office/powerpoint/2010/main" val="7113948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A8CA00-81C0-41B4-B81C-E5B1EF9FFF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Chapter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CB3107-7391-477A-BBCA-D007A5A95C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029940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600" dirty="0"/>
              <a:t>As for the Way, the Way that can be spoken of is not the constant Way;</a:t>
            </a:r>
          </a:p>
          <a:p>
            <a:pPr marL="0" indent="0">
              <a:buNone/>
            </a:pPr>
            <a:r>
              <a:rPr lang="en-GB" sz="1600" dirty="0"/>
              <a:t>As for names, the name that can be named is not the constant name.</a:t>
            </a:r>
          </a:p>
          <a:p>
            <a:pPr marL="0" indent="0">
              <a:buNone/>
            </a:pPr>
            <a:r>
              <a:rPr lang="en-GB" sz="1600" dirty="0"/>
              <a:t>The nameless is the beginning of the ten thousand things;</a:t>
            </a:r>
          </a:p>
          <a:p>
            <a:pPr marL="0" indent="0">
              <a:buNone/>
            </a:pPr>
            <a:r>
              <a:rPr lang="en-GB" sz="1600" dirty="0"/>
              <a:t>The named is the mother of the ten thousand things.</a:t>
            </a:r>
          </a:p>
          <a:p>
            <a:pPr marL="0" indent="0">
              <a:buNone/>
            </a:pPr>
            <a:r>
              <a:rPr lang="en-GB" sz="1600" dirty="0"/>
              <a:t>Therefore, those constantly without desires, by this means will perceive its subtlety.</a:t>
            </a:r>
          </a:p>
          <a:p>
            <a:pPr marL="0" indent="0">
              <a:buNone/>
            </a:pPr>
            <a:r>
              <a:rPr lang="en-GB" sz="1600" dirty="0"/>
              <a:t>Those constantly with desires, by this means will see only that which they yearn for and seek.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/>
              <a:t>These two together emerge;</a:t>
            </a:r>
          </a:p>
          <a:p>
            <a:pPr marL="0" indent="0">
              <a:buNone/>
            </a:pPr>
            <a:r>
              <a:rPr lang="en-GB" sz="1600" dirty="0"/>
              <a:t>They have different names yet they’re called the same;</a:t>
            </a:r>
          </a:p>
          <a:p>
            <a:pPr marL="0" indent="0">
              <a:buNone/>
            </a:pPr>
            <a:r>
              <a:rPr lang="en-GB" sz="1600" dirty="0"/>
              <a:t>That which is even more profound than the profound –</a:t>
            </a:r>
          </a:p>
          <a:p>
            <a:pPr marL="0" indent="0">
              <a:buNone/>
            </a:pPr>
            <a:r>
              <a:rPr lang="en-GB" sz="1600" dirty="0"/>
              <a:t>The gateway of all subtleties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5825E58-298B-4571-9EAA-12B6FBC44091}"/>
              </a:ext>
            </a:extLst>
          </p:cNvPr>
          <p:cNvSpPr txBox="1"/>
          <p:nvPr/>
        </p:nvSpPr>
        <p:spPr>
          <a:xfrm>
            <a:off x="6640497" y="1825625"/>
            <a:ext cx="502994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Ways can be guided; they are not fixed ways.</a:t>
            </a:r>
          </a:p>
          <a:p>
            <a:r>
              <a:rPr lang="en-GB" dirty="0"/>
              <a:t>Names can be named; they are not fixed names</a:t>
            </a:r>
          </a:p>
          <a:p>
            <a:r>
              <a:rPr lang="en-GB" dirty="0"/>
              <a:t>“absence” names the cosmic horizon,</a:t>
            </a:r>
          </a:p>
          <a:p>
            <a:r>
              <a:rPr lang="en-GB" dirty="0"/>
              <a:t>“presence” names the mother of the 10000 natural kinds.</a:t>
            </a:r>
          </a:p>
          <a:p>
            <a:r>
              <a:rPr lang="en-GB" dirty="0"/>
              <a:t>Fixing on “absence” is to want to view enigmas.</a:t>
            </a:r>
          </a:p>
          <a:p>
            <a:r>
              <a:rPr lang="en-GB" dirty="0"/>
              <a:t>Fixing on “presence” is to want to view Phenomena.</a:t>
            </a:r>
          </a:p>
          <a:p>
            <a:r>
              <a:rPr lang="en-GB" dirty="0"/>
              <a:t>These two, emerging together, we name differently.</a:t>
            </a:r>
          </a:p>
          <a:p>
            <a:r>
              <a:rPr lang="en-GB" dirty="0"/>
              <a:t>Conceiving of them as being one: call that “fathomless”.</a:t>
            </a:r>
          </a:p>
          <a:p>
            <a:r>
              <a:rPr lang="en-GB" dirty="0"/>
              <a:t>Calling it “fathomless” is still not to fathom it.</a:t>
            </a:r>
          </a:p>
          <a:p>
            <a:r>
              <a:rPr lang="en-GB" dirty="0"/>
              <a:t>… the door to a cluster of puzzles.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33CC27A-6637-4F6D-A0A7-6DE929AB0FC1}"/>
              </a:ext>
            </a:extLst>
          </p:cNvPr>
          <p:cNvSpPr txBox="1"/>
          <p:nvPr/>
        </p:nvSpPr>
        <p:spPr>
          <a:xfrm>
            <a:off x="7306322" y="5530788"/>
            <a:ext cx="41813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 translation by Robert G. Hendricks</a:t>
            </a:r>
          </a:p>
          <a:p>
            <a:r>
              <a:rPr lang="en-GB" dirty="0"/>
              <a:t>2 translation by Chad Hansen</a:t>
            </a:r>
          </a:p>
        </p:txBody>
      </p:sp>
    </p:spTree>
    <p:extLst>
      <p:ext uri="{BB962C8B-B14F-4D97-AF65-F5344CB8AC3E}">
        <p14:creationId xmlns:p14="http://schemas.microsoft.com/office/powerpoint/2010/main" val="1058781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FA63E-0918-4417-BBA6-561330F904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Chapter 34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3DB25-57DC-4EE3-BAD1-A59AF90E2E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365" y="1497151"/>
            <a:ext cx="4399625" cy="435133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1800" dirty="0"/>
              <a:t>The way floats and drifts;</a:t>
            </a:r>
          </a:p>
          <a:p>
            <a:pPr marL="0" indent="0">
              <a:buNone/>
            </a:pPr>
            <a:r>
              <a:rPr lang="en-GB" sz="1800" dirty="0"/>
              <a:t>It can go left or right.</a:t>
            </a:r>
          </a:p>
          <a:p>
            <a:pPr marL="0" indent="0">
              <a:buNone/>
            </a:pPr>
            <a:r>
              <a:rPr lang="en-GB" sz="1800" dirty="0"/>
              <a:t>It accomplishes its tasks and completes it affairs, and</a:t>
            </a:r>
          </a:p>
          <a:p>
            <a:pPr marL="0" indent="0">
              <a:buNone/>
            </a:pPr>
            <a:r>
              <a:rPr lang="en-GB" sz="1800" dirty="0"/>
              <a:t>     yet for this it is not given a name.</a:t>
            </a:r>
          </a:p>
          <a:p>
            <a:pPr marL="0" indent="0">
              <a:buNone/>
            </a:pPr>
            <a:r>
              <a:rPr lang="en-GB" sz="1800" dirty="0"/>
              <a:t>The ten thousand things entrust their lives to it, and</a:t>
            </a:r>
          </a:p>
          <a:p>
            <a:pPr marL="0" indent="0">
              <a:buNone/>
            </a:pPr>
            <a:r>
              <a:rPr lang="en-GB" sz="1800" dirty="0"/>
              <a:t>     yet it does not act as their master.</a:t>
            </a:r>
          </a:p>
          <a:p>
            <a:pPr marL="0" indent="0">
              <a:buNone/>
            </a:pPr>
            <a:r>
              <a:rPr lang="en-GB" sz="1800" dirty="0"/>
              <a:t>Thus it is constantly without desires.</a:t>
            </a:r>
          </a:p>
          <a:p>
            <a:pPr marL="0" indent="0">
              <a:buNone/>
            </a:pPr>
            <a:r>
              <a:rPr lang="en-GB" sz="1800" dirty="0"/>
              <a:t>It can be named with the things that are small.</a:t>
            </a:r>
          </a:p>
          <a:p>
            <a:pPr marL="0" indent="0">
              <a:buNone/>
            </a:pPr>
            <a:r>
              <a:rPr lang="en-GB" sz="1800" dirty="0"/>
              <a:t>The ten thousand things entrust their lives to it, and</a:t>
            </a:r>
          </a:p>
          <a:p>
            <a:pPr marL="0" indent="0">
              <a:buNone/>
            </a:pPr>
            <a:r>
              <a:rPr lang="en-GB" sz="1800" dirty="0"/>
              <a:t>      yet it does not act as their master.</a:t>
            </a:r>
          </a:p>
          <a:p>
            <a:pPr marL="0" indent="0">
              <a:buNone/>
            </a:pPr>
            <a:r>
              <a:rPr lang="en-GB" sz="1800" dirty="0"/>
              <a:t>It can be named with the things that are great.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Therefore the Sage’s ability to accomplish the great</a:t>
            </a:r>
          </a:p>
          <a:p>
            <a:pPr marL="0" indent="0">
              <a:buNone/>
            </a:pPr>
            <a:r>
              <a:rPr lang="en-GB" sz="1800" dirty="0"/>
              <a:t>Comes from his not playing the role of the great.</a:t>
            </a:r>
          </a:p>
          <a:p>
            <a:pPr marL="0" indent="0">
              <a:buNone/>
            </a:pPr>
            <a:r>
              <a:rPr lang="en-GB" sz="1800" dirty="0"/>
              <a:t>Therefore he is able to accomplish the great. 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8A16E8-EA52-475A-817D-29B8FE7D7BDA}"/>
              </a:ext>
            </a:extLst>
          </p:cNvPr>
          <p:cNvSpPr txBox="1"/>
          <p:nvPr/>
        </p:nvSpPr>
        <p:spPr>
          <a:xfrm>
            <a:off x="6374167" y="1367161"/>
            <a:ext cx="4846468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/>
              <a:t>The Great Way is everywhere – </a:t>
            </a:r>
            <a:r>
              <a:rPr lang="en-GB" sz="1500" dirty="0" err="1"/>
              <a:t>Mmm</a:t>
            </a:r>
            <a:r>
              <a:rPr lang="en-GB" sz="1500" dirty="0"/>
              <a:t>!</a:t>
            </a:r>
          </a:p>
          <a:p>
            <a:r>
              <a:rPr lang="en-GB" sz="1500" dirty="0"/>
              <a:t>Can it treat what is to the right as to the left?</a:t>
            </a:r>
          </a:p>
          <a:p>
            <a:r>
              <a:rPr lang="en-GB" sz="1500" dirty="0"/>
              <a:t>With 10000 natural kinds depending on it to live</a:t>
            </a:r>
          </a:p>
          <a:p>
            <a:r>
              <a:rPr lang="en-GB" sz="1500" dirty="0"/>
              <a:t>It communicates nothing.</a:t>
            </a:r>
          </a:p>
          <a:p>
            <a:r>
              <a:rPr lang="en-GB" sz="1500" dirty="0"/>
              <a:t>Successes taking form; it does not name it “present”.</a:t>
            </a:r>
          </a:p>
          <a:p>
            <a:r>
              <a:rPr lang="en-GB" sz="1500" dirty="0"/>
              <a:t>Supporting and nourishing 10000 natural kinds;</a:t>
            </a:r>
          </a:p>
          <a:p>
            <a:r>
              <a:rPr lang="en-GB" sz="1500" dirty="0"/>
              <a:t>It does not act as owner.</a:t>
            </a:r>
          </a:p>
          <a:p>
            <a:r>
              <a:rPr lang="en-GB" sz="1500" dirty="0"/>
              <a:t>Fixed on lacking desire;</a:t>
            </a:r>
          </a:p>
          <a:p>
            <a:r>
              <a:rPr lang="en-GB" sz="1500" dirty="0"/>
              <a:t>It can be named by “small”.</a:t>
            </a:r>
          </a:p>
          <a:p>
            <a:r>
              <a:rPr lang="en-GB" sz="1500" dirty="0"/>
              <a:t>10000 natural kinds return to it</a:t>
            </a:r>
          </a:p>
          <a:p>
            <a:r>
              <a:rPr lang="en-GB" sz="1500" dirty="0"/>
              <a:t>And it does not act as landlord.</a:t>
            </a:r>
          </a:p>
          <a:p>
            <a:r>
              <a:rPr lang="en-GB" sz="1500" dirty="0"/>
              <a:t>It can be named as “great”.</a:t>
            </a:r>
          </a:p>
          <a:p>
            <a:r>
              <a:rPr lang="en-GB" sz="1500" dirty="0"/>
              <a:t>Given that it never treats itself as “great”,</a:t>
            </a:r>
          </a:p>
          <a:p>
            <a:r>
              <a:rPr lang="en-GB" sz="1500" dirty="0"/>
              <a:t>It can, thus, complete what’s great about it. 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7F4A90-AFE5-48EC-A85B-CB36FB542B64}"/>
              </a:ext>
            </a:extLst>
          </p:cNvPr>
          <p:cNvSpPr txBox="1"/>
          <p:nvPr/>
        </p:nvSpPr>
        <p:spPr>
          <a:xfrm>
            <a:off x="6821012" y="5442012"/>
            <a:ext cx="3832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 translation by Robert G. Hendricks</a:t>
            </a:r>
          </a:p>
          <a:p>
            <a:r>
              <a:rPr lang="en-GB" dirty="0"/>
              <a:t>2 translation by Chad Hansen</a:t>
            </a:r>
          </a:p>
        </p:txBody>
      </p:sp>
    </p:spTree>
    <p:extLst>
      <p:ext uri="{BB962C8B-B14F-4D97-AF65-F5344CB8AC3E}">
        <p14:creationId xmlns:p14="http://schemas.microsoft.com/office/powerpoint/2010/main" val="6608191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51E012-B4D5-4CE3-A082-780A8F2770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Chapter 40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CBE7EE-5230-4DE5-8988-2EBB3E4F63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731276" cy="4351338"/>
          </a:xfrm>
        </p:spPr>
        <p:txBody>
          <a:bodyPr/>
          <a:lstStyle/>
          <a:p>
            <a:pPr marL="0" indent="0">
              <a:buNone/>
            </a:pPr>
            <a:r>
              <a:rPr lang="en-GB" sz="1800" dirty="0"/>
              <a:t>“reversal” is the movement of the Tao;</a:t>
            </a:r>
          </a:p>
          <a:p>
            <a:pPr marL="0" indent="0">
              <a:buNone/>
            </a:pPr>
            <a:r>
              <a:rPr lang="en-GB" sz="1800" dirty="0"/>
              <a:t>“weakness” is the function of the Tao.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The things of the world originate in being,</a:t>
            </a:r>
          </a:p>
          <a:p>
            <a:pPr marL="0" indent="0">
              <a:buNone/>
            </a:pPr>
            <a:r>
              <a:rPr lang="en-GB" sz="1800" dirty="0"/>
              <a:t>And being originates in nonbeing</a:t>
            </a:r>
            <a:r>
              <a:rPr lang="en-GB" dirty="0"/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EBB9E1-C4C3-46E7-81DF-658B12E28CB2}"/>
              </a:ext>
            </a:extLst>
          </p:cNvPr>
          <p:cNvSpPr txBox="1"/>
          <p:nvPr/>
        </p:nvSpPr>
        <p:spPr>
          <a:xfrm>
            <a:off x="6569476" y="1825625"/>
            <a:ext cx="543313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movement of the ways is reversal.</a:t>
            </a:r>
          </a:p>
          <a:p>
            <a:r>
              <a:rPr lang="en-GB" dirty="0"/>
              <a:t>Where there is weakness lies the use of ways.</a:t>
            </a:r>
          </a:p>
          <a:p>
            <a:r>
              <a:rPr lang="en-GB" dirty="0"/>
              <a:t>The social world’s 10000 natural kinds arise from presence.</a:t>
            </a:r>
          </a:p>
          <a:p>
            <a:r>
              <a:rPr lang="en-GB" dirty="0"/>
              <a:t>“presence” arises from “</a:t>
            </a:r>
            <a:r>
              <a:rPr lang="en-GB" dirty="0" err="1"/>
              <a:t>adsence</a:t>
            </a:r>
            <a:r>
              <a:rPr lang="en-GB" dirty="0"/>
              <a:t>”.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4D1F80-CB56-4710-8FA4-764CC83CCD2C}"/>
              </a:ext>
            </a:extLst>
          </p:cNvPr>
          <p:cNvSpPr txBox="1"/>
          <p:nvPr/>
        </p:nvSpPr>
        <p:spPr>
          <a:xfrm>
            <a:off x="7048870" y="4953740"/>
            <a:ext cx="3657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 translation by Robert G. Hendricks</a:t>
            </a:r>
          </a:p>
          <a:p>
            <a:r>
              <a:rPr lang="en-GB" dirty="0"/>
              <a:t>2 translation by Chad Hansen</a:t>
            </a:r>
          </a:p>
        </p:txBody>
      </p:sp>
    </p:spTree>
    <p:extLst>
      <p:ext uri="{BB962C8B-B14F-4D97-AF65-F5344CB8AC3E}">
        <p14:creationId xmlns:p14="http://schemas.microsoft.com/office/powerpoint/2010/main" val="17643963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4C787-391E-41E7-A50F-445A4CC77B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19B3E1-7480-420D-94C7-78B0BDCB59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Laozi</a:t>
            </a:r>
            <a:r>
              <a:rPr lang="en-GB" i="1" dirty="0"/>
              <a:t>, Tao </a:t>
            </a:r>
            <a:r>
              <a:rPr lang="en-GB" i="1" dirty="0" err="1"/>
              <a:t>Te</a:t>
            </a:r>
            <a:r>
              <a:rPr lang="en-GB" i="1" dirty="0"/>
              <a:t> Ching on the art of harmony the new illustrated edition of the Chinese philosophical masterpiece</a:t>
            </a:r>
            <a:r>
              <a:rPr lang="en-GB" dirty="0"/>
              <a:t>, translated by Chad Hansen (2017)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Laozi, </a:t>
            </a:r>
            <a:r>
              <a:rPr lang="en-GB" i="1" dirty="0" err="1"/>
              <a:t>Te</a:t>
            </a:r>
            <a:r>
              <a:rPr lang="en-GB" i="1" dirty="0"/>
              <a:t>-Tao Ching</a:t>
            </a:r>
            <a:r>
              <a:rPr lang="en-GB" dirty="0"/>
              <a:t>, translated by Robert G. Hendricks (1993)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Hansen, Chad. (1992) </a:t>
            </a:r>
            <a:r>
              <a:rPr lang="en-GB" i="1" dirty="0"/>
              <a:t>A Daoist theory of Chinese thought a philosophical interpretation.</a:t>
            </a:r>
          </a:p>
        </p:txBody>
      </p:sp>
    </p:spTree>
    <p:extLst>
      <p:ext uri="{BB962C8B-B14F-4D97-AF65-F5344CB8AC3E}">
        <p14:creationId xmlns:p14="http://schemas.microsoft.com/office/powerpoint/2010/main" val="34718862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456</TotalTime>
  <Words>737</Words>
  <Application>Microsoft Office PowerPoint</Application>
  <PresentationFormat>Widescreen</PresentationFormat>
  <Paragraphs>85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The Dao in Dao DE Jing</vt:lpstr>
      <vt:lpstr>What is the Dao</vt:lpstr>
      <vt:lpstr>Chapter 1</vt:lpstr>
      <vt:lpstr>Chapter 34</vt:lpstr>
      <vt:lpstr>Chapter 40 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Dao in Dao DE Jing</dc:title>
  <dc:creator>connor rush</dc:creator>
  <cp:lastModifiedBy>connor rush</cp:lastModifiedBy>
  <cp:revision>3</cp:revision>
  <dcterms:created xsi:type="dcterms:W3CDTF">2021-10-03T22:24:35Z</dcterms:created>
  <dcterms:modified xsi:type="dcterms:W3CDTF">2021-10-06T23:51:18Z</dcterms:modified>
</cp:coreProperties>
</file>