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1" r:id="rId4"/>
    <p:sldId id="274" r:id="rId5"/>
    <p:sldId id="269" r:id="rId6"/>
    <p:sldId id="270" r:id="rId7"/>
    <p:sldId id="273" r:id="rId8"/>
    <p:sldId id="275" r:id="rId9"/>
    <p:sldId id="282" r:id="rId10"/>
    <p:sldId id="278" r:id="rId11"/>
    <p:sldId id="276" r:id="rId12"/>
    <p:sldId id="283" r:id="rId13"/>
    <p:sldId id="279" r:id="rId14"/>
    <p:sldId id="277" r:id="rId15"/>
    <p:sldId id="28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3" autoAdjust="0"/>
    <p:restoredTop sz="9466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12/9/2018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Practicum Two</a:t>
            </a:r>
            <a:r>
              <a:rPr lang="en-GB" dirty="0" smtClean="0"/>
              <a:t> ECHC5005</a:t>
            </a:r>
            <a:r>
              <a:rPr lang="en-GB" dirty="0"/>
              <a:t/>
            </a:r>
            <a:br>
              <a:rPr lang="en-GB" dirty="0"/>
            </a:br>
            <a:r>
              <a:rPr lang="en-GB" dirty="0" smtClean="0"/>
              <a:t>End Of Semester One</a:t>
            </a:r>
            <a:endParaRPr lang="en-GB" dirty="0"/>
          </a:p>
        </p:txBody>
      </p:sp>
      <p:sp>
        <p:nvSpPr>
          <p:cNvPr id="3" name="Subtitle 2"/>
          <p:cNvSpPr>
            <a:spLocks noGrp="1"/>
          </p:cNvSpPr>
          <p:nvPr>
            <p:ph type="subTitle" idx="1"/>
          </p:nvPr>
        </p:nvSpPr>
        <p:spPr/>
        <p:txBody>
          <a:bodyPr>
            <a:normAutofit/>
          </a:bodyPr>
          <a:lstStyle/>
          <a:p>
            <a:endParaRPr lang="en-GB" dirty="0" smtClean="0"/>
          </a:p>
          <a:p>
            <a:r>
              <a:rPr lang="en-GB" dirty="0" smtClean="0"/>
              <a:t>Module Lead: Andrea Williams</a:t>
            </a:r>
            <a:endParaRPr lang="en-GB" dirty="0"/>
          </a:p>
        </p:txBody>
      </p:sp>
    </p:spTree>
    <p:extLst>
      <p:ext uri="{BB962C8B-B14F-4D97-AF65-F5344CB8AC3E}">
        <p14:creationId xmlns:p14="http://schemas.microsoft.com/office/powerpoint/2010/main" val="1556512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Today’s Schedule</a:t>
            </a:r>
            <a:endParaRPr lang="en-GB" dirty="0">
              <a:solidFill>
                <a:schemeClr val="bg2">
                  <a:lumMod val="25000"/>
                </a:schemeClr>
              </a:solidFill>
            </a:endParaRPr>
          </a:p>
        </p:txBody>
      </p:sp>
      <p:sp>
        <p:nvSpPr>
          <p:cNvPr id="3" name="Content Placeholder 2"/>
          <p:cNvSpPr>
            <a:spLocks noGrp="1"/>
          </p:cNvSpPr>
          <p:nvPr>
            <p:ph idx="1"/>
          </p:nvPr>
        </p:nvSpPr>
        <p:spPr/>
        <p:txBody>
          <a:bodyPr>
            <a:normAutofit fontScale="92500" lnSpcReduction="10000"/>
          </a:bodyPr>
          <a:lstStyle/>
          <a:p>
            <a:r>
              <a:rPr lang="en-GB" sz="3200" dirty="0" smtClean="0">
                <a:solidFill>
                  <a:schemeClr val="bg2">
                    <a:lumMod val="25000"/>
                  </a:schemeClr>
                </a:solidFill>
              </a:rPr>
              <a:t>09</a:t>
            </a:r>
            <a:r>
              <a:rPr lang="en-GB" sz="3200" dirty="0" smtClean="0">
                <a:solidFill>
                  <a:schemeClr val="bg2">
                    <a:lumMod val="25000"/>
                  </a:schemeClr>
                </a:solidFill>
              </a:rPr>
              <a:t>:00 Opening Round</a:t>
            </a:r>
          </a:p>
          <a:p>
            <a:r>
              <a:rPr lang="en-GB" sz="3200" dirty="0" smtClean="0">
                <a:solidFill>
                  <a:schemeClr val="bg2">
                    <a:lumMod val="25000"/>
                  </a:schemeClr>
                </a:solidFill>
              </a:rPr>
              <a:t>Module </a:t>
            </a:r>
            <a:r>
              <a:rPr lang="en-GB" sz="3200" dirty="0" smtClean="0">
                <a:solidFill>
                  <a:schemeClr val="bg2">
                    <a:lumMod val="25000"/>
                  </a:schemeClr>
                </a:solidFill>
              </a:rPr>
              <a:t>Review and Evaluation</a:t>
            </a:r>
          </a:p>
          <a:p>
            <a:r>
              <a:rPr lang="en-GB" sz="3200" dirty="0" smtClean="0">
                <a:solidFill>
                  <a:schemeClr val="bg2">
                    <a:lumMod val="25000"/>
                  </a:schemeClr>
                </a:solidFill>
              </a:rPr>
              <a:t>Expectations for Semester Two</a:t>
            </a:r>
          </a:p>
          <a:p>
            <a:r>
              <a:rPr lang="en-GB" sz="3200" dirty="0" smtClean="0">
                <a:solidFill>
                  <a:schemeClr val="bg2">
                    <a:lumMod val="25000"/>
                  </a:schemeClr>
                </a:solidFill>
              </a:rPr>
              <a:t>Portfolio Building</a:t>
            </a:r>
            <a:endParaRPr lang="en-GB" sz="3200" dirty="0" smtClean="0">
              <a:solidFill>
                <a:schemeClr val="bg2">
                  <a:lumMod val="25000"/>
                </a:schemeClr>
              </a:solidFill>
            </a:endParaRPr>
          </a:p>
          <a:p>
            <a:r>
              <a:rPr lang="en-GB" sz="3200" dirty="0" smtClean="0">
                <a:solidFill>
                  <a:schemeClr val="bg2">
                    <a:lumMod val="25000"/>
                  </a:schemeClr>
                </a:solidFill>
              </a:rPr>
              <a:t>10:30 Break</a:t>
            </a:r>
          </a:p>
          <a:p>
            <a:r>
              <a:rPr lang="en-GB" sz="3200" dirty="0" smtClean="0">
                <a:solidFill>
                  <a:schemeClr val="bg2">
                    <a:lumMod val="25000"/>
                  </a:schemeClr>
                </a:solidFill>
              </a:rPr>
              <a:t>11:00 – 11:50 Photographs in the Pods</a:t>
            </a:r>
            <a:endParaRPr lang="en-GB" sz="3200" dirty="0" smtClean="0">
              <a:solidFill>
                <a:schemeClr val="bg2">
                  <a:lumMod val="25000"/>
                </a:schemeClr>
              </a:solidFill>
            </a:endParaRPr>
          </a:p>
          <a:p>
            <a:r>
              <a:rPr lang="en-GB" sz="3200" dirty="0" smtClean="0">
                <a:solidFill>
                  <a:schemeClr val="bg2">
                    <a:lumMod val="25000"/>
                  </a:schemeClr>
                </a:solidFill>
              </a:rPr>
              <a:t>12:00 – Therapeutic Endings</a:t>
            </a:r>
          </a:p>
          <a:p>
            <a:pPr marL="0" indent="0">
              <a:buNone/>
            </a:pPr>
            <a:endParaRPr lang="en-GB" sz="3200" dirty="0">
              <a:solidFill>
                <a:schemeClr val="bg2">
                  <a:lumMod val="25000"/>
                </a:schemeClr>
              </a:solidFill>
            </a:endParaRPr>
          </a:p>
        </p:txBody>
      </p:sp>
    </p:spTree>
    <p:extLst>
      <p:ext uri="{BB962C8B-B14F-4D97-AF65-F5344CB8AC3E}">
        <p14:creationId xmlns:p14="http://schemas.microsoft.com/office/powerpoint/2010/main" val="2686261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Practicum 2 </a:t>
            </a:r>
            <a:br>
              <a:rPr lang="en-GB" dirty="0" smtClean="0"/>
            </a:br>
            <a:r>
              <a:rPr lang="en-GB" dirty="0" smtClean="0"/>
              <a:t>Module Learning Outcomes</a:t>
            </a:r>
            <a:endParaRPr lang="en-GB" dirty="0"/>
          </a:p>
        </p:txBody>
      </p:sp>
      <p:sp>
        <p:nvSpPr>
          <p:cNvPr id="3" name="Content Placeholder 2"/>
          <p:cNvSpPr>
            <a:spLocks noGrp="1"/>
          </p:cNvSpPr>
          <p:nvPr>
            <p:ph idx="1"/>
          </p:nvPr>
        </p:nvSpPr>
        <p:spPr/>
        <p:txBody>
          <a:bodyPr/>
          <a:lstStyle/>
          <a:p>
            <a:pPr marL="0" indent="0">
              <a:buNone/>
            </a:pPr>
            <a:r>
              <a:rPr lang="en-GB" b="1" dirty="0"/>
              <a:t>Upon the successful completion of this module, the student should be able to demonstrate the ability to:</a:t>
            </a:r>
          </a:p>
          <a:p>
            <a:pPr lvl="0"/>
            <a:r>
              <a:rPr lang="en-GB" dirty="0"/>
              <a:t>Critically reflect on counselling work by evaluating own client work.</a:t>
            </a:r>
          </a:p>
          <a:p>
            <a:pPr lvl="0"/>
            <a:r>
              <a:rPr lang="en-GB" dirty="0"/>
              <a:t>Apply appropriate counselling theory, and evidence a growing awareness of diversity issues and ethical considerations.</a:t>
            </a:r>
          </a:p>
          <a:p>
            <a:pPr lvl="0"/>
            <a:r>
              <a:rPr lang="en-GB" dirty="0"/>
              <a:t>Manage relationships appropriately with clients, other professionals and stakeholders;</a:t>
            </a:r>
          </a:p>
          <a:p>
            <a:pPr lvl="0"/>
            <a:r>
              <a:rPr lang="en-GB" dirty="0"/>
              <a:t>Make appropriate use of supervision, and other support offered in placement and appraise own needs for ongoing support.</a:t>
            </a:r>
          </a:p>
          <a:p>
            <a:pPr lvl="0"/>
            <a:r>
              <a:rPr lang="en-GB" dirty="0"/>
              <a:t>Evidence continued ability to meet assessment of readiness to practice criteria and address any issues identified by supervisor.</a:t>
            </a:r>
          </a:p>
          <a:p>
            <a:endParaRPr lang="en-GB" dirty="0"/>
          </a:p>
        </p:txBody>
      </p:sp>
    </p:spTree>
    <p:extLst>
      <p:ext uri="{BB962C8B-B14F-4D97-AF65-F5344CB8AC3E}">
        <p14:creationId xmlns:p14="http://schemas.microsoft.com/office/powerpoint/2010/main" val="2603406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94122"/>
          </a:xfrm>
        </p:spPr>
        <p:txBody>
          <a:bodyPr/>
          <a:lstStyle/>
          <a:p>
            <a:r>
              <a:rPr lang="en-GB" dirty="0" smtClean="0">
                <a:solidFill>
                  <a:schemeClr val="accent1">
                    <a:lumMod val="50000"/>
                  </a:schemeClr>
                </a:solidFill>
              </a:rPr>
              <a:t>Module and Assessment Aims</a:t>
            </a:r>
            <a:endParaRPr lang="en-GB" dirty="0">
              <a:solidFill>
                <a:schemeClr val="accent1">
                  <a:lumMod val="50000"/>
                </a:schemeClr>
              </a:solidFill>
            </a:endParaRPr>
          </a:p>
        </p:txBody>
      </p:sp>
      <p:sp>
        <p:nvSpPr>
          <p:cNvPr id="3" name="Content Placeholder 2"/>
          <p:cNvSpPr>
            <a:spLocks noGrp="1"/>
          </p:cNvSpPr>
          <p:nvPr>
            <p:ph idx="1"/>
          </p:nvPr>
        </p:nvSpPr>
        <p:spPr>
          <a:xfrm>
            <a:off x="1981200" y="1268759"/>
            <a:ext cx="9687464" cy="5379331"/>
          </a:xfrm>
        </p:spPr>
        <p:txBody>
          <a:bodyPr>
            <a:normAutofit fontScale="77500" lnSpcReduction="20000"/>
          </a:bodyPr>
          <a:lstStyle/>
          <a:p>
            <a:pPr lvl="0">
              <a:buFont typeface="Wingdings" panose="05000000000000000000" pitchFamily="2" charset="2"/>
              <a:buChar char="v"/>
            </a:pPr>
            <a:r>
              <a:rPr lang="en-US" sz="3800" dirty="0">
                <a:solidFill>
                  <a:schemeClr val="accent1">
                    <a:lumMod val="50000"/>
                  </a:schemeClr>
                </a:solidFill>
              </a:rPr>
              <a:t>To explore issues around maintaining appropriate relationships with other professionals and stakeholders.</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develop the ability to monitor self within the counselling process.</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become more aware of the thinking processes behind the choice of particular counselling interventions.</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articulate a clear model of counselling supervision based on an accurate understanding of theory and apply methods to gain support.</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explore and appraise various ethical and practice issues within an agency. </a:t>
            </a:r>
            <a:endParaRPr lang="en-GB" sz="3800" dirty="0">
              <a:solidFill>
                <a:schemeClr val="accent1">
                  <a:lumMod val="50000"/>
                </a:schemeClr>
              </a:solidFill>
            </a:endParaRPr>
          </a:p>
          <a:p>
            <a:endParaRPr lang="en-GB" dirty="0"/>
          </a:p>
        </p:txBody>
      </p:sp>
    </p:spTree>
    <p:extLst>
      <p:ext uri="{BB962C8B-B14F-4D97-AF65-F5344CB8AC3E}">
        <p14:creationId xmlns:p14="http://schemas.microsoft.com/office/powerpoint/2010/main" val="920871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189537152"/>
              </p:ext>
            </p:extLst>
          </p:nvPr>
        </p:nvGraphicFramePr>
        <p:xfrm>
          <a:off x="2403893" y="1239028"/>
          <a:ext cx="9115248" cy="5070293"/>
        </p:xfrm>
        <a:graphic>
          <a:graphicData uri="http://schemas.openxmlformats.org/drawingml/2006/table">
            <a:tbl>
              <a:tblPr firstRow="1" firstCol="1" lastRow="1" lastCol="1" bandRow="1" bandCol="1">
                <a:tableStyleId>{5C22544A-7EE6-4342-B048-85BDC9FD1C3A}</a:tableStyleId>
              </a:tblPr>
              <a:tblGrid>
                <a:gridCol w="1417624">
                  <a:extLst>
                    <a:ext uri="{9D8B030D-6E8A-4147-A177-3AD203B41FA5}">
                      <a16:colId xmlns:a16="http://schemas.microsoft.com/office/drawing/2014/main" val="3635683113"/>
                    </a:ext>
                  </a:extLst>
                </a:gridCol>
                <a:gridCol w="1968921">
                  <a:extLst>
                    <a:ext uri="{9D8B030D-6E8A-4147-A177-3AD203B41FA5}">
                      <a16:colId xmlns:a16="http://schemas.microsoft.com/office/drawing/2014/main" val="3601234793"/>
                    </a:ext>
                  </a:extLst>
                </a:gridCol>
                <a:gridCol w="866325">
                  <a:extLst>
                    <a:ext uri="{9D8B030D-6E8A-4147-A177-3AD203B41FA5}">
                      <a16:colId xmlns:a16="http://schemas.microsoft.com/office/drawing/2014/main" val="3857112997"/>
                    </a:ext>
                  </a:extLst>
                </a:gridCol>
                <a:gridCol w="1102596">
                  <a:extLst>
                    <a:ext uri="{9D8B030D-6E8A-4147-A177-3AD203B41FA5}">
                      <a16:colId xmlns:a16="http://schemas.microsoft.com/office/drawing/2014/main" val="255193735"/>
                    </a:ext>
                  </a:extLst>
                </a:gridCol>
                <a:gridCol w="3759782">
                  <a:extLst>
                    <a:ext uri="{9D8B030D-6E8A-4147-A177-3AD203B41FA5}">
                      <a16:colId xmlns:a16="http://schemas.microsoft.com/office/drawing/2014/main" val="1843769292"/>
                    </a:ext>
                  </a:extLst>
                </a:gridCol>
              </a:tblGrid>
              <a:tr h="825063">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Module Code</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Module Title</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Level</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Credits</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Assessment Details</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extLst>
                  <a:ext uri="{0D108BD9-81ED-4DB2-BD59-A6C34878D82A}">
                    <a16:rowId xmlns:a16="http://schemas.microsoft.com/office/drawing/2014/main" val="2383544053"/>
                  </a:ext>
                </a:extLst>
              </a:tr>
              <a:tr h="4245230">
                <a:tc>
                  <a:txBody>
                    <a:bodyPr/>
                    <a:lstStyle/>
                    <a:p>
                      <a:pPr fontAlgn="base" hangingPunct="0">
                        <a:lnSpc>
                          <a:spcPct val="150000"/>
                        </a:lnSpc>
                        <a:spcAft>
                          <a:spcPts val="0"/>
                        </a:spcAft>
                        <a:tabLst>
                          <a:tab pos="-914400" algn="l"/>
                        </a:tabLst>
                      </a:pPr>
                      <a:r>
                        <a:rPr lang="en-US" sz="1800" dirty="0" smtClean="0">
                          <a:solidFill>
                            <a:schemeClr val="bg2">
                              <a:lumMod val="25000"/>
                            </a:schemeClr>
                          </a:solidFill>
                          <a:effectLst/>
                        </a:rPr>
                        <a:t>ECHC5005</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smtClean="0">
                          <a:solidFill>
                            <a:schemeClr val="bg2">
                              <a:lumMod val="25000"/>
                            </a:schemeClr>
                          </a:solidFill>
                          <a:effectLst/>
                          <a:latin typeface="+mn-lt"/>
                          <a:ea typeface="+mn-ea"/>
                          <a:cs typeface="+mn-cs"/>
                        </a:rPr>
                        <a:t>Practicum</a:t>
                      </a:r>
                      <a:r>
                        <a:rPr lang="en-US" sz="1800" baseline="0" dirty="0" smtClean="0">
                          <a:solidFill>
                            <a:schemeClr val="bg2">
                              <a:lumMod val="25000"/>
                            </a:schemeClr>
                          </a:solidFill>
                          <a:effectLst/>
                          <a:latin typeface="+mn-lt"/>
                          <a:ea typeface="+mn-ea"/>
                          <a:cs typeface="+mn-cs"/>
                        </a:rPr>
                        <a:t> 2</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smtClean="0">
                          <a:solidFill>
                            <a:schemeClr val="bg2">
                              <a:lumMod val="25000"/>
                            </a:schemeClr>
                          </a:solidFill>
                          <a:effectLst/>
                          <a:latin typeface="+mn-lt"/>
                          <a:ea typeface="+mn-ea"/>
                          <a:cs typeface="+mn-cs"/>
                        </a:rPr>
                        <a:t>5</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4</a:t>
                      </a:r>
                      <a:r>
                        <a:rPr lang="en-US" sz="1800" dirty="0" smtClean="0">
                          <a:solidFill>
                            <a:schemeClr val="bg2">
                              <a:lumMod val="25000"/>
                            </a:schemeClr>
                          </a:solidFill>
                          <a:effectLst/>
                        </a:rPr>
                        <a:t>0</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r>
                        <a:rPr lang="en-US" sz="1800" b="1" kern="1200" dirty="0" smtClean="0">
                          <a:solidFill>
                            <a:schemeClr val="bg2">
                              <a:lumMod val="25000"/>
                            </a:schemeClr>
                          </a:solidFill>
                          <a:effectLst/>
                          <a:latin typeface="+mn-lt"/>
                          <a:ea typeface="+mn-ea"/>
                          <a:cs typeface="+mn-cs"/>
                        </a:rPr>
                        <a:t>Assessment Component 1: 50%</a:t>
                      </a:r>
                    </a:p>
                    <a:p>
                      <a:endParaRPr lang="en-US" sz="1800" b="1" kern="1200" dirty="0" smtClean="0">
                        <a:solidFill>
                          <a:schemeClr val="bg2">
                            <a:lumMod val="25000"/>
                          </a:schemeClr>
                        </a:solidFill>
                        <a:effectLst/>
                        <a:latin typeface="+mn-lt"/>
                        <a:ea typeface="+mn-ea"/>
                        <a:cs typeface="+mn-cs"/>
                      </a:endParaRPr>
                    </a:p>
                    <a:p>
                      <a:r>
                        <a:rPr lang="en-US" sz="1800" b="1" kern="1200" dirty="0" smtClean="0">
                          <a:solidFill>
                            <a:schemeClr val="bg2">
                              <a:lumMod val="25000"/>
                            </a:schemeClr>
                          </a:solidFill>
                          <a:effectLst/>
                          <a:latin typeface="+mn-lt"/>
                          <a:ea typeface="+mn-ea"/>
                          <a:cs typeface="+mn-cs"/>
                        </a:rPr>
                        <a:t>Assessment</a:t>
                      </a:r>
                      <a:r>
                        <a:rPr lang="en-US" sz="1800" b="1" kern="1200" baseline="0" dirty="0" smtClean="0">
                          <a:solidFill>
                            <a:schemeClr val="bg2">
                              <a:lumMod val="25000"/>
                            </a:schemeClr>
                          </a:solidFill>
                          <a:effectLst/>
                          <a:latin typeface="+mn-lt"/>
                          <a:ea typeface="+mn-ea"/>
                          <a:cs typeface="+mn-cs"/>
                        </a:rPr>
                        <a:t> Task: Case Study</a:t>
                      </a:r>
                    </a:p>
                    <a:p>
                      <a:r>
                        <a:rPr lang="en-US" sz="1800" b="1" kern="1200" baseline="0" dirty="0" smtClean="0">
                          <a:solidFill>
                            <a:schemeClr val="bg2">
                              <a:lumMod val="25000"/>
                            </a:schemeClr>
                          </a:solidFill>
                          <a:effectLst/>
                          <a:latin typeface="+mn-lt"/>
                          <a:ea typeface="+mn-ea"/>
                          <a:cs typeface="+mn-cs"/>
                        </a:rPr>
                        <a:t>Word count 4000 words</a:t>
                      </a:r>
                    </a:p>
                    <a:p>
                      <a:endParaRPr lang="en-GB" sz="1800" b="1" kern="1200" dirty="0" smtClean="0">
                        <a:solidFill>
                          <a:schemeClr val="bg2">
                            <a:lumMod val="25000"/>
                          </a:schemeClr>
                        </a:solidFill>
                        <a:effectLst/>
                        <a:latin typeface="+mn-lt"/>
                        <a:ea typeface="+mn-ea"/>
                        <a:cs typeface="+mn-cs"/>
                      </a:endParaRPr>
                    </a:p>
                    <a:p>
                      <a:r>
                        <a:rPr lang="en-US" sz="1800" b="1" kern="1200" dirty="0" smtClean="0">
                          <a:solidFill>
                            <a:schemeClr val="bg2">
                              <a:lumMod val="25000"/>
                            </a:schemeClr>
                          </a:solidFill>
                          <a:effectLst/>
                          <a:latin typeface="+mn-lt"/>
                          <a:ea typeface="+mn-ea"/>
                          <a:cs typeface="+mn-cs"/>
                        </a:rPr>
                        <a:t>Submission Date:</a:t>
                      </a:r>
                      <a:r>
                        <a:rPr lang="en-US" sz="1800" b="1" kern="1200" baseline="0" dirty="0" smtClean="0">
                          <a:solidFill>
                            <a:schemeClr val="bg2">
                              <a:lumMod val="25000"/>
                            </a:schemeClr>
                          </a:solidFill>
                          <a:effectLst/>
                          <a:latin typeface="+mn-lt"/>
                          <a:ea typeface="+mn-ea"/>
                          <a:cs typeface="+mn-cs"/>
                        </a:rPr>
                        <a:t> 12</a:t>
                      </a:r>
                      <a:r>
                        <a:rPr lang="en-US" sz="1800" b="1" kern="1200" baseline="30000" dirty="0" smtClean="0">
                          <a:solidFill>
                            <a:schemeClr val="bg2">
                              <a:lumMod val="25000"/>
                            </a:schemeClr>
                          </a:solidFill>
                          <a:effectLst/>
                          <a:latin typeface="+mn-lt"/>
                          <a:ea typeface="+mn-ea"/>
                          <a:cs typeface="+mn-cs"/>
                        </a:rPr>
                        <a:t>th</a:t>
                      </a:r>
                      <a:r>
                        <a:rPr lang="en-US" sz="1800" b="1" kern="1200" baseline="0" dirty="0" smtClean="0">
                          <a:solidFill>
                            <a:schemeClr val="bg2">
                              <a:lumMod val="25000"/>
                            </a:schemeClr>
                          </a:solidFill>
                          <a:effectLst/>
                          <a:latin typeface="+mn-lt"/>
                          <a:ea typeface="+mn-ea"/>
                          <a:cs typeface="+mn-cs"/>
                        </a:rPr>
                        <a:t> March 2019</a:t>
                      </a:r>
                    </a:p>
                    <a:p>
                      <a:endParaRPr lang="en-US" sz="1800" b="1" kern="1200" dirty="0" smtClean="0">
                        <a:solidFill>
                          <a:schemeClr val="bg2">
                            <a:lumMod val="25000"/>
                          </a:schemeClr>
                        </a:solidFill>
                        <a:effectLst/>
                        <a:latin typeface="+mn-lt"/>
                        <a:ea typeface="+mn-ea"/>
                        <a:cs typeface="+mn-cs"/>
                      </a:endParaRPr>
                    </a:p>
                    <a:p>
                      <a:endParaRPr lang="en-US" sz="1800" dirty="0" smtClean="0">
                        <a:solidFill>
                          <a:schemeClr val="bg2">
                            <a:lumMod val="25000"/>
                          </a:schemeClr>
                        </a:solidFill>
                        <a:effectLst/>
                      </a:endParaRPr>
                    </a:p>
                    <a:p>
                      <a:pPr>
                        <a:lnSpc>
                          <a:spcPct val="115000"/>
                        </a:lnSpc>
                        <a:spcAft>
                          <a:spcPts val="0"/>
                        </a:spcAft>
                      </a:pPr>
                      <a:r>
                        <a:rPr lang="en-US" sz="1800" dirty="0" smtClean="0">
                          <a:solidFill>
                            <a:schemeClr val="bg2">
                              <a:lumMod val="25000"/>
                            </a:schemeClr>
                          </a:solidFill>
                          <a:effectLst/>
                        </a:rPr>
                        <a:t>Assessment </a:t>
                      </a:r>
                      <a:r>
                        <a:rPr lang="en-US" sz="1800" dirty="0">
                          <a:solidFill>
                            <a:schemeClr val="bg2">
                              <a:lumMod val="25000"/>
                            </a:schemeClr>
                          </a:solidFill>
                          <a:effectLst/>
                        </a:rPr>
                        <a:t>Component 2 – 50%</a:t>
                      </a:r>
                      <a:endParaRPr lang="en-GB" sz="1800" dirty="0">
                        <a:solidFill>
                          <a:schemeClr val="bg2">
                            <a:lumMod val="25000"/>
                          </a:schemeClr>
                        </a:solidFill>
                        <a:effectLst/>
                      </a:endParaRPr>
                    </a:p>
                    <a:p>
                      <a:pPr fontAlgn="base" hangingPunct="0">
                        <a:lnSpc>
                          <a:spcPct val="150000"/>
                        </a:lnSpc>
                        <a:spcAft>
                          <a:spcPts val="0"/>
                        </a:spcAft>
                        <a:tabLst>
                          <a:tab pos="-914400" algn="l"/>
                        </a:tabLst>
                      </a:pPr>
                      <a:r>
                        <a:rPr lang="en-GB" sz="1800" dirty="0" smtClean="0">
                          <a:solidFill>
                            <a:schemeClr val="bg2">
                              <a:lumMod val="25000"/>
                            </a:schemeClr>
                          </a:solidFill>
                          <a:effectLst/>
                        </a:rPr>
                        <a:t>Assessment</a:t>
                      </a:r>
                      <a:r>
                        <a:rPr lang="en-GB" sz="1800" baseline="0" dirty="0" smtClean="0">
                          <a:solidFill>
                            <a:schemeClr val="bg2">
                              <a:lumMod val="25000"/>
                            </a:schemeClr>
                          </a:solidFill>
                          <a:effectLst/>
                        </a:rPr>
                        <a:t> Task: </a:t>
                      </a:r>
                    </a:p>
                    <a:p>
                      <a:pPr fontAlgn="base" hangingPunct="0">
                        <a:lnSpc>
                          <a:spcPct val="150000"/>
                        </a:lnSpc>
                        <a:spcAft>
                          <a:spcPts val="0"/>
                        </a:spcAft>
                        <a:tabLst>
                          <a:tab pos="-914400" algn="l"/>
                        </a:tabLst>
                      </a:pPr>
                      <a:r>
                        <a:rPr lang="en-GB" sz="1800" baseline="0" dirty="0" smtClean="0">
                          <a:solidFill>
                            <a:schemeClr val="bg2">
                              <a:lumMod val="25000"/>
                            </a:schemeClr>
                          </a:solidFill>
                          <a:effectLst/>
                        </a:rPr>
                        <a:t>Practice Portfolio (3 Elements)</a:t>
                      </a:r>
                    </a:p>
                    <a:p>
                      <a:pPr fontAlgn="base" hangingPunct="0">
                        <a:lnSpc>
                          <a:spcPct val="150000"/>
                        </a:lnSpc>
                        <a:spcAft>
                          <a:spcPts val="0"/>
                        </a:spcAft>
                        <a:tabLst>
                          <a:tab pos="-914400" algn="l"/>
                        </a:tabLst>
                      </a:pPr>
                      <a:r>
                        <a:rPr lang="en-GB" sz="1800" baseline="0" dirty="0" smtClean="0">
                          <a:solidFill>
                            <a:schemeClr val="bg2">
                              <a:lumMod val="25000"/>
                            </a:schemeClr>
                          </a:solidFill>
                          <a:effectLst/>
                        </a:rPr>
                        <a:t>Submission Date: 7</a:t>
                      </a:r>
                      <a:r>
                        <a:rPr lang="en-GB" sz="1800" baseline="30000" dirty="0" smtClean="0">
                          <a:solidFill>
                            <a:schemeClr val="bg2">
                              <a:lumMod val="25000"/>
                            </a:schemeClr>
                          </a:solidFill>
                          <a:effectLst/>
                        </a:rPr>
                        <a:t>th</a:t>
                      </a:r>
                      <a:r>
                        <a:rPr lang="en-GB" sz="1800" baseline="0" dirty="0" smtClean="0">
                          <a:solidFill>
                            <a:schemeClr val="bg2">
                              <a:lumMod val="25000"/>
                            </a:schemeClr>
                          </a:solidFill>
                          <a:effectLst/>
                        </a:rPr>
                        <a:t> May 2019</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extLst>
                  <a:ext uri="{0D108BD9-81ED-4DB2-BD59-A6C34878D82A}">
                    <a16:rowId xmlns:a16="http://schemas.microsoft.com/office/drawing/2014/main" val="2680948979"/>
                  </a:ext>
                </a:extLst>
              </a:tr>
            </a:tbl>
          </a:graphicData>
        </a:graphic>
      </p:graphicFrame>
    </p:spTree>
    <p:extLst>
      <p:ext uri="{BB962C8B-B14F-4D97-AF65-F5344CB8AC3E}">
        <p14:creationId xmlns:p14="http://schemas.microsoft.com/office/powerpoint/2010/main" val="216513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Assessment Component One – 50%</a:t>
            </a:r>
            <a:endParaRPr lang="en-GB" b="1" dirty="0"/>
          </a:p>
        </p:txBody>
      </p:sp>
      <p:sp>
        <p:nvSpPr>
          <p:cNvPr id="3" name="Content Placeholder 2"/>
          <p:cNvSpPr>
            <a:spLocks noGrp="1"/>
          </p:cNvSpPr>
          <p:nvPr>
            <p:ph idx="1"/>
          </p:nvPr>
        </p:nvSpPr>
        <p:spPr>
          <a:xfrm>
            <a:off x="2242868" y="1472241"/>
            <a:ext cx="9609826" cy="5055079"/>
          </a:xfrm>
        </p:spPr>
        <p:txBody>
          <a:bodyPr>
            <a:normAutofit/>
          </a:bodyPr>
          <a:lstStyle/>
          <a:p>
            <a:r>
              <a:rPr lang="en-US" sz="2800" b="1" dirty="0" smtClean="0"/>
              <a:t>Assignment Task: </a:t>
            </a:r>
            <a:r>
              <a:rPr lang="en-US" sz="2800" dirty="0" smtClean="0"/>
              <a:t>Case Study (4000 words)</a:t>
            </a:r>
            <a:endParaRPr lang="en-GB" sz="2000" dirty="0"/>
          </a:p>
          <a:p>
            <a:endParaRPr lang="en-GB" sz="2000" dirty="0" smtClean="0"/>
          </a:p>
          <a:p>
            <a:r>
              <a:rPr lang="en-GB" sz="2000" dirty="0" smtClean="0"/>
              <a:t>‘</a:t>
            </a:r>
            <a:r>
              <a:rPr lang="en-GB" sz="2000" dirty="0"/>
              <a:t>Critically reflect on your counselling work with a client, explore ethical issues, application of theory, process recall and use of </a:t>
            </a:r>
            <a:r>
              <a:rPr lang="en-GB" sz="2000" dirty="0" smtClean="0"/>
              <a:t>supervision’</a:t>
            </a:r>
          </a:p>
          <a:p>
            <a:r>
              <a:rPr lang="en-US" sz="2000" dirty="0" smtClean="0"/>
              <a:t>Record </a:t>
            </a:r>
            <a:r>
              <a:rPr lang="en-US" sz="2000" dirty="0"/>
              <a:t>a 20 minute session of counselling work with another student who will be your client for the assessment and a third student will be the observer.   </a:t>
            </a:r>
            <a:endParaRPr lang="en-US" sz="2000" dirty="0" smtClean="0"/>
          </a:p>
          <a:p>
            <a:pPr lvl="0"/>
            <a:r>
              <a:rPr lang="en-US" sz="2000" dirty="0" smtClean="0"/>
              <a:t>Critically </a:t>
            </a:r>
            <a:r>
              <a:rPr lang="en-US" sz="2000" dirty="0"/>
              <a:t>discuss the session with the observer, identifying strengths and areas for development demonstrated within your practice.  What you learn from this discussion should inform you when you come to write your case study.</a:t>
            </a:r>
            <a:endParaRPr lang="en-GB" sz="2000" dirty="0"/>
          </a:p>
          <a:p>
            <a:pPr lvl="0"/>
            <a:r>
              <a:rPr lang="en-US" sz="2000" dirty="0"/>
              <a:t>Critically reflect on the therapeutic process and relationship with a client and appraise a range of therapeutic responses.</a:t>
            </a:r>
            <a:r>
              <a:rPr lang="en-US" sz="2000" b="1" dirty="0"/>
              <a:t>  </a:t>
            </a:r>
            <a:endParaRPr lang="en-GB" sz="2000" dirty="0"/>
          </a:p>
          <a:p>
            <a:endParaRPr lang="en-GB" dirty="0"/>
          </a:p>
        </p:txBody>
      </p:sp>
    </p:spTree>
    <p:extLst>
      <p:ext uri="{BB962C8B-B14F-4D97-AF65-F5344CB8AC3E}">
        <p14:creationId xmlns:p14="http://schemas.microsoft.com/office/powerpoint/2010/main" val="3287753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COMPONENT TWO</a:t>
            </a:r>
            <a:r>
              <a:rPr lang="en-GB" dirty="0"/>
              <a:t>: 50%</a:t>
            </a:r>
            <a:br>
              <a:rPr lang="en-GB" dirty="0"/>
            </a:br>
            <a:endParaRPr lang="en-GB" dirty="0"/>
          </a:p>
        </p:txBody>
      </p:sp>
      <p:sp>
        <p:nvSpPr>
          <p:cNvPr id="3" name="Content Placeholder 2"/>
          <p:cNvSpPr>
            <a:spLocks noGrp="1"/>
          </p:cNvSpPr>
          <p:nvPr>
            <p:ph idx="1"/>
          </p:nvPr>
        </p:nvSpPr>
        <p:spPr>
          <a:xfrm>
            <a:off x="2133599" y="1403230"/>
            <a:ext cx="9615577" cy="5129842"/>
          </a:xfrm>
        </p:spPr>
        <p:txBody>
          <a:bodyPr>
            <a:normAutofit/>
          </a:bodyPr>
          <a:lstStyle/>
          <a:p>
            <a:r>
              <a:rPr lang="en-GB" b="1" dirty="0" smtClean="0"/>
              <a:t>ASSESSMENT </a:t>
            </a:r>
            <a:r>
              <a:rPr lang="en-GB" b="1" dirty="0"/>
              <a:t>TASK:</a:t>
            </a:r>
            <a:r>
              <a:rPr lang="en-GB" dirty="0"/>
              <a:t>  Counselling Practice Portfolio (Three Elements)	</a:t>
            </a:r>
          </a:p>
          <a:p>
            <a:r>
              <a:rPr lang="en-GB" dirty="0"/>
              <a:t>‘The purpose of the portfolio is to monitor supervised clinical practice and provide evidence of a minimum of fifty hours supervised counselling practice with a client, and other work based learning. The student is required to provide evidence that they are capable of working ethically; safely; and competently with clients within an agency, with professionals and stakeholders.  </a:t>
            </a:r>
          </a:p>
          <a:p>
            <a:r>
              <a:rPr lang="en-GB" dirty="0"/>
              <a:t>The practice portfolio will include: </a:t>
            </a:r>
          </a:p>
          <a:p>
            <a:r>
              <a:rPr lang="en-GB" dirty="0"/>
              <a:t>1) Supervisor Report (PD1a); Supervision hours (PD2); Include a reflective account of </a:t>
            </a:r>
            <a:r>
              <a:rPr lang="en-GB" dirty="0" smtClean="0"/>
              <a:t>your client work presented </a:t>
            </a:r>
            <a:r>
              <a:rPr lang="en-GB" dirty="0"/>
              <a:t>at supervision (2000 words).  Demonstrate self-awareness and identify issues that may need addressing when working as a counsellor.  (Be mindful of confidentiality and keep identity of </a:t>
            </a:r>
            <a:r>
              <a:rPr lang="en-GB" dirty="0" smtClean="0"/>
              <a:t>client work </a:t>
            </a:r>
            <a:r>
              <a:rPr lang="en-GB" dirty="0"/>
              <a:t>anonymous).  </a:t>
            </a:r>
          </a:p>
          <a:p>
            <a:r>
              <a:rPr lang="en-GB" dirty="0"/>
              <a:t>2) Counselling practice hours (PD4), Placement Agreement (PD6); BACP Student membership certificate; </a:t>
            </a:r>
            <a:r>
              <a:rPr lang="en-GB" dirty="0" smtClean="0"/>
              <a:t>DBS Certificate ( Current registration with update service) Evidence </a:t>
            </a:r>
            <a:r>
              <a:rPr lang="en-GB" dirty="0"/>
              <a:t>of Professional Liability Insurance</a:t>
            </a:r>
            <a:r>
              <a:rPr lang="en-GB" b="1" dirty="0"/>
              <a:t>.</a:t>
            </a:r>
            <a:endParaRPr lang="en-GB" dirty="0"/>
          </a:p>
          <a:p>
            <a:r>
              <a:rPr lang="en-GB" dirty="0"/>
              <a:t>3) Log of Personal Therapy (PD3) Personal Development Plan (PD5). </a:t>
            </a:r>
          </a:p>
          <a:p>
            <a:endParaRPr lang="en-GB" dirty="0"/>
          </a:p>
        </p:txBody>
      </p:sp>
    </p:spTree>
    <p:extLst>
      <p:ext uri="{BB962C8B-B14F-4D97-AF65-F5344CB8AC3E}">
        <p14:creationId xmlns:p14="http://schemas.microsoft.com/office/powerpoint/2010/main" val="2257633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2133599"/>
            <a:ext cx="8915400" cy="4554747"/>
          </a:xfrm>
        </p:spPr>
        <p:txBody>
          <a:bodyPr>
            <a:normAutofit/>
          </a:bodyPr>
          <a:lstStyle/>
          <a:p>
            <a:pPr>
              <a:buFont typeface="Wingdings" panose="05000000000000000000" pitchFamily="2" charset="2"/>
              <a:buChar char="v"/>
            </a:pPr>
            <a:r>
              <a:rPr lang="en-GB" sz="2000" dirty="0">
                <a:solidFill>
                  <a:schemeClr val="accent1">
                    <a:lumMod val="50000"/>
                  </a:schemeClr>
                </a:solidFill>
              </a:rPr>
              <a:t>The program has been written in alignment with BACP recommendations and embraces its ethical framework for professional practice</a:t>
            </a:r>
            <a:r>
              <a:rPr lang="en-GB" sz="2000" dirty="0" smtClean="0">
                <a:solidFill>
                  <a:schemeClr val="accent1">
                    <a:lumMod val="50000"/>
                  </a:schemeClr>
                </a:solidFill>
              </a:rPr>
              <a:t>.</a:t>
            </a:r>
          </a:p>
          <a:p>
            <a:pPr>
              <a:buFont typeface="Wingdings" panose="05000000000000000000" pitchFamily="2" charset="2"/>
              <a:buChar char="v"/>
            </a:pPr>
            <a:r>
              <a:rPr lang="en-GB" sz="2000" dirty="0" smtClean="0">
                <a:solidFill>
                  <a:schemeClr val="accent1">
                    <a:lumMod val="50000"/>
                  </a:schemeClr>
                </a:solidFill>
              </a:rPr>
              <a:t>Student membership</a:t>
            </a:r>
            <a:endParaRPr lang="en-GB" sz="2000" dirty="0">
              <a:solidFill>
                <a:schemeClr val="accent1">
                  <a:lumMod val="50000"/>
                </a:schemeClr>
              </a:solidFill>
            </a:endParaRPr>
          </a:p>
          <a:p>
            <a:pPr>
              <a:buFont typeface="Wingdings" panose="05000000000000000000" pitchFamily="2" charset="2"/>
              <a:buChar char="v"/>
            </a:pPr>
            <a:r>
              <a:rPr lang="en-GB" sz="2000" dirty="0" smtClean="0">
                <a:solidFill>
                  <a:schemeClr val="accent1">
                    <a:lumMod val="50000"/>
                  </a:schemeClr>
                </a:solidFill>
              </a:rPr>
              <a:t>Minimum 400 hours classroom based tuition</a:t>
            </a:r>
          </a:p>
          <a:p>
            <a:pPr>
              <a:buFont typeface="Wingdings" panose="05000000000000000000" pitchFamily="2" charset="2"/>
              <a:buChar char="v"/>
            </a:pPr>
            <a:r>
              <a:rPr lang="en-GB" sz="2000" dirty="0" smtClean="0">
                <a:solidFill>
                  <a:schemeClr val="accent1">
                    <a:lumMod val="50000"/>
                  </a:schemeClr>
                </a:solidFill>
              </a:rPr>
              <a:t>100% Attendance expected in all modules</a:t>
            </a:r>
            <a:endParaRPr lang="en-GB" sz="2000" dirty="0">
              <a:solidFill>
                <a:schemeClr val="accent1">
                  <a:lumMod val="50000"/>
                </a:schemeClr>
              </a:solidFill>
            </a:endParaRPr>
          </a:p>
          <a:p>
            <a:pPr>
              <a:buFont typeface="Wingdings" panose="05000000000000000000" pitchFamily="2" charset="2"/>
              <a:buChar char="v"/>
            </a:pPr>
            <a:r>
              <a:rPr lang="en-GB" sz="2000" dirty="0" smtClean="0">
                <a:solidFill>
                  <a:schemeClr val="accent1">
                    <a:lumMod val="50000"/>
                  </a:schemeClr>
                </a:solidFill>
              </a:rPr>
              <a:t>Supervised </a:t>
            </a:r>
            <a:r>
              <a:rPr lang="en-GB" sz="2000" dirty="0">
                <a:solidFill>
                  <a:schemeClr val="accent1">
                    <a:lumMod val="50000"/>
                  </a:schemeClr>
                </a:solidFill>
              </a:rPr>
              <a:t>counselling placement Year 2 &amp; 3 (minimum 100 hours)</a:t>
            </a:r>
          </a:p>
          <a:p>
            <a:pPr>
              <a:buFont typeface="Wingdings" panose="05000000000000000000" pitchFamily="2" charset="2"/>
              <a:buChar char="v"/>
            </a:pPr>
            <a:r>
              <a:rPr lang="en-GB" sz="2000" dirty="0" smtClean="0">
                <a:solidFill>
                  <a:schemeClr val="accent1">
                    <a:lumMod val="50000"/>
                  </a:schemeClr>
                </a:solidFill>
              </a:rPr>
              <a:t>Personal </a:t>
            </a:r>
            <a:r>
              <a:rPr lang="en-GB" sz="2000" dirty="0">
                <a:solidFill>
                  <a:schemeClr val="accent1">
                    <a:lumMod val="50000"/>
                  </a:schemeClr>
                </a:solidFill>
              </a:rPr>
              <a:t>Therapy (minimum 25 hours)</a:t>
            </a:r>
          </a:p>
          <a:p>
            <a:pPr>
              <a:buFont typeface="Wingdings" panose="05000000000000000000" pitchFamily="2" charset="2"/>
              <a:buChar char="v"/>
            </a:pPr>
            <a:r>
              <a:rPr lang="en-GB" sz="2000" dirty="0" smtClean="0">
                <a:solidFill>
                  <a:schemeClr val="accent1">
                    <a:lumMod val="50000"/>
                  </a:schemeClr>
                </a:solidFill>
              </a:rPr>
              <a:t>Eligible </a:t>
            </a:r>
            <a:r>
              <a:rPr lang="en-GB" sz="2000" dirty="0">
                <a:solidFill>
                  <a:schemeClr val="accent1">
                    <a:lumMod val="50000"/>
                  </a:schemeClr>
                </a:solidFill>
              </a:rPr>
              <a:t>to apply for BACP Individual Membership and Accreditation</a:t>
            </a:r>
          </a:p>
          <a:p>
            <a:pPr>
              <a:buFont typeface="Wingdings" panose="05000000000000000000" pitchFamily="2" charset="2"/>
              <a:buChar char="v"/>
            </a:pPr>
            <a:endParaRPr lang="en-GB" dirty="0" smtClean="0">
              <a:solidFill>
                <a:schemeClr val="accent1">
                  <a:lumMod val="50000"/>
                </a:schemeClr>
              </a:solidFill>
            </a:endParaRPr>
          </a:p>
          <a:p>
            <a:pPr>
              <a:buFont typeface="Wingdings" panose="05000000000000000000" pitchFamily="2" charset="2"/>
              <a:buChar char="v"/>
            </a:pPr>
            <a:endParaRPr lang="en-GB" dirty="0">
              <a:solidFill>
                <a:schemeClr val="tx2">
                  <a:lumMod val="75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6120" y="383370"/>
            <a:ext cx="3168352" cy="104411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85" y="348965"/>
            <a:ext cx="3347013" cy="922114"/>
          </a:xfrm>
          <a:prstGeom prst="rect">
            <a:avLst/>
          </a:prstGeom>
        </p:spPr>
      </p:pic>
    </p:spTree>
    <p:extLst>
      <p:ext uri="{BB962C8B-B14F-4D97-AF65-F5344CB8AC3E}">
        <p14:creationId xmlns:p14="http://schemas.microsoft.com/office/powerpoint/2010/main" val="19222017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normAutofit fontScale="90000"/>
          </a:bodyPr>
          <a:lstStyle/>
          <a:p>
            <a:r>
              <a:rPr lang="en-GB" dirty="0" smtClean="0">
                <a:solidFill>
                  <a:schemeClr val="accent1">
                    <a:lumMod val="50000"/>
                  </a:schemeClr>
                </a:solidFill>
                <a:latin typeface="+mn-lt"/>
                <a:cs typeface="Arial" panose="020B0604020202020204" pitchFamily="34" charset="0"/>
              </a:rPr>
              <a:t>MArts/BA Humanistic Counselling Practice</a:t>
            </a:r>
            <a:endParaRPr lang="en-GB" dirty="0">
              <a:solidFill>
                <a:schemeClr val="accent1">
                  <a:lumMod val="50000"/>
                </a:schemeClr>
              </a:solidFill>
              <a:latin typeface="+mn-lt"/>
              <a:cs typeface="Arial" panose="020B0604020202020204" pitchFamily="34" charset="0"/>
            </a:endParaRPr>
          </a:p>
        </p:txBody>
      </p:sp>
      <p:sp>
        <p:nvSpPr>
          <p:cNvPr id="3" name="Content Placeholder 2"/>
          <p:cNvSpPr>
            <a:spLocks noGrp="1"/>
          </p:cNvSpPr>
          <p:nvPr>
            <p:ph idx="1"/>
          </p:nvPr>
        </p:nvSpPr>
        <p:spPr>
          <a:xfrm>
            <a:off x="1981200" y="1966823"/>
            <a:ext cx="8229600" cy="4462732"/>
          </a:xfrm>
        </p:spPr>
        <p:txBody>
          <a:bodyPr>
            <a:normAutofit fontScale="25000" lnSpcReduction="20000"/>
          </a:bodyPr>
          <a:lstStyle/>
          <a:p>
            <a:pPr fontAlgn="base">
              <a:spcBef>
                <a:spcPts val="0"/>
              </a:spcBef>
              <a:buClr>
                <a:srgbClr val="404040"/>
              </a:buClr>
              <a:buFont typeface="Wingdings" panose="05000000000000000000" pitchFamily="2" charset="2"/>
              <a:buChar char="v"/>
              <a:defRPr/>
            </a:pPr>
            <a:endParaRPr lang="en-GB" sz="2600" b="1" dirty="0">
              <a:solidFill>
                <a:schemeClr val="tx2">
                  <a:lumMod val="50000"/>
                </a:schemeClr>
              </a:solidFill>
              <a:cs typeface="Arial" panose="020B0604020202020204" pitchFamily="34" charset="0"/>
            </a:endParaRPr>
          </a:p>
          <a:p>
            <a:pPr marL="0" indent="0" fontAlgn="base">
              <a:spcBef>
                <a:spcPts val="0"/>
              </a:spcBef>
              <a:buClr>
                <a:srgbClr val="404040"/>
              </a:buClr>
              <a:buNone/>
              <a:defRPr/>
            </a:pPr>
            <a:endParaRPr lang="en-GB" sz="50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a:solidFill>
                  <a:schemeClr val="accent1">
                    <a:lumMod val="50000"/>
                  </a:schemeClr>
                </a:solidFill>
                <a:cs typeface="Arial" panose="020B0604020202020204" pitchFamily="34" charset="0"/>
              </a:rPr>
              <a:t>Certificate of Higher Education in Counselling Theory and Skills</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1 </a:t>
            </a:r>
            <a:r>
              <a:rPr lang="en-GB" sz="9600" b="1" dirty="0">
                <a:solidFill>
                  <a:schemeClr val="accent1">
                    <a:lumMod val="50000"/>
                  </a:schemeClr>
                </a:solidFill>
                <a:cs typeface="Arial" panose="020B0604020202020204" pitchFamily="34" charset="0"/>
              </a:rPr>
              <a:t>– Level 4 – 120 credits)</a:t>
            </a:r>
          </a:p>
          <a:p>
            <a:pPr marL="0" indent="0" fontAlgn="base">
              <a:spcBef>
                <a:spcPts val="0"/>
              </a:spcBef>
              <a:buClr>
                <a:srgbClr val="404040"/>
              </a:buClr>
              <a:buNone/>
              <a:defRPr/>
            </a:pPr>
            <a:endParaRPr lang="en-GB" sz="96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a:solidFill>
                  <a:schemeClr val="accent1">
                    <a:lumMod val="50000"/>
                  </a:schemeClr>
                </a:solidFill>
                <a:cs typeface="Arial" panose="020B0604020202020204" pitchFamily="34" charset="0"/>
              </a:rPr>
              <a:t>Diploma of Higher Education in Counselling Theory and Skills</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2  </a:t>
            </a:r>
            <a:r>
              <a:rPr lang="en-GB" sz="9600" b="1" dirty="0">
                <a:solidFill>
                  <a:schemeClr val="accent1">
                    <a:lumMod val="50000"/>
                  </a:schemeClr>
                </a:solidFill>
                <a:cs typeface="Arial" panose="020B0604020202020204" pitchFamily="34" charset="0"/>
              </a:rPr>
              <a:t>– Level 5 – 240 credits)</a:t>
            </a:r>
          </a:p>
          <a:p>
            <a:pPr fontAlgn="base">
              <a:spcBef>
                <a:spcPts val="0"/>
              </a:spcBef>
              <a:buClr>
                <a:srgbClr val="404040"/>
              </a:buClr>
              <a:buFont typeface="Wingdings" panose="05000000000000000000" pitchFamily="2" charset="2"/>
              <a:buChar char="v"/>
              <a:defRPr/>
            </a:pPr>
            <a:endParaRPr lang="en-GB" sz="96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smtClean="0">
                <a:solidFill>
                  <a:schemeClr val="accent1">
                    <a:lumMod val="50000"/>
                  </a:schemeClr>
                </a:solidFill>
                <a:cs typeface="Arial" panose="020B0604020202020204" pitchFamily="34" charset="0"/>
              </a:rPr>
              <a:t>BA </a:t>
            </a:r>
            <a:r>
              <a:rPr lang="en-GB" sz="9600" b="1" dirty="0">
                <a:solidFill>
                  <a:schemeClr val="accent1">
                    <a:lumMod val="50000"/>
                  </a:schemeClr>
                </a:solidFill>
                <a:cs typeface="Arial" panose="020B0604020202020204" pitchFamily="34" charset="0"/>
              </a:rPr>
              <a:t>(Hons) Humanistic Counselling Practice</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3 – Level 6: </a:t>
            </a:r>
            <a:r>
              <a:rPr lang="en-GB" sz="9600" b="1" dirty="0">
                <a:solidFill>
                  <a:schemeClr val="accent1">
                    <a:lumMod val="50000"/>
                  </a:schemeClr>
                </a:solidFill>
                <a:cs typeface="Arial" panose="020B0604020202020204" pitchFamily="34" charset="0"/>
              </a:rPr>
              <a:t>360 credits)</a:t>
            </a:r>
          </a:p>
          <a:p>
            <a:pPr fontAlgn="base">
              <a:spcBef>
                <a:spcPts val="0"/>
              </a:spcBef>
              <a:buClr>
                <a:srgbClr val="404040"/>
              </a:buClr>
              <a:buFont typeface="Wingdings" panose="05000000000000000000" pitchFamily="2" charset="2"/>
              <a:buChar char="v"/>
              <a:defRPr/>
            </a:pPr>
            <a:endParaRPr lang="en-GB" sz="96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err="1">
                <a:solidFill>
                  <a:schemeClr val="accent1">
                    <a:lumMod val="50000"/>
                  </a:schemeClr>
                </a:solidFill>
                <a:cs typeface="Arial" panose="020B0604020202020204" pitchFamily="34" charset="0"/>
              </a:rPr>
              <a:t>MArts</a:t>
            </a:r>
            <a:r>
              <a:rPr lang="en-GB" sz="9600" b="1" dirty="0">
                <a:solidFill>
                  <a:schemeClr val="accent1">
                    <a:lumMod val="50000"/>
                  </a:schemeClr>
                </a:solidFill>
                <a:cs typeface="Arial" panose="020B0604020202020204" pitchFamily="34" charset="0"/>
              </a:rPr>
              <a:t>: Humanistic Counselling Practice</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4 – Level 7 </a:t>
            </a:r>
            <a:r>
              <a:rPr lang="en-GB" sz="9600" b="1" dirty="0">
                <a:solidFill>
                  <a:schemeClr val="accent1">
                    <a:lumMod val="50000"/>
                  </a:schemeClr>
                </a:solidFill>
                <a:cs typeface="Arial" panose="020B0604020202020204" pitchFamily="34" charset="0"/>
              </a:rPr>
              <a:t>480 credits)</a:t>
            </a:r>
          </a:p>
          <a:p>
            <a:pPr marL="0" indent="0" fontAlgn="base">
              <a:spcBef>
                <a:spcPts val="0"/>
              </a:spcBef>
              <a:buClr>
                <a:srgbClr val="404040"/>
              </a:buClr>
              <a:buNone/>
              <a:defRPr/>
            </a:pPr>
            <a:endParaRPr lang="en-GB" sz="9600" b="1" dirty="0">
              <a:solidFill>
                <a:schemeClr val="accent1">
                  <a:lumMod val="50000"/>
                </a:schemeClr>
              </a:solidFill>
              <a:cs typeface="Arial" panose="020B0604020202020204" pitchFamily="34" charset="0"/>
            </a:endParaRPr>
          </a:p>
          <a:p>
            <a:pPr marL="0" indent="0" fontAlgn="base">
              <a:spcBef>
                <a:spcPts val="0"/>
              </a:spcBef>
              <a:buClr>
                <a:srgbClr val="404040"/>
              </a:buClr>
              <a:buNone/>
              <a:defRPr/>
            </a:pPr>
            <a:endParaRPr lang="en-GB" sz="5000" b="1" dirty="0">
              <a:solidFill>
                <a:schemeClr val="accent1">
                  <a:lumMod val="50000"/>
                </a:schemeClr>
              </a:solidFill>
              <a:cs typeface="Arial" panose="020B0604020202020204" pitchFamily="34" charset="0"/>
            </a:endParaRPr>
          </a:p>
          <a:p>
            <a:pPr marL="0" indent="0" fontAlgn="base">
              <a:spcBef>
                <a:spcPts val="0"/>
              </a:spcBef>
              <a:buClr>
                <a:srgbClr val="404040"/>
              </a:buClr>
              <a:buNone/>
              <a:defRPr/>
            </a:pPr>
            <a:endParaRPr lang="en-GB" sz="5000" b="1" dirty="0">
              <a:solidFill>
                <a:schemeClr val="tx2">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endParaRPr lang="en-GB" sz="5000" b="1" dirty="0">
              <a:solidFill>
                <a:schemeClr val="tx2">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endParaRPr lang="en-GB" sz="5000" b="1" dirty="0">
              <a:solidFill>
                <a:schemeClr val="tx2">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endParaRPr lang="en-GB" sz="2300" b="1" dirty="0">
              <a:solidFill>
                <a:schemeClr val="tx2">
                  <a:lumMod val="50000"/>
                </a:schemeClr>
              </a:solidFill>
            </a:endParaRPr>
          </a:p>
          <a:p>
            <a:pPr marL="0" indent="0" fontAlgn="base">
              <a:spcBef>
                <a:spcPts val="0"/>
              </a:spcBef>
              <a:buClr>
                <a:srgbClr val="404040"/>
              </a:buClr>
              <a:buNone/>
              <a:defRPr/>
            </a:pPr>
            <a:r>
              <a:rPr lang="en-GB" sz="2300" b="1" dirty="0">
                <a:solidFill>
                  <a:schemeClr val="tx2">
                    <a:lumMod val="50000"/>
                  </a:schemeClr>
                </a:solidFill>
              </a:rPr>
              <a:t>     </a:t>
            </a:r>
          </a:p>
        </p:txBody>
      </p:sp>
    </p:spTree>
    <p:extLst>
      <p:ext uri="{BB962C8B-B14F-4D97-AF65-F5344CB8AC3E}">
        <p14:creationId xmlns:p14="http://schemas.microsoft.com/office/powerpoint/2010/main" val="7317964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10000"/>
                  </a:schemeClr>
                </a:solidFill>
              </a:rPr>
              <a:t>End of Semester One</a:t>
            </a:r>
            <a:br>
              <a:rPr lang="en-GB" dirty="0" smtClean="0">
                <a:solidFill>
                  <a:schemeClr val="bg2">
                    <a:lumMod val="10000"/>
                  </a:schemeClr>
                </a:solidFill>
              </a:rPr>
            </a:br>
            <a:r>
              <a:rPr lang="en-GB" dirty="0" smtClean="0">
                <a:solidFill>
                  <a:schemeClr val="bg2">
                    <a:lumMod val="10000"/>
                  </a:schemeClr>
                </a:solidFill>
              </a:rPr>
              <a:t>Module Review</a:t>
            </a:r>
            <a:endParaRPr lang="en-GB" dirty="0">
              <a:solidFill>
                <a:schemeClr val="bg2">
                  <a:lumMod val="10000"/>
                </a:schemeClr>
              </a:solidFill>
            </a:endParaRPr>
          </a:p>
        </p:txBody>
      </p:sp>
      <p:sp>
        <p:nvSpPr>
          <p:cNvPr id="3" name="Content Placeholder 2"/>
          <p:cNvSpPr>
            <a:spLocks noGrp="1"/>
          </p:cNvSpPr>
          <p:nvPr>
            <p:ph idx="1"/>
          </p:nvPr>
        </p:nvSpPr>
        <p:spPr>
          <a:xfrm>
            <a:off x="2589212" y="1905000"/>
            <a:ext cx="8915400" cy="4857180"/>
          </a:xfrm>
        </p:spPr>
        <p:txBody>
          <a:bodyPr>
            <a:normAutofit lnSpcReduction="10000"/>
          </a:bodyPr>
          <a:lstStyle/>
          <a:p>
            <a:r>
              <a:rPr lang="en-GB" sz="2800" dirty="0" smtClean="0"/>
              <a:t>Consider what you have learned so far within this module</a:t>
            </a:r>
          </a:p>
          <a:p>
            <a:r>
              <a:rPr lang="en-GB" sz="2800" dirty="0" smtClean="0"/>
              <a:t>What have you enjoyed most and found most helpful?</a:t>
            </a:r>
          </a:p>
          <a:p>
            <a:r>
              <a:rPr lang="en-GB" sz="2800" dirty="0" smtClean="0"/>
              <a:t>What did you find challenging?</a:t>
            </a:r>
          </a:p>
          <a:p>
            <a:r>
              <a:rPr lang="en-GB" sz="2800" dirty="0" smtClean="0"/>
              <a:t>What would you like to see done differently in semester two?</a:t>
            </a:r>
          </a:p>
          <a:p>
            <a:r>
              <a:rPr lang="en-GB" sz="2800" dirty="0" smtClean="0"/>
              <a:t>What do you need from us ?</a:t>
            </a:r>
          </a:p>
          <a:p>
            <a:r>
              <a:rPr lang="en-GB" sz="2800" dirty="0" smtClean="0"/>
              <a:t>What do you need to do for yourself to achieve your potential in 2019</a:t>
            </a:r>
          </a:p>
          <a:p>
            <a:pPr marL="0" indent="0">
              <a:buNone/>
            </a:pPr>
            <a:endParaRPr lang="en-GB" sz="2400" dirty="0" smtClean="0"/>
          </a:p>
          <a:p>
            <a:endParaRPr lang="en-GB" sz="2400" dirty="0"/>
          </a:p>
        </p:txBody>
      </p:sp>
    </p:spTree>
    <p:extLst>
      <p:ext uri="{BB962C8B-B14F-4D97-AF65-F5344CB8AC3E}">
        <p14:creationId xmlns:p14="http://schemas.microsoft.com/office/powerpoint/2010/main" val="1061627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lumMod val="50000"/>
                  </a:schemeClr>
                </a:solidFill>
              </a:rPr>
              <a:t>Marts/BA Humanistic Counselling Practice</a:t>
            </a:r>
            <a:br>
              <a:rPr lang="en-GB" dirty="0" smtClean="0">
                <a:solidFill>
                  <a:schemeClr val="accent1">
                    <a:lumMod val="50000"/>
                  </a:schemeClr>
                </a:solidFill>
              </a:rPr>
            </a:br>
            <a:r>
              <a:rPr lang="en-GB" dirty="0" smtClean="0">
                <a:solidFill>
                  <a:schemeClr val="accent1">
                    <a:lumMod val="50000"/>
                  </a:schemeClr>
                </a:solidFill>
              </a:rPr>
              <a:t>Academic Year 2018-19</a:t>
            </a:r>
            <a:endParaRPr lang="en-GB" dirty="0">
              <a:solidFill>
                <a:schemeClr val="accent1">
                  <a:lumMod val="50000"/>
                </a:schemeClr>
              </a:solidFill>
            </a:endParaRPr>
          </a:p>
        </p:txBody>
      </p:sp>
      <p:sp>
        <p:nvSpPr>
          <p:cNvPr id="3" name="Content Placeholder 2"/>
          <p:cNvSpPr>
            <a:spLocks noGrp="1"/>
          </p:cNvSpPr>
          <p:nvPr>
            <p:ph idx="1"/>
          </p:nvPr>
        </p:nvSpPr>
        <p:spPr/>
        <p:txBody>
          <a:bodyPr>
            <a:normAutofit lnSpcReduction="10000"/>
          </a:bodyPr>
          <a:lstStyle/>
          <a:p>
            <a:pPr marL="0" indent="0">
              <a:buNone/>
            </a:pPr>
            <a:endParaRPr lang="en-GB" dirty="0" smtClean="0">
              <a:solidFill>
                <a:schemeClr val="accent1">
                  <a:lumMod val="50000"/>
                </a:schemeClr>
              </a:solidFill>
            </a:endParaRPr>
          </a:p>
          <a:p>
            <a:r>
              <a:rPr lang="en-GB" dirty="0" smtClean="0">
                <a:solidFill>
                  <a:schemeClr val="accent1">
                    <a:lumMod val="50000"/>
                  </a:schemeClr>
                </a:solidFill>
              </a:rPr>
              <a:t>Christmas:17</a:t>
            </a:r>
            <a:r>
              <a:rPr lang="en-GB" baseline="30000" dirty="0" smtClean="0">
                <a:solidFill>
                  <a:schemeClr val="accent1">
                    <a:lumMod val="50000"/>
                  </a:schemeClr>
                </a:solidFill>
              </a:rPr>
              <a:t>th</a:t>
            </a:r>
            <a:r>
              <a:rPr lang="en-GB" dirty="0" smtClean="0">
                <a:solidFill>
                  <a:schemeClr val="accent1">
                    <a:lumMod val="50000"/>
                  </a:schemeClr>
                </a:solidFill>
              </a:rPr>
              <a:t> December 2018 – 4</a:t>
            </a:r>
            <a:r>
              <a:rPr lang="en-GB" baseline="30000" dirty="0" smtClean="0">
                <a:solidFill>
                  <a:schemeClr val="accent1">
                    <a:lumMod val="50000"/>
                  </a:schemeClr>
                </a:solidFill>
              </a:rPr>
              <a:t>th</a:t>
            </a:r>
            <a:r>
              <a:rPr lang="en-GB" dirty="0" smtClean="0">
                <a:solidFill>
                  <a:schemeClr val="accent1">
                    <a:lumMod val="50000"/>
                  </a:schemeClr>
                </a:solidFill>
              </a:rPr>
              <a:t> January 2019</a:t>
            </a:r>
          </a:p>
          <a:p>
            <a:r>
              <a:rPr lang="en-GB" dirty="0" smtClean="0">
                <a:solidFill>
                  <a:schemeClr val="accent1">
                    <a:lumMod val="50000"/>
                  </a:schemeClr>
                </a:solidFill>
              </a:rPr>
              <a:t>Assessment and Reading Period: 7</a:t>
            </a:r>
            <a:r>
              <a:rPr lang="en-GB" baseline="30000" dirty="0" smtClean="0">
                <a:solidFill>
                  <a:schemeClr val="accent1">
                    <a:lumMod val="50000"/>
                  </a:schemeClr>
                </a:solidFill>
              </a:rPr>
              <a:t>th</a:t>
            </a:r>
            <a:r>
              <a:rPr lang="en-GB" dirty="0" smtClean="0">
                <a:solidFill>
                  <a:schemeClr val="accent1">
                    <a:lumMod val="50000"/>
                  </a:schemeClr>
                </a:solidFill>
              </a:rPr>
              <a:t> – 18</a:t>
            </a:r>
            <a:r>
              <a:rPr lang="en-GB" baseline="30000" dirty="0" smtClean="0">
                <a:solidFill>
                  <a:schemeClr val="accent1">
                    <a:lumMod val="50000"/>
                  </a:schemeClr>
                </a:solidFill>
              </a:rPr>
              <a:t>th</a:t>
            </a:r>
            <a:r>
              <a:rPr lang="en-GB" dirty="0" smtClean="0">
                <a:solidFill>
                  <a:schemeClr val="accent1">
                    <a:lumMod val="50000"/>
                  </a:schemeClr>
                </a:solidFill>
              </a:rPr>
              <a:t> January 2019</a:t>
            </a:r>
          </a:p>
          <a:p>
            <a:r>
              <a:rPr lang="en-GB" dirty="0" smtClean="0">
                <a:solidFill>
                  <a:schemeClr val="accent1">
                    <a:lumMod val="50000"/>
                  </a:schemeClr>
                </a:solidFill>
              </a:rPr>
              <a:t>Skills and Employability Week Commencing 21</a:t>
            </a:r>
            <a:r>
              <a:rPr lang="en-GB" baseline="30000" dirty="0" smtClean="0">
                <a:solidFill>
                  <a:schemeClr val="accent1">
                    <a:lumMod val="50000"/>
                  </a:schemeClr>
                </a:solidFill>
              </a:rPr>
              <a:t>st</a:t>
            </a:r>
            <a:r>
              <a:rPr lang="en-GB" dirty="0" smtClean="0">
                <a:solidFill>
                  <a:schemeClr val="accent1">
                    <a:lumMod val="50000"/>
                  </a:schemeClr>
                </a:solidFill>
              </a:rPr>
              <a:t> January 2019</a:t>
            </a:r>
            <a:endParaRPr lang="en-GB" dirty="0">
              <a:solidFill>
                <a:schemeClr val="accent1">
                  <a:lumMod val="50000"/>
                </a:schemeClr>
              </a:solidFill>
            </a:endParaRPr>
          </a:p>
          <a:p>
            <a:r>
              <a:rPr lang="en-GB" dirty="0">
                <a:solidFill>
                  <a:schemeClr val="accent1">
                    <a:lumMod val="50000"/>
                  </a:schemeClr>
                </a:solidFill>
              </a:rPr>
              <a:t>Semester </a:t>
            </a:r>
            <a:r>
              <a:rPr lang="en-GB" dirty="0" smtClean="0">
                <a:solidFill>
                  <a:schemeClr val="accent1">
                    <a:lumMod val="50000"/>
                  </a:schemeClr>
                </a:solidFill>
              </a:rPr>
              <a:t>2:  28</a:t>
            </a:r>
            <a:r>
              <a:rPr lang="en-GB" baseline="30000" dirty="0" smtClean="0">
                <a:solidFill>
                  <a:schemeClr val="accent1">
                    <a:lumMod val="50000"/>
                  </a:schemeClr>
                </a:solidFill>
              </a:rPr>
              <a:t>th</a:t>
            </a:r>
            <a:r>
              <a:rPr lang="en-GB" dirty="0" smtClean="0">
                <a:solidFill>
                  <a:schemeClr val="accent1">
                    <a:lumMod val="50000"/>
                  </a:schemeClr>
                </a:solidFill>
              </a:rPr>
              <a:t> January 2019 – 12</a:t>
            </a:r>
            <a:r>
              <a:rPr lang="en-GB" baseline="30000" dirty="0" smtClean="0">
                <a:solidFill>
                  <a:schemeClr val="accent1">
                    <a:lumMod val="50000"/>
                  </a:schemeClr>
                </a:solidFill>
              </a:rPr>
              <a:t>th</a:t>
            </a:r>
            <a:r>
              <a:rPr lang="en-GB" dirty="0" smtClean="0">
                <a:solidFill>
                  <a:schemeClr val="accent1">
                    <a:lumMod val="50000"/>
                  </a:schemeClr>
                </a:solidFill>
              </a:rPr>
              <a:t> July 2019</a:t>
            </a:r>
            <a:endParaRPr lang="en-GB" dirty="0">
              <a:solidFill>
                <a:schemeClr val="accent1">
                  <a:lumMod val="50000"/>
                </a:schemeClr>
              </a:solidFill>
            </a:endParaRPr>
          </a:p>
          <a:p>
            <a:r>
              <a:rPr lang="en-GB" dirty="0" smtClean="0">
                <a:solidFill>
                  <a:schemeClr val="accent1">
                    <a:lumMod val="50000"/>
                  </a:schemeClr>
                </a:solidFill>
              </a:rPr>
              <a:t>Reading Week: 25</a:t>
            </a:r>
            <a:r>
              <a:rPr lang="en-GB" baseline="30000" dirty="0" smtClean="0">
                <a:solidFill>
                  <a:schemeClr val="accent1">
                    <a:lumMod val="50000"/>
                  </a:schemeClr>
                </a:solidFill>
              </a:rPr>
              <a:t>th</a:t>
            </a:r>
            <a:r>
              <a:rPr lang="en-GB" dirty="0" smtClean="0">
                <a:solidFill>
                  <a:schemeClr val="accent1">
                    <a:lumMod val="50000"/>
                  </a:schemeClr>
                </a:solidFill>
              </a:rPr>
              <a:t> February – 1st March 2019</a:t>
            </a:r>
            <a:endParaRPr lang="en-GB" dirty="0">
              <a:solidFill>
                <a:schemeClr val="accent1">
                  <a:lumMod val="50000"/>
                </a:schemeClr>
              </a:solidFill>
            </a:endParaRPr>
          </a:p>
          <a:p>
            <a:r>
              <a:rPr lang="en-GB" dirty="0" smtClean="0">
                <a:solidFill>
                  <a:schemeClr val="accent1">
                    <a:lumMod val="50000"/>
                  </a:schemeClr>
                </a:solidFill>
              </a:rPr>
              <a:t>Easter: 8</a:t>
            </a:r>
            <a:r>
              <a:rPr lang="en-GB" baseline="30000" dirty="0" smtClean="0">
                <a:solidFill>
                  <a:schemeClr val="accent1">
                    <a:lumMod val="50000"/>
                  </a:schemeClr>
                </a:solidFill>
              </a:rPr>
              <a:t>th</a:t>
            </a:r>
            <a:r>
              <a:rPr lang="en-GB" dirty="0" smtClean="0">
                <a:solidFill>
                  <a:schemeClr val="accent1">
                    <a:lumMod val="50000"/>
                  </a:schemeClr>
                </a:solidFill>
              </a:rPr>
              <a:t> April – 26</a:t>
            </a:r>
            <a:r>
              <a:rPr lang="en-GB" baseline="30000" dirty="0" smtClean="0">
                <a:solidFill>
                  <a:schemeClr val="accent1">
                    <a:lumMod val="50000"/>
                  </a:schemeClr>
                </a:solidFill>
              </a:rPr>
              <a:t>th</a:t>
            </a:r>
            <a:r>
              <a:rPr lang="en-GB" dirty="0" smtClean="0">
                <a:solidFill>
                  <a:schemeClr val="accent1">
                    <a:lumMod val="50000"/>
                  </a:schemeClr>
                </a:solidFill>
              </a:rPr>
              <a:t> April 2019</a:t>
            </a:r>
          </a:p>
          <a:p>
            <a:r>
              <a:rPr lang="en-GB" dirty="0" smtClean="0">
                <a:solidFill>
                  <a:schemeClr val="accent1">
                    <a:lumMod val="50000"/>
                  </a:schemeClr>
                </a:solidFill>
              </a:rPr>
              <a:t>Assessment Period: 29</a:t>
            </a:r>
            <a:r>
              <a:rPr lang="en-GB" baseline="30000" dirty="0" smtClean="0">
                <a:solidFill>
                  <a:schemeClr val="accent1">
                    <a:lumMod val="50000"/>
                  </a:schemeClr>
                </a:solidFill>
              </a:rPr>
              <a:t>th</a:t>
            </a:r>
            <a:r>
              <a:rPr lang="en-GB" dirty="0" smtClean="0">
                <a:solidFill>
                  <a:schemeClr val="accent1">
                    <a:lumMod val="50000"/>
                  </a:schemeClr>
                </a:solidFill>
              </a:rPr>
              <a:t> April to 24</a:t>
            </a:r>
            <a:r>
              <a:rPr lang="en-GB" baseline="30000" dirty="0" smtClean="0">
                <a:solidFill>
                  <a:schemeClr val="accent1">
                    <a:lumMod val="50000"/>
                  </a:schemeClr>
                </a:solidFill>
              </a:rPr>
              <a:t>th</a:t>
            </a:r>
            <a:r>
              <a:rPr lang="en-GB" dirty="0" smtClean="0">
                <a:solidFill>
                  <a:schemeClr val="accent1">
                    <a:lumMod val="50000"/>
                  </a:schemeClr>
                </a:solidFill>
              </a:rPr>
              <a:t> May 2019</a:t>
            </a:r>
          </a:p>
          <a:p>
            <a:r>
              <a:rPr lang="en-GB" dirty="0" smtClean="0">
                <a:solidFill>
                  <a:schemeClr val="accent1">
                    <a:lumMod val="50000"/>
                  </a:schemeClr>
                </a:solidFill>
              </a:rPr>
              <a:t>Bank holidays: 6</a:t>
            </a:r>
            <a:r>
              <a:rPr lang="en-GB" baseline="30000" dirty="0" smtClean="0">
                <a:solidFill>
                  <a:schemeClr val="accent1">
                    <a:lumMod val="50000"/>
                  </a:schemeClr>
                </a:solidFill>
              </a:rPr>
              <a:t>th</a:t>
            </a:r>
            <a:r>
              <a:rPr lang="en-GB" dirty="0" smtClean="0">
                <a:solidFill>
                  <a:schemeClr val="accent1">
                    <a:lumMod val="50000"/>
                  </a:schemeClr>
                </a:solidFill>
              </a:rPr>
              <a:t> and 26</a:t>
            </a:r>
            <a:r>
              <a:rPr lang="en-GB" baseline="30000" dirty="0" smtClean="0">
                <a:solidFill>
                  <a:schemeClr val="accent1">
                    <a:lumMod val="50000"/>
                  </a:schemeClr>
                </a:solidFill>
              </a:rPr>
              <a:t>th</a:t>
            </a:r>
            <a:r>
              <a:rPr lang="en-GB" dirty="0" smtClean="0">
                <a:solidFill>
                  <a:schemeClr val="accent1">
                    <a:lumMod val="50000"/>
                  </a:schemeClr>
                </a:solidFill>
              </a:rPr>
              <a:t> May 2019</a:t>
            </a:r>
          </a:p>
          <a:p>
            <a:r>
              <a:rPr lang="en-GB" dirty="0" smtClean="0">
                <a:solidFill>
                  <a:schemeClr val="accent1">
                    <a:lumMod val="50000"/>
                  </a:schemeClr>
                </a:solidFill>
              </a:rPr>
              <a:t>Exam </a:t>
            </a:r>
            <a:r>
              <a:rPr lang="en-GB" dirty="0">
                <a:solidFill>
                  <a:schemeClr val="accent1">
                    <a:lumMod val="50000"/>
                  </a:schemeClr>
                </a:solidFill>
              </a:rPr>
              <a:t>Boards: 3rd-20th June 2019</a:t>
            </a:r>
          </a:p>
          <a:p>
            <a:endParaRPr lang="en-GB" dirty="0">
              <a:solidFill>
                <a:schemeClr val="accent1">
                  <a:lumMod val="50000"/>
                </a:schemeClr>
              </a:solidFill>
            </a:endParaRPr>
          </a:p>
        </p:txBody>
      </p:sp>
    </p:spTree>
    <p:extLst>
      <p:ext uri="{BB962C8B-B14F-4D97-AF65-F5344CB8AC3E}">
        <p14:creationId xmlns:p14="http://schemas.microsoft.com/office/powerpoint/2010/main" val="40936836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Semester Two</a:t>
            </a:r>
            <a:br>
              <a:rPr lang="en-GB" dirty="0" smtClean="0"/>
            </a:br>
            <a:r>
              <a:rPr lang="en-GB" dirty="0" smtClean="0"/>
              <a:t>Scheme of Work</a:t>
            </a:r>
            <a:endParaRPr lang="en-GB" dirty="0"/>
          </a:p>
        </p:txBody>
      </p:sp>
      <p:sp>
        <p:nvSpPr>
          <p:cNvPr id="3" name="Content Placeholder 2"/>
          <p:cNvSpPr>
            <a:spLocks noGrp="1"/>
          </p:cNvSpPr>
          <p:nvPr>
            <p:ph idx="1"/>
          </p:nvPr>
        </p:nvSpPr>
        <p:spPr/>
        <p:txBody>
          <a:bodyPr/>
          <a:lstStyle/>
          <a:p>
            <a:r>
              <a:rPr lang="en-GB" dirty="0" smtClean="0"/>
              <a:t>28</a:t>
            </a:r>
            <a:r>
              <a:rPr lang="en-GB" baseline="30000" dirty="0" smtClean="0"/>
              <a:t>th</a:t>
            </a:r>
            <a:r>
              <a:rPr lang="en-GB" dirty="0" smtClean="0"/>
              <a:t> January 2019 – Semester Two commences</a:t>
            </a:r>
          </a:p>
          <a:p>
            <a:r>
              <a:rPr lang="en-GB" dirty="0" smtClean="0"/>
              <a:t>Emotion-Focused Therapy working with Emotion</a:t>
            </a:r>
          </a:p>
          <a:p>
            <a:r>
              <a:rPr lang="en-GB" dirty="0" smtClean="0"/>
              <a:t>Working at Relational Depth</a:t>
            </a:r>
          </a:p>
          <a:p>
            <a:r>
              <a:rPr lang="en-GB" dirty="0" smtClean="0"/>
              <a:t>Projection, Transference and Counter-Transference</a:t>
            </a:r>
          </a:p>
          <a:p>
            <a:r>
              <a:rPr lang="en-GB" dirty="0" smtClean="0"/>
              <a:t>Gestalt Theory and Therapeutic Techniques</a:t>
            </a:r>
          </a:p>
          <a:p>
            <a:r>
              <a:rPr lang="en-GB" dirty="0" smtClean="0"/>
              <a:t>The Reflexive Practitioner</a:t>
            </a:r>
          </a:p>
          <a:p>
            <a:r>
              <a:rPr lang="en-GB" dirty="0" smtClean="0"/>
              <a:t>Mindfulness based Cognitive Therapy</a:t>
            </a:r>
          </a:p>
          <a:p>
            <a:r>
              <a:rPr lang="en-GB" dirty="0" smtClean="0"/>
              <a:t>Models of Supervision </a:t>
            </a:r>
            <a:endParaRPr lang="en-GB" dirty="0" smtClean="0"/>
          </a:p>
          <a:p>
            <a:endParaRPr lang="en-GB" dirty="0" smtClean="0"/>
          </a:p>
          <a:p>
            <a:endParaRPr lang="en-GB" dirty="0"/>
          </a:p>
        </p:txBody>
      </p:sp>
    </p:spTree>
    <p:extLst>
      <p:ext uri="{BB962C8B-B14F-4D97-AF65-F5344CB8AC3E}">
        <p14:creationId xmlns:p14="http://schemas.microsoft.com/office/powerpoint/2010/main" val="1099814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Skills/Employability Week</a:t>
            </a:r>
            <a:br>
              <a:rPr lang="en-GB" dirty="0" smtClean="0"/>
            </a:br>
            <a:r>
              <a:rPr lang="en-GB" dirty="0" smtClean="0"/>
              <a:t>21</a:t>
            </a:r>
            <a:r>
              <a:rPr lang="en-GB" baseline="30000" dirty="0" smtClean="0"/>
              <a:t>st</a:t>
            </a:r>
            <a:r>
              <a:rPr lang="en-GB" dirty="0"/>
              <a:t> </a:t>
            </a:r>
            <a:r>
              <a:rPr lang="en-GB" dirty="0" smtClean="0"/>
              <a:t>– 24th January 2019</a:t>
            </a:r>
            <a:endParaRPr lang="en-GB" dirty="0"/>
          </a:p>
        </p:txBody>
      </p:sp>
      <p:sp>
        <p:nvSpPr>
          <p:cNvPr id="4" name="Explosion 2 3"/>
          <p:cNvSpPr/>
          <p:nvPr/>
        </p:nvSpPr>
        <p:spPr>
          <a:xfrm>
            <a:off x="695400" y="1935922"/>
            <a:ext cx="10657184" cy="4301390"/>
          </a:xfrm>
          <a:prstGeom prst="irregularSeal2">
            <a:avLst/>
          </a:prstGeom>
          <a:solidFill>
            <a:schemeClr val="accent5">
              <a:lumMod val="40000"/>
              <a:lumOff val="6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solidFill>
                  <a:schemeClr val="tx2">
                    <a:lumMod val="10000"/>
                  </a:schemeClr>
                </a:solidFill>
              </a:rPr>
              <a:t>What would you like S</a:t>
            </a:r>
            <a:r>
              <a:rPr lang="en-GB" sz="2800" dirty="0" smtClean="0">
                <a:solidFill>
                  <a:schemeClr val="tx2">
                    <a:lumMod val="10000"/>
                  </a:schemeClr>
                </a:solidFill>
              </a:rPr>
              <a:t>kills/ Employability </a:t>
            </a:r>
            <a:r>
              <a:rPr lang="en-GB" sz="2800" dirty="0">
                <a:solidFill>
                  <a:schemeClr val="tx2">
                    <a:lumMod val="10000"/>
                  </a:schemeClr>
                </a:solidFill>
              </a:rPr>
              <a:t>W</a:t>
            </a:r>
            <a:r>
              <a:rPr lang="en-GB" sz="2800" dirty="0" smtClean="0">
                <a:solidFill>
                  <a:schemeClr val="tx2">
                    <a:lumMod val="10000"/>
                  </a:schemeClr>
                </a:solidFill>
              </a:rPr>
              <a:t>eek </a:t>
            </a:r>
            <a:r>
              <a:rPr lang="en-GB" sz="2800" dirty="0">
                <a:solidFill>
                  <a:schemeClr val="tx2">
                    <a:lumMod val="10000"/>
                  </a:schemeClr>
                </a:solidFill>
              </a:rPr>
              <a:t>to include?</a:t>
            </a:r>
          </a:p>
        </p:txBody>
      </p:sp>
    </p:spTree>
    <p:extLst>
      <p:ext uri="{BB962C8B-B14F-4D97-AF65-F5344CB8AC3E}">
        <p14:creationId xmlns:p14="http://schemas.microsoft.com/office/powerpoint/2010/main" val="3434777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2"/>
          <a:stretch>
            <a:fillRect/>
          </a:stretch>
        </p:blipFill>
        <p:spPr>
          <a:xfrm>
            <a:off x="3986601" y="1808679"/>
            <a:ext cx="4218798" cy="3499407"/>
          </a:xfrm>
          <a:prstGeom prst="rect">
            <a:avLst/>
          </a:prstGeom>
        </p:spPr>
      </p:pic>
    </p:spTree>
    <p:extLst>
      <p:ext uri="{BB962C8B-B14F-4D97-AF65-F5344CB8AC3E}">
        <p14:creationId xmlns:p14="http://schemas.microsoft.com/office/powerpoint/2010/main" val="30676043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6-Point Star 6"/>
          <p:cNvSpPr/>
          <p:nvPr/>
        </p:nvSpPr>
        <p:spPr>
          <a:xfrm rot="20187984">
            <a:off x="3757052" y="1858969"/>
            <a:ext cx="5632941" cy="5178441"/>
          </a:xfrm>
          <a:prstGeom prst="star6">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800" dirty="0">
                <a:solidFill>
                  <a:schemeClr val="accent2">
                    <a:lumMod val="50000"/>
                  </a:schemeClr>
                </a:solidFill>
                <a:latin typeface="+mj-lt"/>
              </a:rPr>
              <a:t>MERRY CHRISTMAS</a:t>
            </a:r>
            <a:br>
              <a:rPr lang="en-GB" sz="2800" dirty="0">
                <a:solidFill>
                  <a:schemeClr val="accent2">
                    <a:lumMod val="50000"/>
                  </a:schemeClr>
                </a:solidFill>
                <a:latin typeface="+mj-lt"/>
              </a:rPr>
            </a:br>
            <a:r>
              <a:rPr lang="en-GB" sz="2800" dirty="0">
                <a:solidFill>
                  <a:schemeClr val="accent2">
                    <a:lumMod val="50000"/>
                  </a:schemeClr>
                </a:solidFill>
                <a:latin typeface="+mj-lt"/>
              </a:rPr>
              <a:t>NADOLIG LLAWEN</a:t>
            </a:r>
          </a:p>
        </p:txBody>
      </p:sp>
      <p:pic>
        <p:nvPicPr>
          <p:cNvPr id="8" name="Picture 7"/>
          <p:cNvPicPr>
            <a:picLocks noChangeAspect="1"/>
          </p:cNvPicPr>
          <p:nvPr/>
        </p:nvPicPr>
        <p:blipFill>
          <a:blip r:embed="rId2"/>
          <a:stretch>
            <a:fillRect/>
          </a:stretch>
        </p:blipFill>
        <p:spPr>
          <a:xfrm>
            <a:off x="1775520" y="116634"/>
            <a:ext cx="3670110" cy="3054361"/>
          </a:xfrm>
          <a:prstGeom prst="rect">
            <a:avLst/>
          </a:prstGeom>
        </p:spPr>
      </p:pic>
      <p:pic>
        <p:nvPicPr>
          <p:cNvPr id="9" name="Picture 8"/>
          <p:cNvPicPr>
            <a:picLocks noChangeAspect="1"/>
          </p:cNvPicPr>
          <p:nvPr/>
        </p:nvPicPr>
        <p:blipFill>
          <a:blip r:embed="rId3"/>
          <a:stretch>
            <a:fillRect/>
          </a:stretch>
        </p:blipFill>
        <p:spPr>
          <a:xfrm>
            <a:off x="7567636" y="-99391"/>
            <a:ext cx="3094899" cy="2447610"/>
          </a:xfrm>
          <a:prstGeom prst="rect">
            <a:avLst/>
          </a:prstGeom>
        </p:spPr>
      </p:pic>
      <p:pic>
        <p:nvPicPr>
          <p:cNvPr id="10" name="Picture 9"/>
          <p:cNvPicPr>
            <a:picLocks noChangeAspect="1"/>
          </p:cNvPicPr>
          <p:nvPr/>
        </p:nvPicPr>
        <p:blipFill>
          <a:blip r:embed="rId4"/>
          <a:stretch>
            <a:fillRect/>
          </a:stretch>
        </p:blipFill>
        <p:spPr>
          <a:xfrm rot="20176581">
            <a:off x="1610396" y="4838366"/>
            <a:ext cx="2694141" cy="1792828"/>
          </a:xfrm>
          <a:prstGeom prst="rect">
            <a:avLst/>
          </a:prstGeom>
        </p:spPr>
      </p:pic>
      <p:pic>
        <p:nvPicPr>
          <p:cNvPr id="13" name="Picture 12"/>
          <p:cNvPicPr>
            <a:picLocks noChangeAspect="1"/>
          </p:cNvPicPr>
          <p:nvPr/>
        </p:nvPicPr>
        <p:blipFill>
          <a:blip r:embed="rId5"/>
          <a:stretch>
            <a:fillRect/>
          </a:stretch>
        </p:blipFill>
        <p:spPr>
          <a:xfrm rot="20377273">
            <a:off x="8092161" y="4525150"/>
            <a:ext cx="2816803" cy="1874455"/>
          </a:xfrm>
          <a:prstGeom prst="rect">
            <a:avLst/>
          </a:prstGeom>
        </p:spPr>
      </p:pic>
    </p:spTree>
    <p:extLst>
      <p:ext uri="{BB962C8B-B14F-4D97-AF65-F5344CB8AC3E}">
        <p14:creationId xmlns:p14="http://schemas.microsoft.com/office/powerpoint/2010/main" val="568492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228</TotalTime>
  <Words>749</Words>
  <Application>Microsoft Office PowerPoint</Application>
  <PresentationFormat>Widescreen</PresentationFormat>
  <Paragraphs>118</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Times New Roman</vt:lpstr>
      <vt:lpstr>Wingdings</vt:lpstr>
      <vt:lpstr>Wingdings 3</vt:lpstr>
      <vt:lpstr>Wisp</vt:lpstr>
      <vt:lpstr>Practicum Two ECHC5005 End Of Semester One</vt:lpstr>
      <vt:lpstr>Today’s Schedule</vt:lpstr>
      <vt:lpstr>Practicum 2  Module Learning Outcomes</vt:lpstr>
      <vt:lpstr>Module and Assessment Aims</vt:lpstr>
      <vt:lpstr>PowerPoint Presentation</vt:lpstr>
      <vt:lpstr>Assessment Component One – 50%</vt:lpstr>
      <vt:lpstr>ASSESSMENT COMPONENT TWO: 50% </vt:lpstr>
      <vt:lpstr>PowerPoint Presentation</vt:lpstr>
      <vt:lpstr>MArts/BA Humanistic Counselling Practice</vt:lpstr>
      <vt:lpstr>End of Semester One Module Review</vt:lpstr>
      <vt:lpstr>Marts/BA Humanistic Counselling Practice Academic Year 2018-19</vt:lpstr>
      <vt:lpstr>Semester Two Scheme of Work</vt:lpstr>
      <vt:lpstr>Skills/Employability Week 21st – 24th January 2019</vt:lpstr>
      <vt:lpstr>Any Questions?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Presence</dc:title>
  <dc:creator>Andrea Williams</dc:creator>
  <cp:lastModifiedBy>Andrea Williams</cp:lastModifiedBy>
  <cp:revision>26</cp:revision>
  <dcterms:created xsi:type="dcterms:W3CDTF">2018-10-07T12:44:43Z</dcterms:created>
  <dcterms:modified xsi:type="dcterms:W3CDTF">2018-12-09T10:36:29Z</dcterms:modified>
</cp:coreProperties>
</file>