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80085" autoAdjust="0"/>
  </p:normalViewPr>
  <p:slideViewPr>
    <p:cSldViewPr snapToGrid="0">
      <p:cViewPr>
        <p:scale>
          <a:sx n="35" d="100"/>
          <a:sy n="35" d="100"/>
        </p:scale>
        <p:origin x="1448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D71B2E-6786-4ED8-A726-487826148171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165355-EE25-4074-A3E8-A6FABFE10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541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65355-EE25-4074-A3E8-A6FABFE106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61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65355-EE25-4074-A3E8-A6FABFE1063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51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165355-EE25-4074-A3E8-A6FABFE1063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287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523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30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0862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662781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6794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88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045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718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53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4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92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901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697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274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508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50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280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7326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263502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3552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1527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8218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769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5205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72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916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348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3303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98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0C16C4D3-FCC8-4FFD-8C3F-7E6872C4CAFA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72E3BFBF-E8B9-405D-93EC-72CC8FBE846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28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  <p:sldLayoutId id="2147483899" r:id="rId14"/>
    <p:sldLayoutId id="2147483900" r:id="rId15"/>
    <p:sldLayoutId id="2147483901" r:id="rId16"/>
    <p:sldLayoutId id="2147483902" r:id="rId17"/>
    <p:sldLayoutId id="2147483903" r:id="rId18"/>
    <p:sldLayoutId id="2147483904" r:id="rId19"/>
    <p:sldLayoutId id="2147483905" r:id="rId20"/>
    <p:sldLayoutId id="2147483906" r:id="rId21"/>
    <p:sldLayoutId id="2147483907" r:id="rId22"/>
    <p:sldLayoutId id="2147483908" r:id="rId23"/>
    <p:sldLayoutId id="2147483909" r:id="rId24"/>
    <p:sldLayoutId id="2147483910" r:id="rId25"/>
    <p:sldLayoutId id="2147483911" r:id="rId26"/>
    <p:sldLayoutId id="2147483912" r:id="rId27"/>
    <p:sldLayoutId id="2147483913" r:id="rId28"/>
    <p:sldLayoutId id="2147483914" r:id="rId29"/>
    <p:sldLayoutId id="2147483915" r:id="rId30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16A2D-FAD8-B370-C26D-6EA9EEF00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r>
              <a:rPr lang="en-GB" sz="3200" dirty="0"/>
              <a:t>Slide 1 –Title Page</a:t>
            </a:r>
            <a:br>
              <a:rPr lang="en-GB" sz="3200" dirty="0"/>
            </a:br>
            <a:r>
              <a:rPr lang="en-GB" sz="3200" dirty="0"/>
              <a:t>Name: Rosy Kaya</a:t>
            </a:r>
            <a:br>
              <a:rPr lang="en-GB" sz="3200" dirty="0"/>
            </a:br>
            <a:r>
              <a:rPr lang="en-GB" sz="3200" dirty="0"/>
              <a:t>Student ID 2517346</a:t>
            </a:r>
            <a:br>
              <a:rPr lang="en-GB" sz="3200" dirty="0"/>
            </a:br>
            <a:r>
              <a:rPr lang="en-GB" sz="3200" dirty="0"/>
              <a:t>Assignment Title: Individual Presentation pitch</a:t>
            </a:r>
            <a:br>
              <a:rPr lang="en-GB" sz="3200" dirty="0"/>
            </a:br>
            <a:r>
              <a:rPr lang="en-GB" sz="3200" dirty="0"/>
              <a:t>Module: Entrepreneurship and  Enterprise</a:t>
            </a:r>
            <a:br>
              <a:rPr lang="en-GB" sz="3200" dirty="0"/>
            </a:br>
            <a:r>
              <a:rPr lang="en-GB" sz="3200" dirty="0"/>
              <a:t>Module Code: LCLM4006</a:t>
            </a:r>
            <a:br>
              <a:rPr lang="en-GB" sz="3200" dirty="0"/>
            </a:br>
            <a:r>
              <a:rPr lang="en-GB" sz="3200" dirty="0"/>
              <a:t>Lecturer: Thomas</a:t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F40D1-2D4C-4DE5-AC5D-B1D29A7B989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COMPAGNY NAME (BUSINESS PLAN) :ROSY CATERING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290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0DADC696-D6A4-0A21-4872-607FD6C54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contents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0474A20F-92F0-AD21-3992-D60684608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40" y="1641854"/>
            <a:ext cx="4816475" cy="83885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70ECCB7C-1125-16C8-F89E-AF18FA264B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2400" y="893068"/>
            <a:ext cx="4824913" cy="83885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9752CFB7-46DB-9826-8461-85BC1283B5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5100" dirty="0"/>
              <a:t>Slide 2 –Contents</a:t>
            </a:r>
          </a:p>
          <a:p>
            <a:r>
              <a:rPr lang="en-GB" sz="5100" dirty="0"/>
              <a:t>Title Page – Slide1</a:t>
            </a:r>
          </a:p>
          <a:p>
            <a:r>
              <a:rPr lang="en-GB" sz="5100" dirty="0"/>
              <a:t>Contents – Slide2</a:t>
            </a:r>
          </a:p>
          <a:p>
            <a:r>
              <a:rPr lang="en-GB" sz="5100" dirty="0"/>
              <a:t>Introduction – Slide 3</a:t>
            </a:r>
          </a:p>
          <a:p>
            <a:r>
              <a:rPr lang="en-GB" sz="5100" dirty="0"/>
              <a:t> Overview – Slide 4</a:t>
            </a:r>
          </a:p>
          <a:p>
            <a:r>
              <a:rPr lang="en-GB" sz="5100" dirty="0"/>
              <a:t>Legal format –Slide 5</a:t>
            </a:r>
          </a:p>
          <a:p>
            <a:r>
              <a:rPr lang="en-GB" sz="5100" dirty="0"/>
              <a:t>Organisation Chart –Slide 6</a:t>
            </a:r>
          </a:p>
          <a:p>
            <a:r>
              <a:rPr lang="en-GB" sz="5100" dirty="0"/>
              <a:t>PESTEL </a:t>
            </a:r>
            <a:r>
              <a:rPr lang="en-GB" sz="5100" dirty="0" err="1"/>
              <a:t>Analysys</a:t>
            </a:r>
            <a:r>
              <a:rPr lang="en-GB" sz="5100" dirty="0"/>
              <a:t> – Slide 7 </a:t>
            </a:r>
            <a:endParaRPr lang="en-US" sz="5100" dirty="0"/>
          </a:p>
          <a:p>
            <a:endParaRPr lang="en-US" dirty="0"/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EE439265-8DCD-C0B3-A50A-58326ACCF8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2400" y="2176446"/>
            <a:ext cx="4824913" cy="3363871"/>
          </a:xfrm>
        </p:spPr>
        <p:txBody>
          <a:bodyPr>
            <a:noAutofit/>
          </a:bodyPr>
          <a:lstStyle/>
          <a:p>
            <a:r>
              <a:rPr lang="en-GB" sz="2800" dirty="0"/>
              <a:t>PESTEL Analysis [content]- slide 8</a:t>
            </a:r>
          </a:p>
          <a:p>
            <a:r>
              <a:rPr lang="en-GB" sz="2800" dirty="0"/>
              <a:t>Target Market Analysis – Slide 9</a:t>
            </a:r>
          </a:p>
          <a:p>
            <a:r>
              <a:rPr lang="en-GB" sz="2800" dirty="0"/>
              <a:t>Market Mix – Slide 10</a:t>
            </a:r>
          </a:p>
          <a:p>
            <a:r>
              <a:rPr lang="en-GB" sz="2800" dirty="0"/>
              <a:t>Cost – Slide 11</a:t>
            </a:r>
          </a:p>
          <a:p>
            <a:r>
              <a:rPr lang="en-GB" sz="2800" dirty="0"/>
              <a:t>Funding Requirements – Slide 12</a:t>
            </a:r>
          </a:p>
          <a:p>
            <a:r>
              <a:rPr lang="en-GB" sz="2800" dirty="0"/>
              <a:t>References –Slide 13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1477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0E959D-0616-D536-07CB-F5262880DB99}"/>
              </a:ext>
            </a:extLst>
          </p:cNvPr>
          <p:cNvSpPr txBox="1"/>
          <p:nvPr/>
        </p:nvSpPr>
        <p:spPr>
          <a:xfrm>
            <a:off x="3186684" y="2397948"/>
            <a:ext cx="63322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SLIDE 3 – INTRODUCTION</a:t>
            </a:r>
          </a:p>
          <a:p>
            <a:r>
              <a:rPr lang="en-GB" sz="3200" dirty="0"/>
              <a:t>#THE AIM  of my presentation is to explain how to persuade INVESTORS for my Business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18760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D3CAC3-F808-4020-5506-C4FC83603D81}"/>
              </a:ext>
            </a:extLst>
          </p:cNvPr>
          <p:cNvSpPr txBox="1"/>
          <p:nvPr/>
        </p:nvSpPr>
        <p:spPr>
          <a:xfrm>
            <a:off x="402524" y="4980618"/>
            <a:ext cx="4830626" cy="17059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dirty="0">
                <a:latin typeface="+mj-lt"/>
                <a:ea typeface="+mj-ea"/>
                <a:cs typeface="+mj-cs"/>
              </a:rPr>
              <a:t>Corporate catering: businesses, offices, congress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dirty="0">
                <a:latin typeface="+mj-lt"/>
                <a:ea typeface="+mj-ea"/>
                <a:cs typeface="+mj-cs"/>
              </a:rPr>
              <a:t>Social and  </a:t>
            </a:r>
            <a:r>
              <a:rPr lang="en-GB" sz="2400" dirty="0" err="1">
                <a:latin typeface="+mj-lt"/>
                <a:ea typeface="+mj-ea"/>
                <a:cs typeface="+mj-cs"/>
              </a:rPr>
              <a:t>marriage,hosts</a:t>
            </a:r>
            <a:r>
              <a:rPr lang="en-GB" sz="2400" dirty="0">
                <a:latin typeface="+mj-lt"/>
                <a:ea typeface="+mj-ea"/>
                <a:cs typeface="+mj-cs"/>
              </a:rPr>
              <a:t>, couples high </a:t>
            </a:r>
            <a:r>
              <a:rPr lang="en-GB" sz="2400" dirty="0" err="1">
                <a:latin typeface="+mj-lt"/>
                <a:ea typeface="+mj-ea"/>
                <a:cs typeface="+mj-cs"/>
              </a:rPr>
              <a:t>customization,beautiful</a:t>
            </a:r>
            <a:r>
              <a:rPr lang="en-GB" sz="2400" dirty="0">
                <a:latin typeface="+mj-lt"/>
                <a:ea typeface="+mj-ea"/>
                <a:cs typeface="+mj-cs"/>
              </a:rPr>
              <a:t> presentation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dirty="0">
                <a:latin typeface="+mj-lt"/>
                <a:ea typeface="+mj-ea"/>
                <a:cs typeface="+mj-cs"/>
              </a:rPr>
              <a:t>compromise/massive: Festivals, </a:t>
            </a:r>
            <a:r>
              <a:rPr lang="en-GB" sz="2400" dirty="0" err="1">
                <a:latin typeface="+mj-lt"/>
                <a:ea typeface="+mj-ea"/>
                <a:cs typeface="+mj-cs"/>
              </a:rPr>
              <a:t>sports,location</a:t>
            </a:r>
            <a:r>
              <a:rPr lang="en-GB" sz="2400" dirty="0">
                <a:latin typeface="+mj-lt"/>
                <a:ea typeface="+mj-ea"/>
                <a:cs typeface="+mj-cs"/>
              </a:rPr>
              <a:t>, Swap shows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dirty="0">
                <a:latin typeface="+mj-lt"/>
                <a:ea typeface="+mj-ea"/>
                <a:cs typeface="+mj-cs"/>
              </a:rPr>
              <a:t>Drop-off Catering : get- together, casual conference</a:t>
            </a:r>
            <a:endParaRPr lang="en-US" sz="24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044C6F-AECE-F9D7-FF94-0E8EE79A9A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81" r="-2" b="894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67ED0-250D-0104-E289-94B4CE2042E8}"/>
              </a:ext>
            </a:extLst>
          </p:cNvPr>
          <p:cNvSpPr txBox="1"/>
          <p:nvPr/>
        </p:nvSpPr>
        <p:spPr>
          <a:xfrm>
            <a:off x="137160" y="171450"/>
            <a:ext cx="5623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THE OVERVIEW:</a:t>
            </a:r>
            <a:endParaRPr lang="en-US" sz="4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1F2F9-FAFB-F9A6-B97A-6F88B1DB7A17}"/>
              </a:ext>
            </a:extLst>
          </p:cNvPr>
          <p:cNvSpPr txBox="1"/>
          <p:nvPr/>
        </p:nvSpPr>
        <p:spPr>
          <a:xfrm>
            <a:off x="137160" y="1223010"/>
            <a:ext cx="58256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Catering services  provide specialist food  planning, presentation and   assistance  for events  extending from suggest  private dinners to large- expanding galas.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B012D6-0CA3-2F92-8F54-473730F4E5B9}"/>
              </a:ext>
            </a:extLst>
          </p:cNvPr>
          <p:cNvSpPr txBox="1"/>
          <p:nvPr/>
        </p:nvSpPr>
        <p:spPr>
          <a:xfrm>
            <a:off x="891540" y="2163901"/>
            <a:ext cx="4341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CATERING SERVICE MODELS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9D7314F-4CC9-2256-CA67-7E2026AE4D2A}"/>
              </a:ext>
            </a:extLst>
          </p:cNvPr>
          <p:cNvSpPr txBox="1"/>
          <p:nvPr/>
        </p:nvSpPr>
        <p:spPr>
          <a:xfrm>
            <a:off x="948424" y="2686050"/>
            <a:ext cx="5147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MODEL: Target  public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092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751F14-6A8D-5E43-1C78-FE5AD0149C9A}"/>
              </a:ext>
            </a:extLst>
          </p:cNvPr>
          <p:cNvSpPr txBox="1"/>
          <p:nvPr/>
        </p:nvSpPr>
        <p:spPr>
          <a:xfrm>
            <a:off x="1050877" y="-3166281"/>
            <a:ext cx="1075443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SLIDE- 5 LEGAL FORMAT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243E2D-C7F0-8A0B-2316-BFE8F95687A3}"/>
              </a:ext>
            </a:extLst>
          </p:cNvPr>
          <p:cNvSpPr txBox="1"/>
          <p:nvPr/>
        </p:nvSpPr>
        <p:spPr>
          <a:xfrm>
            <a:off x="1050877" y="1173707"/>
            <a:ext cx="67419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LEGAL STRUCTURE: Private limited company [Ltd]</a:t>
            </a:r>
          </a:p>
          <a:p>
            <a:r>
              <a:rPr lang="en-GB" dirty="0"/>
              <a:t>Picking the right legal entity for a Catering Business depends on the  dimensions of the  operation exposure to  possibility to be  legal duty [like food sanitation or property and hazard of injury]  and advancement.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187DFB-17A4-632F-377C-56648D6246C0}"/>
              </a:ext>
            </a:extLst>
          </p:cNvPr>
          <p:cNvSpPr txBox="1"/>
          <p:nvPr/>
        </p:nvSpPr>
        <p:spPr>
          <a:xfrm>
            <a:off x="1460308" y="2282041"/>
            <a:ext cx="62370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Overview: The basic Structure where one person owns and  manage the business immediately.</a:t>
            </a:r>
          </a:p>
          <a:p>
            <a:r>
              <a:rPr lang="en-GB" dirty="0"/>
              <a:t>Best for: tiny – catering</a:t>
            </a:r>
          </a:p>
          <a:p>
            <a:r>
              <a:rPr lang="en-GB" dirty="0"/>
              <a:t>Operations, private  home chefs, or small –scale  drop off lunch services </a:t>
            </a:r>
          </a:p>
          <a:p>
            <a:r>
              <a:rPr lang="en-GB" dirty="0"/>
              <a:t>-Prop: minimal setup</a:t>
            </a:r>
          </a:p>
          <a:p>
            <a:r>
              <a:rPr lang="en-GB" dirty="0"/>
              <a:t>P cost, fast registration full govern and  simple tax  filing.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E85971-82CB-1439-E443-D6DD03D2CBE1}"/>
              </a:ext>
            </a:extLst>
          </p:cNvPr>
          <p:cNvSpPr txBox="1"/>
          <p:nvPr/>
        </p:nvSpPr>
        <p:spPr>
          <a:xfrm flipH="1">
            <a:off x="1460306" y="4313366"/>
            <a:ext cx="64553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CORE LEGAL STRUCTURES</a:t>
            </a:r>
          </a:p>
          <a:p>
            <a:r>
              <a:rPr lang="en-GB" dirty="0"/>
              <a:t>Structure  sole proprietorship/ sole trader</a:t>
            </a:r>
          </a:p>
          <a:p>
            <a:endParaRPr lang="en-GB" dirty="0"/>
          </a:p>
          <a:p>
            <a:r>
              <a:rPr lang="en-US" dirty="0"/>
              <a:t>Limited  Liability Company: LIMITED protect personal  valuable legal duty is  usually capped at business assets.</a:t>
            </a:r>
          </a:p>
          <a:p>
            <a:r>
              <a:rPr lang="en-US" dirty="0"/>
              <a:t>Key legal essentials for  catering  includes  preparing  and helping  food off-site, hurt  and food  pollution  or danger  are higher  than in  convention retail.</a:t>
            </a:r>
          </a:p>
        </p:txBody>
      </p:sp>
    </p:spTree>
    <p:extLst>
      <p:ext uri="{BB962C8B-B14F-4D97-AF65-F5344CB8AC3E}">
        <p14:creationId xmlns:p14="http://schemas.microsoft.com/office/powerpoint/2010/main" val="1196262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BD15A6-C245-FC30-9B2E-3C2259831062}"/>
              </a:ext>
            </a:extLst>
          </p:cNvPr>
          <p:cNvSpPr txBox="1"/>
          <p:nvPr/>
        </p:nvSpPr>
        <p:spPr>
          <a:xfrm>
            <a:off x="173054" y="148672"/>
            <a:ext cx="11532358" cy="63002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+---------------------------------------+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                |        Rosy Kaya / General Manager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                +---------------------------------------+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                            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+-----------------------------------+-----------------------------------+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|                                   |                           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+----+-------------------+   +-----------+-------------------+   +-----------+-------------------+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|    Executive Chef (Charles Omba)      |   | Event Operations Director |   |    Sales &amp; Admin Lead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|   (Back of House)      |   |     (Front of House)      |   |     (Administration)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+------------------------+   +---------------------------+   +---------------------------+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|                                   |                           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+-- Sous Chef / Line Cooks          +-- Event Captain / Supervisors     +-- Event Planner / Sales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|                                   |                           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+-- Kitchen Utility / Dishwashers   +-- Banquet Servers &amp; Bartenders    +-- Finance &amp; Bookkeeping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                                    |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                                     +-- Logistics / Drivers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0A0B79-5B0F-C2AF-99C3-27602C83AEAA}"/>
              </a:ext>
            </a:extLst>
          </p:cNvPr>
          <p:cNvSpPr txBox="1"/>
          <p:nvPr/>
        </p:nvSpPr>
        <p:spPr>
          <a:xfrm>
            <a:off x="8132428" y="148672"/>
            <a:ext cx="3098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SLIDE 6 ORGANISATION CHART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291408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8F35D-A231-C04E-C5F9-3038EA6BB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3EF4C-5DF6-A502-FA68-60A2A1C0671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618525" y="-760826"/>
            <a:ext cx="11117513" cy="507006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PESTEL Analysis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886882-126E-D78F-5784-C933EBB9ACB9}"/>
              </a:ext>
            </a:extLst>
          </p:cNvPr>
          <p:cNvSpPr txBox="1"/>
          <p:nvPr/>
        </p:nvSpPr>
        <p:spPr>
          <a:xfrm>
            <a:off x="118280" y="1560849"/>
            <a:ext cx="5977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POLITICAL: Exchange tariffs and food </a:t>
            </a:r>
          </a:p>
          <a:p>
            <a:r>
              <a:rPr lang="en-GB" dirty="0"/>
              <a:t>Import  regulations  public health</a:t>
            </a:r>
          </a:p>
          <a:p>
            <a:r>
              <a:rPr lang="en-GB" dirty="0"/>
              <a:t>First step regulations</a:t>
            </a:r>
          </a:p>
          <a:p>
            <a:r>
              <a:rPr lang="en-GB" dirty="0"/>
              <a:t>Local council earning and licensing policies </a:t>
            </a:r>
          </a:p>
          <a:p>
            <a:r>
              <a:rPr lang="en-GB" dirty="0"/>
              <a:t>Initiatives and sugar tax.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FB700B-479E-CCDB-EBE2-5A348E51B09F}"/>
              </a:ext>
            </a:extLst>
          </p:cNvPr>
          <p:cNvSpPr txBox="1"/>
          <p:nvPr/>
        </p:nvSpPr>
        <p:spPr>
          <a:xfrm>
            <a:off x="118280" y="3007730"/>
            <a:ext cx="48313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ECONOMIC: food price inflation and consumables volatility</a:t>
            </a:r>
          </a:p>
          <a:p>
            <a:r>
              <a:rPr lang="en-GB" dirty="0"/>
              <a:t>Corporate occasion spending financial plan</a:t>
            </a:r>
          </a:p>
          <a:p>
            <a:r>
              <a:rPr lang="en-GB" dirty="0"/>
              <a:t>User dispensable income shift.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A5F5F6-23BF-2625-11CA-0CDA9DE01925}"/>
              </a:ext>
            </a:extLst>
          </p:cNvPr>
          <p:cNvSpPr txBox="1"/>
          <p:nvPr/>
        </p:nvSpPr>
        <p:spPr>
          <a:xfrm>
            <a:off x="286603" y="4148919"/>
            <a:ext cx="51179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SOCIAL: increasing demand for plant –based, gluten free and halal options</a:t>
            </a:r>
          </a:p>
          <a:p>
            <a:r>
              <a:rPr lang="en-GB" dirty="0"/>
              <a:t>Predilection for expertise over material goods</a:t>
            </a:r>
          </a:p>
          <a:p>
            <a:r>
              <a:rPr lang="en-GB" dirty="0"/>
              <a:t>Developing interest in farm to table  acquiring.</a:t>
            </a:r>
          </a:p>
          <a:p>
            <a:r>
              <a:rPr lang="en-GB" dirty="0"/>
              <a:t>TECNOLOGY: DIGITAL REQUESTING a product  and even scheduling software</a:t>
            </a:r>
          </a:p>
          <a:p>
            <a:r>
              <a:rPr lang="en-GB" dirty="0"/>
              <a:t>On – site hot /cold transport hardware tech</a:t>
            </a:r>
          </a:p>
          <a:p>
            <a:r>
              <a:rPr lang="en-GB" dirty="0"/>
              <a:t>Automation in kitchen prep  and inventory tools.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D0CCDF-00B0-B377-3C90-21FC99B403D0}"/>
              </a:ext>
            </a:extLst>
          </p:cNvPr>
          <p:cNvSpPr txBox="1"/>
          <p:nvPr/>
        </p:nvSpPr>
        <p:spPr>
          <a:xfrm>
            <a:off x="5345803" y="1518806"/>
            <a:ext cx="6500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ENVIRONMENTAL: regulations on single –use plastics and compost mandates on seasonal part availability.</a:t>
            </a: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CA757D2-F1F1-F67C-B791-FBE67AD52877}"/>
              </a:ext>
            </a:extLst>
          </p:cNvPr>
          <p:cNvSpPr txBox="1"/>
          <p:nvPr/>
        </p:nvSpPr>
        <p:spPr>
          <a:xfrm flipH="1">
            <a:off x="5345804" y="2407565"/>
            <a:ext cx="6500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LEGAL: Health  department food safety regulation food safety regulations  </a:t>
            </a:r>
          </a:p>
          <a:p>
            <a:r>
              <a:rPr lang="en-GB" dirty="0"/>
              <a:t> employer liability and seasonal staff </a:t>
            </a:r>
            <a:r>
              <a:rPr lang="en-GB" dirty="0" err="1"/>
              <a:t>labor</a:t>
            </a:r>
            <a:r>
              <a:rPr lang="en-GB" dirty="0"/>
              <a:t>  laws</a:t>
            </a:r>
          </a:p>
          <a:p>
            <a:r>
              <a:rPr lang="en-GB" dirty="0"/>
              <a:t>Alcohol  maintenance and venue certifying laws.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8D6B3B-B815-311B-640A-710C8504D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518" y="3599913"/>
            <a:ext cx="6663202" cy="319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447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262DF-5D9D-6FD0-5013-13A30E0C9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8A33A-D7F5-F0E9-E5F9-3CF65C14F2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310896"/>
            <a:ext cx="12308114" cy="8374743"/>
          </a:xfrm>
        </p:spPr>
        <p:txBody>
          <a:bodyPr/>
          <a:lstStyle/>
          <a:p>
            <a:r>
              <a:rPr lang="en-GB" sz="2400" dirty="0"/>
              <a:t>SLIDE 8: TARGET MARKET ANALYSIS</a:t>
            </a:r>
          </a:p>
          <a:p>
            <a:r>
              <a:rPr lang="en-US" sz="2400" dirty="0"/>
              <a:t>Key Demographic and psychographics</a:t>
            </a:r>
          </a:p>
          <a:p>
            <a:r>
              <a:rPr lang="en-US" sz="2400" dirty="0"/>
              <a:t>Income level: target  households for social  catering tip.</a:t>
            </a:r>
          </a:p>
          <a:p>
            <a:endParaRPr lang="en-US" sz="2400" dirty="0"/>
          </a:p>
          <a:p>
            <a:r>
              <a:rPr lang="en-US" sz="2400" dirty="0"/>
              <a:t>Consumer group: office managers,</a:t>
            </a:r>
          </a:p>
          <a:p>
            <a:endParaRPr lang="en-US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795C7C-3E22-5715-6136-C37EDBDD9074}"/>
              </a:ext>
            </a:extLst>
          </p:cNvPr>
          <p:cNvSpPr txBox="1"/>
          <p:nvPr/>
        </p:nvSpPr>
        <p:spPr>
          <a:xfrm flipH="1">
            <a:off x="7827264" y="1555881"/>
            <a:ext cx="40204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HR</a:t>
            </a:r>
            <a:r>
              <a:rPr lang="en-GB" dirty="0"/>
              <a:t> </a:t>
            </a:r>
            <a:r>
              <a:rPr lang="en-GB" sz="2400" dirty="0"/>
              <a:t>lead, event, organiser.</a:t>
            </a:r>
          </a:p>
          <a:p>
            <a:r>
              <a:rPr lang="en-GB" sz="2400" dirty="0"/>
              <a:t>Wedding: couples, marriage, family, and supervisor.</a:t>
            </a:r>
          </a:p>
          <a:p>
            <a:r>
              <a:rPr lang="en-GB" sz="2400" dirty="0"/>
              <a:t>SOCIAL AND PRIVATE: householders, celebrants</a:t>
            </a:r>
          </a:p>
          <a:p>
            <a:r>
              <a:rPr lang="en-GB" sz="2400" dirty="0"/>
              <a:t>KEY DEMOGRAPHIC AND CONCLUSION</a:t>
            </a:r>
          </a:p>
          <a:p>
            <a:r>
              <a:rPr lang="en-GB" sz="2400" dirty="0"/>
              <a:t>Commercial budgets buyers operate  on expected  four time a year budgets and prioritize on top  of assertive discounting.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96116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40C6D-C97D-1729-D25F-3864BE277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DBA74-77CF-AAD3-6438-461C5C98EDE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7095" y="276433"/>
            <a:ext cx="11103865" cy="6305134"/>
          </a:xfrm>
        </p:spPr>
        <p:txBody>
          <a:bodyPr/>
          <a:lstStyle/>
          <a:p>
            <a:r>
              <a:rPr lang="en-GB" sz="4000" dirty="0"/>
              <a:t>SLIDE 10: marketing mix</a:t>
            </a:r>
          </a:p>
          <a:p>
            <a:r>
              <a:rPr lang="en-GB" sz="4000" dirty="0"/>
              <a:t>Product: build your own menu such as [</a:t>
            </a:r>
            <a:r>
              <a:rPr lang="en-GB" sz="4000" dirty="0" err="1"/>
              <a:t>pated,dinners,buffets,and</a:t>
            </a:r>
            <a:r>
              <a:rPr lang="en-GB" sz="4000" dirty="0"/>
              <a:t> food stations]</a:t>
            </a:r>
          </a:p>
          <a:p>
            <a:r>
              <a:rPr lang="en-US" sz="4000" dirty="0" err="1"/>
              <a:t>Specialialty</a:t>
            </a:r>
            <a:r>
              <a:rPr lang="en-US" sz="4000" dirty="0"/>
              <a:t> dietary options like: Vegan, gluten-free, halal. Event rental and equipment [</a:t>
            </a:r>
            <a:r>
              <a:rPr lang="en-US" sz="4000" dirty="0" err="1"/>
              <a:t>bedding,glassware,heating</a:t>
            </a:r>
            <a:r>
              <a:rPr lang="en-US" sz="4000" dirty="0"/>
              <a:t> units]</a:t>
            </a:r>
          </a:p>
          <a:p>
            <a:r>
              <a:rPr lang="en-US" sz="4000" dirty="0"/>
              <a:t>PLACE: on-site prep at occasion venues and private central ghost/ commercial Kitchen hub  online booking portal and digital.</a:t>
            </a:r>
          </a:p>
          <a:p>
            <a:endParaRPr lang="en-US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00787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D7A6D-6233-405A-7851-406155D0C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SLIDE 10 : COST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F83B39-B205-DB9A-45EA-95F04B0E59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2374" y="114656"/>
            <a:ext cx="7217771" cy="433066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95DBF6-331C-74CD-62A4-3C10FE39C968}"/>
              </a:ext>
            </a:extLst>
          </p:cNvPr>
          <p:cNvSpPr txBox="1"/>
          <p:nvPr/>
        </p:nvSpPr>
        <p:spPr>
          <a:xfrm>
            <a:off x="667657" y="4621055"/>
            <a:ext cx="10552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 £27000 startup budget for a catering service  clarify a cross capital equipment, transport, Managing permit and initial reserve capital.[ Total Monthly  Fixed costs £1200- £2800/ a month].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04158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D73D9-42E7-C3A2-4D3B-16497E3CE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12064"/>
            <a:ext cx="12192000" cy="5157216"/>
          </a:xfrm>
        </p:spPr>
        <p:txBody>
          <a:bodyPr>
            <a:noAutofit/>
          </a:bodyPr>
          <a:lstStyle/>
          <a:p>
            <a:r>
              <a:rPr lang="en-GB" sz="3000" dirty="0"/>
              <a:t>SLIDE 11:  REFERENCES</a:t>
            </a:r>
            <a:br>
              <a:rPr lang="en-US" sz="3000" dirty="0"/>
            </a:br>
            <a:br>
              <a:rPr lang="en-US" sz="3000" dirty="0"/>
            </a:br>
            <a:r>
              <a:rPr lang="en-US" sz="3000" dirty="0"/>
              <a:t>• Food Standards Agency. (2023). Food hygiene for businesses. Food.gov.uk.</a:t>
            </a:r>
            <a:br>
              <a:rPr lang="en-US" sz="3000" dirty="0"/>
            </a:br>
            <a:r>
              <a:rPr lang="en-US" sz="3000" dirty="0"/>
              <a:t>• Health and Safety Executive. (2021). Catering health &amp; safety. HSE.gov.uk.</a:t>
            </a:r>
            <a:br>
              <a:rPr lang="en-US" sz="3000" dirty="0"/>
            </a:br>
            <a:r>
              <a:rPr lang="en-US" sz="3000" dirty="0"/>
              <a:t>• Nationwide Caterers Association. (2024). NCASS start-up guide &amp; HACCP. ncass.org.uk.</a:t>
            </a:r>
            <a:br>
              <a:rPr lang="en-US" sz="3000" dirty="0"/>
            </a:br>
            <a:r>
              <a:rPr lang="en-US" sz="3000" dirty="0"/>
              <a:t>• IBISWorld. (2023). Catering Services in the UK (Report No. C56.210).</a:t>
            </a:r>
            <a:br>
              <a:rPr lang="en-US" sz="3000" dirty="0"/>
            </a:br>
            <a:r>
              <a:rPr lang="en-US" sz="3000" dirty="0"/>
              <a:t>• UK Hospitality. (2023). UK Hospitality Performance &amp; Cost Analysis Report.</a:t>
            </a:r>
            <a:br>
              <a:rPr lang="en-US" sz="3000" dirty="0"/>
            </a:br>
            <a:r>
              <a:rPr lang="en-US" sz="3000" dirty="0"/>
              <a:t>• Thomas, C. (2014). Off-Premise Catering Management (3rd ed.). Wiley.</a:t>
            </a:r>
            <a:br>
              <a:rPr lang="en-US" sz="3000" dirty="0"/>
            </a:br>
            <a:br>
              <a:rPr lang="en-US" sz="3000" dirty="0"/>
            </a:br>
            <a:r>
              <a:rPr lang="en-US" sz="3000" dirty="0"/>
              <a:t>--------------------------------------------------------------------------------</a:t>
            </a:r>
            <a:br>
              <a:rPr lang="en-US" sz="3000" dirty="0"/>
            </a:br>
            <a:r>
              <a:rPr lang="en-US" sz="3000" dirty="0"/>
              <a:t>KEY SOURCES:</a:t>
            </a:r>
            <a:br>
              <a:rPr lang="en-US" sz="3000" dirty="0"/>
            </a:br>
            <a:r>
              <a:rPr lang="en-US" sz="3000" dirty="0"/>
              <a:t>• FSA / NCASS: Food hygiene compliance, HACCP protocols, &amp; safety standards.</a:t>
            </a:r>
            <a:br>
              <a:rPr lang="en-US" sz="3000" dirty="0"/>
            </a:br>
            <a:r>
              <a:rPr lang="en-US" sz="3000" dirty="0"/>
              <a:t>• IBISWorld / UK Hospitality: COGS, labor cost, &amp; profit margin benchmarks.</a:t>
            </a:r>
            <a:br>
              <a:rPr lang="en-US" sz="2800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F313D-7EE7-D7B8-E8A7-A980670444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 flipH="1" flipV="1">
            <a:off x="14049538" y="947056"/>
            <a:ext cx="7857962" cy="394879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500920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2A75EA04-0AE5-4074-9538-7DA6C138DAE9}" vid="{E39B6906-D52F-4B95-B43C-27F512CB47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1239</TotalTime>
  <Words>960</Words>
  <Application>Microsoft Office PowerPoint</Application>
  <PresentationFormat>Widescreen</PresentationFormat>
  <Paragraphs>109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Neue Haas Grotesk Text Pro</vt:lpstr>
      <vt:lpstr>Axis</vt:lpstr>
      <vt:lpstr>Slide 1 –Title Page Name: Rosy Kaya Student ID 2517346 Assignment Title: Individual Presentation pitch Module: Entrepreneurship and  Enterprise Module Code: LCLM4006 Lecturer: Thomas </vt:lpstr>
      <vt:lpstr>The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SLIDE 10 : COST  </vt:lpstr>
      <vt:lpstr>SLIDE 11:  REFERENCES  • Food Standards Agency. (2023). Food hygiene for businesses. Food.gov.uk. • Health and Safety Executive. (2021). Catering health &amp; safety. HSE.gov.uk. • Nationwide Caterers Association. (2024). NCASS start-up guide &amp; HACCP. ncass.org.uk. • IBISWorld. (2023). Catering Services in the UK (Report No. C56.210). • UK Hospitality. (2023). UK Hospitality Performance &amp; Cost Analysis Report. • Thomas, C. (2014). Off-Premise Catering Management (3rd ed.). Wiley.  -------------------------------------------------------------------------------- KEY SOURCES: • FSA / NCASS: Food hygiene compliance, HACCP protocols, &amp; safety standards. • IBISWorld / UK Hospitality: COGS, labor cost, &amp; profit margin benchmarks.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Rosy Dipo Kaya (2517346)</dc:creator>
  <cp:lastModifiedBy>Rosy Dipo Kaya (2517346)</cp:lastModifiedBy>
  <cp:revision>2</cp:revision>
  <dcterms:created xsi:type="dcterms:W3CDTF">2026-08-08T18:49:08Z</dcterms:created>
  <dcterms:modified xsi:type="dcterms:W3CDTF">2026-08-09T15:37:29Z</dcterms:modified>
</cp:coreProperties>
</file>