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60" r:id="rId5"/>
  </p:sldMasterIdLst>
  <p:notesMasterIdLst>
    <p:notesMasterId r:id="rId46"/>
  </p:notesMasterIdLst>
  <p:sldIdLst>
    <p:sldId id="256" r:id="rId6"/>
    <p:sldId id="257" r:id="rId7"/>
    <p:sldId id="313" r:id="rId8"/>
    <p:sldId id="314" r:id="rId9"/>
    <p:sldId id="279" r:id="rId10"/>
    <p:sldId id="278" r:id="rId11"/>
    <p:sldId id="291" r:id="rId12"/>
    <p:sldId id="281" r:id="rId13"/>
    <p:sldId id="292" r:id="rId14"/>
    <p:sldId id="282" r:id="rId15"/>
    <p:sldId id="316" r:id="rId16"/>
    <p:sldId id="318" r:id="rId17"/>
    <p:sldId id="315" r:id="rId18"/>
    <p:sldId id="319" r:id="rId19"/>
    <p:sldId id="320" r:id="rId20"/>
    <p:sldId id="321" r:id="rId21"/>
    <p:sldId id="323" r:id="rId22"/>
    <p:sldId id="322" r:id="rId23"/>
    <p:sldId id="326" r:id="rId24"/>
    <p:sldId id="325" r:id="rId25"/>
    <p:sldId id="328" r:id="rId26"/>
    <p:sldId id="327" r:id="rId27"/>
    <p:sldId id="329" r:id="rId28"/>
    <p:sldId id="331" r:id="rId29"/>
    <p:sldId id="332" r:id="rId30"/>
    <p:sldId id="333" r:id="rId31"/>
    <p:sldId id="330" r:id="rId32"/>
    <p:sldId id="334" r:id="rId33"/>
    <p:sldId id="335" r:id="rId34"/>
    <p:sldId id="336" r:id="rId35"/>
    <p:sldId id="337" r:id="rId36"/>
    <p:sldId id="340" r:id="rId37"/>
    <p:sldId id="341" r:id="rId38"/>
    <p:sldId id="338" r:id="rId39"/>
    <p:sldId id="339" r:id="rId40"/>
    <p:sldId id="342" r:id="rId41"/>
    <p:sldId id="345" r:id="rId42"/>
    <p:sldId id="346" r:id="rId43"/>
    <p:sldId id="343" r:id="rId44"/>
    <p:sldId id="344"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A2D263E-9A34-4B07-A590-0C58671058DD}">
          <p14:sldIdLst>
            <p14:sldId id="256"/>
            <p14:sldId id="257"/>
            <p14:sldId id="313"/>
            <p14:sldId id="314"/>
            <p14:sldId id="279"/>
            <p14:sldId id="278"/>
            <p14:sldId id="291"/>
            <p14:sldId id="281"/>
            <p14:sldId id="292"/>
            <p14:sldId id="282"/>
            <p14:sldId id="316"/>
            <p14:sldId id="318"/>
            <p14:sldId id="315"/>
            <p14:sldId id="319"/>
            <p14:sldId id="320"/>
            <p14:sldId id="321"/>
            <p14:sldId id="323"/>
            <p14:sldId id="322"/>
            <p14:sldId id="326"/>
            <p14:sldId id="325"/>
            <p14:sldId id="328"/>
            <p14:sldId id="327"/>
            <p14:sldId id="329"/>
            <p14:sldId id="331"/>
            <p14:sldId id="332"/>
            <p14:sldId id="333"/>
            <p14:sldId id="330"/>
            <p14:sldId id="334"/>
            <p14:sldId id="335"/>
            <p14:sldId id="336"/>
            <p14:sldId id="337"/>
            <p14:sldId id="340"/>
            <p14:sldId id="341"/>
            <p14:sldId id="338"/>
            <p14:sldId id="339"/>
            <p14:sldId id="342"/>
            <p14:sldId id="345"/>
            <p14:sldId id="346"/>
            <p14:sldId id="343"/>
            <p14:sldId id="344"/>
          </p14:sldIdLst>
        </p14:section>
        <p14:section name="Untitled Section" id="{4A97EB47-1DE6-4938-921F-116787D3E2DF}">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D4FE0F-A389-46D1-8EF2-588C86106CE7}" v="4" dt="2021-09-21T12:31:08.308"/>
    <p1510:client id="{F5C9581A-E14B-4039-B91E-399E67C9AC12}" v="3" dt="2021-09-21T12:31: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36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AED4FE0F-A389-46D1-8EF2-588C86106CE7}"/>
    <pc:docChg chg="undo custSel delSld modSld sldOrd modSection">
      <pc:chgData name="Alexander Scott" userId="60900361-c968-457a-be84-5b7d7c948694" providerId="ADAL" clId="{AED4FE0F-A389-46D1-8EF2-588C86106CE7}" dt="2021-09-21T17:13:56.055" v="15" actId="20577"/>
      <pc:docMkLst>
        <pc:docMk/>
      </pc:docMkLst>
      <pc:sldChg chg="modSp mod ord">
        <pc:chgData name="Alexander Scott" userId="60900361-c968-457a-be84-5b7d7c948694" providerId="ADAL" clId="{AED4FE0F-A389-46D1-8EF2-588C86106CE7}" dt="2021-09-21T07:36:11.153" v="4" actId="20577"/>
        <pc:sldMkLst>
          <pc:docMk/>
          <pc:sldMk cId="855391667" sldId="256"/>
        </pc:sldMkLst>
        <pc:spChg chg="mod">
          <ac:chgData name="Alexander Scott" userId="60900361-c968-457a-be84-5b7d7c948694" providerId="ADAL" clId="{AED4FE0F-A389-46D1-8EF2-588C86106CE7}" dt="2021-09-21T07:36:11.153" v="4" actId="20577"/>
          <ac:spMkLst>
            <pc:docMk/>
            <pc:sldMk cId="855391667" sldId="256"/>
            <ac:spMk id="3" creationId="{2130E339-0D88-4457-8976-916927F77E74}"/>
          </ac:spMkLst>
        </pc:spChg>
      </pc:sldChg>
      <pc:sldChg chg="modSp mod">
        <pc:chgData name="Alexander Scott" userId="60900361-c968-457a-be84-5b7d7c948694" providerId="ADAL" clId="{AED4FE0F-A389-46D1-8EF2-588C86106CE7}" dt="2021-09-21T07:36:50.336" v="6" actId="207"/>
        <pc:sldMkLst>
          <pc:docMk/>
          <pc:sldMk cId="1617496841" sldId="278"/>
        </pc:sldMkLst>
        <pc:spChg chg="mod">
          <ac:chgData name="Alexander Scott" userId="60900361-c968-457a-be84-5b7d7c948694" providerId="ADAL" clId="{AED4FE0F-A389-46D1-8EF2-588C86106CE7}" dt="2021-09-21T07:36:50.336" v="6" actId="207"/>
          <ac:spMkLst>
            <pc:docMk/>
            <pc:sldMk cId="1617496841" sldId="278"/>
            <ac:spMk id="3" creationId="{00000000-0000-0000-0000-000000000000}"/>
          </ac:spMkLst>
        </pc:spChg>
      </pc:sldChg>
      <pc:sldChg chg="modSp mod">
        <pc:chgData name="Alexander Scott" userId="60900361-c968-457a-be84-5b7d7c948694" providerId="ADAL" clId="{AED4FE0F-A389-46D1-8EF2-588C86106CE7}" dt="2021-09-21T07:37:02.001" v="8" actId="207"/>
        <pc:sldMkLst>
          <pc:docMk/>
          <pc:sldMk cId="550065017" sldId="281"/>
        </pc:sldMkLst>
        <pc:spChg chg="mod">
          <ac:chgData name="Alexander Scott" userId="60900361-c968-457a-be84-5b7d7c948694" providerId="ADAL" clId="{AED4FE0F-A389-46D1-8EF2-588C86106CE7}" dt="2021-09-21T07:37:02.001" v="8" actId="207"/>
          <ac:spMkLst>
            <pc:docMk/>
            <pc:sldMk cId="550065017" sldId="281"/>
            <ac:spMk id="3" creationId="{00000000-0000-0000-0000-000000000000}"/>
          </ac:spMkLst>
        </pc:spChg>
      </pc:sldChg>
      <pc:sldChg chg="modSp mod">
        <pc:chgData name="Alexander Scott" userId="60900361-c968-457a-be84-5b7d7c948694" providerId="ADAL" clId="{AED4FE0F-A389-46D1-8EF2-588C86106CE7}" dt="2021-09-21T17:13:56.055" v="15" actId="20577"/>
        <pc:sldMkLst>
          <pc:docMk/>
          <pc:sldMk cId="3048405389" sldId="316"/>
        </pc:sldMkLst>
        <pc:spChg chg="mod">
          <ac:chgData name="Alexander Scott" userId="60900361-c968-457a-be84-5b7d7c948694" providerId="ADAL" clId="{AED4FE0F-A389-46D1-8EF2-588C86106CE7}" dt="2021-09-21T17:13:56.055" v="15" actId="20577"/>
          <ac:spMkLst>
            <pc:docMk/>
            <pc:sldMk cId="3048405389" sldId="316"/>
            <ac:spMk id="2" creationId="{8044FBD6-8068-4FD9-A4DB-0CBD6A9D51F2}"/>
          </ac:spMkLst>
        </pc:spChg>
      </pc:sldChg>
      <pc:sldChg chg="modSp mod">
        <pc:chgData name="Alexander Scott" userId="60900361-c968-457a-be84-5b7d7c948694" providerId="ADAL" clId="{AED4FE0F-A389-46D1-8EF2-588C86106CE7}" dt="2021-09-21T07:37:52.096" v="9" actId="207"/>
        <pc:sldMkLst>
          <pc:docMk/>
          <pc:sldMk cId="3139228647" sldId="327"/>
        </pc:sldMkLst>
        <pc:spChg chg="mod">
          <ac:chgData name="Alexander Scott" userId="60900361-c968-457a-be84-5b7d7c948694" providerId="ADAL" clId="{AED4FE0F-A389-46D1-8EF2-588C86106CE7}" dt="2021-09-21T07:37:52.096" v="9" actId="207"/>
          <ac:spMkLst>
            <pc:docMk/>
            <pc:sldMk cId="3139228647" sldId="327"/>
            <ac:spMk id="7" creationId="{CB9E6C3F-EE11-4C72-A546-9925F3A3DC3D}"/>
          </ac:spMkLst>
        </pc:spChg>
      </pc:sldChg>
      <pc:sldChg chg="modSp mod">
        <pc:chgData name="Alexander Scott" userId="60900361-c968-457a-be84-5b7d7c948694" providerId="ADAL" clId="{AED4FE0F-A389-46D1-8EF2-588C86106CE7}" dt="2021-09-21T07:38:01.184" v="10" actId="207"/>
        <pc:sldMkLst>
          <pc:docMk/>
          <pc:sldMk cId="3425327691" sldId="329"/>
        </pc:sldMkLst>
        <pc:spChg chg="mod">
          <ac:chgData name="Alexander Scott" userId="60900361-c968-457a-be84-5b7d7c948694" providerId="ADAL" clId="{AED4FE0F-A389-46D1-8EF2-588C86106CE7}" dt="2021-09-21T07:38:01.184" v="10" actId="207"/>
          <ac:spMkLst>
            <pc:docMk/>
            <pc:sldMk cId="3425327691" sldId="329"/>
            <ac:spMk id="2" creationId="{3D526597-2EE4-406A-9E0D-42F31C60F434}"/>
          </ac:spMkLst>
        </pc:spChg>
      </pc:sldChg>
      <pc:sldChg chg="del">
        <pc:chgData name="Alexander Scott" userId="60900361-c968-457a-be84-5b7d7c948694" providerId="ADAL" clId="{AED4FE0F-A389-46D1-8EF2-588C86106CE7}" dt="2021-09-21T07:39:41.195" v="11" actId="47"/>
        <pc:sldMkLst>
          <pc:docMk/>
          <pc:sldMk cId="3036732620" sldId="347"/>
        </pc:sldMkLst>
      </pc:sldChg>
    </pc:docChg>
  </pc:docChgLst>
  <pc:docChgLst>
    <pc:chgData name="Alexander Scott" userId="60900361-c968-457a-be84-5b7d7c948694" providerId="ADAL" clId="{F5C9581A-E14B-4039-B91E-399E67C9AC12}"/>
    <pc:docChg chg="custSel modSld sldOrd">
      <pc:chgData name="Alexander Scott" userId="60900361-c968-457a-be84-5b7d7c948694" providerId="ADAL" clId="{F5C9581A-E14B-4039-B91E-399E67C9AC12}" dt="2021-09-21T12:31:09" v="2" actId="20578"/>
      <pc:docMkLst>
        <pc:docMk/>
      </pc:docMkLst>
      <pc:sldChg chg="ord">
        <pc:chgData name="Alexander Scott" userId="60900361-c968-457a-be84-5b7d7c948694" providerId="ADAL" clId="{F5C9581A-E14B-4039-B91E-399E67C9AC12}" dt="2021-09-21T12:31:09" v="2" actId="20578"/>
        <pc:sldMkLst>
          <pc:docMk/>
          <pc:sldMk cId="186530061" sldId="338"/>
        </pc:sldMkLst>
      </pc:sldChg>
      <pc:sldChg chg="modSp mod">
        <pc:chgData name="Alexander Scott" userId="60900361-c968-457a-be84-5b7d7c948694" providerId="ADAL" clId="{F5C9581A-E14B-4039-B91E-399E67C9AC12}" dt="2021-09-21T12:31:07.139" v="1" actId="313"/>
        <pc:sldMkLst>
          <pc:docMk/>
          <pc:sldMk cId="2709893571" sldId="339"/>
        </pc:sldMkLst>
        <pc:spChg chg="mod">
          <ac:chgData name="Alexander Scott" userId="60900361-c968-457a-be84-5b7d7c948694" providerId="ADAL" clId="{F5C9581A-E14B-4039-B91E-399E67C9AC12}" dt="2021-09-21T12:31:07.139" v="1" actId="313"/>
          <ac:spMkLst>
            <pc:docMk/>
            <pc:sldMk cId="2709893571" sldId="339"/>
            <ac:spMk id="2" creationId="{8F5203D5-93C3-48A6-A455-28DCB11AEF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FF421D-0BF8-4A40-9BFE-77D2DAB8A0B6}" type="datetimeFigureOut">
              <a:rPr lang="en-GB" smtClean="0"/>
              <a:t>21/09/2021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E5DA71-7754-47E4-9FA0-AF24270FCA99}" type="slidenum">
              <a:rPr lang="en-GB" smtClean="0"/>
              <a:t>‹#›</a:t>
            </a:fld>
            <a:endParaRPr lang="en-GB"/>
          </a:p>
        </p:txBody>
      </p:sp>
    </p:spTree>
    <p:extLst>
      <p:ext uri="{BB962C8B-B14F-4D97-AF65-F5344CB8AC3E}">
        <p14:creationId xmlns:p14="http://schemas.microsoft.com/office/powerpoint/2010/main" val="4279224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5</a:t>
            </a:fld>
            <a:endParaRPr lang="en-GB" altLang="en-US">
              <a:solidFill>
                <a:srgbClr val="000000"/>
              </a:solidFill>
            </a:endParaRPr>
          </a:p>
        </p:txBody>
      </p:sp>
    </p:spTree>
    <p:extLst>
      <p:ext uri="{BB962C8B-B14F-4D97-AF65-F5344CB8AC3E}">
        <p14:creationId xmlns:p14="http://schemas.microsoft.com/office/powerpoint/2010/main" val="380388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10</a:t>
            </a:fld>
            <a:endParaRPr lang="en-GB" altLang="en-US">
              <a:solidFill>
                <a:srgbClr val="000000"/>
              </a:solidFill>
            </a:endParaRPr>
          </a:p>
        </p:txBody>
      </p:sp>
    </p:spTree>
    <p:extLst>
      <p:ext uri="{BB962C8B-B14F-4D97-AF65-F5344CB8AC3E}">
        <p14:creationId xmlns:p14="http://schemas.microsoft.com/office/powerpoint/2010/main" val="2915277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Flag</a:t>
            </a:r>
            <a:r>
              <a:rPr lang="en-GB" baseline="0" dirty="0"/>
              <a:t> up </a:t>
            </a:r>
            <a:r>
              <a:rPr lang="en-GB" baseline="0" dirty="0" err="1"/>
              <a:t>Hobsbawm</a:t>
            </a:r>
            <a:r>
              <a:rPr lang="en-GB" baseline="0" dirty="0"/>
              <a:t> as example </a:t>
            </a:r>
            <a:r>
              <a:rPr lang="en-GB" baseline="0" dirty="0" err="1"/>
              <a:t>fo</a:t>
            </a:r>
            <a:r>
              <a:rPr lang="en-GB" baseline="0" dirty="0"/>
              <a:t> social history</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12</a:t>
            </a:fld>
            <a:endParaRPr lang="en-GB" dirty="0"/>
          </a:p>
        </p:txBody>
      </p:sp>
    </p:spTree>
    <p:extLst>
      <p:ext uri="{BB962C8B-B14F-4D97-AF65-F5344CB8AC3E}">
        <p14:creationId xmlns:p14="http://schemas.microsoft.com/office/powerpoint/2010/main" val="1049043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D20C2D-5EFA-4331-8629-6A2CEF96290C}"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1135258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20C2D-5EFA-4331-8629-6A2CEF96290C}"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1903220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20C2D-5EFA-4331-8629-6A2CEF96290C}"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3356942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D20C2D-5EFA-4331-8629-6A2CEF96290C}"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308925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D20C2D-5EFA-4331-8629-6A2CEF96290C}" type="datetimeFigureOut">
              <a:rPr lang="en-GB" smtClean="0"/>
              <a:t>21/09/2021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1916653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D20C2D-5EFA-4331-8629-6A2CEF96290C}" type="datetimeFigureOut">
              <a:rPr lang="en-GB" smtClean="0"/>
              <a:t>21/09/2021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1475953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20C2D-5EFA-4331-8629-6A2CEF96290C}" type="datetimeFigureOut">
              <a:rPr lang="en-GB" smtClean="0"/>
              <a:t>21/09/2021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1797540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D20C2D-5EFA-4331-8629-6A2CEF96290C}"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3424614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D20C2D-5EFA-4331-8629-6A2CEF96290C}"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248732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20C2D-5EFA-4331-8629-6A2CEF96290C}"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1230246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20C2D-5EFA-4331-8629-6A2CEF96290C}"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a:p>
        </p:txBody>
      </p:sp>
    </p:spTree>
    <p:extLst>
      <p:ext uri="{BB962C8B-B14F-4D97-AF65-F5344CB8AC3E}">
        <p14:creationId xmlns:p14="http://schemas.microsoft.com/office/powerpoint/2010/main" val="42470545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550878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69594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32271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2517926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1028331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7758033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9863949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9165072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40072807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28440488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a:solidFill>
                <a:prstClr val="white">
                  <a:tint val="75000"/>
                </a:prstClr>
              </a:solidFill>
            </a:endParaRPr>
          </a:p>
        </p:txBody>
      </p:sp>
    </p:spTree>
    <p:extLst>
      <p:ext uri="{BB962C8B-B14F-4D97-AF65-F5344CB8AC3E}">
        <p14:creationId xmlns:p14="http://schemas.microsoft.com/office/powerpoint/2010/main" val="35625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D20C2D-5EFA-4331-8629-6A2CEF96290C}" type="datetimeFigureOut">
              <a:rPr lang="en-GB" smtClean="0"/>
              <a:t>21/09/2021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38AA17-75D2-475E-81B0-757A05139E8E}" type="slidenum">
              <a:rPr lang="en-GB" smtClean="0"/>
              <a:t>‹#›</a:t>
            </a:fld>
            <a:endParaRPr lang="en-GB"/>
          </a:p>
        </p:txBody>
      </p:sp>
    </p:spTree>
    <p:extLst>
      <p:ext uri="{BB962C8B-B14F-4D97-AF65-F5344CB8AC3E}">
        <p14:creationId xmlns:p14="http://schemas.microsoft.com/office/powerpoint/2010/main" val="343260384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21/09/2021</a:t>
            </a:fld>
            <a:endParaRPr lang="en-GB">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182006611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jpeg"/></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 Id="rId5" Type="http://schemas.openxmlformats.org/officeDocument/2006/relationships/image" Target="../media/image71.png"/><Relationship Id="rId4" Type="http://schemas.openxmlformats.org/officeDocument/2006/relationships/image" Target="../media/image70.png"/></Relationships>
</file>

<file path=ppt/slides/_rels/slide4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34BB8D-79E5-431C-B9A1-7CD0EC631C59}"/>
              </a:ext>
            </a:extLst>
          </p:cNvPr>
          <p:cNvSpPr>
            <a:spLocks noGrp="1"/>
          </p:cNvSpPr>
          <p:nvPr>
            <p:ph type="title"/>
          </p:nvPr>
        </p:nvSpPr>
        <p:spPr>
          <a:xfrm>
            <a:off x="838200" y="365125"/>
            <a:ext cx="10515600" cy="1325563"/>
          </a:xfrm>
        </p:spPr>
        <p:txBody>
          <a:bodyPr>
            <a:normAutofit/>
          </a:bodyPr>
          <a:lstStyle/>
          <a:p>
            <a:br>
              <a:rPr lang="en-GB" sz="2600"/>
            </a:br>
            <a:br>
              <a:rPr lang="en-GB" sz="2600"/>
            </a:br>
            <a:endParaRPr lang="en-GB" sz="2600"/>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130E339-0D88-4457-8976-916927F77E74}"/>
              </a:ext>
            </a:extLst>
          </p:cNvPr>
          <p:cNvSpPr>
            <a:spLocks noGrp="1"/>
          </p:cNvSpPr>
          <p:nvPr>
            <p:ph idx="1"/>
          </p:nvPr>
        </p:nvSpPr>
        <p:spPr>
          <a:xfrm>
            <a:off x="838200" y="1929384"/>
            <a:ext cx="10515600" cy="4251960"/>
          </a:xfrm>
        </p:spPr>
        <p:txBody>
          <a:bodyPr>
            <a:normAutofit/>
          </a:bodyPr>
          <a:lstStyle/>
          <a:p>
            <a:pPr marL="0" indent="0">
              <a:buNone/>
            </a:pPr>
            <a:r>
              <a:rPr lang="en-US" sz="4800" dirty="0"/>
              <a:t>Inventing Traditions, </a:t>
            </a:r>
          </a:p>
          <a:p>
            <a:pPr marL="0" indent="0">
              <a:buNone/>
            </a:pPr>
            <a:r>
              <a:rPr lang="en-US" sz="4800" dirty="0"/>
              <a:t>Imagining Communities </a:t>
            </a:r>
            <a:endParaRPr lang="en-GB" sz="4800" dirty="0"/>
          </a:p>
        </p:txBody>
      </p:sp>
    </p:spTree>
    <p:extLst>
      <p:ext uri="{BB962C8B-B14F-4D97-AF65-F5344CB8AC3E}">
        <p14:creationId xmlns:p14="http://schemas.microsoft.com/office/powerpoint/2010/main" val="855391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BCB1-A3C8-4BE0-BD26-8768CDAE2B49}"/>
              </a:ext>
            </a:extLst>
          </p:cNvPr>
          <p:cNvSpPr>
            <a:spLocks noGrp="1"/>
          </p:cNvSpPr>
          <p:nvPr>
            <p:ph type="title"/>
          </p:nvPr>
        </p:nvSpPr>
        <p:spPr/>
        <p:txBody>
          <a:bodyPr>
            <a:normAutofit fontScale="90000"/>
          </a:bodyPr>
          <a:lstStyle/>
          <a:p>
            <a:r>
              <a:rPr lang="en-US" dirty="0"/>
              <a:t>3. Inventing Traditions, Imagining Communities: </a:t>
            </a:r>
            <a:r>
              <a:rPr lang="en-US" dirty="0" err="1"/>
              <a:t>Theorising</a:t>
            </a:r>
            <a:r>
              <a:rPr lang="en-US" dirty="0"/>
              <a:t> the Welsh National Revival</a:t>
            </a:r>
            <a:endParaRPr lang="en-GB" dirty="0"/>
          </a:p>
        </p:txBody>
      </p:sp>
      <p:pic>
        <p:nvPicPr>
          <p:cNvPr id="5" name="Content Placeholder 4">
            <a:extLst>
              <a:ext uri="{FF2B5EF4-FFF2-40B4-BE49-F238E27FC236}">
                <a16:creationId xmlns:a16="http://schemas.microsoft.com/office/drawing/2014/main" id="{25285B82-E8B9-4A2C-ACAB-13A584BEB3EB}"/>
              </a:ext>
            </a:extLst>
          </p:cNvPr>
          <p:cNvPicPr>
            <a:picLocks noGrp="1" noChangeAspect="1"/>
          </p:cNvPicPr>
          <p:nvPr>
            <p:ph idx="1"/>
          </p:nvPr>
        </p:nvPicPr>
        <p:blipFill>
          <a:blip r:embed="rId2"/>
          <a:stretch>
            <a:fillRect/>
          </a:stretch>
        </p:blipFill>
        <p:spPr>
          <a:xfrm>
            <a:off x="3847369" y="1849492"/>
            <a:ext cx="2571560" cy="3883264"/>
          </a:xfrm>
          <a:prstGeom prst="rect">
            <a:avLst/>
          </a:prstGeom>
        </p:spPr>
      </p:pic>
      <p:pic>
        <p:nvPicPr>
          <p:cNvPr id="4" name="Picture 3">
            <a:extLst>
              <a:ext uri="{FF2B5EF4-FFF2-40B4-BE49-F238E27FC236}">
                <a16:creationId xmlns:a16="http://schemas.microsoft.com/office/drawing/2014/main" id="{57774896-6547-44B3-B765-5F9125EA8C80}"/>
              </a:ext>
            </a:extLst>
          </p:cNvPr>
          <p:cNvPicPr>
            <a:picLocks noChangeAspect="1"/>
          </p:cNvPicPr>
          <p:nvPr/>
        </p:nvPicPr>
        <p:blipFill>
          <a:blip r:embed="rId3"/>
          <a:stretch>
            <a:fillRect/>
          </a:stretch>
        </p:blipFill>
        <p:spPr>
          <a:xfrm>
            <a:off x="838200" y="1849492"/>
            <a:ext cx="2571560" cy="3859397"/>
          </a:xfrm>
          <a:prstGeom prst="rect">
            <a:avLst/>
          </a:prstGeom>
        </p:spPr>
      </p:pic>
      <p:sp>
        <p:nvSpPr>
          <p:cNvPr id="7" name="TextBox 6">
            <a:extLst>
              <a:ext uri="{FF2B5EF4-FFF2-40B4-BE49-F238E27FC236}">
                <a16:creationId xmlns:a16="http://schemas.microsoft.com/office/drawing/2014/main" id="{53CF9087-BDB5-4EC8-BE50-5A15B093AA5C}"/>
              </a:ext>
            </a:extLst>
          </p:cNvPr>
          <p:cNvSpPr txBox="1"/>
          <p:nvPr/>
        </p:nvSpPr>
        <p:spPr>
          <a:xfrm>
            <a:off x="7261934" y="1690688"/>
            <a:ext cx="4199137" cy="4308872"/>
          </a:xfrm>
          <a:prstGeom prst="rect">
            <a:avLst/>
          </a:prstGeom>
          <a:noFill/>
        </p:spPr>
        <p:txBody>
          <a:bodyPr wrap="square">
            <a:spAutoFit/>
          </a:bodyPr>
          <a:lstStyle/>
          <a:p>
            <a:r>
              <a:rPr lang="en-US" sz="1600" b="0" i="0" dirty="0">
                <a:effectLst/>
                <a:latin typeface="-apple-system"/>
              </a:rPr>
              <a:t>Benedict Anderson, </a:t>
            </a:r>
            <a:r>
              <a:rPr lang="en-US" sz="1600" b="0" i="1" dirty="0">
                <a:effectLst/>
                <a:latin typeface="-apple-system"/>
              </a:rPr>
              <a:t>Imagined Communities: Reflections on the Origin and Spread of Nationalism </a:t>
            </a:r>
            <a:r>
              <a:rPr lang="en-US" sz="1600" b="0" i="0" dirty="0">
                <a:effectLst/>
                <a:latin typeface="-apple-system"/>
              </a:rPr>
              <a:t>3rd ed. (London: Verso, 2006 [1983]), pp. 1–8.</a:t>
            </a:r>
            <a:endParaRPr lang="en-US" sz="1600" dirty="0"/>
          </a:p>
          <a:p>
            <a:endParaRPr lang="en-US" sz="1600" dirty="0"/>
          </a:p>
          <a:p>
            <a:r>
              <a:rPr lang="en-US" sz="1600" dirty="0"/>
              <a:t>Eric Hobsbawm, ‘Inventing Traditions,’ in The Invention of Tradition, ed. by Hobsbawm and Terence Ranger (Cambridge: Cambridge University Press, 1992 [1983]): 1—14;</a:t>
            </a:r>
          </a:p>
          <a:p>
            <a:endParaRPr lang="en-US" sz="1600" dirty="0"/>
          </a:p>
          <a:p>
            <a:r>
              <a:rPr lang="en-US" sz="1600" dirty="0" err="1"/>
              <a:t>Prys</a:t>
            </a:r>
            <a:r>
              <a:rPr lang="en-US" sz="1600" dirty="0"/>
              <a:t> Morgan, ‘From a Death to a View: The Hunt for the Welsh Past in the Romantic Period,’ in The Invention of Tradition, pp. 43—100.</a:t>
            </a:r>
          </a:p>
          <a:p>
            <a:endParaRPr lang="en-US" sz="1600" dirty="0"/>
          </a:p>
          <a:p>
            <a:r>
              <a:rPr lang="en-US" sz="1600" b="0" i="0" dirty="0">
                <a:effectLst/>
                <a:latin typeface="-apple-system"/>
              </a:rPr>
              <a:t>Huw Pryce, 'Culture, Identity, and the Medieval Revival in Victorian Wales,' </a:t>
            </a:r>
            <a:r>
              <a:rPr lang="en-US" sz="1600" b="0" i="1" dirty="0">
                <a:effectLst/>
                <a:latin typeface="-apple-system"/>
              </a:rPr>
              <a:t>Proceedings of the Harvard Celtic Colloquium</a:t>
            </a:r>
            <a:r>
              <a:rPr lang="en-US" sz="1600" b="0" i="0" dirty="0">
                <a:effectLst/>
                <a:latin typeface="-apple-system"/>
              </a:rPr>
              <a:t>, 31 (2011</a:t>
            </a:r>
            <a:r>
              <a:rPr lang="en-US" b="0" i="0" dirty="0">
                <a:effectLst/>
                <a:latin typeface="-apple-system"/>
              </a:rPr>
              <a:t>): 1—40.</a:t>
            </a:r>
            <a:endParaRPr lang="en-GB" dirty="0"/>
          </a:p>
        </p:txBody>
      </p:sp>
    </p:spTree>
    <p:extLst>
      <p:ext uri="{BB962C8B-B14F-4D97-AF65-F5344CB8AC3E}">
        <p14:creationId xmlns:p14="http://schemas.microsoft.com/office/powerpoint/2010/main" val="3607608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CB092-5BB2-46B8-8CCE-4781221A343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B2B1F52-FE02-4EB1-B47C-703320E1588E}"/>
              </a:ext>
            </a:extLst>
          </p:cNvPr>
          <p:cNvPicPr>
            <a:picLocks noGrp="1" noChangeAspect="1"/>
          </p:cNvPicPr>
          <p:nvPr>
            <p:ph idx="1"/>
          </p:nvPr>
        </p:nvPicPr>
        <p:blipFill rotWithShape="1">
          <a:blip r:embed="rId2"/>
          <a:srcRect l="12349" t="11893" r="9431" b="4926"/>
          <a:stretch/>
        </p:blipFill>
        <p:spPr>
          <a:xfrm>
            <a:off x="98625" y="214313"/>
            <a:ext cx="3053164" cy="4329114"/>
          </a:xfrm>
        </p:spPr>
      </p:pic>
      <p:pic>
        <p:nvPicPr>
          <p:cNvPr id="7" name="Picture 6">
            <a:extLst>
              <a:ext uri="{FF2B5EF4-FFF2-40B4-BE49-F238E27FC236}">
                <a16:creationId xmlns:a16="http://schemas.microsoft.com/office/drawing/2014/main" id="{2A001467-841F-46E1-8339-D91B9C612615}"/>
              </a:ext>
            </a:extLst>
          </p:cNvPr>
          <p:cNvPicPr>
            <a:picLocks noChangeAspect="1"/>
          </p:cNvPicPr>
          <p:nvPr/>
        </p:nvPicPr>
        <p:blipFill>
          <a:blip r:embed="rId3"/>
          <a:stretch>
            <a:fillRect/>
          </a:stretch>
        </p:blipFill>
        <p:spPr>
          <a:xfrm>
            <a:off x="3291644" y="2163761"/>
            <a:ext cx="2993075" cy="4329114"/>
          </a:xfrm>
          <a:prstGeom prst="rect">
            <a:avLst/>
          </a:prstGeom>
        </p:spPr>
      </p:pic>
      <p:pic>
        <p:nvPicPr>
          <p:cNvPr id="9" name="Picture 8">
            <a:extLst>
              <a:ext uri="{FF2B5EF4-FFF2-40B4-BE49-F238E27FC236}">
                <a16:creationId xmlns:a16="http://schemas.microsoft.com/office/drawing/2014/main" id="{CF228908-B917-4C24-8801-062A71B59B89}"/>
              </a:ext>
            </a:extLst>
          </p:cNvPr>
          <p:cNvPicPr>
            <a:picLocks noChangeAspect="1"/>
          </p:cNvPicPr>
          <p:nvPr/>
        </p:nvPicPr>
        <p:blipFill>
          <a:blip r:embed="rId4"/>
          <a:stretch>
            <a:fillRect/>
          </a:stretch>
        </p:blipFill>
        <p:spPr>
          <a:xfrm>
            <a:off x="6357899" y="365125"/>
            <a:ext cx="2958036" cy="4448175"/>
          </a:xfrm>
          <a:prstGeom prst="rect">
            <a:avLst/>
          </a:prstGeom>
        </p:spPr>
      </p:pic>
      <p:pic>
        <p:nvPicPr>
          <p:cNvPr id="11" name="Picture 10">
            <a:extLst>
              <a:ext uri="{FF2B5EF4-FFF2-40B4-BE49-F238E27FC236}">
                <a16:creationId xmlns:a16="http://schemas.microsoft.com/office/drawing/2014/main" id="{FC0B8B8A-8D09-40EF-8F50-1528263791BB}"/>
              </a:ext>
            </a:extLst>
          </p:cNvPr>
          <p:cNvPicPr>
            <a:picLocks noChangeAspect="1"/>
          </p:cNvPicPr>
          <p:nvPr/>
        </p:nvPicPr>
        <p:blipFill rotWithShape="1">
          <a:blip r:embed="rId5"/>
          <a:srcRect l="7282" t="3333" r="10235" b="4306"/>
          <a:stretch/>
        </p:blipFill>
        <p:spPr>
          <a:xfrm>
            <a:off x="8879662" y="2675701"/>
            <a:ext cx="3048000" cy="3817174"/>
          </a:xfrm>
          <a:prstGeom prst="rect">
            <a:avLst/>
          </a:prstGeom>
        </p:spPr>
      </p:pic>
    </p:spTree>
    <p:extLst>
      <p:ext uri="{BB962C8B-B14F-4D97-AF65-F5344CB8AC3E}">
        <p14:creationId xmlns:p14="http://schemas.microsoft.com/office/powerpoint/2010/main" val="1305794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A264-4B24-4333-A43C-9E747EB65F66}"/>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9E4990B-C4D8-42B8-B0D5-57AAD60203A4}"/>
              </a:ext>
            </a:extLst>
          </p:cNvPr>
          <p:cNvPicPr>
            <a:picLocks noGrp="1" noChangeAspect="1"/>
          </p:cNvPicPr>
          <p:nvPr>
            <p:ph idx="1"/>
          </p:nvPr>
        </p:nvPicPr>
        <p:blipFill>
          <a:blip r:embed="rId2"/>
          <a:stretch>
            <a:fillRect/>
          </a:stretch>
        </p:blipFill>
        <p:spPr>
          <a:xfrm>
            <a:off x="263264" y="437553"/>
            <a:ext cx="2674094" cy="4351338"/>
          </a:xfrm>
        </p:spPr>
      </p:pic>
      <p:pic>
        <p:nvPicPr>
          <p:cNvPr id="7" name="Picture 6">
            <a:extLst>
              <a:ext uri="{FF2B5EF4-FFF2-40B4-BE49-F238E27FC236}">
                <a16:creationId xmlns:a16="http://schemas.microsoft.com/office/drawing/2014/main" id="{7D40C784-B29A-4E68-8132-850BD250B0AF}"/>
              </a:ext>
            </a:extLst>
          </p:cNvPr>
          <p:cNvPicPr>
            <a:picLocks noChangeAspect="1"/>
          </p:cNvPicPr>
          <p:nvPr/>
        </p:nvPicPr>
        <p:blipFill>
          <a:blip r:embed="rId3"/>
          <a:stretch>
            <a:fillRect/>
          </a:stretch>
        </p:blipFill>
        <p:spPr>
          <a:xfrm>
            <a:off x="3093167" y="437553"/>
            <a:ext cx="2757385" cy="4273947"/>
          </a:xfrm>
          <a:prstGeom prst="rect">
            <a:avLst/>
          </a:prstGeom>
        </p:spPr>
      </p:pic>
      <p:pic>
        <p:nvPicPr>
          <p:cNvPr id="9" name="Picture 8">
            <a:extLst>
              <a:ext uri="{FF2B5EF4-FFF2-40B4-BE49-F238E27FC236}">
                <a16:creationId xmlns:a16="http://schemas.microsoft.com/office/drawing/2014/main" id="{D006294D-A3A0-433A-A433-63A67FE4E462}"/>
              </a:ext>
            </a:extLst>
          </p:cNvPr>
          <p:cNvPicPr>
            <a:picLocks noChangeAspect="1"/>
          </p:cNvPicPr>
          <p:nvPr/>
        </p:nvPicPr>
        <p:blipFill>
          <a:blip r:embed="rId4"/>
          <a:stretch>
            <a:fillRect/>
          </a:stretch>
        </p:blipFill>
        <p:spPr>
          <a:xfrm>
            <a:off x="9157459" y="476249"/>
            <a:ext cx="2771277" cy="4161076"/>
          </a:xfrm>
          <a:prstGeom prst="rect">
            <a:avLst/>
          </a:prstGeom>
        </p:spPr>
      </p:pic>
      <p:pic>
        <p:nvPicPr>
          <p:cNvPr id="11" name="Picture 10">
            <a:extLst>
              <a:ext uri="{FF2B5EF4-FFF2-40B4-BE49-F238E27FC236}">
                <a16:creationId xmlns:a16="http://schemas.microsoft.com/office/drawing/2014/main" id="{E415DA1C-3FC6-41F9-91CC-80E1778C9BA1}"/>
              </a:ext>
            </a:extLst>
          </p:cNvPr>
          <p:cNvPicPr>
            <a:picLocks noChangeAspect="1"/>
          </p:cNvPicPr>
          <p:nvPr/>
        </p:nvPicPr>
        <p:blipFill>
          <a:blip r:embed="rId5"/>
          <a:stretch>
            <a:fillRect/>
          </a:stretch>
        </p:blipFill>
        <p:spPr>
          <a:xfrm>
            <a:off x="6077985" y="437553"/>
            <a:ext cx="2849298" cy="4273947"/>
          </a:xfrm>
          <a:prstGeom prst="rect">
            <a:avLst/>
          </a:prstGeom>
        </p:spPr>
      </p:pic>
    </p:spTree>
    <p:extLst>
      <p:ext uri="{BB962C8B-B14F-4D97-AF65-F5344CB8AC3E}">
        <p14:creationId xmlns:p14="http://schemas.microsoft.com/office/powerpoint/2010/main" val="3969573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745" y="-435092"/>
            <a:ext cx="12192000" cy="2429375"/>
          </a:xfrm>
          <a:prstGeom prst="rect">
            <a:avLst/>
          </a:prstGeom>
        </p:spPr>
        <p:txBody>
          <a:bodyPr wrap="square" lIns="540000" tIns="540000" rIns="540000" bIns="540000" numCol="1" spcCol="360000">
            <a:spAutoFit/>
          </a:bodyPr>
          <a:lstStyle/>
          <a:p>
            <a:pPr marL="285750" indent="-285750" algn="just">
              <a:buFont typeface="Arial" panose="020B0604020202020204" pitchFamily="34" charset="0"/>
              <a:buChar char="•"/>
              <a:defRPr/>
            </a:pPr>
            <a:endParaRPr lang="en-GB" sz="1100" dirty="0">
              <a:cs typeface="Arial" charset="0"/>
            </a:endParaRPr>
          </a:p>
          <a:p>
            <a:pPr marL="457200" indent="-457200" algn="just">
              <a:buFont typeface="Arial" panose="020B0604020202020204" pitchFamily="34" charset="0"/>
              <a:buChar char="•"/>
              <a:defRPr/>
            </a:pPr>
            <a:r>
              <a:rPr lang="en-GB" sz="2800" dirty="0">
                <a:cs typeface="Arial" charset="0"/>
              </a:rPr>
              <a:t>What might be meant by the concept of an ‘imagined community’? And how might nations be examples of ‘imagined communities’? </a:t>
            </a:r>
            <a:endParaRPr lang="en-GB" sz="2000" b="1" dirty="0">
              <a:solidFill>
                <a:srgbClr val="FFFF00"/>
              </a:solidFill>
              <a:effectLst>
                <a:outerShdw blurRad="38100" dist="38100" dir="2700000" algn="tl">
                  <a:srgbClr val="000000">
                    <a:alpha val="43137"/>
                  </a:srgbClr>
                </a:outerShdw>
              </a:effectLst>
              <a:cs typeface="Arial" charset="0"/>
            </a:endParaRPr>
          </a:p>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0" y="2264140"/>
            <a:ext cx="3086921" cy="4513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5205" t="1" r="33715" b="-2698"/>
          <a:stretch/>
        </p:blipFill>
        <p:spPr bwMode="auto">
          <a:xfrm>
            <a:off x="3232900" y="2280367"/>
            <a:ext cx="2851988" cy="4614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68864" r="1"/>
          <a:stretch/>
        </p:blipFill>
        <p:spPr bwMode="auto">
          <a:xfrm>
            <a:off x="6157745" y="2245620"/>
            <a:ext cx="2870028" cy="4513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stretch>
            <a:fillRect/>
          </a:stretch>
        </p:blipFill>
        <p:spPr>
          <a:xfrm>
            <a:off x="9123828" y="2280367"/>
            <a:ext cx="2974769" cy="4596726"/>
          </a:xfrm>
          <a:prstGeom prst="rect">
            <a:avLst/>
          </a:prstGeom>
        </p:spPr>
      </p:pic>
    </p:spTree>
    <p:extLst>
      <p:ext uri="{BB962C8B-B14F-4D97-AF65-F5344CB8AC3E}">
        <p14:creationId xmlns:p14="http://schemas.microsoft.com/office/powerpoint/2010/main" val="1499413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69940" y="365124"/>
            <a:ext cx="6172200" cy="1828800"/>
          </a:xfrm>
        </p:spPr>
        <p:txBody>
          <a:bodyPr>
            <a:normAutofit/>
          </a:bodyPr>
          <a:lstStyle/>
          <a:p>
            <a:r>
              <a:rPr lang="en-GB"/>
              <a:t>Benedict Anderson, </a:t>
            </a:r>
            <a:r>
              <a:rPr lang="en-GB" i="1"/>
              <a:t>Imagined Communities</a:t>
            </a:r>
            <a:endParaRPr lang="en-GB"/>
          </a:p>
        </p:txBody>
      </p:sp>
      <p:sp>
        <p:nvSpPr>
          <p:cNvPr id="3" name="Content Placeholder 2"/>
          <p:cNvSpPr>
            <a:spLocks noGrp="1"/>
          </p:cNvSpPr>
          <p:nvPr>
            <p:ph idx="1"/>
          </p:nvPr>
        </p:nvSpPr>
        <p:spPr>
          <a:xfrm>
            <a:off x="5069940" y="2322576"/>
            <a:ext cx="6172200" cy="3858768"/>
          </a:xfrm>
        </p:spPr>
        <p:txBody>
          <a:bodyPr>
            <a:normAutofit/>
          </a:bodyPr>
          <a:lstStyle/>
          <a:p>
            <a:pPr marL="0" indent="0">
              <a:buNone/>
            </a:pPr>
            <a:r>
              <a:rPr lang="en-GB" sz="2400" dirty="0"/>
              <a:t>“My point of departure is that nationality, or nation-ness, as well as nationalism, are </a:t>
            </a:r>
            <a:r>
              <a:rPr lang="en-GB" sz="2400" b="1" dirty="0">
                <a:solidFill>
                  <a:srgbClr val="FFFF00"/>
                </a:solidFill>
                <a:effectLst>
                  <a:outerShdw blurRad="38100" dist="38100" dir="2700000" algn="tl">
                    <a:srgbClr val="000000">
                      <a:alpha val="43137"/>
                    </a:srgbClr>
                  </a:outerShdw>
                </a:effectLst>
              </a:rPr>
              <a:t>cultural artefacts</a:t>
            </a:r>
            <a:r>
              <a:rPr lang="en-GB" sz="2400" dirty="0">
                <a:solidFill>
                  <a:srgbClr val="FFFF00"/>
                </a:solidFill>
              </a:rPr>
              <a:t> </a:t>
            </a:r>
            <a:r>
              <a:rPr lang="en-GB" sz="2400" dirty="0"/>
              <a:t>of a particular kind. To understand them properly we need to consider carefully how they have come into </a:t>
            </a:r>
            <a:r>
              <a:rPr lang="en-GB" sz="2400" b="1" dirty="0">
                <a:solidFill>
                  <a:srgbClr val="FFFF00"/>
                </a:solidFill>
              </a:rPr>
              <a:t>historical</a:t>
            </a:r>
            <a:r>
              <a:rPr lang="en-GB" sz="2400" dirty="0"/>
              <a:t> being, in what ways their meanings have changed over time, and why, today, they command such profound emotional legitimacy.”</a:t>
            </a:r>
          </a:p>
        </p:txBody>
      </p:sp>
      <p:pic>
        <p:nvPicPr>
          <p:cNvPr id="4" name="Picture 3"/>
          <p:cNvPicPr>
            <a:picLocks noChangeAspect="1"/>
          </p:cNvPicPr>
          <p:nvPr/>
        </p:nvPicPr>
        <p:blipFill rotWithShape="1">
          <a:blip r:embed="rId2"/>
          <a:srcRect r="2305"/>
          <a:stretch/>
        </p:blipFill>
        <p:spPr>
          <a:xfrm>
            <a:off x="20" y="10"/>
            <a:ext cx="4639713" cy="6857990"/>
          </a:xfrm>
          <a:prstGeom prst="rect">
            <a:avLst/>
          </a:prstGeom>
        </p:spPr>
      </p:pic>
    </p:spTree>
    <p:extLst>
      <p:ext uri="{BB962C8B-B14F-4D97-AF65-F5344CB8AC3E}">
        <p14:creationId xmlns:p14="http://schemas.microsoft.com/office/powerpoint/2010/main" val="161749684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90688"/>
            <a:ext cx="8039100" cy="4811712"/>
          </a:xfrm>
        </p:spPr>
        <p:txBody>
          <a:bodyPr>
            <a:noAutofit/>
          </a:bodyPr>
          <a:lstStyle/>
          <a:p>
            <a:pPr marL="0" indent="0" algn="just">
              <a:buNone/>
            </a:pPr>
            <a:r>
              <a:rPr lang="en-GB" sz="4000" dirty="0">
                <a:effectLst>
                  <a:outerShdw blurRad="38100" dist="38100" dir="2700000" algn="tl">
                    <a:srgbClr val="000000">
                      <a:alpha val="43137"/>
                    </a:srgbClr>
                  </a:outerShdw>
                </a:effectLst>
                <a:cs typeface="Arial" charset="0"/>
              </a:rPr>
              <a:t>Because “ … the fellow members of even the smallest nation will never know most of their fellow members, meet them, or even hear of them, yet in the minds of each lives the image of the communion.”</a:t>
            </a:r>
          </a:p>
          <a:p>
            <a:pPr marL="0" indent="0" algn="just">
              <a:buNone/>
            </a:pPr>
            <a:endParaRPr lang="en-GB" sz="3600" dirty="0"/>
          </a:p>
        </p:txBody>
      </p:sp>
      <p:sp>
        <p:nvSpPr>
          <p:cNvPr id="7" name="Title 1"/>
          <p:cNvSpPr txBox="1">
            <a:spLocks/>
          </p:cNvSpPr>
          <p:nvPr/>
        </p:nvSpPr>
        <p:spPr>
          <a:xfrm>
            <a:off x="685800" y="250023"/>
            <a:ext cx="11214100" cy="129302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solidFill>
                  <a:schemeClr val="accent2"/>
                </a:solidFill>
              </a:rPr>
              <a:t>Benedict Anderson, </a:t>
            </a:r>
            <a:r>
              <a:rPr lang="en-GB" i="1">
                <a:solidFill>
                  <a:schemeClr val="accent2"/>
                </a:solidFill>
              </a:rPr>
              <a:t>Imagined Communities</a:t>
            </a:r>
            <a:endParaRPr lang="en-GB" dirty="0">
              <a:solidFill>
                <a:schemeClr val="accent2"/>
              </a:solidFill>
            </a:endParaRPr>
          </a:p>
        </p:txBody>
      </p:sp>
      <p:pic>
        <p:nvPicPr>
          <p:cNvPr id="8" name="Picture 7"/>
          <p:cNvPicPr>
            <a:picLocks noChangeAspect="1"/>
          </p:cNvPicPr>
          <p:nvPr/>
        </p:nvPicPr>
        <p:blipFill>
          <a:blip r:embed="rId2"/>
          <a:stretch>
            <a:fillRect/>
          </a:stretch>
        </p:blipFill>
        <p:spPr>
          <a:xfrm>
            <a:off x="9548961" y="1746250"/>
            <a:ext cx="2643039" cy="3822700"/>
          </a:xfrm>
          <a:prstGeom prst="rect">
            <a:avLst/>
          </a:prstGeom>
        </p:spPr>
      </p:pic>
    </p:spTree>
    <p:extLst>
      <p:ext uri="{BB962C8B-B14F-4D97-AF65-F5344CB8AC3E}">
        <p14:creationId xmlns:p14="http://schemas.microsoft.com/office/powerpoint/2010/main" val="3640717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7753350" cy="1235075"/>
          </a:xfrm>
        </p:spPr>
        <p:txBody>
          <a:bodyPr>
            <a:normAutofit fontScale="90000"/>
          </a:bodyPr>
          <a:lstStyle/>
          <a:p>
            <a:r>
              <a:rPr lang="en-GB" i="1" dirty="0">
                <a:solidFill>
                  <a:schemeClr val="accent2"/>
                </a:solidFill>
              </a:rPr>
              <a:t>Imagined Communities </a:t>
            </a:r>
            <a:r>
              <a:rPr lang="en-GB" dirty="0">
                <a:solidFill>
                  <a:schemeClr val="accent2"/>
                </a:solidFill>
              </a:rPr>
              <a:t>and Boundaries</a:t>
            </a:r>
          </a:p>
        </p:txBody>
      </p:sp>
      <p:sp>
        <p:nvSpPr>
          <p:cNvPr id="3" name="Content Placeholder 2"/>
          <p:cNvSpPr>
            <a:spLocks noGrp="1"/>
          </p:cNvSpPr>
          <p:nvPr>
            <p:ph idx="1"/>
          </p:nvPr>
        </p:nvSpPr>
        <p:spPr>
          <a:xfrm>
            <a:off x="838200" y="1825625"/>
            <a:ext cx="7086600" cy="4351338"/>
          </a:xfrm>
        </p:spPr>
        <p:txBody>
          <a:bodyPr>
            <a:normAutofit lnSpcReduction="10000"/>
          </a:bodyPr>
          <a:lstStyle/>
          <a:p>
            <a:pPr marL="0" indent="0" algn="just">
              <a:buNone/>
            </a:pPr>
            <a:r>
              <a:rPr lang="en-GB" sz="3600" dirty="0"/>
              <a:t>“The nation is imagined as </a:t>
            </a:r>
            <a:r>
              <a:rPr lang="en-GB" sz="3600" b="1" i="1" dirty="0">
                <a:solidFill>
                  <a:srgbClr val="FFFF00"/>
                </a:solidFill>
              </a:rPr>
              <a:t>limited</a:t>
            </a:r>
            <a:r>
              <a:rPr lang="en-GB" sz="3600" b="1" dirty="0">
                <a:solidFill>
                  <a:srgbClr val="FFFF00"/>
                </a:solidFill>
              </a:rPr>
              <a:t> </a:t>
            </a:r>
            <a:r>
              <a:rPr lang="en-GB" sz="3600" dirty="0"/>
              <a:t>because even the largest of them, encompassing perhaps a billion living human beings, </a:t>
            </a:r>
            <a:r>
              <a:rPr lang="en-GB" sz="3600" b="1" dirty="0">
                <a:solidFill>
                  <a:srgbClr val="FFFF00"/>
                </a:solidFill>
              </a:rPr>
              <a:t>has finite, if elastic, boundaries</a:t>
            </a:r>
            <a:r>
              <a:rPr lang="en-GB" sz="3600" dirty="0"/>
              <a:t>, beyond which lie other nations. No [modern] nation imagines itself coterminous with mankind.”</a:t>
            </a:r>
          </a:p>
          <a:p>
            <a:pPr marL="0" indent="0" algn="just">
              <a:buNone/>
            </a:pPr>
            <a:r>
              <a:rPr lang="en-GB" sz="2400" dirty="0"/>
              <a:t>	</a:t>
            </a:r>
          </a:p>
        </p:txBody>
      </p:sp>
      <p:pic>
        <p:nvPicPr>
          <p:cNvPr id="2050" name="Picture 2" descr="Imagined Communities : Benedict R. O'G. Anderson (author) : 9781784786755 :  Black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065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idx="1"/>
          </p:nvPr>
        </p:nvSpPr>
        <p:spPr>
          <a:xfrm>
            <a:off x="838200" y="365126"/>
            <a:ext cx="7029450" cy="6492874"/>
          </a:xfrm>
        </p:spPr>
        <p:txBody>
          <a:bodyPr>
            <a:normAutofit/>
          </a:bodyPr>
          <a:lstStyle/>
          <a:p>
            <a:pPr marL="0" indent="0">
              <a:buNone/>
            </a:pPr>
            <a:r>
              <a:rPr lang="en-GB" dirty="0"/>
              <a:t>In other words:</a:t>
            </a:r>
          </a:p>
          <a:p>
            <a:pPr marL="0" indent="0">
              <a:buNone/>
            </a:pPr>
            <a:endParaRPr lang="en-GB" dirty="0"/>
          </a:p>
          <a:p>
            <a:pPr marL="0" indent="0">
              <a:buNone/>
            </a:pPr>
            <a:r>
              <a:rPr lang="en-GB" dirty="0"/>
              <a:t>NATIONS are not NATURAL </a:t>
            </a:r>
          </a:p>
          <a:p>
            <a:pPr marL="0" indent="0">
              <a:buNone/>
            </a:pPr>
            <a:r>
              <a:rPr lang="en-GB" dirty="0"/>
              <a:t>Nations are constituted through social, cultural and political processes – such as drawing up boundaries on a map</a:t>
            </a:r>
          </a:p>
          <a:p>
            <a:pPr marL="0" indent="0">
              <a:buNone/>
            </a:pPr>
            <a:endParaRPr lang="en-GB" dirty="0"/>
          </a:p>
          <a:p>
            <a:pPr marL="0" indent="0">
              <a:buNone/>
            </a:pPr>
            <a:r>
              <a:rPr lang="en-GB" dirty="0"/>
              <a:t>The concept of NATIONALITY, NATIONALISM and the NATION STATE are all historical, and vary according to chronological geographical context </a:t>
            </a:r>
          </a:p>
        </p:txBody>
      </p:sp>
      <p:pic>
        <p:nvPicPr>
          <p:cNvPr id="5" name="Picture 2" descr="Imagined Communities : Benedict R. O'G. Anderson (author) : 9781784786755 :  Black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884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5"/>
            <a:ext cx="12192000" cy="1706100"/>
          </a:xfrm>
          <a:prstGeom prst="rect">
            <a:avLst/>
          </a:prstGeom>
        </p:spPr>
        <p:txBody>
          <a:bodyPr wrap="square" lIns="540000" tIns="540000" rIns="540000" bIns="540000" numCol="1" spcCol="360000">
            <a:spAutoFit/>
          </a:bodyPr>
          <a:lstStyle/>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0" y="-3176"/>
            <a:ext cx="8382000" cy="6692080"/>
          </a:xfrm>
          <a:prstGeom prst="rect">
            <a:avLst/>
          </a:prstGeom>
        </p:spPr>
        <p:txBody>
          <a:bodyPr wrap="square" lIns="540000" tIns="540000" rIns="540000" bIns="540000">
            <a:spAutoFit/>
          </a:bodyPr>
          <a:lstStyle/>
          <a:p>
            <a:pPr algn="just">
              <a:defRPr/>
            </a:pPr>
            <a:r>
              <a:rPr lang="en-GB" sz="2800" dirty="0"/>
              <a:t>“It is nice that what eventually became the late British Empire has not been ruled by an 'English' dynasty since the early eleventh century: since then a motley parade of Normans (</a:t>
            </a:r>
            <a:r>
              <a:rPr lang="en-GB" sz="2800" dirty="0" err="1"/>
              <a:t>Plantagenets</a:t>
            </a:r>
            <a:r>
              <a:rPr lang="en-GB" sz="2800" dirty="0"/>
              <a:t>), Welsh (Tudors), Scots (Stuarts), Dutch (House of Orange) and Germans (Hanoverians) have squatted on the imperial throne. No one much cared until the philological revolution and a paroxysm of English nationalism in World War I. House of Windsor rhymes with House of </a:t>
            </a:r>
            <a:r>
              <a:rPr lang="en-GB" sz="2800" dirty="0" err="1"/>
              <a:t>Schönbrunn</a:t>
            </a:r>
            <a:r>
              <a:rPr lang="en-GB" sz="2800" dirty="0"/>
              <a:t> [Vienna] or House of Versailles.”</a:t>
            </a:r>
            <a:endParaRPr lang="en-GB" sz="4000" b="1" dirty="0">
              <a:effectLst>
                <a:outerShdw blurRad="38100" dist="38100" dir="2700000" algn="tl">
                  <a:srgbClr val="000000">
                    <a:alpha val="43137"/>
                  </a:srgbClr>
                </a:outerShdw>
              </a:effectLst>
              <a:cs typeface="Arial" charset="0"/>
            </a:endParaRPr>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8914486" y="481790"/>
            <a:ext cx="2992678" cy="4375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Imagined Communities : Benedict R. O'G. Anderson (author) : 9781784786755 :  Blackwel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633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4FBD6-8068-4FD9-A4DB-0CBD6A9D51F2}"/>
              </a:ext>
            </a:extLst>
          </p:cNvPr>
          <p:cNvSpPr>
            <a:spLocks noGrp="1"/>
          </p:cNvSpPr>
          <p:nvPr>
            <p:ph type="title"/>
          </p:nvPr>
        </p:nvSpPr>
        <p:spPr/>
        <p:txBody>
          <a:bodyPr/>
          <a:lstStyle/>
          <a:p>
            <a:r>
              <a:rPr lang="en-US" dirty="0"/>
              <a:t>Terence Ranger </a:t>
            </a:r>
            <a:r>
              <a:rPr lang="en-US"/>
              <a:t>(1929—2015</a:t>
            </a:r>
            <a:r>
              <a:rPr lang="en-US" dirty="0"/>
              <a:t>)</a:t>
            </a:r>
            <a:endParaRPr lang="en-GB" dirty="0"/>
          </a:p>
        </p:txBody>
      </p:sp>
      <p:pic>
        <p:nvPicPr>
          <p:cNvPr id="5" name="Content Placeholder 4">
            <a:extLst>
              <a:ext uri="{FF2B5EF4-FFF2-40B4-BE49-F238E27FC236}">
                <a16:creationId xmlns:a16="http://schemas.microsoft.com/office/drawing/2014/main" id="{7BA67BC7-7C54-4E68-95D4-2B6296C790E5}"/>
              </a:ext>
            </a:extLst>
          </p:cNvPr>
          <p:cNvPicPr>
            <a:picLocks noGrp="1" noChangeAspect="1"/>
          </p:cNvPicPr>
          <p:nvPr>
            <p:ph idx="1"/>
          </p:nvPr>
        </p:nvPicPr>
        <p:blipFill>
          <a:blip r:embed="rId2"/>
          <a:stretch>
            <a:fillRect/>
          </a:stretch>
        </p:blipFill>
        <p:spPr>
          <a:xfrm>
            <a:off x="6094211" y="1900237"/>
            <a:ext cx="2710988" cy="4062413"/>
          </a:xfrm>
        </p:spPr>
      </p:pic>
      <p:pic>
        <p:nvPicPr>
          <p:cNvPr id="7" name="Picture 6">
            <a:extLst>
              <a:ext uri="{FF2B5EF4-FFF2-40B4-BE49-F238E27FC236}">
                <a16:creationId xmlns:a16="http://schemas.microsoft.com/office/drawing/2014/main" id="{FFB611B2-2B0A-4770-9B6B-DD0DCB1FC99E}"/>
              </a:ext>
            </a:extLst>
          </p:cNvPr>
          <p:cNvPicPr>
            <a:picLocks noChangeAspect="1"/>
          </p:cNvPicPr>
          <p:nvPr/>
        </p:nvPicPr>
        <p:blipFill>
          <a:blip r:embed="rId3"/>
          <a:stretch>
            <a:fillRect/>
          </a:stretch>
        </p:blipFill>
        <p:spPr>
          <a:xfrm>
            <a:off x="9083280" y="1900237"/>
            <a:ext cx="2808682" cy="4062413"/>
          </a:xfrm>
          <a:prstGeom prst="rect">
            <a:avLst/>
          </a:prstGeom>
        </p:spPr>
      </p:pic>
      <p:pic>
        <p:nvPicPr>
          <p:cNvPr id="9" name="Picture 8">
            <a:extLst>
              <a:ext uri="{FF2B5EF4-FFF2-40B4-BE49-F238E27FC236}">
                <a16:creationId xmlns:a16="http://schemas.microsoft.com/office/drawing/2014/main" id="{CB9C9ED5-A2FF-4578-92F2-7F855A6629E3}"/>
              </a:ext>
            </a:extLst>
          </p:cNvPr>
          <p:cNvPicPr>
            <a:picLocks noChangeAspect="1"/>
          </p:cNvPicPr>
          <p:nvPr/>
        </p:nvPicPr>
        <p:blipFill>
          <a:blip r:embed="rId4"/>
          <a:stretch>
            <a:fillRect/>
          </a:stretch>
        </p:blipFill>
        <p:spPr>
          <a:xfrm>
            <a:off x="300038" y="1795462"/>
            <a:ext cx="2663994" cy="4167188"/>
          </a:xfrm>
          <a:prstGeom prst="rect">
            <a:avLst/>
          </a:prstGeom>
        </p:spPr>
      </p:pic>
      <p:pic>
        <p:nvPicPr>
          <p:cNvPr id="11" name="Picture 10">
            <a:extLst>
              <a:ext uri="{FF2B5EF4-FFF2-40B4-BE49-F238E27FC236}">
                <a16:creationId xmlns:a16="http://schemas.microsoft.com/office/drawing/2014/main" id="{F79A786D-526A-4C6A-B4B9-8DA228605C5E}"/>
              </a:ext>
            </a:extLst>
          </p:cNvPr>
          <p:cNvPicPr>
            <a:picLocks noChangeAspect="1"/>
          </p:cNvPicPr>
          <p:nvPr/>
        </p:nvPicPr>
        <p:blipFill>
          <a:blip r:embed="rId5"/>
          <a:stretch>
            <a:fillRect/>
          </a:stretch>
        </p:blipFill>
        <p:spPr>
          <a:xfrm>
            <a:off x="3169419" y="1795462"/>
            <a:ext cx="2714625" cy="4167188"/>
          </a:xfrm>
          <a:prstGeom prst="rect">
            <a:avLst/>
          </a:prstGeom>
        </p:spPr>
      </p:pic>
    </p:spTree>
    <p:extLst>
      <p:ext uri="{BB962C8B-B14F-4D97-AF65-F5344CB8AC3E}">
        <p14:creationId xmlns:p14="http://schemas.microsoft.com/office/powerpoint/2010/main" val="3048405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algn="ctr"/>
            <a:endParaRPr lang="en-GB" sz="1600" b="1" dirty="0">
              <a:latin typeface="+mj-lt"/>
            </a:endParaRPr>
          </a:p>
          <a:p>
            <a:pPr marL="285750" indent="-285750" algn="just">
              <a:buFont typeface="Arial" panose="020B0604020202020204" pitchFamily="34" charset="0"/>
              <a:buChar char="•"/>
            </a:pPr>
            <a:endParaRPr lang="en-GB" sz="1600" dirty="0"/>
          </a:p>
          <a:p>
            <a:pPr algn="just"/>
            <a:endParaRPr lang="en-GB" sz="1600" dirty="0"/>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algn="ctr"/>
            <a:r>
              <a:rPr lang="en-GB" sz="2200" b="1" dirty="0">
                <a:solidFill>
                  <a:srgbClr val="FFFF00"/>
                </a:solidFill>
                <a:effectLst>
                  <a:outerShdw blurRad="38100" dist="38100" dir="2700000" algn="tl">
                    <a:srgbClr val="000000">
                      <a:alpha val="43137"/>
                    </a:srgbClr>
                  </a:outerShdw>
                </a:effectLst>
              </a:rPr>
              <a:t> </a:t>
            </a:r>
            <a:endParaRPr lang="en-GB" sz="2200" b="1" dirty="0">
              <a:solidFill>
                <a:srgbClr val="FFFF00"/>
              </a:solidFill>
              <a:effectLst>
                <a:outerShdw blurRad="38100" dist="38100" dir="2700000" algn="tl">
                  <a:srgbClr val="000000">
                    <a:alpha val="43137"/>
                  </a:srgbClr>
                </a:outerShdw>
              </a:effectLst>
              <a:latin typeface="+mj-lt"/>
            </a:endParaRPr>
          </a:p>
        </p:txBody>
      </p:sp>
      <p:sp>
        <p:nvSpPr>
          <p:cNvPr id="4" name="TextBox 3"/>
          <p:cNvSpPr txBox="1"/>
          <p:nvPr/>
        </p:nvSpPr>
        <p:spPr>
          <a:xfrm>
            <a:off x="0" y="-19990"/>
            <a:ext cx="9066403" cy="2696801"/>
          </a:xfrm>
          <a:prstGeom prst="rect">
            <a:avLst/>
          </a:prstGeom>
          <a:noFill/>
        </p:spPr>
        <p:txBody>
          <a:bodyPr wrap="square" lIns="720000" tIns="360000" rIns="720000" bIns="360000" rtlCol="0">
            <a:spAutoFit/>
          </a:bodyPr>
          <a:lstStyle/>
          <a:p>
            <a:pPr algn="r"/>
            <a:endParaRPr lang="en-GB" sz="1600" b="1" dirty="0">
              <a:solidFill>
                <a:srgbClr val="FFFF00"/>
              </a:solidFill>
              <a:latin typeface="+mj-lt"/>
            </a:endParaRPr>
          </a:p>
          <a:p>
            <a:r>
              <a:rPr lang="en-GB" sz="2800" b="1" dirty="0">
                <a:solidFill>
                  <a:srgbClr val="FFFF00"/>
                </a:solidFill>
                <a:effectLst>
                  <a:outerShdw blurRad="38100" dist="38100" dir="2700000" algn="tl">
                    <a:srgbClr val="000000">
                      <a:alpha val="43137"/>
                    </a:srgbClr>
                  </a:outerShdw>
                </a:effectLst>
              </a:rPr>
              <a:t>Eric </a:t>
            </a:r>
            <a:r>
              <a:rPr lang="en-GB" sz="2800" b="1" dirty="0" err="1">
                <a:solidFill>
                  <a:srgbClr val="FFFF00"/>
                </a:solidFill>
                <a:effectLst>
                  <a:outerShdw blurRad="38100" dist="38100" dir="2700000" algn="tl">
                    <a:srgbClr val="000000">
                      <a:alpha val="43137"/>
                    </a:srgbClr>
                  </a:outerShdw>
                </a:effectLst>
              </a:rPr>
              <a:t>Hobsawm</a:t>
            </a:r>
            <a:r>
              <a:rPr lang="en-GB" sz="2800" b="1" dirty="0">
                <a:solidFill>
                  <a:srgbClr val="FFFF00"/>
                </a:solidFill>
                <a:effectLst>
                  <a:outerShdw blurRad="38100" dist="38100" dir="2700000" algn="tl">
                    <a:srgbClr val="000000">
                      <a:alpha val="43137"/>
                    </a:srgbClr>
                  </a:outerShdw>
                </a:effectLst>
              </a:rPr>
              <a:t> (</a:t>
            </a:r>
            <a:r>
              <a:rPr lang="en-GB" sz="2800" b="1" dirty="0">
                <a:solidFill>
                  <a:srgbClr val="FFFF00"/>
                </a:solidFill>
              </a:rPr>
              <a:t>1917–2012)</a:t>
            </a:r>
            <a:endParaRPr lang="en-GB" sz="1000" b="1" dirty="0">
              <a:solidFill>
                <a:srgbClr val="FFFF00"/>
              </a:solidFill>
            </a:endParaRPr>
          </a:p>
          <a:p>
            <a:endParaRPr lang="en-US" sz="2800" dirty="0"/>
          </a:p>
          <a:p>
            <a:pPr lvl="0" algn="just"/>
            <a:endParaRPr lang="en-GB" sz="2800" dirty="0"/>
          </a:p>
          <a:p>
            <a:pPr algn="just"/>
            <a:endParaRPr lang="en-GB" sz="2800" dirty="0"/>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266" name="Picture 2" descr="Eric Hobsbaw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08203"/>
            <a:ext cx="4042577" cy="227395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69664" y="232249"/>
            <a:ext cx="2006355" cy="3005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9110" y="232249"/>
            <a:ext cx="1992890" cy="2657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56786" y="3382153"/>
            <a:ext cx="2094739" cy="31171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44665" y="3382153"/>
            <a:ext cx="1901779" cy="3004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3" name="Picture 9" descr="Image result for you can change the world hobsbaw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83844" y="3759713"/>
            <a:ext cx="1983235" cy="3110959"/>
          </a:xfrm>
          <a:prstGeom prst="rect">
            <a:avLst/>
          </a:prstGeom>
          <a:noFill/>
          <a:extLst>
            <a:ext uri="{909E8E84-426E-40DD-AFC4-6F175D3DCCD1}">
              <a14:hiddenFill xmlns:a14="http://schemas.microsoft.com/office/drawing/2010/main">
                <a:solidFill>
                  <a:srgbClr val="FFFFFF"/>
                </a:solidFill>
              </a14:hiddenFill>
            </a:ext>
          </a:extLst>
        </p:spPr>
      </p:pic>
      <p:pic>
        <p:nvPicPr>
          <p:cNvPr id="11275" name="Picture 11" descr="Image result for you can change the world hobsbawm"/>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83844" y="1071354"/>
            <a:ext cx="1995684" cy="3137215"/>
          </a:xfrm>
          <a:prstGeom prst="rect">
            <a:avLst/>
          </a:prstGeom>
          <a:noFill/>
          <a:extLst>
            <a:ext uri="{909E8E84-426E-40DD-AFC4-6F175D3DCCD1}">
              <a14:hiddenFill xmlns:a14="http://schemas.microsoft.com/office/drawing/2010/main">
                <a:solidFill>
                  <a:srgbClr val="FFFFFF"/>
                </a:solidFill>
              </a14:hiddenFill>
            </a:ext>
          </a:extLst>
        </p:spPr>
      </p:pic>
      <p:pic>
        <p:nvPicPr>
          <p:cNvPr id="11277" name="Picture 1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6787" y="3608277"/>
            <a:ext cx="1881443" cy="3135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8" name="Picture 14"/>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930929" y="1071354"/>
            <a:ext cx="1952915" cy="3162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 name="Picture 1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147109" y="3606800"/>
            <a:ext cx="1976445" cy="3137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570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lang="en-US" dirty="0"/>
              <a:t>Hobsbawm and Ranger, </a:t>
            </a:r>
            <a:r>
              <a:rPr lang="en-US" i="1" dirty="0"/>
              <a:t>Invented Traditions</a:t>
            </a:r>
            <a:endParaRPr lang="en-GB" dirty="0"/>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lstStyle/>
          <a:p>
            <a:r>
              <a:rPr lang="en-US" dirty="0"/>
              <a:t>What do you think meant by the concept ‘invented traditions,’ and how might it relate to nations and nationalisms?</a:t>
            </a:r>
          </a:p>
          <a:p>
            <a:endParaRPr lang="en-US" dirty="0"/>
          </a:p>
          <a:p>
            <a:r>
              <a:rPr lang="en-US" dirty="0"/>
              <a:t> Can you think of examples of ‘invented traditions’?</a:t>
            </a:r>
            <a:endParaRPr lang="en-GB" dirty="0"/>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39868593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lang="en-US" dirty="0"/>
              <a:t>Hobsbawm and Ranger, </a:t>
            </a:r>
            <a:r>
              <a:rPr lang="en-US" i="1" dirty="0"/>
              <a:t>Invented Traditions</a:t>
            </a:r>
            <a:endParaRPr lang="en-GB" dirty="0"/>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normAutofit/>
          </a:bodyPr>
          <a:lstStyle/>
          <a:p>
            <a:pPr marL="0" indent="0" algn="just">
              <a:buNone/>
            </a:pPr>
            <a:r>
              <a:rPr lang="en-US" dirty="0"/>
              <a:t>The term 'invented tradition' is used in a broad, but not imprecise sense. It includes both ‘traditions’ </a:t>
            </a:r>
            <a:r>
              <a:rPr lang="en-US" dirty="0">
                <a:solidFill>
                  <a:srgbClr val="FFFF00"/>
                </a:solidFill>
              </a:rPr>
              <a:t>actually invented</a:t>
            </a:r>
            <a:r>
              <a:rPr lang="en-US" dirty="0"/>
              <a:t>, constructed and formally instituted and those emerging in a </a:t>
            </a:r>
            <a:r>
              <a:rPr lang="en-US" i="1" dirty="0">
                <a:solidFill>
                  <a:srgbClr val="FFFF00"/>
                </a:solidFill>
              </a:rPr>
              <a:t>less easily traceable </a:t>
            </a:r>
            <a:r>
              <a:rPr lang="en-US" dirty="0"/>
              <a:t>manner within a brief and. dateable period and establishing themselves with great rapidity. The royal Christmas broadcast in Britain (instituted in 1932) is an example of the first; the appearance and development of the practices associated with the Cup Final in British Association Football, of the second. </a:t>
            </a:r>
            <a:endParaRPr lang="en-GB" dirty="0"/>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2363635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lang="en-US" dirty="0"/>
              <a:t>Hobsbawm and Ranger, </a:t>
            </a:r>
            <a:r>
              <a:rPr lang="en-US" i="1" dirty="0"/>
              <a:t>Invented Traditions</a:t>
            </a:r>
            <a:endParaRPr lang="en-GB" dirty="0"/>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normAutofit/>
          </a:bodyPr>
          <a:lstStyle/>
          <a:p>
            <a:pPr marL="0" indent="0">
              <a:buNone/>
            </a:pPr>
            <a:r>
              <a:rPr lang="en-US" sz="3200" dirty="0"/>
              <a:t>'Invented tradition' is taken to mean a set of practices, normally governed by overtly or tacitly accepted rules and of a </a:t>
            </a:r>
            <a:r>
              <a:rPr lang="en-US" sz="3200" dirty="0">
                <a:solidFill>
                  <a:srgbClr val="FFFF00"/>
                </a:solidFill>
              </a:rPr>
              <a:t>ritual or symbolic </a:t>
            </a:r>
            <a:r>
              <a:rPr lang="en-US" sz="3200" dirty="0"/>
              <a:t>nature, which seek to inculcate certain </a:t>
            </a:r>
            <a:r>
              <a:rPr lang="en-US" sz="3200" dirty="0">
                <a:solidFill>
                  <a:srgbClr val="FFFF00"/>
                </a:solidFill>
              </a:rPr>
              <a:t>values and norms of </a:t>
            </a:r>
            <a:r>
              <a:rPr lang="en-US" sz="3200" dirty="0" err="1">
                <a:solidFill>
                  <a:srgbClr val="FFFF00"/>
                </a:solidFill>
              </a:rPr>
              <a:t>behaviour</a:t>
            </a:r>
            <a:r>
              <a:rPr lang="en-US" sz="3200" dirty="0"/>
              <a:t> by </a:t>
            </a:r>
            <a:r>
              <a:rPr lang="en-US" sz="3200" dirty="0">
                <a:solidFill>
                  <a:srgbClr val="FF66FF"/>
                </a:solidFill>
              </a:rPr>
              <a:t>repetition</a:t>
            </a:r>
            <a:r>
              <a:rPr lang="en-US" sz="3200" dirty="0"/>
              <a:t>, which automatically implies </a:t>
            </a:r>
            <a:r>
              <a:rPr lang="en-US" sz="3200" dirty="0">
                <a:solidFill>
                  <a:schemeClr val="accent5">
                    <a:lumMod val="60000"/>
                    <a:lumOff val="40000"/>
                  </a:schemeClr>
                </a:solidFill>
              </a:rPr>
              <a:t>continuity  with the past</a:t>
            </a:r>
            <a:r>
              <a:rPr lang="en-US" sz="3200" dirty="0"/>
              <a:t>. In fact, where possible, they </a:t>
            </a:r>
            <a:r>
              <a:rPr lang="en-US" sz="3200" dirty="0">
                <a:solidFill>
                  <a:schemeClr val="accent5">
                    <a:lumMod val="60000"/>
                    <a:lumOff val="40000"/>
                  </a:schemeClr>
                </a:solidFill>
              </a:rPr>
              <a:t>normally attempt to establish continuity with a suitable historic past</a:t>
            </a:r>
            <a:r>
              <a:rPr lang="en-US" sz="3200" dirty="0"/>
              <a:t>.</a:t>
            </a:r>
            <a:endParaRPr lang="en-GB" sz="3200" dirty="0"/>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2748777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lang="en-US" dirty="0"/>
              <a:t>Hobsbawm and Ranger, </a:t>
            </a:r>
            <a:r>
              <a:rPr lang="en-US" i="1" dirty="0"/>
              <a:t>Invented Traditions</a:t>
            </a:r>
            <a:endParaRPr lang="en-GB" dirty="0"/>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normAutofit/>
          </a:bodyPr>
          <a:lstStyle/>
          <a:p>
            <a:pPr marL="0" indent="0">
              <a:buNone/>
            </a:pPr>
            <a:r>
              <a:rPr lang="en-US" sz="3200" dirty="0"/>
              <a:t>'Invented tradition' is taken to mean a set of practices, normally governed by overtly or tacitly accepted rules and of a </a:t>
            </a:r>
            <a:r>
              <a:rPr lang="en-US" sz="3200" dirty="0">
                <a:solidFill>
                  <a:srgbClr val="FFFF00"/>
                </a:solidFill>
              </a:rPr>
              <a:t>ritual or symbolic </a:t>
            </a:r>
            <a:r>
              <a:rPr lang="en-US" sz="3200" dirty="0"/>
              <a:t>nature, which seek to inculcate certain </a:t>
            </a:r>
            <a:r>
              <a:rPr lang="en-US" sz="3200" dirty="0">
                <a:solidFill>
                  <a:srgbClr val="FFFF00"/>
                </a:solidFill>
              </a:rPr>
              <a:t>values and norms of </a:t>
            </a:r>
            <a:r>
              <a:rPr lang="en-US" sz="3200" dirty="0" err="1">
                <a:solidFill>
                  <a:srgbClr val="FFFF00"/>
                </a:solidFill>
              </a:rPr>
              <a:t>behaviour</a:t>
            </a:r>
            <a:r>
              <a:rPr lang="en-US" sz="3200" dirty="0"/>
              <a:t> by </a:t>
            </a:r>
            <a:r>
              <a:rPr lang="en-US" sz="3200" dirty="0">
                <a:solidFill>
                  <a:srgbClr val="FF66FF"/>
                </a:solidFill>
              </a:rPr>
              <a:t>repetition</a:t>
            </a:r>
            <a:r>
              <a:rPr lang="en-US" sz="3200" dirty="0"/>
              <a:t>, which automatically implies </a:t>
            </a:r>
            <a:r>
              <a:rPr lang="en-US" sz="3200" dirty="0">
                <a:solidFill>
                  <a:schemeClr val="accent5">
                    <a:lumMod val="60000"/>
                    <a:lumOff val="40000"/>
                  </a:schemeClr>
                </a:solidFill>
              </a:rPr>
              <a:t>continuity  with the past</a:t>
            </a:r>
            <a:r>
              <a:rPr lang="en-US" sz="3200" dirty="0"/>
              <a:t>. In fact, where possible, they </a:t>
            </a:r>
            <a:r>
              <a:rPr lang="en-US" sz="3200" dirty="0">
                <a:solidFill>
                  <a:schemeClr val="accent5">
                    <a:lumMod val="60000"/>
                    <a:lumOff val="40000"/>
                  </a:schemeClr>
                </a:solidFill>
              </a:rPr>
              <a:t>normally attempt to establish continuity with a suitable historic past</a:t>
            </a:r>
            <a:r>
              <a:rPr lang="en-US" sz="3200" dirty="0"/>
              <a:t>.</a:t>
            </a:r>
            <a:endParaRPr lang="en-GB" sz="3200" dirty="0"/>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3965953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lang="en-US" dirty="0"/>
              <a:t>Hobsbawm and Ranger, </a:t>
            </a:r>
            <a:r>
              <a:rPr lang="en-US" i="1" dirty="0"/>
              <a:t>Invented Traditions</a:t>
            </a:r>
            <a:endParaRPr lang="en-GB" dirty="0"/>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normAutofit/>
          </a:bodyPr>
          <a:lstStyle/>
          <a:p>
            <a:pPr marL="0" indent="0" algn="just">
              <a:buNone/>
              <a:defRPr/>
            </a:pPr>
            <a:r>
              <a:rPr lang="en-GB" sz="3200" dirty="0"/>
              <a:t>Modern nations and all their impedimenta generally claim to be the </a:t>
            </a:r>
            <a:r>
              <a:rPr lang="en-GB" sz="3200" i="1" dirty="0">
                <a:solidFill>
                  <a:srgbClr val="FFFF00"/>
                </a:solidFill>
              </a:rPr>
              <a:t>opposite of novel</a:t>
            </a:r>
            <a:r>
              <a:rPr lang="en-GB" sz="3200" dirty="0"/>
              <a:t>, namely rooted in remotest antiquity, and the </a:t>
            </a:r>
            <a:r>
              <a:rPr lang="en-GB" sz="3200" i="1" dirty="0">
                <a:solidFill>
                  <a:srgbClr val="FFFF00"/>
                </a:solidFill>
              </a:rPr>
              <a:t>opposite of constructed</a:t>
            </a:r>
            <a:r>
              <a:rPr lang="en-GB" sz="3200" dirty="0"/>
              <a:t>, namely human communities so ‘natural’ as to require no definition other than self-assertion</a:t>
            </a:r>
            <a:endParaRPr lang="en-GB" sz="3200" b="1" dirty="0">
              <a:solidFill>
                <a:srgbClr val="FFFF00"/>
              </a:solidFill>
              <a:effectLst>
                <a:outerShdw blurRad="38100" dist="38100" dir="2700000" algn="tl">
                  <a:srgbClr val="000000">
                    <a:alpha val="43137"/>
                  </a:srgbClr>
                </a:outerShdw>
              </a:effectLst>
              <a:cs typeface="Arial" charset="0"/>
            </a:endParaRPr>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2825143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lang="en-US" dirty="0"/>
              <a:t>Hobsbawm and Ranger, </a:t>
            </a:r>
            <a:r>
              <a:rPr lang="en-US" i="1" dirty="0"/>
              <a:t>Invented Traditions</a:t>
            </a:r>
            <a:endParaRPr lang="en-GB" dirty="0"/>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normAutofit fontScale="92500"/>
          </a:bodyPr>
          <a:lstStyle/>
          <a:p>
            <a:pPr marL="342900" indent="-342900" algn="just">
              <a:buFont typeface="Arial" panose="020B0604020202020204" pitchFamily="34" charset="0"/>
              <a:buChar char="•"/>
              <a:defRPr/>
            </a:pPr>
            <a:r>
              <a:rPr lang="en-GB" sz="3200" b="1" dirty="0">
                <a:solidFill>
                  <a:srgbClr val="FFFF00"/>
                </a:solidFill>
                <a:cs typeface="Arial" charset="0"/>
              </a:rPr>
              <a:t>Practices and institutions which are characteristic of national cultures do not arise spontaneously or fully formed – they are </a:t>
            </a:r>
            <a:r>
              <a:rPr lang="en-GB" sz="3200" b="1" i="1" dirty="0">
                <a:solidFill>
                  <a:srgbClr val="FFFF00"/>
                </a:solidFill>
                <a:cs typeface="Arial" charset="0"/>
              </a:rPr>
              <a:t>invented</a:t>
            </a:r>
            <a:r>
              <a:rPr lang="en-GB" sz="3200" b="1" dirty="0">
                <a:solidFill>
                  <a:srgbClr val="FFFF00"/>
                </a:solidFill>
                <a:cs typeface="Arial" charset="0"/>
              </a:rPr>
              <a:t>, adapted or innovated</a:t>
            </a:r>
            <a:r>
              <a:rPr lang="en-GB" sz="3200" b="1" i="1" dirty="0">
                <a:solidFill>
                  <a:srgbClr val="FFFF00"/>
                </a:solidFill>
                <a:cs typeface="Arial" charset="0"/>
              </a:rPr>
              <a:t> </a:t>
            </a:r>
            <a:r>
              <a:rPr lang="en-GB" sz="3200" b="1" dirty="0">
                <a:solidFill>
                  <a:srgbClr val="FFFF00"/>
                </a:solidFill>
                <a:cs typeface="Arial" charset="0"/>
              </a:rPr>
              <a:t>in particular historic conditions and circumstances, and continue to be </a:t>
            </a:r>
            <a:r>
              <a:rPr lang="en-GB" sz="3200" b="1" i="1" dirty="0">
                <a:solidFill>
                  <a:srgbClr val="FFFF00"/>
                </a:solidFill>
                <a:cs typeface="Arial" charset="0"/>
              </a:rPr>
              <a:t>reinvented </a:t>
            </a:r>
            <a:r>
              <a:rPr lang="en-GB" sz="3200" b="1" dirty="0">
                <a:solidFill>
                  <a:srgbClr val="FFFF00"/>
                </a:solidFill>
                <a:cs typeface="Arial" charset="0"/>
              </a:rPr>
              <a:t>over time</a:t>
            </a:r>
          </a:p>
          <a:p>
            <a:pPr marL="342900" indent="-342900" algn="just">
              <a:buFont typeface="Arial" panose="020B0604020202020204" pitchFamily="34" charset="0"/>
              <a:buChar char="•"/>
              <a:defRPr/>
            </a:pPr>
            <a:r>
              <a:rPr lang="en-GB" sz="3200" b="1" dirty="0">
                <a:solidFill>
                  <a:srgbClr val="FFFF00"/>
                </a:solidFill>
                <a:cs typeface="Arial" charset="0"/>
              </a:rPr>
              <a:t>Simultaneously, modern nation states typically adorn themselves with the </a:t>
            </a:r>
            <a:r>
              <a:rPr lang="en-GB" sz="3200" b="1" i="1" dirty="0">
                <a:solidFill>
                  <a:srgbClr val="FFFF00"/>
                </a:solidFill>
                <a:cs typeface="Arial" charset="0"/>
              </a:rPr>
              <a:t>appearance </a:t>
            </a:r>
            <a:r>
              <a:rPr lang="en-GB" sz="3200" b="1" dirty="0">
                <a:solidFill>
                  <a:srgbClr val="FFFF00"/>
                </a:solidFill>
                <a:cs typeface="Arial" charset="0"/>
              </a:rPr>
              <a:t>of having deep historical roots</a:t>
            </a:r>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1167315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1728E-D469-439B-BDFD-B71DF8C38886}"/>
              </a:ext>
            </a:extLst>
          </p:cNvPr>
          <p:cNvSpPr>
            <a:spLocks noGrp="1"/>
          </p:cNvSpPr>
          <p:nvPr>
            <p:ph type="title"/>
          </p:nvPr>
        </p:nvSpPr>
        <p:spPr/>
        <p:txBody>
          <a:bodyPr/>
          <a:lstStyle/>
          <a:p>
            <a:r>
              <a:rPr lang="en-US" dirty="0">
                <a:solidFill>
                  <a:schemeClr val="accent5">
                    <a:lumMod val="60000"/>
                    <a:lumOff val="40000"/>
                  </a:schemeClr>
                </a:solidFill>
              </a:rPr>
              <a:t>Morgan, ‘From a Death to a View: The Hunt for the Welsh Past in the Romantic Period’</a:t>
            </a:r>
            <a:endParaRPr lang="en-GB" dirty="0">
              <a:solidFill>
                <a:schemeClr val="accent5">
                  <a:lumMod val="60000"/>
                  <a:lumOff val="40000"/>
                </a:schemeClr>
              </a:solidFill>
            </a:endParaRPr>
          </a:p>
        </p:txBody>
      </p:sp>
      <p:sp>
        <p:nvSpPr>
          <p:cNvPr id="3" name="Content Placeholder 2">
            <a:extLst>
              <a:ext uri="{FF2B5EF4-FFF2-40B4-BE49-F238E27FC236}">
                <a16:creationId xmlns:a16="http://schemas.microsoft.com/office/drawing/2014/main" id="{4BDBE68B-4734-4B19-943D-142A753A0073}"/>
              </a:ext>
            </a:extLst>
          </p:cNvPr>
          <p:cNvSpPr>
            <a:spLocks noGrp="1"/>
          </p:cNvSpPr>
          <p:nvPr>
            <p:ph idx="1"/>
          </p:nvPr>
        </p:nvSpPr>
        <p:spPr/>
        <p:txBody>
          <a:bodyPr>
            <a:normAutofit lnSpcReduction="10000"/>
          </a:bodyPr>
          <a:lstStyle/>
          <a:p>
            <a:pPr marL="0" indent="0">
              <a:buNone/>
            </a:pPr>
            <a:r>
              <a:rPr lang="en-US" sz="3200" dirty="0"/>
              <a:t>When one looks at the cultural life of Wales in the 18th and early 19th centuries one is struck by a paradox</a:t>
            </a:r>
          </a:p>
          <a:p>
            <a:pPr marL="0" indent="0">
              <a:buNone/>
            </a:pPr>
            <a:endParaRPr lang="en-US" sz="3200" dirty="0"/>
          </a:p>
          <a:p>
            <a:pPr marL="514350" indent="-514350">
              <a:buAutoNum type="arabicParenR"/>
            </a:pPr>
            <a:r>
              <a:rPr lang="en-US" sz="3200" dirty="0"/>
              <a:t>on the one hand the decay or demise of an ancient way of life, and</a:t>
            </a:r>
          </a:p>
          <a:p>
            <a:pPr marL="514350" indent="-514350">
              <a:buAutoNum type="arabicParenR"/>
            </a:pPr>
            <a:endParaRPr lang="en-US" sz="3200" dirty="0"/>
          </a:p>
          <a:p>
            <a:pPr marL="514350" indent="-514350">
              <a:buAutoNum type="arabicParenR"/>
            </a:pPr>
            <a:r>
              <a:rPr lang="en-US" sz="3200" dirty="0"/>
              <a:t>on the other an unprecedented outburst of interest in things Welsh and highly self-conscious activity to preserve or develop them.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377938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1728E-D469-439B-BDFD-B71DF8C38886}"/>
              </a:ext>
            </a:extLst>
          </p:cNvPr>
          <p:cNvSpPr>
            <a:spLocks noGrp="1"/>
          </p:cNvSpPr>
          <p:nvPr>
            <p:ph type="title"/>
          </p:nvPr>
        </p:nvSpPr>
        <p:spPr/>
        <p:txBody>
          <a:bodyPr/>
          <a:lstStyle/>
          <a:p>
            <a:r>
              <a:rPr lang="en-US" dirty="0">
                <a:solidFill>
                  <a:schemeClr val="accent5">
                    <a:lumMod val="60000"/>
                    <a:lumOff val="40000"/>
                  </a:schemeClr>
                </a:solidFill>
              </a:rPr>
              <a:t>Morgan, ‘From a Death to a View: The Hunt for the Welsh Past in the Romantic Period’</a:t>
            </a:r>
            <a:endParaRPr lang="en-GB" dirty="0">
              <a:solidFill>
                <a:schemeClr val="accent5">
                  <a:lumMod val="60000"/>
                  <a:lumOff val="40000"/>
                </a:schemeClr>
              </a:solidFill>
            </a:endParaRPr>
          </a:p>
        </p:txBody>
      </p:sp>
      <p:sp>
        <p:nvSpPr>
          <p:cNvPr id="3" name="Content Placeholder 2">
            <a:extLst>
              <a:ext uri="{FF2B5EF4-FFF2-40B4-BE49-F238E27FC236}">
                <a16:creationId xmlns:a16="http://schemas.microsoft.com/office/drawing/2014/main" id="{4BDBE68B-4734-4B19-943D-142A753A0073}"/>
              </a:ext>
            </a:extLst>
          </p:cNvPr>
          <p:cNvSpPr>
            <a:spLocks noGrp="1"/>
          </p:cNvSpPr>
          <p:nvPr>
            <p:ph idx="1"/>
          </p:nvPr>
        </p:nvSpPr>
        <p:spPr/>
        <p:txBody>
          <a:bodyPr>
            <a:normAutofit/>
          </a:bodyPr>
          <a:lstStyle/>
          <a:p>
            <a:pPr marL="0" indent="0" algn="just">
              <a:buNone/>
            </a:pPr>
            <a:r>
              <a:rPr lang="en-US" sz="3600" dirty="0"/>
              <a:t>The Welsh historian Peter Roberts wrote a survey of the old way of life in 1815, in which he observed “When, from political or other causes, the manners and customs of a nation have, in general, undergone a great change, an inquiry into what they have been in former ages becomes interesting. “</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1206950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1728E-D469-439B-BDFD-B71DF8C38886}"/>
              </a:ext>
            </a:extLst>
          </p:cNvPr>
          <p:cNvSpPr>
            <a:spLocks noGrp="1"/>
          </p:cNvSpPr>
          <p:nvPr>
            <p:ph type="title"/>
          </p:nvPr>
        </p:nvSpPr>
        <p:spPr>
          <a:xfrm>
            <a:off x="838200" y="50800"/>
            <a:ext cx="10515600" cy="1325563"/>
          </a:xfrm>
        </p:spPr>
        <p:txBody>
          <a:bodyPr>
            <a:normAutofit/>
          </a:bodyPr>
          <a:lstStyle/>
          <a:p>
            <a:r>
              <a:rPr lang="en-US" sz="3600" dirty="0">
                <a:solidFill>
                  <a:schemeClr val="accent5">
                    <a:lumMod val="60000"/>
                    <a:lumOff val="40000"/>
                  </a:schemeClr>
                </a:solidFill>
              </a:rPr>
              <a:t>Morgan, ‘Hunt for the Welsh Past in Romantic Period’</a:t>
            </a:r>
            <a:endParaRPr lang="en-GB" sz="3600" dirty="0">
              <a:solidFill>
                <a:schemeClr val="accent5">
                  <a:lumMod val="60000"/>
                  <a:lumOff val="40000"/>
                </a:schemeClr>
              </a:solidFill>
            </a:endParaRPr>
          </a:p>
        </p:txBody>
      </p:sp>
      <p:sp>
        <p:nvSpPr>
          <p:cNvPr id="3" name="Content Placeholder 2">
            <a:extLst>
              <a:ext uri="{FF2B5EF4-FFF2-40B4-BE49-F238E27FC236}">
                <a16:creationId xmlns:a16="http://schemas.microsoft.com/office/drawing/2014/main" id="{4BDBE68B-4734-4B19-943D-142A753A0073}"/>
              </a:ext>
            </a:extLst>
          </p:cNvPr>
          <p:cNvSpPr>
            <a:spLocks noGrp="1"/>
          </p:cNvSpPr>
          <p:nvPr>
            <p:ph idx="1"/>
          </p:nvPr>
        </p:nvSpPr>
        <p:spPr>
          <a:xfrm>
            <a:off x="838200" y="1295400"/>
            <a:ext cx="8128247" cy="5197475"/>
          </a:xfrm>
        </p:spPr>
        <p:txBody>
          <a:bodyPr>
            <a:normAutofit/>
          </a:bodyPr>
          <a:lstStyle/>
          <a:p>
            <a:pPr marL="0" indent="0">
              <a:buNone/>
            </a:pPr>
            <a:r>
              <a:rPr lang="en-US" dirty="0"/>
              <a:t>Edward Jones (1752-1824), the harpist to George IV as prince and king, lamented in his book on Welsh music, </a:t>
            </a:r>
            <a:r>
              <a:rPr lang="en-US" i="1" dirty="0"/>
              <a:t>The Bardic Museum</a:t>
            </a:r>
            <a:endParaRPr lang="en-US" dirty="0"/>
          </a:p>
          <a:p>
            <a:pPr marL="457200" lvl="1" indent="0">
              <a:buNone/>
            </a:pPr>
            <a:r>
              <a:rPr lang="en-US" dirty="0"/>
              <a:t>The sudden decline of the Customs of Wales, is in a great degree to be attributed to the </a:t>
            </a:r>
            <a:r>
              <a:rPr lang="en-US" dirty="0" err="1"/>
              <a:t>fanatick</a:t>
            </a:r>
            <a:r>
              <a:rPr lang="en-US" dirty="0"/>
              <a:t> impostors, or illiterate plebeian preachers, who have too often been suffered to over-run the country, misleading the greater part of the common people from their lawful Church; and </a:t>
            </a:r>
            <a:r>
              <a:rPr lang="en-US" dirty="0">
                <a:solidFill>
                  <a:srgbClr val="FFFF00"/>
                </a:solidFill>
              </a:rPr>
              <a:t>dissuading them from their innocent amusements, such as Singing, Dancing, and other rural Sports, and Games, which heretofore they had been accustomed to delight in, from the earliest time </a:t>
            </a:r>
            <a:r>
              <a:rPr lang="en-US" dirty="0"/>
              <a:t>... the consequence is, </a:t>
            </a:r>
            <a:r>
              <a:rPr lang="en-US" dirty="0">
                <a:solidFill>
                  <a:srgbClr val="00B050"/>
                </a:solidFill>
              </a:rPr>
              <a:t>Wales, which was formerly one of the merriest, and happiest countries in the World, is now become one of the dullest.</a:t>
            </a:r>
          </a:p>
          <a:p>
            <a:pPr marL="0" indent="0">
              <a:buNone/>
            </a:pPr>
            <a:endParaRPr lang="en-GB" dirty="0"/>
          </a:p>
        </p:txBody>
      </p:sp>
      <p:pic>
        <p:nvPicPr>
          <p:cNvPr id="4" name="Picture 3">
            <a:extLst>
              <a:ext uri="{FF2B5EF4-FFF2-40B4-BE49-F238E27FC236}">
                <a16:creationId xmlns:a16="http://schemas.microsoft.com/office/drawing/2014/main" id="{3F502EC4-52C5-45C4-83BE-B094696DC8CB}"/>
              </a:ext>
            </a:extLst>
          </p:cNvPr>
          <p:cNvPicPr>
            <a:picLocks noChangeAspect="1"/>
          </p:cNvPicPr>
          <p:nvPr/>
        </p:nvPicPr>
        <p:blipFill>
          <a:blip r:embed="rId2"/>
          <a:stretch>
            <a:fillRect/>
          </a:stretch>
        </p:blipFill>
        <p:spPr>
          <a:xfrm>
            <a:off x="9084832" y="1816100"/>
            <a:ext cx="2953463" cy="4194267"/>
          </a:xfrm>
          <a:prstGeom prst="rect">
            <a:avLst/>
          </a:prstGeom>
        </p:spPr>
      </p:pic>
    </p:spTree>
    <p:extLst>
      <p:ext uri="{BB962C8B-B14F-4D97-AF65-F5344CB8AC3E}">
        <p14:creationId xmlns:p14="http://schemas.microsoft.com/office/powerpoint/2010/main" val="1780135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DCCC4A-7C67-44A4-BD07-8890E0E632C1}"/>
              </a:ext>
            </a:extLst>
          </p:cNvPr>
          <p:cNvPicPr>
            <a:picLocks noChangeAspect="1"/>
          </p:cNvPicPr>
          <p:nvPr/>
        </p:nvPicPr>
        <p:blipFill>
          <a:blip r:embed="rId2"/>
          <a:stretch>
            <a:fillRect/>
          </a:stretch>
        </p:blipFill>
        <p:spPr>
          <a:xfrm>
            <a:off x="0" y="885825"/>
            <a:ext cx="4124325" cy="5972175"/>
          </a:xfrm>
          <a:prstGeom prst="rect">
            <a:avLst/>
          </a:prstGeom>
        </p:spPr>
      </p:pic>
      <p:pic>
        <p:nvPicPr>
          <p:cNvPr id="5" name="Picture 4">
            <a:extLst>
              <a:ext uri="{FF2B5EF4-FFF2-40B4-BE49-F238E27FC236}">
                <a16:creationId xmlns:a16="http://schemas.microsoft.com/office/drawing/2014/main" id="{A8817CDC-20AF-455B-8D9E-8B0D182BDF62}"/>
              </a:ext>
            </a:extLst>
          </p:cNvPr>
          <p:cNvPicPr>
            <a:picLocks noChangeAspect="1"/>
          </p:cNvPicPr>
          <p:nvPr/>
        </p:nvPicPr>
        <p:blipFill>
          <a:blip r:embed="rId3"/>
          <a:stretch>
            <a:fillRect/>
          </a:stretch>
        </p:blipFill>
        <p:spPr>
          <a:xfrm>
            <a:off x="8070518" y="1004888"/>
            <a:ext cx="4121482" cy="5853112"/>
          </a:xfrm>
          <a:prstGeom prst="rect">
            <a:avLst/>
          </a:prstGeom>
        </p:spPr>
      </p:pic>
      <p:sp>
        <p:nvSpPr>
          <p:cNvPr id="7" name="TextBox 6">
            <a:extLst>
              <a:ext uri="{FF2B5EF4-FFF2-40B4-BE49-F238E27FC236}">
                <a16:creationId xmlns:a16="http://schemas.microsoft.com/office/drawing/2014/main" id="{CB9E6C3F-EE11-4C72-A546-9925F3A3DC3D}"/>
              </a:ext>
            </a:extLst>
          </p:cNvPr>
          <p:cNvSpPr txBox="1"/>
          <p:nvPr/>
        </p:nvSpPr>
        <p:spPr>
          <a:xfrm>
            <a:off x="4403324" y="1004888"/>
            <a:ext cx="3426781" cy="4924425"/>
          </a:xfrm>
          <a:prstGeom prst="rect">
            <a:avLst/>
          </a:prstGeom>
          <a:noFill/>
        </p:spPr>
        <p:txBody>
          <a:bodyPr wrap="square">
            <a:spAutoFit/>
          </a:bodyPr>
          <a:lstStyle/>
          <a:p>
            <a:pPr algn="just"/>
            <a:r>
              <a:rPr lang="en-US" sz="2600" dirty="0"/>
              <a:t>By his various books on Welsh music published between 1784 and 1820 Edward Jones was one of those who turned Welsh culture from being one of decaying but unselfconscious survival into </a:t>
            </a:r>
            <a:r>
              <a:rPr lang="en-US" sz="2600" dirty="0">
                <a:solidFill>
                  <a:srgbClr val="FFFF00"/>
                </a:solidFill>
              </a:rPr>
              <a:t>self-aware revival</a:t>
            </a:r>
            <a:r>
              <a:rPr lang="en-US" sz="2600" dirty="0"/>
              <a:t>, and the result, though often bogus, was never dull</a:t>
            </a:r>
            <a:r>
              <a:rPr lang="en-US" sz="2800" dirty="0"/>
              <a:t>.</a:t>
            </a:r>
            <a:endParaRPr lang="en-GB" sz="2800" dirty="0"/>
          </a:p>
        </p:txBody>
      </p:sp>
      <p:sp>
        <p:nvSpPr>
          <p:cNvPr id="8" name="Title 1">
            <a:extLst>
              <a:ext uri="{FF2B5EF4-FFF2-40B4-BE49-F238E27FC236}">
                <a16:creationId xmlns:a16="http://schemas.microsoft.com/office/drawing/2014/main" id="{1D6D8B7B-7F25-43FF-BF43-1E239C4825C6}"/>
              </a:ext>
            </a:extLst>
          </p:cNvPr>
          <p:cNvSpPr txBox="1">
            <a:spLocks/>
          </p:cNvSpPr>
          <p:nvPr/>
        </p:nvSpPr>
        <p:spPr>
          <a:xfrm>
            <a:off x="838200" y="50800"/>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a:solidFill>
                  <a:schemeClr val="accent5">
                    <a:lumMod val="60000"/>
                    <a:lumOff val="40000"/>
                  </a:schemeClr>
                </a:solidFill>
              </a:rPr>
              <a:t>Morgan, ‘Hunt for the Welsh Past in Romantic Period’</a:t>
            </a:r>
            <a:endParaRPr lang="en-GB" sz="3600" dirty="0">
              <a:solidFill>
                <a:schemeClr val="accent5">
                  <a:lumMod val="60000"/>
                  <a:lumOff val="40000"/>
                </a:schemeClr>
              </a:solidFill>
            </a:endParaRPr>
          </a:p>
        </p:txBody>
      </p:sp>
    </p:spTree>
    <p:extLst>
      <p:ext uri="{BB962C8B-B14F-4D97-AF65-F5344CB8AC3E}">
        <p14:creationId xmlns:p14="http://schemas.microsoft.com/office/powerpoint/2010/main" val="3139228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26597-2EE4-406A-9E0D-42F31C60F434}"/>
              </a:ext>
            </a:extLst>
          </p:cNvPr>
          <p:cNvSpPr>
            <a:spLocks noGrp="1"/>
          </p:cNvSpPr>
          <p:nvPr>
            <p:ph type="title"/>
          </p:nvPr>
        </p:nvSpPr>
        <p:spPr/>
        <p:txBody>
          <a:bodyPr/>
          <a:lstStyle/>
          <a:p>
            <a:pPr algn="ctr"/>
            <a:r>
              <a:rPr lang="en-US" dirty="0">
                <a:solidFill>
                  <a:srgbClr val="FFFF00"/>
                </a:solidFill>
              </a:rPr>
              <a:t>Eisteddfod</a:t>
            </a:r>
            <a:endParaRPr lang="en-GB" dirty="0">
              <a:solidFill>
                <a:srgbClr val="FFFF00"/>
              </a:solidFill>
            </a:endParaRPr>
          </a:p>
        </p:txBody>
      </p:sp>
      <p:sp>
        <p:nvSpPr>
          <p:cNvPr id="3" name="Content Placeholder 2">
            <a:extLst>
              <a:ext uri="{FF2B5EF4-FFF2-40B4-BE49-F238E27FC236}">
                <a16:creationId xmlns:a16="http://schemas.microsoft.com/office/drawing/2014/main" id="{7E652E91-4489-4EFB-A9EA-907BD7041247}"/>
              </a:ext>
            </a:extLst>
          </p:cNvPr>
          <p:cNvSpPr>
            <a:spLocks noGrp="1"/>
          </p:cNvSpPr>
          <p:nvPr>
            <p:ph idx="1"/>
          </p:nvPr>
        </p:nvSpPr>
        <p:spPr>
          <a:xfrm>
            <a:off x="838200" y="1825625"/>
            <a:ext cx="7019925" cy="4351338"/>
          </a:xfrm>
        </p:spPr>
        <p:txBody>
          <a:bodyPr/>
          <a:lstStyle/>
          <a:p>
            <a:r>
              <a:rPr lang="en-US" dirty="0"/>
              <a:t>First recorded instance in Cardigan, 1176</a:t>
            </a:r>
          </a:p>
          <a:p>
            <a:endParaRPr lang="en-US" dirty="0"/>
          </a:p>
          <a:p>
            <a:r>
              <a:rPr lang="en-US" dirty="0"/>
              <a:t>Recurrent ‘sessions’ throughout Middle Ages</a:t>
            </a:r>
          </a:p>
          <a:p>
            <a:endParaRPr lang="en-US" dirty="0"/>
          </a:p>
          <a:p>
            <a:r>
              <a:rPr lang="en-US" dirty="0"/>
              <a:t>Revived in 1700s</a:t>
            </a:r>
          </a:p>
          <a:p>
            <a:endParaRPr lang="en-US" dirty="0"/>
          </a:p>
          <a:p>
            <a:r>
              <a:rPr lang="en-US" dirty="0"/>
              <a:t>Emphasis on bardic tradition – Gorsedd meetings</a:t>
            </a:r>
          </a:p>
        </p:txBody>
      </p:sp>
      <p:pic>
        <p:nvPicPr>
          <p:cNvPr id="5" name="Picture 4">
            <a:extLst>
              <a:ext uri="{FF2B5EF4-FFF2-40B4-BE49-F238E27FC236}">
                <a16:creationId xmlns:a16="http://schemas.microsoft.com/office/drawing/2014/main" id="{A04B9DF4-FA00-43DC-B140-67F04C0CBDE8}"/>
              </a:ext>
            </a:extLst>
          </p:cNvPr>
          <p:cNvPicPr>
            <a:picLocks noChangeAspect="1"/>
          </p:cNvPicPr>
          <p:nvPr/>
        </p:nvPicPr>
        <p:blipFill>
          <a:blip r:embed="rId2"/>
          <a:stretch>
            <a:fillRect/>
          </a:stretch>
        </p:blipFill>
        <p:spPr>
          <a:xfrm>
            <a:off x="8477250" y="1690688"/>
            <a:ext cx="2971800" cy="4391025"/>
          </a:xfrm>
          <a:prstGeom prst="rect">
            <a:avLst/>
          </a:prstGeom>
        </p:spPr>
      </p:pic>
    </p:spTree>
    <p:extLst>
      <p:ext uri="{BB962C8B-B14F-4D97-AF65-F5344CB8AC3E}">
        <p14:creationId xmlns:p14="http://schemas.microsoft.com/office/powerpoint/2010/main" val="3425327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7A611-BC5F-40EA-A402-FAAEB1624BBF}"/>
              </a:ext>
            </a:extLst>
          </p:cNvPr>
          <p:cNvSpPr>
            <a:spLocks noGrp="1"/>
          </p:cNvSpPr>
          <p:nvPr>
            <p:ph type="title"/>
          </p:nvPr>
        </p:nvSpPr>
        <p:spPr/>
        <p:txBody>
          <a:bodyPr/>
          <a:lstStyle/>
          <a:p>
            <a:pPr algn="ctr"/>
            <a:r>
              <a:rPr lang="en-GB" b="0" i="0" dirty="0">
                <a:effectLst/>
                <a:latin typeface="Google Sans"/>
              </a:rPr>
              <a:t>Iolo </a:t>
            </a:r>
            <a:r>
              <a:rPr lang="en-GB" b="0" i="0" dirty="0" err="1">
                <a:effectLst/>
                <a:latin typeface="Google Sans"/>
              </a:rPr>
              <a:t>Morganwg</a:t>
            </a:r>
            <a:r>
              <a:rPr lang="en-GB" b="0" i="0" dirty="0">
                <a:effectLst/>
                <a:latin typeface="Google Sans"/>
              </a:rPr>
              <a:t> </a:t>
            </a:r>
            <a:br>
              <a:rPr lang="en-GB" b="0" i="0" dirty="0">
                <a:effectLst/>
                <a:latin typeface="Google Sans"/>
              </a:rPr>
            </a:br>
            <a:r>
              <a:rPr lang="en-GB" b="0" i="0" dirty="0">
                <a:effectLst/>
                <a:latin typeface="Google Sans"/>
              </a:rPr>
              <a:t>(Edward Williams, 1747—1826)</a:t>
            </a:r>
            <a:endParaRPr lang="en-GB" dirty="0"/>
          </a:p>
        </p:txBody>
      </p:sp>
      <p:pic>
        <p:nvPicPr>
          <p:cNvPr id="5" name="Content Placeholder 4">
            <a:extLst>
              <a:ext uri="{FF2B5EF4-FFF2-40B4-BE49-F238E27FC236}">
                <a16:creationId xmlns:a16="http://schemas.microsoft.com/office/drawing/2014/main" id="{FAF886A2-8C38-41A7-B785-2F8BB6F01E0F}"/>
              </a:ext>
            </a:extLst>
          </p:cNvPr>
          <p:cNvPicPr>
            <a:picLocks noGrp="1" noChangeAspect="1"/>
          </p:cNvPicPr>
          <p:nvPr>
            <p:ph idx="1"/>
          </p:nvPr>
        </p:nvPicPr>
        <p:blipFill>
          <a:blip r:embed="rId2"/>
          <a:stretch>
            <a:fillRect/>
          </a:stretch>
        </p:blipFill>
        <p:spPr>
          <a:xfrm>
            <a:off x="4273860" y="1983651"/>
            <a:ext cx="4123676" cy="4351338"/>
          </a:xfrm>
        </p:spPr>
      </p:pic>
      <p:pic>
        <p:nvPicPr>
          <p:cNvPr id="7" name="Picture 6">
            <a:extLst>
              <a:ext uri="{FF2B5EF4-FFF2-40B4-BE49-F238E27FC236}">
                <a16:creationId xmlns:a16="http://schemas.microsoft.com/office/drawing/2014/main" id="{AB76B145-CB9F-4720-9BEC-C100F3DC934F}"/>
              </a:ext>
            </a:extLst>
          </p:cNvPr>
          <p:cNvPicPr>
            <a:picLocks noChangeAspect="1"/>
          </p:cNvPicPr>
          <p:nvPr/>
        </p:nvPicPr>
        <p:blipFill>
          <a:blip r:embed="rId3"/>
          <a:stretch>
            <a:fillRect/>
          </a:stretch>
        </p:blipFill>
        <p:spPr>
          <a:xfrm>
            <a:off x="590221" y="1983652"/>
            <a:ext cx="2728806" cy="4351338"/>
          </a:xfrm>
          <a:prstGeom prst="rect">
            <a:avLst/>
          </a:prstGeom>
        </p:spPr>
      </p:pic>
      <p:pic>
        <p:nvPicPr>
          <p:cNvPr id="9" name="Picture 8">
            <a:extLst>
              <a:ext uri="{FF2B5EF4-FFF2-40B4-BE49-F238E27FC236}">
                <a16:creationId xmlns:a16="http://schemas.microsoft.com/office/drawing/2014/main" id="{E4A713AE-8D01-473A-B222-0C0A70FA6C86}"/>
              </a:ext>
            </a:extLst>
          </p:cNvPr>
          <p:cNvPicPr>
            <a:picLocks noChangeAspect="1"/>
          </p:cNvPicPr>
          <p:nvPr/>
        </p:nvPicPr>
        <p:blipFill>
          <a:blip r:embed="rId4"/>
          <a:stretch>
            <a:fillRect/>
          </a:stretch>
        </p:blipFill>
        <p:spPr>
          <a:xfrm>
            <a:off x="8795105" y="1983651"/>
            <a:ext cx="3292120" cy="3676650"/>
          </a:xfrm>
          <a:prstGeom prst="rect">
            <a:avLst/>
          </a:prstGeom>
        </p:spPr>
      </p:pic>
    </p:spTree>
    <p:extLst>
      <p:ext uri="{BB962C8B-B14F-4D97-AF65-F5344CB8AC3E}">
        <p14:creationId xmlns:p14="http://schemas.microsoft.com/office/powerpoint/2010/main" val="4694620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BA393-97AA-4A8C-A6C8-5268128C4BA0}"/>
              </a:ext>
            </a:extLst>
          </p:cNvPr>
          <p:cNvSpPr>
            <a:spLocks noGrp="1"/>
          </p:cNvSpPr>
          <p:nvPr>
            <p:ph type="title"/>
          </p:nvPr>
        </p:nvSpPr>
        <p:spPr/>
        <p:txBody>
          <a:bodyPr/>
          <a:lstStyle/>
          <a:p>
            <a:pPr algn="ctr"/>
            <a:r>
              <a:rPr lang="en-US" dirty="0"/>
              <a:t>Invention of Druid Tradition</a:t>
            </a:r>
            <a:endParaRPr lang="en-GB" dirty="0"/>
          </a:p>
        </p:txBody>
      </p:sp>
      <p:pic>
        <p:nvPicPr>
          <p:cNvPr id="5" name="Content Placeholder 4">
            <a:extLst>
              <a:ext uri="{FF2B5EF4-FFF2-40B4-BE49-F238E27FC236}">
                <a16:creationId xmlns:a16="http://schemas.microsoft.com/office/drawing/2014/main" id="{C9A90DCD-E73A-436C-AC82-40D8907D7A5E}"/>
              </a:ext>
            </a:extLst>
          </p:cNvPr>
          <p:cNvPicPr>
            <a:picLocks noGrp="1" noChangeAspect="1"/>
          </p:cNvPicPr>
          <p:nvPr>
            <p:ph idx="1"/>
          </p:nvPr>
        </p:nvPicPr>
        <p:blipFill>
          <a:blip r:embed="rId2"/>
          <a:stretch>
            <a:fillRect/>
          </a:stretch>
        </p:blipFill>
        <p:spPr>
          <a:xfrm>
            <a:off x="1238878" y="1690688"/>
            <a:ext cx="3428854" cy="4351338"/>
          </a:xfrm>
        </p:spPr>
      </p:pic>
      <p:sp>
        <p:nvSpPr>
          <p:cNvPr id="7" name="TextBox 6">
            <a:extLst>
              <a:ext uri="{FF2B5EF4-FFF2-40B4-BE49-F238E27FC236}">
                <a16:creationId xmlns:a16="http://schemas.microsoft.com/office/drawing/2014/main" id="{8DDE3537-50A9-4A36-9184-BA2BDB99DBAD}"/>
              </a:ext>
            </a:extLst>
          </p:cNvPr>
          <p:cNvSpPr txBox="1"/>
          <p:nvPr/>
        </p:nvSpPr>
        <p:spPr>
          <a:xfrm>
            <a:off x="1307977" y="6169709"/>
            <a:ext cx="6096000" cy="646331"/>
          </a:xfrm>
          <a:prstGeom prst="rect">
            <a:avLst/>
          </a:prstGeom>
          <a:noFill/>
        </p:spPr>
        <p:txBody>
          <a:bodyPr wrap="square">
            <a:spAutoFit/>
          </a:bodyPr>
          <a:lstStyle/>
          <a:p>
            <a:r>
              <a:rPr lang="en-US" dirty="0"/>
              <a:t>Purported Druidical Temple of </a:t>
            </a:r>
            <a:r>
              <a:rPr lang="en-US" dirty="0" err="1"/>
              <a:t>Tre'r</a:t>
            </a:r>
            <a:r>
              <a:rPr lang="en-US" dirty="0"/>
              <a:t> </a:t>
            </a:r>
            <a:r>
              <a:rPr lang="en-US" dirty="0" err="1"/>
              <a:t>Dryw</a:t>
            </a:r>
            <a:r>
              <a:rPr lang="en-US" dirty="0"/>
              <a:t> (Anglesey) - prepared by the </a:t>
            </a:r>
            <a:r>
              <a:rPr lang="en-US" dirty="0" err="1"/>
              <a:t>Revd</a:t>
            </a:r>
            <a:r>
              <a:rPr lang="en-US" dirty="0"/>
              <a:t> Henry Rowlands (1723)</a:t>
            </a:r>
            <a:endParaRPr lang="en-GB" dirty="0"/>
          </a:p>
        </p:txBody>
      </p:sp>
      <p:pic>
        <p:nvPicPr>
          <p:cNvPr id="11" name="Picture 10">
            <a:extLst>
              <a:ext uri="{FF2B5EF4-FFF2-40B4-BE49-F238E27FC236}">
                <a16:creationId xmlns:a16="http://schemas.microsoft.com/office/drawing/2014/main" id="{FB17E6EE-2A01-4CFD-95E2-33E31482E258}"/>
              </a:ext>
            </a:extLst>
          </p:cNvPr>
          <p:cNvPicPr>
            <a:picLocks noChangeAspect="1"/>
          </p:cNvPicPr>
          <p:nvPr/>
        </p:nvPicPr>
        <p:blipFill>
          <a:blip r:embed="rId3"/>
          <a:stretch>
            <a:fillRect/>
          </a:stretch>
        </p:blipFill>
        <p:spPr>
          <a:xfrm>
            <a:off x="7662862" y="1615624"/>
            <a:ext cx="3381375" cy="4629150"/>
          </a:xfrm>
          <a:prstGeom prst="rect">
            <a:avLst/>
          </a:prstGeom>
        </p:spPr>
      </p:pic>
    </p:spTree>
    <p:extLst>
      <p:ext uri="{BB962C8B-B14F-4D97-AF65-F5344CB8AC3E}">
        <p14:creationId xmlns:p14="http://schemas.microsoft.com/office/powerpoint/2010/main" val="1066580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29EFA-3BF1-44A4-BD24-841BA656E669}"/>
              </a:ext>
            </a:extLst>
          </p:cNvPr>
          <p:cNvSpPr>
            <a:spLocks noGrp="1"/>
          </p:cNvSpPr>
          <p:nvPr>
            <p:ph type="title"/>
          </p:nvPr>
        </p:nvSpPr>
        <p:spPr/>
        <p:txBody>
          <a:bodyPr/>
          <a:lstStyle/>
          <a:p>
            <a:pPr algn="ctr"/>
            <a:r>
              <a:rPr lang="en-US" dirty="0"/>
              <a:t>Eisteddfod</a:t>
            </a:r>
            <a:endParaRPr lang="en-GB" dirty="0"/>
          </a:p>
        </p:txBody>
      </p:sp>
      <p:pic>
        <p:nvPicPr>
          <p:cNvPr id="5" name="Content Placeholder 4">
            <a:extLst>
              <a:ext uri="{FF2B5EF4-FFF2-40B4-BE49-F238E27FC236}">
                <a16:creationId xmlns:a16="http://schemas.microsoft.com/office/drawing/2014/main" id="{5904B89B-D3D3-4B18-9902-04ACC6879A53}"/>
              </a:ext>
            </a:extLst>
          </p:cNvPr>
          <p:cNvPicPr>
            <a:picLocks noGrp="1" noChangeAspect="1"/>
          </p:cNvPicPr>
          <p:nvPr>
            <p:ph idx="1"/>
          </p:nvPr>
        </p:nvPicPr>
        <p:blipFill>
          <a:blip r:embed="rId2"/>
          <a:stretch>
            <a:fillRect/>
          </a:stretch>
        </p:blipFill>
        <p:spPr>
          <a:xfrm>
            <a:off x="5517328" y="1770678"/>
            <a:ext cx="6617659" cy="4351338"/>
          </a:xfrm>
        </p:spPr>
      </p:pic>
      <p:sp>
        <p:nvSpPr>
          <p:cNvPr id="7" name="TextBox 6">
            <a:extLst>
              <a:ext uri="{FF2B5EF4-FFF2-40B4-BE49-F238E27FC236}">
                <a16:creationId xmlns:a16="http://schemas.microsoft.com/office/drawing/2014/main" id="{B8BB3256-6ED7-48E8-8375-8D4A6CC6A356}"/>
              </a:ext>
            </a:extLst>
          </p:cNvPr>
          <p:cNvSpPr txBox="1"/>
          <p:nvPr/>
        </p:nvSpPr>
        <p:spPr>
          <a:xfrm>
            <a:off x="7051829" y="6308209"/>
            <a:ext cx="6096000" cy="369332"/>
          </a:xfrm>
          <a:prstGeom prst="rect">
            <a:avLst/>
          </a:prstGeom>
          <a:noFill/>
        </p:spPr>
        <p:txBody>
          <a:bodyPr wrap="square">
            <a:spAutoFit/>
          </a:bodyPr>
          <a:lstStyle/>
          <a:p>
            <a:r>
              <a:rPr lang="en-US" dirty="0"/>
              <a:t>Eisteddfod at Carnarvon Castle 1862</a:t>
            </a:r>
            <a:endParaRPr lang="en-GB" dirty="0"/>
          </a:p>
        </p:txBody>
      </p:sp>
      <p:pic>
        <p:nvPicPr>
          <p:cNvPr id="9" name="Picture 8">
            <a:extLst>
              <a:ext uri="{FF2B5EF4-FFF2-40B4-BE49-F238E27FC236}">
                <a16:creationId xmlns:a16="http://schemas.microsoft.com/office/drawing/2014/main" id="{33739734-6910-47EA-9D85-86EC111A31AC}"/>
              </a:ext>
            </a:extLst>
          </p:cNvPr>
          <p:cNvPicPr>
            <a:picLocks noChangeAspect="1"/>
          </p:cNvPicPr>
          <p:nvPr/>
        </p:nvPicPr>
        <p:blipFill>
          <a:blip r:embed="rId3"/>
          <a:stretch>
            <a:fillRect/>
          </a:stretch>
        </p:blipFill>
        <p:spPr>
          <a:xfrm>
            <a:off x="193505" y="1770678"/>
            <a:ext cx="5323823" cy="4351338"/>
          </a:xfrm>
          <a:prstGeom prst="rect">
            <a:avLst/>
          </a:prstGeom>
        </p:spPr>
      </p:pic>
      <p:sp>
        <p:nvSpPr>
          <p:cNvPr id="11" name="TextBox 10">
            <a:extLst>
              <a:ext uri="{FF2B5EF4-FFF2-40B4-BE49-F238E27FC236}">
                <a16:creationId xmlns:a16="http://schemas.microsoft.com/office/drawing/2014/main" id="{80F3E43B-832D-420B-9D15-99C78C47FE3F}"/>
              </a:ext>
            </a:extLst>
          </p:cNvPr>
          <p:cNvSpPr txBox="1"/>
          <p:nvPr/>
        </p:nvSpPr>
        <p:spPr>
          <a:xfrm>
            <a:off x="1119974" y="6308209"/>
            <a:ext cx="6572250" cy="369332"/>
          </a:xfrm>
          <a:prstGeom prst="rect">
            <a:avLst/>
          </a:prstGeom>
          <a:noFill/>
        </p:spPr>
        <p:txBody>
          <a:bodyPr wrap="square">
            <a:spAutoFit/>
          </a:bodyPr>
          <a:lstStyle/>
          <a:p>
            <a:r>
              <a:rPr lang="en-GB" dirty="0"/>
              <a:t>Powys Eisteddfod 1864</a:t>
            </a:r>
          </a:p>
        </p:txBody>
      </p:sp>
    </p:spTree>
    <p:extLst>
      <p:ext uri="{BB962C8B-B14F-4D97-AF65-F5344CB8AC3E}">
        <p14:creationId xmlns:p14="http://schemas.microsoft.com/office/powerpoint/2010/main" val="19252506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A4066-0B24-454F-8BD1-BF310850F6A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32016E1-4310-49B8-9BC0-9AEA2815CE35}"/>
              </a:ext>
            </a:extLst>
          </p:cNvPr>
          <p:cNvPicPr>
            <a:picLocks noGrp="1" noChangeAspect="1"/>
          </p:cNvPicPr>
          <p:nvPr>
            <p:ph idx="1"/>
          </p:nvPr>
        </p:nvPicPr>
        <p:blipFill>
          <a:blip r:embed="rId2"/>
          <a:stretch>
            <a:fillRect/>
          </a:stretch>
        </p:blipFill>
        <p:spPr>
          <a:xfrm>
            <a:off x="8029575" y="321271"/>
            <a:ext cx="3937482" cy="6171603"/>
          </a:xfrm>
        </p:spPr>
      </p:pic>
      <p:sp>
        <p:nvSpPr>
          <p:cNvPr id="7" name="TextBox 6">
            <a:extLst>
              <a:ext uri="{FF2B5EF4-FFF2-40B4-BE49-F238E27FC236}">
                <a16:creationId xmlns:a16="http://schemas.microsoft.com/office/drawing/2014/main" id="{6216677D-D38C-43DD-BC9B-97BA8CD39BFA}"/>
              </a:ext>
            </a:extLst>
          </p:cNvPr>
          <p:cNvSpPr txBox="1"/>
          <p:nvPr/>
        </p:nvSpPr>
        <p:spPr>
          <a:xfrm>
            <a:off x="5938791" y="2216096"/>
            <a:ext cx="1186649" cy="1780427"/>
          </a:xfrm>
          <a:prstGeom prst="rect">
            <a:avLst/>
          </a:prstGeom>
          <a:noFill/>
        </p:spPr>
        <p:txBody>
          <a:bodyPr wrap="square">
            <a:spAutoFit/>
          </a:bodyPr>
          <a:lstStyle/>
          <a:p>
            <a:r>
              <a:rPr lang="en-US" dirty="0"/>
              <a:t>Liverpool National Eisteddfod and Gorsedd, 1900</a:t>
            </a:r>
            <a:endParaRPr lang="en-GB" dirty="0"/>
          </a:p>
        </p:txBody>
      </p:sp>
      <p:pic>
        <p:nvPicPr>
          <p:cNvPr id="9" name="Picture 8">
            <a:extLst>
              <a:ext uri="{FF2B5EF4-FFF2-40B4-BE49-F238E27FC236}">
                <a16:creationId xmlns:a16="http://schemas.microsoft.com/office/drawing/2014/main" id="{7F364CC9-E66C-44B6-90AE-53797B129633}"/>
              </a:ext>
            </a:extLst>
          </p:cNvPr>
          <p:cNvPicPr>
            <a:picLocks noChangeAspect="1"/>
          </p:cNvPicPr>
          <p:nvPr/>
        </p:nvPicPr>
        <p:blipFill>
          <a:blip r:embed="rId3"/>
          <a:stretch>
            <a:fillRect/>
          </a:stretch>
        </p:blipFill>
        <p:spPr>
          <a:xfrm>
            <a:off x="1048961" y="438150"/>
            <a:ext cx="3846889" cy="6229780"/>
          </a:xfrm>
          <a:prstGeom prst="rect">
            <a:avLst/>
          </a:prstGeom>
        </p:spPr>
      </p:pic>
    </p:spTree>
    <p:extLst>
      <p:ext uri="{BB962C8B-B14F-4D97-AF65-F5344CB8AC3E}">
        <p14:creationId xmlns:p14="http://schemas.microsoft.com/office/powerpoint/2010/main" val="9682742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CD8AE-83F7-4260-A94D-EAEB91C7F551}"/>
              </a:ext>
            </a:extLst>
          </p:cNvPr>
          <p:cNvSpPr>
            <a:spLocks noGrp="1"/>
          </p:cNvSpPr>
          <p:nvPr>
            <p:ph type="title"/>
          </p:nvPr>
        </p:nvSpPr>
        <p:spPr/>
        <p:txBody>
          <a:bodyPr/>
          <a:lstStyle/>
          <a:p>
            <a:pPr algn="ctr"/>
            <a:r>
              <a:rPr lang="en-US" dirty="0"/>
              <a:t>‘Rediscovery of the Celts’</a:t>
            </a:r>
            <a:endParaRPr lang="en-GB" dirty="0"/>
          </a:p>
        </p:txBody>
      </p:sp>
      <p:pic>
        <p:nvPicPr>
          <p:cNvPr id="5" name="Content Placeholder 4">
            <a:extLst>
              <a:ext uri="{FF2B5EF4-FFF2-40B4-BE49-F238E27FC236}">
                <a16:creationId xmlns:a16="http://schemas.microsoft.com/office/drawing/2014/main" id="{55CCADBF-526E-4D6F-834E-80AF72A3AC29}"/>
              </a:ext>
            </a:extLst>
          </p:cNvPr>
          <p:cNvPicPr>
            <a:picLocks noGrp="1" noChangeAspect="1"/>
          </p:cNvPicPr>
          <p:nvPr>
            <p:ph idx="1"/>
          </p:nvPr>
        </p:nvPicPr>
        <p:blipFill>
          <a:blip r:embed="rId2"/>
          <a:stretch>
            <a:fillRect/>
          </a:stretch>
        </p:blipFill>
        <p:spPr>
          <a:xfrm>
            <a:off x="8492110" y="1894704"/>
            <a:ext cx="2861690" cy="4351338"/>
          </a:xfrm>
        </p:spPr>
      </p:pic>
      <p:pic>
        <p:nvPicPr>
          <p:cNvPr id="7" name="Picture 6">
            <a:extLst>
              <a:ext uri="{FF2B5EF4-FFF2-40B4-BE49-F238E27FC236}">
                <a16:creationId xmlns:a16="http://schemas.microsoft.com/office/drawing/2014/main" id="{525BDB61-05AF-4B74-BF9D-DD9B01CBD1F0}"/>
              </a:ext>
            </a:extLst>
          </p:cNvPr>
          <p:cNvPicPr>
            <a:picLocks noChangeAspect="1"/>
          </p:cNvPicPr>
          <p:nvPr/>
        </p:nvPicPr>
        <p:blipFill>
          <a:blip r:embed="rId3"/>
          <a:stretch>
            <a:fillRect/>
          </a:stretch>
        </p:blipFill>
        <p:spPr>
          <a:xfrm>
            <a:off x="1051941" y="1790700"/>
            <a:ext cx="2647950" cy="4305300"/>
          </a:xfrm>
          <a:prstGeom prst="rect">
            <a:avLst/>
          </a:prstGeom>
        </p:spPr>
      </p:pic>
      <p:pic>
        <p:nvPicPr>
          <p:cNvPr id="9" name="Picture 8">
            <a:extLst>
              <a:ext uri="{FF2B5EF4-FFF2-40B4-BE49-F238E27FC236}">
                <a16:creationId xmlns:a16="http://schemas.microsoft.com/office/drawing/2014/main" id="{701FEBE3-B483-404D-9EF3-DA4B7150E6B1}"/>
              </a:ext>
            </a:extLst>
          </p:cNvPr>
          <p:cNvPicPr>
            <a:picLocks noChangeAspect="1"/>
          </p:cNvPicPr>
          <p:nvPr/>
        </p:nvPicPr>
        <p:blipFill>
          <a:blip r:embed="rId4"/>
          <a:stretch>
            <a:fillRect/>
          </a:stretch>
        </p:blipFill>
        <p:spPr>
          <a:xfrm>
            <a:off x="4424362" y="1936773"/>
            <a:ext cx="2143125" cy="2133600"/>
          </a:xfrm>
          <a:prstGeom prst="rect">
            <a:avLst/>
          </a:prstGeom>
        </p:spPr>
      </p:pic>
      <p:sp>
        <p:nvSpPr>
          <p:cNvPr id="11" name="TextBox 10">
            <a:extLst>
              <a:ext uri="{FF2B5EF4-FFF2-40B4-BE49-F238E27FC236}">
                <a16:creationId xmlns:a16="http://schemas.microsoft.com/office/drawing/2014/main" id="{1C1856DD-40E5-4A0E-BFA3-5EC4F3CD3C07}"/>
              </a:ext>
            </a:extLst>
          </p:cNvPr>
          <p:cNvSpPr txBox="1"/>
          <p:nvPr/>
        </p:nvSpPr>
        <p:spPr>
          <a:xfrm>
            <a:off x="4304809" y="4316458"/>
            <a:ext cx="4187301" cy="830997"/>
          </a:xfrm>
          <a:prstGeom prst="rect">
            <a:avLst/>
          </a:prstGeom>
          <a:noFill/>
        </p:spPr>
        <p:txBody>
          <a:bodyPr wrap="square">
            <a:spAutoFit/>
          </a:bodyPr>
          <a:lstStyle/>
          <a:p>
            <a:r>
              <a:rPr lang="en-US" sz="2400" dirty="0"/>
              <a:t>Edward </a:t>
            </a:r>
            <a:r>
              <a:rPr lang="en-US" sz="2400" dirty="0" err="1"/>
              <a:t>Lhuyd</a:t>
            </a:r>
            <a:r>
              <a:rPr lang="en-US" sz="2400" dirty="0"/>
              <a:t> </a:t>
            </a:r>
          </a:p>
          <a:p>
            <a:r>
              <a:rPr lang="en-US" sz="2400" dirty="0"/>
              <a:t>(1660–1709)</a:t>
            </a:r>
            <a:endParaRPr lang="en-GB" dirty="0"/>
          </a:p>
        </p:txBody>
      </p:sp>
    </p:spTree>
    <p:extLst>
      <p:ext uri="{BB962C8B-B14F-4D97-AF65-F5344CB8AC3E}">
        <p14:creationId xmlns:p14="http://schemas.microsoft.com/office/powerpoint/2010/main" val="33834886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A556-965A-4831-A634-318EDF0ADAEE}"/>
              </a:ext>
            </a:extLst>
          </p:cNvPr>
          <p:cNvSpPr>
            <a:spLocks noGrp="1"/>
          </p:cNvSpPr>
          <p:nvPr>
            <p:ph type="title"/>
          </p:nvPr>
        </p:nvSpPr>
        <p:spPr/>
        <p:txBody>
          <a:bodyPr/>
          <a:lstStyle/>
          <a:p>
            <a:pPr algn="ctr"/>
            <a:r>
              <a:rPr lang="en-US" dirty="0"/>
              <a:t>William Owen </a:t>
            </a:r>
            <a:r>
              <a:rPr lang="en-US" dirty="0" err="1"/>
              <a:t>Pughue</a:t>
            </a:r>
            <a:r>
              <a:rPr lang="en-US" dirty="0"/>
              <a:t> (1759–1835)</a:t>
            </a:r>
            <a:endParaRPr lang="en-GB" dirty="0"/>
          </a:p>
        </p:txBody>
      </p:sp>
      <p:pic>
        <p:nvPicPr>
          <p:cNvPr id="5" name="Content Placeholder 4">
            <a:extLst>
              <a:ext uri="{FF2B5EF4-FFF2-40B4-BE49-F238E27FC236}">
                <a16:creationId xmlns:a16="http://schemas.microsoft.com/office/drawing/2014/main" id="{643F1361-102E-4765-8D84-A7B21DC19767}"/>
              </a:ext>
            </a:extLst>
          </p:cNvPr>
          <p:cNvPicPr>
            <a:picLocks noGrp="1" noChangeAspect="1"/>
          </p:cNvPicPr>
          <p:nvPr>
            <p:ph idx="1"/>
          </p:nvPr>
        </p:nvPicPr>
        <p:blipFill>
          <a:blip r:embed="rId2"/>
          <a:stretch>
            <a:fillRect/>
          </a:stretch>
        </p:blipFill>
        <p:spPr>
          <a:xfrm>
            <a:off x="6972300" y="1924752"/>
            <a:ext cx="2968563" cy="4776688"/>
          </a:xfrm>
        </p:spPr>
      </p:pic>
      <p:pic>
        <p:nvPicPr>
          <p:cNvPr id="7" name="Picture 6">
            <a:extLst>
              <a:ext uri="{FF2B5EF4-FFF2-40B4-BE49-F238E27FC236}">
                <a16:creationId xmlns:a16="http://schemas.microsoft.com/office/drawing/2014/main" id="{A1239874-DA8C-4153-9CD8-47AA8C7DF35C}"/>
              </a:ext>
            </a:extLst>
          </p:cNvPr>
          <p:cNvPicPr>
            <a:picLocks noChangeAspect="1"/>
          </p:cNvPicPr>
          <p:nvPr/>
        </p:nvPicPr>
        <p:blipFill>
          <a:blip r:embed="rId3"/>
          <a:stretch>
            <a:fillRect/>
          </a:stretch>
        </p:blipFill>
        <p:spPr>
          <a:xfrm>
            <a:off x="2795587" y="1924752"/>
            <a:ext cx="2772185" cy="4776688"/>
          </a:xfrm>
          <a:prstGeom prst="rect">
            <a:avLst/>
          </a:prstGeom>
        </p:spPr>
      </p:pic>
    </p:spTree>
    <p:extLst>
      <p:ext uri="{BB962C8B-B14F-4D97-AF65-F5344CB8AC3E}">
        <p14:creationId xmlns:p14="http://schemas.microsoft.com/office/powerpoint/2010/main" val="151556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3C20-C490-4722-B4A4-0D4FC235B016}"/>
              </a:ext>
            </a:extLst>
          </p:cNvPr>
          <p:cNvSpPr>
            <a:spLocks noGrp="1"/>
          </p:cNvSpPr>
          <p:nvPr>
            <p:ph type="title"/>
          </p:nvPr>
        </p:nvSpPr>
        <p:spPr/>
        <p:txBody>
          <a:bodyPr>
            <a:normAutofit/>
          </a:bodyPr>
          <a:lstStyle/>
          <a:p>
            <a:pPr algn="ctr"/>
            <a:r>
              <a:rPr lang="en-US" dirty="0"/>
              <a:t>Lady Llanover</a:t>
            </a:r>
            <a:r>
              <a:rPr lang="en-US" sz="3600" dirty="0"/>
              <a:t> </a:t>
            </a:r>
            <a:br>
              <a:rPr lang="en-US" sz="3600" dirty="0"/>
            </a:br>
            <a:r>
              <a:rPr lang="en-US" sz="3600" dirty="0"/>
              <a:t>(Augusta Hall </a:t>
            </a:r>
            <a:r>
              <a:rPr lang="en-US" sz="3600" i="1" dirty="0"/>
              <a:t>nee </a:t>
            </a:r>
            <a:r>
              <a:rPr lang="en-US" sz="3600" dirty="0"/>
              <a:t>Waddington, 1802–1896)</a:t>
            </a:r>
            <a:endParaRPr lang="en-GB" dirty="0"/>
          </a:p>
        </p:txBody>
      </p:sp>
      <p:pic>
        <p:nvPicPr>
          <p:cNvPr id="5" name="Content Placeholder 4">
            <a:extLst>
              <a:ext uri="{FF2B5EF4-FFF2-40B4-BE49-F238E27FC236}">
                <a16:creationId xmlns:a16="http://schemas.microsoft.com/office/drawing/2014/main" id="{79BBD1D7-FA9A-43ED-A77C-C8E44F35E1A8}"/>
              </a:ext>
            </a:extLst>
          </p:cNvPr>
          <p:cNvPicPr>
            <a:picLocks noGrp="1" noChangeAspect="1"/>
          </p:cNvPicPr>
          <p:nvPr>
            <p:ph idx="1"/>
          </p:nvPr>
        </p:nvPicPr>
        <p:blipFill>
          <a:blip r:embed="rId2"/>
          <a:stretch>
            <a:fillRect/>
          </a:stretch>
        </p:blipFill>
        <p:spPr>
          <a:xfrm>
            <a:off x="1087031" y="1690688"/>
            <a:ext cx="6350000" cy="4762500"/>
          </a:xfrm>
        </p:spPr>
      </p:pic>
      <p:pic>
        <p:nvPicPr>
          <p:cNvPr id="7" name="Picture 6">
            <a:extLst>
              <a:ext uri="{FF2B5EF4-FFF2-40B4-BE49-F238E27FC236}">
                <a16:creationId xmlns:a16="http://schemas.microsoft.com/office/drawing/2014/main" id="{A559B0F4-137C-4545-A0F5-E92CFF1AAE87}"/>
              </a:ext>
            </a:extLst>
          </p:cNvPr>
          <p:cNvPicPr>
            <a:picLocks noChangeAspect="1"/>
          </p:cNvPicPr>
          <p:nvPr/>
        </p:nvPicPr>
        <p:blipFill>
          <a:blip r:embed="rId3"/>
          <a:stretch>
            <a:fillRect/>
          </a:stretch>
        </p:blipFill>
        <p:spPr>
          <a:xfrm>
            <a:off x="8072437" y="1730375"/>
            <a:ext cx="3476625" cy="4762500"/>
          </a:xfrm>
          <a:prstGeom prst="rect">
            <a:avLst/>
          </a:prstGeom>
        </p:spPr>
      </p:pic>
    </p:spTree>
    <p:extLst>
      <p:ext uri="{BB962C8B-B14F-4D97-AF65-F5344CB8AC3E}">
        <p14:creationId xmlns:p14="http://schemas.microsoft.com/office/powerpoint/2010/main" val="19591487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B8B7F-8961-44A3-9CA3-E45BA69A7282}"/>
              </a:ext>
            </a:extLst>
          </p:cNvPr>
          <p:cNvSpPr>
            <a:spLocks noGrp="1"/>
          </p:cNvSpPr>
          <p:nvPr>
            <p:ph type="title"/>
          </p:nvPr>
        </p:nvSpPr>
        <p:spPr/>
        <p:txBody>
          <a:bodyPr/>
          <a:lstStyle/>
          <a:p>
            <a:pPr algn="ctr"/>
            <a:r>
              <a:rPr lang="en-US" dirty="0"/>
              <a:t>Thomas Pennant (1726–1798)</a:t>
            </a:r>
            <a:br>
              <a:rPr lang="en-US" dirty="0"/>
            </a:br>
            <a:r>
              <a:rPr lang="en-US" i="1" dirty="0"/>
              <a:t>Tours in Wales </a:t>
            </a:r>
            <a:r>
              <a:rPr lang="en-US" dirty="0"/>
              <a:t>(1798)</a:t>
            </a:r>
            <a:endParaRPr lang="en-GB" dirty="0"/>
          </a:p>
        </p:txBody>
      </p:sp>
      <p:pic>
        <p:nvPicPr>
          <p:cNvPr id="4" name="Content Placeholder 3">
            <a:extLst>
              <a:ext uri="{FF2B5EF4-FFF2-40B4-BE49-F238E27FC236}">
                <a16:creationId xmlns:a16="http://schemas.microsoft.com/office/drawing/2014/main" id="{6D9E40E6-90AD-43F2-ACAC-52AFF13F3792}"/>
              </a:ext>
            </a:extLst>
          </p:cNvPr>
          <p:cNvPicPr>
            <a:picLocks noGrp="1" noChangeAspect="1"/>
          </p:cNvPicPr>
          <p:nvPr>
            <p:ph idx="1"/>
          </p:nvPr>
        </p:nvPicPr>
        <p:blipFill>
          <a:blip r:embed="rId2"/>
          <a:stretch>
            <a:fillRect/>
          </a:stretch>
        </p:blipFill>
        <p:spPr>
          <a:xfrm>
            <a:off x="8442857" y="1690688"/>
            <a:ext cx="3247141" cy="4727576"/>
          </a:xfrm>
        </p:spPr>
      </p:pic>
      <p:pic>
        <p:nvPicPr>
          <p:cNvPr id="3074" name="Picture 2" descr="Book page image">
            <a:extLst>
              <a:ext uri="{FF2B5EF4-FFF2-40B4-BE49-F238E27FC236}">
                <a16:creationId xmlns:a16="http://schemas.microsoft.com/office/drawing/2014/main" id="{9011233B-411B-4FBC-9E8D-3B0780B38E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2210" y="1690688"/>
            <a:ext cx="2943594" cy="496343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8816610-EDED-483C-A302-15665C35E1B4}"/>
              </a:ext>
            </a:extLst>
          </p:cNvPr>
          <p:cNvPicPr>
            <a:picLocks noChangeAspect="1"/>
          </p:cNvPicPr>
          <p:nvPr/>
        </p:nvPicPr>
        <p:blipFill>
          <a:blip r:embed="rId4"/>
          <a:stretch>
            <a:fillRect/>
          </a:stretch>
        </p:blipFill>
        <p:spPr>
          <a:xfrm>
            <a:off x="238125" y="795337"/>
            <a:ext cx="1009650" cy="1609725"/>
          </a:xfrm>
          <a:prstGeom prst="rect">
            <a:avLst/>
          </a:prstGeom>
        </p:spPr>
      </p:pic>
      <p:pic>
        <p:nvPicPr>
          <p:cNvPr id="9" name="Picture 8">
            <a:extLst>
              <a:ext uri="{FF2B5EF4-FFF2-40B4-BE49-F238E27FC236}">
                <a16:creationId xmlns:a16="http://schemas.microsoft.com/office/drawing/2014/main" id="{D5FE9C60-D04E-4042-815E-0334EC3928D3}"/>
              </a:ext>
            </a:extLst>
          </p:cNvPr>
          <p:cNvPicPr>
            <a:picLocks noChangeAspect="1"/>
          </p:cNvPicPr>
          <p:nvPr/>
        </p:nvPicPr>
        <p:blipFill>
          <a:blip r:embed="rId5"/>
          <a:stretch>
            <a:fillRect/>
          </a:stretch>
        </p:blipFill>
        <p:spPr>
          <a:xfrm>
            <a:off x="142875" y="3228484"/>
            <a:ext cx="1730313" cy="2758707"/>
          </a:xfrm>
          <a:prstGeom prst="rect">
            <a:avLst/>
          </a:prstGeom>
        </p:spPr>
      </p:pic>
      <p:pic>
        <p:nvPicPr>
          <p:cNvPr id="11" name="Picture 10">
            <a:extLst>
              <a:ext uri="{FF2B5EF4-FFF2-40B4-BE49-F238E27FC236}">
                <a16:creationId xmlns:a16="http://schemas.microsoft.com/office/drawing/2014/main" id="{7DCF4676-F754-44FB-BFE9-3EE039703751}"/>
              </a:ext>
            </a:extLst>
          </p:cNvPr>
          <p:cNvPicPr>
            <a:picLocks noChangeAspect="1"/>
          </p:cNvPicPr>
          <p:nvPr/>
        </p:nvPicPr>
        <p:blipFill rotWithShape="1">
          <a:blip r:embed="rId6"/>
          <a:srcRect l="29605" r="30263" b="-3492"/>
          <a:stretch/>
        </p:blipFill>
        <p:spPr>
          <a:xfrm>
            <a:off x="2289907" y="1743344"/>
            <a:ext cx="2324100" cy="3371311"/>
          </a:xfrm>
          <a:prstGeom prst="rect">
            <a:avLst/>
          </a:prstGeom>
        </p:spPr>
      </p:pic>
    </p:spTree>
    <p:extLst>
      <p:ext uri="{BB962C8B-B14F-4D97-AF65-F5344CB8AC3E}">
        <p14:creationId xmlns:p14="http://schemas.microsoft.com/office/powerpoint/2010/main" val="39223819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422B4-43E0-40E4-BA15-6073F35718EB}"/>
              </a:ext>
            </a:extLst>
          </p:cNvPr>
          <p:cNvSpPr>
            <a:spLocks noGrp="1"/>
          </p:cNvSpPr>
          <p:nvPr>
            <p:ph type="title"/>
          </p:nvPr>
        </p:nvSpPr>
        <p:spPr>
          <a:xfrm>
            <a:off x="838200" y="231960"/>
            <a:ext cx="10515600" cy="1325563"/>
          </a:xfrm>
        </p:spPr>
        <p:txBody>
          <a:bodyPr>
            <a:normAutofit/>
          </a:bodyPr>
          <a:lstStyle/>
          <a:p>
            <a:pPr algn="ctr"/>
            <a:r>
              <a:rPr lang="en-US" sz="4000" dirty="0"/>
              <a:t>Richard Wilson (1713–1782) Welsh Landscapes</a:t>
            </a:r>
            <a:endParaRPr lang="en-GB" sz="4000" dirty="0"/>
          </a:p>
        </p:txBody>
      </p:sp>
      <p:pic>
        <p:nvPicPr>
          <p:cNvPr id="5" name="Content Placeholder 4">
            <a:extLst>
              <a:ext uri="{FF2B5EF4-FFF2-40B4-BE49-F238E27FC236}">
                <a16:creationId xmlns:a16="http://schemas.microsoft.com/office/drawing/2014/main" id="{04BF83CB-4A79-4146-ADD8-A4B82FF75D2E}"/>
              </a:ext>
            </a:extLst>
          </p:cNvPr>
          <p:cNvPicPr>
            <a:picLocks noGrp="1" noChangeAspect="1"/>
          </p:cNvPicPr>
          <p:nvPr>
            <p:ph idx="1"/>
          </p:nvPr>
        </p:nvPicPr>
        <p:blipFill>
          <a:blip r:embed="rId2"/>
          <a:stretch>
            <a:fillRect/>
          </a:stretch>
        </p:blipFill>
        <p:spPr>
          <a:xfrm>
            <a:off x="838200" y="1529248"/>
            <a:ext cx="3428124" cy="3799504"/>
          </a:xfrm>
        </p:spPr>
      </p:pic>
      <p:pic>
        <p:nvPicPr>
          <p:cNvPr id="7" name="Picture 6">
            <a:extLst>
              <a:ext uri="{FF2B5EF4-FFF2-40B4-BE49-F238E27FC236}">
                <a16:creationId xmlns:a16="http://schemas.microsoft.com/office/drawing/2014/main" id="{6A9770F6-2B5C-4B3C-9E99-F877DBAC8694}"/>
              </a:ext>
            </a:extLst>
          </p:cNvPr>
          <p:cNvPicPr>
            <a:picLocks noChangeAspect="1"/>
          </p:cNvPicPr>
          <p:nvPr/>
        </p:nvPicPr>
        <p:blipFill>
          <a:blip r:embed="rId3"/>
          <a:stretch>
            <a:fillRect/>
          </a:stretch>
        </p:blipFill>
        <p:spPr>
          <a:xfrm>
            <a:off x="5038725" y="1400424"/>
            <a:ext cx="6866165" cy="5225616"/>
          </a:xfrm>
          <a:prstGeom prst="rect">
            <a:avLst/>
          </a:prstGeom>
        </p:spPr>
      </p:pic>
      <p:sp>
        <p:nvSpPr>
          <p:cNvPr id="9" name="TextBox 8">
            <a:extLst>
              <a:ext uri="{FF2B5EF4-FFF2-40B4-BE49-F238E27FC236}">
                <a16:creationId xmlns:a16="http://schemas.microsoft.com/office/drawing/2014/main" id="{915083F2-2029-44EE-A33F-3B074B4042BB}"/>
              </a:ext>
            </a:extLst>
          </p:cNvPr>
          <p:cNvSpPr txBox="1"/>
          <p:nvPr/>
        </p:nvSpPr>
        <p:spPr>
          <a:xfrm>
            <a:off x="838200" y="5509417"/>
            <a:ext cx="6096000" cy="369332"/>
          </a:xfrm>
          <a:prstGeom prst="rect">
            <a:avLst/>
          </a:prstGeom>
          <a:noFill/>
        </p:spPr>
        <p:txBody>
          <a:bodyPr wrap="square">
            <a:spAutoFit/>
          </a:bodyPr>
          <a:lstStyle/>
          <a:p>
            <a:r>
              <a:rPr lang="en-US" i="1" dirty="0"/>
              <a:t>Landscape with Bathers, Cattle and Ruin</a:t>
            </a:r>
            <a:endParaRPr lang="en-GB" i="1" dirty="0"/>
          </a:p>
        </p:txBody>
      </p:sp>
    </p:spTree>
    <p:extLst>
      <p:ext uri="{BB962C8B-B14F-4D97-AF65-F5344CB8AC3E}">
        <p14:creationId xmlns:p14="http://schemas.microsoft.com/office/powerpoint/2010/main" val="34998426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422B4-43E0-40E4-BA15-6073F35718EB}"/>
              </a:ext>
            </a:extLst>
          </p:cNvPr>
          <p:cNvSpPr>
            <a:spLocks noGrp="1"/>
          </p:cNvSpPr>
          <p:nvPr>
            <p:ph type="title"/>
          </p:nvPr>
        </p:nvSpPr>
        <p:spPr>
          <a:xfrm>
            <a:off x="838200" y="231960"/>
            <a:ext cx="10515600" cy="1325563"/>
          </a:xfrm>
        </p:spPr>
        <p:txBody>
          <a:bodyPr>
            <a:normAutofit/>
          </a:bodyPr>
          <a:lstStyle/>
          <a:p>
            <a:pPr algn="ctr"/>
            <a:r>
              <a:rPr lang="en-US" sz="4000" dirty="0"/>
              <a:t>Richard Wilson (1713–1782) Welsh Landscapes</a:t>
            </a:r>
            <a:endParaRPr lang="en-GB" sz="4000" dirty="0"/>
          </a:p>
        </p:txBody>
      </p:sp>
      <p:pic>
        <p:nvPicPr>
          <p:cNvPr id="5" name="Content Placeholder 4">
            <a:extLst>
              <a:ext uri="{FF2B5EF4-FFF2-40B4-BE49-F238E27FC236}">
                <a16:creationId xmlns:a16="http://schemas.microsoft.com/office/drawing/2014/main" id="{04BF83CB-4A79-4146-ADD8-A4B82FF75D2E}"/>
              </a:ext>
            </a:extLst>
          </p:cNvPr>
          <p:cNvPicPr>
            <a:picLocks noGrp="1" noChangeAspect="1"/>
          </p:cNvPicPr>
          <p:nvPr>
            <p:ph idx="1"/>
          </p:nvPr>
        </p:nvPicPr>
        <p:blipFill>
          <a:blip r:embed="rId2"/>
          <a:stretch>
            <a:fillRect/>
          </a:stretch>
        </p:blipFill>
        <p:spPr>
          <a:xfrm>
            <a:off x="838200" y="1529248"/>
            <a:ext cx="3428124" cy="3799504"/>
          </a:xfrm>
        </p:spPr>
      </p:pic>
      <p:sp>
        <p:nvSpPr>
          <p:cNvPr id="9" name="TextBox 8">
            <a:extLst>
              <a:ext uri="{FF2B5EF4-FFF2-40B4-BE49-F238E27FC236}">
                <a16:creationId xmlns:a16="http://schemas.microsoft.com/office/drawing/2014/main" id="{915083F2-2029-44EE-A33F-3B074B4042BB}"/>
              </a:ext>
            </a:extLst>
          </p:cNvPr>
          <p:cNvSpPr txBox="1"/>
          <p:nvPr/>
        </p:nvSpPr>
        <p:spPr>
          <a:xfrm>
            <a:off x="838200" y="5509417"/>
            <a:ext cx="6096000" cy="369332"/>
          </a:xfrm>
          <a:prstGeom prst="rect">
            <a:avLst/>
          </a:prstGeom>
          <a:noFill/>
        </p:spPr>
        <p:txBody>
          <a:bodyPr wrap="square">
            <a:spAutoFit/>
          </a:bodyPr>
          <a:lstStyle/>
          <a:p>
            <a:pPr algn="l"/>
            <a:r>
              <a:rPr lang="en-GB" b="0" i="1" dirty="0">
                <a:effectLst/>
              </a:rPr>
              <a:t>Snowdon from Llyn </a:t>
            </a:r>
            <a:r>
              <a:rPr lang="en-GB" b="0" i="1" dirty="0" err="1">
                <a:effectLst/>
              </a:rPr>
              <a:t>Nantlle</a:t>
            </a:r>
            <a:endParaRPr lang="en-GB" b="0" i="1" dirty="0">
              <a:effectLst/>
            </a:endParaRPr>
          </a:p>
        </p:txBody>
      </p:sp>
      <p:pic>
        <p:nvPicPr>
          <p:cNvPr id="7170" name="Picture 2">
            <a:extLst>
              <a:ext uri="{FF2B5EF4-FFF2-40B4-BE49-F238E27FC236}">
                <a16:creationId xmlns:a16="http://schemas.microsoft.com/office/drawing/2014/main" id="{9DE0FF02-0F4D-4DCA-96F3-AE9441D327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2516" y="1332502"/>
            <a:ext cx="6962127" cy="55254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4320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243B6-9797-44C3-9A46-C80710E44593}"/>
              </a:ext>
            </a:extLst>
          </p:cNvPr>
          <p:cNvSpPr>
            <a:spLocks noGrp="1"/>
          </p:cNvSpPr>
          <p:nvPr>
            <p:ph type="title"/>
          </p:nvPr>
        </p:nvSpPr>
        <p:spPr/>
        <p:txBody>
          <a:bodyPr>
            <a:normAutofit/>
          </a:bodyPr>
          <a:lstStyle/>
          <a:p>
            <a:pPr algn="ctr"/>
            <a:r>
              <a:rPr lang="en-US" dirty="0"/>
              <a:t>Domestic ‘Grand Tours’</a:t>
            </a:r>
            <a:br>
              <a:rPr lang="en-US" dirty="0"/>
            </a:br>
            <a:r>
              <a:rPr lang="en-US" dirty="0"/>
              <a:t>William Wordsworth, ‘</a:t>
            </a:r>
            <a:r>
              <a:rPr lang="en-US" dirty="0" err="1"/>
              <a:t>Snowdon</a:t>
            </a:r>
            <a:r>
              <a:rPr lang="en-US" dirty="0"/>
              <a:t>’</a:t>
            </a:r>
            <a:endParaRPr lang="en-GB" dirty="0"/>
          </a:p>
        </p:txBody>
      </p:sp>
      <p:sp>
        <p:nvSpPr>
          <p:cNvPr id="3" name="Content Placeholder 2">
            <a:extLst>
              <a:ext uri="{FF2B5EF4-FFF2-40B4-BE49-F238E27FC236}">
                <a16:creationId xmlns:a16="http://schemas.microsoft.com/office/drawing/2014/main" id="{3E4F3860-3272-42D0-9E33-B446C184A1C3}"/>
              </a:ext>
            </a:extLst>
          </p:cNvPr>
          <p:cNvSpPr>
            <a:spLocks noGrp="1"/>
          </p:cNvSpPr>
          <p:nvPr>
            <p:ph idx="1"/>
          </p:nvPr>
        </p:nvSpPr>
        <p:spPr>
          <a:xfrm>
            <a:off x="238125" y="1892300"/>
            <a:ext cx="9182100" cy="4351338"/>
          </a:xfrm>
        </p:spPr>
        <p:txBody>
          <a:bodyPr numCol="2" spcCol="360000">
            <a:normAutofit fontScale="55000" lnSpcReduction="20000"/>
          </a:bodyPr>
          <a:lstStyle/>
          <a:p>
            <a:pPr marL="0" indent="0" algn="l">
              <a:buNone/>
            </a:pPr>
            <a:r>
              <a:rPr lang="en-US" b="0" i="0" dirty="0">
                <a:effectLst/>
              </a:rPr>
              <a:t>IN one of those excursions (may they ne’er</a:t>
            </a:r>
          </a:p>
          <a:p>
            <a:pPr marL="0" indent="0" algn="l">
              <a:buNone/>
            </a:pPr>
            <a:r>
              <a:rPr lang="en-US" b="0" i="0" dirty="0">
                <a:effectLst/>
              </a:rPr>
              <a:t>Fade from remembrance!) through the northern tracts</a:t>
            </a:r>
          </a:p>
          <a:p>
            <a:pPr marL="0" indent="0" algn="l">
              <a:buNone/>
            </a:pPr>
            <a:r>
              <a:rPr lang="en-US" b="0" i="0" dirty="0">
                <a:effectLst/>
              </a:rPr>
              <a:t>Of Cambria ranging with a youthful friend,</a:t>
            </a:r>
          </a:p>
          <a:p>
            <a:pPr marL="0" indent="0" algn="l">
              <a:buNone/>
            </a:pPr>
            <a:r>
              <a:rPr lang="en-US" b="0" i="0" dirty="0">
                <a:effectLst/>
              </a:rPr>
              <a:t>I left </a:t>
            </a:r>
            <a:r>
              <a:rPr lang="en-US" b="0" i="0" dirty="0" err="1">
                <a:effectLst/>
              </a:rPr>
              <a:t>Bethgelert’s</a:t>
            </a:r>
            <a:r>
              <a:rPr lang="en-US" b="0" i="0" dirty="0">
                <a:effectLst/>
              </a:rPr>
              <a:t> huts at couching-time,</a:t>
            </a:r>
          </a:p>
          <a:p>
            <a:pPr marL="0" indent="0" algn="l">
              <a:buNone/>
            </a:pPr>
            <a:r>
              <a:rPr lang="en-US" b="0" i="0" dirty="0">
                <a:effectLst/>
              </a:rPr>
              <a:t>And westward took my way, to see the sun</a:t>
            </a:r>
          </a:p>
          <a:p>
            <a:pPr marL="0" indent="0" algn="l">
              <a:buNone/>
            </a:pPr>
            <a:r>
              <a:rPr lang="en-US" b="0" i="0" dirty="0">
                <a:effectLst/>
              </a:rPr>
              <a:t>Rise from the top of </a:t>
            </a:r>
            <a:r>
              <a:rPr lang="en-US" b="0" i="0" dirty="0" err="1">
                <a:effectLst/>
              </a:rPr>
              <a:t>Snowdon</a:t>
            </a:r>
            <a:r>
              <a:rPr lang="en-US" b="0" i="0" dirty="0">
                <a:effectLst/>
              </a:rPr>
              <a:t>. To the door</a:t>
            </a:r>
          </a:p>
          <a:p>
            <a:pPr marL="0" indent="0" algn="l">
              <a:buNone/>
            </a:pPr>
            <a:r>
              <a:rPr lang="en-US" b="0" i="0" dirty="0">
                <a:effectLst/>
              </a:rPr>
              <a:t>Of a rude cottage at the mountain’s base</a:t>
            </a:r>
          </a:p>
          <a:p>
            <a:pPr marL="0" indent="0" algn="l">
              <a:buNone/>
            </a:pPr>
            <a:r>
              <a:rPr lang="en-US" b="0" i="0" dirty="0">
                <a:effectLst/>
              </a:rPr>
              <a:t>We came, and roused the shepherd who attends</a:t>
            </a:r>
          </a:p>
          <a:p>
            <a:pPr marL="0" indent="0" algn="l">
              <a:buNone/>
            </a:pPr>
            <a:r>
              <a:rPr lang="en-US" b="0" i="0" dirty="0">
                <a:effectLst/>
              </a:rPr>
              <a:t>The adventurous stranger’s steps, a trusty guide;</a:t>
            </a:r>
          </a:p>
          <a:p>
            <a:pPr marL="0" indent="0" algn="l">
              <a:buNone/>
            </a:pPr>
            <a:r>
              <a:rPr lang="en-US" b="0" i="0" dirty="0">
                <a:effectLst/>
              </a:rPr>
              <a:t>Then, cheered by short refreshment, sallied forth.</a:t>
            </a:r>
          </a:p>
          <a:p>
            <a:pPr marL="0" indent="0" algn="l">
              <a:buNone/>
            </a:pPr>
            <a:endParaRPr lang="en-US" b="0" i="0" dirty="0">
              <a:effectLst/>
            </a:endParaRPr>
          </a:p>
          <a:p>
            <a:pPr marL="0" indent="0" algn="l">
              <a:buNone/>
            </a:pPr>
            <a:r>
              <a:rPr lang="en-US" b="0" i="0" dirty="0">
                <a:effectLst/>
              </a:rPr>
              <a:t>It was a close, warm, breezeless summer night,</a:t>
            </a:r>
          </a:p>
          <a:p>
            <a:pPr marL="0" indent="0" algn="l">
              <a:buNone/>
            </a:pPr>
            <a:r>
              <a:rPr lang="en-US" b="0" i="0" dirty="0">
                <a:effectLst/>
              </a:rPr>
              <a:t>Wan, dull, and glaring, with a dripping fog</a:t>
            </a:r>
          </a:p>
          <a:p>
            <a:pPr marL="0" indent="0" algn="l">
              <a:buNone/>
            </a:pPr>
            <a:r>
              <a:rPr lang="en-US" b="0" i="0" dirty="0">
                <a:effectLst/>
              </a:rPr>
              <a:t>Low-hung and thick that covered all the sky;</a:t>
            </a:r>
          </a:p>
          <a:p>
            <a:pPr marL="0" indent="0" algn="l">
              <a:buNone/>
            </a:pPr>
            <a:r>
              <a:rPr lang="en-US" b="0" i="0" dirty="0">
                <a:effectLst/>
              </a:rPr>
              <a:t>But, undiscouraged, we began to climb</a:t>
            </a:r>
          </a:p>
          <a:p>
            <a:pPr marL="0" indent="0" algn="l">
              <a:buNone/>
            </a:pPr>
            <a:r>
              <a:rPr lang="en-US" b="0" i="0" dirty="0">
                <a:effectLst/>
              </a:rPr>
              <a:t>The mountain-side. …</a:t>
            </a:r>
          </a:p>
          <a:p>
            <a:pPr marL="0" indent="0" algn="l">
              <a:buNone/>
            </a:pPr>
            <a:r>
              <a:rPr lang="en-US" b="0" i="0" dirty="0">
                <a:effectLst/>
              </a:rPr>
              <a:t>A hundred hills their dusky backs upheaved</a:t>
            </a:r>
          </a:p>
          <a:p>
            <a:pPr marL="0" indent="0" algn="l">
              <a:buNone/>
            </a:pPr>
            <a:r>
              <a:rPr lang="en-US" b="0" i="0" dirty="0">
                <a:effectLst/>
              </a:rPr>
              <a:t>All over this still ocean; and beyond,</a:t>
            </a:r>
          </a:p>
          <a:p>
            <a:pPr marL="0" indent="0" algn="l">
              <a:buNone/>
            </a:pPr>
            <a:r>
              <a:rPr lang="en-US" b="0" i="0" dirty="0">
                <a:effectLst/>
              </a:rPr>
              <a:t>Far, far beyond, the solid vapors stretched,</a:t>
            </a:r>
          </a:p>
          <a:p>
            <a:pPr marL="0" indent="0" algn="l">
              <a:buNone/>
            </a:pPr>
            <a:r>
              <a:rPr lang="en-US" b="0" i="0" dirty="0">
                <a:effectLst/>
              </a:rPr>
              <a:t>In headlands, tongues, and promontory shapes,</a:t>
            </a:r>
          </a:p>
          <a:p>
            <a:pPr marL="0" indent="0" algn="l">
              <a:buNone/>
            </a:pPr>
            <a:r>
              <a:rPr lang="en-US" b="0" i="0" dirty="0">
                <a:effectLst/>
              </a:rPr>
              <a:t>Into the main Atlantic, that appeared</a:t>
            </a:r>
          </a:p>
          <a:p>
            <a:pPr marL="0" indent="0" algn="l">
              <a:buNone/>
            </a:pPr>
            <a:r>
              <a:rPr lang="en-US" b="0" i="0" dirty="0">
                <a:effectLst/>
              </a:rPr>
              <a:t>To dwindle, and give up his majesty,</a:t>
            </a:r>
          </a:p>
          <a:p>
            <a:pPr marL="0" indent="0" algn="l">
              <a:buNone/>
            </a:pPr>
            <a:r>
              <a:rPr lang="en-US" b="0" i="0" dirty="0">
                <a:effectLst/>
              </a:rPr>
              <a:t>Usurped upon far as the sight could reach.</a:t>
            </a:r>
          </a:p>
          <a:p>
            <a:pPr marL="0" indent="0" algn="l">
              <a:buNone/>
            </a:pPr>
            <a:r>
              <a:rPr lang="en-US" b="0" i="0" dirty="0">
                <a:effectLst/>
              </a:rPr>
              <a:t>…</a:t>
            </a:r>
          </a:p>
          <a:p>
            <a:pPr marL="0" indent="0" algn="l">
              <a:buNone/>
            </a:pPr>
            <a:r>
              <a:rPr lang="en-US" b="0" i="0" dirty="0">
                <a:effectLst/>
              </a:rPr>
              <a:t>A fixed, abysmal, gloomy, breathing-place—</a:t>
            </a:r>
          </a:p>
          <a:p>
            <a:pPr marL="0" indent="0" algn="l">
              <a:buNone/>
            </a:pPr>
            <a:r>
              <a:rPr lang="en-US" b="0" i="0" dirty="0">
                <a:effectLst/>
              </a:rPr>
              <a:t>Mounted the roar of waters, torrents, streams</a:t>
            </a:r>
          </a:p>
          <a:p>
            <a:pPr marL="0" indent="0" algn="l">
              <a:buNone/>
            </a:pPr>
            <a:r>
              <a:rPr lang="en-US" b="0" i="0" dirty="0">
                <a:effectLst/>
              </a:rPr>
              <a:t>Innumerable, roaring with one voice!</a:t>
            </a:r>
          </a:p>
          <a:p>
            <a:pPr marL="0" indent="0" algn="l">
              <a:buNone/>
            </a:pPr>
            <a:r>
              <a:rPr lang="en-US" b="0" i="0" dirty="0">
                <a:effectLst/>
              </a:rPr>
              <a:t>Heard over earth and sea, and, in that hour,</a:t>
            </a:r>
          </a:p>
          <a:p>
            <a:pPr marL="0" indent="0" algn="l">
              <a:buNone/>
            </a:pPr>
            <a:r>
              <a:rPr lang="en-US" b="0" i="0" dirty="0">
                <a:effectLst/>
              </a:rPr>
              <a:t>For so it seemed, felt by the starry </a:t>
            </a:r>
            <a:r>
              <a:rPr lang="en-US" b="0" i="0" dirty="0">
                <a:effectLst/>
                <a:latin typeface="Verdana" panose="020B0604030504040204" pitchFamily="34" charset="0"/>
              </a:rPr>
              <a:t>heavens</a:t>
            </a:r>
            <a:r>
              <a:rPr lang="en-US" b="0" i="0" dirty="0">
                <a:solidFill>
                  <a:srgbClr val="000000"/>
                </a:solidFill>
                <a:effectLst/>
                <a:latin typeface="Verdana" panose="020B0604030504040204" pitchFamily="34" charset="0"/>
              </a:rPr>
              <a:t>.</a:t>
            </a:r>
          </a:p>
          <a:p>
            <a:endParaRPr lang="en-GB" dirty="0"/>
          </a:p>
        </p:txBody>
      </p:sp>
      <p:pic>
        <p:nvPicPr>
          <p:cNvPr id="5" name="Picture 4">
            <a:extLst>
              <a:ext uri="{FF2B5EF4-FFF2-40B4-BE49-F238E27FC236}">
                <a16:creationId xmlns:a16="http://schemas.microsoft.com/office/drawing/2014/main" id="{C69C4D16-3303-4705-B2E5-B77466E31C7F}"/>
              </a:ext>
            </a:extLst>
          </p:cNvPr>
          <p:cNvPicPr>
            <a:picLocks noChangeAspect="1"/>
          </p:cNvPicPr>
          <p:nvPr/>
        </p:nvPicPr>
        <p:blipFill>
          <a:blip r:embed="rId2"/>
          <a:stretch>
            <a:fillRect/>
          </a:stretch>
        </p:blipFill>
        <p:spPr>
          <a:xfrm>
            <a:off x="9221495" y="1939925"/>
            <a:ext cx="2857500" cy="3562350"/>
          </a:xfrm>
          <a:prstGeom prst="rect">
            <a:avLst/>
          </a:prstGeom>
        </p:spPr>
      </p:pic>
    </p:spTree>
    <p:extLst>
      <p:ext uri="{BB962C8B-B14F-4D97-AF65-F5344CB8AC3E}">
        <p14:creationId xmlns:p14="http://schemas.microsoft.com/office/powerpoint/2010/main" val="1865300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203D5-93C3-48A6-A455-28DCB11AEFFA}"/>
              </a:ext>
            </a:extLst>
          </p:cNvPr>
          <p:cNvSpPr>
            <a:spLocks noGrp="1"/>
          </p:cNvSpPr>
          <p:nvPr>
            <p:ph type="title"/>
          </p:nvPr>
        </p:nvSpPr>
        <p:spPr>
          <a:xfrm>
            <a:off x="838200" y="173037"/>
            <a:ext cx="10515600" cy="1325563"/>
          </a:xfrm>
        </p:spPr>
        <p:txBody>
          <a:bodyPr>
            <a:normAutofit/>
          </a:bodyPr>
          <a:lstStyle/>
          <a:p>
            <a:pPr algn="ctr"/>
            <a:r>
              <a:rPr lang="en-US" sz="3600" dirty="0"/>
              <a:t>Domestic ‘Grand Tours</a:t>
            </a:r>
            <a:r>
              <a:rPr lang="en-US" sz="3600"/>
              <a:t>’:</a:t>
            </a:r>
            <a:r>
              <a:rPr lang="en-US" sz="3600" dirty="0"/>
              <a:t> JMW Turner in Wales, 1798</a:t>
            </a:r>
            <a:endParaRPr lang="en-GB" sz="3600" dirty="0"/>
          </a:p>
        </p:txBody>
      </p:sp>
      <p:pic>
        <p:nvPicPr>
          <p:cNvPr id="5" name="Content Placeholder 4">
            <a:extLst>
              <a:ext uri="{FF2B5EF4-FFF2-40B4-BE49-F238E27FC236}">
                <a16:creationId xmlns:a16="http://schemas.microsoft.com/office/drawing/2014/main" id="{A0C824B6-C537-4B61-BEA9-6BCD4E202EA0}"/>
              </a:ext>
            </a:extLst>
          </p:cNvPr>
          <p:cNvPicPr>
            <a:picLocks noGrp="1" noChangeAspect="1"/>
          </p:cNvPicPr>
          <p:nvPr>
            <p:ph idx="1"/>
          </p:nvPr>
        </p:nvPicPr>
        <p:blipFill>
          <a:blip r:embed="rId2"/>
          <a:stretch>
            <a:fillRect/>
          </a:stretch>
        </p:blipFill>
        <p:spPr>
          <a:xfrm>
            <a:off x="3762472" y="1287463"/>
            <a:ext cx="5312793" cy="3835400"/>
          </a:xfrm>
        </p:spPr>
      </p:pic>
      <p:pic>
        <p:nvPicPr>
          <p:cNvPr id="7" name="Picture 6">
            <a:extLst>
              <a:ext uri="{FF2B5EF4-FFF2-40B4-BE49-F238E27FC236}">
                <a16:creationId xmlns:a16="http://schemas.microsoft.com/office/drawing/2014/main" id="{6E81A15C-DC7C-477D-BF0B-81979EB9A09C}"/>
              </a:ext>
            </a:extLst>
          </p:cNvPr>
          <p:cNvPicPr>
            <a:picLocks noChangeAspect="1"/>
          </p:cNvPicPr>
          <p:nvPr/>
        </p:nvPicPr>
        <p:blipFill>
          <a:blip r:embed="rId3"/>
          <a:stretch>
            <a:fillRect/>
          </a:stretch>
        </p:blipFill>
        <p:spPr>
          <a:xfrm>
            <a:off x="8605184" y="2301081"/>
            <a:ext cx="3394353" cy="4556919"/>
          </a:xfrm>
          <a:prstGeom prst="rect">
            <a:avLst/>
          </a:prstGeom>
        </p:spPr>
      </p:pic>
      <p:pic>
        <p:nvPicPr>
          <p:cNvPr id="9" name="Picture 8">
            <a:extLst>
              <a:ext uri="{FF2B5EF4-FFF2-40B4-BE49-F238E27FC236}">
                <a16:creationId xmlns:a16="http://schemas.microsoft.com/office/drawing/2014/main" id="{5251A8E8-888E-478A-BDF5-D2784266EE80}"/>
              </a:ext>
            </a:extLst>
          </p:cNvPr>
          <p:cNvPicPr>
            <a:picLocks noChangeAspect="1"/>
          </p:cNvPicPr>
          <p:nvPr/>
        </p:nvPicPr>
        <p:blipFill>
          <a:blip r:embed="rId4"/>
          <a:stretch>
            <a:fillRect/>
          </a:stretch>
        </p:blipFill>
        <p:spPr>
          <a:xfrm>
            <a:off x="0" y="3676650"/>
            <a:ext cx="4438650" cy="3181350"/>
          </a:xfrm>
          <a:prstGeom prst="rect">
            <a:avLst/>
          </a:prstGeom>
        </p:spPr>
      </p:pic>
    </p:spTree>
    <p:extLst>
      <p:ext uri="{BB962C8B-B14F-4D97-AF65-F5344CB8AC3E}">
        <p14:creationId xmlns:p14="http://schemas.microsoft.com/office/powerpoint/2010/main" val="27098935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88302-95E6-480B-9F08-09FE48259095}"/>
              </a:ext>
            </a:extLst>
          </p:cNvPr>
          <p:cNvSpPr>
            <a:spLocks noGrp="1"/>
          </p:cNvSpPr>
          <p:nvPr>
            <p:ph type="title"/>
          </p:nvPr>
        </p:nvSpPr>
        <p:spPr/>
        <p:txBody>
          <a:bodyPr/>
          <a:lstStyle/>
          <a:p>
            <a:r>
              <a:rPr lang="en-US" dirty="0"/>
              <a:t>Heraldry </a:t>
            </a:r>
            <a:endParaRPr lang="en-GB" dirty="0"/>
          </a:p>
        </p:txBody>
      </p:sp>
      <p:pic>
        <p:nvPicPr>
          <p:cNvPr id="5" name="Content Placeholder 4">
            <a:extLst>
              <a:ext uri="{FF2B5EF4-FFF2-40B4-BE49-F238E27FC236}">
                <a16:creationId xmlns:a16="http://schemas.microsoft.com/office/drawing/2014/main" id="{7679EF4B-F973-45B2-BFD4-287AB5CA60F8}"/>
              </a:ext>
            </a:extLst>
          </p:cNvPr>
          <p:cNvPicPr>
            <a:picLocks noGrp="1" noChangeAspect="1"/>
          </p:cNvPicPr>
          <p:nvPr>
            <p:ph idx="1"/>
          </p:nvPr>
        </p:nvPicPr>
        <p:blipFill>
          <a:blip r:embed="rId2"/>
          <a:stretch>
            <a:fillRect/>
          </a:stretch>
        </p:blipFill>
        <p:spPr>
          <a:xfrm>
            <a:off x="3127124" y="1890757"/>
            <a:ext cx="4000355" cy="4518921"/>
          </a:xfrm>
        </p:spPr>
      </p:pic>
      <p:pic>
        <p:nvPicPr>
          <p:cNvPr id="9" name="Picture 8">
            <a:extLst>
              <a:ext uri="{FF2B5EF4-FFF2-40B4-BE49-F238E27FC236}">
                <a16:creationId xmlns:a16="http://schemas.microsoft.com/office/drawing/2014/main" id="{B0A71EF1-CD61-480E-99AE-BD0073A85981}"/>
              </a:ext>
            </a:extLst>
          </p:cNvPr>
          <p:cNvPicPr>
            <a:picLocks noChangeAspect="1"/>
          </p:cNvPicPr>
          <p:nvPr/>
        </p:nvPicPr>
        <p:blipFill>
          <a:blip r:embed="rId3"/>
          <a:stretch>
            <a:fillRect/>
          </a:stretch>
        </p:blipFill>
        <p:spPr>
          <a:xfrm>
            <a:off x="8196769" y="66675"/>
            <a:ext cx="3995231" cy="6858000"/>
          </a:xfrm>
          <a:prstGeom prst="rect">
            <a:avLst/>
          </a:prstGeom>
        </p:spPr>
      </p:pic>
    </p:spTree>
    <p:extLst>
      <p:ext uri="{BB962C8B-B14F-4D97-AF65-F5344CB8AC3E}">
        <p14:creationId xmlns:p14="http://schemas.microsoft.com/office/powerpoint/2010/main" val="28305301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B99B5-8066-4965-8BB8-FFE997AFA172}"/>
              </a:ext>
            </a:extLst>
          </p:cNvPr>
          <p:cNvSpPr>
            <a:spLocks noGrp="1"/>
          </p:cNvSpPr>
          <p:nvPr>
            <p:ph type="title"/>
          </p:nvPr>
        </p:nvSpPr>
        <p:spPr/>
        <p:txBody>
          <a:bodyPr/>
          <a:lstStyle/>
          <a:p>
            <a:r>
              <a:rPr lang="en-US" sz="4400" dirty="0"/>
              <a:t>Victorian Medieval Revival</a:t>
            </a:r>
            <a:br>
              <a:rPr lang="en-US" sz="4400" dirty="0"/>
            </a:br>
            <a:r>
              <a:rPr lang="en-US" sz="4400" dirty="0"/>
              <a:t>Gothic Castles</a:t>
            </a:r>
            <a:endParaRPr lang="en-GB" dirty="0"/>
          </a:p>
        </p:txBody>
      </p:sp>
      <p:pic>
        <p:nvPicPr>
          <p:cNvPr id="5" name="Content Placeholder 4">
            <a:extLst>
              <a:ext uri="{FF2B5EF4-FFF2-40B4-BE49-F238E27FC236}">
                <a16:creationId xmlns:a16="http://schemas.microsoft.com/office/drawing/2014/main" id="{A17D6865-CFF2-449F-BE79-19ADB20ED13E}"/>
              </a:ext>
            </a:extLst>
          </p:cNvPr>
          <p:cNvPicPr>
            <a:picLocks noGrp="1" noChangeAspect="1"/>
          </p:cNvPicPr>
          <p:nvPr>
            <p:ph idx="1"/>
          </p:nvPr>
        </p:nvPicPr>
        <p:blipFill>
          <a:blip r:embed="rId2"/>
          <a:stretch>
            <a:fillRect/>
          </a:stretch>
        </p:blipFill>
        <p:spPr>
          <a:xfrm>
            <a:off x="6096000" y="1895475"/>
            <a:ext cx="5801784" cy="4351338"/>
          </a:xfrm>
        </p:spPr>
      </p:pic>
      <p:pic>
        <p:nvPicPr>
          <p:cNvPr id="7" name="Picture 6">
            <a:extLst>
              <a:ext uri="{FF2B5EF4-FFF2-40B4-BE49-F238E27FC236}">
                <a16:creationId xmlns:a16="http://schemas.microsoft.com/office/drawing/2014/main" id="{EA17E16D-D731-4773-A4C4-299044BC8074}"/>
              </a:ext>
            </a:extLst>
          </p:cNvPr>
          <p:cNvPicPr>
            <a:picLocks noChangeAspect="1"/>
          </p:cNvPicPr>
          <p:nvPr/>
        </p:nvPicPr>
        <p:blipFill>
          <a:blip r:embed="rId3"/>
          <a:stretch>
            <a:fillRect/>
          </a:stretch>
        </p:blipFill>
        <p:spPr>
          <a:xfrm>
            <a:off x="366666" y="1895475"/>
            <a:ext cx="5475369" cy="3824936"/>
          </a:xfrm>
          <a:prstGeom prst="rect">
            <a:avLst/>
          </a:prstGeom>
        </p:spPr>
      </p:pic>
      <p:sp>
        <p:nvSpPr>
          <p:cNvPr id="9" name="TextBox 8">
            <a:extLst>
              <a:ext uri="{FF2B5EF4-FFF2-40B4-BE49-F238E27FC236}">
                <a16:creationId xmlns:a16="http://schemas.microsoft.com/office/drawing/2014/main" id="{4737A369-8DE7-4181-86F7-98095BA40DE2}"/>
              </a:ext>
            </a:extLst>
          </p:cNvPr>
          <p:cNvSpPr txBox="1"/>
          <p:nvPr/>
        </p:nvSpPr>
        <p:spPr>
          <a:xfrm>
            <a:off x="500109" y="6022591"/>
            <a:ext cx="6096000" cy="646331"/>
          </a:xfrm>
          <a:prstGeom prst="rect">
            <a:avLst/>
          </a:prstGeom>
          <a:noFill/>
        </p:spPr>
        <p:txBody>
          <a:bodyPr wrap="square">
            <a:spAutoFit/>
          </a:bodyPr>
          <a:lstStyle/>
          <a:p>
            <a:r>
              <a:rPr lang="en-GB" dirty="0" err="1"/>
              <a:t>Cyfarthfa</a:t>
            </a:r>
            <a:r>
              <a:rPr lang="en-GB" dirty="0"/>
              <a:t> Castle, designed 1824</a:t>
            </a:r>
          </a:p>
          <a:p>
            <a:r>
              <a:rPr lang="en-GB" dirty="0"/>
              <a:t>Owned by  </a:t>
            </a:r>
            <a:r>
              <a:rPr lang="en-GB" dirty="0" err="1"/>
              <a:t>Crawshay</a:t>
            </a:r>
            <a:r>
              <a:rPr lang="en-GB" dirty="0"/>
              <a:t> family</a:t>
            </a:r>
          </a:p>
        </p:txBody>
      </p:sp>
    </p:spTree>
    <p:extLst>
      <p:ext uri="{BB962C8B-B14F-4D97-AF65-F5344CB8AC3E}">
        <p14:creationId xmlns:p14="http://schemas.microsoft.com/office/powerpoint/2010/main" val="9367853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B99B5-8066-4965-8BB8-FFE997AFA172}"/>
              </a:ext>
            </a:extLst>
          </p:cNvPr>
          <p:cNvSpPr>
            <a:spLocks noGrp="1"/>
          </p:cNvSpPr>
          <p:nvPr>
            <p:ph type="title"/>
          </p:nvPr>
        </p:nvSpPr>
        <p:spPr/>
        <p:txBody>
          <a:bodyPr/>
          <a:lstStyle/>
          <a:p>
            <a:r>
              <a:rPr lang="en-US" sz="4400" dirty="0"/>
              <a:t>Victorian Medieval Revival</a:t>
            </a:r>
            <a:br>
              <a:rPr lang="en-US" sz="4400" dirty="0"/>
            </a:br>
            <a:r>
              <a:rPr lang="en-US" sz="4400" dirty="0"/>
              <a:t>Gothic Castles</a:t>
            </a:r>
            <a:endParaRPr lang="en-GB" dirty="0"/>
          </a:p>
        </p:txBody>
      </p:sp>
      <p:sp>
        <p:nvSpPr>
          <p:cNvPr id="9" name="TextBox 8">
            <a:extLst>
              <a:ext uri="{FF2B5EF4-FFF2-40B4-BE49-F238E27FC236}">
                <a16:creationId xmlns:a16="http://schemas.microsoft.com/office/drawing/2014/main" id="{4737A369-8DE7-4181-86F7-98095BA40DE2}"/>
              </a:ext>
            </a:extLst>
          </p:cNvPr>
          <p:cNvSpPr txBox="1"/>
          <p:nvPr/>
        </p:nvSpPr>
        <p:spPr>
          <a:xfrm>
            <a:off x="6785500" y="4797980"/>
            <a:ext cx="6096000" cy="369332"/>
          </a:xfrm>
          <a:prstGeom prst="rect">
            <a:avLst/>
          </a:prstGeom>
          <a:noFill/>
        </p:spPr>
        <p:txBody>
          <a:bodyPr wrap="square">
            <a:spAutoFit/>
          </a:bodyPr>
          <a:lstStyle/>
          <a:p>
            <a:r>
              <a:rPr lang="en-GB" dirty="0" err="1"/>
              <a:t>Penryhn</a:t>
            </a:r>
            <a:r>
              <a:rPr lang="en-GB" dirty="0"/>
              <a:t> Castle, renovated by Pennant family</a:t>
            </a:r>
          </a:p>
        </p:txBody>
      </p:sp>
      <p:sp>
        <p:nvSpPr>
          <p:cNvPr id="4" name="Content Placeholder 3">
            <a:extLst>
              <a:ext uri="{FF2B5EF4-FFF2-40B4-BE49-F238E27FC236}">
                <a16:creationId xmlns:a16="http://schemas.microsoft.com/office/drawing/2014/main" id="{614E87A4-ECB7-4CD0-AAA5-72352D72EC96}"/>
              </a:ext>
            </a:extLst>
          </p:cNvPr>
          <p:cNvSpPr>
            <a:spLocks noGrp="1"/>
          </p:cNvSpPr>
          <p:nvPr>
            <p:ph idx="1"/>
          </p:nvPr>
        </p:nvSpPr>
        <p:spPr>
          <a:xfrm>
            <a:off x="838200" y="1825625"/>
            <a:ext cx="2362200" cy="4289425"/>
          </a:xfrm>
        </p:spPr>
        <p:txBody>
          <a:bodyPr/>
          <a:lstStyle/>
          <a:p>
            <a:endParaRPr lang="en-GB" dirty="0"/>
          </a:p>
        </p:txBody>
      </p:sp>
      <p:pic>
        <p:nvPicPr>
          <p:cNvPr id="8194" name="Picture 2" descr="Image result for penrhyn castle">
            <a:extLst>
              <a:ext uri="{FF2B5EF4-FFF2-40B4-BE49-F238E27FC236}">
                <a16:creationId xmlns:a16="http://schemas.microsoft.com/office/drawing/2014/main" id="{2EE0FAEC-D21D-4286-89AB-1B75D9C20E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7605" y="1782748"/>
            <a:ext cx="6194395" cy="2322898"/>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a:extLst>
              <a:ext uri="{FF2B5EF4-FFF2-40B4-BE49-F238E27FC236}">
                <a16:creationId xmlns:a16="http://schemas.microsoft.com/office/drawing/2014/main" id="{7E0D3AA9-4806-491B-BF3B-F0C702F8D4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264" y="1782748"/>
            <a:ext cx="5451295" cy="4024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33577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EF84-96CC-4822-A561-D2B7F4C4D3EC}"/>
              </a:ext>
            </a:extLst>
          </p:cNvPr>
          <p:cNvSpPr>
            <a:spLocks noGrp="1"/>
          </p:cNvSpPr>
          <p:nvPr>
            <p:ph type="title"/>
          </p:nvPr>
        </p:nvSpPr>
        <p:spPr>
          <a:xfrm>
            <a:off x="838200" y="561322"/>
            <a:ext cx="10515600" cy="1325563"/>
          </a:xfrm>
        </p:spPr>
        <p:txBody>
          <a:bodyPr>
            <a:normAutofit fontScale="90000"/>
          </a:bodyPr>
          <a:lstStyle/>
          <a:p>
            <a:r>
              <a:rPr lang="en-US" sz="4900" dirty="0"/>
              <a:t>Victorian Medieval Revival </a:t>
            </a:r>
            <a:br>
              <a:rPr lang="en-US" dirty="0"/>
            </a:br>
            <a:r>
              <a:rPr lang="en-US" sz="3100" dirty="0"/>
              <a:t>William Burges (1827–1881) interior decorations in Cardiff Castle, 1865—1881,  commissioned by John Crichton-Stuart (, 3rd Marquess of Bute (1847–1900)</a:t>
            </a:r>
            <a:endParaRPr lang="en-GB" dirty="0"/>
          </a:p>
        </p:txBody>
      </p:sp>
      <p:pic>
        <p:nvPicPr>
          <p:cNvPr id="5" name="Content Placeholder 4">
            <a:extLst>
              <a:ext uri="{FF2B5EF4-FFF2-40B4-BE49-F238E27FC236}">
                <a16:creationId xmlns:a16="http://schemas.microsoft.com/office/drawing/2014/main" id="{B076FF61-15AF-4FB6-8375-37C7E32F062B}"/>
              </a:ext>
            </a:extLst>
          </p:cNvPr>
          <p:cNvPicPr>
            <a:picLocks noGrp="1" noChangeAspect="1"/>
          </p:cNvPicPr>
          <p:nvPr>
            <p:ph idx="1"/>
          </p:nvPr>
        </p:nvPicPr>
        <p:blipFill>
          <a:blip r:embed="rId2"/>
          <a:stretch>
            <a:fillRect/>
          </a:stretch>
        </p:blipFill>
        <p:spPr>
          <a:xfrm>
            <a:off x="584879" y="2295987"/>
            <a:ext cx="4876800" cy="3524250"/>
          </a:xfrm>
        </p:spPr>
      </p:pic>
      <p:pic>
        <p:nvPicPr>
          <p:cNvPr id="7" name="Picture 6">
            <a:extLst>
              <a:ext uri="{FF2B5EF4-FFF2-40B4-BE49-F238E27FC236}">
                <a16:creationId xmlns:a16="http://schemas.microsoft.com/office/drawing/2014/main" id="{62F7C930-EAD5-4957-B6F2-569D53AB8EEF}"/>
              </a:ext>
            </a:extLst>
          </p:cNvPr>
          <p:cNvPicPr>
            <a:picLocks noChangeAspect="1"/>
          </p:cNvPicPr>
          <p:nvPr/>
        </p:nvPicPr>
        <p:blipFill>
          <a:blip r:embed="rId3"/>
          <a:stretch>
            <a:fillRect/>
          </a:stretch>
        </p:blipFill>
        <p:spPr>
          <a:xfrm>
            <a:off x="9810750" y="2020949"/>
            <a:ext cx="2112076" cy="2816101"/>
          </a:xfrm>
          <a:prstGeom prst="rect">
            <a:avLst/>
          </a:prstGeom>
        </p:spPr>
      </p:pic>
      <p:pic>
        <p:nvPicPr>
          <p:cNvPr id="9" name="Picture 8">
            <a:extLst>
              <a:ext uri="{FF2B5EF4-FFF2-40B4-BE49-F238E27FC236}">
                <a16:creationId xmlns:a16="http://schemas.microsoft.com/office/drawing/2014/main" id="{559717FD-C42B-4356-B3B3-2F956ED047B0}"/>
              </a:ext>
            </a:extLst>
          </p:cNvPr>
          <p:cNvPicPr>
            <a:picLocks noChangeAspect="1"/>
          </p:cNvPicPr>
          <p:nvPr/>
        </p:nvPicPr>
        <p:blipFill>
          <a:blip r:embed="rId4"/>
          <a:stretch>
            <a:fillRect/>
          </a:stretch>
        </p:blipFill>
        <p:spPr>
          <a:xfrm>
            <a:off x="5690587" y="2043861"/>
            <a:ext cx="3323208" cy="2636893"/>
          </a:xfrm>
          <a:prstGeom prst="rect">
            <a:avLst/>
          </a:prstGeom>
        </p:spPr>
      </p:pic>
      <p:pic>
        <p:nvPicPr>
          <p:cNvPr id="12" name="Picture 11">
            <a:extLst>
              <a:ext uri="{FF2B5EF4-FFF2-40B4-BE49-F238E27FC236}">
                <a16:creationId xmlns:a16="http://schemas.microsoft.com/office/drawing/2014/main" id="{21DDD34D-479D-41DC-BFA5-256E59209F79}"/>
              </a:ext>
            </a:extLst>
          </p:cNvPr>
          <p:cNvPicPr>
            <a:picLocks noChangeAspect="1"/>
          </p:cNvPicPr>
          <p:nvPr/>
        </p:nvPicPr>
        <p:blipFill>
          <a:blip r:embed="rId5"/>
          <a:stretch>
            <a:fillRect/>
          </a:stretch>
        </p:blipFill>
        <p:spPr>
          <a:xfrm>
            <a:off x="7886701" y="3595750"/>
            <a:ext cx="2405450" cy="3157152"/>
          </a:xfrm>
          <a:prstGeom prst="rect">
            <a:avLst/>
          </a:prstGeom>
        </p:spPr>
      </p:pic>
    </p:spTree>
    <p:extLst>
      <p:ext uri="{BB962C8B-B14F-4D97-AF65-F5344CB8AC3E}">
        <p14:creationId xmlns:p14="http://schemas.microsoft.com/office/powerpoint/2010/main" val="5770439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BDF3-ED32-4E66-9DDF-2E5218A93C77}"/>
              </a:ext>
            </a:extLst>
          </p:cNvPr>
          <p:cNvSpPr>
            <a:spLocks noGrp="1"/>
          </p:cNvSpPr>
          <p:nvPr>
            <p:ph type="title"/>
          </p:nvPr>
        </p:nvSpPr>
        <p:spPr/>
        <p:txBody>
          <a:bodyPr/>
          <a:lstStyle/>
          <a:p>
            <a:pPr algn="ctr"/>
            <a:r>
              <a:rPr lang="en-US" dirty="0"/>
              <a:t>Bute’s Industrial Estates</a:t>
            </a:r>
            <a:endParaRPr lang="en-GB" dirty="0"/>
          </a:p>
        </p:txBody>
      </p:sp>
      <p:pic>
        <p:nvPicPr>
          <p:cNvPr id="7" name="Picture 6">
            <a:extLst>
              <a:ext uri="{FF2B5EF4-FFF2-40B4-BE49-F238E27FC236}">
                <a16:creationId xmlns:a16="http://schemas.microsoft.com/office/drawing/2014/main" id="{39CEB86B-FCCB-4848-AE0B-2EC6F9E442B7}"/>
              </a:ext>
            </a:extLst>
          </p:cNvPr>
          <p:cNvPicPr>
            <a:picLocks noChangeAspect="1"/>
          </p:cNvPicPr>
          <p:nvPr/>
        </p:nvPicPr>
        <p:blipFill>
          <a:blip r:embed="rId2"/>
          <a:stretch>
            <a:fillRect/>
          </a:stretch>
        </p:blipFill>
        <p:spPr>
          <a:xfrm>
            <a:off x="613752" y="1990075"/>
            <a:ext cx="4750081" cy="3752564"/>
          </a:xfrm>
          <a:prstGeom prst="rect">
            <a:avLst/>
          </a:prstGeom>
        </p:spPr>
      </p:pic>
      <p:sp>
        <p:nvSpPr>
          <p:cNvPr id="9" name="TextBox 8">
            <a:extLst>
              <a:ext uri="{FF2B5EF4-FFF2-40B4-BE49-F238E27FC236}">
                <a16:creationId xmlns:a16="http://schemas.microsoft.com/office/drawing/2014/main" id="{810238CE-373B-47C9-B479-F6A7EE9A1F7F}"/>
              </a:ext>
            </a:extLst>
          </p:cNvPr>
          <p:cNvSpPr txBox="1"/>
          <p:nvPr/>
        </p:nvSpPr>
        <p:spPr>
          <a:xfrm>
            <a:off x="526742" y="5755018"/>
            <a:ext cx="6096000" cy="369332"/>
          </a:xfrm>
          <a:prstGeom prst="rect">
            <a:avLst/>
          </a:prstGeom>
          <a:noFill/>
        </p:spPr>
        <p:txBody>
          <a:bodyPr wrap="square">
            <a:spAutoFit/>
          </a:bodyPr>
          <a:lstStyle/>
          <a:p>
            <a:r>
              <a:rPr lang="en-US" dirty="0"/>
              <a:t>Bute East Dock, Cardiff </a:t>
            </a:r>
            <a:endParaRPr lang="en-GB" dirty="0"/>
          </a:p>
        </p:txBody>
      </p:sp>
      <p:pic>
        <p:nvPicPr>
          <p:cNvPr id="11" name="Picture 10">
            <a:extLst>
              <a:ext uri="{FF2B5EF4-FFF2-40B4-BE49-F238E27FC236}">
                <a16:creationId xmlns:a16="http://schemas.microsoft.com/office/drawing/2014/main" id="{0C168F69-4BD7-4ABE-8F86-95C8FE69F8E2}"/>
              </a:ext>
            </a:extLst>
          </p:cNvPr>
          <p:cNvPicPr>
            <a:picLocks noChangeAspect="1"/>
          </p:cNvPicPr>
          <p:nvPr/>
        </p:nvPicPr>
        <p:blipFill>
          <a:blip r:embed="rId3"/>
          <a:stretch>
            <a:fillRect/>
          </a:stretch>
        </p:blipFill>
        <p:spPr>
          <a:xfrm>
            <a:off x="6286500" y="1990075"/>
            <a:ext cx="5576090" cy="3814672"/>
          </a:xfrm>
          <a:prstGeom prst="rect">
            <a:avLst/>
          </a:prstGeom>
        </p:spPr>
      </p:pic>
      <p:sp>
        <p:nvSpPr>
          <p:cNvPr id="13" name="Content Placeholder 12">
            <a:extLst>
              <a:ext uri="{FF2B5EF4-FFF2-40B4-BE49-F238E27FC236}">
                <a16:creationId xmlns:a16="http://schemas.microsoft.com/office/drawing/2014/main" id="{DD343AA5-E058-415D-A83F-00729546E1EE}"/>
              </a:ext>
            </a:extLst>
          </p:cNvPr>
          <p:cNvSpPr>
            <a:spLocks noGrp="1"/>
          </p:cNvSpPr>
          <p:nvPr>
            <p:ph idx="1"/>
          </p:nvPr>
        </p:nvSpPr>
        <p:spPr/>
        <p:txBody>
          <a:bodyPr/>
          <a:lstStyle/>
          <a:p>
            <a:endParaRPr lang="en-GB" dirty="0"/>
          </a:p>
        </p:txBody>
      </p:sp>
      <p:sp>
        <p:nvSpPr>
          <p:cNvPr id="15" name="TextBox 14">
            <a:extLst>
              <a:ext uri="{FF2B5EF4-FFF2-40B4-BE49-F238E27FC236}">
                <a16:creationId xmlns:a16="http://schemas.microsoft.com/office/drawing/2014/main" id="{DC796F49-4718-435E-BC38-52AAD209F980}"/>
              </a:ext>
            </a:extLst>
          </p:cNvPr>
          <p:cNvSpPr txBox="1"/>
          <p:nvPr/>
        </p:nvSpPr>
        <p:spPr>
          <a:xfrm>
            <a:off x="6474780" y="5857360"/>
            <a:ext cx="6096000" cy="369332"/>
          </a:xfrm>
          <a:prstGeom prst="rect">
            <a:avLst/>
          </a:prstGeom>
          <a:noFill/>
        </p:spPr>
        <p:txBody>
          <a:bodyPr wrap="square">
            <a:spAutoFit/>
          </a:bodyPr>
          <a:lstStyle/>
          <a:p>
            <a:r>
              <a:rPr lang="en-GB" dirty="0" err="1"/>
              <a:t>Dowlais</a:t>
            </a:r>
            <a:r>
              <a:rPr lang="en-GB" dirty="0"/>
              <a:t> Ironworks</a:t>
            </a:r>
          </a:p>
        </p:txBody>
      </p:sp>
    </p:spTree>
    <p:extLst>
      <p:ext uri="{BB962C8B-B14F-4D97-AF65-F5344CB8AC3E}">
        <p14:creationId xmlns:p14="http://schemas.microsoft.com/office/powerpoint/2010/main" val="9447347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C7ADC45-3993-417A-B65B-AAB46AAD58DC}">
  <ds:schemaRefs>
    <ds:schemaRef ds:uri="http://schemas.microsoft.com/sharepoint/v3/contenttype/forms"/>
  </ds:schemaRefs>
</ds:datastoreItem>
</file>

<file path=customXml/itemProps2.xml><?xml version="1.0" encoding="utf-8"?>
<ds:datastoreItem xmlns:ds="http://schemas.openxmlformats.org/officeDocument/2006/customXml" ds:itemID="{D2BF8B7D-E94F-46CF-AC6B-2E05F00E6983}">
  <ds:schemaRefs>
    <ds:schemaRef ds:uri="18e00798-69c8-4d73-a841-5247a1895ee0"/>
    <ds:schemaRef ds:uri="53eb33a0-f383-4069-9f53-0e79fd56955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2056448-B17C-4070-8B84-15A65ED3331A}">
  <ds:schemaRefs>
    <ds:schemaRef ds:uri="18e00798-69c8-4d73-a841-5247a1895ee0"/>
    <ds:schemaRef ds:uri="53eb33a0-f383-4069-9f53-0e79fd56955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2103</TotalTime>
  <Words>1737</Words>
  <Application>Microsoft Office PowerPoint</Application>
  <PresentationFormat>Widescreen</PresentationFormat>
  <Paragraphs>131</Paragraphs>
  <Slides>40</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40</vt:i4>
      </vt:variant>
    </vt:vector>
  </HeadingPairs>
  <TitlesOfParts>
    <vt:vector size="48" baseType="lpstr">
      <vt:lpstr>-apple-system</vt:lpstr>
      <vt:lpstr>Google Sans</vt:lpstr>
      <vt:lpstr>Arial</vt:lpstr>
      <vt:lpstr>Calibri</vt:lpstr>
      <vt:lpstr>Calibri Light</vt:lpstr>
      <vt:lpstr>Verdana</vt:lpstr>
      <vt:lpstr>Office Theme</vt:lpstr>
      <vt:lpstr>1_Office Theme</vt:lpstr>
      <vt:lpstr>  </vt:lpstr>
      <vt:lpstr>3. Inventing Traditions, Imagining Communities: Theorising the Welsh National Revival</vt:lpstr>
      <vt:lpstr>PowerPoint Presentation</vt:lpstr>
      <vt:lpstr>PowerPoint Presentation</vt:lpstr>
      <vt:lpstr>PowerPoint Presentation</vt:lpstr>
      <vt:lpstr>Benedict Anderson, Imagined Communities</vt:lpstr>
      <vt:lpstr>PowerPoint Presentation</vt:lpstr>
      <vt:lpstr>Imagined Communities and Boundaries</vt:lpstr>
      <vt:lpstr>PowerPoint Presentation</vt:lpstr>
      <vt:lpstr>PowerPoint Presentation</vt:lpstr>
      <vt:lpstr>Terence Ranger (1929—2015)</vt:lpstr>
      <vt:lpstr>PowerPoint Presentation</vt:lpstr>
      <vt:lpstr>Hobsbawm and Ranger, Invented Traditions</vt:lpstr>
      <vt:lpstr>Hobsbawm and Ranger, Invented Traditions</vt:lpstr>
      <vt:lpstr>Hobsbawm and Ranger, Invented Traditions</vt:lpstr>
      <vt:lpstr>Hobsbawm and Ranger, Invented Traditions</vt:lpstr>
      <vt:lpstr>Hobsbawm and Ranger, Invented Traditions</vt:lpstr>
      <vt:lpstr>Hobsbawm and Ranger, Invented Traditions</vt:lpstr>
      <vt:lpstr>Morgan, ‘From a Death to a View: The Hunt for the Welsh Past in the Romantic Period’</vt:lpstr>
      <vt:lpstr>Morgan, ‘From a Death to a View: The Hunt for the Welsh Past in the Romantic Period’</vt:lpstr>
      <vt:lpstr>Morgan, ‘Hunt for the Welsh Past in Romantic Period’</vt:lpstr>
      <vt:lpstr>PowerPoint Presentation</vt:lpstr>
      <vt:lpstr>Eisteddfod</vt:lpstr>
      <vt:lpstr>Iolo Morganwg  (Edward Williams, 1747—1826)</vt:lpstr>
      <vt:lpstr>Invention of Druid Tradition</vt:lpstr>
      <vt:lpstr>Eisteddfod</vt:lpstr>
      <vt:lpstr>PowerPoint Presentation</vt:lpstr>
      <vt:lpstr>‘Rediscovery of the Celts’</vt:lpstr>
      <vt:lpstr>William Owen Pughue (1759–1835)</vt:lpstr>
      <vt:lpstr>Lady Llanover  (Augusta Hall nee Waddington, 1802–1896)</vt:lpstr>
      <vt:lpstr>Thomas Pennant (1726–1798) Tours in Wales (1798)</vt:lpstr>
      <vt:lpstr>Richard Wilson (1713–1782) Welsh Landscapes</vt:lpstr>
      <vt:lpstr>Richard Wilson (1713–1782) Welsh Landscapes</vt:lpstr>
      <vt:lpstr>Domestic ‘Grand Tours’ William Wordsworth, ‘Snowdon’</vt:lpstr>
      <vt:lpstr>Domestic ‘Grand Tours’: JMW Turner in Wales, 1798</vt:lpstr>
      <vt:lpstr>Heraldry </vt:lpstr>
      <vt:lpstr>Victorian Medieval Revival Gothic Castles</vt:lpstr>
      <vt:lpstr>Victorian Medieval Revival Gothic Castles</vt:lpstr>
      <vt:lpstr>Victorian Medieval Revival  William Burges (1827–1881) interior decorations in Cardiff Castle, 1865—1881,  commissioned by John Crichton-Stuart (, 3rd Marquess of Bute (1847–1900)</vt:lpstr>
      <vt:lpstr>Bute’s Industrial Estates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Alexander</dc:creator>
  <cp:lastModifiedBy>Alexander Scott</cp:lastModifiedBy>
  <cp:revision>3</cp:revision>
  <dcterms:created xsi:type="dcterms:W3CDTF">2021-02-04T07:24:26Z</dcterms:created>
  <dcterms:modified xsi:type="dcterms:W3CDTF">2021-09-21T17:14:00Z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