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242424"/>
                </a:solidFill>
                <a:latin typeface="Tahoma"/>
                <a:cs typeface="Tahom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242424"/>
                </a:solidFill>
                <a:latin typeface="Tahoma"/>
                <a:cs typeface="Tahom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242424"/>
                </a:solidFill>
                <a:latin typeface="Tahoma"/>
                <a:cs typeface="Tahom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242424"/>
                </a:solidFill>
                <a:latin typeface="Tahoma"/>
                <a:cs typeface="Tahom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Relationship Id="rId8" Type="http://schemas.openxmlformats.org/officeDocument/2006/relationships/image" Target="../media/image2.png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0"/>
            <a:ext cx="2852928" cy="6857998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0" y="0"/>
            <a:ext cx="182880" cy="6858000"/>
          </a:xfrm>
          <a:custGeom>
            <a:avLst/>
            <a:gdLst/>
            <a:ahLst/>
            <a:cxnLst/>
            <a:rect l="l" t="t" r="r" b="b"/>
            <a:pathLst>
              <a:path w="182880" h="6858000">
                <a:moveTo>
                  <a:pt x="182880" y="0"/>
                </a:moveTo>
                <a:lnTo>
                  <a:pt x="0" y="0"/>
                </a:lnTo>
                <a:lnTo>
                  <a:pt x="0" y="6858000"/>
                </a:lnTo>
                <a:lnTo>
                  <a:pt x="182880" y="6858000"/>
                </a:lnTo>
                <a:lnTo>
                  <a:pt x="182880" y="0"/>
                </a:lnTo>
                <a:close/>
              </a:path>
            </a:pathLst>
          </a:custGeom>
          <a:solidFill>
            <a:srgbClr val="766D5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38275" y="450545"/>
            <a:ext cx="10456036" cy="131622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242424"/>
                </a:solidFill>
                <a:latin typeface="Tahoma"/>
                <a:cs typeface="Tahom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852295" y="2015617"/>
            <a:ext cx="9698355" cy="37001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2.pn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g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g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g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
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/Relationships>
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
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
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g"/></Relationships>
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g"/></Relationships>
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/Relationships>
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g"/></Relationships>
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g"/></Relationships>
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jpg"/></Relationships>
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g"/></Relationships>
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bmjopen.bmj.com/content/bmjopen/14/2/e074100.full.pdf" TargetMode="External"/><Relationship Id="rId3" Type="http://schemas.openxmlformats.org/officeDocument/2006/relationships/hyperlink" Target="https://link.springer.com/content/pdf/10.1186/s12912-024-02216-0.pdf" TargetMode="External"/><Relationship Id="rId4" Type="http://schemas.openxmlformats.org/officeDocument/2006/relationships/hyperlink" Target="https://nhssomerset.nhs.uk/wp-content/uploads/sites/2/Enc-I-Anti-Racism-Board-Report.pdf" TargetMode="External"/><Relationship Id="rId5" Type="http://schemas.openxmlformats.org/officeDocument/2006/relationships/hyperlink" Target="https://www.nature.com/articles/s41415-022-5406-0.pdf" TargetMode="External"/><Relationship Id="rId6" Type="http://schemas.openxmlformats.org/officeDocument/2006/relationships/hyperlink" Target="https://www.nature.com/articles/s41415-023-5737-5.pdf" TargetMode="External"/></Relationships>
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thelancet.com/pdfs/journals/lansea/PIIS2772-3682(24)00143-4.pdf" TargetMode="External"/><Relationship Id="rId3" Type="http://schemas.openxmlformats.org/officeDocument/2006/relationships/hyperlink" Target="https://figshare.le.ac.uk/articles/thesis/Navigating_Competition_And_Collaboration_A_Labour_Process_Study_Of_Nhs_Workforce_Experiences_With_Integrated_Care_Systems/31095541/1/files/61122877.pdf" TargetMode="External"/><Relationship Id="rId4" Type="http://schemas.openxmlformats.org/officeDocument/2006/relationships/hyperlink" Target="https://link.springer.com/content/pdf/10.1186/s12960-022-00754-9.pdf" TargetMode="External"/><Relationship Id="rId5" Type="http://schemas.openxmlformats.org/officeDocument/2006/relationships/hyperlink" Target="https://www.health.org.uk/sites/default/files/upload/publications/2022/REALCentreWorkforceProjections_2022_v2.pdf" TargetMode="External"/><Relationship Id="rId6" Type="http://schemas.openxmlformats.org/officeDocument/2006/relationships/hyperlink" Target="https://link.springer.com/content/pdf/10.1186/s13063-022-06989-0.pdf" TargetMode="External"/></Relationships>
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cureus.com/articles/153209-the-emerging-challenges-and-strengths-of-the-national-health-services-a-physician-perspective.pdf" TargetMode="External"/><Relationship Id="rId3" Type="http://schemas.openxmlformats.org/officeDocument/2006/relationships/hyperlink" Target="https://link.springer.com/content/pdf/10.1186/s13063-023-07414-w.pdf" TargetMode="External"/><Relationship Id="rId4" Type="http://schemas.openxmlformats.org/officeDocument/2006/relationships/hyperlink" Target="https://rgs-ibg.onlinelibrary.wiley.com/doi/pdf/10.1111/geoj.12439" TargetMode="External"/><Relationship Id="rId5" Type="http://schemas.openxmlformats.org/officeDocument/2006/relationships/hyperlink" Target="https://assets.kingsfund.org.uk/f/256914/x/151509726c/nhs_staffing_shortages_engage_britain_2022.pdf" TargetMode="External"/></Relationships>
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england.nhs.uk/wp-content/uploads/2020/07/We-Are-The-NHS-Action-For-All-Of-Us-FINAL-March-21.pdf" TargetMode="External"/><Relationship Id="rId3" Type="http://schemas.openxmlformats.org/officeDocument/2006/relationships/hyperlink" Target="https://digital.nhs.uk/data-and-information/publications/statistical/nhs-workforce-statistics" TargetMode="External"/><Relationship Id="rId4" Type="http://schemas.openxmlformats.org/officeDocument/2006/relationships/hyperlink" Target="https://journals.sagepub.com/doi/full/10.1177/15271544241289605" TargetMode="External"/><Relationship Id="rId5" Type="http://schemas.openxmlformats.org/officeDocument/2006/relationships/hyperlink" Target="https://link.springer.com/content/pdf/10.1186/s12912-022-01128-1.pdf" TargetMode="External"/></Relationships>
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journals.uob.edu.ly/index.php/DEB/article/download/7609/5829" TargetMode="External"/><Relationship Id="rId3" Type="http://schemas.openxmlformats.org/officeDocument/2006/relationships/hyperlink" Target="https://pdfs.semanticscholar.org/752c/d28737554eef674c90a3a44d5c35d1784a98.pdf" TargetMode="External"/><Relationship Id="rId4" Type="http://schemas.openxmlformats.org/officeDocument/2006/relationships/hyperlink" Target="https://pdfs.semanticscholar.org/8c32/382ababdec444c2cd619293d5920d752c594.pdf" TargetMode="External"/><Relationship Id="rId5" Type="http://schemas.openxmlformats.org/officeDocument/2006/relationships/hyperlink" Target="https://link.springer.com/content/pdf/10.1186/s12913-024-11842-y.pdf" TargetMode="External"/></Relationships>
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research-portal.uu.nl/files/269392180/joepp-12-2023-0541en.pdf" TargetMode="External"/><Relationship Id="rId3" Type="http://schemas.openxmlformats.org/officeDocument/2006/relationships/hyperlink" Target="https://link.springer.com/content/pdf/10.1007/s11301-025-00491-y.pdf" TargetMode="External"/><Relationship Id="rId4" Type="http://schemas.openxmlformats.org/officeDocument/2006/relationships/hyperlink" Target="https://www.jmsrr.com/index.php/Journal/article/download/176/152" TargetMode="External"/><Relationship Id="rId5" Type="http://schemas.openxmlformats.org/officeDocument/2006/relationships/hyperlink" Target="https://digital.nhs.uk/data-and-information/publications/statistical/nhs-vacancies-survey" TargetMode="External"/></Relationships>
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7.pn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88825" cy="6856095"/>
            <a:chOff x="0" y="0"/>
            <a:chExt cx="12188825" cy="685609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88825" cy="685609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2849753" cy="685609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0"/>
              <a:ext cx="179705" cy="6856095"/>
            </a:xfrm>
            <a:custGeom>
              <a:avLst/>
              <a:gdLst/>
              <a:ahLst/>
              <a:cxnLst/>
              <a:rect l="l" t="t" r="r" b="b"/>
              <a:pathLst>
                <a:path w="179705" h="6856095">
                  <a:moveTo>
                    <a:pt x="0" y="6856095"/>
                  </a:moveTo>
                  <a:lnTo>
                    <a:pt x="179705" y="6856095"/>
                  </a:lnTo>
                  <a:lnTo>
                    <a:pt x="179705" y="0"/>
                  </a:lnTo>
                  <a:lnTo>
                    <a:pt x="0" y="0"/>
                  </a:lnTo>
                  <a:lnTo>
                    <a:pt x="0" y="6856095"/>
                  </a:lnTo>
                  <a:close/>
                </a:path>
              </a:pathLst>
            </a:custGeom>
            <a:solidFill>
              <a:srgbClr val="766D5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2212975" y="1127886"/>
            <a:ext cx="8492490" cy="1407160"/>
          </a:xfrm>
          <a:prstGeom prst="rect"/>
        </p:spPr>
        <p:txBody>
          <a:bodyPr wrap="square" lIns="0" tIns="10795" rIns="0" bIns="0" rtlCol="0" vert="horz">
            <a:spAutoFit/>
          </a:bodyPr>
          <a:lstStyle/>
          <a:p>
            <a:pPr algn="ctr" marL="12700" marR="5080" indent="635">
              <a:lnSpc>
                <a:spcPct val="100600"/>
              </a:lnSpc>
              <a:spcBef>
                <a:spcPts val="85"/>
              </a:spcBef>
            </a:pPr>
            <a:r>
              <a:rPr dirty="0" u="sng" sz="1800" spc="-1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Human</a:t>
            </a:r>
            <a:r>
              <a:rPr dirty="0" u="sng" sz="1800" spc="-12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Capital</a:t>
            </a:r>
            <a:r>
              <a:rPr dirty="0" u="sng" sz="1800" spc="-5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Challenges</a:t>
            </a:r>
            <a:r>
              <a:rPr dirty="0" u="sng" sz="1800" spc="-7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in</a:t>
            </a:r>
            <a:r>
              <a:rPr dirty="0" u="sng" sz="1800" spc="-9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the</a:t>
            </a:r>
            <a:r>
              <a:rPr dirty="0" u="sng" sz="1800" spc="-6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NHS:</a:t>
            </a:r>
            <a:r>
              <a:rPr dirty="0" u="sng" sz="1800" spc="-7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spc="-1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Recruitment</a:t>
            </a:r>
            <a:r>
              <a:rPr dirty="0" u="sng" sz="1800" spc="-9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spc="-1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Perspective</a:t>
            </a:r>
            <a:r>
              <a:rPr dirty="0" u="none" sz="1800" spc="500">
                <a:solidFill>
                  <a:srgbClr val="000000"/>
                </a:solid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An</a:t>
            </a:r>
            <a:r>
              <a:rPr dirty="0" u="sng" sz="1800" spc="-7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HRM</a:t>
            </a:r>
            <a:r>
              <a:rPr dirty="0" u="sng" sz="1800" spc="-4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Strategic</a:t>
            </a:r>
            <a:r>
              <a:rPr dirty="0" u="sng" sz="1800" spc="-5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Analysis</a:t>
            </a:r>
            <a:r>
              <a:rPr dirty="0" u="sng" sz="1800" spc="-4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and</a:t>
            </a:r>
            <a:r>
              <a:rPr dirty="0" u="sng" sz="1800" spc="-6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spc="-2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Evidence-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Based</a:t>
            </a:r>
            <a:r>
              <a:rPr dirty="0" u="sng" sz="1800" spc="-10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spc="-1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Recommendations</a:t>
            </a:r>
            <a:r>
              <a:rPr dirty="0" u="none" sz="1800" spc="-10">
                <a:solidFill>
                  <a:srgbClr val="000000"/>
                </a:solid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Module</a:t>
            </a:r>
            <a:r>
              <a:rPr dirty="0" u="sng" sz="1800" spc="-8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spc="-1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Details</a:t>
            </a:r>
            <a:endParaRPr sz="1800">
              <a:latin typeface="Verdana"/>
              <a:cs typeface="Verdana"/>
            </a:endParaRPr>
          </a:p>
          <a:p>
            <a:pPr algn="ctr" marL="1903095" marR="1893570">
              <a:lnSpc>
                <a:spcPts val="2140"/>
              </a:lnSpc>
              <a:spcBef>
                <a:spcPts val="160"/>
              </a:spcBef>
            </a:pP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Module:</a:t>
            </a:r>
            <a:r>
              <a:rPr dirty="0" u="sng" sz="1800" spc="-1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spc="-1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Human</a:t>
            </a:r>
            <a:r>
              <a:rPr dirty="0" u="sng" sz="1800" spc="-13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Capital</a:t>
            </a:r>
            <a:r>
              <a:rPr dirty="0" u="sng" sz="1800" spc="-8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spc="-1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Management</a:t>
            </a:r>
            <a:r>
              <a:rPr dirty="0" u="none" sz="1800" spc="-10">
                <a:solidFill>
                  <a:srgbClr val="000000"/>
                </a:solid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Module</a:t>
            </a:r>
            <a:r>
              <a:rPr dirty="0" u="sng" sz="1800" spc="-6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Code:</a:t>
            </a:r>
            <a:r>
              <a:rPr dirty="0" u="sng" sz="1800" spc="-65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spc="-1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LCMB7023</a:t>
            </a:r>
            <a:endParaRPr sz="1800">
              <a:latin typeface="Verdana"/>
              <a:cs typeface="Verdan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972180" y="2503170"/>
            <a:ext cx="6976109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u="sng" sz="1800" spc="-10" b="1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Programme:</a:t>
            </a:r>
            <a:r>
              <a:rPr dirty="0" u="sng" sz="1800" spc="-100" b="1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b="1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Master</a:t>
            </a:r>
            <a:r>
              <a:rPr dirty="0" u="sng" sz="1800" spc="-55" b="1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b="1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of</a:t>
            </a:r>
            <a:r>
              <a:rPr dirty="0" u="sng" sz="1800" spc="-30" b="1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b="1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Business</a:t>
            </a:r>
            <a:r>
              <a:rPr dirty="0" u="sng" sz="1800" spc="-60" b="1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spc="-10" b="1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Administration</a:t>
            </a:r>
            <a:r>
              <a:rPr dirty="0" u="sng" sz="1800" spc="-35" b="1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dirty="0" u="sng" sz="1800" spc="-10" b="1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(MBA)</a:t>
            </a:r>
            <a:endParaRPr sz="1800">
              <a:latin typeface="Verdana"/>
              <a:cs typeface="Verdan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972047" y="3427221"/>
            <a:ext cx="1663064" cy="23812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dirty="0" sz="1400" b="1">
                <a:solidFill>
                  <a:srgbClr val="242424"/>
                </a:solidFill>
                <a:latin typeface="Verdana"/>
                <a:cs typeface="Verdana"/>
              </a:rPr>
              <a:t>Group</a:t>
            </a:r>
            <a:r>
              <a:rPr dirty="0" sz="1400" spc="-70" b="1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dirty="0" sz="1400" spc="-10" b="1">
                <a:solidFill>
                  <a:srgbClr val="242424"/>
                </a:solidFill>
                <a:latin typeface="Verdana"/>
                <a:cs typeface="Verdana"/>
              </a:rPr>
              <a:t>Members:</a:t>
            </a:r>
            <a:endParaRPr sz="1400">
              <a:latin typeface="Verdana"/>
              <a:cs typeface="Verdana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4523232" y="3658428"/>
          <a:ext cx="4660900" cy="10642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95905"/>
                <a:gridCol w="622299"/>
                <a:gridCol w="1165860"/>
              </a:tblGrid>
              <a:tr h="212090">
                <a:tc>
                  <a:txBody>
                    <a:bodyPr/>
                    <a:lstStyle/>
                    <a:p>
                      <a:pPr marL="155575" indent="-130175">
                        <a:lnSpc>
                          <a:spcPts val="1575"/>
                        </a:lnSpc>
                        <a:buSzPct val="92857"/>
                        <a:buChar char="•"/>
                        <a:tabLst>
                          <a:tab pos="155575" algn="l"/>
                        </a:tabLst>
                      </a:pPr>
                      <a:r>
                        <a:rPr dirty="0" sz="140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Prahar</a:t>
                      </a:r>
                      <a:r>
                        <a:rPr dirty="0" sz="1400" spc="-5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40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sunilbhai</a:t>
                      </a:r>
                      <a:r>
                        <a:rPr dirty="0" sz="1400" spc="-25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400" spc="-2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shah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algn="ctr" marL="48895">
                        <a:lnSpc>
                          <a:spcPts val="1575"/>
                        </a:lnSpc>
                      </a:pPr>
                      <a:r>
                        <a:rPr dirty="0" sz="1400" spc="-5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-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algn="r" marR="26034">
                        <a:lnSpc>
                          <a:spcPts val="1575"/>
                        </a:lnSpc>
                      </a:pPr>
                      <a:r>
                        <a:rPr dirty="0" sz="1400" spc="-1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2528026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</a:tr>
              <a:tr h="211454">
                <a:tc>
                  <a:txBody>
                    <a:bodyPr/>
                    <a:lstStyle/>
                    <a:p>
                      <a:pPr marL="167640" indent="-130175">
                        <a:lnSpc>
                          <a:spcPts val="1570"/>
                        </a:lnSpc>
                        <a:buSzPct val="92857"/>
                        <a:buChar char="•"/>
                        <a:tabLst>
                          <a:tab pos="167640" algn="l"/>
                        </a:tabLst>
                      </a:pPr>
                      <a:r>
                        <a:rPr dirty="0" sz="140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Manpreet</a:t>
                      </a:r>
                      <a:r>
                        <a:rPr dirty="0" sz="1400" spc="-55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40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singh</a:t>
                      </a:r>
                      <a:r>
                        <a:rPr dirty="0" sz="1400" spc="-75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400" spc="-2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mehra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570"/>
                        </a:lnSpc>
                      </a:pPr>
                      <a:r>
                        <a:rPr dirty="0" sz="1400" spc="-5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-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algn="r" marR="35560">
                        <a:lnSpc>
                          <a:spcPts val="1570"/>
                        </a:lnSpc>
                      </a:pPr>
                      <a:r>
                        <a:rPr dirty="0" sz="1400" spc="-1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2522997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</a:tr>
              <a:tr h="213360">
                <a:tc>
                  <a:txBody>
                    <a:bodyPr/>
                    <a:lstStyle/>
                    <a:p>
                      <a:pPr marL="155575" indent="-130175">
                        <a:lnSpc>
                          <a:spcPts val="1580"/>
                        </a:lnSpc>
                        <a:buSzPct val="92857"/>
                        <a:buChar char="•"/>
                        <a:tabLst>
                          <a:tab pos="155575" algn="l"/>
                        </a:tabLst>
                      </a:pPr>
                      <a:r>
                        <a:rPr dirty="0" sz="140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Navin</a:t>
                      </a:r>
                      <a:r>
                        <a:rPr dirty="0" sz="1400" spc="-75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40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kumar</a:t>
                      </a:r>
                      <a:r>
                        <a:rPr dirty="0" sz="1400" spc="-7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400" spc="-1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jayakumar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algn="ctr" marR="27940">
                        <a:lnSpc>
                          <a:spcPts val="1580"/>
                        </a:lnSpc>
                      </a:pPr>
                      <a:r>
                        <a:rPr dirty="0" sz="1400" spc="-5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-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algn="r" marR="24130">
                        <a:lnSpc>
                          <a:spcPts val="1580"/>
                        </a:lnSpc>
                      </a:pPr>
                      <a:r>
                        <a:rPr dirty="0" sz="1400" spc="-1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2506813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</a:tr>
              <a:tr h="213360">
                <a:tc>
                  <a:txBody>
                    <a:bodyPr/>
                    <a:lstStyle/>
                    <a:p>
                      <a:pPr marL="167640" indent="-130175">
                        <a:lnSpc>
                          <a:spcPts val="1580"/>
                        </a:lnSpc>
                        <a:buSzPct val="92857"/>
                        <a:buChar char="•"/>
                        <a:tabLst>
                          <a:tab pos="167640" algn="l"/>
                        </a:tabLst>
                      </a:pPr>
                      <a:r>
                        <a:rPr dirty="0" sz="140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Neel</a:t>
                      </a:r>
                      <a:r>
                        <a:rPr dirty="0" sz="1400" spc="-65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40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manishbhai</a:t>
                      </a:r>
                      <a:r>
                        <a:rPr dirty="0" sz="1400" spc="-6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400" spc="-2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korat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algn="ctr" marR="3810">
                        <a:lnSpc>
                          <a:spcPts val="1580"/>
                        </a:lnSpc>
                      </a:pPr>
                      <a:r>
                        <a:rPr dirty="0" sz="1400" spc="-5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-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algn="r" marR="36195">
                        <a:lnSpc>
                          <a:spcPts val="1580"/>
                        </a:lnSpc>
                      </a:pPr>
                      <a:r>
                        <a:rPr dirty="0" sz="1400" spc="-1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2523741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</a:tr>
              <a:tr h="213995">
                <a:tc>
                  <a:txBody>
                    <a:bodyPr/>
                    <a:lstStyle/>
                    <a:p>
                      <a:pPr marL="164465" indent="-130175">
                        <a:lnSpc>
                          <a:spcPts val="1585"/>
                        </a:lnSpc>
                        <a:buSzPct val="92857"/>
                        <a:buChar char="•"/>
                        <a:tabLst>
                          <a:tab pos="164465" algn="l"/>
                        </a:tabLst>
                      </a:pPr>
                      <a:r>
                        <a:rPr dirty="0" sz="140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Jeel</a:t>
                      </a:r>
                      <a:r>
                        <a:rPr dirty="0" sz="1400" spc="-75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40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bhratbhai</a:t>
                      </a:r>
                      <a:r>
                        <a:rPr dirty="0" sz="1400" spc="-55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400" spc="-1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anghan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algn="ctr" marR="22225">
                        <a:lnSpc>
                          <a:spcPts val="1585"/>
                        </a:lnSpc>
                      </a:pPr>
                      <a:r>
                        <a:rPr dirty="0" sz="1400" spc="-5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-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algn="r" marR="26670">
                        <a:lnSpc>
                          <a:spcPts val="1585"/>
                        </a:lnSpc>
                      </a:pPr>
                      <a:r>
                        <a:rPr dirty="0" sz="1400" spc="-10" b="1">
                          <a:solidFill>
                            <a:srgbClr val="242424"/>
                          </a:solidFill>
                          <a:latin typeface="Verdana"/>
                          <a:cs typeface="Verdana"/>
                        </a:rPr>
                        <a:t>2522449</a:t>
                      </a:r>
                      <a:endParaRPr sz="1400">
                        <a:latin typeface="Verdana"/>
                        <a:cs typeface="Verdana"/>
                      </a:endParaRPr>
                    </a:p>
                  </a:txBody>
                  <a:tcPr marL="0" marR="0" marB="0" marT="0"/>
                </a:tc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5154929" y="4924425"/>
            <a:ext cx="3157220" cy="871855"/>
          </a:xfrm>
          <a:prstGeom prst="rect">
            <a:avLst/>
          </a:prstGeom>
        </p:spPr>
        <p:txBody>
          <a:bodyPr wrap="square" lIns="0" tIns="20320" rIns="0" bIns="0" rtlCol="0" vert="horz">
            <a:spAutoFit/>
          </a:bodyPr>
          <a:lstStyle/>
          <a:p>
            <a:pPr marL="12700" marR="113664" indent="673735">
              <a:lnSpc>
                <a:spcPts val="1660"/>
              </a:lnSpc>
              <a:spcBef>
                <a:spcPts val="160"/>
              </a:spcBef>
            </a:pPr>
            <a:r>
              <a:rPr dirty="0" sz="1400" b="1">
                <a:solidFill>
                  <a:srgbClr val="242424"/>
                </a:solidFill>
                <a:latin typeface="Verdana"/>
                <a:cs typeface="Verdana"/>
              </a:rPr>
              <a:t>Submission</a:t>
            </a:r>
            <a:r>
              <a:rPr dirty="0" sz="1400" spc="-85" b="1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dirty="0" sz="1400" spc="-10" b="1">
                <a:solidFill>
                  <a:srgbClr val="242424"/>
                </a:solidFill>
                <a:latin typeface="Verdana"/>
                <a:cs typeface="Verdana"/>
              </a:rPr>
              <a:t>Details Lecturers:</a:t>
            </a:r>
            <a:r>
              <a:rPr dirty="0" sz="1400" spc="-65" b="1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dirty="0" sz="1400" b="1">
                <a:solidFill>
                  <a:srgbClr val="242424"/>
                </a:solidFill>
                <a:latin typeface="Verdana"/>
                <a:cs typeface="Verdana"/>
              </a:rPr>
              <a:t>Eno</a:t>
            </a:r>
            <a:r>
              <a:rPr dirty="0" sz="1400" spc="-15" b="1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dirty="0" sz="1400" b="1">
                <a:solidFill>
                  <a:srgbClr val="242424"/>
                </a:solidFill>
                <a:latin typeface="Verdana"/>
                <a:cs typeface="Verdana"/>
              </a:rPr>
              <a:t>Amasi</a:t>
            </a:r>
            <a:r>
              <a:rPr dirty="0" sz="1400" spc="-15" b="1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dirty="0" sz="1400" spc="-10" b="1">
                <a:solidFill>
                  <a:srgbClr val="242424"/>
                </a:solidFill>
                <a:latin typeface="Verdana"/>
                <a:cs typeface="Verdana"/>
              </a:rPr>
              <a:t>Maycock</a:t>
            </a:r>
            <a:endParaRPr sz="1400">
              <a:latin typeface="Verdana"/>
              <a:cs typeface="Verdana"/>
            </a:endParaRPr>
          </a:p>
          <a:p>
            <a:pPr marL="12700" marR="5080" indent="673735">
              <a:lnSpc>
                <a:spcPts val="1660"/>
              </a:lnSpc>
              <a:spcBef>
                <a:spcPts val="20"/>
              </a:spcBef>
            </a:pPr>
            <a:r>
              <a:rPr dirty="0" sz="1400" b="1">
                <a:solidFill>
                  <a:srgbClr val="242424"/>
                </a:solidFill>
                <a:latin typeface="Verdana"/>
                <a:cs typeface="Verdana"/>
              </a:rPr>
              <a:t>University:</a:t>
            </a:r>
            <a:r>
              <a:rPr dirty="0" sz="1400" spc="-110" b="1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dirty="0" sz="1400" spc="-20" b="1">
                <a:solidFill>
                  <a:srgbClr val="242424"/>
                </a:solidFill>
                <a:latin typeface="Verdana"/>
                <a:cs typeface="Verdana"/>
              </a:rPr>
              <a:t>UWTSD </a:t>
            </a:r>
            <a:r>
              <a:rPr dirty="0" sz="1400" spc="-10" b="1">
                <a:solidFill>
                  <a:srgbClr val="242424"/>
                </a:solidFill>
                <a:latin typeface="Verdana"/>
                <a:cs typeface="Verdana"/>
              </a:rPr>
              <a:t>Submission</a:t>
            </a:r>
            <a:r>
              <a:rPr dirty="0" sz="1400" spc="-90" b="1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dirty="0" sz="1400" b="1">
                <a:solidFill>
                  <a:srgbClr val="242424"/>
                </a:solidFill>
                <a:latin typeface="Verdana"/>
                <a:cs typeface="Verdana"/>
              </a:rPr>
              <a:t>Date:</a:t>
            </a:r>
            <a:r>
              <a:rPr dirty="0" sz="1400" spc="-65" b="1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dirty="0" sz="1400" b="1">
                <a:solidFill>
                  <a:srgbClr val="242424"/>
                </a:solidFill>
                <a:latin typeface="Verdana"/>
                <a:cs typeface="Verdana"/>
              </a:rPr>
              <a:t>8</a:t>
            </a:r>
            <a:r>
              <a:rPr dirty="0" sz="1400" spc="-90" b="1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dirty="0" sz="1400" b="1">
                <a:solidFill>
                  <a:srgbClr val="242424"/>
                </a:solidFill>
                <a:latin typeface="Verdana"/>
                <a:cs typeface="Verdana"/>
              </a:rPr>
              <a:t>March</a:t>
            </a:r>
            <a:r>
              <a:rPr dirty="0" sz="1400" spc="-60" b="1">
                <a:solidFill>
                  <a:srgbClr val="242424"/>
                </a:solidFill>
                <a:latin typeface="Verdana"/>
                <a:cs typeface="Verdana"/>
              </a:rPr>
              <a:t> </a:t>
            </a:r>
            <a:r>
              <a:rPr dirty="0" sz="1400" spc="-20" b="1">
                <a:solidFill>
                  <a:srgbClr val="242424"/>
                </a:solidFill>
                <a:latin typeface="Verdana"/>
                <a:cs typeface="Verdana"/>
              </a:rPr>
              <a:t>2026</a:t>
            </a:r>
            <a:endParaRPr sz="1400">
              <a:latin typeface="Verdana"/>
              <a:cs typeface="Verdana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0" y="4324984"/>
            <a:ext cx="1741170" cy="777240"/>
          </a:xfrm>
          <a:custGeom>
            <a:avLst/>
            <a:gdLst/>
            <a:ahLst/>
            <a:cxnLst/>
            <a:rect l="l" t="t" r="r" b="b"/>
            <a:pathLst>
              <a:path w="1741170" h="777239">
                <a:moveTo>
                  <a:pt x="1345057" y="0"/>
                </a:moveTo>
                <a:lnTo>
                  <a:pt x="0" y="0"/>
                </a:lnTo>
                <a:lnTo>
                  <a:pt x="0" y="777239"/>
                </a:lnTo>
                <a:lnTo>
                  <a:pt x="1345057" y="777239"/>
                </a:lnTo>
                <a:lnTo>
                  <a:pt x="1354709" y="776477"/>
                </a:lnTo>
                <a:lnTo>
                  <a:pt x="1362710" y="774319"/>
                </a:lnTo>
                <a:lnTo>
                  <a:pt x="1368806" y="771270"/>
                </a:lnTo>
                <a:lnTo>
                  <a:pt x="1373251" y="767841"/>
                </a:lnTo>
                <a:lnTo>
                  <a:pt x="1373251" y="763142"/>
                </a:lnTo>
                <a:lnTo>
                  <a:pt x="1377950" y="763142"/>
                </a:lnTo>
                <a:lnTo>
                  <a:pt x="1734058" y="407288"/>
                </a:lnTo>
                <a:lnTo>
                  <a:pt x="1739392" y="398779"/>
                </a:lnTo>
                <a:lnTo>
                  <a:pt x="1741043" y="387984"/>
                </a:lnTo>
                <a:lnTo>
                  <a:pt x="1739392" y="376427"/>
                </a:lnTo>
                <a:lnTo>
                  <a:pt x="1734058" y="365251"/>
                </a:lnTo>
                <a:lnTo>
                  <a:pt x="1377950" y="14096"/>
                </a:lnTo>
                <a:lnTo>
                  <a:pt x="1377950" y="9397"/>
                </a:lnTo>
                <a:lnTo>
                  <a:pt x="1373251" y="9397"/>
                </a:lnTo>
                <a:lnTo>
                  <a:pt x="1368806" y="5968"/>
                </a:lnTo>
                <a:lnTo>
                  <a:pt x="1362710" y="2920"/>
                </a:lnTo>
                <a:lnTo>
                  <a:pt x="1354709" y="762"/>
                </a:lnTo>
                <a:lnTo>
                  <a:pt x="1345057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73223" y="649046"/>
            <a:ext cx="5197475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200"/>
              <a:t>Introduction</a:t>
            </a:r>
            <a:r>
              <a:rPr dirty="0" spc="-65"/>
              <a:t> </a:t>
            </a:r>
            <a:r>
              <a:rPr dirty="0" spc="-80"/>
              <a:t>to</a:t>
            </a:r>
            <a:r>
              <a:rPr dirty="0" spc="-135"/>
              <a:t> </a:t>
            </a:r>
            <a:r>
              <a:rPr dirty="0" spc="-145"/>
              <a:t>the</a:t>
            </a:r>
            <a:r>
              <a:rPr dirty="0" spc="-80"/>
              <a:t> </a:t>
            </a:r>
            <a:r>
              <a:rPr dirty="0" spc="-135"/>
              <a:t>topic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703577" y="1954148"/>
            <a:ext cx="5420360" cy="4018915"/>
          </a:xfrm>
          <a:prstGeom prst="rect">
            <a:avLst/>
          </a:prstGeom>
        </p:spPr>
        <p:txBody>
          <a:bodyPr wrap="square" lIns="0" tIns="38100" rIns="0" bIns="0" rtlCol="0" vert="horz">
            <a:spAutoFit/>
          </a:bodyPr>
          <a:lstStyle/>
          <a:p>
            <a:pPr marL="357505" marR="728345" indent="-344805">
              <a:lnSpc>
                <a:spcPts val="1639"/>
              </a:lnSpc>
              <a:spcBef>
                <a:spcPts val="30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50">
                <a:solidFill>
                  <a:srgbClr val="404040"/>
                </a:solidFill>
                <a:latin typeface="Verdana"/>
                <a:cs typeface="Verdana"/>
              </a:rPr>
              <a:t>NHS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has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114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critical</a:t>
            </a:r>
            <a:r>
              <a:rPr dirty="0" sz="1500" spc="-1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human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capital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challenge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that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recruitment.</a:t>
            </a:r>
            <a:endParaRPr sz="1500">
              <a:latin typeface="Verdana"/>
              <a:cs typeface="Verdana"/>
            </a:endParaRPr>
          </a:p>
          <a:p>
            <a:pPr marL="357505" marR="5080" indent="-344805">
              <a:lnSpc>
                <a:spcPct val="80100"/>
              </a:lnSpc>
              <a:spcBef>
                <a:spcPts val="969"/>
              </a:spcBef>
            </a:pPr>
            <a:r>
              <a:rPr dirty="0" sz="1500" spc="-62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 spc="85">
                <a:solidFill>
                  <a:srgbClr val="A32E0E"/>
                </a:solidFill>
                <a:latin typeface="Segoe UI Symbol"/>
                <a:cs typeface="Segoe UI Symbol"/>
              </a:rPr>
              <a:t> 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Staff</a:t>
            </a:r>
            <a:r>
              <a:rPr dirty="0" sz="1500" spc="2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shortages</a:t>
            </a:r>
            <a:r>
              <a:rPr dirty="0" sz="1500" spc="2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500" spc="229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also</a:t>
            </a:r>
            <a:r>
              <a:rPr dirty="0" sz="1500" spc="2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500" spc="2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considerable</a:t>
            </a:r>
            <a:r>
              <a:rPr dirty="0" sz="1500" spc="2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issue</a:t>
            </a:r>
            <a:r>
              <a:rPr dirty="0" sz="1500" spc="20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2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75">
                <a:solidFill>
                  <a:srgbClr val="404040"/>
                </a:solidFill>
                <a:latin typeface="Verdana"/>
                <a:cs typeface="Verdana"/>
              </a:rPr>
              <a:t>re</a:t>
            </a:r>
            <a:r>
              <a:rPr dirty="0" sz="1500" spc="-495">
                <a:solidFill>
                  <a:srgbClr val="404040"/>
                </a:solidFill>
                <a:latin typeface="Verdana"/>
                <a:cs typeface="Verdana"/>
              </a:rPr>
              <a:t>g</a:t>
            </a:r>
            <a:r>
              <a:rPr dirty="0" sz="1500" spc="-48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500" spc="-475">
                <a:solidFill>
                  <a:srgbClr val="404040"/>
                </a:solidFill>
                <a:latin typeface="Verdana"/>
                <a:cs typeface="Verdana"/>
              </a:rPr>
              <a:t>r</a:t>
            </a:r>
            <a:r>
              <a:rPr dirty="0" sz="1500" spc="10">
                <a:solidFill>
                  <a:srgbClr val="404040"/>
                </a:solidFill>
                <a:latin typeface="Verdana"/>
                <a:cs typeface="Verdana"/>
              </a:rPr>
              <a:t>d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 to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service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quality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patient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outcome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(NHS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England, 2023).</a:t>
            </a:r>
            <a:endParaRPr sz="1500">
              <a:latin typeface="Verdana"/>
              <a:cs typeface="Verdana"/>
            </a:endParaRPr>
          </a:p>
          <a:p>
            <a:pPr marL="357505" marR="81280" indent="-344805">
              <a:lnSpc>
                <a:spcPct val="80700"/>
              </a:lnSpc>
              <a:spcBef>
                <a:spcPts val="95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HR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strategies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should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not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90">
                <a:solidFill>
                  <a:srgbClr val="404040"/>
                </a:solidFill>
                <a:latin typeface="Verdana"/>
                <a:cs typeface="Verdana"/>
              </a:rPr>
              <a:t>be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independent</a:t>
            </a:r>
            <a:r>
              <a:rPr dirty="0" sz="15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4">
                <a:solidFill>
                  <a:srgbClr val="404040"/>
                </a:solidFill>
                <a:latin typeface="Verdana"/>
                <a:cs typeface="Verdana"/>
              </a:rPr>
              <a:t>terms</a:t>
            </a:r>
            <a:r>
              <a:rPr dirty="0" sz="1500" spc="-2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of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 long-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term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planning</a:t>
            </a:r>
            <a:r>
              <a:rPr dirty="0" sz="15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(NHS 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Digital,</a:t>
            </a:r>
            <a:r>
              <a:rPr dirty="0" sz="15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500">
              <a:latin typeface="Verdana"/>
              <a:cs typeface="Verdana"/>
            </a:endParaRPr>
          </a:p>
          <a:p>
            <a:pPr marL="357505" marR="506095" indent="-344805">
              <a:lnSpc>
                <a:spcPts val="1630"/>
              </a:lnSpc>
              <a:spcBef>
                <a:spcPts val="65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Evidence-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based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 recruitment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practices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critical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towards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sustainability</a:t>
            </a:r>
            <a:r>
              <a:rPr dirty="0" sz="15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(Health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Foundation,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2022).</a:t>
            </a:r>
            <a:endParaRPr sz="1500">
              <a:latin typeface="Verdana"/>
              <a:cs typeface="Verdana"/>
            </a:endParaRPr>
          </a:p>
          <a:p>
            <a:pPr marL="357505" marR="73025" indent="-344805">
              <a:lnSpc>
                <a:spcPct val="80000"/>
              </a:lnSpc>
              <a:spcBef>
                <a:spcPts val="96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50">
                <a:latin typeface="Verdana"/>
                <a:cs typeface="Verdana"/>
              </a:rPr>
              <a:t>NHS</a:t>
            </a:r>
            <a:r>
              <a:rPr dirty="0" sz="1500" spc="-105">
                <a:latin typeface="Verdana"/>
                <a:cs typeface="Verdana"/>
              </a:rPr>
              <a:t> </a:t>
            </a:r>
            <a:r>
              <a:rPr dirty="0" sz="1500" spc="-160">
                <a:latin typeface="Verdana"/>
                <a:cs typeface="Verdana"/>
              </a:rPr>
              <a:t>is</a:t>
            </a:r>
            <a:r>
              <a:rPr dirty="0" sz="1500" spc="-114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also</a:t>
            </a:r>
            <a:r>
              <a:rPr dirty="0" sz="1500" spc="-14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considered</a:t>
            </a:r>
            <a:r>
              <a:rPr dirty="0" sz="1500" spc="-185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to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 spc="90">
                <a:latin typeface="Verdana"/>
                <a:cs typeface="Verdana"/>
              </a:rPr>
              <a:t>be</a:t>
            </a:r>
            <a:r>
              <a:rPr dirty="0" sz="1500" spc="-15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one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of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the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largest </a:t>
            </a:r>
            <a:r>
              <a:rPr dirty="0" sz="1500" spc="-50">
                <a:latin typeface="Verdana"/>
                <a:cs typeface="Verdana"/>
              </a:rPr>
              <a:t>employers</a:t>
            </a:r>
            <a:r>
              <a:rPr dirty="0" sz="1500" spc="-170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in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the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world</a:t>
            </a:r>
            <a:r>
              <a:rPr dirty="0" sz="1500" spc="-145">
                <a:latin typeface="Verdana"/>
                <a:cs typeface="Verdana"/>
              </a:rPr>
              <a:t> </a:t>
            </a:r>
            <a:r>
              <a:rPr dirty="0" sz="1500" spc="-40">
                <a:latin typeface="Verdana"/>
                <a:cs typeface="Verdana"/>
              </a:rPr>
              <a:t>but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 spc="-105">
                <a:latin typeface="Verdana"/>
                <a:cs typeface="Verdana"/>
              </a:rPr>
              <a:t>it</a:t>
            </a:r>
            <a:r>
              <a:rPr dirty="0" sz="1500" spc="-125">
                <a:latin typeface="Verdana"/>
                <a:cs typeface="Verdana"/>
              </a:rPr>
              <a:t> </a:t>
            </a:r>
            <a:r>
              <a:rPr dirty="0" sz="1500" spc="-50">
                <a:latin typeface="Verdana"/>
                <a:cs typeface="Verdana"/>
              </a:rPr>
              <a:t>has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114">
                <a:latin typeface="Verdana"/>
                <a:cs typeface="Verdana"/>
              </a:rPr>
              <a:t>a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problem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with </a:t>
            </a:r>
            <a:r>
              <a:rPr dirty="0" sz="1500" spc="-25">
                <a:latin typeface="Verdana"/>
                <a:cs typeface="Verdana"/>
              </a:rPr>
              <a:t>attracting</a:t>
            </a:r>
            <a:r>
              <a:rPr dirty="0" sz="1500">
                <a:latin typeface="Verdana"/>
                <a:cs typeface="Verdana"/>
              </a:rPr>
              <a:t> and</a:t>
            </a:r>
            <a:r>
              <a:rPr dirty="0" sz="1500" spc="-10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retaining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competent</a:t>
            </a:r>
            <a:r>
              <a:rPr dirty="0" sz="1500" spc="-10">
                <a:latin typeface="Verdana"/>
                <a:cs typeface="Verdana"/>
              </a:rPr>
              <a:t> </a:t>
            </a:r>
            <a:r>
              <a:rPr dirty="0" sz="1500" spc="-65">
                <a:latin typeface="Verdana"/>
                <a:cs typeface="Verdana"/>
              </a:rPr>
              <a:t>professionals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(NHS </a:t>
            </a:r>
            <a:r>
              <a:rPr dirty="0" sz="1500" spc="-40">
                <a:latin typeface="Verdana"/>
                <a:cs typeface="Verdana"/>
              </a:rPr>
              <a:t>England,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2023).</a:t>
            </a:r>
            <a:endParaRPr sz="1500">
              <a:latin typeface="Verdana"/>
              <a:cs typeface="Verdana"/>
            </a:endParaRPr>
          </a:p>
          <a:p>
            <a:pPr marL="357505" marR="275590" indent="-344805">
              <a:lnSpc>
                <a:spcPct val="80000"/>
              </a:lnSpc>
              <a:spcBef>
                <a:spcPts val="96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60">
                <a:latin typeface="Verdana"/>
                <a:cs typeface="Verdana"/>
              </a:rPr>
              <a:t>Thus,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-130">
                <a:latin typeface="Verdana"/>
                <a:cs typeface="Verdana"/>
              </a:rPr>
              <a:t>HR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leaders</a:t>
            </a:r>
            <a:r>
              <a:rPr dirty="0" sz="1500" spc="-155">
                <a:latin typeface="Verdana"/>
                <a:cs typeface="Verdana"/>
              </a:rPr>
              <a:t> </a:t>
            </a:r>
            <a:r>
              <a:rPr dirty="0" sz="1500" spc="-55">
                <a:latin typeface="Verdana"/>
                <a:cs typeface="Verdana"/>
              </a:rPr>
              <a:t>should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devise</a:t>
            </a:r>
            <a:r>
              <a:rPr dirty="0" sz="1500" spc="-130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strategic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60">
                <a:latin typeface="Verdana"/>
                <a:cs typeface="Verdana"/>
              </a:rPr>
              <a:t>recruitment </a:t>
            </a:r>
            <a:r>
              <a:rPr dirty="0" sz="1500" spc="-70">
                <a:latin typeface="Verdana"/>
                <a:cs typeface="Verdana"/>
              </a:rPr>
              <a:t>strategies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that integrate</a:t>
            </a:r>
            <a:r>
              <a:rPr dirty="0" sz="1500" spc="-114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workforce</a:t>
            </a:r>
            <a:r>
              <a:rPr dirty="0" sz="1500" spc="-60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planning,</a:t>
            </a:r>
            <a:r>
              <a:rPr dirty="0" sz="1500" spc="-12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policy </a:t>
            </a:r>
            <a:r>
              <a:rPr dirty="0" sz="1500" spc="-20">
                <a:latin typeface="Verdana"/>
                <a:cs typeface="Verdana"/>
              </a:rPr>
              <a:t>enhancements,</a:t>
            </a:r>
            <a:r>
              <a:rPr dirty="0" sz="1500" spc="-14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and</a:t>
            </a:r>
            <a:r>
              <a:rPr dirty="0" sz="1500" spc="-4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new</a:t>
            </a:r>
            <a:r>
              <a:rPr dirty="0" sz="1500" spc="-55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hiring</a:t>
            </a:r>
            <a:r>
              <a:rPr dirty="0" sz="1500" spc="-155">
                <a:latin typeface="Verdana"/>
                <a:cs typeface="Verdana"/>
              </a:rPr>
              <a:t> </a:t>
            </a:r>
            <a:r>
              <a:rPr dirty="0" sz="1500" spc="-65">
                <a:latin typeface="Verdana"/>
                <a:cs typeface="Verdana"/>
              </a:rPr>
              <a:t>strategies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in</a:t>
            </a:r>
            <a:r>
              <a:rPr dirty="0" sz="1500" spc="-65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order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to </a:t>
            </a:r>
            <a:r>
              <a:rPr dirty="0" sz="1500">
                <a:latin typeface="Verdana"/>
                <a:cs typeface="Verdana"/>
              </a:rPr>
              <a:t>make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workforce</a:t>
            </a:r>
            <a:r>
              <a:rPr dirty="0" sz="1500" spc="-130">
                <a:latin typeface="Verdana"/>
                <a:cs typeface="Verdana"/>
              </a:rPr>
              <a:t> </a:t>
            </a:r>
            <a:r>
              <a:rPr dirty="0" sz="1500" spc="-50">
                <a:latin typeface="Verdana"/>
                <a:cs typeface="Verdana"/>
              </a:rPr>
              <a:t>sustainable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in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the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long</a:t>
            </a:r>
            <a:r>
              <a:rPr dirty="0" sz="1500" spc="-10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term.</a:t>
            </a:r>
            <a:endParaRPr sz="15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04125" y="1995932"/>
            <a:ext cx="4181475" cy="353225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740279" y="649046"/>
            <a:ext cx="6947534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51025" algn="l"/>
                <a:tab pos="4686300" algn="l"/>
              </a:tabLst>
            </a:pPr>
            <a:r>
              <a:rPr dirty="0" spc="-10"/>
              <a:t>Current</a:t>
            </a:r>
            <a:r>
              <a:rPr dirty="0"/>
              <a:t>	</a:t>
            </a:r>
            <a:r>
              <a:rPr dirty="0" spc="-25"/>
              <a:t>Recruitment</a:t>
            </a:r>
            <a:r>
              <a:rPr dirty="0"/>
              <a:t>	</a:t>
            </a:r>
            <a:r>
              <a:rPr dirty="0" spc="-204"/>
              <a:t>Challenges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70886" y="2067306"/>
            <a:ext cx="4726305" cy="3590925"/>
          </a:xfrm>
          <a:prstGeom prst="rect">
            <a:avLst/>
          </a:prstGeom>
        </p:spPr>
        <p:txBody>
          <a:bodyPr wrap="square" lIns="0" tIns="41275" rIns="0" bIns="0" rtlCol="0" vert="horz">
            <a:spAutoFit/>
          </a:bodyPr>
          <a:lstStyle/>
          <a:p>
            <a:pPr marL="360045" marR="441959" indent="-347980">
              <a:lnSpc>
                <a:spcPts val="1850"/>
              </a:lnSpc>
              <a:spcBef>
                <a:spcPts val="32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There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13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high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rate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60">
                <a:solidFill>
                  <a:srgbClr val="404040"/>
                </a:solidFill>
                <a:latin typeface="Verdana"/>
                <a:cs typeface="Verdana"/>
              </a:rPr>
              <a:t>vacancy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40">
                <a:solidFill>
                  <a:srgbClr val="404040"/>
                </a:solidFill>
                <a:latin typeface="Verdana"/>
                <a:cs typeface="Verdana"/>
              </a:rPr>
              <a:t>various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 NHS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departments.</a:t>
            </a:r>
            <a:endParaRPr sz="1700">
              <a:latin typeface="Verdana"/>
              <a:cs typeface="Verdana"/>
            </a:endParaRPr>
          </a:p>
          <a:p>
            <a:pPr algn="just" marL="360045" marR="5080" indent="-347980">
              <a:lnSpc>
                <a:spcPct val="90000"/>
              </a:lnSpc>
              <a:spcBef>
                <a:spcPts val="935"/>
              </a:spcBef>
            </a:pP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 spc="480">
                <a:solidFill>
                  <a:srgbClr val="A32E0E"/>
                </a:solidFill>
                <a:latin typeface="Segoe UI Symbol"/>
                <a:cs typeface="Segoe UI Symbol"/>
              </a:rPr>
              <a:t> 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6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700" spc="2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influenced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by</a:t>
            </a:r>
            <a:r>
              <a:rPr dirty="0" sz="1700" spc="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25">
                <a:solidFill>
                  <a:srgbClr val="404040"/>
                </a:solidFill>
                <a:latin typeface="Verdana"/>
                <a:cs typeface="Verdana"/>
              </a:rPr>
              <a:t>presence</a:t>
            </a:r>
            <a:r>
              <a:rPr dirty="0" sz="1700" spc="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of 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competition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private</a:t>
            </a:r>
            <a:r>
              <a:rPr dirty="0" sz="17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healthcare organisations.</a:t>
            </a:r>
            <a:endParaRPr sz="1700">
              <a:latin typeface="Verdana"/>
              <a:cs typeface="Verdana"/>
            </a:endParaRPr>
          </a:p>
          <a:p>
            <a:pPr algn="just" marL="314325" marR="84455" indent="-283845">
              <a:lnSpc>
                <a:spcPts val="1939"/>
              </a:lnSpc>
              <a:spcBef>
                <a:spcPts val="800"/>
              </a:spcBef>
            </a:pP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 spc="140">
                <a:solidFill>
                  <a:srgbClr val="A32E0E"/>
                </a:solidFill>
                <a:latin typeface="Segoe UI Symbol"/>
                <a:cs typeface="Segoe UI Symbol"/>
              </a:rPr>
              <a:t>  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Time</a:t>
            </a:r>
            <a:r>
              <a:rPr dirty="0" sz="1700" spc="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consuming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hiring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procedures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scares away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candidates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(Omiyi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2025).</a:t>
            </a:r>
            <a:endParaRPr sz="1700">
              <a:latin typeface="Verdana"/>
              <a:cs typeface="Verdana"/>
            </a:endParaRPr>
          </a:p>
          <a:p>
            <a:pPr marL="360045" marR="377825" indent="-347980">
              <a:lnSpc>
                <a:spcPts val="1870"/>
              </a:lnSpc>
              <a:spcBef>
                <a:spcPts val="98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There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13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constraint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on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expansion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of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due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to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budget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restrictions.</a:t>
            </a:r>
            <a:endParaRPr sz="1700">
              <a:latin typeface="Verdana"/>
              <a:cs typeface="Verdana"/>
            </a:endParaRPr>
          </a:p>
          <a:p>
            <a:pPr marL="360045" marR="64769" indent="-347980">
              <a:lnSpc>
                <a:spcPct val="90300"/>
              </a:lnSpc>
              <a:spcBef>
                <a:spcPts val="93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14">
                <a:latin typeface="Verdana"/>
                <a:cs typeface="Verdana"/>
              </a:rPr>
              <a:t>There</a:t>
            </a:r>
            <a:r>
              <a:rPr dirty="0" sz="1700" spc="-65">
                <a:latin typeface="Verdana"/>
                <a:cs typeface="Verdana"/>
              </a:rPr>
              <a:t> </a:t>
            </a:r>
            <a:r>
              <a:rPr dirty="0" sz="1700" spc="-165">
                <a:latin typeface="Verdana"/>
                <a:cs typeface="Verdana"/>
              </a:rPr>
              <a:t>is</a:t>
            </a:r>
            <a:r>
              <a:rPr dirty="0" sz="1700" spc="-110">
                <a:latin typeface="Verdana"/>
                <a:cs typeface="Verdana"/>
              </a:rPr>
              <a:t> </a:t>
            </a:r>
            <a:r>
              <a:rPr dirty="0" sz="1700" spc="-45">
                <a:latin typeface="Verdana"/>
                <a:cs typeface="Verdana"/>
              </a:rPr>
              <a:t>also</a:t>
            </a:r>
            <a:r>
              <a:rPr dirty="0" sz="1700" spc="-160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the</a:t>
            </a:r>
            <a:r>
              <a:rPr dirty="0" sz="1700" spc="-90">
                <a:latin typeface="Verdana"/>
                <a:cs typeface="Verdana"/>
              </a:rPr>
              <a:t> </a:t>
            </a:r>
            <a:r>
              <a:rPr dirty="0" sz="1700" spc="-110">
                <a:latin typeface="Verdana"/>
                <a:cs typeface="Verdana"/>
              </a:rPr>
              <a:t>issue</a:t>
            </a:r>
            <a:r>
              <a:rPr dirty="0" sz="1700" spc="-150">
                <a:latin typeface="Verdana"/>
                <a:cs typeface="Verdana"/>
              </a:rPr>
              <a:t> </a:t>
            </a:r>
            <a:r>
              <a:rPr dirty="0" sz="1700" spc="-35">
                <a:latin typeface="Verdana"/>
                <a:cs typeface="Verdana"/>
              </a:rPr>
              <a:t>of</a:t>
            </a:r>
            <a:r>
              <a:rPr dirty="0" sz="1700" spc="-105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financial</a:t>
            </a:r>
            <a:r>
              <a:rPr dirty="0" sz="1700" spc="-170">
                <a:latin typeface="Verdana"/>
                <a:cs typeface="Verdana"/>
              </a:rPr>
              <a:t> </a:t>
            </a:r>
            <a:r>
              <a:rPr dirty="0" sz="1700" spc="-290">
                <a:latin typeface="Verdana"/>
                <a:cs typeface="Verdana"/>
              </a:rPr>
              <a:t>constraint </a:t>
            </a:r>
            <a:r>
              <a:rPr dirty="0" sz="1700">
                <a:latin typeface="Verdana"/>
                <a:cs typeface="Verdana"/>
              </a:rPr>
              <a:t>which</a:t>
            </a:r>
            <a:r>
              <a:rPr dirty="0" sz="1700" spc="-170">
                <a:latin typeface="Verdana"/>
                <a:cs typeface="Verdana"/>
              </a:rPr>
              <a:t> </a:t>
            </a:r>
            <a:r>
              <a:rPr dirty="0" sz="1700" spc="-135">
                <a:latin typeface="Verdana"/>
                <a:cs typeface="Verdana"/>
              </a:rPr>
              <a:t>limits</a:t>
            </a:r>
            <a:r>
              <a:rPr dirty="0" sz="1700" spc="-190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the</a:t>
            </a:r>
            <a:r>
              <a:rPr dirty="0" sz="1700" spc="-65">
                <a:latin typeface="Verdana"/>
                <a:cs typeface="Verdana"/>
              </a:rPr>
              <a:t> </a:t>
            </a:r>
            <a:r>
              <a:rPr dirty="0" sz="1700" spc="-55">
                <a:latin typeface="Verdana"/>
                <a:cs typeface="Verdana"/>
              </a:rPr>
              <a:t>ability</a:t>
            </a:r>
            <a:r>
              <a:rPr dirty="0" sz="1700" spc="-185">
                <a:latin typeface="Verdana"/>
                <a:cs typeface="Verdana"/>
              </a:rPr>
              <a:t> </a:t>
            </a:r>
            <a:r>
              <a:rPr dirty="0" sz="1700" spc="-40">
                <a:latin typeface="Verdana"/>
                <a:cs typeface="Verdana"/>
              </a:rPr>
              <a:t>to</a:t>
            </a:r>
            <a:r>
              <a:rPr dirty="0" sz="1700" spc="-95">
                <a:latin typeface="Verdana"/>
                <a:cs typeface="Verdana"/>
              </a:rPr>
              <a:t> </a:t>
            </a:r>
            <a:r>
              <a:rPr dirty="0" sz="1700" spc="-85">
                <a:latin typeface="Verdana"/>
                <a:cs typeface="Verdana"/>
              </a:rPr>
              <a:t>hire</a:t>
            </a:r>
            <a:r>
              <a:rPr dirty="0" sz="1700" spc="-145">
                <a:latin typeface="Verdana"/>
                <a:cs typeface="Verdana"/>
              </a:rPr>
              <a:t> </a:t>
            </a:r>
            <a:r>
              <a:rPr dirty="0" sz="1700" spc="-130">
                <a:latin typeface="Verdana"/>
                <a:cs typeface="Verdana"/>
              </a:rPr>
              <a:t>thus</a:t>
            </a:r>
            <a:r>
              <a:rPr dirty="0" sz="1700" spc="-95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the</a:t>
            </a:r>
            <a:r>
              <a:rPr dirty="0" sz="1700" spc="-65">
                <a:latin typeface="Verdana"/>
                <a:cs typeface="Verdana"/>
              </a:rPr>
              <a:t> </a:t>
            </a:r>
            <a:r>
              <a:rPr dirty="0" sz="1700" spc="-100">
                <a:latin typeface="Verdana"/>
                <a:cs typeface="Verdana"/>
              </a:rPr>
              <a:t>NHS </a:t>
            </a:r>
            <a:r>
              <a:rPr dirty="0" sz="1700">
                <a:latin typeface="Verdana"/>
                <a:cs typeface="Verdana"/>
              </a:rPr>
              <a:t>cannot</a:t>
            </a:r>
            <a:r>
              <a:rPr dirty="0" sz="1700" spc="-50">
                <a:latin typeface="Verdana"/>
                <a:cs typeface="Verdana"/>
              </a:rPr>
              <a:t> </a:t>
            </a:r>
            <a:r>
              <a:rPr dirty="0" sz="1700" spc="70">
                <a:latin typeface="Verdana"/>
                <a:cs typeface="Verdana"/>
              </a:rPr>
              <a:t>be</a:t>
            </a:r>
            <a:r>
              <a:rPr dirty="0" sz="1700" spc="-55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able</a:t>
            </a:r>
            <a:r>
              <a:rPr dirty="0" sz="1700" spc="-114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to</a:t>
            </a:r>
            <a:r>
              <a:rPr dirty="0" sz="1700" spc="-35">
                <a:latin typeface="Verdana"/>
                <a:cs typeface="Verdana"/>
              </a:rPr>
              <a:t> </a:t>
            </a:r>
            <a:r>
              <a:rPr dirty="0" sz="1700" spc="-85">
                <a:latin typeface="Verdana"/>
                <a:cs typeface="Verdana"/>
              </a:rPr>
              <a:t>hire</a:t>
            </a:r>
            <a:r>
              <a:rPr dirty="0" sz="1700" spc="-110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enough</a:t>
            </a:r>
            <a:r>
              <a:rPr dirty="0" sz="1700" spc="-60">
                <a:latin typeface="Verdana"/>
                <a:cs typeface="Verdana"/>
              </a:rPr>
              <a:t> </a:t>
            </a:r>
            <a:r>
              <a:rPr dirty="0" sz="1700" spc="-40">
                <a:latin typeface="Verdana"/>
                <a:cs typeface="Verdana"/>
              </a:rPr>
              <a:t>personnel to</a:t>
            </a:r>
            <a:r>
              <a:rPr dirty="0" sz="1700" spc="-75">
                <a:latin typeface="Verdana"/>
                <a:cs typeface="Verdana"/>
              </a:rPr>
              <a:t> </a:t>
            </a:r>
            <a:r>
              <a:rPr dirty="0" sz="1700" spc="-110">
                <a:latin typeface="Verdana"/>
                <a:cs typeface="Verdana"/>
              </a:rPr>
              <a:t>satisfy</a:t>
            </a:r>
            <a:r>
              <a:rPr dirty="0" sz="1700" spc="-165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the</a:t>
            </a:r>
            <a:r>
              <a:rPr dirty="0" sz="1700" spc="-70">
                <a:latin typeface="Verdana"/>
                <a:cs typeface="Verdana"/>
              </a:rPr>
              <a:t> </a:t>
            </a:r>
            <a:r>
              <a:rPr dirty="0" sz="1700" spc="-45">
                <a:latin typeface="Verdana"/>
                <a:cs typeface="Verdana"/>
              </a:rPr>
              <a:t>increasing</a:t>
            </a:r>
            <a:r>
              <a:rPr dirty="0" sz="1700" spc="-120">
                <a:latin typeface="Verdana"/>
                <a:cs typeface="Verdana"/>
              </a:rPr>
              <a:t> </a:t>
            </a:r>
            <a:r>
              <a:rPr dirty="0" sz="1700" spc="-25">
                <a:latin typeface="Verdana"/>
                <a:cs typeface="Verdana"/>
              </a:rPr>
              <a:t>health</a:t>
            </a:r>
            <a:r>
              <a:rPr dirty="0" sz="1700" spc="-105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demands.</a:t>
            </a:r>
            <a:endParaRPr sz="17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254240" y="2708655"/>
            <a:ext cx="4287520" cy="224282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783714">
              <a:lnSpc>
                <a:spcPct val="100000"/>
              </a:lnSpc>
              <a:spcBef>
                <a:spcPts val="100"/>
              </a:spcBef>
            </a:pPr>
            <a:r>
              <a:rPr dirty="0" spc="-130"/>
              <a:t>Recruitment</a:t>
            </a:r>
            <a:r>
              <a:rPr dirty="0" spc="-210"/>
              <a:t> </a:t>
            </a:r>
            <a:r>
              <a:rPr dirty="0" spc="-75"/>
              <a:t>and</a:t>
            </a:r>
            <a:r>
              <a:rPr dirty="0" spc="-160"/>
              <a:t> </a:t>
            </a:r>
            <a:r>
              <a:rPr dirty="0" spc="-130"/>
              <a:t>Workforce</a:t>
            </a:r>
            <a:r>
              <a:rPr dirty="0" spc="-200"/>
              <a:t> </a:t>
            </a:r>
            <a:r>
              <a:rPr dirty="0" spc="-65"/>
              <a:t>Planning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89633" y="2116073"/>
            <a:ext cx="5583555" cy="3361054"/>
          </a:xfrm>
          <a:prstGeom prst="rect">
            <a:avLst/>
          </a:prstGeom>
        </p:spPr>
        <p:txBody>
          <a:bodyPr wrap="square" lIns="0" tIns="50165" rIns="0" bIns="0" rtlCol="0" vert="horz">
            <a:spAutoFit/>
          </a:bodyPr>
          <a:lstStyle/>
          <a:p>
            <a:pPr marL="356870" marR="476250" indent="-344805">
              <a:lnSpc>
                <a:spcPts val="1250"/>
              </a:lnSpc>
              <a:spcBef>
                <a:spcPts val="395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300" spc="-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planning-</a:t>
            </a:r>
            <a:r>
              <a:rPr dirty="0" sz="13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40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3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20">
                <a:solidFill>
                  <a:srgbClr val="404040"/>
                </a:solidFill>
                <a:latin typeface="Verdana"/>
                <a:cs typeface="Verdana"/>
              </a:rPr>
              <a:t>planning</a:t>
            </a:r>
            <a:r>
              <a:rPr dirty="0" sz="13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20">
                <a:solidFill>
                  <a:srgbClr val="404040"/>
                </a:solidFill>
                <a:latin typeface="Verdana"/>
                <a:cs typeface="Verdana"/>
              </a:rPr>
              <a:t>fits</a:t>
            </a:r>
            <a:r>
              <a:rPr dirty="0" sz="13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75">
                <a:solidFill>
                  <a:srgbClr val="404040"/>
                </a:solidFill>
                <a:latin typeface="Verdana"/>
                <a:cs typeface="Verdana"/>
              </a:rPr>
              <a:t>future</a:t>
            </a:r>
            <a:r>
              <a:rPr dirty="0" sz="13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80">
                <a:solidFill>
                  <a:srgbClr val="404040"/>
                </a:solidFill>
                <a:latin typeface="Verdana"/>
                <a:cs typeface="Verdana"/>
              </a:rPr>
              <a:t>staffing </a:t>
            </a:r>
            <a:r>
              <a:rPr dirty="0" sz="1300" spc="-60">
                <a:solidFill>
                  <a:srgbClr val="404040"/>
                </a:solidFill>
                <a:latin typeface="Verdana"/>
                <a:cs typeface="Verdana"/>
              </a:rPr>
              <a:t>requirements</a:t>
            </a:r>
            <a:r>
              <a:rPr dirty="0" sz="13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70">
                <a:solidFill>
                  <a:srgbClr val="404040"/>
                </a:solidFill>
                <a:latin typeface="Verdana"/>
                <a:cs typeface="Verdana"/>
              </a:rPr>
              <a:t>with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3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70">
                <a:solidFill>
                  <a:srgbClr val="404040"/>
                </a:solidFill>
                <a:latin typeface="Verdana"/>
                <a:cs typeface="Verdana"/>
              </a:rPr>
              <a:t>future</a:t>
            </a:r>
            <a:r>
              <a:rPr dirty="0" sz="13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healthcare</a:t>
            </a:r>
            <a:r>
              <a:rPr dirty="0" sz="13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requirements.</a:t>
            </a:r>
            <a:endParaRPr sz="13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45">
                <a:solidFill>
                  <a:srgbClr val="404040"/>
                </a:solidFill>
                <a:latin typeface="Verdana"/>
                <a:cs typeface="Verdana"/>
              </a:rPr>
              <a:t>Strategic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25">
                <a:solidFill>
                  <a:srgbClr val="404040"/>
                </a:solidFill>
                <a:latin typeface="Verdana"/>
                <a:cs typeface="Verdana"/>
              </a:rPr>
              <a:t>forecasting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85">
                <a:solidFill>
                  <a:srgbClr val="404040"/>
                </a:solidFill>
                <a:latin typeface="Verdana"/>
                <a:cs typeface="Verdana"/>
              </a:rPr>
              <a:t>-</a:t>
            </a:r>
            <a:r>
              <a:rPr dirty="0" sz="13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55">
                <a:solidFill>
                  <a:srgbClr val="404040"/>
                </a:solidFill>
                <a:latin typeface="Verdana"/>
                <a:cs typeface="Verdana"/>
              </a:rPr>
              <a:t>This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6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determine</a:t>
            </a:r>
            <a:r>
              <a:rPr dirty="0" sz="13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50">
                <a:solidFill>
                  <a:srgbClr val="404040"/>
                </a:solidFill>
                <a:latin typeface="Verdana"/>
                <a:cs typeface="Verdana"/>
              </a:rPr>
              <a:t>staffing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demand</a:t>
            </a:r>
            <a:r>
              <a:rPr dirty="0" sz="13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trends.</a:t>
            </a:r>
            <a:endParaRPr sz="1300">
              <a:latin typeface="Verdana"/>
              <a:cs typeface="Verdana"/>
            </a:endParaRPr>
          </a:p>
          <a:p>
            <a:pPr marL="356870" marR="280035" indent="-344805">
              <a:lnSpc>
                <a:spcPct val="80000"/>
              </a:lnSpc>
              <a:spcBef>
                <a:spcPts val="985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165">
                <a:latin typeface="Verdana"/>
                <a:cs typeface="Verdana"/>
              </a:rPr>
              <a:t>It</a:t>
            </a:r>
            <a:r>
              <a:rPr dirty="0" sz="1300" spc="-125">
                <a:latin typeface="Verdana"/>
                <a:cs typeface="Verdana"/>
              </a:rPr>
              <a:t> </a:t>
            </a:r>
            <a:r>
              <a:rPr dirty="0" sz="1300" spc="-160">
                <a:latin typeface="Verdana"/>
                <a:cs typeface="Verdana"/>
              </a:rPr>
              <a:t>is</a:t>
            </a:r>
            <a:r>
              <a:rPr dirty="0" sz="1300" spc="-60">
                <a:latin typeface="Verdana"/>
                <a:cs typeface="Verdana"/>
              </a:rPr>
              <a:t> </a:t>
            </a:r>
            <a:r>
              <a:rPr dirty="0" sz="1300" spc="85">
                <a:latin typeface="Verdana"/>
                <a:cs typeface="Verdana"/>
              </a:rPr>
              <a:t>a</a:t>
            </a:r>
            <a:r>
              <a:rPr dirty="0" sz="1300" spc="-90">
                <a:latin typeface="Verdana"/>
                <a:cs typeface="Verdana"/>
              </a:rPr>
              <a:t> </a:t>
            </a:r>
            <a:r>
              <a:rPr dirty="0" sz="1300" spc="-40">
                <a:latin typeface="Verdana"/>
                <a:cs typeface="Verdana"/>
              </a:rPr>
              <a:t>process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of</a:t>
            </a:r>
            <a:r>
              <a:rPr dirty="0" sz="1300" spc="-40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predicting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65">
                <a:latin typeface="Verdana"/>
                <a:cs typeface="Verdana"/>
              </a:rPr>
              <a:t>future</a:t>
            </a:r>
            <a:r>
              <a:rPr dirty="0" sz="1300" spc="-80">
                <a:latin typeface="Verdana"/>
                <a:cs typeface="Verdana"/>
              </a:rPr>
              <a:t> </a:t>
            </a:r>
            <a:r>
              <a:rPr dirty="0" sz="1300" spc="-55">
                <a:latin typeface="Verdana"/>
                <a:cs typeface="Verdana"/>
              </a:rPr>
              <a:t>staffing</a:t>
            </a:r>
            <a:r>
              <a:rPr dirty="0" sz="1300" spc="-80">
                <a:latin typeface="Verdana"/>
                <a:cs typeface="Verdana"/>
              </a:rPr>
              <a:t> </a:t>
            </a:r>
            <a:r>
              <a:rPr dirty="0" sz="1300" spc="-55">
                <a:latin typeface="Verdana"/>
                <a:cs typeface="Verdana"/>
              </a:rPr>
              <a:t>requirements</a:t>
            </a:r>
            <a:r>
              <a:rPr dirty="0" sz="1300" spc="-4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on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285">
                <a:latin typeface="Verdana"/>
                <a:cs typeface="Verdana"/>
              </a:rPr>
              <a:t>the</a:t>
            </a:r>
            <a:r>
              <a:rPr dirty="0" sz="1300" spc="-75">
                <a:latin typeface="Verdana"/>
                <a:cs typeface="Verdana"/>
              </a:rPr>
              <a:t> basis</a:t>
            </a:r>
            <a:r>
              <a:rPr dirty="0" sz="1300" spc="-15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of</a:t>
            </a:r>
            <a:r>
              <a:rPr dirty="0" sz="1300" spc="-1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the</a:t>
            </a:r>
            <a:r>
              <a:rPr dirty="0" sz="1300" spc="5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demographics,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25">
                <a:latin typeface="Verdana"/>
                <a:cs typeface="Verdana"/>
              </a:rPr>
              <a:t>health</a:t>
            </a:r>
            <a:r>
              <a:rPr dirty="0" sz="1300" spc="-3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care</a:t>
            </a:r>
            <a:r>
              <a:rPr dirty="0" sz="1300" spc="-1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demand</a:t>
            </a:r>
            <a:r>
              <a:rPr dirty="0" sz="1300" spc="-5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and</a:t>
            </a:r>
            <a:r>
              <a:rPr dirty="0" sz="1300" spc="-25">
                <a:latin typeface="Verdana"/>
                <a:cs typeface="Verdana"/>
              </a:rPr>
              <a:t> </a:t>
            </a:r>
            <a:r>
              <a:rPr dirty="0" sz="1300" spc="-75">
                <a:latin typeface="Verdana"/>
                <a:cs typeface="Verdana"/>
              </a:rPr>
              <a:t>trends</a:t>
            </a:r>
            <a:r>
              <a:rPr dirty="0" sz="1300" spc="5">
                <a:latin typeface="Verdana"/>
                <a:cs typeface="Verdana"/>
              </a:rPr>
              <a:t> </a:t>
            </a:r>
            <a:r>
              <a:rPr dirty="0" sz="1300" spc="-25">
                <a:latin typeface="Verdana"/>
                <a:cs typeface="Verdana"/>
              </a:rPr>
              <a:t>in </a:t>
            </a:r>
            <a:r>
              <a:rPr dirty="0" sz="1300" spc="-10">
                <a:latin typeface="Verdana"/>
                <a:cs typeface="Verdana"/>
              </a:rPr>
              <a:t>employment.</a:t>
            </a:r>
            <a:endParaRPr sz="1300">
              <a:latin typeface="Verdana"/>
              <a:cs typeface="Verdana"/>
            </a:endParaRPr>
          </a:p>
          <a:p>
            <a:pPr marL="356870" marR="202565" indent="-344805">
              <a:lnSpc>
                <a:spcPts val="1250"/>
              </a:lnSpc>
              <a:spcBef>
                <a:spcPts val="1000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50">
                <a:latin typeface="Verdana"/>
                <a:cs typeface="Verdana"/>
              </a:rPr>
              <a:t>Recruitment</a:t>
            </a:r>
            <a:r>
              <a:rPr dirty="0" sz="1300" spc="-4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becomes</a:t>
            </a:r>
            <a:r>
              <a:rPr dirty="0" sz="1300" spc="-35">
                <a:latin typeface="Verdana"/>
                <a:cs typeface="Verdana"/>
              </a:rPr>
              <a:t> </a:t>
            </a:r>
            <a:r>
              <a:rPr dirty="0" sz="1300" spc="-55">
                <a:latin typeface="Verdana"/>
                <a:cs typeface="Verdana"/>
              </a:rPr>
              <a:t>rather</a:t>
            </a:r>
            <a:r>
              <a:rPr dirty="0" sz="1300" spc="-4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reactive </a:t>
            </a:r>
            <a:r>
              <a:rPr dirty="0" sz="1300" spc="-45">
                <a:latin typeface="Verdana"/>
                <a:cs typeface="Verdana"/>
              </a:rPr>
              <a:t>not </a:t>
            </a:r>
            <a:r>
              <a:rPr dirty="0" sz="1300" spc="-35">
                <a:latin typeface="Verdana"/>
                <a:cs typeface="Verdana"/>
              </a:rPr>
              <a:t>strategic</a:t>
            </a:r>
            <a:r>
              <a:rPr dirty="0" sz="1300" spc="-15">
                <a:latin typeface="Verdana"/>
                <a:cs typeface="Verdana"/>
              </a:rPr>
              <a:t> </a:t>
            </a:r>
            <a:r>
              <a:rPr dirty="0" sz="1300" spc="-55">
                <a:latin typeface="Verdana"/>
                <a:cs typeface="Verdana"/>
              </a:rPr>
              <a:t>without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-135">
                <a:latin typeface="Verdana"/>
                <a:cs typeface="Verdana"/>
              </a:rPr>
              <a:t>good </a:t>
            </a:r>
            <a:r>
              <a:rPr dirty="0" sz="1300" spc="-30">
                <a:latin typeface="Verdana"/>
                <a:cs typeface="Verdana"/>
              </a:rPr>
              <a:t>workforce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planning.</a:t>
            </a:r>
            <a:endParaRPr sz="1300">
              <a:latin typeface="Verdana"/>
              <a:cs typeface="Verdana"/>
            </a:endParaRPr>
          </a:p>
          <a:p>
            <a:pPr marL="356870" marR="325120" indent="-344805">
              <a:lnSpc>
                <a:spcPct val="80100"/>
              </a:lnSpc>
              <a:spcBef>
                <a:spcPts val="1015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>
                <a:latin typeface="Verdana"/>
                <a:cs typeface="Verdana"/>
              </a:rPr>
              <a:t>Adequate </a:t>
            </a:r>
            <a:r>
              <a:rPr dirty="0" sz="1300" spc="-25">
                <a:latin typeface="Verdana"/>
                <a:cs typeface="Verdana"/>
              </a:rPr>
              <a:t>planning</a:t>
            </a:r>
            <a:r>
              <a:rPr dirty="0" sz="1300" spc="-85">
                <a:latin typeface="Verdana"/>
                <a:cs typeface="Verdana"/>
              </a:rPr>
              <a:t> </a:t>
            </a:r>
            <a:r>
              <a:rPr dirty="0" sz="1300" spc="-80">
                <a:latin typeface="Verdana"/>
                <a:cs typeface="Verdana"/>
              </a:rPr>
              <a:t>will</a:t>
            </a:r>
            <a:r>
              <a:rPr dirty="0" sz="1300" spc="-45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help</a:t>
            </a:r>
            <a:r>
              <a:rPr dirty="0" sz="1300" spc="-95">
                <a:latin typeface="Verdana"/>
                <a:cs typeface="Verdana"/>
              </a:rPr>
              <a:t> </a:t>
            </a:r>
            <a:r>
              <a:rPr dirty="0" sz="1300" spc="-40">
                <a:latin typeface="Verdana"/>
                <a:cs typeface="Verdana"/>
              </a:rPr>
              <a:t>the </a:t>
            </a:r>
            <a:r>
              <a:rPr dirty="0" sz="1300" spc="-150">
                <a:latin typeface="Verdana"/>
                <a:cs typeface="Verdana"/>
              </a:rPr>
              <a:t>NHS</a:t>
            </a:r>
            <a:r>
              <a:rPr dirty="0" sz="1300" spc="-25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to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55">
                <a:latin typeface="Verdana"/>
                <a:cs typeface="Verdana"/>
              </a:rPr>
              <a:t>be</a:t>
            </a:r>
            <a:r>
              <a:rPr dirty="0" sz="1300" spc="-2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able</a:t>
            </a:r>
            <a:r>
              <a:rPr dirty="0" sz="1300" spc="-8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to</a:t>
            </a:r>
            <a:r>
              <a:rPr dirty="0" sz="1300" spc="-4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predict</a:t>
            </a:r>
            <a:r>
              <a:rPr dirty="0" sz="1300" spc="-20">
                <a:latin typeface="Verdana"/>
                <a:cs typeface="Verdana"/>
              </a:rPr>
              <a:t> </a:t>
            </a:r>
            <a:r>
              <a:rPr dirty="0" sz="1300" spc="-455">
                <a:latin typeface="Verdana"/>
                <a:cs typeface="Verdana"/>
              </a:rPr>
              <a:t>the</a:t>
            </a:r>
            <a:r>
              <a:rPr dirty="0" sz="1300" spc="-20">
                <a:latin typeface="Verdana"/>
                <a:cs typeface="Verdana"/>
              </a:rPr>
              <a:t> problem</a:t>
            </a:r>
            <a:r>
              <a:rPr dirty="0" sz="1300" spc="-6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of</a:t>
            </a:r>
            <a:r>
              <a:rPr dirty="0" sz="1300" spc="-40">
                <a:latin typeface="Verdana"/>
                <a:cs typeface="Verdana"/>
              </a:rPr>
              <a:t> </a:t>
            </a:r>
            <a:r>
              <a:rPr dirty="0" sz="1300" spc="-35">
                <a:latin typeface="Verdana"/>
                <a:cs typeface="Verdana"/>
              </a:rPr>
              <a:t>workforce</a:t>
            </a:r>
            <a:r>
              <a:rPr dirty="0" sz="1300" spc="-110">
                <a:latin typeface="Verdana"/>
                <a:cs typeface="Verdana"/>
              </a:rPr>
              <a:t> </a:t>
            </a:r>
            <a:r>
              <a:rPr dirty="0" sz="1300" spc="-40">
                <a:latin typeface="Verdana"/>
                <a:cs typeface="Verdana"/>
              </a:rPr>
              <a:t>shortage,</a:t>
            </a:r>
            <a:r>
              <a:rPr dirty="0" sz="1300">
                <a:latin typeface="Verdana"/>
                <a:cs typeface="Verdana"/>
              </a:rPr>
              <a:t> create</a:t>
            </a:r>
            <a:r>
              <a:rPr dirty="0" sz="1300" spc="-6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focused</a:t>
            </a:r>
            <a:r>
              <a:rPr dirty="0" sz="1300" spc="-5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recruitment </a:t>
            </a:r>
            <a:r>
              <a:rPr dirty="0" sz="1300" spc="-55">
                <a:latin typeface="Verdana"/>
                <a:cs typeface="Verdana"/>
              </a:rPr>
              <a:t>plans,</a:t>
            </a:r>
            <a:r>
              <a:rPr dirty="0" sz="1300" spc="-5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and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have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30">
                <a:latin typeface="Verdana"/>
                <a:cs typeface="Verdana"/>
              </a:rPr>
              <a:t>the </a:t>
            </a:r>
            <a:r>
              <a:rPr dirty="0" sz="1300" spc="-45">
                <a:latin typeface="Verdana"/>
                <a:cs typeface="Verdana"/>
              </a:rPr>
              <a:t>sustainable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-30">
                <a:latin typeface="Verdana"/>
                <a:cs typeface="Verdana"/>
              </a:rPr>
              <a:t>workforce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40">
                <a:latin typeface="Verdana"/>
                <a:cs typeface="Verdana"/>
              </a:rPr>
              <a:t>that</a:t>
            </a:r>
            <a:r>
              <a:rPr dirty="0" sz="1300" spc="-35">
                <a:latin typeface="Verdana"/>
                <a:cs typeface="Verdana"/>
              </a:rPr>
              <a:t> </a:t>
            </a:r>
            <a:r>
              <a:rPr dirty="0" sz="1300" spc="-75">
                <a:latin typeface="Verdana"/>
                <a:cs typeface="Verdana"/>
              </a:rPr>
              <a:t>will</a:t>
            </a:r>
            <a:r>
              <a:rPr dirty="0" sz="1300" spc="-140">
                <a:latin typeface="Verdana"/>
                <a:cs typeface="Verdana"/>
              </a:rPr>
              <a:t> </a:t>
            </a:r>
            <a:r>
              <a:rPr dirty="0" sz="1300" spc="55">
                <a:latin typeface="Verdana"/>
                <a:cs typeface="Verdana"/>
              </a:rPr>
              <a:t>be</a:t>
            </a:r>
            <a:r>
              <a:rPr dirty="0" sz="1300" spc="-1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able</a:t>
            </a:r>
            <a:r>
              <a:rPr dirty="0" sz="1300" spc="-60">
                <a:latin typeface="Verdana"/>
                <a:cs typeface="Verdana"/>
              </a:rPr>
              <a:t> </a:t>
            </a:r>
            <a:r>
              <a:rPr dirty="0" sz="1300" spc="-25">
                <a:latin typeface="Verdana"/>
                <a:cs typeface="Verdana"/>
              </a:rPr>
              <a:t>to </a:t>
            </a:r>
            <a:r>
              <a:rPr dirty="0" sz="1300" spc="-45">
                <a:latin typeface="Verdana"/>
                <a:cs typeface="Verdana"/>
              </a:rPr>
              <a:t>address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 spc="-30">
                <a:latin typeface="Verdana"/>
                <a:cs typeface="Verdana"/>
              </a:rPr>
              <a:t>the</a:t>
            </a:r>
            <a:r>
              <a:rPr dirty="0" sz="1300" spc="-50">
                <a:latin typeface="Verdana"/>
                <a:cs typeface="Verdana"/>
              </a:rPr>
              <a:t> </a:t>
            </a:r>
            <a:r>
              <a:rPr dirty="0" sz="1300" spc="-70">
                <a:latin typeface="Verdana"/>
                <a:cs typeface="Verdana"/>
              </a:rPr>
              <a:t>future</a:t>
            </a:r>
            <a:r>
              <a:rPr dirty="0" sz="1300" spc="-3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healthcare</a:t>
            </a:r>
            <a:r>
              <a:rPr dirty="0" sz="1300" spc="-10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demands</a:t>
            </a:r>
            <a:r>
              <a:rPr dirty="0" sz="1300" spc="-75">
                <a:latin typeface="Verdana"/>
                <a:cs typeface="Verdana"/>
              </a:rPr>
              <a:t> </a:t>
            </a:r>
            <a:r>
              <a:rPr dirty="0" sz="1300" spc="-120">
                <a:latin typeface="Verdana"/>
                <a:cs typeface="Verdana"/>
              </a:rPr>
              <a:t>(Phiri</a:t>
            </a:r>
            <a:r>
              <a:rPr dirty="0" sz="1300" spc="-20">
                <a:latin typeface="Verdana"/>
                <a:cs typeface="Verdana"/>
              </a:rPr>
              <a:t> et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70">
                <a:latin typeface="Verdana"/>
                <a:cs typeface="Verdana"/>
              </a:rPr>
              <a:t>al.,</a:t>
            </a:r>
            <a:r>
              <a:rPr dirty="0" sz="1300" spc="-9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2022).</a:t>
            </a:r>
            <a:endParaRPr sz="1300">
              <a:latin typeface="Verdana"/>
              <a:cs typeface="Verdana"/>
            </a:endParaRPr>
          </a:p>
          <a:p>
            <a:pPr marL="356870" marR="582295" indent="-344805">
              <a:lnSpc>
                <a:spcPts val="1250"/>
              </a:lnSpc>
              <a:spcBef>
                <a:spcPts val="944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Poor</a:t>
            </a:r>
            <a:r>
              <a:rPr dirty="0" sz="13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25">
                <a:solidFill>
                  <a:srgbClr val="404040"/>
                </a:solidFill>
                <a:latin typeface="Verdana"/>
                <a:cs typeface="Verdana"/>
              </a:rPr>
              <a:t>planning</a:t>
            </a:r>
            <a:r>
              <a:rPr dirty="0" sz="13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10">
                <a:solidFill>
                  <a:srgbClr val="404040"/>
                </a:solidFill>
                <a:latin typeface="Verdana"/>
                <a:cs typeface="Verdana"/>
              </a:rPr>
              <a:t>results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90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85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3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reactive</a:t>
            </a:r>
            <a:r>
              <a:rPr dirty="0" sz="1300" spc="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75">
                <a:solidFill>
                  <a:srgbClr val="404040"/>
                </a:solidFill>
                <a:latin typeface="Verdana"/>
                <a:cs typeface="Verdana"/>
              </a:rPr>
              <a:t>hiring</a:t>
            </a:r>
            <a:r>
              <a:rPr dirty="0" sz="13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practice</a:t>
            </a:r>
            <a:r>
              <a:rPr dirty="0" sz="13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14">
                <a:solidFill>
                  <a:srgbClr val="404040"/>
                </a:solidFill>
                <a:latin typeface="Verdana"/>
                <a:cs typeface="Verdana"/>
              </a:rPr>
              <a:t>(Phiri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10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 2022).</a:t>
            </a:r>
            <a:endParaRPr sz="1300">
              <a:latin typeface="Verdana"/>
              <a:cs typeface="Verdana"/>
            </a:endParaRPr>
          </a:p>
          <a:p>
            <a:pPr marL="356870" marR="440690" indent="-344805">
              <a:lnSpc>
                <a:spcPts val="1420"/>
              </a:lnSpc>
              <a:spcBef>
                <a:spcPts val="725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Planning</a:t>
            </a:r>
            <a:r>
              <a:rPr dirty="0" sz="13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45">
                <a:solidFill>
                  <a:srgbClr val="404040"/>
                </a:solidFill>
                <a:latin typeface="Verdana"/>
                <a:cs typeface="Verdana"/>
              </a:rPr>
              <a:t>helps</a:t>
            </a:r>
            <a:r>
              <a:rPr dirty="0" sz="1300" spc="-90">
                <a:solidFill>
                  <a:srgbClr val="404040"/>
                </a:solidFill>
                <a:latin typeface="Verdana"/>
                <a:cs typeface="Verdana"/>
              </a:rPr>
              <a:t> in</a:t>
            </a:r>
            <a:r>
              <a:rPr dirty="0" sz="13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300" spc="-70">
                <a:solidFill>
                  <a:srgbClr val="404040"/>
                </a:solidFill>
                <a:latin typeface="Verdana"/>
                <a:cs typeface="Verdana"/>
              </a:rPr>
              <a:t> stability </a:t>
            </a:r>
            <a:r>
              <a:rPr dirty="0" sz="1300" spc="-2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3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3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90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3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3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long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45">
                <a:solidFill>
                  <a:srgbClr val="404040"/>
                </a:solidFill>
                <a:latin typeface="Verdana"/>
                <a:cs typeface="Verdana"/>
              </a:rPr>
              <a:t>run </a:t>
            </a:r>
            <a:r>
              <a:rPr dirty="0" sz="1300" spc="-50">
                <a:solidFill>
                  <a:srgbClr val="404040"/>
                </a:solidFill>
                <a:latin typeface="Verdana"/>
                <a:cs typeface="Verdana"/>
              </a:rPr>
              <a:t>(Alkan,</a:t>
            </a:r>
            <a:r>
              <a:rPr dirty="0" sz="1300" spc="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90">
                <a:solidFill>
                  <a:srgbClr val="404040"/>
                </a:solidFill>
                <a:latin typeface="Verdana"/>
                <a:cs typeface="Verdana"/>
              </a:rPr>
              <a:t>Cushen-</a:t>
            </a:r>
            <a:r>
              <a:rPr dirty="0" sz="1300" spc="-60">
                <a:solidFill>
                  <a:srgbClr val="404040"/>
                </a:solidFill>
                <a:latin typeface="Verdana"/>
                <a:cs typeface="Verdana"/>
              </a:rPr>
              <a:t>Brewster,</a:t>
            </a:r>
            <a:r>
              <a:rPr dirty="0" sz="1300" spc="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300" spc="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85">
                <a:solidFill>
                  <a:srgbClr val="404040"/>
                </a:solidFill>
                <a:latin typeface="Verdana"/>
                <a:cs typeface="Verdana"/>
              </a:rPr>
              <a:t>Anyanwu,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 2024).</a:t>
            </a:r>
            <a:endParaRPr sz="13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46340" y="2395347"/>
            <a:ext cx="4074540" cy="271843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811655">
              <a:lnSpc>
                <a:spcPct val="100000"/>
              </a:lnSpc>
              <a:spcBef>
                <a:spcPts val="100"/>
              </a:spcBef>
            </a:pPr>
            <a:r>
              <a:rPr dirty="0" spc="-135"/>
              <a:t>Policy-</a:t>
            </a:r>
            <a:r>
              <a:rPr dirty="0" spc="-70"/>
              <a:t>Related</a:t>
            </a:r>
            <a:r>
              <a:rPr dirty="0" spc="-140"/>
              <a:t> </a:t>
            </a:r>
            <a:r>
              <a:rPr dirty="0" spc="-90"/>
              <a:t>Recruitment</a:t>
            </a:r>
            <a:r>
              <a:rPr dirty="0" spc="-114"/>
              <a:t> </a:t>
            </a:r>
            <a:r>
              <a:rPr dirty="0" spc="-70"/>
              <a:t>Challenges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60905" y="2097404"/>
            <a:ext cx="5983605" cy="33496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6870" algn="l"/>
              </a:tabLst>
            </a:pPr>
            <a:r>
              <a:rPr dirty="0" sz="12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2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200" spc="-50">
                <a:solidFill>
                  <a:srgbClr val="404040"/>
                </a:solidFill>
                <a:latin typeface="Verdana"/>
                <a:cs typeface="Verdana"/>
              </a:rPr>
              <a:t>International</a:t>
            </a:r>
            <a:r>
              <a:rPr dirty="0" sz="12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5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2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4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2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influenced</a:t>
            </a:r>
            <a:r>
              <a:rPr dirty="0" sz="12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25">
                <a:solidFill>
                  <a:srgbClr val="404040"/>
                </a:solidFill>
                <a:latin typeface="Verdana"/>
                <a:cs typeface="Verdana"/>
              </a:rPr>
              <a:t>by</a:t>
            </a:r>
            <a:r>
              <a:rPr dirty="0" sz="12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200" spc="-50">
                <a:solidFill>
                  <a:srgbClr val="404040"/>
                </a:solidFill>
                <a:latin typeface="Verdana"/>
                <a:cs typeface="Verdana"/>
              </a:rPr>
              <a:t> immigration</a:t>
            </a:r>
            <a:r>
              <a:rPr dirty="0" sz="1200" spc="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policies.</a:t>
            </a:r>
            <a:endParaRPr sz="1200">
              <a:latin typeface="Verdana"/>
              <a:cs typeface="Verdana"/>
            </a:endParaRPr>
          </a:p>
          <a:p>
            <a:pPr marL="357505" marR="261620" indent="-344805">
              <a:lnSpc>
                <a:spcPct val="101699"/>
              </a:lnSpc>
              <a:spcBef>
                <a:spcPts val="985"/>
              </a:spcBef>
              <a:tabLst>
                <a:tab pos="356870" algn="l"/>
              </a:tabLst>
            </a:pPr>
            <a:r>
              <a:rPr dirty="0" sz="12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2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200" spc="-90">
                <a:solidFill>
                  <a:srgbClr val="404040"/>
                </a:solidFill>
                <a:latin typeface="Verdana"/>
                <a:cs typeface="Verdana"/>
              </a:rPr>
              <a:t>Hiring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40">
                <a:solidFill>
                  <a:srgbClr val="404040"/>
                </a:solidFill>
                <a:latin typeface="Verdana"/>
                <a:cs typeface="Verdana"/>
              </a:rPr>
              <a:t>processes</a:t>
            </a:r>
            <a:r>
              <a:rPr dirty="0" sz="12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2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20">
                <a:solidFill>
                  <a:srgbClr val="404040"/>
                </a:solidFill>
                <a:latin typeface="Verdana"/>
                <a:cs typeface="Verdana"/>
              </a:rPr>
              <a:t>slowed</a:t>
            </a:r>
            <a:r>
              <a:rPr dirty="0" sz="12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by</a:t>
            </a:r>
            <a:r>
              <a:rPr dirty="0" sz="12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2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45">
                <a:solidFill>
                  <a:srgbClr val="404040"/>
                </a:solidFill>
                <a:latin typeface="Verdana"/>
                <a:cs typeface="Verdana"/>
              </a:rPr>
              <a:t>regulatory</a:t>
            </a:r>
            <a:r>
              <a:rPr dirty="0" sz="12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55">
                <a:solidFill>
                  <a:srgbClr val="404040"/>
                </a:solidFill>
                <a:latin typeface="Verdana"/>
                <a:cs typeface="Verdana"/>
              </a:rPr>
              <a:t>requirements</a:t>
            </a:r>
            <a:r>
              <a:rPr dirty="0" sz="12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(Ajemba</a:t>
            </a:r>
            <a:r>
              <a:rPr dirty="0" sz="1200" spc="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2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65">
                <a:solidFill>
                  <a:srgbClr val="404040"/>
                </a:solidFill>
                <a:latin typeface="Verdana"/>
                <a:cs typeface="Verdana"/>
              </a:rPr>
              <a:t>al., 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2024).</a:t>
            </a:r>
            <a:endParaRPr sz="12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960"/>
              </a:spcBef>
              <a:tabLst>
                <a:tab pos="356870" algn="l"/>
              </a:tabLst>
            </a:pPr>
            <a:r>
              <a:rPr dirty="0" sz="12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2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200" spc="-8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2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50">
                <a:solidFill>
                  <a:srgbClr val="404040"/>
                </a:solidFill>
                <a:latin typeface="Verdana"/>
                <a:cs typeface="Verdana"/>
              </a:rPr>
              <a:t>limitation</a:t>
            </a:r>
            <a:r>
              <a:rPr dirty="0" sz="1200" spc="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2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25">
                <a:solidFill>
                  <a:srgbClr val="404040"/>
                </a:solidFill>
                <a:latin typeface="Verdana"/>
                <a:cs typeface="Verdana"/>
              </a:rPr>
              <a:t>government</a:t>
            </a:r>
            <a:r>
              <a:rPr dirty="0" sz="12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30">
                <a:solidFill>
                  <a:srgbClr val="404040"/>
                </a:solidFill>
                <a:latin typeface="Verdana"/>
                <a:cs typeface="Verdana"/>
              </a:rPr>
              <a:t>funding</a:t>
            </a:r>
            <a:r>
              <a:rPr dirty="0" sz="12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10">
                <a:solidFill>
                  <a:srgbClr val="404040"/>
                </a:solidFill>
                <a:latin typeface="Verdana"/>
                <a:cs typeface="Verdana"/>
              </a:rPr>
              <a:t>limits</a:t>
            </a:r>
            <a:r>
              <a:rPr dirty="0" sz="12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2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35">
                <a:solidFill>
                  <a:srgbClr val="404040"/>
                </a:solidFill>
                <a:latin typeface="Verdana"/>
                <a:cs typeface="Verdana"/>
              </a:rPr>
              <a:t>growth 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2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recruitment.</a:t>
            </a:r>
            <a:endParaRPr sz="1200">
              <a:latin typeface="Verdana"/>
              <a:cs typeface="Verdana"/>
            </a:endParaRPr>
          </a:p>
          <a:p>
            <a:pPr marL="357505" marR="53340" indent="-344805">
              <a:lnSpc>
                <a:spcPct val="100000"/>
              </a:lnSpc>
              <a:spcBef>
                <a:spcPts val="960"/>
              </a:spcBef>
              <a:tabLst>
                <a:tab pos="356870" algn="l"/>
              </a:tabLst>
            </a:pPr>
            <a:r>
              <a:rPr dirty="0" sz="12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2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200" spc="-8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2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40">
                <a:solidFill>
                  <a:srgbClr val="404040"/>
                </a:solidFill>
                <a:latin typeface="Verdana"/>
                <a:cs typeface="Verdana"/>
              </a:rPr>
              <a:t>inconsistency</a:t>
            </a:r>
            <a:r>
              <a:rPr dirty="0" sz="12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80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200" spc="-25">
                <a:solidFill>
                  <a:srgbClr val="404040"/>
                </a:solidFill>
                <a:latin typeface="Verdana"/>
                <a:cs typeface="Verdana"/>
              </a:rPr>
              <a:t> the</a:t>
            </a:r>
            <a:r>
              <a:rPr dirty="0" sz="12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policy</a:t>
            </a:r>
            <a:r>
              <a:rPr dirty="0" sz="1200" spc="-65">
                <a:solidFill>
                  <a:srgbClr val="404040"/>
                </a:solidFill>
                <a:latin typeface="Verdana"/>
                <a:cs typeface="Verdana"/>
              </a:rPr>
              <a:t> brings</a:t>
            </a:r>
            <a:r>
              <a:rPr dirty="0" sz="12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>
                <a:solidFill>
                  <a:srgbClr val="404040"/>
                </a:solidFill>
                <a:latin typeface="Verdana"/>
                <a:cs typeface="Verdana"/>
              </a:rPr>
              <a:t>about</a:t>
            </a:r>
            <a:r>
              <a:rPr dirty="0" sz="12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2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35">
                <a:solidFill>
                  <a:srgbClr val="404040"/>
                </a:solidFill>
                <a:latin typeface="Verdana"/>
                <a:cs typeface="Verdana"/>
              </a:rPr>
              <a:t>uncertainty</a:t>
            </a:r>
            <a:r>
              <a:rPr dirty="0" sz="12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8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2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2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2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workforce </a:t>
            </a:r>
            <a:r>
              <a:rPr dirty="0" sz="1200" spc="-45">
                <a:solidFill>
                  <a:srgbClr val="404040"/>
                </a:solidFill>
                <a:latin typeface="Verdana"/>
                <a:cs typeface="Verdana"/>
              </a:rPr>
              <a:t>planning</a:t>
            </a:r>
            <a:r>
              <a:rPr dirty="0" sz="12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50">
                <a:solidFill>
                  <a:srgbClr val="404040"/>
                </a:solidFill>
                <a:latin typeface="Verdana"/>
                <a:cs typeface="Verdana"/>
              </a:rPr>
              <a:t>(Evans</a:t>
            </a:r>
            <a:r>
              <a:rPr dirty="0" sz="12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30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2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45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2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200" spc="-10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200">
              <a:latin typeface="Verdana"/>
              <a:cs typeface="Verdana"/>
            </a:endParaRPr>
          </a:p>
          <a:p>
            <a:pPr marL="357505" marR="42545" indent="-344805">
              <a:lnSpc>
                <a:spcPct val="101699"/>
              </a:lnSpc>
              <a:spcBef>
                <a:spcPts val="1010"/>
              </a:spcBef>
              <a:tabLst>
                <a:tab pos="356870" algn="l"/>
              </a:tabLst>
            </a:pPr>
            <a:r>
              <a:rPr dirty="0" sz="12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2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200" spc="-65">
                <a:latin typeface="Verdana"/>
                <a:cs typeface="Verdana"/>
              </a:rPr>
              <a:t>Immigration</a:t>
            </a:r>
            <a:r>
              <a:rPr dirty="0" sz="1200" spc="-45">
                <a:latin typeface="Verdana"/>
                <a:cs typeface="Verdana"/>
              </a:rPr>
              <a:t> </a:t>
            </a:r>
            <a:r>
              <a:rPr dirty="0" sz="1200" spc="-25">
                <a:latin typeface="Verdana"/>
                <a:cs typeface="Verdana"/>
              </a:rPr>
              <a:t>policies</a:t>
            </a:r>
            <a:r>
              <a:rPr dirty="0" sz="1200" spc="-75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have</a:t>
            </a:r>
            <a:r>
              <a:rPr dirty="0" sz="1200" spc="-65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an</a:t>
            </a:r>
            <a:r>
              <a:rPr dirty="0" sz="1200" spc="-15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impact</a:t>
            </a:r>
            <a:r>
              <a:rPr dirty="0" sz="1200" spc="-25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on</a:t>
            </a:r>
            <a:r>
              <a:rPr dirty="0" sz="1200" spc="-45">
                <a:latin typeface="Verdana"/>
                <a:cs typeface="Verdana"/>
              </a:rPr>
              <a:t> </a:t>
            </a:r>
            <a:r>
              <a:rPr dirty="0" sz="1200" spc="-20">
                <a:latin typeface="Verdana"/>
                <a:cs typeface="Verdana"/>
              </a:rPr>
              <a:t>the</a:t>
            </a:r>
            <a:r>
              <a:rPr dirty="0" sz="1200" spc="-65">
                <a:latin typeface="Verdana"/>
                <a:cs typeface="Verdana"/>
              </a:rPr>
              <a:t> </a:t>
            </a:r>
            <a:r>
              <a:rPr dirty="0" sz="1200" spc="-50">
                <a:latin typeface="Verdana"/>
                <a:cs typeface="Verdana"/>
              </a:rPr>
              <a:t>recruitment </a:t>
            </a:r>
            <a:r>
              <a:rPr dirty="0" sz="1200">
                <a:latin typeface="Verdana"/>
                <a:cs typeface="Verdana"/>
              </a:rPr>
              <a:t>of</a:t>
            </a:r>
            <a:r>
              <a:rPr dirty="0" sz="1200" spc="-45">
                <a:latin typeface="Verdana"/>
                <a:cs typeface="Verdana"/>
              </a:rPr>
              <a:t> </a:t>
            </a:r>
            <a:r>
              <a:rPr dirty="0" sz="1200" spc="-35">
                <a:latin typeface="Verdana"/>
                <a:cs typeface="Verdana"/>
              </a:rPr>
              <a:t>foreign</a:t>
            </a:r>
            <a:r>
              <a:rPr dirty="0" sz="1200" spc="-50">
                <a:latin typeface="Verdana"/>
                <a:cs typeface="Verdana"/>
              </a:rPr>
              <a:t> </a:t>
            </a:r>
            <a:r>
              <a:rPr dirty="0" sz="1200" spc="-70">
                <a:latin typeface="Verdana"/>
                <a:cs typeface="Verdana"/>
              </a:rPr>
              <a:t>healthcare </a:t>
            </a:r>
            <a:r>
              <a:rPr dirty="0" sz="1200" spc="-35">
                <a:latin typeface="Verdana"/>
                <a:cs typeface="Verdana"/>
              </a:rPr>
              <a:t>personnel,</a:t>
            </a:r>
            <a:r>
              <a:rPr dirty="0" sz="1200" spc="-95">
                <a:latin typeface="Verdana"/>
                <a:cs typeface="Verdana"/>
              </a:rPr>
              <a:t> </a:t>
            </a:r>
            <a:r>
              <a:rPr dirty="0" sz="1200" spc="-20">
                <a:latin typeface="Verdana"/>
                <a:cs typeface="Verdana"/>
              </a:rPr>
              <a:t>which</a:t>
            </a:r>
            <a:r>
              <a:rPr dirty="0" sz="1200" spc="-35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are</a:t>
            </a:r>
            <a:r>
              <a:rPr dirty="0" sz="1200" spc="-15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needed</a:t>
            </a:r>
            <a:r>
              <a:rPr dirty="0" sz="1200" spc="-85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to</a:t>
            </a:r>
            <a:r>
              <a:rPr dirty="0" sz="1200" spc="-25">
                <a:latin typeface="Verdana"/>
                <a:cs typeface="Verdana"/>
              </a:rPr>
              <a:t> </a:t>
            </a:r>
            <a:r>
              <a:rPr dirty="0" sz="1200" spc="-45">
                <a:latin typeface="Verdana"/>
                <a:cs typeface="Verdana"/>
              </a:rPr>
              <a:t>solve</a:t>
            </a:r>
            <a:r>
              <a:rPr dirty="0" sz="1200" spc="-80">
                <a:latin typeface="Verdana"/>
                <a:cs typeface="Verdana"/>
              </a:rPr>
              <a:t> </a:t>
            </a:r>
            <a:r>
              <a:rPr dirty="0" sz="1200" spc="-50">
                <a:latin typeface="Verdana"/>
                <a:cs typeface="Verdana"/>
              </a:rPr>
              <a:t>shortages</a:t>
            </a:r>
            <a:r>
              <a:rPr dirty="0" sz="1200" spc="-35">
                <a:latin typeface="Verdana"/>
                <a:cs typeface="Verdana"/>
              </a:rPr>
              <a:t> </a:t>
            </a:r>
            <a:r>
              <a:rPr dirty="0" sz="1200" spc="-10">
                <a:latin typeface="Verdana"/>
                <a:cs typeface="Verdana"/>
              </a:rPr>
              <a:t>of</a:t>
            </a:r>
            <a:r>
              <a:rPr dirty="0" sz="1200" spc="-60">
                <a:latin typeface="Verdana"/>
                <a:cs typeface="Verdana"/>
              </a:rPr>
              <a:t> </a:t>
            </a:r>
            <a:r>
              <a:rPr dirty="0" sz="1200" spc="-20">
                <a:latin typeface="Verdana"/>
                <a:cs typeface="Verdana"/>
              </a:rPr>
              <a:t>the</a:t>
            </a:r>
            <a:r>
              <a:rPr dirty="0" sz="1200" spc="-50">
                <a:latin typeface="Verdana"/>
                <a:cs typeface="Verdana"/>
              </a:rPr>
              <a:t> </a:t>
            </a:r>
            <a:r>
              <a:rPr dirty="0" sz="1200" spc="-10">
                <a:latin typeface="Verdana"/>
                <a:cs typeface="Verdana"/>
              </a:rPr>
              <a:t>workforce.</a:t>
            </a:r>
            <a:endParaRPr sz="1200">
              <a:latin typeface="Verdana"/>
              <a:cs typeface="Verdana"/>
            </a:endParaRPr>
          </a:p>
          <a:p>
            <a:pPr marL="357505" marR="5080" indent="-344805">
              <a:lnSpc>
                <a:spcPct val="100800"/>
              </a:lnSpc>
              <a:spcBef>
                <a:spcPts val="955"/>
              </a:spcBef>
              <a:tabLst>
                <a:tab pos="356870" algn="l"/>
              </a:tabLst>
            </a:pPr>
            <a:r>
              <a:rPr dirty="0" sz="12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2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200" spc="-80">
                <a:latin typeface="Verdana"/>
                <a:cs typeface="Verdana"/>
              </a:rPr>
              <a:t>The</a:t>
            </a:r>
            <a:r>
              <a:rPr dirty="0" sz="1200" spc="-25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complicated</a:t>
            </a:r>
            <a:r>
              <a:rPr dirty="0" sz="1200" spc="15">
                <a:latin typeface="Verdana"/>
                <a:cs typeface="Verdana"/>
              </a:rPr>
              <a:t> </a:t>
            </a:r>
            <a:r>
              <a:rPr dirty="0" sz="1200" spc="-20">
                <a:latin typeface="Verdana"/>
                <a:cs typeface="Verdana"/>
              </a:rPr>
              <a:t>procedures</a:t>
            </a:r>
            <a:r>
              <a:rPr dirty="0" sz="1200" spc="-70">
                <a:latin typeface="Verdana"/>
                <a:cs typeface="Verdana"/>
              </a:rPr>
              <a:t> </a:t>
            </a:r>
            <a:r>
              <a:rPr dirty="0" sz="1200" spc="-25">
                <a:latin typeface="Verdana"/>
                <a:cs typeface="Verdana"/>
              </a:rPr>
              <a:t>involved</a:t>
            </a:r>
            <a:r>
              <a:rPr dirty="0" sz="1200" spc="-70">
                <a:latin typeface="Verdana"/>
                <a:cs typeface="Verdana"/>
              </a:rPr>
              <a:t> </a:t>
            </a:r>
            <a:r>
              <a:rPr dirty="0" sz="1200" spc="-85">
                <a:latin typeface="Verdana"/>
                <a:cs typeface="Verdana"/>
              </a:rPr>
              <a:t>in</a:t>
            </a:r>
            <a:r>
              <a:rPr dirty="0" sz="1200" spc="-5">
                <a:latin typeface="Verdana"/>
                <a:cs typeface="Verdana"/>
              </a:rPr>
              <a:t> </a:t>
            </a:r>
            <a:r>
              <a:rPr dirty="0" sz="1200" spc="-25">
                <a:latin typeface="Verdana"/>
                <a:cs typeface="Verdana"/>
              </a:rPr>
              <a:t>the</a:t>
            </a:r>
            <a:r>
              <a:rPr dirty="0" sz="1200" spc="5">
                <a:latin typeface="Verdana"/>
                <a:cs typeface="Verdana"/>
              </a:rPr>
              <a:t> </a:t>
            </a:r>
            <a:r>
              <a:rPr dirty="0" sz="1200" spc="-35">
                <a:latin typeface="Verdana"/>
                <a:cs typeface="Verdana"/>
              </a:rPr>
              <a:t>regulation</a:t>
            </a:r>
            <a:r>
              <a:rPr dirty="0" sz="1200" spc="-30">
                <a:latin typeface="Verdana"/>
                <a:cs typeface="Verdana"/>
              </a:rPr>
              <a:t> </a:t>
            </a:r>
            <a:r>
              <a:rPr dirty="0" sz="1200" spc="-40">
                <a:latin typeface="Verdana"/>
                <a:cs typeface="Verdana"/>
              </a:rPr>
              <a:t>frequently</a:t>
            </a:r>
            <a:r>
              <a:rPr dirty="0" sz="1200" spc="-75">
                <a:latin typeface="Verdana"/>
                <a:cs typeface="Verdana"/>
              </a:rPr>
              <a:t> </a:t>
            </a:r>
            <a:r>
              <a:rPr dirty="0" sz="1200" spc="-30">
                <a:latin typeface="Verdana"/>
                <a:cs typeface="Verdana"/>
              </a:rPr>
              <a:t>slacken </a:t>
            </a:r>
            <a:r>
              <a:rPr dirty="0" sz="1200" spc="-125">
                <a:latin typeface="Verdana"/>
                <a:cs typeface="Verdana"/>
              </a:rPr>
              <a:t>the </a:t>
            </a:r>
            <a:r>
              <a:rPr dirty="0" sz="1200" spc="-35">
                <a:latin typeface="Verdana"/>
                <a:cs typeface="Verdana"/>
              </a:rPr>
              <a:t>process</a:t>
            </a:r>
            <a:r>
              <a:rPr dirty="0" sz="1200" spc="-45">
                <a:latin typeface="Verdana"/>
                <a:cs typeface="Verdana"/>
              </a:rPr>
              <a:t> </a:t>
            </a:r>
            <a:r>
              <a:rPr dirty="0" sz="1200" spc="-10">
                <a:latin typeface="Verdana"/>
                <a:cs typeface="Verdana"/>
              </a:rPr>
              <a:t>of</a:t>
            </a:r>
            <a:r>
              <a:rPr dirty="0" sz="1200" spc="-60">
                <a:latin typeface="Verdana"/>
                <a:cs typeface="Verdana"/>
              </a:rPr>
              <a:t> </a:t>
            </a:r>
            <a:r>
              <a:rPr dirty="0" sz="1200" spc="-85">
                <a:latin typeface="Verdana"/>
                <a:cs typeface="Verdana"/>
              </a:rPr>
              <a:t>hiring,</a:t>
            </a:r>
            <a:r>
              <a:rPr dirty="0" sz="1200" spc="5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and</a:t>
            </a:r>
            <a:r>
              <a:rPr dirty="0" sz="1200" spc="-40">
                <a:latin typeface="Verdana"/>
                <a:cs typeface="Verdana"/>
              </a:rPr>
              <a:t> </a:t>
            </a:r>
            <a:r>
              <a:rPr dirty="0" sz="1200" spc="-35">
                <a:latin typeface="Verdana"/>
                <a:cs typeface="Verdana"/>
              </a:rPr>
              <a:t>government-</a:t>
            </a:r>
            <a:r>
              <a:rPr dirty="0" sz="1200">
                <a:latin typeface="Verdana"/>
                <a:cs typeface="Verdana"/>
              </a:rPr>
              <a:t>based</a:t>
            </a:r>
            <a:r>
              <a:rPr dirty="0" sz="1200" spc="-95">
                <a:latin typeface="Verdana"/>
                <a:cs typeface="Verdana"/>
              </a:rPr>
              <a:t> </a:t>
            </a:r>
            <a:r>
              <a:rPr dirty="0" sz="1200" spc="-35">
                <a:latin typeface="Verdana"/>
                <a:cs typeface="Verdana"/>
              </a:rPr>
              <a:t>funding</a:t>
            </a:r>
            <a:r>
              <a:rPr dirty="0" sz="1200" spc="-65">
                <a:latin typeface="Verdana"/>
                <a:cs typeface="Verdana"/>
              </a:rPr>
              <a:t> </a:t>
            </a:r>
            <a:r>
              <a:rPr dirty="0" sz="1200" spc="-100">
                <a:latin typeface="Verdana"/>
                <a:cs typeface="Verdana"/>
              </a:rPr>
              <a:t>limits</a:t>
            </a:r>
            <a:r>
              <a:rPr dirty="0" sz="1200" spc="-45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the</a:t>
            </a:r>
            <a:r>
              <a:rPr dirty="0" sz="1200" spc="-5">
                <a:latin typeface="Verdana"/>
                <a:cs typeface="Verdana"/>
              </a:rPr>
              <a:t> </a:t>
            </a:r>
            <a:r>
              <a:rPr dirty="0" sz="1200" spc="-35">
                <a:latin typeface="Verdana"/>
                <a:cs typeface="Verdana"/>
              </a:rPr>
              <a:t>growth</a:t>
            </a:r>
            <a:r>
              <a:rPr dirty="0" sz="1200" spc="-25">
                <a:latin typeface="Verdana"/>
                <a:cs typeface="Verdana"/>
              </a:rPr>
              <a:t> of</a:t>
            </a:r>
            <a:r>
              <a:rPr dirty="0" sz="1200" spc="-60">
                <a:latin typeface="Verdana"/>
                <a:cs typeface="Verdana"/>
              </a:rPr>
              <a:t> </a:t>
            </a:r>
            <a:r>
              <a:rPr dirty="0" sz="1200" spc="-25">
                <a:latin typeface="Verdana"/>
                <a:cs typeface="Verdana"/>
              </a:rPr>
              <a:t>the </a:t>
            </a:r>
            <a:r>
              <a:rPr dirty="0" sz="1200" spc="-55">
                <a:latin typeface="Verdana"/>
                <a:cs typeface="Verdana"/>
              </a:rPr>
              <a:t>working</a:t>
            </a:r>
            <a:r>
              <a:rPr dirty="0" sz="1200" spc="-50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force</a:t>
            </a:r>
            <a:r>
              <a:rPr dirty="0" sz="1200" spc="-60">
                <a:latin typeface="Verdana"/>
                <a:cs typeface="Verdana"/>
              </a:rPr>
              <a:t> </a:t>
            </a:r>
            <a:r>
              <a:rPr dirty="0" sz="1200" spc="-85">
                <a:latin typeface="Verdana"/>
                <a:cs typeface="Verdana"/>
              </a:rPr>
              <a:t>(Evans</a:t>
            </a:r>
            <a:r>
              <a:rPr dirty="0" sz="1200" spc="-30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et</a:t>
            </a:r>
            <a:r>
              <a:rPr dirty="0" sz="1200" spc="-75">
                <a:latin typeface="Verdana"/>
                <a:cs typeface="Verdana"/>
              </a:rPr>
              <a:t> </a:t>
            </a:r>
            <a:r>
              <a:rPr dirty="0" sz="1200" spc="-70">
                <a:latin typeface="Verdana"/>
                <a:cs typeface="Verdana"/>
              </a:rPr>
              <a:t>al.,</a:t>
            </a:r>
            <a:r>
              <a:rPr dirty="0" sz="1200" spc="-30">
                <a:latin typeface="Verdana"/>
                <a:cs typeface="Verdana"/>
              </a:rPr>
              <a:t> </a:t>
            </a:r>
            <a:r>
              <a:rPr dirty="0" sz="1200" spc="-10">
                <a:latin typeface="Verdana"/>
                <a:cs typeface="Verdana"/>
              </a:rPr>
              <a:t>2023).</a:t>
            </a:r>
            <a:endParaRPr sz="1200">
              <a:latin typeface="Verdana"/>
              <a:cs typeface="Verdana"/>
            </a:endParaRPr>
          </a:p>
          <a:p>
            <a:pPr marL="357505" marR="114935" indent="-344805">
              <a:lnSpc>
                <a:spcPct val="100800"/>
              </a:lnSpc>
              <a:spcBef>
                <a:spcPts val="975"/>
              </a:spcBef>
              <a:tabLst>
                <a:tab pos="356870" algn="l"/>
              </a:tabLst>
            </a:pPr>
            <a:r>
              <a:rPr dirty="0" sz="12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2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200" spc="-80">
                <a:latin typeface="Verdana"/>
                <a:cs typeface="Verdana"/>
              </a:rPr>
              <a:t>The</a:t>
            </a:r>
            <a:r>
              <a:rPr dirty="0" sz="1200" spc="-50">
                <a:latin typeface="Verdana"/>
                <a:cs typeface="Verdana"/>
              </a:rPr>
              <a:t> </a:t>
            </a:r>
            <a:r>
              <a:rPr dirty="0" sz="1200" spc="-20">
                <a:latin typeface="Verdana"/>
                <a:cs typeface="Verdana"/>
              </a:rPr>
              <a:t>discrepancies</a:t>
            </a:r>
            <a:r>
              <a:rPr dirty="0" sz="1200" spc="-10">
                <a:latin typeface="Verdana"/>
                <a:cs typeface="Verdana"/>
              </a:rPr>
              <a:t> </a:t>
            </a:r>
            <a:r>
              <a:rPr dirty="0" sz="1200" spc="-80">
                <a:latin typeface="Verdana"/>
                <a:cs typeface="Verdana"/>
              </a:rPr>
              <a:t>in</a:t>
            </a:r>
            <a:r>
              <a:rPr dirty="0" sz="1200" spc="-5">
                <a:latin typeface="Verdana"/>
                <a:cs typeface="Verdana"/>
              </a:rPr>
              <a:t> </a:t>
            </a:r>
            <a:r>
              <a:rPr dirty="0" sz="1200" spc="-20">
                <a:latin typeface="Verdana"/>
                <a:cs typeface="Verdana"/>
              </a:rPr>
              <a:t>the</a:t>
            </a:r>
            <a:r>
              <a:rPr dirty="0" sz="1200" spc="-45">
                <a:latin typeface="Verdana"/>
                <a:cs typeface="Verdana"/>
              </a:rPr>
              <a:t> </a:t>
            </a:r>
            <a:r>
              <a:rPr dirty="0" sz="1200" spc="-25">
                <a:latin typeface="Verdana"/>
                <a:cs typeface="Verdana"/>
              </a:rPr>
              <a:t>policies</a:t>
            </a:r>
            <a:r>
              <a:rPr dirty="0" sz="1200" spc="-15">
                <a:latin typeface="Verdana"/>
                <a:cs typeface="Verdana"/>
              </a:rPr>
              <a:t> </a:t>
            </a:r>
            <a:r>
              <a:rPr dirty="0" sz="1200">
                <a:latin typeface="Verdana"/>
                <a:cs typeface="Verdana"/>
              </a:rPr>
              <a:t>and</a:t>
            </a:r>
            <a:r>
              <a:rPr dirty="0" sz="1200" spc="-60">
                <a:latin typeface="Verdana"/>
                <a:cs typeface="Verdana"/>
              </a:rPr>
              <a:t> </a:t>
            </a:r>
            <a:r>
              <a:rPr dirty="0" sz="1200" spc="-30">
                <a:latin typeface="Verdana"/>
                <a:cs typeface="Verdana"/>
              </a:rPr>
              <a:t>evolving</a:t>
            </a:r>
            <a:r>
              <a:rPr dirty="0" sz="1200" spc="-85">
                <a:latin typeface="Verdana"/>
                <a:cs typeface="Verdana"/>
              </a:rPr>
              <a:t> </a:t>
            </a:r>
            <a:r>
              <a:rPr dirty="0" sz="1200" spc="-30">
                <a:latin typeface="Verdana"/>
                <a:cs typeface="Verdana"/>
              </a:rPr>
              <a:t>workforce</a:t>
            </a:r>
            <a:r>
              <a:rPr dirty="0" sz="1200" spc="-45">
                <a:latin typeface="Verdana"/>
                <a:cs typeface="Verdana"/>
              </a:rPr>
              <a:t> </a:t>
            </a:r>
            <a:r>
              <a:rPr dirty="0" sz="1200" spc="-25">
                <a:latin typeface="Verdana"/>
                <a:cs typeface="Verdana"/>
              </a:rPr>
              <a:t>policies</a:t>
            </a:r>
            <a:r>
              <a:rPr dirty="0" sz="1200" spc="-65">
                <a:latin typeface="Verdana"/>
                <a:cs typeface="Verdana"/>
              </a:rPr>
              <a:t> </a:t>
            </a:r>
            <a:r>
              <a:rPr dirty="0" sz="1200" spc="-30">
                <a:latin typeface="Verdana"/>
                <a:cs typeface="Verdana"/>
              </a:rPr>
              <a:t>also</a:t>
            </a:r>
            <a:r>
              <a:rPr dirty="0" sz="1200" spc="-55">
                <a:latin typeface="Verdana"/>
                <a:cs typeface="Verdana"/>
              </a:rPr>
              <a:t> </a:t>
            </a:r>
            <a:r>
              <a:rPr dirty="0" sz="1200" spc="-20">
                <a:latin typeface="Verdana"/>
                <a:cs typeface="Verdana"/>
              </a:rPr>
              <a:t>pose </a:t>
            </a:r>
            <a:r>
              <a:rPr dirty="0" sz="1200" spc="-35">
                <a:latin typeface="Verdana"/>
                <a:cs typeface="Verdana"/>
              </a:rPr>
              <a:t>uncertainty</a:t>
            </a:r>
            <a:r>
              <a:rPr dirty="0" sz="1200" spc="-45">
                <a:latin typeface="Verdana"/>
                <a:cs typeface="Verdana"/>
              </a:rPr>
              <a:t> </a:t>
            </a:r>
            <a:r>
              <a:rPr dirty="0" sz="1200" spc="-80">
                <a:latin typeface="Verdana"/>
                <a:cs typeface="Verdana"/>
              </a:rPr>
              <a:t>in</a:t>
            </a:r>
            <a:r>
              <a:rPr dirty="0" sz="1200" spc="-60">
                <a:latin typeface="Verdana"/>
                <a:cs typeface="Verdana"/>
              </a:rPr>
              <a:t> </a:t>
            </a:r>
            <a:r>
              <a:rPr dirty="0" sz="1200" spc="-20">
                <a:latin typeface="Verdana"/>
                <a:cs typeface="Verdana"/>
              </a:rPr>
              <a:t>the</a:t>
            </a:r>
            <a:r>
              <a:rPr dirty="0" sz="1200" spc="-50">
                <a:latin typeface="Verdana"/>
                <a:cs typeface="Verdana"/>
              </a:rPr>
              <a:t> </a:t>
            </a:r>
            <a:r>
              <a:rPr dirty="0" sz="1200" spc="-45">
                <a:latin typeface="Verdana"/>
                <a:cs typeface="Verdana"/>
              </a:rPr>
              <a:t>recruitment</a:t>
            </a:r>
            <a:r>
              <a:rPr dirty="0" sz="1200" spc="-60">
                <a:latin typeface="Verdana"/>
                <a:cs typeface="Verdana"/>
              </a:rPr>
              <a:t> </a:t>
            </a:r>
            <a:r>
              <a:rPr dirty="0" sz="1200" spc="-25">
                <a:latin typeface="Verdana"/>
                <a:cs typeface="Verdana"/>
              </a:rPr>
              <a:t>planning</a:t>
            </a:r>
            <a:r>
              <a:rPr dirty="0" sz="1200" spc="-80">
                <a:latin typeface="Verdana"/>
                <a:cs typeface="Verdana"/>
              </a:rPr>
              <a:t> </a:t>
            </a:r>
            <a:r>
              <a:rPr dirty="0" sz="1200" spc="-30">
                <a:latin typeface="Verdana"/>
                <a:cs typeface="Verdana"/>
              </a:rPr>
              <a:t>that</a:t>
            </a:r>
            <a:r>
              <a:rPr dirty="0" sz="1200" spc="-60">
                <a:latin typeface="Verdana"/>
                <a:cs typeface="Verdana"/>
              </a:rPr>
              <a:t> </a:t>
            </a:r>
            <a:r>
              <a:rPr dirty="0" sz="1200" spc="-10">
                <a:latin typeface="Verdana"/>
                <a:cs typeface="Verdana"/>
              </a:rPr>
              <a:t>may</a:t>
            </a:r>
            <a:r>
              <a:rPr dirty="0" sz="1200" spc="-30">
                <a:latin typeface="Verdana"/>
                <a:cs typeface="Verdana"/>
              </a:rPr>
              <a:t> </a:t>
            </a:r>
            <a:r>
              <a:rPr dirty="0" sz="1200" spc="-25">
                <a:latin typeface="Verdana"/>
                <a:cs typeface="Verdana"/>
              </a:rPr>
              <a:t>not</a:t>
            </a:r>
            <a:r>
              <a:rPr dirty="0" sz="1200" spc="-80">
                <a:latin typeface="Verdana"/>
                <a:cs typeface="Verdana"/>
              </a:rPr>
              <a:t> </a:t>
            </a:r>
            <a:r>
              <a:rPr dirty="0" sz="1200" spc="-10">
                <a:latin typeface="Verdana"/>
                <a:cs typeface="Verdana"/>
              </a:rPr>
              <a:t>allow</a:t>
            </a:r>
            <a:r>
              <a:rPr dirty="0" sz="1200" spc="-95">
                <a:latin typeface="Verdana"/>
                <a:cs typeface="Verdana"/>
              </a:rPr>
              <a:t> </a:t>
            </a:r>
            <a:r>
              <a:rPr dirty="0" sz="1200" spc="-125">
                <a:latin typeface="Verdana"/>
                <a:cs typeface="Verdana"/>
              </a:rPr>
              <a:t>HR</a:t>
            </a:r>
            <a:r>
              <a:rPr dirty="0" sz="1200" spc="-50">
                <a:latin typeface="Verdana"/>
                <a:cs typeface="Verdana"/>
              </a:rPr>
              <a:t> </a:t>
            </a:r>
            <a:r>
              <a:rPr dirty="0" sz="1200" spc="-20">
                <a:latin typeface="Verdana"/>
                <a:cs typeface="Verdana"/>
              </a:rPr>
              <a:t>managers</a:t>
            </a:r>
            <a:r>
              <a:rPr dirty="0" sz="1200" spc="-114">
                <a:latin typeface="Verdana"/>
                <a:cs typeface="Verdana"/>
              </a:rPr>
              <a:t> </a:t>
            </a:r>
            <a:r>
              <a:rPr dirty="0" sz="1200" spc="-25">
                <a:latin typeface="Verdana"/>
                <a:cs typeface="Verdana"/>
              </a:rPr>
              <a:t>to </a:t>
            </a:r>
            <a:r>
              <a:rPr dirty="0" sz="1200">
                <a:latin typeface="Verdana"/>
                <a:cs typeface="Verdana"/>
              </a:rPr>
              <a:t>apply</a:t>
            </a:r>
            <a:r>
              <a:rPr dirty="0" sz="1200" spc="-65">
                <a:latin typeface="Verdana"/>
                <a:cs typeface="Verdana"/>
              </a:rPr>
              <a:t> </a:t>
            </a:r>
            <a:r>
              <a:rPr dirty="0" sz="1200" spc="-20">
                <a:latin typeface="Verdana"/>
                <a:cs typeface="Verdana"/>
              </a:rPr>
              <a:t>the</a:t>
            </a:r>
            <a:r>
              <a:rPr dirty="0" sz="1200" spc="-65">
                <a:latin typeface="Verdana"/>
                <a:cs typeface="Verdana"/>
              </a:rPr>
              <a:t> </a:t>
            </a:r>
            <a:r>
              <a:rPr dirty="0" sz="1200" spc="-40">
                <a:latin typeface="Verdana"/>
                <a:cs typeface="Verdana"/>
              </a:rPr>
              <a:t>long-</a:t>
            </a:r>
            <a:r>
              <a:rPr dirty="0" sz="1200" spc="-60">
                <a:latin typeface="Verdana"/>
                <a:cs typeface="Verdana"/>
              </a:rPr>
              <a:t>term</a:t>
            </a:r>
            <a:r>
              <a:rPr dirty="0" sz="1200" spc="-135">
                <a:latin typeface="Verdana"/>
                <a:cs typeface="Verdana"/>
              </a:rPr>
              <a:t> </a:t>
            </a:r>
            <a:r>
              <a:rPr dirty="0" sz="1200" spc="-10">
                <a:latin typeface="Verdana"/>
                <a:cs typeface="Verdana"/>
              </a:rPr>
              <a:t>solutions.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031480" y="2440813"/>
            <a:ext cx="3821937" cy="251142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39695" y="649046"/>
            <a:ext cx="7864475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20"/>
              <a:t>Organisational</a:t>
            </a:r>
            <a:r>
              <a:rPr dirty="0" spc="-165"/>
              <a:t> </a:t>
            </a:r>
            <a:r>
              <a:rPr dirty="0" spc="-114"/>
              <a:t>Recruitment</a:t>
            </a:r>
            <a:r>
              <a:rPr dirty="0" spc="-170"/>
              <a:t> </a:t>
            </a:r>
            <a:r>
              <a:rPr dirty="0" spc="-55"/>
              <a:t>Barriers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46961" y="2085594"/>
            <a:ext cx="6214110" cy="3968115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marL="412115" marR="5080" indent="-344805">
              <a:lnSpc>
                <a:spcPct val="101099"/>
              </a:lnSpc>
              <a:spcBef>
                <a:spcPts val="75"/>
              </a:spcBef>
            </a:pPr>
            <a:r>
              <a:rPr dirty="0" sz="1800" spc="-865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 spc="85">
                <a:solidFill>
                  <a:srgbClr val="A32E0E"/>
                </a:solidFill>
                <a:latin typeface="Segoe UI Symbol"/>
                <a:cs typeface="Segoe UI Symbol"/>
              </a:rPr>
              <a:t> 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Bureaucratic</a:t>
            </a:r>
            <a:r>
              <a:rPr dirty="0" sz="1800" spc="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800" spc="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delays</a:t>
            </a:r>
            <a:r>
              <a:rPr dirty="0" sz="1800" spc="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800" spc="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hiring</a:t>
            </a:r>
            <a:r>
              <a:rPr dirty="0" sz="18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process </a:t>
            </a:r>
            <a:r>
              <a:rPr dirty="0" sz="1800" spc="-35">
                <a:solidFill>
                  <a:srgbClr val="404040"/>
                </a:solidFill>
                <a:latin typeface="Verdana"/>
                <a:cs typeface="Verdana"/>
              </a:rPr>
              <a:t>(Owolabi</a:t>
            </a:r>
            <a:r>
              <a:rPr dirty="0" sz="18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0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8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30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8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2024).</a:t>
            </a:r>
            <a:endParaRPr sz="1800">
              <a:latin typeface="Verdana"/>
              <a:cs typeface="Verdana"/>
            </a:endParaRPr>
          </a:p>
          <a:p>
            <a:pPr marL="67310">
              <a:lnSpc>
                <a:spcPct val="100000"/>
              </a:lnSpc>
              <a:spcBef>
                <a:spcPts val="1060"/>
              </a:spcBef>
              <a:tabLst>
                <a:tab pos="375285" algn="l"/>
              </a:tabLst>
            </a:pPr>
            <a:r>
              <a:rPr dirty="0" sz="1800" spc="-325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Lack</a:t>
            </a:r>
            <a:r>
              <a:rPr dirty="0" sz="18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8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0">
                <a:solidFill>
                  <a:srgbClr val="404040"/>
                </a:solidFill>
                <a:latin typeface="Verdana"/>
                <a:cs typeface="Verdana"/>
              </a:rPr>
              <a:t>employer</a:t>
            </a:r>
            <a:r>
              <a:rPr dirty="0" sz="18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5">
                <a:solidFill>
                  <a:srgbClr val="404040"/>
                </a:solidFill>
                <a:latin typeface="Verdana"/>
                <a:cs typeface="Verdana"/>
              </a:rPr>
              <a:t>branding</a:t>
            </a:r>
            <a:r>
              <a:rPr dirty="0" sz="18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makes</a:t>
            </a:r>
            <a:r>
              <a:rPr dirty="0" sz="18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0">
                <a:solidFill>
                  <a:srgbClr val="404040"/>
                </a:solidFill>
                <a:latin typeface="Verdana"/>
                <a:cs typeface="Verdana"/>
              </a:rPr>
              <a:t>it</a:t>
            </a:r>
            <a:r>
              <a:rPr dirty="0" sz="18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0">
                <a:solidFill>
                  <a:srgbClr val="404040"/>
                </a:solidFill>
                <a:latin typeface="Verdana"/>
                <a:cs typeface="Verdana"/>
              </a:rPr>
              <a:t>less</a:t>
            </a:r>
            <a:r>
              <a:rPr dirty="0" sz="18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attractive.</a:t>
            </a:r>
            <a:endParaRPr sz="1800">
              <a:latin typeface="Verdana"/>
              <a:cs typeface="Verdana"/>
            </a:endParaRPr>
          </a:p>
          <a:p>
            <a:pPr marL="412115" marR="1487805" indent="-344805">
              <a:lnSpc>
                <a:spcPct val="101200"/>
              </a:lnSpc>
              <a:spcBef>
                <a:spcPts val="980"/>
              </a:spcBef>
            </a:pPr>
            <a:r>
              <a:rPr dirty="0" sz="1800" spc="-355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 spc="400">
                <a:solidFill>
                  <a:srgbClr val="A32E0E"/>
                </a:solidFill>
                <a:latin typeface="Segoe UI Symbol"/>
                <a:cs typeface="Segoe UI Symbol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Low</a:t>
            </a:r>
            <a:r>
              <a:rPr dirty="0" sz="18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HR</a:t>
            </a:r>
            <a:r>
              <a:rPr dirty="0" sz="18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digitalisation</a:t>
            </a:r>
            <a:r>
              <a:rPr dirty="0" sz="18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impacts</a:t>
            </a:r>
            <a:r>
              <a:rPr dirty="0" sz="18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345">
                <a:solidFill>
                  <a:srgbClr val="404040"/>
                </a:solidFill>
                <a:latin typeface="Verdana"/>
                <a:cs typeface="Verdana"/>
              </a:rPr>
              <a:t>recruitment </a:t>
            </a:r>
            <a:r>
              <a:rPr dirty="0" sz="1800" spc="-20">
                <a:solidFill>
                  <a:srgbClr val="404040"/>
                </a:solidFill>
                <a:latin typeface="Verdana"/>
                <a:cs typeface="Verdana"/>
              </a:rPr>
              <a:t>performance</a:t>
            </a:r>
            <a:r>
              <a:rPr dirty="0" sz="18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0">
                <a:solidFill>
                  <a:srgbClr val="404040"/>
                </a:solidFill>
                <a:latin typeface="Verdana"/>
                <a:cs typeface="Verdana"/>
              </a:rPr>
              <a:t>(Hammond</a:t>
            </a:r>
            <a:r>
              <a:rPr dirty="0" sz="18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5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8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8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2022).</a:t>
            </a:r>
            <a:endParaRPr sz="1800">
              <a:latin typeface="Verdana"/>
              <a:cs typeface="Verdana"/>
            </a:endParaRPr>
          </a:p>
          <a:p>
            <a:pPr marL="412115" marR="884555" indent="-344805">
              <a:lnSpc>
                <a:spcPct val="101299"/>
              </a:lnSpc>
              <a:spcBef>
                <a:spcPts val="860"/>
              </a:spcBef>
              <a:tabLst>
                <a:tab pos="277495" algn="l"/>
              </a:tabLst>
            </a:pPr>
            <a:r>
              <a:rPr dirty="0" sz="1800" spc="-1045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800" spc="75">
                <a:solidFill>
                  <a:srgbClr val="404040"/>
                </a:solidFill>
                <a:latin typeface="Verdana"/>
                <a:cs typeface="Verdana"/>
              </a:rPr>
              <a:t>There</a:t>
            </a:r>
            <a:r>
              <a:rPr dirty="0" sz="18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8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85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8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70">
                <a:solidFill>
                  <a:srgbClr val="404040"/>
                </a:solidFill>
                <a:latin typeface="Verdana"/>
                <a:cs typeface="Verdana"/>
              </a:rPr>
              <a:t>lack</a:t>
            </a:r>
            <a:r>
              <a:rPr dirty="0" sz="18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7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8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85">
                <a:solidFill>
                  <a:srgbClr val="404040"/>
                </a:solidFill>
                <a:latin typeface="Verdana"/>
                <a:cs typeface="Verdana"/>
              </a:rPr>
              <a:t>communication</a:t>
            </a:r>
            <a:r>
              <a:rPr dirty="0" sz="18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65">
                <a:solidFill>
                  <a:srgbClr val="404040"/>
                </a:solidFill>
                <a:latin typeface="Verdana"/>
                <a:cs typeface="Verdana"/>
              </a:rPr>
              <a:t>with</a:t>
            </a:r>
            <a:r>
              <a:rPr dirty="0" sz="18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40">
                <a:solidFill>
                  <a:srgbClr val="404040"/>
                </a:solidFill>
                <a:latin typeface="Verdana"/>
                <a:cs typeface="Verdana"/>
              </a:rPr>
              <a:t>the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candidates.</a:t>
            </a:r>
            <a:endParaRPr sz="1800">
              <a:latin typeface="Verdana"/>
              <a:cs typeface="Verdana"/>
            </a:endParaRPr>
          </a:p>
          <a:p>
            <a:pPr marL="387985" marR="156845" indent="-375285">
              <a:lnSpc>
                <a:spcPct val="101200"/>
              </a:lnSpc>
              <a:spcBef>
                <a:spcPts val="960"/>
              </a:spcBef>
            </a:pPr>
            <a:r>
              <a:rPr dirty="0" sz="1800" spc="-545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 spc="260">
                <a:solidFill>
                  <a:srgbClr val="A32E0E"/>
                </a:solidFill>
                <a:latin typeface="Segoe UI Symbol"/>
                <a:cs typeface="Segoe UI Symbol"/>
              </a:rPr>
              <a:t> </a:t>
            </a:r>
            <a:r>
              <a:rPr dirty="0" sz="1800">
                <a:latin typeface="Verdana"/>
                <a:cs typeface="Verdana"/>
              </a:rPr>
              <a:t>Poor</a:t>
            </a:r>
            <a:r>
              <a:rPr dirty="0" sz="1800" spc="-135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utilization</a:t>
            </a:r>
            <a:r>
              <a:rPr dirty="0" sz="1800" spc="-185">
                <a:latin typeface="Verdana"/>
                <a:cs typeface="Verdana"/>
              </a:rPr>
              <a:t> </a:t>
            </a:r>
            <a:r>
              <a:rPr dirty="0" sz="1800">
                <a:latin typeface="Verdana"/>
                <a:cs typeface="Verdana"/>
              </a:rPr>
              <a:t>of</a:t>
            </a:r>
            <a:r>
              <a:rPr dirty="0" sz="1800" spc="-175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digital</a:t>
            </a:r>
            <a:r>
              <a:rPr dirty="0" sz="1800" spc="-145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recruitment</a:t>
            </a:r>
            <a:r>
              <a:rPr dirty="0" sz="1800" spc="-140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strategies</a:t>
            </a:r>
            <a:r>
              <a:rPr dirty="0" sz="1800" spc="-130">
                <a:latin typeface="Verdana"/>
                <a:cs typeface="Verdana"/>
              </a:rPr>
              <a:t> </a:t>
            </a:r>
            <a:r>
              <a:rPr dirty="0" sz="1800" spc="-20">
                <a:latin typeface="Verdana"/>
                <a:cs typeface="Verdana"/>
              </a:rPr>
              <a:t>also </a:t>
            </a:r>
            <a:r>
              <a:rPr dirty="0" sz="1800" spc="-50">
                <a:latin typeface="Verdana"/>
                <a:cs typeface="Verdana"/>
              </a:rPr>
              <a:t>delays</a:t>
            </a:r>
            <a:r>
              <a:rPr dirty="0" sz="1800" spc="-130">
                <a:latin typeface="Verdana"/>
                <a:cs typeface="Verdana"/>
              </a:rPr>
              <a:t> </a:t>
            </a:r>
            <a:r>
              <a:rPr dirty="0" sz="1800" spc="-40">
                <a:latin typeface="Verdana"/>
                <a:cs typeface="Verdana"/>
              </a:rPr>
              <a:t>the</a:t>
            </a:r>
            <a:r>
              <a:rPr dirty="0" sz="1800" spc="-114">
                <a:latin typeface="Verdana"/>
                <a:cs typeface="Verdana"/>
              </a:rPr>
              <a:t> </a:t>
            </a:r>
            <a:r>
              <a:rPr dirty="0" sz="1800" spc="-50">
                <a:latin typeface="Verdana"/>
                <a:cs typeface="Verdana"/>
              </a:rPr>
              <a:t>recruitment</a:t>
            </a:r>
            <a:r>
              <a:rPr dirty="0" sz="1800" spc="-165">
                <a:latin typeface="Verdana"/>
                <a:cs typeface="Verdana"/>
              </a:rPr>
              <a:t> </a:t>
            </a:r>
            <a:r>
              <a:rPr dirty="0" sz="1800" spc="-45">
                <a:latin typeface="Verdana"/>
                <a:cs typeface="Verdana"/>
              </a:rPr>
              <a:t>(Hammond</a:t>
            </a:r>
            <a:r>
              <a:rPr dirty="0" sz="1800" spc="-90">
                <a:latin typeface="Verdana"/>
                <a:cs typeface="Verdana"/>
              </a:rPr>
              <a:t> </a:t>
            </a:r>
            <a:r>
              <a:rPr dirty="0" sz="1800" spc="-40">
                <a:latin typeface="Verdana"/>
                <a:cs typeface="Verdana"/>
              </a:rPr>
              <a:t>et</a:t>
            </a:r>
            <a:r>
              <a:rPr dirty="0" sz="1800" spc="-145">
                <a:latin typeface="Verdana"/>
                <a:cs typeface="Verdana"/>
              </a:rPr>
              <a:t> </a:t>
            </a:r>
            <a:r>
              <a:rPr dirty="0" sz="1800" spc="-40">
                <a:latin typeface="Verdana"/>
                <a:cs typeface="Verdana"/>
              </a:rPr>
              <a:t>al.,</a:t>
            </a:r>
            <a:r>
              <a:rPr dirty="0" sz="1800" spc="-155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2022).</a:t>
            </a:r>
            <a:endParaRPr sz="1800">
              <a:latin typeface="Verdana"/>
              <a:cs typeface="Verdana"/>
            </a:endParaRPr>
          </a:p>
          <a:p>
            <a:pPr marL="412115" marR="542290" indent="-344805">
              <a:lnSpc>
                <a:spcPct val="100600"/>
              </a:lnSpc>
              <a:spcBef>
                <a:spcPts val="1040"/>
              </a:spcBef>
            </a:pPr>
            <a:r>
              <a:rPr dirty="0" sz="1800" spc="-26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 spc="459">
                <a:solidFill>
                  <a:srgbClr val="A32E0E"/>
                </a:solidFill>
                <a:latin typeface="Segoe UI Symbol"/>
                <a:cs typeface="Segoe UI Symbol"/>
              </a:rPr>
              <a:t> </a:t>
            </a:r>
            <a:r>
              <a:rPr dirty="0" sz="1800" spc="-10">
                <a:latin typeface="Verdana"/>
                <a:cs typeface="Verdana"/>
              </a:rPr>
              <a:t>Communication</a:t>
            </a:r>
            <a:r>
              <a:rPr dirty="0" sz="1800" spc="-125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in</a:t>
            </a:r>
            <a:r>
              <a:rPr dirty="0" sz="1800" spc="-175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the</a:t>
            </a:r>
            <a:r>
              <a:rPr dirty="0" sz="1800" spc="-145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recruitment</a:t>
            </a:r>
            <a:r>
              <a:rPr dirty="0" sz="1800" spc="-135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process</a:t>
            </a:r>
            <a:r>
              <a:rPr dirty="0" sz="1800" spc="-150">
                <a:latin typeface="Verdana"/>
                <a:cs typeface="Verdana"/>
              </a:rPr>
              <a:t> </a:t>
            </a:r>
            <a:r>
              <a:rPr dirty="0" sz="1800">
                <a:latin typeface="Verdana"/>
                <a:cs typeface="Verdana"/>
              </a:rPr>
              <a:t>is</a:t>
            </a:r>
            <a:r>
              <a:rPr dirty="0" sz="1800" spc="20">
                <a:latin typeface="Verdana"/>
                <a:cs typeface="Verdana"/>
              </a:rPr>
              <a:t> </a:t>
            </a:r>
            <a:r>
              <a:rPr dirty="0" sz="1800" spc="-960">
                <a:latin typeface="Verdana"/>
                <a:cs typeface="Verdana"/>
              </a:rPr>
              <a:t>a</a:t>
            </a:r>
            <a:r>
              <a:rPr dirty="0" sz="1800" spc="-530">
                <a:latin typeface="Verdana"/>
                <a:cs typeface="Verdana"/>
              </a:rPr>
              <a:t>l</a:t>
            </a:r>
            <a:r>
              <a:rPr dirty="0" sz="1800" spc="-935">
                <a:latin typeface="Verdana"/>
                <a:cs typeface="Verdana"/>
              </a:rPr>
              <a:t>s</a:t>
            </a:r>
            <a:r>
              <a:rPr dirty="0" sz="1800" spc="-20">
                <a:latin typeface="Verdana"/>
                <a:cs typeface="Verdana"/>
              </a:rPr>
              <a:t>o</a:t>
            </a:r>
            <a:r>
              <a:rPr dirty="0" sz="1800">
                <a:latin typeface="Verdana"/>
                <a:cs typeface="Verdana"/>
              </a:rPr>
              <a:t> poor</a:t>
            </a:r>
            <a:r>
              <a:rPr dirty="0" sz="1800" spc="-90">
                <a:latin typeface="Verdana"/>
                <a:cs typeface="Verdana"/>
              </a:rPr>
              <a:t> </a:t>
            </a:r>
            <a:r>
              <a:rPr dirty="0" sz="1800">
                <a:latin typeface="Verdana"/>
                <a:cs typeface="Verdana"/>
              </a:rPr>
              <a:t>and</a:t>
            </a:r>
            <a:r>
              <a:rPr dirty="0" sz="1800" spc="-90">
                <a:latin typeface="Verdana"/>
                <a:cs typeface="Verdana"/>
              </a:rPr>
              <a:t> </a:t>
            </a:r>
            <a:r>
              <a:rPr dirty="0" sz="1800">
                <a:latin typeface="Verdana"/>
                <a:cs typeface="Verdana"/>
              </a:rPr>
              <a:t>this</a:t>
            </a:r>
            <a:r>
              <a:rPr dirty="0" sz="1800" spc="-95">
                <a:latin typeface="Verdana"/>
                <a:cs typeface="Verdana"/>
              </a:rPr>
              <a:t> </a:t>
            </a:r>
            <a:r>
              <a:rPr dirty="0" sz="1800">
                <a:latin typeface="Verdana"/>
                <a:cs typeface="Verdana"/>
              </a:rPr>
              <a:t>puts</a:t>
            </a:r>
            <a:r>
              <a:rPr dirty="0" sz="1800" spc="-100">
                <a:latin typeface="Verdana"/>
                <a:cs typeface="Verdana"/>
              </a:rPr>
              <a:t> </a:t>
            </a:r>
            <a:r>
              <a:rPr dirty="0" sz="1800">
                <a:latin typeface="Verdana"/>
                <a:cs typeface="Verdana"/>
              </a:rPr>
              <a:t>the</a:t>
            </a:r>
            <a:r>
              <a:rPr dirty="0" sz="1800" spc="-85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applicants</a:t>
            </a:r>
            <a:r>
              <a:rPr dirty="0" sz="1800" spc="-90">
                <a:latin typeface="Verdana"/>
                <a:cs typeface="Verdana"/>
              </a:rPr>
              <a:t> </a:t>
            </a:r>
            <a:r>
              <a:rPr dirty="0" sz="1800">
                <a:latin typeface="Verdana"/>
                <a:cs typeface="Verdana"/>
              </a:rPr>
              <a:t>off</a:t>
            </a:r>
            <a:r>
              <a:rPr dirty="0" sz="1800" spc="-125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hence modernisation</a:t>
            </a:r>
            <a:r>
              <a:rPr dirty="0" sz="1800" spc="-125">
                <a:latin typeface="Verdana"/>
                <a:cs typeface="Verdana"/>
              </a:rPr>
              <a:t> </a:t>
            </a:r>
            <a:r>
              <a:rPr dirty="0" sz="1800">
                <a:latin typeface="Verdana"/>
                <a:cs typeface="Verdana"/>
              </a:rPr>
              <a:t>of</a:t>
            </a:r>
            <a:r>
              <a:rPr dirty="0" sz="1800" spc="-130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HR</a:t>
            </a:r>
            <a:r>
              <a:rPr dirty="0" sz="1800" spc="-125">
                <a:latin typeface="Verdana"/>
                <a:cs typeface="Verdana"/>
              </a:rPr>
              <a:t> </a:t>
            </a:r>
            <a:r>
              <a:rPr dirty="0" sz="1800" spc="-10">
                <a:latin typeface="Verdana"/>
                <a:cs typeface="Verdana"/>
              </a:rPr>
              <a:t>practices.</a:t>
            </a:r>
            <a:endParaRPr sz="18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055609" y="2380056"/>
            <a:ext cx="3727069" cy="330962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811655">
              <a:lnSpc>
                <a:spcPct val="100000"/>
              </a:lnSpc>
              <a:spcBef>
                <a:spcPts val="100"/>
              </a:spcBef>
            </a:pPr>
            <a:r>
              <a:rPr dirty="0" spc="-75"/>
              <a:t>Cultural</a:t>
            </a:r>
            <a:r>
              <a:rPr dirty="0" spc="-195"/>
              <a:t> </a:t>
            </a:r>
            <a:r>
              <a:rPr dirty="0" spc="-55"/>
              <a:t>and</a:t>
            </a:r>
            <a:r>
              <a:rPr dirty="0" spc="-200"/>
              <a:t> </a:t>
            </a:r>
            <a:r>
              <a:rPr dirty="0" spc="-75"/>
              <a:t>Leadership</a:t>
            </a:r>
            <a:r>
              <a:rPr dirty="0" spc="-195"/>
              <a:t> </a:t>
            </a:r>
            <a:r>
              <a:rPr dirty="0" spc="-40"/>
              <a:t>Challenges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90980" y="1780412"/>
            <a:ext cx="6092190" cy="4692650"/>
          </a:xfrm>
          <a:prstGeom prst="rect">
            <a:avLst/>
          </a:prstGeom>
        </p:spPr>
        <p:txBody>
          <a:bodyPr wrap="square" lIns="0" tIns="10160" rIns="0" bIns="0" rtlCol="0" vert="horz">
            <a:spAutoFit/>
          </a:bodyPr>
          <a:lstStyle/>
          <a:p>
            <a:pPr marL="356870" marR="407034" indent="-344805">
              <a:lnSpc>
                <a:spcPct val="101299"/>
              </a:lnSpc>
              <a:spcBef>
                <a:spcPts val="80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9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5">
                <a:solidFill>
                  <a:srgbClr val="404040"/>
                </a:solidFill>
                <a:latin typeface="Verdana"/>
                <a:cs typeface="Verdana"/>
              </a:rPr>
              <a:t>leadership</a:t>
            </a:r>
            <a:r>
              <a:rPr dirty="0" sz="16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25">
                <a:solidFill>
                  <a:srgbClr val="404040"/>
                </a:solidFill>
                <a:latin typeface="Verdana"/>
                <a:cs typeface="Verdana"/>
              </a:rPr>
              <a:t>styles</a:t>
            </a:r>
            <a:r>
              <a:rPr dirty="0" sz="16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have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an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impact</a:t>
            </a:r>
            <a:r>
              <a:rPr dirty="0" sz="16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on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effectivenessin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recruitment.</a:t>
            </a:r>
            <a:endParaRPr sz="1600">
              <a:latin typeface="Verdana"/>
              <a:cs typeface="Verdana"/>
            </a:endParaRPr>
          </a:p>
          <a:p>
            <a:pPr marL="356870" marR="445134" indent="-344805">
              <a:lnSpc>
                <a:spcPct val="101299"/>
              </a:lnSpc>
              <a:spcBef>
                <a:spcPts val="96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Culture</a:t>
            </a:r>
            <a:r>
              <a:rPr dirty="0" sz="16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at</a:t>
            </a:r>
            <a:r>
              <a:rPr dirty="0" sz="16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workplace</a:t>
            </a:r>
            <a:r>
              <a:rPr dirty="0" sz="16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influences</a:t>
            </a:r>
            <a:r>
              <a:rPr dirty="0" sz="16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attractiveness</a:t>
            </a:r>
            <a:r>
              <a:rPr dirty="0" sz="16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60">
                <a:solidFill>
                  <a:srgbClr val="404040"/>
                </a:solidFill>
                <a:latin typeface="Verdana"/>
                <a:cs typeface="Verdana"/>
              </a:rPr>
              <a:t>h</a:t>
            </a:r>
            <a:r>
              <a:rPr dirty="0" sz="1600" spc="-310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600" spc="-760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 employer.</a:t>
            </a:r>
            <a:endParaRPr sz="16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98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Unfavorable</a:t>
            </a:r>
            <a:r>
              <a:rPr dirty="0" sz="16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views</a:t>
            </a:r>
            <a:r>
              <a:rPr dirty="0" sz="16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drive</a:t>
            </a:r>
            <a:r>
              <a:rPr dirty="0" sz="16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5">
                <a:solidFill>
                  <a:srgbClr val="404040"/>
                </a:solidFill>
                <a:latin typeface="Verdana"/>
                <a:cs typeface="Verdana"/>
              </a:rPr>
              <a:t>off</a:t>
            </a:r>
            <a:r>
              <a:rPr dirty="0" sz="16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applicants.</a:t>
            </a:r>
            <a:endParaRPr sz="1600">
              <a:latin typeface="Verdana"/>
              <a:cs typeface="Verdana"/>
            </a:endParaRPr>
          </a:p>
          <a:p>
            <a:pPr marL="356870" marR="295910" indent="-344805">
              <a:lnSpc>
                <a:spcPct val="100000"/>
              </a:lnSpc>
              <a:spcBef>
                <a:spcPts val="910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80">
                <a:solidFill>
                  <a:srgbClr val="404040"/>
                </a:solidFill>
                <a:latin typeface="Verdana"/>
                <a:cs typeface="Verdana"/>
              </a:rPr>
              <a:t>Inclusive</a:t>
            </a:r>
            <a:r>
              <a:rPr dirty="0" sz="16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5">
                <a:solidFill>
                  <a:srgbClr val="404040"/>
                </a:solidFill>
                <a:latin typeface="Verdana"/>
                <a:cs typeface="Verdana"/>
              </a:rPr>
              <a:t>Leadership</a:t>
            </a:r>
            <a:r>
              <a:rPr dirty="0" sz="16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enhances</a:t>
            </a:r>
            <a:r>
              <a:rPr dirty="0" sz="16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30">
                <a:solidFill>
                  <a:srgbClr val="404040"/>
                </a:solidFill>
                <a:latin typeface="Verdana"/>
                <a:cs typeface="Verdana"/>
              </a:rPr>
              <a:t>results</a:t>
            </a:r>
            <a:r>
              <a:rPr dirty="0" sz="16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0">
                <a:solidFill>
                  <a:srgbClr val="404040"/>
                </a:solidFill>
                <a:latin typeface="Verdana"/>
                <a:cs typeface="Verdana"/>
              </a:rPr>
              <a:t>recruitment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(Habib,</a:t>
            </a:r>
            <a:r>
              <a:rPr dirty="0" sz="16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2026).</a:t>
            </a:r>
            <a:endParaRPr sz="1600">
              <a:latin typeface="Verdana"/>
              <a:cs typeface="Verdana"/>
            </a:endParaRPr>
          </a:p>
          <a:p>
            <a:pPr algn="just" marL="356870" marR="5080" indent="-344805">
              <a:lnSpc>
                <a:spcPct val="100699"/>
              </a:lnSpc>
              <a:spcBef>
                <a:spcPts val="1070"/>
              </a:spcBef>
            </a:pP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 spc="75">
                <a:solidFill>
                  <a:srgbClr val="A32E0E"/>
                </a:solidFill>
                <a:latin typeface="Segoe UI Symbol"/>
                <a:cs typeface="Segoe UI Symbol"/>
              </a:rPr>
              <a:t>  </a:t>
            </a:r>
            <a:r>
              <a:rPr dirty="0" sz="1600">
                <a:latin typeface="Verdana"/>
                <a:cs typeface="Verdana"/>
              </a:rPr>
              <a:t>High</a:t>
            </a:r>
            <a:r>
              <a:rPr dirty="0" sz="1600" spc="-10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levels</a:t>
            </a:r>
            <a:r>
              <a:rPr dirty="0" sz="1600" spc="-14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of</a:t>
            </a:r>
            <a:r>
              <a:rPr dirty="0" sz="1600" spc="-9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stress</a:t>
            </a:r>
            <a:r>
              <a:rPr dirty="0" sz="1600" spc="-12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and</a:t>
            </a:r>
            <a:r>
              <a:rPr dirty="0" sz="1600" spc="-12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low</a:t>
            </a:r>
            <a:r>
              <a:rPr dirty="0" sz="1600" spc="-105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level</a:t>
            </a:r>
            <a:r>
              <a:rPr dirty="0" sz="1600" spc="-13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of</a:t>
            </a:r>
            <a:r>
              <a:rPr dirty="0" sz="1600" spc="-12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career</a:t>
            </a:r>
            <a:r>
              <a:rPr dirty="0" sz="1600" spc="-120">
                <a:latin typeface="Verdana"/>
                <a:cs typeface="Verdana"/>
              </a:rPr>
              <a:t> </a:t>
            </a:r>
            <a:r>
              <a:rPr dirty="0" sz="1600" spc="-195">
                <a:latin typeface="Verdana"/>
                <a:cs typeface="Verdana"/>
              </a:rPr>
              <a:t>advancementare </a:t>
            </a:r>
            <a:r>
              <a:rPr dirty="0" sz="1600">
                <a:latin typeface="Verdana"/>
                <a:cs typeface="Verdana"/>
              </a:rPr>
              <a:t>negative</a:t>
            </a:r>
            <a:r>
              <a:rPr dirty="0" sz="1600" spc="204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factors</a:t>
            </a:r>
            <a:r>
              <a:rPr dirty="0" sz="1600" spc="26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that</a:t>
            </a:r>
            <a:r>
              <a:rPr dirty="0" sz="1600" spc="204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deter</a:t>
            </a:r>
            <a:r>
              <a:rPr dirty="0" sz="1600" spc="27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potential</a:t>
            </a:r>
            <a:r>
              <a:rPr dirty="0" sz="1600" spc="22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applicants</a:t>
            </a:r>
            <a:r>
              <a:rPr dirty="0" sz="1600" spc="24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to</a:t>
            </a:r>
            <a:r>
              <a:rPr dirty="0" sz="1600" spc="285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the </a:t>
            </a:r>
            <a:r>
              <a:rPr dirty="0" sz="1600" spc="-20">
                <a:latin typeface="Verdana"/>
                <a:cs typeface="Verdana"/>
              </a:rPr>
              <a:t>NHS.</a:t>
            </a:r>
            <a:endParaRPr sz="1600">
              <a:latin typeface="Verdana"/>
              <a:cs typeface="Verdana"/>
            </a:endParaRPr>
          </a:p>
          <a:p>
            <a:pPr marL="356870" marR="161925" indent="-344805">
              <a:lnSpc>
                <a:spcPct val="101200"/>
              </a:lnSpc>
              <a:spcBef>
                <a:spcPts val="890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60">
                <a:latin typeface="Verdana"/>
                <a:cs typeface="Verdana"/>
              </a:rPr>
              <a:t>Unsupportive</a:t>
            </a:r>
            <a:r>
              <a:rPr dirty="0" sz="1600" spc="-125">
                <a:latin typeface="Verdana"/>
                <a:cs typeface="Verdana"/>
              </a:rPr>
              <a:t> </a:t>
            </a:r>
            <a:r>
              <a:rPr dirty="0" sz="1600" spc="50">
                <a:latin typeface="Verdana"/>
                <a:cs typeface="Verdana"/>
              </a:rPr>
              <a:t>and</a:t>
            </a:r>
            <a:r>
              <a:rPr dirty="0" sz="1600" spc="-8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unengaging</a:t>
            </a:r>
            <a:r>
              <a:rPr dirty="0" sz="1600" spc="-160">
                <a:latin typeface="Verdana"/>
                <a:cs typeface="Verdana"/>
              </a:rPr>
              <a:t> </a:t>
            </a:r>
            <a:r>
              <a:rPr dirty="0" sz="1600" spc="-35">
                <a:latin typeface="Verdana"/>
                <a:cs typeface="Verdana"/>
              </a:rPr>
              <a:t>leadership</a:t>
            </a:r>
            <a:r>
              <a:rPr dirty="0" sz="1600" spc="-135">
                <a:latin typeface="Verdana"/>
                <a:cs typeface="Verdana"/>
              </a:rPr>
              <a:t> </a:t>
            </a:r>
            <a:r>
              <a:rPr dirty="0" sz="1600" spc="-125">
                <a:latin typeface="Verdana"/>
                <a:cs typeface="Verdana"/>
              </a:rPr>
              <a:t>styles</a:t>
            </a:r>
            <a:r>
              <a:rPr dirty="0" sz="1600" spc="-114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may</a:t>
            </a:r>
            <a:r>
              <a:rPr dirty="0" sz="1600" spc="-75">
                <a:latin typeface="Verdana"/>
                <a:cs typeface="Verdana"/>
              </a:rPr>
              <a:t> </a:t>
            </a:r>
            <a:r>
              <a:rPr dirty="0" sz="1600" spc="-20">
                <a:latin typeface="Verdana"/>
                <a:cs typeface="Verdana"/>
              </a:rPr>
              <a:t>also decrease</a:t>
            </a:r>
            <a:r>
              <a:rPr dirty="0" sz="1600" spc="-90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the</a:t>
            </a:r>
            <a:r>
              <a:rPr dirty="0" sz="1600" spc="-70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effectiveness</a:t>
            </a:r>
            <a:r>
              <a:rPr dirty="0" sz="1600" spc="-110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of</a:t>
            </a:r>
            <a:r>
              <a:rPr dirty="0" sz="1600" spc="-90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recruitment.</a:t>
            </a:r>
            <a:endParaRPr sz="1600">
              <a:latin typeface="Verdana"/>
              <a:cs typeface="Verdana"/>
            </a:endParaRPr>
          </a:p>
          <a:p>
            <a:pPr marL="356870" marR="82550" indent="-344805">
              <a:lnSpc>
                <a:spcPct val="100499"/>
              </a:lnSpc>
              <a:spcBef>
                <a:spcPts val="1000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80">
                <a:latin typeface="Verdana"/>
                <a:cs typeface="Verdana"/>
              </a:rPr>
              <a:t>Exclusive</a:t>
            </a:r>
            <a:r>
              <a:rPr dirty="0" sz="1600" spc="-170">
                <a:latin typeface="Verdana"/>
                <a:cs typeface="Verdana"/>
              </a:rPr>
              <a:t> </a:t>
            </a:r>
            <a:r>
              <a:rPr dirty="0" sz="1600" spc="-30">
                <a:latin typeface="Verdana"/>
                <a:cs typeface="Verdana"/>
              </a:rPr>
              <a:t>leadership</a:t>
            </a:r>
            <a:r>
              <a:rPr dirty="0" sz="1600" spc="-175">
                <a:latin typeface="Verdana"/>
                <a:cs typeface="Verdana"/>
              </a:rPr>
              <a:t> </a:t>
            </a:r>
            <a:r>
              <a:rPr dirty="0" sz="1600" spc="-20">
                <a:latin typeface="Verdana"/>
                <a:cs typeface="Verdana"/>
              </a:rPr>
              <a:t>behaviour</a:t>
            </a:r>
            <a:r>
              <a:rPr dirty="0" sz="1600" spc="-175">
                <a:latin typeface="Verdana"/>
                <a:cs typeface="Verdana"/>
              </a:rPr>
              <a:t> </a:t>
            </a:r>
            <a:r>
              <a:rPr dirty="0" sz="1600" spc="60">
                <a:latin typeface="Verdana"/>
                <a:cs typeface="Verdana"/>
              </a:rPr>
              <a:t>and</a:t>
            </a:r>
            <a:r>
              <a:rPr dirty="0" sz="1600" spc="-80">
                <a:latin typeface="Verdana"/>
                <a:cs typeface="Verdana"/>
              </a:rPr>
              <a:t> </a:t>
            </a:r>
            <a:r>
              <a:rPr dirty="0" sz="1600" spc="114">
                <a:latin typeface="Verdana"/>
                <a:cs typeface="Verdana"/>
              </a:rPr>
              <a:t>a</a:t>
            </a:r>
            <a:r>
              <a:rPr dirty="0" sz="1600" spc="-85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favourable </a:t>
            </a:r>
            <a:r>
              <a:rPr dirty="0" sz="1600" spc="-40">
                <a:latin typeface="Verdana"/>
                <a:cs typeface="Verdana"/>
              </a:rPr>
              <a:t>organisational</a:t>
            </a:r>
            <a:r>
              <a:rPr dirty="0" sz="1600" spc="-145">
                <a:latin typeface="Verdana"/>
                <a:cs typeface="Verdana"/>
              </a:rPr>
              <a:t> </a:t>
            </a:r>
            <a:r>
              <a:rPr dirty="0" sz="1600" spc="-55">
                <a:latin typeface="Verdana"/>
                <a:cs typeface="Verdana"/>
              </a:rPr>
              <a:t>culture,</a:t>
            </a:r>
            <a:r>
              <a:rPr dirty="0" sz="1600" spc="-114">
                <a:latin typeface="Verdana"/>
                <a:cs typeface="Verdana"/>
              </a:rPr>
              <a:t> </a:t>
            </a:r>
            <a:r>
              <a:rPr dirty="0" sz="1600" spc="-35">
                <a:latin typeface="Verdana"/>
                <a:cs typeface="Verdana"/>
              </a:rPr>
              <a:t>however,</a:t>
            </a:r>
            <a:r>
              <a:rPr dirty="0" sz="1600" spc="-180">
                <a:latin typeface="Verdana"/>
                <a:cs typeface="Verdana"/>
              </a:rPr>
              <a:t> </a:t>
            </a:r>
            <a:r>
              <a:rPr dirty="0" sz="1600" spc="80">
                <a:latin typeface="Verdana"/>
                <a:cs typeface="Verdana"/>
              </a:rPr>
              <a:t>can</a:t>
            </a:r>
            <a:r>
              <a:rPr dirty="0" sz="1600" spc="-60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make</a:t>
            </a:r>
            <a:r>
              <a:rPr dirty="0" sz="1600" spc="-155">
                <a:latin typeface="Verdana"/>
                <a:cs typeface="Verdana"/>
              </a:rPr>
              <a:t> </a:t>
            </a:r>
            <a:r>
              <a:rPr dirty="0" sz="1600" spc="114">
                <a:latin typeface="Verdana"/>
                <a:cs typeface="Verdana"/>
              </a:rPr>
              <a:t>a</a:t>
            </a:r>
            <a:r>
              <a:rPr dirty="0" sz="1600" spc="-65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massive </a:t>
            </a:r>
            <a:r>
              <a:rPr dirty="0" sz="1600" spc="-50">
                <a:latin typeface="Verdana"/>
                <a:cs typeface="Verdana"/>
              </a:rPr>
              <a:t>positive</a:t>
            </a:r>
            <a:r>
              <a:rPr dirty="0" sz="1600" spc="-190">
                <a:latin typeface="Verdana"/>
                <a:cs typeface="Verdana"/>
              </a:rPr>
              <a:t> </a:t>
            </a:r>
            <a:r>
              <a:rPr dirty="0" sz="1600" spc="-35">
                <a:latin typeface="Verdana"/>
                <a:cs typeface="Verdana"/>
              </a:rPr>
              <a:t>contribution</a:t>
            </a:r>
            <a:r>
              <a:rPr dirty="0" sz="1600" spc="-19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to</a:t>
            </a:r>
            <a:r>
              <a:rPr dirty="0" sz="1600" spc="-60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the</a:t>
            </a:r>
            <a:r>
              <a:rPr dirty="0" sz="1600" spc="-110">
                <a:latin typeface="Verdana"/>
                <a:cs typeface="Verdana"/>
              </a:rPr>
              <a:t> </a:t>
            </a:r>
            <a:r>
              <a:rPr dirty="0" sz="1600" spc="-50">
                <a:latin typeface="Verdana"/>
                <a:cs typeface="Verdana"/>
              </a:rPr>
              <a:t>attractiveness</a:t>
            </a:r>
            <a:r>
              <a:rPr dirty="0" sz="1600" spc="-17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of</a:t>
            </a:r>
            <a:r>
              <a:rPr dirty="0" sz="1600" spc="-100">
                <a:latin typeface="Verdana"/>
                <a:cs typeface="Verdana"/>
              </a:rPr>
              <a:t> </a:t>
            </a:r>
            <a:r>
              <a:rPr dirty="0" sz="1600" spc="-20">
                <a:latin typeface="Verdana"/>
                <a:cs typeface="Verdana"/>
              </a:rPr>
              <a:t>the</a:t>
            </a:r>
            <a:r>
              <a:rPr dirty="0" sz="1600" spc="-85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employer </a:t>
            </a:r>
            <a:r>
              <a:rPr dirty="0" sz="1600" spc="50">
                <a:latin typeface="Verdana"/>
                <a:cs typeface="Verdana"/>
              </a:rPr>
              <a:t>and</a:t>
            </a:r>
            <a:r>
              <a:rPr dirty="0" sz="1600" spc="-100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facilitate</a:t>
            </a:r>
            <a:r>
              <a:rPr dirty="0" sz="1600" spc="-15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effective</a:t>
            </a:r>
            <a:r>
              <a:rPr dirty="0" sz="1600" spc="-170">
                <a:latin typeface="Verdana"/>
                <a:cs typeface="Verdana"/>
              </a:rPr>
              <a:t> </a:t>
            </a:r>
            <a:r>
              <a:rPr dirty="0" sz="1600" spc="-55">
                <a:latin typeface="Verdana"/>
                <a:cs typeface="Verdana"/>
              </a:rPr>
              <a:t>recruitment</a:t>
            </a:r>
            <a:r>
              <a:rPr dirty="0" sz="1600" spc="-140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strategies.</a:t>
            </a:r>
            <a:endParaRPr sz="16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960994" y="2161032"/>
            <a:ext cx="3257804" cy="244411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817370">
              <a:lnSpc>
                <a:spcPct val="100000"/>
              </a:lnSpc>
              <a:spcBef>
                <a:spcPts val="100"/>
              </a:spcBef>
            </a:pPr>
            <a:r>
              <a:rPr dirty="0" spc="-80"/>
              <a:t>Root</a:t>
            </a:r>
            <a:r>
              <a:rPr dirty="0" spc="-170"/>
              <a:t> </a:t>
            </a:r>
            <a:r>
              <a:rPr dirty="0" spc="-90"/>
              <a:t>Causes</a:t>
            </a:r>
            <a:r>
              <a:rPr dirty="0" spc="-165"/>
              <a:t> </a:t>
            </a:r>
            <a:r>
              <a:rPr dirty="0"/>
              <a:t>of</a:t>
            </a:r>
            <a:r>
              <a:rPr dirty="0" spc="-165"/>
              <a:t> </a:t>
            </a:r>
            <a:r>
              <a:rPr dirty="0" spc="-120"/>
              <a:t>Recruitment</a:t>
            </a:r>
            <a:r>
              <a:rPr dirty="0" spc="-140"/>
              <a:t> </a:t>
            </a:r>
            <a:r>
              <a:rPr dirty="0" spc="-85"/>
              <a:t>Challenges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54225" y="2009013"/>
            <a:ext cx="5565140" cy="3988435"/>
          </a:xfrm>
          <a:prstGeom prst="rect">
            <a:avLst/>
          </a:prstGeom>
        </p:spPr>
        <p:txBody>
          <a:bodyPr wrap="square" lIns="0" tIns="30480" rIns="0" bIns="0" rtlCol="0" vert="horz">
            <a:spAutoFit/>
          </a:bodyPr>
          <a:lstStyle/>
          <a:p>
            <a:pPr marL="357505" marR="135255" indent="-344805">
              <a:lnSpc>
                <a:spcPts val="1710"/>
              </a:lnSpc>
              <a:spcBef>
                <a:spcPts val="24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There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several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structural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policy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issues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that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cause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issues.</a:t>
            </a:r>
            <a:endParaRPr sz="1500">
              <a:latin typeface="Verdana"/>
              <a:cs typeface="Verdana"/>
            </a:endParaRPr>
          </a:p>
          <a:p>
            <a:pPr marL="357505" marR="5080" indent="-344805">
              <a:lnSpc>
                <a:spcPts val="1730"/>
              </a:lnSpc>
              <a:spcBef>
                <a:spcPts val="79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There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6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114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higher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demand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45">
                <a:solidFill>
                  <a:srgbClr val="404040"/>
                </a:solidFill>
                <a:latin typeface="Verdana"/>
                <a:cs typeface="Verdana"/>
              </a:rPr>
              <a:t>compared</a:t>
            </a:r>
            <a:r>
              <a:rPr dirty="0" sz="1500" spc="-1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supply</a:t>
            </a:r>
            <a:r>
              <a:rPr dirty="0" sz="15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trained 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professionals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workforce.</a:t>
            </a:r>
            <a:endParaRPr sz="1500">
              <a:latin typeface="Verdana"/>
              <a:cs typeface="Verdana"/>
            </a:endParaRPr>
          </a:p>
          <a:p>
            <a:pPr marL="357505" marR="652780" indent="-344805">
              <a:lnSpc>
                <a:spcPts val="1700"/>
              </a:lnSpc>
              <a:spcBef>
                <a:spcPts val="81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The 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issue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funding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6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114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constraint</a:t>
            </a:r>
            <a:r>
              <a:rPr dirty="0" sz="15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expansion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of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(Elomami,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2025).</a:t>
            </a:r>
            <a:endParaRPr sz="15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83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Long-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term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staffing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gaps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caused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by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poor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planning.</a:t>
            </a:r>
            <a:endParaRPr sz="1500">
              <a:latin typeface="Verdana"/>
              <a:cs typeface="Verdana"/>
            </a:endParaRPr>
          </a:p>
          <a:p>
            <a:pPr marL="357505" marR="487045" indent="-344805">
              <a:lnSpc>
                <a:spcPct val="90100"/>
              </a:lnSpc>
              <a:spcBef>
                <a:spcPts val="990"/>
              </a:spcBef>
              <a:tabLst>
                <a:tab pos="305435" algn="l"/>
                <a:tab pos="1350010" algn="l"/>
                <a:tab pos="1924050" algn="l"/>
                <a:tab pos="2479040" algn="l"/>
                <a:tab pos="3564254" algn="l"/>
                <a:tab pos="396621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>
                <a:latin typeface="Verdana"/>
                <a:cs typeface="Verdana"/>
              </a:rPr>
              <a:t>The</a:t>
            </a:r>
            <a:r>
              <a:rPr dirty="0" sz="1500" spc="-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main</a:t>
            </a:r>
            <a:r>
              <a:rPr dirty="0" sz="1500" spc="-1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concern</a:t>
            </a:r>
            <a:r>
              <a:rPr dirty="0" sz="1500" spc="-3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is</a:t>
            </a:r>
            <a:r>
              <a:rPr dirty="0" sz="1500" spc="-1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the shortage of</a:t>
            </a:r>
            <a:r>
              <a:rPr dirty="0" sz="1500" spc="-1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workers</a:t>
            </a:r>
            <a:r>
              <a:rPr dirty="0" sz="1500" spc="-3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in</a:t>
            </a:r>
            <a:r>
              <a:rPr dirty="0" sz="1500" spc="45">
                <a:latin typeface="Verdana"/>
                <a:cs typeface="Verdana"/>
              </a:rPr>
              <a:t> </a:t>
            </a:r>
            <a:r>
              <a:rPr dirty="0" sz="1500" spc="-615">
                <a:latin typeface="Verdana"/>
                <a:cs typeface="Verdana"/>
              </a:rPr>
              <a:t>t</a:t>
            </a:r>
            <a:r>
              <a:rPr dirty="0" sz="1500" spc="-715">
                <a:latin typeface="Verdana"/>
                <a:cs typeface="Verdana"/>
              </a:rPr>
              <a:t>h</a:t>
            </a:r>
            <a:r>
              <a:rPr dirty="0" sz="1500" spc="-20">
                <a:latin typeface="Verdana"/>
                <a:cs typeface="Verdana"/>
              </a:rPr>
              <a:t>e</a:t>
            </a:r>
            <a:r>
              <a:rPr dirty="0" sz="1500" spc="-10">
                <a:latin typeface="Verdana"/>
                <a:cs typeface="Verdana"/>
              </a:rPr>
              <a:t> demand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25">
                <a:latin typeface="Verdana"/>
                <a:cs typeface="Verdana"/>
              </a:rPr>
              <a:t>and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25">
                <a:latin typeface="Verdana"/>
                <a:cs typeface="Verdana"/>
              </a:rPr>
              <a:t>the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10">
                <a:latin typeface="Verdana"/>
                <a:cs typeface="Verdana"/>
              </a:rPr>
              <a:t>provision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25">
                <a:latin typeface="Verdana"/>
                <a:cs typeface="Verdana"/>
              </a:rPr>
              <a:t>of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10">
                <a:latin typeface="Verdana"/>
                <a:cs typeface="Verdana"/>
              </a:rPr>
              <a:t>competent </a:t>
            </a:r>
            <a:r>
              <a:rPr dirty="0" sz="1500">
                <a:latin typeface="Verdana"/>
                <a:cs typeface="Verdana"/>
              </a:rPr>
              <a:t>medical</a:t>
            </a:r>
            <a:r>
              <a:rPr dirty="0" sz="1500" spc="-4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practitioners.</a:t>
            </a:r>
            <a:endParaRPr sz="1500">
              <a:latin typeface="Verdana"/>
              <a:cs typeface="Verdana"/>
            </a:endParaRPr>
          </a:p>
          <a:p>
            <a:pPr marL="357505" marR="54610" indent="-344805">
              <a:lnSpc>
                <a:spcPct val="89600"/>
              </a:lnSpc>
              <a:spcBef>
                <a:spcPts val="100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95">
                <a:latin typeface="Verdana"/>
                <a:cs typeface="Verdana"/>
              </a:rPr>
              <a:t>The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demand</a:t>
            </a:r>
            <a:r>
              <a:rPr dirty="0" sz="1500" spc="-12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on</a:t>
            </a:r>
            <a:r>
              <a:rPr dirty="0" sz="1500" spc="-60">
                <a:latin typeface="Verdana"/>
                <a:cs typeface="Verdana"/>
              </a:rPr>
              <a:t> </a:t>
            </a:r>
            <a:r>
              <a:rPr dirty="0" sz="1500" spc="-55">
                <a:latin typeface="Verdana"/>
                <a:cs typeface="Verdana"/>
              </a:rPr>
              <a:t>staffing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160">
                <a:latin typeface="Verdana"/>
                <a:cs typeface="Verdana"/>
              </a:rPr>
              <a:t>is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growing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45">
                <a:latin typeface="Verdana"/>
                <a:cs typeface="Verdana"/>
              </a:rPr>
              <a:t>because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of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an </a:t>
            </a:r>
            <a:r>
              <a:rPr dirty="0" sz="1500" spc="-20">
                <a:latin typeface="Verdana"/>
                <a:cs typeface="Verdana"/>
              </a:rPr>
              <a:t>increase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in</a:t>
            </a:r>
            <a:r>
              <a:rPr dirty="0" sz="1500" spc="-114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healthcare</a:t>
            </a:r>
            <a:r>
              <a:rPr dirty="0" sz="1500" spc="-12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needs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associated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with </a:t>
            </a:r>
            <a:r>
              <a:rPr dirty="0" sz="1500">
                <a:latin typeface="Verdana"/>
                <a:cs typeface="Verdana"/>
              </a:rPr>
              <a:t>demographic</a:t>
            </a:r>
            <a:r>
              <a:rPr dirty="0" sz="1500" spc="-12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changes,</a:t>
            </a:r>
            <a:r>
              <a:rPr dirty="0" sz="1500" spc="-5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whereas</a:t>
            </a:r>
            <a:r>
              <a:rPr dirty="0" sz="1500" spc="-2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the</a:t>
            </a:r>
            <a:r>
              <a:rPr dirty="0" sz="1500" spc="-15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availability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of </a:t>
            </a:r>
            <a:r>
              <a:rPr dirty="0" sz="1500" spc="-55">
                <a:latin typeface="Verdana"/>
                <a:cs typeface="Verdana"/>
              </a:rPr>
              <a:t>training</a:t>
            </a:r>
            <a:r>
              <a:rPr dirty="0" sz="1500" spc="-180">
                <a:latin typeface="Verdana"/>
                <a:cs typeface="Verdana"/>
              </a:rPr>
              <a:t> </a:t>
            </a:r>
            <a:r>
              <a:rPr dirty="0" sz="1500" spc="-160">
                <a:latin typeface="Verdana"/>
                <a:cs typeface="Verdana"/>
              </a:rPr>
              <a:t>is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55">
                <a:latin typeface="Verdana"/>
                <a:cs typeface="Verdana"/>
              </a:rPr>
              <a:t>lower,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thereby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 spc="-80">
                <a:latin typeface="Verdana"/>
                <a:cs typeface="Verdana"/>
              </a:rPr>
              <a:t>limiting</a:t>
            </a:r>
            <a:r>
              <a:rPr dirty="0" sz="1500" spc="-18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the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60">
                <a:latin typeface="Verdana"/>
                <a:cs typeface="Verdana"/>
              </a:rPr>
              <a:t>supply</a:t>
            </a:r>
            <a:r>
              <a:rPr dirty="0" sz="1500" spc="-13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of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the </a:t>
            </a:r>
            <a:r>
              <a:rPr dirty="0" sz="1500" spc="-40">
                <a:latin typeface="Verdana"/>
                <a:cs typeface="Verdana"/>
              </a:rPr>
              <a:t>workforce.</a:t>
            </a:r>
            <a:r>
              <a:rPr dirty="0" sz="1500" spc="-105">
                <a:latin typeface="Verdana"/>
                <a:cs typeface="Verdana"/>
              </a:rPr>
              <a:t> </a:t>
            </a:r>
            <a:r>
              <a:rPr dirty="0" sz="1500" spc="-50">
                <a:latin typeface="Verdana"/>
                <a:cs typeface="Verdana"/>
              </a:rPr>
              <a:t>Recruitment</a:t>
            </a:r>
            <a:r>
              <a:rPr dirty="0" sz="1500" spc="-175">
                <a:latin typeface="Verdana"/>
                <a:cs typeface="Verdana"/>
              </a:rPr>
              <a:t> </a:t>
            </a:r>
            <a:r>
              <a:rPr dirty="0" sz="1500" spc="-65">
                <a:latin typeface="Verdana"/>
                <a:cs typeface="Verdana"/>
              </a:rPr>
              <a:t>investment</a:t>
            </a:r>
            <a:r>
              <a:rPr dirty="0" sz="1500" spc="-125">
                <a:latin typeface="Verdana"/>
                <a:cs typeface="Verdana"/>
              </a:rPr>
              <a:t> </a:t>
            </a:r>
            <a:r>
              <a:rPr dirty="0" sz="1500" spc="-160">
                <a:latin typeface="Verdana"/>
                <a:cs typeface="Verdana"/>
              </a:rPr>
              <a:t>is</a:t>
            </a:r>
            <a:r>
              <a:rPr dirty="0" sz="1500" spc="-55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also</a:t>
            </a:r>
            <a:r>
              <a:rPr dirty="0" sz="1500" spc="-114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cut</a:t>
            </a:r>
            <a:r>
              <a:rPr dirty="0" sz="1500" spc="-65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off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by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lack </a:t>
            </a:r>
            <a:r>
              <a:rPr dirty="0" sz="1500" spc="-10">
                <a:latin typeface="Verdana"/>
                <a:cs typeface="Verdana"/>
              </a:rPr>
              <a:t>of</a:t>
            </a:r>
            <a:r>
              <a:rPr dirty="0" sz="1500" spc="-114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funding.</a:t>
            </a:r>
            <a:endParaRPr sz="15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875905" y="2018157"/>
            <a:ext cx="2980689" cy="298069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73223" y="649046"/>
            <a:ext cx="5586730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80"/>
              <a:t>Labour</a:t>
            </a:r>
            <a:r>
              <a:rPr dirty="0" spc="-220"/>
              <a:t> </a:t>
            </a:r>
            <a:r>
              <a:rPr dirty="0" spc="-85"/>
              <a:t>Market</a:t>
            </a:r>
            <a:r>
              <a:rPr dirty="0" spc="-225"/>
              <a:t> </a:t>
            </a:r>
            <a:r>
              <a:rPr dirty="0" spc="-50"/>
              <a:t>Shortages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22044" y="1493900"/>
            <a:ext cx="6908800" cy="445770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6870" marR="349250" indent="-344805">
              <a:lnSpc>
                <a:spcPct val="100000"/>
              </a:lnSpc>
              <a:spcBef>
                <a:spcPts val="10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9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health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care</a:t>
            </a:r>
            <a:r>
              <a:rPr dirty="0" sz="16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labour</a:t>
            </a:r>
            <a:r>
              <a:rPr dirty="0" sz="16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5">
                <a:solidFill>
                  <a:srgbClr val="404040"/>
                </a:solidFill>
                <a:latin typeface="Verdana"/>
                <a:cs typeface="Verdana"/>
              </a:rPr>
              <a:t>market</a:t>
            </a:r>
            <a:r>
              <a:rPr dirty="0" sz="16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55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experiencing</a:t>
            </a:r>
            <a:r>
              <a:rPr dirty="0" sz="16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international</a:t>
            </a:r>
            <a:r>
              <a:rPr dirty="0" sz="16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0">
                <a:solidFill>
                  <a:srgbClr val="404040"/>
                </a:solidFill>
                <a:latin typeface="Verdana"/>
                <a:cs typeface="Verdana"/>
              </a:rPr>
              <a:t>skills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deficit.</a:t>
            </a:r>
            <a:endParaRPr sz="16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08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9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demand</a:t>
            </a:r>
            <a:r>
              <a:rPr dirty="0" sz="16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healthcare</a:t>
            </a:r>
            <a:r>
              <a:rPr dirty="0" sz="16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70">
                <a:solidFill>
                  <a:srgbClr val="404040"/>
                </a:solidFill>
                <a:latin typeface="Verdana"/>
                <a:cs typeface="Verdana"/>
              </a:rPr>
              <a:t>professionals</a:t>
            </a:r>
            <a:r>
              <a:rPr dirty="0" sz="16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75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 higher</a:t>
            </a:r>
            <a:r>
              <a:rPr dirty="0" sz="16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than</a:t>
            </a:r>
            <a:r>
              <a:rPr dirty="0" sz="16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supply.</a:t>
            </a:r>
            <a:endParaRPr sz="1600">
              <a:latin typeface="Verdana"/>
              <a:cs typeface="Verdana"/>
            </a:endParaRPr>
          </a:p>
          <a:p>
            <a:pPr marL="356870" marR="186690" indent="-344805">
              <a:lnSpc>
                <a:spcPct val="101400"/>
              </a:lnSpc>
              <a:spcBef>
                <a:spcPts val="95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9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6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problems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6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augmented</a:t>
            </a:r>
            <a:r>
              <a:rPr dirty="0" sz="16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by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competition</a:t>
            </a:r>
            <a:r>
              <a:rPr dirty="0" sz="16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4">
                <a:solidFill>
                  <a:srgbClr val="404040"/>
                </a:solidFill>
                <a:latin typeface="Verdana"/>
                <a:cs typeface="Verdana"/>
              </a:rPr>
              <a:t>between </a:t>
            </a:r>
            <a:r>
              <a:rPr dirty="0" sz="1600" spc="-55">
                <a:solidFill>
                  <a:srgbClr val="404040"/>
                </a:solidFill>
                <a:latin typeface="Verdana"/>
                <a:cs typeface="Verdana"/>
              </a:rPr>
              <a:t>employers</a:t>
            </a:r>
            <a:r>
              <a:rPr dirty="0" sz="16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(Hammond</a:t>
            </a:r>
            <a:r>
              <a:rPr dirty="0" sz="16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6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80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6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2022).</a:t>
            </a:r>
            <a:endParaRPr sz="1600">
              <a:latin typeface="Verdana"/>
              <a:cs typeface="Verdana"/>
            </a:endParaRPr>
          </a:p>
          <a:p>
            <a:pPr marL="356870" marR="1183640" indent="-344805">
              <a:lnSpc>
                <a:spcPct val="101299"/>
              </a:lnSpc>
              <a:spcBef>
                <a:spcPts val="93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65">
                <a:solidFill>
                  <a:srgbClr val="404040"/>
                </a:solidFill>
                <a:latin typeface="Verdana"/>
                <a:cs typeface="Verdana"/>
              </a:rPr>
              <a:t>International</a:t>
            </a:r>
            <a:r>
              <a:rPr dirty="0" sz="16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5">
                <a:solidFill>
                  <a:srgbClr val="404040"/>
                </a:solidFill>
                <a:latin typeface="Verdana"/>
                <a:cs typeface="Verdana"/>
              </a:rPr>
              <a:t>migration</a:t>
            </a:r>
            <a:r>
              <a:rPr dirty="0" sz="16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has</a:t>
            </a:r>
            <a:r>
              <a:rPr dirty="0" sz="16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an</a:t>
            </a:r>
            <a:r>
              <a:rPr dirty="0" sz="16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effect</a:t>
            </a:r>
            <a:r>
              <a:rPr dirty="0" sz="16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on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v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600" spc="10">
                <a:solidFill>
                  <a:srgbClr val="404040"/>
                </a:solidFill>
                <a:latin typeface="Verdana"/>
                <a:cs typeface="Verdana"/>
              </a:rPr>
              <a:t>i</a:t>
            </a:r>
            <a:r>
              <a:rPr dirty="0" sz="1600" spc="-15">
                <a:solidFill>
                  <a:srgbClr val="404040"/>
                </a:solidFill>
                <a:latin typeface="Verdana"/>
                <a:cs typeface="Verdana"/>
              </a:rPr>
              <a:t>l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600" spc="-70">
                <a:solidFill>
                  <a:srgbClr val="404040"/>
                </a:solidFill>
                <a:latin typeface="Verdana"/>
                <a:cs typeface="Verdana"/>
              </a:rPr>
              <a:t>b</a:t>
            </a:r>
            <a:r>
              <a:rPr dirty="0" sz="1600" spc="-15">
                <a:solidFill>
                  <a:srgbClr val="404040"/>
                </a:solidFill>
                <a:latin typeface="Verdana"/>
                <a:cs typeface="Verdana"/>
              </a:rPr>
              <a:t>ili</a:t>
            </a:r>
            <a:r>
              <a:rPr dirty="0" sz="1600" spc="-65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y</a:t>
            </a:r>
            <a:r>
              <a:rPr dirty="0" sz="1600" spc="-635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6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workforce.</a:t>
            </a:r>
            <a:endParaRPr sz="1600">
              <a:latin typeface="Verdana"/>
              <a:cs typeface="Verdana"/>
            </a:endParaRPr>
          </a:p>
          <a:p>
            <a:pPr marL="356870" marR="5080" indent="-344805">
              <a:lnSpc>
                <a:spcPct val="100000"/>
              </a:lnSpc>
              <a:spcBef>
                <a:spcPts val="940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90">
                <a:latin typeface="Verdana"/>
                <a:cs typeface="Verdana"/>
              </a:rPr>
              <a:t>The</a:t>
            </a:r>
            <a:r>
              <a:rPr dirty="0" sz="1600" spc="-80">
                <a:latin typeface="Verdana"/>
                <a:cs typeface="Verdana"/>
              </a:rPr>
              <a:t> </a:t>
            </a:r>
            <a:r>
              <a:rPr dirty="0" sz="1600" spc="-35">
                <a:latin typeface="Verdana"/>
                <a:cs typeface="Verdana"/>
              </a:rPr>
              <a:t>world</a:t>
            </a:r>
            <a:r>
              <a:rPr dirty="0" sz="1600" spc="-17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faces</a:t>
            </a:r>
            <a:r>
              <a:rPr dirty="0" sz="1600" spc="-130">
                <a:latin typeface="Verdana"/>
                <a:cs typeface="Verdana"/>
              </a:rPr>
              <a:t> </a:t>
            </a:r>
            <a:r>
              <a:rPr dirty="0" sz="1600" spc="114">
                <a:latin typeface="Verdana"/>
                <a:cs typeface="Verdana"/>
              </a:rPr>
              <a:t>a</a:t>
            </a:r>
            <a:r>
              <a:rPr dirty="0" sz="1600" spc="-55">
                <a:latin typeface="Verdana"/>
                <a:cs typeface="Verdana"/>
              </a:rPr>
              <a:t> </a:t>
            </a:r>
            <a:r>
              <a:rPr dirty="0" sz="1600" spc="-40">
                <a:latin typeface="Verdana"/>
                <a:cs typeface="Verdana"/>
              </a:rPr>
              <a:t>shortage</a:t>
            </a:r>
            <a:r>
              <a:rPr dirty="0" sz="1600" spc="-9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of</a:t>
            </a:r>
            <a:r>
              <a:rPr dirty="0" sz="1600" spc="-70">
                <a:latin typeface="Verdana"/>
                <a:cs typeface="Verdana"/>
              </a:rPr>
              <a:t> </a:t>
            </a:r>
            <a:r>
              <a:rPr dirty="0" sz="1600" spc="-30">
                <a:latin typeface="Verdana"/>
                <a:cs typeface="Verdana"/>
              </a:rPr>
              <a:t>health</a:t>
            </a:r>
            <a:r>
              <a:rPr dirty="0" sz="1600" spc="-135">
                <a:latin typeface="Verdana"/>
                <a:cs typeface="Verdana"/>
              </a:rPr>
              <a:t> </a:t>
            </a:r>
            <a:r>
              <a:rPr dirty="0" sz="1600" spc="-70">
                <a:latin typeface="Verdana"/>
                <a:cs typeface="Verdana"/>
              </a:rPr>
              <a:t>professionals</a:t>
            </a:r>
            <a:r>
              <a:rPr dirty="0" sz="1600" spc="-150">
                <a:latin typeface="Verdana"/>
                <a:cs typeface="Verdana"/>
              </a:rPr>
              <a:t> </a:t>
            </a:r>
            <a:r>
              <a:rPr dirty="0" sz="1600" spc="-20">
                <a:latin typeface="Verdana"/>
                <a:cs typeface="Verdana"/>
              </a:rPr>
              <a:t>especially</a:t>
            </a:r>
            <a:r>
              <a:rPr dirty="0" sz="1600" spc="-160">
                <a:latin typeface="Verdana"/>
                <a:cs typeface="Verdana"/>
              </a:rPr>
              <a:t> </a:t>
            </a:r>
            <a:r>
              <a:rPr dirty="0" sz="1600" spc="-65">
                <a:latin typeface="Verdana"/>
                <a:cs typeface="Verdana"/>
              </a:rPr>
              <a:t>nurses </a:t>
            </a:r>
            <a:r>
              <a:rPr dirty="0" sz="1600">
                <a:latin typeface="Verdana"/>
                <a:cs typeface="Verdana"/>
              </a:rPr>
              <a:t>and</a:t>
            </a:r>
            <a:r>
              <a:rPr dirty="0" sz="1600" spc="-55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specialised</a:t>
            </a:r>
            <a:r>
              <a:rPr dirty="0" sz="1600" spc="-150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doctors.</a:t>
            </a:r>
            <a:endParaRPr sz="1600">
              <a:latin typeface="Verdana"/>
              <a:cs typeface="Verdana"/>
            </a:endParaRPr>
          </a:p>
          <a:p>
            <a:pPr marL="356870" marR="65405" indent="-344805">
              <a:lnSpc>
                <a:spcPct val="100000"/>
              </a:lnSpc>
              <a:spcBef>
                <a:spcPts val="1010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180">
                <a:latin typeface="Verdana"/>
                <a:cs typeface="Verdana"/>
              </a:rPr>
              <a:t>This</a:t>
            </a:r>
            <a:r>
              <a:rPr dirty="0" sz="1600" spc="-150">
                <a:latin typeface="Verdana"/>
                <a:cs typeface="Verdana"/>
              </a:rPr>
              <a:t> </a:t>
            </a:r>
            <a:r>
              <a:rPr dirty="0" sz="1600" spc="-35">
                <a:latin typeface="Verdana"/>
                <a:cs typeface="Verdana"/>
              </a:rPr>
              <a:t>scarcity</a:t>
            </a:r>
            <a:r>
              <a:rPr dirty="0" sz="1600" spc="-80">
                <a:latin typeface="Verdana"/>
                <a:cs typeface="Verdana"/>
              </a:rPr>
              <a:t> </a:t>
            </a:r>
            <a:r>
              <a:rPr dirty="0" sz="1600" spc="-65">
                <a:latin typeface="Verdana"/>
                <a:cs typeface="Verdana"/>
              </a:rPr>
              <a:t>gives</a:t>
            </a:r>
            <a:r>
              <a:rPr dirty="0" sz="1600" spc="-145">
                <a:latin typeface="Verdana"/>
                <a:cs typeface="Verdana"/>
              </a:rPr>
              <a:t> </a:t>
            </a:r>
            <a:r>
              <a:rPr dirty="0" sz="1600" spc="-120">
                <a:latin typeface="Verdana"/>
                <a:cs typeface="Verdana"/>
              </a:rPr>
              <a:t>rise</a:t>
            </a:r>
            <a:r>
              <a:rPr dirty="0" sz="1600" spc="-140">
                <a:latin typeface="Verdana"/>
                <a:cs typeface="Verdana"/>
              </a:rPr>
              <a:t> </a:t>
            </a:r>
            <a:r>
              <a:rPr dirty="0" sz="1600" spc="-30">
                <a:latin typeface="Verdana"/>
                <a:cs typeface="Verdana"/>
              </a:rPr>
              <a:t>to</a:t>
            </a:r>
            <a:r>
              <a:rPr dirty="0" sz="1600" spc="-80">
                <a:latin typeface="Verdana"/>
                <a:cs typeface="Verdana"/>
              </a:rPr>
              <a:t> </a:t>
            </a:r>
            <a:r>
              <a:rPr dirty="0" sz="1600" spc="-35">
                <a:latin typeface="Verdana"/>
                <a:cs typeface="Verdana"/>
              </a:rPr>
              <a:t>high</a:t>
            </a:r>
            <a:r>
              <a:rPr dirty="0" sz="1600" spc="-160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competition</a:t>
            </a:r>
            <a:r>
              <a:rPr dirty="0" sz="1600" spc="-155">
                <a:latin typeface="Verdana"/>
                <a:cs typeface="Verdana"/>
              </a:rPr>
              <a:t> </a:t>
            </a:r>
            <a:r>
              <a:rPr dirty="0" sz="1600" spc="-40">
                <a:latin typeface="Verdana"/>
                <a:cs typeface="Verdana"/>
              </a:rPr>
              <a:t>amongst</a:t>
            </a:r>
            <a:r>
              <a:rPr dirty="0" sz="1600" spc="-114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the</a:t>
            </a:r>
            <a:r>
              <a:rPr dirty="0" sz="1600" spc="-105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healthcare </a:t>
            </a:r>
            <a:r>
              <a:rPr dirty="0" sz="1600" spc="-40">
                <a:latin typeface="Verdana"/>
                <a:cs typeface="Verdana"/>
              </a:rPr>
              <a:t>organisations,</a:t>
            </a:r>
            <a:r>
              <a:rPr dirty="0" sz="1600" spc="-114">
                <a:latin typeface="Verdana"/>
                <a:cs typeface="Verdana"/>
              </a:rPr>
              <a:t> </a:t>
            </a:r>
            <a:r>
              <a:rPr dirty="0" sz="1600" spc="-30">
                <a:latin typeface="Verdana"/>
                <a:cs typeface="Verdana"/>
              </a:rPr>
              <a:t>both</a:t>
            </a:r>
            <a:r>
              <a:rPr dirty="0" sz="1600" spc="-90">
                <a:latin typeface="Verdana"/>
                <a:cs typeface="Verdana"/>
              </a:rPr>
              <a:t> </a:t>
            </a:r>
            <a:r>
              <a:rPr dirty="0" sz="1600" spc="-40">
                <a:latin typeface="Verdana"/>
                <a:cs typeface="Verdana"/>
              </a:rPr>
              <a:t>government</a:t>
            </a:r>
            <a:r>
              <a:rPr dirty="0" sz="1600" spc="-140">
                <a:latin typeface="Verdana"/>
                <a:cs typeface="Verdana"/>
              </a:rPr>
              <a:t> </a:t>
            </a:r>
            <a:r>
              <a:rPr dirty="0" sz="1600" spc="-20">
                <a:latin typeface="Verdana"/>
                <a:cs typeface="Verdana"/>
              </a:rPr>
              <a:t>and</a:t>
            </a:r>
            <a:r>
              <a:rPr dirty="0" sz="1600" spc="-55">
                <a:latin typeface="Verdana"/>
                <a:cs typeface="Verdana"/>
              </a:rPr>
              <a:t> </a:t>
            </a:r>
            <a:r>
              <a:rPr dirty="0" sz="1600" spc="-50">
                <a:latin typeface="Verdana"/>
                <a:cs typeface="Verdana"/>
              </a:rPr>
              <a:t>non-</a:t>
            </a:r>
            <a:r>
              <a:rPr dirty="0" sz="1600" spc="-10">
                <a:latin typeface="Verdana"/>
                <a:cs typeface="Verdana"/>
              </a:rPr>
              <a:t>government.</a:t>
            </a:r>
            <a:endParaRPr sz="1600">
              <a:latin typeface="Verdana"/>
              <a:cs typeface="Verdana"/>
            </a:endParaRPr>
          </a:p>
          <a:p>
            <a:pPr marL="356870" marR="10795" indent="-344805">
              <a:lnSpc>
                <a:spcPct val="100499"/>
              </a:lnSpc>
              <a:spcBef>
                <a:spcPts val="102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90">
                <a:latin typeface="Verdana"/>
                <a:cs typeface="Verdana"/>
              </a:rPr>
              <a:t>The</a:t>
            </a:r>
            <a:r>
              <a:rPr dirty="0" sz="1600" spc="-70">
                <a:latin typeface="Verdana"/>
                <a:cs typeface="Verdana"/>
              </a:rPr>
              <a:t> </a:t>
            </a:r>
            <a:r>
              <a:rPr dirty="0" sz="1600" spc="-85">
                <a:latin typeface="Verdana"/>
                <a:cs typeface="Verdana"/>
              </a:rPr>
              <a:t>trends</a:t>
            </a:r>
            <a:r>
              <a:rPr dirty="0" sz="1600" spc="-70">
                <a:latin typeface="Verdana"/>
                <a:cs typeface="Verdana"/>
              </a:rPr>
              <a:t> </a:t>
            </a:r>
            <a:r>
              <a:rPr dirty="0" sz="1600" spc="-75">
                <a:latin typeface="Verdana"/>
                <a:cs typeface="Verdana"/>
              </a:rPr>
              <a:t>in</a:t>
            </a:r>
            <a:r>
              <a:rPr dirty="0" sz="1600" spc="-70">
                <a:latin typeface="Verdana"/>
                <a:cs typeface="Verdana"/>
              </a:rPr>
              <a:t> </a:t>
            </a:r>
            <a:r>
              <a:rPr dirty="0" sz="1600" spc="-50">
                <a:latin typeface="Verdana"/>
                <a:cs typeface="Verdana"/>
              </a:rPr>
              <a:t>international</a:t>
            </a:r>
            <a:r>
              <a:rPr dirty="0" sz="1600" spc="-95">
                <a:latin typeface="Verdana"/>
                <a:cs typeface="Verdana"/>
              </a:rPr>
              <a:t> </a:t>
            </a:r>
            <a:r>
              <a:rPr dirty="0" sz="1600" spc="-55">
                <a:latin typeface="Verdana"/>
                <a:cs typeface="Verdana"/>
              </a:rPr>
              <a:t>migration</a:t>
            </a:r>
            <a:r>
              <a:rPr dirty="0" sz="1600" spc="-130">
                <a:latin typeface="Verdana"/>
                <a:cs typeface="Verdana"/>
              </a:rPr>
              <a:t> </a:t>
            </a:r>
            <a:r>
              <a:rPr dirty="0" sz="1600" spc="-40">
                <a:latin typeface="Verdana"/>
                <a:cs typeface="Verdana"/>
              </a:rPr>
              <a:t>also</a:t>
            </a:r>
            <a:r>
              <a:rPr dirty="0" sz="1600" spc="-13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affect</a:t>
            </a:r>
            <a:r>
              <a:rPr dirty="0" sz="1600" spc="-114">
                <a:latin typeface="Verdana"/>
                <a:cs typeface="Verdana"/>
              </a:rPr>
              <a:t> </a:t>
            </a:r>
            <a:r>
              <a:rPr dirty="0" sz="1600" spc="-20">
                <a:latin typeface="Verdana"/>
                <a:cs typeface="Verdana"/>
              </a:rPr>
              <a:t>the</a:t>
            </a:r>
            <a:r>
              <a:rPr dirty="0" sz="1600" spc="-45">
                <a:latin typeface="Verdana"/>
                <a:cs typeface="Verdana"/>
              </a:rPr>
              <a:t> availability</a:t>
            </a:r>
            <a:r>
              <a:rPr dirty="0" sz="1600" spc="-150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of the</a:t>
            </a:r>
            <a:r>
              <a:rPr dirty="0" sz="1600" spc="-80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workforce</a:t>
            </a:r>
            <a:r>
              <a:rPr dirty="0" sz="1600" spc="-145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since</a:t>
            </a:r>
            <a:r>
              <a:rPr dirty="0" sz="1600" spc="-120">
                <a:latin typeface="Verdana"/>
                <a:cs typeface="Verdana"/>
              </a:rPr>
              <a:t> </a:t>
            </a:r>
            <a:r>
              <a:rPr dirty="0" sz="1600" spc="-45">
                <a:latin typeface="Verdana"/>
                <a:cs typeface="Verdana"/>
              </a:rPr>
              <a:t>there</a:t>
            </a:r>
            <a:r>
              <a:rPr dirty="0" sz="1600" spc="-85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are</a:t>
            </a:r>
            <a:r>
              <a:rPr dirty="0" sz="1600" spc="-90">
                <a:latin typeface="Verdana"/>
                <a:cs typeface="Verdana"/>
              </a:rPr>
              <a:t> </a:t>
            </a:r>
            <a:r>
              <a:rPr dirty="0" sz="1600" spc="-60">
                <a:latin typeface="Verdana"/>
                <a:cs typeface="Verdana"/>
              </a:rPr>
              <a:t>several</a:t>
            </a:r>
            <a:r>
              <a:rPr dirty="0" sz="1600" spc="-114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healthcare</a:t>
            </a:r>
            <a:r>
              <a:rPr dirty="0" sz="1600" spc="-145">
                <a:latin typeface="Verdana"/>
                <a:cs typeface="Verdana"/>
              </a:rPr>
              <a:t> </a:t>
            </a:r>
            <a:r>
              <a:rPr dirty="0" sz="1600" spc="-70">
                <a:latin typeface="Verdana"/>
                <a:cs typeface="Verdana"/>
              </a:rPr>
              <a:t>professionals</a:t>
            </a:r>
            <a:r>
              <a:rPr dirty="0" sz="1600" spc="-150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who </a:t>
            </a:r>
            <a:r>
              <a:rPr dirty="0" sz="1600">
                <a:latin typeface="Verdana"/>
                <a:cs typeface="Verdana"/>
              </a:rPr>
              <a:t>want</a:t>
            </a:r>
            <a:r>
              <a:rPr dirty="0" sz="1600" spc="-165">
                <a:latin typeface="Verdana"/>
                <a:cs typeface="Verdana"/>
              </a:rPr>
              <a:t> </a:t>
            </a:r>
            <a:r>
              <a:rPr dirty="0" sz="1600" spc="-35">
                <a:latin typeface="Verdana"/>
                <a:cs typeface="Verdana"/>
              </a:rPr>
              <a:t>better</a:t>
            </a:r>
            <a:r>
              <a:rPr dirty="0" sz="1600" spc="-130">
                <a:latin typeface="Verdana"/>
                <a:cs typeface="Verdana"/>
              </a:rPr>
              <a:t> </a:t>
            </a:r>
            <a:r>
              <a:rPr dirty="0" sz="1600" spc="-55">
                <a:latin typeface="Verdana"/>
                <a:cs typeface="Verdana"/>
              </a:rPr>
              <a:t>working</a:t>
            </a:r>
            <a:r>
              <a:rPr dirty="0" sz="1600" spc="-170">
                <a:latin typeface="Verdana"/>
                <a:cs typeface="Verdana"/>
              </a:rPr>
              <a:t> </a:t>
            </a:r>
            <a:r>
              <a:rPr dirty="0" sz="1600" spc="-30">
                <a:latin typeface="Verdana"/>
                <a:cs typeface="Verdana"/>
              </a:rPr>
              <a:t>conditions</a:t>
            </a:r>
            <a:r>
              <a:rPr dirty="0" sz="1600" spc="-145">
                <a:latin typeface="Verdana"/>
                <a:cs typeface="Verdana"/>
              </a:rPr>
              <a:t> </a:t>
            </a:r>
            <a:r>
              <a:rPr dirty="0" sz="1600" spc="-85">
                <a:latin typeface="Verdana"/>
                <a:cs typeface="Verdana"/>
              </a:rPr>
              <a:t>in</a:t>
            </a:r>
            <a:r>
              <a:rPr dirty="0" sz="1600" spc="-90">
                <a:latin typeface="Verdana"/>
                <a:cs typeface="Verdana"/>
              </a:rPr>
              <a:t> </a:t>
            </a:r>
            <a:r>
              <a:rPr dirty="0" sz="1600" spc="-50">
                <a:latin typeface="Verdana"/>
                <a:cs typeface="Verdana"/>
              </a:rPr>
              <a:t>other</a:t>
            </a:r>
            <a:r>
              <a:rPr dirty="0" sz="1600" spc="-130">
                <a:latin typeface="Verdana"/>
                <a:cs typeface="Verdana"/>
              </a:rPr>
              <a:t> </a:t>
            </a:r>
            <a:r>
              <a:rPr dirty="0" sz="1600" spc="-55">
                <a:latin typeface="Verdana"/>
                <a:cs typeface="Verdana"/>
              </a:rPr>
              <a:t>countries</a:t>
            </a:r>
            <a:r>
              <a:rPr dirty="0" sz="1600" spc="-145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(Hammond</a:t>
            </a:r>
            <a:r>
              <a:rPr dirty="0" sz="1600" spc="-16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et</a:t>
            </a:r>
            <a:r>
              <a:rPr dirty="0" sz="1600" spc="-80">
                <a:latin typeface="Verdana"/>
                <a:cs typeface="Verdana"/>
              </a:rPr>
              <a:t> </a:t>
            </a:r>
            <a:r>
              <a:rPr dirty="0" sz="1600" spc="-20">
                <a:latin typeface="Verdana"/>
                <a:cs typeface="Verdana"/>
              </a:rPr>
              <a:t>al., </a:t>
            </a:r>
            <a:r>
              <a:rPr dirty="0" sz="1600" spc="-10">
                <a:latin typeface="Verdana"/>
                <a:cs typeface="Verdana"/>
              </a:rPr>
              <a:t>2022).</a:t>
            </a:r>
            <a:endParaRPr sz="16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637905" y="2236470"/>
            <a:ext cx="3270250" cy="216395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21407" y="649046"/>
            <a:ext cx="8504555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80"/>
              <a:t>Training</a:t>
            </a:r>
            <a:r>
              <a:rPr dirty="0" spc="-235"/>
              <a:t> </a:t>
            </a:r>
            <a:r>
              <a:rPr dirty="0" spc="-65"/>
              <a:t>and</a:t>
            </a:r>
            <a:r>
              <a:rPr dirty="0" spc="-235"/>
              <a:t> </a:t>
            </a:r>
            <a:r>
              <a:rPr dirty="0" spc="-85"/>
              <a:t>Education</a:t>
            </a:r>
            <a:r>
              <a:rPr dirty="0" spc="-220"/>
              <a:t> </a:t>
            </a:r>
            <a:r>
              <a:rPr dirty="0" spc="-80"/>
              <a:t>Pipeline</a:t>
            </a:r>
            <a:r>
              <a:rPr dirty="0" spc="-229"/>
              <a:t> </a:t>
            </a:r>
            <a:r>
              <a:rPr dirty="0" spc="-10"/>
              <a:t>Issues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38402" y="1926717"/>
            <a:ext cx="5948680" cy="457390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6870" marR="52705" indent="-344805">
              <a:lnSpc>
                <a:spcPct val="100000"/>
              </a:lnSpc>
              <a:spcBef>
                <a:spcPts val="10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Lack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70">
                <a:solidFill>
                  <a:srgbClr val="404040"/>
                </a:solidFill>
                <a:latin typeface="Verdana"/>
                <a:cs typeface="Verdana"/>
              </a:rPr>
              <a:t>training</a:t>
            </a:r>
            <a:r>
              <a:rPr dirty="0" sz="16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50">
                <a:solidFill>
                  <a:srgbClr val="404040"/>
                </a:solidFill>
                <a:latin typeface="Verdana"/>
                <a:cs typeface="Verdana"/>
              </a:rPr>
              <a:t>capacity</a:t>
            </a:r>
            <a:r>
              <a:rPr dirty="0" sz="16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5">
                <a:solidFill>
                  <a:srgbClr val="404040"/>
                </a:solidFill>
                <a:latin typeface="Verdana"/>
                <a:cs typeface="Verdana"/>
              </a:rPr>
              <a:t>has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an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impact</a:t>
            </a:r>
            <a:r>
              <a:rPr dirty="0" sz="1600" spc="-1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on</a:t>
            </a:r>
            <a:r>
              <a:rPr dirty="0" sz="16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supply</a:t>
            </a:r>
            <a:r>
              <a:rPr dirty="0" sz="16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of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workforce.</a:t>
            </a:r>
            <a:endParaRPr sz="16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060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35">
                <a:solidFill>
                  <a:srgbClr val="404040"/>
                </a:solidFill>
                <a:latin typeface="Verdana"/>
                <a:cs typeface="Verdana"/>
              </a:rPr>
              <a:t>Long</a:t>
            </a:r>
            <a:r>
              <a:rPr dirty="0" sz="16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education</a:t>
            </a:r>
            <a:r>
              <a:rPr dirty="0" sz="16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5">
                <a:solidFill>
                  <a:srgbClr val="404040"/>
                </a:solidFill>
                <a:latin typeface="Verdana"/>
                <a:cs typeface="Verdana"/>
              </a:rPr>
              <a:t>postpones</a:t>
            </a:r>
            <a:r>
              <a:rPr dirty="0" sz="16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entry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65">
                <a:solidFill>
                  <a:srgbClr val="404040"/>
                </a:solidFill>
                <a:latin typeface="Verdana"/>
                <a:cs typeface="Verdana"/>
              </a:rPr>
              <a:t>into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workforce.</a:t>
            </a:r>
            <a:endParaRPr sz="1600">
              <a:latin typeface="Verdana"/>
              <a:cs typeface="Verdana"/>
            </a:endParaRPr>
          </a:p>
          <a:p>
            <a:pPr marL="356870" marR="339090" indent="-344805">
              <a:lnSpc>
                <a:spcPct val="101299"/>
              </a:lnSpc>
              <a:spcBef>
                <a:spcPts val="98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0">
                <a:solidFill>
                  <a:srgbClr val="404040"/>
                </a:solidFill>
                <a:latin typeface="Verdana"/>
                <a:cs typeface="Verdana"/>
              </a:rPr>
              <a:t>cost</a:t>
            </a:r>
            <a:r>
              <a:rPr dirty="0" sz="16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6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65">
                <a:solidFill>
                  <a:srgbClr val="404040"/>
                </a:solidFill>
                <a:latin typeface="Verdana"/>
                <a:cs typeface="Verdana"/>
              </a:rPr>
              <a:t>training</a:t>
            </a:r>
            <a:r>
              <a:rPr dirty="0" sz="16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75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6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114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6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deterrent</a:t>
            </a:r>
            <a:r>
              <a:rPr dirty="0" sz="16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6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career</a:t>
            </a:r>
            <a:r>
              <a:rPr dirty="0" sz="16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75">
                <a:solidFill>
                  <a:srgbClr val="404040"/>
                </a:solidFill>
                <a:latin typeface="Verdana"/>
                <a:cs typeface="Verdana"/>
              </a:rPr>
              <a:t>(Omiyi</a:t>
            </a:r>
            <a:r>
              <a:rPr dirty="0" sz="16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6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9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600" spc="-495">
                <a:solidFill>
                  <a:srgbClr val="404040"/>
                </a:solidFill>
                <a:latin typeface="Verdana"/>
                <a:cs typeface="Verdana"/>
              </a:rPr>
              <a:t>l</a:t>
            </a:r>
            <a:r>
              <a:rPr dirty="0" sz="1600" spc="-650">
                <a:solidFill>
                  <a:srgbClr val="404040"/>
                </a:solidFill>
                <a:latin typeface="Verdana"/>
                <a:cs typeface="Verdana"/>
              </a:rPr>
              <a:t>.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 2025).</a:t>
            </a:r>
            <a:endParaRPr sz="1600">
              <a:latin typeface="Verdana"/>
              <a:cs typeface="Verdana"/>
            </a:endParaRPr>
          </a:p>
          <a:p>
            <a:pPr marL="356870" marR="1068070" indent="-344805">
              <a:lnSpc>
                <a:spcPct val="101299"/>
              </a:lnSpc>
              <a:spcBef>
                <a:spcPts val="940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The 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weaknesses</a:t>
            </a:r>
            <a:r>
              <a:rPr dirty="0" sz="16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6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6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planning</a:t>
            </a:r>
            <a:r>
              <a:rPr dirty="0" sz="16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cut</a:t>
            </a:r>
            <a:r>
              <a:rPr dirty="0" sz="16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40">
                <a:solidFill>
                  <a:srgbClr val="404040"/>
                </a:solidFill>
                <a:latin typeface="Verdana"/>
                <a:cs typeface="Verdana"/>
              </a:rPr>
              <a:t>d</a:t>
            </a:r>
            <a:r>
              <a:rPr dirty="0" sz="1600" spc="-535">
                <a:solidFill>
                  <a:srgbClr val="404040"/>
                </a:solidFill>
                <a:latin typeface="Verdana"/>
                <a:cs typeface="Verdana"/>
              </a:rPr>
              <a:t>o</a:t>
            </a:r>
            <a:r>
              <a:rPr dirty="0" sz="1600" spc="-495">
                <a:solidFill>
                  <a:srgbClr val="404040"/>
                </a:solidFill>
                <a:latin typeface="Verdana"/>
                <a:cs typeface="Verdana"/>
              </a:rPr>
              <a:t>w</a:t>
            </a:r>
            <a:r>
              <a:rPr dirty="0" sz="1600" spc="-15">
                <a:solidFill>
                  <a:srgbClr val="404040"/>
                </a:solidFill>
                <a:latin typeface="Verdana"/>
                <a:cs typeface="Verdana"/>
              </a:rPr>
              <a:t>n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 competencies.</a:t>
            </a:r>
            <a:endParaRPr sz="1600">
              <a:latin typeface="Verdana"/>
              <a:cs typeface="Verdana"/>
            </a:endParaRPr>
          </a:p>
          <a:p>
            <a:pPr marL="356870" marR="117475" indent="-344805">
              <a:lnSpc>
                <a:spcPct val="100499"/>
              </a:lnSpc>
              <a:spcBef>
                <a:spcPts val="97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>
                <a:latin typeface="Verdana"/>
                <a:cs typeface="Verdana"/>
              </a:rPr>
              <a:t>Healthcare</a:t>
            </a:r>
            <a:r>
              <a:rPr dirty="0" sz="1600" spc="-175">
                <a:latin typeface="Verdana"/>
                <a:cs typeface="Verdana"/>
              </a:rPr>
              <a:t> </a:t>
            </a:r>
            <a:r>
              <a:rPr dirty="0" sz="1600" spc="-35">
                <a:latin typeface="Verdana"/>
                <a:cs typeface="Verdana"/>
              </a:rPr>
              <a:t>careers</a:t>
            </a:r>
            <a:r>
              <a:rPr dirty="0" sz="1600" spc="-130">
                <a:latin typeface="Verdana"/>
                <a:cs typeface="Verdana"/>
              </a:rPr>
              <a:t> </a:t>
            </a:r>
            <a:r>
              <a:rPr dirty="0" sz="1600" spc="-20">
                <a:latin typeface="Verdana"/>
                <a:cs typeface="Verdana"/>
              </a:rPr>
              <a:t>take</a:t>
            </a:r>
            <a:r>
              <a:rPr dirty="0" sz="1600" spc="-145">
                <a:latin typeface="Verdana"/>
                <a:cs typeface="Verdana"/>
              </a:rPr>
              <a:t> </a:t>
            </a:r>
            <a:r>
              <a:rPr dirty="0" sz="1600" spc="114">
                <a:latin typeface="Verdana"/>
                <a:cs typeface="Verdana"/>
              </a:rPr>
              <a:t>a</a:t>
            </a:r>
            <a:r>
              <a:rPr dirty="0" sz="1600" spc="-85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long</a:t>
            </a:r>
            <a:r>
              <a:rPr dirty="0" sz="1600" spc="-140">
                <a:latin typeface="Verdana"/>
                <a:cs typeface="Verdana"/>
              </a:rPr>
              <a:t> </a:t>
            </a:r>
            <a:r>
              <a:rPr dirty="0" sz="1600" spc="-60">
                <a:latin typeface="Verdana"/>
                <a:cs typeface="Verdana"/>
              </a:rPr>
              <a:t>time</a:t>
            </a:r>
            <a:r>
              <a:rPr dirty="0" sz="1600" spc="-135">
                <a:latin typeface="Verdana"/>
                <a:cs typeface="Verdana"/>
              </a:rPr>
              <a:t> </a:t>
            </a:r>
            <a:r>
              <a:rPr dirty="0" sz="1600" spc="-30">
                <a:latin typeface="Verdana"/>
                <a:cs typeface="Verdana"/>
              </a:rPr>
              <a:t>to</a:t>
            </a:r>
            <a:r>
              <a:rPr dirty="0" sz="1600" spc="-90">
                <a:latin typeface="Verdana"/>
                <a:cs typeface="Verdana"/>
              </a:rPr>
              <a:t> </a:t>
            </a:r>
            <a:r>
              <a:rPr dirty="0" sz="1600" spc="80">
                <a:latin typeface="Verdana"/>
                <a:cs typeface="Verdana"/>
              </a:rPr>
              <a:t>be</a:t>
            </a:r>
            <a:r>
              <a:rPr dirty="0" sz="1600" spc="-125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trained</a:t>
            </a:r>
            <a:r>
              <a:rPr dirty="0" sz="1600" spc="-195">
                <a:latin typeface="Verdana"/>
                <a:cs typeface="Verdana"/>
              </a:rPr>
              <a:t> </a:t>
            </a:r>
            <a:r>
              <a:rPr dirty="0" sz="1600" spc="-300">
                <a:latin typeface="Verdana"/>
                <a:cs typeface="Verdana"/>
              </a:rPr>
              <a:t>thus </a:t>
            </a:r>
            <a:r>
              <a:rPr dirty="0" sz="1600" spc="-20">
                <a:latin typeface="Verdana"/>
                <a:cs typeface="Verdana"/>
              </a:rPr>
              <a:t>postponing</a:t>
            </a:r>
            <a:r>
              <a:rPr dirty="0" sz="1600" spc="-185">
                <a:latin typeface="Verdana"/>
                <a:cs typeface="Verdana"/>
              </a:rPr>
              <a:t> </a:t>
            </a:r>
            <a:r>
              <a:rPr dirty="0" sz="1600" spc="-85">
                <a:latin typeface="Verdana"/>
                <a:cs typeface="Verdana"/>
              </a:rPr>
              <a:t>entry</a:t>
            </a:r>
            <a:r>
              <a:rPr dirty="0" sz="1600" spc="-11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of</a:t>
            </a:r>
            <a:r>
              <a:rPr dirty="0" sz="1600" spc="-60">
                <a:latin typeface="Verdana"/>
                <a:cs typeface="Verdana"/>
              </a:rPr>
              <a:t> </a:t>
            </a:r>
            <a:r>
              <a:rPr dirty="0" sz="1600" spc="-100">
                <a:latin typeface="Verdana"/>
                <a:cs typeface="Verdana"/>
              </a:rPr>
              <a:t>workers</a:t>
            </a:r>
            <a:r>
              <a:rPr dirty="0" sz="1600" spc="-165">
                <a:latin typeface="Verdana"/>
                <a:cs typeface="Verdana"/>
              </a:rPr>
              <a:t> </a:t>
            </a:r>
            <a:r>
              <a:rPr dirty="0" sz="1600" spc="-75">
                <a:latin typeface="Verdana"/>
                <a:cs typeface="Verdana"/>
              </a:rPr>
              <a:t>(Omiyi</a:t>
            </a:r>
            <a:r>
              <a:rPr dirty="0" sz="1600" spc="-155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et</a:t>
            </a:r>
            <a:r>
              <a:rPr dirty="0" sz="1600" spc="-110">
                <a:latin typeface="Verdana"/>
                <a:cs typeface="Verdana"/>
              </a:rPr>
              <a:t> </a:t>
            </a:r>
            <a:r>
              <a:rPr dirty="0" sz="1600" spc="-80">
                <a:latin typeface="Verdana"/>
                <a:cs typeface="Verdana"/>
              </a:rPr>
              <a:t>al.,</a:t>
            </a:r>
            <a:r>
              <a:rPr dirty="0" sz="1600" spc="-125">
                <a:latin typeface="Verdana"/>
                <a:cs typeface="Verdana"/>
              </a:rPr>
              <a:t> </a:t>
            </a:r>
            <a:r>
              <a:rPr dirty="0" sz="1600" spc="-155">
                <a:latin typeface="Verdana"/>
                <a:cs typeface="Verdana"/>
              </a:rPr>
              <a:t>2025).</a:t>
            </a:r>
            <a:r>
              <a:rPr dirty="0" sz="1600" spc="-40">
                <a:latin typeface="Verdana"/>
                <a:cs typeface="Verdana"/>
              </a:rPr>
              <a:t> </a:t>
            </a:r>
            <a:r>
              <a:rPr dirty="0" sz="1600" spc="-95">
                <a:latin typeface="Verdana"/>
                <a:cs typeface="Verdana"/>
              </a:rPr>
              <a:t>The</a:t>
            </a:r>
            <a:r>
              <a:rPr dirty="0" sz="1600" spc="-125">
                <a:latin typeface="Verdana"/>
                <a:cs typeface="Verdana"/>
              </a:rPr>
              <a:t> </a:t>
            </a:r>
            <a:r>
              <a:rPr dirty="0" sz="1600" spc="-20">
                <a:latin typeface="Verdana"/>
                <a:cs typeface="Verdana"/>
              </a:rPr>
              <a:t>lack </a:t>
            </a:r>
            <a:r>
              <a:rPr dirty="0" sz="1600">
                <a:latin typeface="Verdana"/>
                <a:cs typeface="Verdana"/>
              </a:rPr>
              <a:t>of</a:t>
            </a:r>
            <a:r>
              <a:rPr dirty="0" sz="1600" spc="-90">
                <a:latin typeface="Verdana"/>
                <a:cs typeface="Verdana"/>
              </a:rPr>
              <a:t> </a:t>
            </a:r>
            <a:r>
              <a:rPr dirty="0" sz="1600" spc="-65">
                <a:latin typeface="Verdana"/>
                <a:cs typeface="Verdana"/>
              </a:rPr>
              <a:t>training</a:t>
            </a:r>
            <a:r>
              <a:rPr dirty="0" sz="1600" spc="-180">
                <a:latin typeface="Verdana"/>
                <a:cs typeface="Verdana"/>
              </a:rPr>
              <a:t> </a:t>
            </a:r>
            <a:r>
              <a:rPr dirty="0" sz="1600" spc="45">
                <a:latin typeface="Verdana"/>
                <a:cs typeface="Verdana"/>
              </a:rPr>
              <a:t>capacity</a:t>
            </a:r>
            <a:r>
              <a:rPr dirty="0" sz="1600" spc="-114">
                <a:latin typeface="Verdana"/>
                <a:cs typeface="Verdana"/>
              </a:rPr>
              <a:t> </a:t>
            </a:r>
            <a:r>
              <a:rPr dirty="0" sz="1600" spc="-80">
                <a:latin typeface="Verdana"/>
                <a:cs typeface="Verdana"/>
              </a:rPr>
              <a:t>in</a:t>
            </a:r>
            <a:r>
              <a:rPr dirty="0" sz="1600" spc="-120">
                <a:latin typeface="Verdana"/>
                <a:cs typeface="Verdana"/>
              </a:rPr>
              <a:t> </a:t>
            </a:r>
            <a:r>
              <a:rPr dirty="0" sz="1600" spc="-20">
                <a:latin typeface="Verdana"/>
                <a:cs typeface="Verdana"/>
              </a:rPr>
              <a:t>the</a:t>
            </a:r>
            <a:r>
              <a:rPr dirty="0" sz="1600" spc="-70">
                <a:latin typeface="Verdana"/>
                <a:cs typeface="Verdana"/>
              </a:rPr>
              <a:t> </a:t>
            </a:r>
            <a:r>
              <a:rPr dirty="0" sz="1600" spc="-105">
                <a:latin typeface="Verdana"/>
                <a:cs typeface="Verdana"/>
              </a:rPr>
              <a:t>universities</a:t>
            </a:r>
            <a:r>
              <a:rPr dirty="0" sz="1600" spc="-165">
                <a:latin typeface="Verdana"/>
                <a:cs typeface="Verdana"/>
              </a:rPr>
              <a:t> </a:t>
            </a:r>
            <a:r>
              <a:rPr dirty="0" sz="1600" spc="-35">
                <a:latin typeface="Verdana"/>
                <a:cs typeface="Verdana"/>
              </a:rPr>
              <a:t>also</a:t>
            </a:r>
            <a:r>
              <a:rPr dirty="0" sz="1600" spc="-125">
                <a:latin typeface="Verdana"/>
                <a:cs typeface="Verdana"/>
              </a:rPr>
              <a:t> </a:t>
            </a:r>
            <a:r>
              <a:rPr dirty="0" sz="1600" spc="-135">
                <a:latin typeface="Verdana"/>
                <a:cs typeface="Verdana"/>
              </a:rPr>
              <a:t>limits</a:t>
            </a:r>
            <a:r>
              <a:rPr dirty="0" sz="1600" spc="-110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the </a:t>
            </a:r>
            <a:r>
              <a:rPr dirty="0" sz="1600" spc="-55">
                <a:latin typeface="Verdana"/>
                <a:cs typeface="Verdana"/>
              </a:rPr>
              <a:t>supply</a:t>
            </a:r>
            <a:r>
              <a:rPr dirty="0" sz="1600" spc="-17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of</a:t>
            </a:r>
            <a:r>
              <a:rPr dirty="0" sz="1600" spc="-55">
                <a:latin typeface="Verdana"/>
                <a:cs typeface="Verdana"/>
              </a:rPr>
              <a:t> </a:t>
            </a:r>
            <a:r>
              <a:rPr dirty="0" sz="1600" spc="-90">
                <a:latin typeface="Verdana"/>
                <a:cs typeface="Verdana"/>
              </a:rPr>
              <a:t>skilled</a:t>
            </a:r>
            <a:r>
              <a:rPr dirty="0" sz="1600" spc="-155">
                <a:latin typeface="Verdana"/>
                <a:cs typeface="Verdana"/>
              </a:rPr>
              <a:t> </a:t>
            </a:r>
            <a:r>
              <a:rPr dirty="0" sz="1600" spc="-45">
                <a:latin typeface="Verdana"/>
                <a:cs typeface="Verdana"/>
              </a:rPr>
              <a:t>personnel</a:t>
            </a:r>
            <a:r>
              <a:rPr dirty="0" sz="1600" spc="-120">
                <a:latin typeface="Verdana"/>
                <a:cs typeface="Verdana"/>
              </a:rPr>
              <a:t> </a:t>
            </a:r>
            <a:r>
              <a:rPr dirty="0" sz="1600" spc="-90">
                <a:latin typeface="Verdana"/>
                <a:cs typeface="Verdana"/>
              </a:rPr>
              <a:t>in</a:t>
            </a:r>
            <a:r>
              <a:rPr dirty="0" sz="1600" spc="-114">
                <a:latin typeface="Verdana"/>
                <a:cs typeface="Verdana"/>
              </a:rPr>
              <a:t> </a:t>
            </a:r>
            <a:r>
              <a:rPr dirty="0" sz="1600" spc="114">
                <a:latin typeface="Verdana"/>
                <a:cs typeface="Verdana"/>
              </a:rPr>
              <a:t>a</a:t>
            </a:r>
            <a:r>
              <a:rPr dirty="0" sz="1600" spc="-70">
                <a:latin typeface="Verdana"/>
                <a:cs typeface="Verdana"/>
              </a:rPr>
              <a:t> </a:t>
            </a:r>
            <a:r>
              <a:rPr dirty="0" sz="1600" spc="-20">
                <a:latin typeface="Verdana"/>
                <a:cs typeface="Verdana"/>
              </a:rPr>
              <a:t>labour</a:t>
            </a:r>
            <a:r>
              <a:rPr dirty="0" sz="1600" spc="-155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market.</a:t>
            </a:r>
            <a:endParaRPr sz="1600">
              <a:latin typeface="Verdana"/>
              <a:cs typeface="Verdana"/>
            </a:endParaRPr>
          </a:p>
          <a:p>
            <a:pPr marL="356870" marR="5080" indent="-344805">
              <a:lnSpc>
                <a:spcPct val="100400"/>
              </a:lnSpc>
              <a:spcBef>
                <a:spcPts val="950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80">
                <a:latin typeface="Verdana"/>
                <a:cs typeface="Verdana"/>
              </a:rPr>
              <a:t>Also,</a:t>
            </a:r>
            <a:r>
              <a:rPr dirty="0" sz="1600" spc="-100">
                <a:latin typeface="Verdana"/>
                <a:cs typeface="Verdana"/>
              </a:rPr>
              <a:t> </a:t>
            </a:r>
            <a:r>
              <a:rPr dirty="0" sz="1600" spc="-20">
                <a:latin typeface="Verdana"/>
                <a:cs typeface="Verdana"/>
              </a:rPr>
              <a:t>the</a:t>
            </a:r>
            <a:r>
              <a:rPr dirty="0" sz="1600" spc="-90">
                <a:latin typeface="Verdana"/>
                <a:cs typeface="Verdana"/>
              </a:rPr>
              <a:t> </a:t>
            </a:r>
            <a:r>
              <a:rPr dirty="0" sz="1600" spc="-30">
                <a:latin typeface="Verdana"/>
                <a:cs typeface="Verdana"/>
              </a:rPr>
              <a:t>cost</a:t>
            </a:r>
            <a:r>
              <a:rPr dirty="0" sz="1600" spc="-114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of</a:t>
            </a:r>
            <a:r>
              <a:rPr dirty="0" sz="1600" spc="-105">
                <a:latin typeface="Verdana"/>
                <a:cs typeface="Verdana"/>
              </a:rPr>
              <a:t> </a:t>
            </a:r>
            <a:r>
              <a:rPr dirty="0" sz="1600" spc="-65">
                <a:latin typeface="Verdana"/>
                <a:cs typeface="Verdana"/>
              </a:rPr>
              <a:t>training</a:t>
            </a:r>
            <a:r>
              <a:rPr dirty="0" sz="1600" spc="-155">
                <a:latin typeface="Verdana"/>
                <a:cs typeface="Verdana"/>
              </a:rPr>
              <a:t> </a:t>
            </a:r>
            <a:r>
              <a:rPr dirty="0" sz="1600" spc="-175">
                <a:latin typeface="Verdana"/>
                <a:cs typeface="Verdana"/>
              </a:rPr>
              <a:t>is</a:t>
            </a:r>
            <a:r>
              <a:rPr dirty="0" sz="1600" spc="-155">
                <a:latin typeface="Verdana"/>
                <a:cs typeface="Verdana"/>
              </a:rPr>
              <a:t> </a:t>
            </a:r>
            <a:r>
              <a:rPr dirty="0" sz="1600" spc="-80">
                <a:latin typeface="Verdana"/>
                <a:cs typeface="Verdana"/>
              </a:rPr>
              <a:t>very</a:t>
            </a:r>
            <a:r>
              <a:rPr dirty="0" sz="1600" spc="-100">
                <a:latin typeface="Verdana"/>
                <a:cs typeface="Verdana"/>
              </a:rPr>
              <a:t> </a:t>
            </a:r>
            <a:r>
              <a:rPr dirty="0" sz="1600" spc="-40">
                <a:latin typeface="Verdana"/>
                <a:cs typeface="Verdana"/>
              </a:rPr>
              <a:t>high</a:t>
            </a:r>
            <a:r>
              <a:rPr dirty="0" sz="1600" spc="-145">
                <a:latin typeface="Verdana"/>
                <a:cs typeface="Verdana"/>
              </a:rPr>
              <a:t> </a:t>
            </a:r>
            <a:r>
              <a:rPr dirty="0" sz="1600" spc="50">
                <a:latin typeface="Verdana"/>
                <a:cs typeface="Verdana"/>
              </a:rPr>
              <a:t>and</a:t>
            </a:r>
            <a:r>
              <a:rPr dirty="0" sz="1600" spc="-130">
                <a:latin typeface="Verdana"/>
                <a:cs typeface="Verdana"/>
              </a:rPr>
              <a:t> </a:t>
            </a:r>
            <a:r>
              <a:rPr dirty="0" sz="1600" spc="-90">
                <a:latin typeface="Verdana"/>
                <a:cs typeface="Verdana"/>
              </a:rPr>
              <a:t>it</a:t>
            </a:r>
            <a:r>
              <a:rPr dirty="0" sz="1600" spc="-150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does</a:t>
            </a:r>
            <a:r>
              <a:rPr dirty="0" sz="1600" spc="-125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not </a:t>
            </a:r>
            <a:r>
              <a:rPr dirty="0" sz="1600" spc="-20">
                <a:latin typeface="Verdana"/>
                <a:cs typeface="Verdana"/>
              </a:rPr>
              <a:t>attract</a:t>
            </a:r>
            <a:r>
              <a:rPr dirty="0" sz="1600" spc="-1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people</a:t>
            </a:r>
            <a:r>
              <a:rPr dirty="0" sz="1600" spc="-135">
                <a:latin typeface="Verdana"/>
                <a:cs typeface="Verdana"/>
              </a:rPr>
              <a:t> </a:t>
            </a:r>
            <a:r>
              <a:rPr dirty="0" sz="1600" spc="-30">
                <a:latin typeface="Verdana"/>
                <a:cs typeface="Verdana"/>
              </a:rPr>
              <a:t>to</a:t>
            </a:r>
            <a:r>
              <a:rPr dirty="0" sz="1600" spc="30">
                <a:latin typeface="Verdana"/>
                <a:cs typeface="Verdana"/>
              </a:rPr>
              <a:t> </a:t>
            </a:r>
            <a:r>
              <a:rPr dirty="0" sz="1600" spc="70">
                <a:latin typeface="Verdana"/>
                <a:cs typeface="Verdana"/>
              </a:rPr>
              <a:t>become</a:t>
            </a:r>
            <a:r>
              <a:rPr dirty="0" sz="1600" spc="-105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health</a:t>
            </a:r>
            <a:r>
              <a:rPr dirty="0" sz="1600" spc="-8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care</a:t>
            </a:r>
            <a:r>
              <a:rPr dirty="0" sz="1600" spc="-40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professions. </a:t>
            </a:r>
            <a:r>
              <a:rPr dirty="0" sz="1600" spc="-25">
                <a:latin typeface="Verdana"/>
                <a:cs typeface="Verdana"/>
              </a:rPr>
              <a:t>Mismatch</a:t>
            </a:r>
            <a:r>
              <a:rPr dirty="0" sz="1600" spc="-13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of</a:t>
            </a:r>
            <a:r>
              <a:rPr dirty="0" sz="1600" spc="-65">
                <a:latin typeface="Verdana"/>
                <a:cs typeface="Verdana"/>
              </a:rPr>
              <a:t> </a:t>
            </a:r>
            <a:r>
              <a:rPr dirty="0" sz="1600" spc="-165">
                <a:latin typeface="Verdana"/>
                <a:cs typeface="Verdana"/>
              </a:rPr>
              <a:t>skills</a:t>
            </a:r>
            <a:r>
              <a:rPr dirty="0" sz="1600" spc="-125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demand</a:t>
            </a:r>
            <a:r>
              <a:rPr dirty="0" sz="1600" spc="-100">
                <a:latin typeface="Verdana"/>
                <a:cs typeface="Verdana"/>
              </a:rPr>
              <a:t> </a:t>
            </a:r>
            <a:r>
              <a:rPr dirty="0" sz="1600" spc="60">
                <a:latin typeface="Verdana"/>
                <a:cs typeface="Verdana"/>
              </a:rPr>
              <a:t>and</a:t>
            </a:r>
            <a:r>
              <a:rPr dirty="0" sz="1600" spc="-130">
                <a:latin typeface="Verdana"/>
                <a:cs typeface="Verdana"/>
              </a:rPr>
              <a:t> </a:t>
            </a:r>
            <a:r>
              <a:rPr dirty="0" sz="1600" spc="-50">
                <a:latin typeface="Verdana"/>
                <a:cs typeface="Verdana"/>
              </a:rPr>
              <a:t>supply</a:t>
            </a:r>
            <a:r>
              <a:rPr dirty="0" sz="1600" spc="-160">
                <a:latin typeface="Verdana"/>
                <a:cs typeface="Verdana"/>
              </a:rPr>
              <a:t> </a:t>
            </a:r>
            <a:r>
              <a:rPr dirty="0" sz="1600" spc="-175">
                <a:latin typeface="Verdana"/>
                <a:cs typeface="Verdana"/>
              </a:rPr>
              <a:t>is</a:t>
            </a:r>
            <a:r>
              <a:rPr dirty="0" sz="1600" spc="-65">
                <a:latin typeface="Verdana"/>
                <a:cs typeface="Verdana"/>
              </a:rPr>
              <a:t> </a:t>
            </a:r>
            <a:r>
              <a:rPr dirty="0" sz="1600" spc="-40">
                <a:latin typeface="Verdana"/>
                <a:cs typeface="Verdana"/>
              </a:rPr>
              <a:t>also</a:t>
            </a:r>
            <a:r>
              <a:rPr dirty="0" sz="1600" spc="-110">
                <a:latin typeface="Verdana"/>
                <a:cs typeface="Verdana"/>
              </a:rPr>
              <a:t> </a:t>
            </a:r>
            <a:r>
              <a:rPr dirty="0" sz="1600" spc="114">
                <a:latin typeface="Verdana"/>
                <a:cs typeface="Verdana"/>
              </a:rPr>
              <a:t>a</a:t>
            </a:r>
            <a:r>
              <a:rPr dirty="0" sz="1600" spc="-70">
                <a:latin typeface="Verdana"/>
                <a:cs typeface="Verdana"/>
              </a:rPr>
              <a:t> </a:t>
            </a:r>
            <a:r>
              <a:rPr dirty="0" sz="1600" spc="-105">
                <a:latin typeface="Verdana"/>
                <a:cs typeface="Verdana"/>
              </a:rPr>
              <a:t>result</a:t>
            </a:r>
            <a:r>
              <a:rPr dirty="0" sz="1600" spc="-120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of </a:t>
            </a:r>
            <a:r>
              <a:rPr dirty="0" sz="1600" spc="-35">
                <a:latin typeface="Verdana"/>
                <a:cs typeface="Verdana"/>
              </a:rPr>
              <a:t>workforce</a:t>
            </a:r>
            <a:r>
              <a:rPr dirty="0" sz="1600" spc="-155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planning</a:t>
            </a:r>
            <a:r>
              <a:rPr dirty="0" sz="1600" spc="-160">
                <a:latin typeface="Verdana"/>
                <a:cs typeface="Verdana"/>
              </a:rPr>
              <a:t> </a:t>
            </a:r>
            <a:r>
              <a:rPr dirty="0" sz="1600">
                <a:latin typeface="Verdana"/>
                <a:cs typeface="Verdana"/>
              </a:rPr>
              <a:t>gaps</a:t>
            </a:r>
            <a:r>
              <a:rPr dirty="0" sz="1600" spc="-135">
                <a:latin typeface="Verdana"/>
                <a:cs typeface="Verdana"/>
              </a:rPr>
              <a:t> </a:t>
            </a:r>
            <a:r>
              <a:rPr dirty="0" sz="1600" spc="-60">
                <a:latin typeface="Verdana"/>
                <a:cs typeface="Verdana"/>
              </a:rPr>
              <a:t>as</a:t>
            </a:r>
            <a:r>
              <a:rPr dirty="0" sz="1600" spc="-55">
                <a:latin typeface="Verdana"/>
                <a:cs typeface="Verdana"/>
              </a:rPr>
              <a:t> </a:t>
            </a:r>
            <a:r>
              <a:rPr dirty="0" sz="1600" spc="-105">
                <a:latin typeface="Verdana"/>
                <a:cs typeface="Verdana"/>
              </a:rPr>
              <a:t>it</a:t>
            </a:r>
            <a:r>
              <a:rPr dirty="0" sz="1600" spc="-130">
                <a:latin typeface="Verdana"/>
                <a:cs typeface="Verdana"/>
              </a:rPr>
              <a:t> </a:t>
            </a:r>
            <a:r>
              <a:rPr dirty="0" sz="1600" spc="-25">
                <a:latin typeface="Verdana"/>
                <a:cs typeface="Verdana"/>
              </a:rPr>
              <a:t>causes</a:t>
            </a:r>
            <a:r>
              <a:rPr dirty="0" sz="1600" spc="-105">
                <a:latin typeface="Verdana"/>
                <a:cs typeface="Verdana"/>
              </a:rPr>
              <a:t> </a:t>
            </a:r>
            <a:r>
              <a:rPr dirty="0" sz="1600" spc="-45">
                <a:latin typeface="Verdana"/>
                <a:cs typeface="Verdana"/>
              </a:rPr>
              <a:t>long-</a:t>
            </a:r>
            <a:r>
              <a:rPr dirty="0" sz="1600" spc="-80">
                <a:latin typeface="Verdana"/>
                <a:cs typeface="Verdana"/>
              </a:rPr>
              <a:t>term</a:t>
            </a:r>
            <a:r>
              <a:rPr dirty="0" sz="1600" spc="-150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problems </a:t>
            </a:r>
            <a:r>
              <a:rPr dirty="0" sz="1600" spc="-90">
                <a:latin typeface="Verdana"/>
                <a:cs typeface="Verdana"/>
              </a:rPr>
              <a:t>in</a:t>
            </a:r>
            <a:r>
              <a:rPr dirty="0" sz="1600" spc="-145">
                <a:latin typeface="Verdana"/>
                <a:cs typeface="Verdana"/>
              </a:rPr>
              <a:t> </a:t>
            </a:r>
            <a:r>
              <a:rPr dirty="0" sz="1600" spc="-10">
                <a:latin typeface="Verdana"/>
                <a:cs typeface="Verdana"/>
              </a:rPr>
              <a:t>recruiting.</a:t>
            </a:r>
            <a:endParaRPr sz="16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936865" y="2469007"/>
            <a:ext cx="3934459" cy="303847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747520">
              <a:lnSpc>
                <a:spcPct val="100000"/>
              </a:lnSpc>
              <a:spcBef>
                <a:spcPts val="100"/>
              </a:spcBef>
            </a:pPr>
            <a:r>
              <a:rPr dirty="0" spc="-80"/>
              <a:t>Impact</a:t>
            </a:r>
            <a:r>
              <a:rPr dirty="0" spc="-220"/>
              <a:t> </a:t>
            </a:r>
            <a:r>
              <a:rPr dirty="0" spc="-35"/>
              <a:t>of</a:t>
            </a:r>
            <a:r>
              <a:rPr dirty="0" spc="-220"/>
              <a:t> </a:t>
            </a:r>
            <a:r>
              <a:rPr dirty="0" spc="-85"/>
              <a:t>Employer</a:t>
            </a:r>
            <a:r>
              <a:rPr dirty="0" spc="-210"/>
              <a:t> </a:t>
            </a:r>
            <a:r>
              <a:rPr dirty="0" spc="-30"/>
              <a:t>Branding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05710" y="1896236"/>
            <a:ext cx="5368290" cy="3372485"/>
          </a:xfrm>
          <a:prstGeom prst="rect">
            <a:avLst/>
          </a:prstGeom>
        </p:spPr>
        <p:txBody>
          <a:bodyPr wrap="square" lIns="0" tIns="30480" rIns="0" bIns="0" rtlCol="0" vert="horz">
            <a:spAutoFit/>
          </a:bodyPr>
          <a:lstStyle/>
          <a:p>
            <a:pPr marL="356870" marR="31750" indent="-344805">
              <a:lnSpc>
                <a:spcPts val="1710"/>
              </a:lnSpc>
              <a:spcBef>
                <a:spcPts val="24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reputation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an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employer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determines</a:t>
            </a:r>
            <a:r>
              <a:rPr dirty="0" sz="15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success of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recruiting.</a:t>
            </a:r>
            <a:endParaRPr sz="15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77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Bad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perceptions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decrease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application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interest.</a:t>
            </a:r>
            <a:endParaRPr sz="1500">
              <a:latin typeface="Verdana"/>
              <a:cs typeface="Verdana"/>
            </a:endParaRPr>
          </a:p>
          <a:p>
            <a:pPr marL="356870" marR="320040" indent="-344805">
              <a:lnSpc>
                <a:spcPts val="1660"/>
              </a:lnSpc>
              <a:spcBef>
                <a:spcPts val="99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80">
                <a:solidFill>
                  <a:srgbClr val="404040"/>
                </a:solidFill>
                <a:latin typeface="Verdana"/>
                <a:cs typeface="Verdana"/>
              </a:rPr>
              <a:t>Good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branding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gets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talented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candidates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(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G</a:t>
            </a:r>
            <a:r>
              <a:rPr dirty="0" sz="1500" spc="-5">
                <a:solidFill>
                  <a:srgbClr val="404040"/>
                </a:solidFill>
                <a:latin typeface="Verdana"/>
                <a:cs typeface="Verdana"/>
              </a:rPr>
              <a:t>h</a:t>
            </a:r>
            <a:r>
              <a:rPr dirty="0" sz="1500" spc="-15">
                <a:solidFill>
                  <a:srgbClr val="404040"/>
                </a:solidFill>
                <a:latin typeface="Verdana"/>
                <a:cs typeface="Verdana"/>
              </a:rPr>
              <a:t>i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m</a:t>
            </a:r>
            <a:r>
              <a:rPr dirty="0" sz="1500" spc="10">
                <a:solidFill>
                  <a:srgbClr val="404040"/>
                </a:solidFill>
                <a:latin typeface="Verdana"/>
                <a:cs typeface="Verdana"/>
              </a:rPr>
              <a:t>i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r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500" spc="-755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5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2024).</a:t>
            </a:r>
            <a:endParaRPr sz="15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75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HR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marketing</a:t>
            </a:r>
            <a:r>
              <a:rPr dirty="0" sz="15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enhances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20">
                <a:solidFill>
                  <a:srgbClr val="404040"/>
                </a:solidFill>
                <a:latin typeface="Verdana"/>
                <a:cs typeface="Verdana"/>
              </a:rPr>
              <a:t>results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recruitment.</a:t>
            </a:r>
            <a:endParaRPr sz="1500">
              <a:latin typeface="Verdana"/>
              <a:cs typeface="Verdana"/>
            </a:endParaRPr>
          </a:p>
          <a:p>
            <a:pPr marL="356870" marR="241300" indent="-344805">
              <a:lnSpc>
                <a:spcPct val="89800"/>
              </a:lnSpc>
              <a:spcBef>
                <a:spcPts val="102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55">
                <a:latin typeface="Verdana"/>
                <a:cs typeface="Verdana"/>
              </a:rPr>
              <a:t>Nonetheless,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recruitment</a:t>
            </a:r>
            <a:r>
              <a:rPr dirty="0" sz="1500" spc="-20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outcomes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80">
                <a:latin typeface="Verdana"/>
                <a:cs typeface="Verdana"/>
              </a:rPr>
              <a:t>can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 spc="90">
                <a:latin typeface="Verdana"/>
                <a:cs typeface="Verdana"/>
              </a:rPr>
              <a:t>be</a:t>
            </a:r>
            <a:r>
              <a:rPr dirty="0" sz="1500" spc="-105">
                <a:latin typeface="Verdana"/>
                <a:cs typeface="Verdana"/>
              </a:rPr>
              <a:t> </a:t>
            </a:r>
            <a:r>
              <a:rPr dirty="0" sz="1500" spc="-160">
                <a:latin typeface="Verdana"/>
                <a:cs typeface="Verdana"/>
              </a:rPr>
              <a:t>enhanced </a:t>
            </a:r>
            <a:r>
              <a:rPr dirty="0" sz="1500" spc="-50">
                <a:latin typeface="Verdana"/>
                <a:cs typeface="Verdana"/>
              </a:rPr>
              <a:t>through</a:t>
            </a:r>
            <a:r>
              <a:rPr dirty="0" sz="1500" spc="-5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effective</a:t>
            </a:r>
            <a:r>
              <a:rPr dirty="0" sz="1500" spc="-13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employer</a:t>
            </a:r>
            <a:r>
              <a:rPr dirty="0" sz="1500" spc="-18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branding</a:t>
            </a:r>
            <a:r>
              <a:rPr dirty="0" sz="1500" spc="-130">
                <a:latin typeface="Verdana"/>
                <a:cs typeface="Verdana"/>
              </a:rPr>
              <a:t> </a:t>
            </a:r>
            <a:r>
              <a:rPr dirty="0" sz="1500" spc="-65">
                <a:latin typeface="Verdana"/>
                <a:cs typeface="Verdana"/>
              </a:rPr>
              <a:t>strategies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that </a:t>
            </a:r>
            <a:r>
              <a:rPr dirty="0" sz="1500" spc="-35">
                <a:latin typeface="Verdana"/>
                <a:cs typeface="Verdana"/>
              </a:rPr>
              <a:t>emphasize</a:t>
            </a:r>
            <a:r>
              <a:rPr dirty="0" sz="1500" spc="-12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career</a:t>
            </a:r>
            <a:r>
              <a:rPr dirty="0" sz="1500" spc="-4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enhancement,</a:t>
            </a:r>
            <a:r>
              <a:rPr dirty="0" sz="1500" spc="-13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organisational </a:t>
            </a:r>
            <a:r>
              <a:rPr dirty="0" sz="1500" spc="-50">
                <a:latin typeface="Verdana"/>
                <a:cs typeface="Verdana"/>
              </a:rPr>
              <a:t>principles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and</a:t>
            </a:r>
            <a:r>
              <a:rPr dirty="0" sz="1500" spc="-45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social</a:t>
            </a:r>
            <a:r>
              <a:rPr dirty="0" sz="1500" spc="-6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contribution.</a:t>
            </a:r>
            <a:endParaRPr sz="1500">
              <a:latin typeface="Verdana"/>
              <a:cs typeface="Verdana"/>
            </a:endParaRPr>
          </a:p>
          <a:p>
            <a:pPr marL="356870" marR="5080" indent="-344805">
              <a:lnSpc>
                <a:spcPct val="90100"/>
              </a:lnSpc>
              <a:spcBef>
                <a:spcPts val="994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30">
                <a:latin typeface="Verdana"/>
                <a:cs typeface="Verdana"/>
              </a:rPr>
              <a:t>HR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marketing</a:t>
            </a:r>
            <a:r>
              <a:rPr dirty="0" sz="1500" spc="-155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programs</a:t>
            </a:r>
            <a:r>
              <a:rPr dirty="0" sz="1500" spc="-12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are</a:t>
            </a:r>
            <a:r>
              <a:rPr dirty="0" sz="1500" spc="-130">
                <a:latin typeface="Verdana"/>
                <a:cs typeface="Verdana"/>
              </a:rPr>
              <a:t> </a:t>
            </a:r>
            <a:r>
              <a:rPr dirty="0" sz="1500" spc="-100">
                <a:latin typeface="Verdana"/>
                <a:cs typeface="Verdana"/>
              </a:rPr>
              <a:t>thus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important</a:t>
            </a:r>
            <a:r>
              <a:rPr dirty="0" sz="1500" spc="-140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in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the </a:t>
            </a:r>
            <a:r>
              <a:rPr dirty="0" sz="1500" spc="-20">
                <a:latin typeface="Verdana"/>
                <a:cs typeface="Verdana"/>
              </a:rPr>
              <a:t>attraction</a:t>
            </a:r>
            <a:r>
              <a:rPr dirty="0" sz="1500" spc="-1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of </a:t>
            </a:r>
            <a:r>
              <a:rPr dirty="0" sz="1500">
                <a:latin typeface="Verdana"/>
                <a:cs typeface="Verdana"/>
              </a:rPr>
              <a:t>competent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healthcare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65">
                <a:latin typeface="Verdana"/>
                <a:cs typeface="Verdana"/>
              </a:rPr>
              <a:t>professionals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(Phiri </a:t>
            </a:r>
            <a:r>
              <a:rPr dirty="0" sz="1500">
                <a:latin typeface="Verdana"/>
                <a:cs typeface="Verdana"/>
              </a:rPr>
              <a:t>et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al.,</a:t>
            </a:r>
            <a:r>
              <a:rPr dirty="0" sz="1500" spc="-12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2022).</a:t>
            </a:r>
            <a:endParaRPr sz="15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086090" y="2513964"/>
            <a:ext cx="3739515" cy="281914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710689">
              <a:lnSpc>
                <a:spcPct val="100000"/>
              </a:lnSpc>
              <a:spcBef>
                <a:spcPts val="100"/>
              </a:spcBef>
            </a:pPr>
            <a:r>
              <a:rPr dirty="0" spc="-35"/>
              <a:t>Psychological</a:t>
            </a:r>
            <a:r>
              <a:rPr dirty="0" spc="-180"/>
              <a:t> </a:t>
            </a:r>
            <a:r>
              <a:rPr dirty="0" spc="-30"/>
              <a:t>Contract</a:t>
            </a:r>
            <a:r>
              <a:rPr dirty="0" spc="-190"/>
              <a:t> </a:t>
            </a:r>
            <a:r>
              <a:rPr dirty="0" spc="-10"/>
              <a:t>Theory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60575" y="2018157"/>
            <a:ext cx="5706110" cy="3763010"/>
          </a:xfrm>
          <a:prstGeom prst="rect">
            <a:avLst/>
          </a:prstGeom>
        </p:spPr>
        <p:txBody>
          <a:bodyPr wrap="square" lIns="0" tIns="55244" rIns="0" bIns="0" rtlCol="0" vert="horz">
            <a:spAutoFit/>
          </a:bodyPr>
          <a:lstStyle/>
          <a:p>
            <a:pPr marL="356870" marR="194945" indent="-344805">
              <a:lnSpc>
                <a:spcPts val="1470"/>
              </a:lnSpc>
              <a:spcBef>
                <a:spcPts val="434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Psychological</a:t>
            </a:r>
            <a:r>
              <a:rPr dirty="0" sz="15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contracts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influence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expectations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600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500" spc="-640">
                <a:solidFill>
                  <a:srgbClr val="404040"/>
                </a:solidFill>
                <a:latin typeface="Verdana"/>
                <a:cs typeface="Verdana"/>
              </a:rPr>
              <a:t>h</a:t>
            </a:r>
            <a:r>
              <a:rPr dirty="0" sz="1500" spc="-5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 employees.</a:t>
            </a:r>
            <a:endParaRPr sz="1500">
              <a:latin typeface="Verdana"/>
              <a:cs typeface="Verdana"/>
            </a:endParaRPr>
          </a:p>
          <a:p>
            <a:pPr marL="356870" marR="187960" indent="-344805">
              <a:lnSpc>
                <a:spcPts val="1630"/>
              </a:lnSpc>
              <a:spcBef>
                <a:spcPts val="65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has</a:t>
            </a:r>
            <a:r>
              <a:rPr dirty="0" sz="1500" spc="-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an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impact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on</a:t>
            </a:r>
            <a:r>
              <a:rPr dirty="0" sz="1500" spc="-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perceived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organisational obligations.</a:t>
            </a:r>
            <a:endParaRPr sz="1500">
              <a:latin typeface="Verdana"/>
              <a:cs typeface="Verdana"/>
            </a:endParaRPr>
          </a:p>
          <a:p>
            <a:pPr marL="356870" marR="679450" indent="-344805">
              <a:lnSpc>
                <a:spcPts val="1630"/>
              </a:lnSpc>
              <a:spcBef>
                <a:spcPts val="60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disappointment</a:t>
            </a:r>
            <a:r>
              <a:rPr dirty="0" sz="15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expectations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decreases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job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attraction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(Evans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5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5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5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0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50">
                <a:solidFill>
                  <a:srgbClr val="404040"/>
                </a:solidFill>
                <a:latin typeface="Verdana"/>
                <a:cs typeface="Verdana"/>
              </a:rPr>
              <a:t>Open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communication</a:t>
            </a:r>
            <a:r>
              <a:rPr dirty="0" sz="15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builds</a:t>
            </a:r>
            <a:r>
              <a:rPr dirty="0" sz="15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on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5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confidence.</a:t>
            </a:r>
            <a:endParaRPr sz="1500">
              <a:latin typeface="Verdana"/>
              <a:cs typeface="Verdana"/>
            </a:endParaRPr>
          </a:p>
          <a:p>
            <a:pPr marL="356870" marR="663575" indent="-344805">
              <a:lnSpc>
                <a:spcPts val="1630"/>
              </a:lnSpc>
              <a:spcBef>
                <a:spcPts val="67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35">
                <a:latin typeface="Verdana"/>
                <a:cs typeface="Verdana"/>
              </a:rPr>
              <a:t>When</a:t>
            </a:r>
            <a:r>
              <a:rPr dirty="0" sz="1500" spc="-65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these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expectations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are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failed,</a:t>
            </a:r>
            <a:r>
              <a:rPr dirty="0" sz="1500" spc="-20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organisational </a:t>
            </a:r>
            <a:r>
              <a:rPr dirty="0" sz="1500" spc="-50">
                <a:latin typeface="Verdana"/>
                <a:cs typeface="Verdana"/>
              </a:rPr>
              <a:t>attractiveness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will</a:t>
            </a:r>
            <a:r>
              <a:rPr dirty="0" sz="1500" spc="-140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reduce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(Evans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et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40">
                <a:latin typeface="Verdana"/>
                <a:cs typeface="Verdana"/>
              </a:rPr>
              <a:t>al.,</a:t>
            </a:r>
            <a:r>
              <a:rPr dirty="0" sz="1500" spc="-15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2023).</a:t>
            </a:r>
            <a:endParaRPr sz="1500">
              <a:latin typeface="Verdana"/>
              <a:cs typeface="Verdana"/>
            </a:endParaRPr>
          </a:p>
          <a:p>
            <a:pPr algn="just" marL="356870" marR="328930" indent="-344805">
              <a:lnSpc>
                <a:spcPct val="80000"/>
              </a:lnSpc>
              <a:spcBef>
                <a:spcPts val="935"/>
              </a:spcBef>
            </a:pP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 spc="110">
                <a:solidFill>
                  <a:srgbClr val="A32E0E"/>
                </a:solidFill>
                <a:latin typeface="Segoe UI Symbol"/>
                <a:cs typeface="Segoe UI Symbol"/>
              </a:rPr>
              <a:t>  </a:t>
            </a:r>
            <a:r>
              <a:rPr dirty="0" sz="1500" spc="-340">
                <a:latin typeface="Verdana"/>
                <a:cs typeface="Verdana"/>
              </a:rPr>
              <a:t>In</a:t>
            </a:r>
            <a:r>
              <a:rPr dirty="0" sz="1500" spc="210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the</a:t>
            </a:r>
            <a:r>
              <a:rPr dirty="0" sz="1500" spc="-2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case</a:t>
            </a:r>
            <a:r>
              <a:rPr dirty="0" sz="1500" spc="-2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of</a:t>
            </a:r>
            <a:r>
              <a:rPr dirty="0" sz="1500" spc="-35">
                <a:latin typeface="Verdana"/>
                <a:cs typeface="Verdana"/>
              </a:rPr>
              <a:t> the</a:t>
            </a:r>
            <a:r>
              <a:rPr dirty="0" sz="1500" spc="-25">
                <a:latin typeface="Verdana"/>
                <a:cs typeface="Verdana"/>
              </a:rPr>
              <a:t> </a:t>
            </a:r>
            <a:r>
              <a:rPr dirty="0" sz="1500" spc="-200">
                <a:latin typeface="Verdana"/>
                <a:cs typeface="Verdana"/>
              </a:rPr>
              <a:t>NHS,</a:t>
            </a:r>
            <a:r>
              <a:rPr dirty="0" sz="1500" spc="65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the</a:t>
            </a:r>
            <a:r>
              <a:rPr dirty="0" sz="1500" spc="10">
                <a:latin typeface="Verdana"/>
                <a:cs typeface="Verdana"/>
              </a:rPr>
              <a:t> </a:t>
            </a:r>
            <a:r>
              <a:rPr dirty="0" sz="1500" spc="-125">
                <a:latin typeface="Verdana"/>
                <a:cs typeface="Verdana"/>
              </a:rPr>
              <a:t>issue</a:t>
            </a:r>
            <a:r>
              <a:rPr dirty="0" sz="1500" spc="-10">
                <a:latin typeface="Verdana"/>
                <a:cs typeface="Verdana"/>
              </a:rPr>
              <a:t> of</a:t>
            </a:r>
            <a:r>
              <a:rPr dirty="0" sz="1500" spc="-35">
                <a:latin typeface="Verdana"/>
                <a:cs typeface="Verdana"/>
              </a:rPr>
              <a:t> </a:t>
            </a:r>
            <a:r>
              <a:rPr dirty="0" sz="1500" spc="-55">
                <a:latin typeface="Verdana"/>
                <a:cs typeface="Verdana"/>
              </a:rPr>
              <a:t>recruitment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 spc="-295">
                <a:latin typeface="Verdana"/>
                <a:cs typeface="Verdana"/>
              </a:rPr>
              <a:t>is</a:t>
            </a:r>
            <a:r>
              <a:rPr dirty="0" sz="1500" spc="160">
                <a:latin typeface="Verdana"/>
                <a:cs typeface="Verdana"/>
              </a:rPr>
              <a:t> </a:t>
            </a:r>
            <a:r>
              <a:rPr dirty="0" sz="1500" spc="-170">
                <a:latin typeface="Verdana"/>
                <a:cs typeface="Verdana"/>
              </a:rPr>
              <a:t>partially </a:t>
            </a:r>
            <a:r>
              <a:rPr dirty="0" sz="1500" spc="-10">
                <a:latin typeface="Verdana"/>
                <a:cs typeface="Verdana"/>
              </a:rPr>
              <a:t>associated</a:t>
            </a:r>
            <a:r>
              <a:rPr dirty="0" sz="1500" spc="-40">
                <a:latin typeface="Verdana"/>
                <a:cs typeface="Verdana"/>
              </a:rPr>
              <a:t> </a:t>
            </a:r>
            <a:r>
              <a:rPr dirty="0" sz="1500" spc="-70">
                <a:latin typeface="Verdana"/>
                <a:cs typeface="Verdana"/>
              </a:rPr>
              <a:t>with</a:t>
            </a:r>
            <a:r>
              <a:rPr dirty="0" sz="1500" spc="-20">
                <a:latin typeface="Verdana"/>
                <a:cs typeface="Verdana"/>
              </a:rPr>
              <a:t> the</a:t>
            </a:r>
            <a:r>
              <a:rPr dirty="0" sz="1500" spc="-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perceived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discrepancies</a:t>
            </a:r>
            <a:r>
              <a:rPr dirty="0" sz="1500" spc="-6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between </a:t>
            </a:r>
            <a:r>
              <a:rPr dirty="0" sz="1500" spc="-20">
                <a:latin typeface="Verdana"/>
                <a:cs typeface="Verdana"/>
              </a:rPr>
              <a:t>expectations</a:t>
            </a:r>
            <a:r>
              <a:rPr dirty="0" sz="1500" spc="-2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and</a:t>
            </a:r>
            <a:r>
              <a:rPr dirty="0" sz="1500" spc="-3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reality.</a:t>
            </a:r>
            <a:endParaRPr sz="1500">
              <a:latin typeface="Verdana"/>
              <a:cs typeface="Verdana"/>
            </a:endParaRPr>
          </a:p>
          <a:p>
            <a:pPr marL="356870" marR="5080" indent="-344805">
              <a:lnSpc>
                <a:spcPct val="80500"/>
              </a:lnSpc>
              <a:spcBef>
                <a:spcPts val="980"/>
              </a:spcBef>
              <a:tabLst>
                <a:tab pos="490855" algn="l"/>
                <a:tab pos="765175" algn="l"/>
                <a:tab pos="1402080" algn="l"/>
                <a:tab pos="1953260" algn="l"/>
                <a:tab pos="2106930" algn="l"/>
                <a:tab pos="2461895" algn="l"/>
                <a:tab pos="3455035" algn="l"/>
                <a:tab pos="3764915" algn="l"/>
                <a:tab pos="3963670" algn="l"/>
                <a:tab pos="4344670" algn="l"/>
                <a:tab pos="4893310" algn="l"/>
                <a:tab pos="527050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	</a:t>
            </a:r>
            <a:r>
              <a:rPr dirty="0" sz="1500">
                <a:latin typeface="Verdana"/>
                <a:cs typeface="Verdana"/>
              </a:rPr>
              <a:t>Psychological</a:t>
            </a:r>
            <a:r>
              <a:rPr dirty="0" sz="1500" spc="25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contracts</a:t>
            </a:r>
            <a:r>
              <a:rPr dirty="0" sz="1500" spc="229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can</a:t>
            </a:r>
            <a:r>
              <a:rPr dirty="0" sz="1500" spc="254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be</a:t>
            </a:r>
            <a:r>
              <a:rPr dirty="0" sz="1500" spc="23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enhanced</a:t>
            </a:r>
            <a:r>
              <a:rPr dirty="0" sz="1500" spc="22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with</a:t>
            </a:r>
            <a:r>
              <a:rPr dirty="0" sz="1500" spc="23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the</a:t>
            </a:r>
            <a:r>
              <a:rPr dirty="0" sz="1500" spc="254">
                <a:latin typeface="Verdana"/>
                <a:cs typeface="Verdana"/>
              </a:rPr>
              <a:t> </a:t>
            </a:r>
            <a:r>
              <a:rPr dirty="0" sz="1500" spc="-900">
                <a:latin typeface="Verdana"/>
                <a:cs typeface="Verdana"/>
              </a:rPr>
              <a:t>h</a:t>
            </a:r>
            <a:r>
              <a:rPr dirty="0" sz="1500" spc="-890">
                <a:latin typeface="Verdana"/>
                <a:cs typeface="Verdana"/>
              </a:rPr>
              <a:t>e</a:t>
            </a:r>
            <a:r>
              <a:rPr dirty="0" sz="1500" spc="-430">
                <a:latin typeface="Verdana"/>
                <a:cs typeface="Verdana"/>
              </a:rPr>
              <a:t>l</a:t>
            </a:r>
            <a:r>
              <a:rPr dirty="0" sz="1500" spc="-15">
                <a:latin typeface="Verdana"/>
                <a:cs typeface="Verdana"/>
              </a:rPr>
              <a:t>p</a:t>
            </a:r>
            <a:r>
              <a:rPr dirty="0" sz="1500" spc="-25">
                <a:latin typeface="Verdana"/>
                <a:cs typeface="Verdana"/>
              </a:rPr>
              <a:t> of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10">
                <a:latin typeface="Verdana"/>
                <a:cs typeface="Verdana"/>
              </a:rPr>
              <a:t>transparent</a:t>
            </a:r>
            <a:r>
              <a:rPr dirty="0" sz="1500">
                <a:latin typeface="Verdana"/>
                <a:cs typeface="Verdana"/>
              </a:rPr>
              <a:t>		</a:t>
            </a:r>
            <a:r>
              <a:rPr dirty="0" sz="1500" spc="-10">
                <a:latin typeface="Verdana"/>
                <a:cs typeface="Verdana"/>
              </a:rPr>
              <a:t>communication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25">
                <a:latin typeface="Verdana"/>
                <a:cs typeface="Verdana"/>
              </a:rPr>
              <a:t>and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10">
                <a:latin typeface="Verdana"/>
                <a:cs typeface="Verdana"/>
              </a:rPr>
              <a:t>realistic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44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job </a:t>
            </a:r>
            <a:r>
              <a:rPr dirty="0" sz="1500" spc="-10">
                <a:latin typeface="Verdana"/>
                <a:cs typeface="Verdana"/>
              </a:rPr>
              <a:t>previews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25">
                <a:latin typeface="Verdana"/>
                <a:cs typeface="Verdana"/>
              </a:rPr>
              <a:t>and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20">
                <a:latin typeface="Verdana"/>
                <a:cs typeface="Verdana"/>
              </a:rPr>
              <a:t>will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10">
                <a:latin typeface="Verdana"/>
                <a:cs typeface="Verdana"/>
              </a:rPr>
              <a:t>increase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25">
                <a:latin typeface="Verdana"/>
                <a:cs typeface="Verdana"/>
              </a:rPr>
              <a:t>the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10">
                <a:latin typeface="Verdana"/>
                <a:cs typeface="Verdana"/>
              </a:rPr>
              <a:t>success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25">
                <a:latin typeface="Verdana"/>
                <a:cs typeface="Verdana"/>
              </a:rPr>
              <a:t>of</a:t>
            </a:r>
            <a:r>
              <a:rPr dirty="0" sz="1500">
                <a:latin typeface="Verdana"/>
                <a:cs typeface="Verdana"/>
              </a:rPr>
              <a:t>	</a:t>
            </a:r>
            <a:r>
              <a:rPr dirty="0" sz="1500" spc="-25">
                <a:latin typeface="Verdana"/>
                <a:cs typeface="Verdana"/>
              </a:rPr>
              <a:t>the </a:t>
            </a:r>
            <a:r>
              <a:rPr dirty="0" sz="1500">
                <a:latin typeface="Verdana"/>
                <a:cs typeface="Verdana"/>
              </a:rPr>
              <a:t>recruitment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process.</a:t>
            </a:r>
            <a:endParaRPr sz="15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964169" y="2480945"/>
            <a:ext cx="3538220" cy="208152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747520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Human</a:t>
            </a:r>
            <a:r>
              <a:rPr dirty="0" spc="-229"/>
              <a:t> </a:t>
            </a:r>
            <a:r>
              <a:rPr dirty="0" spc="-20"/>
              <a:t>Capital</a:t>
            </a:r>
            <a:r>
              <a:rPr dirty="0" spc="-245"/>
              <a:t> </a:t>
            </a:r>
            <a:r>
              <a:rPr dirty="0" spc="-10"/>
              <a:t>Theory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33473" y="2036445"/>
            <a:ext cx="5332095" cy="3781425"/>
          </a:xfrm>
          <a:prstGeom prst="rect">
            <a:avLst/>
          </a:prstGeom>
        </p:spPr>
        <p:txBody>
          <a:bodyPr wrap="square" lIns="0" tIns="30480" rIns="0" bIns="0" rtlCol="0" vert="horz">
            <a:spAutoFit/>
          </a:bodyPr>
          <a:lstStyle/>
          <a:p>
            <a:pPr marL="360045" marR="440055" indent="-344805">
              <a:lnSpc>
                <a:spcPts val="1710"/>
              </a:lnSpc>
              <a:spcBef>
                <a:spcPts val="240"/>
              </a:spcBef>
              <a:tabLst>
                <a:tab pos="360045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human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capital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theory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places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an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emphasis</a:t>
            </a:r>
            <a:r>
              <a:rPr dirty="0" sz="15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on 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investments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within</a:t>
            </a:r>
            <a:r>
              <a:rPr dirty="0" sz="15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skills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workforce.</a:t>
            </a:r>
            <a:endParaRPr sz="1500">
              <a:latin typeface="Verdana"/>
              <a:cs typeface="Verdana"/>
            </a:endParaRPr>
          </a:p>
          <a:p>
            <a:pPr marL="360045" marR="770890" indent="-344805">
              <a:lnSpc>
                <a:spcPts val="1730"/>
              </a:lnSpc>
              <a:spcBef>
                <a:spcPts val="820"/>
              </a:spcBef>
              <a:tabLst>
                <a:tab pos="360045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assists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growth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organisational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capability.</a:t>
            </a:r>
            <a:endParaRPr sz="1500">
              <a:latin typeface="Verdana"/>
              <a:cs typeface="Verdana"/>
            </a:endParaRPr>
          </a:p>
          <a:p>
            <a:pPr marL="360045" marR="131445" indent="-347980">
              <a:lnSpc>
                <a:spcPts val="1630"/>
              </a:lnSpc>
              <a:spcBef>
                <a:spcPts val="965"/>
              </a:spcBef>
              <a:tabLst>
                <a:tab pos="360045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shortages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55">
                <a:solidFill>
                  <a:srgbClr val="404040"/>
                </a:solidFill>
                <a:latin typeface="Verdana"/>
                <a:cs typeface="Verdana"/>
              </a:rPr>
              <a:t>skills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lower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organisational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performance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(Morgan,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2022).</a:t>
            </a:r>
            <a:endParaRPr sz="1500">
              <a:latin typeface="Verdana"/>
              <a:cs typeface="Verdana"/>
            </a:endParaRPr>
          </a:p>
          <a:p>
            <a:pPr marL="360045" marR="5080" indent="-347980">
              <a:lnSpc>
                <a:spcPts val="1630"/>
              </a:lnSpc>
              <a:spcBef>
                <a:spcPts val="990"/>
              </a:spcBef>
              <a:tabLst>
                <a:tab pos="360045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Investment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enhances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long-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term </a:t>
            </a:r>
            <a:r>
              <a:rPr dirty="0" sz="1500" spc="30">
                <a:solidFill>
                  <a:srgbClr val="404040"/>
                </a:solidFill>
                <a:latin typeface="Verdana"/>
                <a:cs typeface="Verdana"/>
              </a:rPr>
              <a:t>r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500" spc="25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500" spc="15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500" spc="-705">
                <a:solidFill>
                  <a:srgbClr val="404040"/>
                </a:solidFill>
                <a:latin typeface="Verdana"/>
                <a:cs typeface="Verdana"/>
              </a:rPr>
              <a:t>o</a:t>
            </a:r>
            <a:r>
              <a:rPr dirty="0" sz="1500" spc="15">
                <a:solidFill>
                  <a:srgbClr val="404040"/>
                </a:solidFill>
                <a:latin typeface="Verdana"/>
                <a:cs typeface="Verdana"/>
              </a:rPr>
              <a:t>f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recruitment.</a:t>
            </a:r>
            <a:endParaRPr sz="1500">
              <a:latin typeface="Verdana"/>
              <a:cs typeface="Verdana"/>
            </a:endParaRPr>
          </a:p>
          <a:p>
            <a:pPr marL="360045" marR="59055" indent="-347980">
              <a:lnSpc>
                <a:spcPct val="90000"/>
              </a:lnSpc>
              <a:spcBef>
                <a:spcPts val="950"/>
              </a:spcBef>
              <a:tabLst>
                <a:tab pos="360045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200">
                <a:latin typeface="Verdana"/>
                <a:cs typeface="Verdana"/>
              </a:rPr>
              <a:t>It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decreases</a:t>
            </a:r>
            <a:r>
              <a:rPr dirty="0" sz="1500" spc="-16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the</a:t>
            </a:r>
            <a:r>
              <a:rPr dirty="0" sz="1500" spc="-6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performance</a:t>
            </a:r>
            <a:r>
              <a:rPr dirty="0" sz="1500" spc="-20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of</a:t>
            </a:r>
            <a:r>
              <a:rPr dirty="0" sz="1500" spc="-45">
                <a:latin typeface="Verdana"/>
                <a:cs typeface="Verdana"/>
              </a:rPr>
              <a:t> </a:t>
            </a:r>
            <a:r>
              <a:rPr dirty="0" sz="1500" spc="-55">
                <a:latin typeface="Verdana"/>
                <a:cs typeface="Verdana"/>
              </a:rPr>
              <a:t>organisations</a:t>
            </a:r>
            <a:r>
              <a:rPr dirty="0" sz="1500" spc="-15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and </a:t>
            </a:r>
            <a:r>
              <a:rPr dirty="0" sz="1500">
                <a:latin typeface="Verdana"/>
                <a:cs typeface="Verdana"/>
              </a:rPr>
              <a:t>healthcare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 spc="-55">
                <a:latin typeface="Verdana"/>
                <a:cs typeface="Verdana"/>
              </a:rPr>
              <a:t>delivery</a:t>
            </a:r>
            <a:r>
              <a:rPr dirty="0" sz="1500" spc="-145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in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the</a:t>
            </a:r>
            <a:r>
              <a:rPr dirty="0" sz="1500" spc="-65">
                <a:latin typeface="Verdana"/>
                <a:cs typeface="Verdana"/>
              </a:rPr>
              <a:t> </a:t>
            </a:r>
            <a:r>
              <a:rPr dirty="0" sz="1500" spc="-150">
                <a:latin typeface="Verdana"/>
                <a:cs typeface="Verdana"/>
              </a:rPr>
              <a:t>NHS</a:t>
            </a:r>
            <a:r>
              <a:rPr dirty="0" sz="1500" spc="-65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since</a:t>
            </a:r>
            <a:r>
              <a:rPr dirty="0" sz="1500" spc="-114">
                <a:latin typeface="Verdana"/>
                <a:cs typeface="Verdana"/>
              </a:rPr>
              <a:t> </a:t>
            </a:r>
            <a:r>
              <a:rPr dirty="0" sz="1500" spc="-155">
                <a:latin typeface="Verdana"/>
                <a:cs typeface="Verdana"/>
              </a:rPr>
              <a:t>skills</a:t>
            </a:r>
            <a:r>
              <a:rPr dirty="0" sz="1500" spc="-140">
                <a:latin typeface="Verdana"/>
                <a:cs typeface="Verdana"/>
              </a:rPr>
              <a:t> </a:t>
            </a:r>
            <a:r>
              <a:rPr dirty="0" sz="1500" spc="-40">
                <a:latin typeface="Verdana"/>
                <a:cs typeface="Verdana"/>
              </a:rPr>
              <a:t>professionals </a:t>
            </a:r>
            <a:r>
              <a:rPr dirty="0" sz="1500">
                <a:latin typeface="Verdana"/>
                <a:cs typeface="Verdana"/>
              </a:rPr>
              <a:t>are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understaffed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 spc="-160">
                <a:latin typeface="Verdana"/>
                <a:cs typeface="Verdana"/>
              </a:rPr>
              <a:t>(NHS</a:t>
            </a:r>
            <a:r>
              <a:rPr dirty="0" sz="1500" spc="-60">
                <a:latin typeface="Verdana"/>
                <a:cs typeface="Verdana"/>
              </a:rPr>
              <a:t> </a:t>
            </a:r>
            <a:r>
              <a:rPr dirty="0" sz="1500" spc="-55">
                <a:latin typeface="Verdana"/>
                <a:cs typeface="Verdana"/>
              </a:rPr>
              <a:t>Digital,</a:t>
            </a:r>
            <a:r>
              <a:rPr dirty="0" sz="1500" spc="-17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2023).</a:t>
            </a:r>
            <a:endParaRPr sz="1500">
              <a:latin typeface="Verdana"/>
              <a:cs typeface="Verdana"/>
            </a:endParaRPr>
          </a:p>
          <a:p>
            <a:pPr marL="360045" marR="98425" indent="-347980">
              <a:lnSpc>
                <a:spcPct val="89400"/>
              </a:lnSpc>
              <a:spcBef>
                <a:spcPts val="1010"/>
              </a:spcBef>
              <a:tabLst>
                <a:tab pos="360045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35">
                <a:latin typeface="Verdana"/>
                <a:cs typeface="Verdana"/>
              </a:rPr>
              <a:t>Organisational</a:t>
            </a:r>
            <a:r>
              <a:rPr dirty="0" sz="1500" spc="-105">
                <a:latin typeface="Verdana"/>
                <a:cs typeface="Verdana"/>
              </a:rPr>
              <a:t> </a:t>
            </a:r>
            <a:r>
              <a:rPr dirty="0" sz="1500" spc="-55">
                <a:latin typeface="Verdana"/>
                <a:cs typeface="Verdana"/>
              </a:rPr>
              <a:t>training</a:t>
            </a:r>
            <a:r>
              <a:rPr dirty="0" sz="1500" spc="-14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and</a:t>
            </a:r>
            <a:r>
              <a:rPr dirty="0" sz="1500" spc="-3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education,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70">
                <a:latin typeface="Verdana"/>
                <a:cs typeface="Verdana"/>
              </a:rPr>
              <a:t>as</a:t>
            </a:r>
            <a:r>
              <a:rPr dirty="0" sz="1500" spc="-30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well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as </a:t>
            </a:r>
            <a:r>
              <a:rPr dirty="0" sz="1500" spc="-40">
                <a:latin typeface="Verdana"/>
                <a:cs typeface="Verdana"/>
              </a:rPr>
              <a:t>personnel</a:t>
            </a:r>
            <a:r>
              <a:rPr dirty="0" sz="1500" spc="-10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development,</a:t>
            </a:r>
            <a:r>
              <a:rPr dirty="0" sz="1500" spc="-140">
                <a:latin typeface="Verdana"/>
                <a:cs typeface="Verdana"/>
              </a:rPr>
              <a:t> </a:t>
            </a:r>
            <a:r>
              <a:rPr dirty="0" sz="1500" spc="80">
                <a:latin typeface="Verdana"/>
                <a:cs typeface="Verdana"/>
              </a:rPr>
              <a:t>can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90">
                <a:latin typeface="Verdana"/>
                <a:cs typeface="Verdana"/>
              </a:rPr>
              <a:t>be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used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strategically</a:t>
            </a:r>
            <a:r>
              <a:rPr dirty="0" sz="1500" spc="-18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to </a:t>
            </a:r>
            <a:r>
              <a:rPr dirty="0" sz="1500">
                <a:latin typeface="Verdana"/>
                <a:cs typeface="Verdana"/>
              </a:rPr>
              <a:t>enhance</a:t>
            </a:r>
            <a:r>
              <a:rPr dirty="0" sz="1500" spc="-45">
                <a:latin typeface="Verdana"/>
                <a:cs typeface="Verdana"/>
              </a:rPr>
              <a:t> recruitment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55">
                <a:latin typeface="Verdana"/>
                <a:cs typeface="Verdana"/>
              </a:rPr>
              <a:t>and</a:t>
            </a:r>
            <a:r>
              <a:rPr dirty="0" sz="1500" spc="-35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reinforce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organisational </a:t>
            </a:r>
            <a:r>
              <a:rPr dirty="0" sz="1500" spc="50">
                <a:latin typeface="Verdana"/>
                <a:cs typeface="Verdana"/>
              </a:rPr>
              <a:t>capacity</a:t>
            </a:r>
            <a:r>
              <a:rPr dirty="0" sz="1500" spc="-190">
                <a:latin typeface="Verdana"/>
                <a:cs typeface="Verdana"/>
              </a:rPr>
              <a:t> </a:t>
            </a:r>
            <a:r>
              <a:rPr dirty="0" sz="1500" spc="-70">
                <a:latin typeface="Verdana"/>
                <a:cs typeface="Verdana"/>
              </a:rPr>
              <a:t>in</a:t>
            </a:r>
            <a:r>
              <a:rPr dirty="0" sz="1500" spc="-18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the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long</a:t>
            </a:r>
            <a:r>
              <a:rPr dirty="0" sz="1500" spc="-14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term.</a:t>
            </a:r>
            <a:endParaRPr sz="15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439659" y="2300732"/>
            <a:ext cx="4157090" cy="240157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73223" y="649046"/>
            <a:ext cx="6272530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80"/>
              <a:t>Resource-</a:t>
            </a:r>
            <a:r>
              <a:rPr dirty="0" spc="-60"/>
              <a:t>Based</a:t>
            </a:r>
            <a:r>
              <a:rPr dirty="0" spc="-200"/>
              <a:t> </a:t>
            </a:r>
            <a:r>
              <a:rPr dirty="0" spc="-55"/>
              <a:t>View</a:t>
            </a:r>
            <a:r>
              <a:rPr dirty="0" spc="-200"/>
              <a:t> </a:t>
            </a:r>
            <a:r>
              <a:rPr dirty="0" spc="-10"/>
              <a:t>(RBV)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890395" y="2015617"/>
          <a:ext cx="9698355" cy="37001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31970"/>
                <a:gridCol w="5277485"/>
              </a:tblGrid>
              <a:tr h="311150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Key</a:t>
                      </a:r>
                      <a:r>
                        <a:rPr dirty="0" sz="1200" spc="-85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Point</a:t>
                      </a:r>
                      <a:endParaRPr sz="1200">
                        <a:latin typeface="Tahoma"/>
                        <a:cs typeface="Tahoma"/>
                      </a:endParaRPr>
                    </a:p>
                  </a:txBody>
                  <a:tcPr marL="0" marR="0" marB="0" marT="57785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A32E0E"/>
                    </a:solidFill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Explanation</a:t>
                      </a:r>
                      <a:endParaRPr sz="1200">
                        <a:latin typeface="Tahoma"/>
                        <a:cs typeface="Tahoma"/>
                      </a:endParaRPr>
                    </a:p>
                  </a:txBody>
                  <a:tcPr marL="0" marR="0" marB="0" marT="57785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A32E0E"/>
                    </a:solidFill>
                  </a:tcPr>
                </a:tc>
              </a:tr>
              <a:tr h="1026794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Workforce</a:t>
                      </a:r>
                      <a:r>
                        <a:rPr dirty="0" sz="1200" spc="14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skills</a:t>
                      </a:r>
                      <a:r>
                        <a:rPr dirty="0" sz="1200" spc="135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provide</a:t>
                      </a:r>
                      <a:r>
                        <a:rPr dirty="0" sz="1200" spc="114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a</a:t>
                      </a:r>
                      <a:r>
                        <a:rPr dirty="0" sz="1200" spc="13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competitive</a:t>
                      </a:r>
                      <a:r>
                        <a:rPr dirty="0" sz="1200" spc="105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organisational</a:t>
                      </a:r>
                      <a:endParaRPr sz="1200">
                        <a:latin typeface="Tahoma"/>
                        <a:cs typeface="Tahoma"/>
                      </a:endParaRPr>
                    </a:p>
                    <a:p>
                      <a:pPr marL="73025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advantage</a:t>
                      </a:r>
                      <a:endParaRPr sz="1200">
                        <a:latin typeface="Tahoma"/>
                        <a:cs typeface="Tahoma"/>
                      </a:endParaRPr>
                    </a:p>
                  </a:txBody>
                  <a:tcPr marL="0" marR="0" marB="0" marT="6096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A32E0E"/>
                    </a:solidFill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r>
                        <a:rPr dirty="0" sz="1200">
                          <a:latin typeface="Verdana"/>
                          <a:cs typeface="Verdana"/>
                        </a:rPr>
                        <a:t>The</a:t>
                      </a:r>
                      <a:r>
                        <a:rPr dirty="0" sz="1200" spc="17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experienced</a:t>
                      </a:r>
                      <a:r>
                        <a:rPr dirty="0" sz="1200" spc="18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employees</a:t>
                      </a:r>
                      <a:r>
                        <a:rPr dirty="0" sz="1200" spc="15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are</a:t>
                      </a:r>
                      <a:r>
                        <a:rPr dirty="0" sz="1200" spc="17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a</a:t>
                      </a:r>
                      <a:r>
                        <a:rPr dirty="0" sz="1200" spc="17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good</a:t>
                      </a:r>
                      <a:r>
                        <a:rPr dirty="0" sz="1200" spc="16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strategic</a:t>
                      </a:r>
                      <a:r>
                        <a:rPr dirty="0" sz="1200" spc="15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resource</a:t>
                      </a:r>
                      <a:r>
                        <a:rPr dirty="0" sz="1200" spc="17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0">
                          <a:latin typeface="Verdana"/>
                          <a:cs typeface="Verdana"/>
                        </a:rPr>
                        <a:t>that</a:t>
                      </a:r>
                      <a:endParaRPr sz="1200">
                        <a:latin typeface="Verdana"/>
                        <a:cs typeface="Verdana"/>
                      </a:endParaRPr>
                    </a:p>
                    <a:p>
                      <a:pPr marL="75565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dirty="0" sz="1200" spc="-20">
                          <a:latin typeface="Verdana"/>
                          <a:cs typeface="Verdana"/>
                        </a:rPr>
                        <a:t>enables</a:t>
                      </a:r>
                      <a:r>
                        <a:rPr dirty="0" sz="1200" spc="-9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0">
                          <a:latin typeface="Verdana"/>
                          <a:cs typeface="Verdana"/>
                        </a:rPr>
                        <a:t>organisations</a:t>
                      </a:r>
                      <a:r>
                        <a:rPr dirty="0" sz="1200" spc="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to</a:t>
                      </a:r>
                      <a:r>
                        <a:rPr dirty="0" sz="1200" spc="-4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0">
                          <a:latin typeface="Verdana"/>
                          <a:cs typeface="Verdana"/>
                        </a:rPr>
                        <a:t>perform</a:t>
                      </a:r>
                      <a:r>
                        <a:rPr dirty="0" sz="1200" spc="-5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and</a:t>
                      </a:r>
                      <a:r>
                        <a:rPr dirty="0" sz="1200" spc="-4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0">
                          <a:latin typeface="Verdana"/>
                          <a:cs typeface="Verdana"/>
                        </a:rPr>
                        <a:t>deliver</a:t>
                      </a:r>
                      <a:r>
                        <a:rPr dirty="0" sz="1200" spc="-8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better</a:t>
                      </a:r>
                      <a:r>
                        <a:rPr dirty="0" sz="1200" spc="-7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services.</a:t>
                      </a:r>
                      <a:endParaRPr sz="1200">
                        <a:latin typeface="Verdana"/>
                        <a:cs typeface="Verdana"/>
                      </a:endParaRPr>
                    </a:p>
                  </a:txBody>
                  <a:tcPr marL="0" marR="0" marB="0" marT="6096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FCDCC"/>
                    </a:solidFill>
                  </a:tcPr>
                </a:tc>
              </a:tr>
              <a:tr h="1024255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455"/>
                        </a:spcBef>
                        <a:tabLst>
                          <a:tab pos="1143000" algn="l"/>
                          <a:tab pos="1886585" algn="l"/>
                          <a:tab pos="2597150" algn="l"/>
                          <a:tab pos="2923540" algn="l"/>
                          <a:tab pos="3752850" algn="l"/>
                        </a:tabLst>
                      </a:pP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Recruitment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	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ensures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	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access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	</a:t>
                      </a:r>
                      <a:r>
                        <a:rPr dirty="0" sz="1200" spc="-25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to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	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valuable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	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human</a:t>
                      </a:r>
                      <a:endParaRPr sz="1200">
                        <a:latin typeface="Tahoma"/>
                        <a:cs typeface="Tahoma"/>
                      </a:endParaRPr>
                    </a:p>
                    <a:p>
                      <a:pPr marL="73025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resources</a:t>
                      </a:r>
                      <a:endParaRPr sz="1200">
                        <a:latin typeface="Tahoma"/>
                        <a:cs typeface="Tahoma"/>
                      </a:endParaRPr>
                    </a:p>
                  </a:txBody>
                  <a:tcPr marL="0" marR="0" marB="0" marT="57785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A32E0E"/>
                    </a:solidFill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dirty="0" sz="1200" spc="-10">
                          <a:latin typeface="Verdana"/>
                          <a:cs typeface="Verdana"/>
                        </a:rPr>
                        <a:t>Good</a:t>
                      </a:r>
                      <a:r>
                        <a:rPr dirty="0" sz="1200" spc="-9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recruitment</a:t>
                      </a:r>
                      <a:r>
                        <a:rPr dirty="0" sz="1200" spc="-6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enables</a:t>
                      </a:r>
                      <a:r>
                        <a:rPr dirty="0" sz="1200" spc="-8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organisations</a:t>
                      </a:r>
                      <a:r>
                        <a:rPr dirty="0" sz="1200" spc="-10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to</a:t>
                      </a:r>
                      <a:r>
                        <a:rPr dirty="0" sz="1200" spc="-6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obtain</a:t>
                      </a:r>
                      <a:r>
                        <a:rPr dirty="0" sz="1200" spc="-7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talented</a:t>
                      </a:r>
                      <a:r>
                        <a:rPr dirty="0" sz="1200" spc="-5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staff</a:t>
                      </a:r>
                      <a:r>
                        <a:rPr dirty="0" sz="1200" spc="-7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0">
                          <a:latin typeface="Verdana"/>
                          <a:cs typeface="Verdana"/>
                        </a:rPr>
                        <a:t>that</a:t>
                      </a:r>
                      <a:endParaRPr sz="1200">
                        <a:latin typeface="Verdana"/>
                        <a:cs typeface="Verdana"/>
                      </a:endParaRPr>
                    </a:p>
                    <a:p>
                      <a:pPr marL="75565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dirty="0" sz="1200" spc="-25">
                          <a:latin typeface="Verdana"/>
                          <a:cs typeface="Verdana"/>
                        </a:rPr>
                        <a:t>will</a:t>
                      </a:r>
                      <a:r>
                        <a:rPr dirty="0" sz="1200" spc="-12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0">
                          <a:latin typeface="Verdana"/>
                          <a:cs typeface="Verdana"/>
                        </a:rPr>
                        <a:t>lead</a:t>
                      </a:r>
                      <a:r>
                        <a:rPr dirty="0" sz="1200" spc="-12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to</a:t>
                      </a:r>
                      <a:r>
                        <a:rPr dirty="0" sz="1200" spc="-10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5">
                          <a:latin typeface="Verdana"/>
                          <a:cs typeface="Verdana"/>
                        </a:rPr>
                        <a:t>the</a:t>
                      </a:r>
                      <a:r>
                        <a:rPr dirty="0" sz="1200" spc="-8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30">
                          <a:latin typeface="Verdana"/>
                          <a:cs typeface="Verdana"/>
                        </a:rPr>
                        <a:t>success</a:t>
                      </a:r>
                      <a:r>
                        <a:rPr dirty="0" sz="1200" spc="-9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5">
                          <a:latin typeface="Verdana"/>
                          <a:cs typeface="Verdana"/>
                        </a:rPr>
                        <a:t>of</a:t>
                      </a:r>
                      <a:r>
                        <a:rPr dirty="0" sz="1200" spc="-8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5">
                          <a:latin typeface="Verdana"/>
                          <a:cs typeface="Verdana"/>
                        </a:rPr>
                        <a:t>the</a:t>
                      </a:r>
                      <a:r>
                        <a:rPr dirty="0" sz="1200" spc="-11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5">
                          <a:latin typeface="Verdana"/>
                          <a:cs typeface="Verdana"/>
                        </a:rPr>
                        <a:t>organisation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5">
                          <a:latin typeface="Verdana"/>
                          <a:cs typeface="Verdana"/>
                        </a:rPr>
                        <a:t>(Health</a:t>
                      </a:r>
                      <a:r>
                        <a:rPr dirty="0" sz="1200" spc="-5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30">
                          <a:latin typeface="Verdana"/>
                          <a:cs typeface="Verdana"/>
                        </a:rPr>
                        <a:t>Foundation,</a:t>
                      </a:r>
                      <a:r>
                        <a:rPr dirty="0" sz="1200" spc="-6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2022).</a:t>
                      </a:r>
                      <a:endParaRPr sz="1200">
                        <a:latin typeface="Verdana"/>
                        <a:cs typeface="Verdana"/>
                      </a:endParaRPr>
                    </a:p>
                  </a:txBody>
                  <a:tcPr marL="0" marR="0" marB="0" marT="57785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8E7"/>
                    </a:solidFill>
                  </a:tcPr>
                </a:tc>
              </a:tr>
              <a:tr h="667385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dirty="0" sz="1200" spc="-3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Skilled employees</a:t>
                      </a:r>
                      <a:r>
                        <a:rPr dirty="0" sz="1200" spc="-35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200" spc="-3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improve </a:t>
                      </a:r>
                      <a:r>
                        <a:rPr dirty="0" sz="1200" spc="-25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service</a:t>
                      </a:r>
                      <a:r>
                        <a:rPr dirty="0" sz="1200" spc="-5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quality</a:t>
                      </a:r>
                      <a:endParaRPr sz="1200">
                        <a:latin typeface="Tahoma"/>
                        <a:cs typeface="Tahoma"/>
                      </a:endParaRPr>
                    </a:p>
                  </a:txBody>
                  <a:tcPr marL="0" marR="0" marB="0" marT="57785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A32E0E"/>
                    </a:solidFill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455"/>
                        </a:spcBef>
                        <a:tabLst>
                          <a:tab pos="2063750" algn="l"/>
                          <a:tab pos="2835275" algn="l"/>
                          <a:tab pos="3514725" algn="l"/>
                          <a:tab pos="4045585" algn="l"/>
                          <a:tab pos="4914265" algn="l"/>
                        </a:tabLst>
                      </a:pPr>
                      <a:r>
                        <a:rPr dirty="0" sz="1200" spc="-20">
                          <a:latin typeface="Verdana"/>
                          <a:cs typeface="Verdana"/>
                        </a:rPr>
                        <a:t>Well-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trained</a:t>
                      </a:r>
                      <a:r>
                        <a:rPr dirty="0" sz="1200" spc="36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employees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	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increase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	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patient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	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care,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	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efficiency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	</a:t>
                      </a:r>
                      <a:r>
                        <a:rPr dirty="0" sz="1200" spc="-25">
                          <a:latin typeface="Verdana"/>
                          <a:cs typeface="Verdana"/>
                        </a:rPr>
                        <a:t>and</a:t>
                      </a:r>
                      <a:endParaRPr sz="1200">
                        <a:latin typeface="Verdana"/>
                        <a:cs typeface="Verdana"/>
                      </a:endParaRPr>
                    </a:p>
                    <a:p>
                      <a:pPr marL="75565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dirty="0" sz="1200" spc="-10">
                          <a:latin typeface="Verdana"/>
                          <a:cs typeface="Verdana"/>
                        </a:rPr>
                        <a:t>effectiveness</a:t>
                      </a:r>
                      <a:r>
                        <a:rPr dirty="0" sz="1200" spc="-7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of</a:t>
                      </a:r>
                      <a:r>
                        <a:rPr dirty="0" sz="1200" spc="-4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organisations.</a:t>
                      </a:r>
                      <a:endParaRPr sz="1200">
                        <a:latin typeface="Verdana"/>
                        <a:cs typeface="Verdana"/>
                      </a:endParaRPr>
                    </a:p>
                  </a:txBody>
                  <a:tcPr marL="0" marR="0" marB="0" marT="57785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FCDCC"/>
                    </a:solidFill>
                  </a:tcPr>
                </a:tc>
              </a:tr>
              <a:tr h="670560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455"/>
                        </a:spcBef>
                        <a:tabLst>
                          <a:tab pos="1072515" algn="l"/>
                          <a:tab pos="2261870" algn="l"/>
                          <a:tab pos="3221990" algn="l"/>
                        </a:tabLst>
                      </a:pP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Strategic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	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recruitment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	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supports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	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organisational</a:t>
                      </a:r>
                      <a:endParaRPr sz="1200">
                        <a:latin typeface="Tahoma"/>
                        <a:cs typeface="Tahoma"/>
                      </a:endParaRPr>
                    </a:p>
                    <a:p>
                      <a:pPr marL="7302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sustainability</a:t>
                      </a:r>
                      <a:endParaRPr sz="1200">
                        <a:latin typeface="Tahoma"/>
                        <a:cs typeface="Tahoma"/>
                      </a:endParaRPr>
                    </a:p>
                  </a:txBody>
                  <a:tcPr marL="0" marR="0" marB="0" marT="57785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A32E0E"/>
                    </a:solidFill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dirty="0" sz="1200" spc="-30">
                          <a:latin typeface="Verdana"/>
                          <a:cs typeface="Verdana"/>
                        </a:rPr>
                        <a:t>Long</a:t>
                      </a:r>
                      <a:r>
                        <a:rPr dirty="0" sz="1200" spc="-8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30">
                          <a:latin typeface="Verdana"/>
                          <a:cs typeface="Verdana"/>
                        </a:rPr>
                        <a:t>term</a:t>
                      </a:r>
                      <a:r>
                        <a:rPr dirty="0" sz="1200" spc="-6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5">
                          <a:latin typeface="Verdana"/>
                          <a:cs typeface="Verdana"/>
                        </a:rPr>
                        <a:t>recruitment</a:t>
                      </a:r>
                      <a:r>
                        <a:rPr dirty="0" sz="1200" spc="-6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35">
                          <a:latin typeface="Verdana"/>
                          <a:cs typeface="Verdana"/>
                        </a:rPr>
                        <a:t>planning</a:t>
                      </a:r>
                      <a:r>
                        <a:rPr dirty="0" sz="1200" spc="-8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25">
                          <a:latin typeface="Verdana"/>
                          <a:cs typeface="Verdana"/>
                        </a:rPr>
                        <a:t>assists</a:t>
                      </a:r>
                      <a:r>
                        <a:rPr dirty="0" sz="1200" spc="-7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30">
                          <a:latin typeface="Verdana"/>
                          <a:cs typeface="Verdana"/>
                        </a:rPr>
                        <a:t>organisations</a:t>
                      </a:r>
                      <a:r>
                        <a:rPr dirty="0" sz="1200" spc="-7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to</a:t>
                      </a:r>
                      <a:r>
                        <a:rPr dirty="0" sz="1200" spc="-8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30">
                          <a:latin typeface="Verdana"/>
                          <a:cs typeface="Verdana"/>
                        </a:rPr>
                        <a:t>have</a:t>
                      </a:r>
                      <a:r>
                        <a:rPr dirty="0" sz="1200" spc="-65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a</a:t>
                      </a:r>
                      <a:r>
                        <a:rPr dirty="0" sz="1200" spc="-8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stable</a:t>
                      </a:r>
                      <a:endParaRPr sz="1200">
                        <a:latin typeface="Verdana"/>
                        <a:cs typeface="Verdana"/>
                      </a:endParaRPr>
                    </a:p>
                    <a:p>
                      <a:pPr marL="7556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dirty="0" sz="1200">
                          <a:latin typeface="Verdana"/>
                          <a:cs typeface="Verdana"/>
                        </a:rPr>
                        <a:t>and</a:t>
                      </a:r>
                      <a:r>
                        <a:rPr dirty="0" sz="1200" spc="-3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>
                          <a:latin typeface="Verdana"/>
                          <a:cs typeface="Verdana"/>
                        </a:rPr>
                        <a:t>competent</a:t>
                      </a:r>
                      <a:r>
                        <a:rPr dirty="0" sz="1200" spc="-20">
                          <a:latin typeface="Verdana"/>
                          <a:cs typeface="Verdana"/>
                        </a:rPr>
                        <a:t> </a:t>
                      </a:r>
                      <a:r>
                        <a:rPr dirty="0" sz="1200" spc="-10">
                          <a:latin typeface="Verdana"/>
                          <a:cs typeface="Verdana"/>
                        </a:rPr>
                        <a:t>workforce.</a:t>
                      </a:r>
                      <a:endParaRPr sz="1200">
                        <a:latin typeface="Verdana"/>
                        <a:cs typeface="Verdana"/>
                      </a:endParaRPr>
                    </a:p>
                  </a:txBody>
                  <a:tcPr marL="0" marR="0" marB="0" marT="57785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8E7"/>
                    </a:solidFill>
                  </a:tcPr>
                </a:tc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743326" y="649046"/>
            <a:ext cx="6825615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34160" algn="l"/>
                <a:tab pos="2512060" algn="l"/>
                <a:tab pos="4566920" algn="l"/>
              </a:tabLst>
            </a:pPr>
            <a:r>
              <a:rPr dirty="0" spc="-10"/>
              <a:t>Equity</a:t>
            </a:r>
            <a:r>
              <a:rPr dirty="0"/>
              <a:t>	</a:t>
            </a:r>
            <a:r>
              <a:rPr dirty="0" spc="-280"/>
              <a:t>and</a:t>
            </a:r>
            <a:r>
              <a:rPr dirty="0"/>
              <a:t>	</a:t>
            </a:r>
            <a:r>
              <a:rPr dirty="0" spc="-10"/>
              <a:t>Diversity</a:t>
            </a:r>
            <a:r>
              <a:rPr dirty="0"/>
              <a:t>	</a:t>
            </a:r>
            <a:r>
              <a:rPr dirty="0" spc="-204"/>
              <a:t>Challenges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895982" y="2122170"/>
            <a:ext cx="5284470" cy="3590925"/>
          </a:xfrm>
          <a:prstGeom prst="rect">
            <a:avLst/>
          </a:prstGeom>
        </p:spPr>
        <p:txBody>
          <a:bodyPr wrap="square" lIns="0" tIns="41275" rIns="0" bIns="0" rtlCol="0" vert="horz">
            <a:spAutoFit/>
          </a:bodyPr>
          <a:lstStyle/>
          <a:p>
            <a:pPr marL="356870" marR="264160" indent="-344805">
              <a:lnSpc>
                <a:spcPts val="1850"/>
              </a:lnSpc>
              <a:spcBef>
                <a:spcPts val="32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Diversity</a:t>
            </a:r>
            <a:r>
              <a:rPr dirty="0" sz="17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hiring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also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13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strategic</a:t>
            </a:r>
            <a:r>
              <a:rPr dirty="0" sz="17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concern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(Le,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Bishop,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Macrae,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2024).</a:t>
            </a:r>
            <a:endParaRPr sz="1700">
              <a:latin typeface="Verdana"/>
              <a:cs typeface="Verdana"/>
            </a:endParaRPr>
          </a:p>
          <a:p>
            <a:pPr marL="356870" marR="1098550" indent="-344805">
              <a:lnSpc>
                <a:spcPts val="1630"/>
              </a:lnSpc>
              <a:spcBef>
                <a:spcPts val="96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Discrimination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during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hiring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10">
                <a:solidFill>
                  <a:srgbClr val="404040"/>
                </a:solidFill>
                <a:latin typeface="Verdana"/>
                <a:cs typeface="Verdana"/>
              </a:rPr>
              <a:t>activities 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compromises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equity.</a:t>
            </a:r>
            <a:endParaRPr sz="1700">
              <a:latin typeface="Verdana"/>
              <a:cs typeface="Verdana"/>
            </a:endParaRPr>
          </a:p>
          <a:p>
            <a:pPr marL="356870" marR="290830" indent="-344805">
              <a:lnSpc>
                <a:spcPts val="1660"/>
              </a:lnSpc>
              <a:spcBef>
                <a:spcPts val="96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Inclusive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hiring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enhances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r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p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r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s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n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700" spc="-15">
                <a:solidFill>
                  <a:srgbClr val="404040"/>
                </a:solidFill>
                <a:latin typeface="Verdana"/>
                <a:cs typeface="Verdana"/>
              </a:rPr>
              <a:t>i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o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n</a:t>
            </a:r>
            <a:r>
              <a:rPr dirty="0" sz="1700" spc="-690">
                <a:solidFill>
                  <a:srgbClr val="404040"/>
                </a:solidFill>
                <a:latin typeface="Verdana"/>
                <a:cs typeface="Verdana"/>
              </a:rPr>
              <a:t>o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f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(Khan,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700">
              <a:latin typeface="Verdana"/>
              <a:cs typeface="Verdana"/>
            </a:endParaRPr>
          </a:p>
          <a:p>
            <a:pPr marL="12700" marR="19050">
              <a:lnSpc>
                <a:spcPct val="80000"/>
              </a:lnSpc>
              <a:spcBef>
                <a:spcPts val="97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Diversity</a:t>
            </a:r>
            <a:r>
              <a:rPr dirty="0" sz="1700" spc="-1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boosts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innovation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an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organisation. </a:t>
            </a:r>
            <a:r>
              <a:rPr dirty="0" sz="1700" spc="-45">
                <a:latin typeface="Verdana"/>
                <a:cs typeface="Verdana"/>
              </a:rPr>
              <a:t>Workforce</a:t>
            </a:r>
            <a:r>
              <a:rPr dirty="0" sz="1700" spc="-35">
                <a:latin typeface="Verdana"/>
                <a:cs typeface="Verdana"/>
              </a:rPr>
              <a:t> </a:t>
            </a:r>
            <a:r>
              <a:rPr dirty="0" sz="1700" spc="-55">
                <a:latin typeface="Verdana"/>
                <a:cs typeface="Verdana"/>
              </a:rPr>
              <a:t>representation</a:t>
            </a:r>
            <a:r>
              <a:rPr dirty="0" sz="1700" spc="-120">
                <a:latin typeface="Verdana"/>
                <a:cs typeface="Verdana"/>
              </a:rPr>
              <a:t> </a:t>
            </a:r>
            <a:r>
              <a:rPr dirty="0" sz="1700" spc="55">
                <a:latin typeface="Verdana"/>
                <a:cs typeface="Verdana"/>
              </a:rPr>
              <a:t>and</a:t>
            </a:r>
            <a:r>
              <a:rPr dirty="0" sz="1700" spc="-80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organisational </a:t>
            </a:r>
            <a:r>
              <a:rPr dirty="0" sz="1700" spc="-105">
                <a:latin typeface="Verdana"/>
                <a:cs typeface="Verdana"/>
              </a:rPr>
              <a:t>fairness</a:t>
            </a:r>
            <a:r>
              <a:rPr dirty="0" sz="1700" spc="-80">
                <a:latin typeface="Verdana"/>
                <a:cs typeface="Verdana"/>
              </a:rPr>
              <a:t> </a:t>
            </a:r>
            <a:r>
              <a:rPr dirty="0" sz="1700" spc="85">
                <a:latin typeface="Verdana"/>
                <a:cs typeface="Verdana"/>
              </a:rPr>
              <a:t>can</a:t>
            </a:r>
            <a:r>
              <a:rPr dirty="0" sz="1700" spc="-45">
                <a:latin typeface="Verdana"/>
                <a:cs typeface="Verdana"/>
              </a:rPr>
              <a:t> </a:t>
            </a:r>
            <a:r>
              <a:rPr dirty="0" sz="1700" spc="70">
                <a:latin typeface="Verdana"/>
                <a:cs typeface="Verdana"/>
              </a:rPr>
              <a:t>be</a:t>
            </a:r>
            <a:r>
              <a:rPr dirty="0" sz="1700" spc="5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enhanced</a:t>
            </a:r>
            <a:r>
              <a:rPr dirty="0" sz="1700" spc="-40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by</a:t>
            </a:r>
            <a:r>
              <a:rPr dirty="0" sz="1700" spc="-15">
                <a:latin typeface="Verdana"/>
                <a:cs typeface="Verdana"/>
              </a:rPr>
              <a:t> </a:t>
            </a:r>
            <a:r>
              <a:rPr dirty="0" sz="1700" spc="-65">
                <a:latin typeface="Verdana"/>
                <a:cs typeface="Verdana"/>
              </a:rPr>
              <a:t>inclusive</a:t>
            </a:r>
            <a:r>
              <a:rPr dirty="0" sz="1700" spc="-114">
                <a:latin typeface="Verdana"/>
                <a:cs typeface="Verdana"/>
              </a:rPr>
              <a:t> </a:t>
            </a:r>
            <a:r>
              <a:rPr dirty="0" sz="1700" spc="-35">
                <a:latin typeface="Verdana"/>
                <a:cs typeface="Verdana"/>
              </a:rPr>
              <a:t>recruitment </a:t>
            </a:r>
            <a:r>
              <a:rPr dirty="0" sz="1700" spc="-45">
                <a:latin typeface="Verdana"/>
                <a:cs typeface="Verdana"/>
              </a:rPr>
              <a:t>policies,</a:t>
            </a:r>
            <a:r>
              <a:rPr dirty="0" sz="1700" spc="-150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which</a:t>
            </a:r>
            <a:r>
              <a:rPr dirty="0" sz="1700" spc="-130">
                <a:latin typeface="Verdana"/>
                <a:cs typeface="Verdana"/>
              </a:rPr>
              <a:t> </a:t>
            </a:r>
            <a:r>
              <a:rPr dirty="0" sz="1700" spc="-50">
                <a:latin typeface="Verdana"/>
                <a:cs typeface="Verdana"/>
              </a:rPr>
              <a:t>favour</a:t>
            </a:r>
            <a:r>
              <a:rPr dirty="0" sz="1700" spc="-60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equal</a:t>
            </a:r>
            <a:r>
              <a:rPr dirty="0" sz="1700" spc="-35">
                <a:latin typeface="Verdana"/>
                <a:cs typeface="Verdana"/>
              </a:rPr>
              <a:t> </a:t>
            </a:r>
            <a:r>
              <a:rPr dirty="0" sz="1700" spc="-60">
                <a:latin typeface="Verdana"/>
                <a:cs typeface="Verdana"/>
              </a:rPr>
              <a:t>opportunities</a:t>
            </a:r>
            <a:r>
              <a:rPr dirty="0" sz="1700" spc="-75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(Khan, 2023).</a:t>
            </a:r>
            <a:endParaRPr sz="1700">
              <a:latin typeface="Verdana"/>
              <a:cs typeface="Verdana"/>
            </a:endParaRPr>
          </a:p>
          <a:p>
            <a:pPr marL="12700" marR="5080">
              <a:lnSpc>
                <a:spcPct val="79700"/>
              </a:lnSpc>
              <a:spcBef>
                <a:spcPts val="5"/>
              </a:spcBef>
            </a:pPr>
            <a:r>
              <a:rPr dirty="0" sz="1700" spc="-10">
                <a:latin typeface="Verdana"/>
                <a:cs typeface="Verdana"/>
              </a:rPr>
              <a:t>Moreover,</a:t>
            </a:r>
            <a:r>
              <a:rPr dirty="0" sz="1700" spc="-130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different</a:t>
            </a:r>
            <a:r>
              <a:rPr dirty="0" sz="1700" spc="-170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workforces</a:t>
            </a:r>
            <a:r>
              <a:rPr dirty="0" sz="1700" spc="-114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lead</a:t>
            </a:r>
            <a:r>
              <a:rPr dirty="0" sz="1700" spc="-150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to</a:t>
            </a:r>
            <a:r>
              <a:rPr dirty="0" sz="1700" spc="-130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better </a:t>
            </a:r>
            <a:r>
              <a:rPr dirty="0" sz="1700" spc="-35">
                <a:latin typeface="Verdana"/>
                <a:cs typeface="Verdana"/>
              </a:rPr>
              <a:t>innovation,</a:t>
            </a:r>
            <a:r>
              <a:rPr dirty="0" sz="1700" spc="-90">
                <a:latin typeface="Verdana"/>
                <a:cs typeface="Verdana"/>
              </a:rPr>
              <a:t> </a:t>
            </a:r>
            <a:r>
              <a:rPr dirty="0" sz="1700" spc="-35">
                <a:latin typeface="Verdana"/>
                <a:cs typeface="Verdana"/>
              </a:rPr>
              <a:t>decision-</a:t>
            </a:r>
            <a:r>
              <a:rPr dirty="0" sz="1700" spc="-25">
                <a:latin typeface="Verdana"/>
                <a:cs typeface="Verdana"/>
              </a:rPr>
              <a:t>making</a:t>
            </a:r>
            <a:r>
              <a:rPr dirty="0" sz="1700" spc="-125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and</a:t>
            </a:r>
            <a:r>
              <a:rPr dirty="0" sz="1700" spc="-100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quality</a:t>
            </a:r>
            <a:r>
              <a:rPr dirty="0" sz="1700" spc="-150">
                <a:latin typeface="Verdana"/>
                <a:cs typeface="Verdana"/>
              </a:rPr>
              <a:t> </a:t>
            </a:r>
            <a:r>
              <a:rPr dirty="0" sz="1700" spc="-20">
                <a:latin typeface="Verdana"/>
                <a:cs typeface="Verdana"/>
              </a:rPr>
              <a:t>of</a:t>
            </a:r>
            <a:r>
              <a:rPr dirty="0" sz="1700" spc="-65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patient </a:t>
            </a:r>
            <a:r>
              <a:rPr dirty="0" sz="1700" spc="-30">
                <a:latin typeface="Verdana"/>
                <a:cs typeface="Verdana"/>
              </a:rPr>
              <a:t>care,</a:t>
            </a:r>
            <a:r>
              <a:rPr dirty="0" sz="1700" spc="-110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and</a:t>
            </a:r>
            <a:r>
              <a:rPr dirty="0" sz="1700" spc="-120">
                <a:latin typeface="Verdana"/>
                <a:cs typeface="Verdana"/>
              </a:rPr>
              <a:t> </a:t>
            </a:r>
            <a:r>
              <a:rPr dirty="0" sz="1700" spc="-20">
                <a:latin typeface="Verdana"/>
                <a:cs typeface="Verdana"/>
              </a:rPr>
              <a:t>thus</a:t>
            </a:r>
            <a:r>
              <a:rPr dirty="0" sz="1700" spc="-85">
                <a:latin typeface="Verdana"/>
                <a:cs typeface="Verdana"/>
              </a:rPr>
              <a:t> </a:t>
            </a:r>
            <a:r>
              <a:rPr dirty="0" sz="1700" spc="-35">
                <a:latin typeface="Verdana"/>
                <a:cs typeface="Verdana"/>
              </a:rPr>
              <a:t>diversity</a:t>
            </a:r>
            <a:r>
              <a:rPr dirty="0" sz="1700" spc="-160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recruitment</a:t>
            </a:r>
            <a:r>
              <a:rPr dirty="0" sz="1700" spc="-130">
                <a:latin typeface="Verdana"/>
                <a:cs typeface="Verdana"/>
              </a:rPr>
              <a:t> </a:t>
            </a:r>
            <a:r>
              <a:rPr dirty="0" sz="1700" spc="-25">
                <a:latin typeface="Verdana"/>
                <a:cs typeface="Verdana"/>
              </a:rPr>
              <a:t>is</a:t>
            </a:r>
            <a:r>
              <a:rPr dirty="0" sz="1700" spc="-140">
                <a:latin typeface="Verdana"/>
                <a:cs typeface="Verdana"/>
              </a:rPr>
              <a:t> </a:t>
            </a:r>
            <a:r>
              <a:rPr dirty="0" sz="1700" spc="-20">
                <a:latin typeface="Verdana"/>
                <a:cs typeface="Verdana"/>
              </a:rPr>
              <a:t>one</a:t>
            </a:r>
            <a:r>
              <a:rPr dirty="0" sz="1700" spc="-120">
                <a:latin typeface="Verdana"/>
                <a:cs typeface="Verdana"/>
              </a:rPr>
              <a:t> </a:t>
            </a:r>
            <a:r>
              <a:rPr dirty="0" sz="1700" spc="-25">
                <a:latin typeface="Verdana"/>
                <a:cs typeface="Verdana"/>
              </a:rPr>
              <a:t>of</a:t>
            </a:r>
            <a:r>
              <a:rPr dirty="0" sz="1700" spc="-105">
                <a:latin typeface="Verdana"/>
                <a:cs typeface="Verdana"/>
              </a:rPr>
              <a:t> </a:t>
            </a:r>
            <a:r>
              <a:rPr dirty="0" sz="1700" spc="-25">
                <a:latin typeface="Verdana"/>
                <a:cs typeface="Verdana"/>
              </a:rPr>
              <a:t>the </a:t>
            </a:r>
            <a:r>
              <a:rPr dirty="0" sz="1700">
                <a:latin typeface="Verdana"/>
                <a:cs typeface="Verdana"/>
              </a:rPr>
              <a:t>main</a:t>
            </a:r>
            <a:r>
              <a:rPr dirty="0" sz="1700" spc="-40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HR</a:t>
            </a:r>
            <a:r>
              <a:rPr dirty="0" sz="1700" spc="-25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goals.</a:t>
            </a:r>
            <a:endParaRPr sz="17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031480" y="1933067"/>
            <a:ext cx="2989579" cy="299262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23393" rIns="0" bIns="0" rtlCol="0" vert="horz">
            <a:spAutoFit/>
          </a:bodyPr>
          <a:lstStyle/>
          <a:p>
            <a:pPr marL="1747520" marR="5080">
              <a:lnSpc>
                <a:spcPts val="4300"/>
              </a:lnSpc>
              <a:spcBef>
                <a:spcPts val="220"/>
              </a:spcBef>
            </a:pPr>
            <a:r>
              <a:rPr dirty="0" spc="-75"/>
              <a:t>Impact</a:t>
            </a:r>
            <a:r>
              <a:rPr dirty="0" spc="-220"/>
              <a:t> </a:t>
            </a:r>
            <a:r>
              <a:rPr dirty="0" spc="-40"/>
              <a:t>of</a:t>
            </a:r>
            <a:r>
              <a:rPr dirty="0" spc="-220"/>
              <a:t> </a:t>
            </a:r>
            <a:r>
              <a:rPr dirty="0" spc="-75"/>
              <a:t>Recruitment</a:t>
            </a:r>
            <a:r>
              <a:rPr dirty="0" spc="-210"/>
              <a:t> </a:t>
            </a:r>
            <a:r>
              <a:rPr dirty="0" spc="-65"/>
              <a:t>Challenges</a:t>
            </a:r>
            <a:r>
              <a:rPr dirty="0" spc="-210"/>
              <a:t> </a:t>
            </a:r>
            <a:r>
              <a:rPr dirty="0" spc="-25"/>
              <a:t>on </a:t>
            </a:r>
            <a:r>
              <a:rPr dirty="0"/>
              <a:t>Service</a:t>
            </a:r>
            <a:r>
              <a:rPr dirty="0" spc="-210"/>
              <a:t> </a:t>
            </a:r>
            <a:r>
              <a:rPr dirty="0" spc="-10"/>
              <a:t>Quality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19530" y="2186177"/>
            <a:ext cx="5506085" cy="3604260"/>
          </a:xfrm>
          <a:prstGeom prst="rect">
            <a:avLst/>
          </a:prstGeom>
        </p:spPr>
        <p:txBody>
          <a:bodyPr wrap="square" lIns="0" tIns="50165" rIns="0" bIns="0" rtlCol="0" vert="horz">
            <a:spAutoFit/>
          </a:bodyPr>
          <a:lstStyle/>
          <a:p>
            <a:pPr marL="356870" marR="338455" indent="-344805">
              <a:lnSpc>
                <a:spcPts val="1370"/>
              </a:lnSpc>
              <a:spcBef>
                <a:spcPts val="395"/>
              </a:spcBef>
              <a:tabLst>
                <a:tab pos="356870" algn="l"/>
              </a:tabLst>
            </a:pPr>
            <a:r>
              <a:rPr dirty="0" sz="14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4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400" spc="-55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4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65">
                <a:solidFill>
                  <a:srgbClr val="404040"/>
                </a:solidFill>
                <a:latin typeface="Verdana"/>
                <a:cs typeface="Verdana"/>
              </a:rPr>
              <a:t>shortages</a:t>
            </a:r>
            <a:r>
              <a:rPr dirty="0" sz="14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4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45">
                <a:solidFill>
                  <a:srgbClr val="404040"/>
                </a:solidFill>
                <a:latin typeface="Verdana"/>
                <a:cs typeface="Verdana"/>
              </a:rPr>
              <a:t>directly</a:t>
            </a:r>
            <a:r>
              <a:rPr dirty="0" sz="14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25">
                <a:solidFill>
                  <a:srgbClr val="404040"/>
                </a:solidFill>
                <a:latin typeface="Verdana"/>
                <a:cs typeface="Verdana"/>
              </a:rPr>
              <a:t>related</a:t>
            </a:r>
            <a:r>
              <a:rPr dirty="0" sz="14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1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4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3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4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5">
                <a:solidFill>
                  <a:srgbClr val="404040"/>
                </a:solidFill>
                <a:latin typeface="Verdana"/>
                <a:cs typeface="Verdana"/>
              </a:rPr>
              <a:t>q</a:t>
            </a:r>
            <a:r>
              <a:rPr dirty="0" sz="1400" spc="5">
                <a:solidFill>
                  <a:srgbClr val="404040"/>
                </a:solidFill>
                <a:latin typeface="Verdana"/>
                <a:cs typeface="Verdana"/>
              </a:rPr>
              <a:t>u</a:t>
            </a:r>
            <a:r>
              <a:rPr dirty="0" sz="140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400" spc="10">
                <a:solidFill>
                  <a:srgbClr val="404040"/>
                </a:solidFill>
                <a:latin typeface="Verdana"/>
                <a:cs typeface="Verdana"/>
              </a:rPr>
              <a:t>l</a:t>
            </a:r>
            <a:r>
              <a:rPr dirty="0" sz="1400" spc="-10">
                <a:solidFill>
                  <a:srgbClr val="404040"/>
                </a:solidFill>
                <a:latin typeface="Verdana"/>
                <a:cs typeface="Verdana"/>
              </a:rPr>
              <a:t>it</a:t>
            </a:r>
            <a:r>
              <a:rPr dirty="0" sz="1400" spc="-5">
                <a:solidFill>
                  <a:srgbClr val="404040"/>
                </a:solidFill>
                <a:latin typeface="Verdana"/>
                <a:cs typeface="Verdana"/>
              </a:rPr>
              <a:t>y</a:t>
            </a:r>
            <a:r>
              <a:rPr dirty="0" sz="1400" spc="-53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4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>
                <a:solidFill>
                  <a:srgbClr val="404040"/>
                </a:solidFill>
                <a:latin typeface="Verdana"/>
                <a:cs typeface="Verdana"/>
              </a:rPr>
              <a:t>healthcare</a:t>
            </a:r>
            <a:r>
              <a:rPr dirty="0" sz="14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10">
                <a:solidFill>
                  <a:srgbClr val="404040"/>
                </a:solidFill>
                <a:latin typeface="Verdana"/>
                <a:cs typeface="Verdana"/>
              </a:rPr>
              <a:t>services.</a:t>
            </a:r>
            <a:endParaRPr sz="1400">
              <a:latin typeface="Verdana"/>
              <a:cs typeface="Verdana"/>
            </a:endParaRPr>
          </a:p>
          <a:p>
            <a:pPr marL="356870" marR="293370" indent="-344805">
              <a:lnSpc>
                <a:spcPts val="1540"/>
              </a:lnSpc>
              <a:spcBef>
                <a:spcPts val="650"/>
              </a:spcBef>
              <a:tabLst>
                <a:tab pos="356870" algn="l"/>
              </a:tabLst>
            </a:pPr>
            <a:r>
              <a:rPr dirty="0" sz="14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4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400" spc="-85">
                <a:solidFill>
                  <a:srgbClr val="404040"/>
                </a:solidFill>
                <a:latin typeface="Verdana"/>
                <a:cs typeface="Verdana"/>
              </a:rPr>
              <a:t>Staff</a:t>
            </a:r>
            <a:r>
              <a:rPr dirty="0" sz="14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40">
                <a:solidFill>
                  <a:srgbClr val="404040"/>
                </a:solidFill>
                <a:latin typeface="Verdana"/>
                <a:cs typeface="Verdana"/>
              </a:rPr>
              <a:t>shortage</a:t>
            </a:r>
            <a:r>
              <a:rPr dirty="0" sz="14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10">
                <a:solidFill>
                  <a:srgbClr val="404040"/>
                </a:solidFill>
                <a:latin typeface="Verdana"/>
                <a:cs typeface="Verdana"/>
              </a:rPr>
              <a:t>leads</a:t>
            </a:r>
            <a:r>
              <a:rPr dirty="0" sz="14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3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4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25">
                <a:solidFill>
                  <a:srgbClr val="404040"/>
                </a:solidFill>
                <a:latin typeface="Verdana"/>
                <a:cs typeface="Verdana"/>
              </a:rPr>
              <a:t>workload</a:t>
            </a:r>
            <a:r>
              <a:rPr dirty="0" sz="14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4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30">
                <a:solidFill>
                  <a:srgbClr val="404040"/>
                </a:solidFill>
                <a:latin typeface="Verdana"/>
                <a:cs typeface="Verdana"/>
              </a:rPr>
              <a:t>inefficiency</a:t>
            </a:r>
            <a:r>
              <a:rPr dirty="0" sz="14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4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20">
                <a:solidFill>
                  <a:srgbClr val="404040"/>
                </a:solidFill>
                <a:latin typeface="Verdana"/>
                <a:cs typeface="Verdana"/>
              </a:rPr>
              <a:t>care </a:t>
            </a:r>
            <a:r>
              <a:rPr dirty="0" sz="1400" spc="-45">
                <a:solidFill>
                  <a:srgbClr val="404040"/>
                </a:solidFill>
                <a:latin typeface="Verdana"/>
                <a:cs typeface="Verdana"/>
              </a:rPr>
              <a:t>(Lorenc</a:t>
            </a:r>
            <a:r>
              <a:rPr dirty="0" sz="14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20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4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45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4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10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400">
              <a:latin typeface="Verdana"/>
              <a:cs typeface="Verdana"/>
            </a:endParaRPr>
          </a:p>
          <a:p>
            <a:pPr marL="356870" marR="66675" indent="-344805">
              <a:lnSpc>
                <a:spcPts val="1540"/>
              </a:lnSpc>
              <a:spcBef>
                <a:spcPts val="595"/>
              </a:spcBef>
              <a:tabLst>
                <a:tab pos="356870" algn="l"/>
              </a:tabLst>
            </a:pPr>
            <a:r>
              <a:rPr dirty="0" sz="14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4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400" spc="-75">
                <a:solidFill>
                  <a:srgbClr val="404040"/>
                </a:solidFill>
                <a:latin typeface="Verdana"/>
                <a:cs typeface="Verdana"/>
              </a:rPr>
              <a:t>Staffing</a:t>
            </a:r>
            <a:r>
              <a:rPr dirty="0" sz="14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185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4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8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4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30">
                <a:solidFill>
                  <a:srgbClr val="404040"/>
                </a:solidFill>
                <a:latin typeface="Verdana"/>
                <a:cs typeface="Verdana"/>
              </a:rPr>
              <a:t>low</a:t>
            </a:r>
            <a:r>
              <a:rPr dirty="0" sz="14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10">
                <a:solidFill>
                  <a:srgbClr val="404040"/>
                </a:solidFill>
                <a:latin typeface="Verdana"/>
                <a:cs typeface="Verdana"/>
              </a:rPr>
              <a:t>factor</a:t>
            </a:r>
            <a:r>
              <a:rPr dirty="0" sz="14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45">
                <a:solidFill>
                  <a:srgbClr val="404040"/>
                </a:solidFill>
                <a:latin typeface="Verdana"/>
                <a:cs typeface="Verdana"/>
              </a:rPr>
              <a:t>contributing</a:t>
            </a:r>
            <a:r>
              <a:rPr dirty="0" sz="14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3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4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40">
                <a:solidFill>
                  <a:srgbClr val="404040"/>
                </a:solidFill>
                <a:latin typeface="Verdana"/>
                <a:cs typeface="Verdana"/>
              </a:rPr>
              <a:t>longer</a:t>
            </a:r>
            <a:r>
              <a:rPr dirty="0" sz="14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35">
                <a:solidFill>
                  <a:srgbClr val="404040"/>
                </a:solidFill>
                <a:latin typeface="Verdana"/>
                <a:cs typeface="Verdana"/>
              </a:rPr>
              <a:t>waiting</a:t>
            </a:r>
            <a:r>
              <a:rPr dirty="0" sz="14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85">
                <a:solidFill>
                  <a:srgbClr val="404040"/>
                </a:solidFill>
                <a:latin typeface="Verdana"/>
                <a:cs typeface="Verdana"/>
              </a:rPr>
              <a:t>time</a:t>
            </a:r>
            <a:r>
              <a:rPr dirty="0" sz="14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25">
                <a:solidFill>
                  <a:srgbClr val="404040"/>
                </a:solidFill>
                <a:latin typeface="Verdana"/>
                <a:cs typeface="Verdana"/>
              </a:rPr>
              <a:t>of </a:t>
            </a:r>
            <a:r>
              <a:rPr dirty="0" sz="1400" spc="-10">
                <a:solidFill>
                  <a:srgbClr val="404040"/>
                </a:solidFill>
                <a:latin typeface="Verdana"/>
                <a:cs typeface="Verdana"/>
              </a:rPr>
              <a:t>patients.</a:t>
            </a:r>
            <a:endParaRPr sz="1400">
              <a:latin typeface="Verdana"/>
              <a:cs typeface="Verdana"/>
            </a:endParaRPr>
          </a:p>
          <a:p>
            <a:pPr marL="356870" marR="20320" indent="-344805">
              <a:lnSpc>
                <a:spcPts val="1370"/>
              </a:lnSpc>
              <a:spcBef>
                <a:spcPts val="925"/>
              </a:spcBef>
              <a:tabLst>
                <a:tab pos="356870" algn="l"/>
              </a:tabLst>
            </a:pPr>
            <a:r>
              <a:rPr dirty="0" sz="14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4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400" spc="-35">
                <a:solidFill>
                  <a:srgbClr val="404040"/>
                </a:solidFill>
                <a:latin typeface="Verdana"/>
                <a:cs typeface="Verdana"/>
              </a:rPr>
              <a:t>Employee</a:t>
            </a:r>
            <a:r>
              <a:rPr dirty="0" sz="14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70">
                <a:solidFill>
                  <a:srgbClr val="404040"/>
                </a:solidFill>
                <a:latin typeface="Verdana"/>
                <a:cs typeface="Verdana"/>
              </a:rPr>
              <a:t>turnover</a:t>
            </a:r>
            <a:r>
              <a:rPr dirty="0" sz="1400" spc="-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95">
                <a:solidFill>
                  <a:srgbClr val="404040"/>
                </a:solidFill>
                <a:latin typeface="Verdana"/>
                <a:cs typeface="Verdana"/>
              </a:rPr>
              <a:t>lessens</a:t>
            </a:r>
            <a:r>
              <a:rPr dirty="0" sz="14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40">
                <a:solidFill>
                  <a:srgbClr val="404040"/>
                </a:solidFill>
                <a:latin typeface="Verdana"/>
                <a:cs typeface="Verdana"/>
              </a:rPr>
              <a:t>organisational</a:t>
            </a:r>
            <a:r>
              <a:rPr dirty="0" sz="1400" spc="-10">
                <a:solidFill>
                  <a:srgbClr val="404040"/>
                </a:solidFill>
                <a:latin typeface="Verdana"/>
                <a:cs typeface="Verdana"/>
              </a:rPr>
              <a:t> performance</a:t>
            </a:r>
            <a:r>
              <a:rPr dirty="0" sz="1400" spc="-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285">
                <a:solidFill>
                  <a:srgbClr val="404040"/>
                </a:solidFill>
                <a:latin typeface="Verdana"/>
                <a:cs typeface="Verdana"/>
              </a:rPr>
              <a:t>(Alam, </a:t>
            </a:r>
            <a:r>
              <a:rPr dirty="0" sz="1400" spc="-35">
                <a:solidFill>
                  <a:srgbClr val="404040"/>
                </a:solidFill>
                <a:latin typeface="Verdana"/>
                <a:cs typeface="Verdana"/>
              </a:rPr>
              <a:t>Dong,</a:t>
            </a:r>
            <a:r>
              <a:rPr dirty="0" sz="14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65">
                <a:solidFill>
                  <a:srgbClr val="404040"/>
                </a:solidFill>
                <a:latin typeface="Verdana"/>
                <a:cs typeface="Verdana"/>
              </a:rPr>
              <a:t>Kularatne,</a:t>
            </a:r>
            <a:r>
              <a:rPr dirty="0" sz="1400" spc="-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4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75">
                <a:solidFill>
                  <a:srgbClr val="404040"/>
                </a:solidFill>
                <a:latin typeface="Verdana"/>
                <a:cs typeface="Verdana"/>
              </a:rPr>
              <a:t>Rashid,</a:t>
            </a:r>
            <a:r>
              <a:rPr dirty="0" sz="14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400" spc="-10">
                <a:solidFill>
                  <a:srgbClr val="404040"/>
                </a:solidFill>
                <a:latin typeface="Verdana"/>
                <a:cs typeface="Verdana"/>
              </a:rPr>
              <a:t>2025).</a:t>
            </a:r>
            <a:endParaRPr sz="1400">
              <a:latin typeface="Verdana"/>
              <a:cs typeface="Verdana"/>
            </a:endParaRPr>
          </a:p>
          <a:p>
            <a:pPr marL="356870" marR="5080" indent="-344805">
              <a:lnSpc>
                <a:spcPct val="80100"/>
              </a:lnSpc>
              <a:spcBef>
                <a:spcPts val="985"/>
              </a:spcBef>
              <a:tabLst>
                <a:tab pos="356870" algn="l"/>
              </a:tabLst>
            </a:pPr>
            <a:r>
              <a:rPr dirty="0" sz="14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4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400" spc="-40">
                <a:latin typeface="Verdana"/>
                <a:cs typeface="Verdana"/>
              </a:rPr>
              <a:t>Consequently,</a:t>
            </a:r>
            <a:r>
              <a:rPr dirty="0" sz="1400" spc="-70">
                <a:latin typeface="Verdana"/>
                <a:cs typeface="Verdana"/>
              </a:rPr>
              <a:t> </a:t>
            </a:r>
            <a:r>
              <a:rPr dirty="0" sz="1400" spc="-40">
                <a:latin typeface="Verdana"/>
                <a:cs typeface="Verdana"/>
              </a:rPr>
              <a:t>waiting</a:t>
            </a:r>
            <a:r>
              <a:rPr dirty="0" sz="1400" spc="-25">
                <a:latin typeface="Verdana"/>
                <a:cs typeface="Verdana"/>
              </a:rPr>
              <a:t> </a:t>
            </a:r>
            <a:r>
              <a:rPr dirty="0" sz="1400" spc="-80">
                <a:latin typeface="Verdana"/>
                <a:cs typeface="Verdana"/>
              </a:rPr>
              <a:t>time</a:t>
            </a:r>
            <a:r>
              <a:rPr dirty="0" sz="1400" spc="-35">
                <a:latin typeface="Verdana"/>
                <a:cs typeface="Verdana"/>
              </a:rPr>
              <a:t> </a:t>
            </a:r>
            <a:r>
              <a:rPr dirty="0" sz="1400">
                <a:latin typeface="Verdana"/>
                <a:cs typeface="Verdana"/>
              </a:rPr>
              <a:t>of</a:t>
            </a:r>
            <a:r>
              <a:rPr dirty="0" sz="1400" spc="-45">
                <a:latin typeface="Verdana"/>
                <a:cs typeface="Verdana"/>
              </a:rPr>
              <a:t> </a:t>
            </a:r>
            <a:r>
              <a:rPr dirty="0" sz="1400" spc="-50">
                <a:latin typeface="Verdana"/>
                <a:cs typeface="Verdana"/>
              </a:rPr>
              <a:t>patients</a:t>
            </a:r>
            <a:r>
              <a:rPr dirty="0" sz="1400" spc="-30">
                <a:latin typeface="Verdana"/>
                <a:cs typeface="Verdana"/>
              </a:rPr>
              <a:t> </a:t>
            </a:r>
            <a:r>
              <a:rPr dirty="0" sz="1400" spc="-175">
                <a:latin typeface="Verdana"/>
                <a:cs typeface="Verdana"/>
              </a:rPr>
              <a:t>is</a:t>
            </a:r>
            <a:r>
              <a:rPr dirty="0" sz="1400" spc="-60">
                <a:latin typeface="Verdana"/>
                <a:cs typeface="Verdana"/>
              </a:rPr>
              <a:t> </a:t>
            </a:r>
            <a:r>
              <a:rPr dirty="0" sz="1400" spc="-10">
                <a:latin typeface="Verdana"/>
                <a:cs typeface="Verdana"/>
              </a:rPr>
              <a:t>prolonged</a:t>
            </a:r>
            <a:r>
              <a:rPr dirty="0" sz="1400" spc="-80">
                <a:latin typeface="Verdana"/>
                <a:cs typeface="Verdana"/>
              </a:rPr>
              <a:t> </a:t>
            </a:r>
            <a:r>
              <a:rPr dirty="0" sz="1400">
                <a:latin typeface="Verdana"/>
                <a:cs typeface="Verdana"/>
              </a:rPr>
              <a:t>and</a:t>
            </a:r>
            <a:r>
              <a:rPr dirty="0" sz="1400" spc="-50">
                <a:latin typeface="Verdana"/>
                <a:cs typeface="Verdana"/>
              </a:rPr>
              <a:t> </a:t>
            </a:r>
            <a:r>
              <a:rPr dirty="0" sz="1400" spc="-310">
                <a:latin typeface="Verdana"/>
                <a:cs typeface="Verdana"/>
              </a:rPr>
              <a:t>the</a:t>
            </a:r>
            <a:r>
              <a:rPr dirty="0" sz="1400" spc="-55">
                <a:latin typeface="Verdana"/>
                <a:cs typeface="Verdana"/>
              </a:rPr>
              <a:t> quality</a:t>
            </a:r>
            <a:r>
              <a:rPr dirty="0" sz="1400" spc="-65">
                <a:latin typeface="Verdana"/>
                <a:cs typeface="Verdana"/>
              </a:rPr>
              <a:t> </a:t>
            </a:r>
            <a:r>
              <a:rPr dirty="0" sz="1400">
                <a:latin typeface="Verdana"/>
                <a:cs typeface="Verdana"/>
              </a:rPr>
              <a:t>of</a:t>
            </a:r>
            <a:r>
              <a:rPr dirty="0" sz="1400" spc="-50">
                <a:latin typeface="Verdana"/>
                <a:cs typeface="Verdana"/>
              </a:rPr>
              <a:t> service</a:t>
            </a:r>
            <a:r>
              <a:rPr dirty="0" sz="1400" spc="-40">
                <a:latin typeface="Verdana"/>
                <a:cs typeface="Verdana"/>
              </a:rPr>
              <a:t> </a:t>
            </a:r>
            <a:r>
              <a:rPr dirty="0" sz="1400" spc="-70">
                <a:latin typeface="Verdana"/>
                <a:cs typeface="Verdana"/>
              </a:rPr>
              <a:t>provision</a:t>
            </a:r>
            <a:r>
              <a:rPr dirty="0" sz="1400" spc="-10">
                <a:latin typeface="Verdana"/>
                <a:cs typeface="Verdana"/>
              </a:rPr>
              <a:t> </a:t>
            </a:r>
            <a:r>
              <a:rPr dirty="0" sz="1400" spc="60">
                <a:latin typeface="Verdana"/>
                <a:cs typeface="Verdana"/>
              </a:rPr>
              <a:t>can</a:t>
            </a:r>
            <a:r>
              <a:rPr dirty="0" sz="1400" spc="-45">
                <a:latin typeface="Verdana"/>
                <a:cs typeface="Verdana"/>
              </a:rPr>
              <a:t> </a:t>
            </a:r>
            <a:r>
              <a:rPr dirty="0" sz="1400" spc="55">
                <a:latin typeface="Verdana"/>
                <a:cs typeface="Verdana"/>
              </a:rPr>
              <a:t>be</a:t>
            </a:r>
            <a:r>
              <a:rPr dirty="0" sz="1400" spc="-40">
                <a:latin typeface="Verdana"/>
                <a:cs typeface="Verdana"/>
              </a:rPr>
              <a:t> </a:t>
            </a:r>
            <a:r>
              <a:rPr dirty="0" sz="1400" spc="-45">
                <a:latin typeface="Verdana"/>
                <a:cs typeface="Verdana"/>
              </a:rPr>
              <a:t>poor.</a:t>
            </a:r>
            <a:r>
              <a:rPr dirty="0" sz="1400" spc="-50">
                <a:latin typeface="Verdana"/>
                <a:cs typeface="Verdana"/>
              </a:rPr>
              <a:t> </a:t>
            </a:r>
            <a:r>
              <a:rPr dirty="0" sz="1400" spc="-70">
                <a:latin typeface="Verdana"/>
                <a:cs typeface="Verdana"/>
              </a:rPr>
              <a:t>High</a:t>
            </a:r>
            <a:r>
              <a:rPr dirty="0" sz="1400" spc="-5">
                <a:latin typeface="Verdana"/>
                <a:cs typeface="Verdana"/>
              </a:rPr>
              <a:t> </a:t>
            </a:r>
            <a:r>
              <a:rPr dirty="0" sz="1400">
                <a:latin typeface="Verdana"/>
                <a:cs typeface="Verdana"/>
              </a:rPr>
              <a:t>vacancy</a:t>
            </a:r>
            <a:r>
              <a:rPr dirty="0" sz="1400" spc="-35">
                <a:latin typeface="Verdana"/>
                <a:cs typeface="Verdana"/>
              </a:rPr>
              <a:t> </a:t>
            </a:r>
            <a:r>
              <a:rPr dirty="0" sz="1400" spc="-10">
                <a:latin typeface="Verdana"/>
                <a:cs typeface="Verdana"/>
              </a:rPr>
              <a:t>rates </a:t>
            </a:r>
            <a:r>
              <a:rPr dirty="0" sz="1400" spc="-40">
                <a:latin typeface="Verdana"/>
                <a:cs typeface="Verdana"/>
              </a:rPr>
              <a:t>also</a:t>
            </a:r>
            <a:r>
              <a:rPr dirty="0" sz="1400" spc="-110">
                <a:latin typeface="Verdana"/>
                <a:cs typeface="Verdana"/>
              </a:rPr>
              <a:t> </a:t>
            </a:r>
            <a:r>
              <a:rPr dirty="0" sz="1400">
                <a:latin typeface="Verdana"/>
                <a:cs typeface="Verdana"/>
              </a:rPr>
              <a:t>lead</a:t>
            </a:r>
            <a:r>
              <a:rPr dirty="0" sz="1400" spc="-55">
                <a:latin typeface="Verdana"/>
                <a:cs typeface="Verdana"/>
              </a:rPr>
              <a:t> </a:t>
            </a:r>
            <a:r>
              <a:rPr dirty="0" sz="1400" spc="-30">
                <a:latin typeface="Verdana"/>
                <a:cs typeface="Verdana"/>
              </a:rPr>
              <a:t>to</a:t>
            </a:r>
            <a:r>
              <a:rPr dirty="0" sz="1400" spc="-80">
                <a:latin typeface="Verdana"/>
                <a:cs typeface="Verdana"/>
              </a:rPr>
              <a:t> </a:t>
            </a:r>
            <a:r>
              <a:rPr dirty="0" sz="1400" spc="-35">
                <a:latin typeface="Verdana"/>
                <a:cs typeface="Verdana"/>
              </a:rPr>
              <a:t>workforce</a:t>
            </a:r>
            <a:r>
              <a:rPr dirty="0" sz="1400" spc="-40">
                <a:latin typeface="Verdana"/>
                <a:cs typeface="Verdana"/>
              </a:rPr>
              <a:t> </a:t>
            </a:r>
            <a:r>
              <a:rPr dirty="0" sz="1400" spc="-85">
                <a:latin typeface="Verdana"/>
                <a:cs typeface="Verdana"/>
              </a:rPr>
              <a:t>instability</a:t>
            </a:r>
            <a:r>
              <a:rPr dirty="0" sz="1400" spc="-55">
                <a:latin typeface="Verdana"/>
                <a:cs typeface="Verdana"/>
              </a:rPr>
              <a:t> </a:t>
            </a:r>
            <a:r>
              <a:rPr dirty="0" sz="1400" spc="-10">
                <a:latin typeface="Verdana"/>
                <a:cs typeface="Verdana"/>
              </a:rPr>
              <a:t>which</a:t>
            </a:r>
            <a:r>
              <a:rPr dirty="0" sz="1400" spc="-25">
                <a:latin typeface="Verdana"/>
                <a:cs typeface="Verdana"/>
              </a:rPr>
              <a:t> </a:t>
            </a:r>
            <a:r>
              <a:rPr dirty="0" sz="1400" spc="-30">
                <a:latin typeface="Verdana"/>
                <a:cs typeface="Verdana"/>
              </a:rPr>
              <a:t>impacts</a:t>
            </a:r>
            <a:r>
              <a:rPr dirty="0" sz="1400" spc="-60">
                <a:latin typeface="Verdana"/>
                <a:cs typeface="Verdana"/>
              </a:rPr>
              <a:t> </a:t>
            </a:r>
            <a:r>
              <a:rPr dirty="0" sz="1400" spc="-25">
                <a:latin typeface="Verdana"/>
                <a:cs typeface="Verdana"/>
              </a:rPr>
              <a:t>on </a:t>
            </a:r>
            <a:r>
              <a:rPr dirty="0" sz="1400" spc="-40">
                <a:latin typeface="Verdana"/>
                <a:cs typeface="Verdana"/>
              </a:rPr>
              <a:t>organisational</a:t>
            </a:r>
            <a:r>
              <a:rPr dirty="0" sz="1400" spc="35">
                <a:latin typeface="Verdana"/>
                <a:cs typeface="Verdana"/>
              </a:rPr>
              <a:t> </a:t>
            </a:r>
            <a:r>
              <a:rPr dirty="0" sz="1400" spc="-10">
                <a:latin typeface="Verdana"/>
                <a:cs typeface="Verdana"/>
              </a:rPr>
              <a:t>performance</a:t>
            </a:r>
            <a:r>
              <a:rPr dirty="0" sz="1400" spc="-40">
                <a:latin typeface="Verdana"/>
                <a:cs typeface="Verdana"/>
              </a:rPr>
              <a:t> </a:t>
            </a:r>
            <a:r>
              <a:rPr dirty="0" sz="1400">
                <a:latin typeface="Verdana"/>
                <a:cs typeface="Verdana"/>
              </a:rPr>
              <a:t>and</a:t>
            </a:r>
            <a:r>
              <a:rPr dirty="0" sz="1400" spc="-55">
                <a:latin typeface="Verdana"/>
                <a:cs typeface="Verdana"/>
              </a:rPr>
              <a:t> </a:t>
            </a:r>
            <a:r>
              <a:rPr dirty="0" sz="1400" spc="-25">
                <a:latin typeface="Verdana"/>
                <a:cs typeface="Verdana"/>
              </a:rPr>
              <a:t>long</a:t>
            </a:r>
            <a:r>
              <a:rPr dirty="0" sz="1400" spc="-105">
                <a:latin typeface="Verdana"/>
                <a:cs typeface="Verdana"/>
              </a:rPr>
              <a:t> </a:t>
            </a:r>
            <a:r>
              <a:rPr dirty="0" sz="1400" spc="-90">
                <a:latin typeface="Verdana"/>
                <a:cs typeface="Verdana"/>
              </a:rPr>
              <a:t>term</a:t>
            </a:r>
            <a:r>
              <a:rPr dirty="0" sz="1400" spc="-30">
                <a:latin typeface="Verdana"/>
                <a:cs typeface="Verdana"/>
              </a:rPr>
              <a:t> planning</a:t>
            </a:r>
            <a:r>
              <a:rPr dirty="0" sz="1400" spc="-55">
                <a:latin typeface="Verdana"/>
                <a:cs typeface="Verdana"/>
              </a:rPr>
              <a:t> </a:t>
            </a:r>
            <a:r>
              <a:rPr dirty="0" sz="1400" spc="-10">
                <a:latin typeface="Verdana"/>
                <a:cs typeface="Verdana"/>
              </a:rPr>
              <a:t>(Lorenc </a:t>
            </a:r>
            <a:r>
              <a:rPr dirty="0" sz="1400" spc="-30">
                <a:latin typeface="Verdana"/>
                <a:cs typeface="Verdana"/>
              </a:rPr>
              <a:t>et</a:t>
            </a:r>
            <a:r>
              <a:rPr dirty="0" sz="1400" spc="-85">
                <a:latin typeface="Verdana"/>
                <a:cs typeface="Verdana"/>
              </a:rPr>
              <a:t> </a:t>
            </a:r>
            <a:r>
              <a:rPr dirty="0" sz="1400" spc="-75">
                <a:latin typeface="Verdana"/>
                <a:cs typeface="Verdana"/>
              </a:rPr>
              <a:t>al.,</a:t>
            </a:r>
            <a:r>
              <a:rPr dirty="0" sz="1400" spc="-90">
                <a:latin typeface="Verdana"/>
                <a:cs typeface="Verdana"/>
              </a:rPr>
              <a:t> </a:t>
            </a:r>
            <a:r>
              <a:rPr dirty="0" sz="1400" spc="-10">
                <a:latin typeface="Verdana"/>
                <a:cs typeface="Verdana"/>
              </a:rPr>
              <a:t>2023).</a:t>
            </a:r>
            <a:endParaRPr sz="1400">
              <a:latin typeface="Verdana"/>
              <a:cs typeface="Verdana"/>
            </a:endParaRPr>
          </a:p>
          <a:p>
            <a:pPr marL="356870" marR="10160" indent="-344805">
              <a:lnSpc>
                <a:spcPct val="80500"/>
              </a:lnSpc>
              <a:spcBef>
                <a:spcPts val="950"/>
              </a:spcBef>
              <a:tabLst>
                <a:tab pos="356870" algn="l"/>
              </a:tabLst>
            </a:pPr>
            <a:r>
              <a:rPr dirty="0" sz="14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4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400" spc="-114">
                <a:latin typeface="Verdana"/>
                <a:cs typeface="Verdana"/>
              </a:rPr>
              <a:t>The</a:t>
            </a:r>
            <a:r>
              <a:rPr dirty="0" sz="1400" spc="-50">
                <a:latin typeface="Verdana"/>
                <a:cs typeface="Verdana"/>
              </a:rPr>
              <a:t> </a:t>
            </a:r>
            <a:r>
              <a:rPr dirty="0" sz="1400" spc="-120">
                <a:latin typeface="Verdana"/>
                <a:cs typeface="Verdana"/>
              </a:rPr>
              <a:t>issues</a:t>
            </a:r>
            <a:r>
              <a:rPr dirty="0" sz="1400" spc="-95">
                <a:latin typeface="Verdana"/>
                <a:cs typeface="Verdana"/>
              </a:rPr>
              <a:t> </a:t>
            </a:r>
            <a:r>
              <a:rPr dirty="0" sz="1400">
                <a:latin typeface="Verdana"/>
                <a:cs typeface="Verdana"/>
              </a:rPr>
              <a:t>of</a:t>
            </a:r>
            <a:r>
              <a:rPr dirty="0" sz="1400" spc="-80">
                <a:latin typeface="Verdana"/>
                <a:cs typeface="Verdana"/>
              </a:rPr>
              <a:t> </a:t>
            </a:r>
            <a:r>
              <a:rPr dirty="0" sz="1400" spc="-55">
                <a:latin typeface="Verdana"/>
                <a:cs typeface="Verdana"/>
              </a:rPr>
              <a:t>recruitment</a:t>
            </a:r>
            <a:r>
              <a:rPr dirty="0" sz="1400" spc="50">
                <a:latin typeface="Verdana"/>
                <a:cs typeface="Verdana"/>
              </a:rPr>
              <a:t> </a:t>
            </a:r>
            <a:r>
              <a:rPr dirty="0" sz="1400" spc="-65">
                <a:latin typeface="Verdana"/>
                <a:cs typeface="Verdana"/>
              </a:rPr>
              <a:t>should </a:t>
            </a:r>
            <a:r>
              <a:rPr dirty="0" sz="1400" spc="-114">
                <a:latin typeface="Verdana"/>
                <a:cs typeface="Verdana"/>
              </a:rPr>
              <a:t>thus</a:t>
            </a:r>
            <a:r>
              <a:rPr dirty="0" sz="1400" spc="-45">
                <a:latin typeface="Verdana"/>
                <a:cs typeface="Verdana"/>
              </a:rPr>
              <a:t> </a:t>
            </a:r>
            <a:r>
              <a:rPr dirty="0" sz="1400">
                <a:latin typeface="Verdana"/>
                <a:cs typeface="Verdana"/>
              </a:rPr>
              <a:t>be</a:t>
            </a:r>
            <a:r>
              <a:rPr dirty="0" sz="1400" spc="-75">
                <a:latin typeface="Verdana"/>
                <a:cs typeface="Verdana"/>
              </a:rPr>
              <a:t> </a:t>
            </a:r>
            <a:r>
              <a:rPr dirty="0" sz="1400" spc="-20">
                <a:latin typeface="Verdana"/>
                <a:cs typeface="Verdana"/>
              </a:rPr>
              <a:t>addressed</a:t>
            </a:r>
            <a:r>
              <a:rPr dirty="0" sz="1400" spc="-65">
                <a:latin typeface="Verdana"/>
                <a:cs typeface="Verdana"/>
              </a:rPr>
              <a:t> </a:t>
            </a:r>
            <a:r>
              <a:rPr dirty="0" sz="1400" spc="-45">
                <a:latin typeface="Verdana"/>
                <a:cs typeface="Verdana"/>
              </a:rPr>
              <a:t>not</a:t>
            </a:r>
            <a:r>
              <a:rPr dirty="0" sz="1400" spc="-50">
                <a:latin typeface="Verdana"/>
                <a:cs typeface="Verdana"/>
              </a:rPr>
              <a:t> </a:t>
            </a:r>
            <a:r>
              <a:rPr dirty="0" sz="1400" spc="15">
                <a:latin typeface="Verdana"/>
                <a:cs typeface="Verdana"/>
              </a:rPr>
              <a:t>o</a:t>
            </a:r>
            <a:r>
              <a:rPr dirty="0" sz="1400" spc="30">
                <a:latin typeface="Verdana"/>
                <a:cs typeface="Verdana"/>
              </a:rPr>
              <a:t>n</a:t>
            </a:r>
            <a:r>
              <a:rPr dirty="0" sz="1400" spc="45">
                <a:latin typeface="Verdana"/>
                <a:cs typeface="Verdana"/>
              </a:rPr>
              <a:t>l</a:t>
            </a:r>
            <a:r>
              <a:rPr dirty="0" sz="1400">
                <a:latin typeface="Verdana"/>
                <a:cs typeface="Verdana"/>
              </a:rPr>
              <a:t>y</a:t>
            </a:r>
            <a:r>
              <a:rPr dirty="0" sz="1400" spc="-500">
                <a:latin typeface="Verdana"/>
                <a:cs typeface="Verdana"/>
              </a:rPr>
              <a:t>t</a:t>
            </a:r>
            <a:r>
              <a:rPr dirty="0" sz="1400" spc="25">
                <a:latin typeface="Verdana"/>
                <a:cs typeface="Verdana"/>
              </a:rPr>
              <a:t>o</a:t>
            </a:r>
            <a:r>
              <a:rPr dirty="0" sz="1400" spc="-65">
                <a:latin typeface="Verdana"/>
                <a:cs typeface="Verdana"/>
              </a:rPr>
              <a:t> </a:t>
            </a:r>
            <a:r>
              <a:rPr dirty="0" sz="1400" spc="-70">
                <a:latin typeface="Verdana"/>
                <a:cs typeface="Verdana"/>
              </a:rPr>
              <a:t>ensure</a:t>
            </a:r>
            <a:r>
              <a:rPr dirty="0" sz="1400" spc="-80">
                <a:latin typeface="Verdana"/>
                <a:cs typeface="Verdana"/>
              </a:rPr>
              <a:t> </a:t>
            </a:r>
            <a:r>
              <a:rPr dirty="0" sz="1400" spc="-35">
                <a:latin typeface="Verdana"/>
                <a:cs typeface="Verdana"/>
              </a:rPr>
              <a:t>the</a:t>
            </a:r>
            <a:r>
              <a:rPr dirty="0" sz="1400" spc="-50">
                <a:latin typeface="Verdana"/>
                <a:cs typeface="Verdana"/>
              </a:rPr>
              <a:t> </a:t>
            </a:r>
            <a:r>
              <a:rPr dirty="0" sz="1400" spc="-75">
                <a:latin typeface="Verdana"/>
                <a:cs typeface="Verdana"/>
              </a:rPr>
              <a:t>sustainability</a:t>
            </a:r>
            <a:r>
              <a:rPr dirty="0" sz="1400" spc="-70">
                <a:latin typeface="Verdana"/>
                <a:cs typeface="Verdana"/>
              </a:rPr>
              <a:t> </a:t>
            </a:r>
            <a:r>
              <a:rPr dirty="0" sz="1400">
                <a:latin typeface="Verdana"/>
                <a:cs typeface="Verdana"/>
              </a:rPr>
              <a:t>of</a:t>
            </a:r>
            <a:r>
              <a:rPr dirty="0" sz="1400" spc="-114">
                <a:latin typeface="Verdana"/>
                <a:cs typeface="Verdana"/>
              </a:rPr>
              <a:t> </a:t>
            </a:r>
            <a:r>
              <a:rPr dirty="0" sz="1400" spc="-25">
                <a:latin typeface="Verdana"/>
                <a:cs typeface="Verdana"/>
              </a:rPr>
              <a:t>the</a:t>
            </a:r>
            <a:r>
              <a:rPr dirty="0" sz="1400" spc="-50">
                <a:latin typeface="Verdana"/>
                <a:cs typeface="Verdana"/>
              </a:rPr>
              <a:t> </a:t>
            </a:r>
            <a:r>
              <a:rPr dirty="0" sz="1400" spc="-45">
                <a:latin typeface="Verdana"/>
                <a:cs typeface="Verdana"/>
              </a:rPr>
              <a:t>workforce,</a:t>
            </a:r>
            <a:r>
              <a:rPr dirty="0" sz="1400" spc="-35">
                <a:latin typeface="Verdana"/>
                <a:cs typeface="Verdana"/>
              </a:rPr>
              <a:t> </a:t>
            </a:r>
            <a:r>
              <a:rPr dirty="0" sz="1400" spc="-40">
                <a:latin typeface="Verdana"/>
                <a:cs typeface="Verdana"/>
              </a:rPr>
              <a:t>but</a:t>
            </a:r>
            <a:r>
              <a:rPr dirty="0" sz="1400" spc="-80">
                <a:latin typeface="Verdana"/>
                <a:cs typeface="Verdana"/>
              </a:rPr>
              <a:t> </a:t>
            </a:r>
            <a:r>
              <a:rPr dirty="0" sz="1400" spc="-45">
                <a:latin typeface="Verdana"/>
                <a:cs typeface="Verdana"/>
              </a:rPr>
              <a:t>also</a:t>
            </a:r>
            <a:r>
              <a:rPr dirty="0" sz="1400" spc="-114">
                <a:latin typeface="Verdana"/>
                <a:cs typeface="Verdana"/>
              </a:rPr>
              <a:t> </a:t>
            </a:r>
            <a:r>
              <a:rPr dirty="0" sz="1400" spc="-30">
                <a:latin typeface="Verdana"/>
                <a:cs typeface="Verdana"/>
              </a:rPr>
              <a:t>to</a:t>
            </a:r>
            <a:r>
              <a:rPr dirty="0" sz="1400" spc="-95">
                <a:latin typeface="Verdana"/>
                <a:cs typeface="Verdana"/>
              </a:rPr>
              <a:t> </a:t>
            </a:r>
            <a:r>
              <a:rPr dirty="0" sz="1400" spc="-10">
                <a:latin typeface="Verdana"/>
                <a:cs typeface="Verdana"/>
              </a:rPr>
              <a:t>sustain </a:t>
            </a:r>
            <a:r>
              <a:rPr dirty="0" sz="1400" spc="-50">
                <a:latin typeface="Verdana"/>
                <a:cs typeface="Verdana"/>
              </a:rPr>
              <a:t>the</a:t>
            </a:r>
            <a:r>
              <a:rPr dirty="0" sz="1400" spc="-60">
                <a:latin typeface="Verdana"/>
                <a:cs typeface="Verdana"/>
              </a:rPr>
              <a:t> </a:t>
            </a:r>
            <a:r>
              <a:rPr dirty="0" sz="1400" spc="-85">
                <a:latin typeface="Verdana"/>
                <a:cs typeface="Verdana"/>
              </a:rPr>
              <a:t>high-</a:t>
            </a:r>
            <a:r>
              <a:rPr dirty="0" sz="1400" spc="-45">
                <a:latin typeface="Verdana"/>
                <a:cs typeface="Verdana"/>
              </a:rPr>
              <a:t>quality</a:t>
            </a:r>
            <a:r>
              <a:rPr dirty="0" sz="1400">
                <a:latin typeface="Verdana"/>
                <a:cs typeface="Verdana"/>
              </a:rPr>
              <a:t> </a:t>
            </a:r>
            <a:r>
              <a:rPr dirty="0" sz="1400" spc="-10">
                <a:latin typeface="Verdana"/>
                <a:cs typeface="Verdana"/>
              </a:rPr>
              <a:t>healthcare</a:t>
            </a:r>
            <a:r>
              <a:rPr dirty="0" sz="1400" spc="-35">
                <a:latin typeface="Verdana"/>
                <a:cs typeface="Verdana"/>
              </a:rPr>
              <a:t> </a:t>
            </a:r>
            <a:r>
              <a:rPr dirty="0" sz="1400" spc="-75">
                <a:latin typeface="Verdana"/>
                <a:cs typeface="Verdana"/>
              </a:rPr>
              <a:t>services</a:t>
            </a:r>
            <a:r>
              <a:rPr dirty="0" sz="1400" spc="-30">
                <a:latin typeface="Verdana"/>
                <a:cs typeface="Verdana"/>
              </a:rPr>
              <a:t> </a:t>
            </a:r>
            <a:r>
              <a:rPr dirty="0" sz="1400">
                <a:latin typeface="Verdana"/>
                <a:cs typeface="Verdana"/>
              </a:rPr>
              <a:t>and</a:t>
            </a:r>
            <a:r>
              <a:rPr dirty="0" sz="1400" spc="-30">
                <a:latin typeface="Verdana"/>
                <a:cs typeface="Verdana"/>
              </a:rPr>
              <a:t> </a:t>
            </a:r>
            <a:r>
              <a:rPr dirty="0" sz="1400" spc="-35">
                <a:latin typeface="Verdana"/>
                <a:cs typeface="Verdana"/>
              </a:rPr>
              <a:t>better</a:t>
            </a:r>
            <a:r>
              <a:rPr dirty="0" sz="1400" spc="-10">
                <a:latin typeface="Verdana"/>
                <a:cs typeface="Verdana"/>
              </a:rPr>
              <a:t> patient outcomes.</a:t>
            </a:r>
            <a:endParaRPr sz="14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220584" y="2629154"/>
            <a:ext cx="4516247" cy="195643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740279" y="649046"/>
            <a:ext cx="8513445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82290" algn="l"/>
                <a:tab pos="5963285" algn="l"/>
              </a:tabLst>
            </a:pPr>
            <a:r>
              <a:rPr dirty="0" spc="-10"/>
              <a:t>International</a:t>
            </a:r>
            <a:r>
              <a:rPr dirty="0"/>
              <a:t>	</a:t>
            </a:r>
            <a:r>
              <a:rPr dirty="0" spc="-10"/>
              <a:t>Recruitment</a:t>
            </a:r>
            <a:r>
              <a:rPr dirty="0"/>
              <a:t>	</a:t>
            </a:r>
            <a:r>
              <a:rPr dirty="0" spc="-235"/>
              <a:t>Dependence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1430" y="2109977"/>
            <a:ext cx="5114925" cy="3486785"/>
          </a:xfrm>
          <a:prstGeom prst="rect">
            <a:avLst/>
          </a:prstGeom>
        </p:spPr>
        <p:txBody>
          <a:bodyPr wrap="square" lIns="0" tIns="41275" rIns="0" bIns="0" rtlCol="0" vert="horz">
            <a:spAutoFit/>
          </a:bodyPr>
          <a:lstStyle/>
          <a:p>
            <a:pPr marL="356870" marR="26034" indent="-344805">
              <a:lnSpc>
                <a:spcPts val="1850"/>
              </a:lnSpc>
              <a:spcBef>
                <a:spcPts val="32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gaps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raise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level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35">
                <a:solidFill>
                  <a:srgbClr val="404040"/>
                </a:solidFill>
                <a:latin typeface="Verdana"/>
                <a:cs typeface="Verdana"/>
              </a:rPr>
              <a:t>s</a:t>
            </a:r>
            <a:r>
              <a:rPr dirty="0" sz="1700" spc="-600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700" spc="-615">
                <a:solidFill>
                  <a:srgbClr val="404040"/>
                </a:solidFill>
                <a:latin typeface="Verdana"/>
                <a:cs typeface="Verdana"/>
              </a:rPr>
              <a:t>r</a:t>
            </a:r>
            <a:r>
              <a:rPr dirty="0" sz="1700" spc="-545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700" spc="-525">
                <a:solidFill>
                  <a:srgbClr val="404040"/>
                </a:solidFill>
                <a:latin typeface="Verdana"/>
                <a:cs typeface="Verdana"/>
              </a:rPr>
              <a:t>s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s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700" spc="-3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work.</a:t>
            </a:r>
            <a:endParaRPr sz="17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73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Overwork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has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an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impact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on</a:t>
            </a:r>
            <a:r>
              <a:rPr dirty="0" sz="1700" spc="-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mental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health.</a:t>
            </a:r>
            <a:endParaRPr sz="17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81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work-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life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60">
                <a:solidFill>
                  <a:srgbClr val="404040"/>
                </a:solidFill>
                <a:latin typeface="Verdana"/>
                <a:cs typeface="Verdana"/>
              </a:rPr>
              <a:t>balance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complicated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7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keep.</a:t>
            </a:r>
            <a:endParaRPr sz="1700">
              <a:latin typeface="Verdana"/>
              <a:cs typeface="Verdana"/>
            </a:endParaRPr>
          </a:p>
          <a:p>
            <a:pPr marL="356870" marR="193675" indent="-344805">
              <a:lnSpc>
                <a:spcPts val="1850"/>
              </a:lnSpc>
              <a:spcBef>
                <a:spcPts val="101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health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employees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has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an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35">
                <a:solidFill>
                  <a:srgbClr val="404040"/>
                </a:solidFill>
                <a:latin typeface="Verdana"/>
                <a:cs typeface="Verdana"/>
              </a:rPr>
              <a:t>implication</a:t>
            </a:r>
            <a:r>
              <a:rPr dirty="0" sz="1700" spc="-1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on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organisational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output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(Khan,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700">
              <a:latin typeface="Verdana"/>
              <a:cs typeface="Verdana"/>
            </a:endParaRPr>
          </a:p>
          <a:p>
            <a:pPr marL="356870" marR="91440" indent="-344805">
              <a:lnSpc>
                <a:spcPct val="90100"/>
              </a:lnSpc>
              <a:spcBef>
                <a:spcPts val="94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45">
                <a:latin typeface="Verdana"/>
                <a:cs typeface="Verdana"/>
              </a:rPr>
              <a:t>Ineffective</a:t>
            </a:r>
            <a:r>
              <a:rPr dirty="0" sz="1700" spc="-125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employee</a:t>
            </a:r>
            <a:r>
              <a:rPr dirty="0" sz="1700" spc="-80">
                <a:latin typeface="Verdana"/>
                <a:cs typeface="Verdana"/>
              </a:rPr>
              <a:t> well-</a:t>
            </a:r>
            <a:r>
              <a:rPr dirty="0" sz="1700">
                <a:latin typeface="Verdana"/>
                <a:cs typeface="Verdana"/>
              </a:rPr>
              <a:t>being</a:t>
            </a:r>
            <a:r>
              <a:rPr dirty="0" sz="1700" spc="-90">
                <a:latin typeface="Verdana"/>
                <a:cs typeface="Verdana"/>
              </a:rPr>
              <a:t> </a:t>
            </a:r>
            <a:r>
              <a:rPr dirty="0" sz="1700" spc="-85">
                <a:latin typeface="Verdana"/>
                <a:cs typeface="Verdana"/>
              </a:rPr>
              <a:t>will</a:t>
            </a:r>
            <a:r>
              <a:rPr dirty="0" sz="1700" spc="-155">
                <a:latin typeface="Verdana"/>
                <a:cs typeface="Verdana"/>
              </a:rPr>
              <a:t> </a:t>
            </a:r>
            <a:r>
              <a:rPr dirty="0" sz="1700" spc="-315">
                <a:latin typeface="Verdana"/>
                <a:cs typeface="Verdana"/>
              </a:rPr>
              <a:t>ultimately </a:t>
            </a:r>
            <a:r>
              <a:rPr dirty="0" sz="1700" spc="-20">
                <a:latin typeface="Verdana"/>
                <a:cs typeface="Verdana"/>
              </a:rPr>
              <a:t>influence</a:t>
            </a:r>
            <a:r>
              <a:rPr dirty="0" sz="1700" spc="-120">
                <a:latin typeface="Verdana"/>
                <a:cs typeface="Verdana"/>
              </a:rPr>
              <a:t> </a:t>
            </a:r>
            <a:r>
              <a:rPr dirty="0" sz="1700" spc="-55">
                <a:latin typeface="Verdana"/>
                <a:cs typeface="Verdana"/>
              </a:rPr>
              <a:t>productivity,</a:t>
            </a:r>
            <a:r>
              <a:rPr dirty="0" sz="1700" spc="-145">
                <a:latin typeface="Verdana"/>
                <a:cs typeface="Verdana"/>
              </a:rPr>
              <a:t> </a:t>
            </a:r>
            <a:r>
              <a:rPr dirty="0" sz="1700" spc="-45">
                <a:latin typeface="Verdana"/>
                <a:cs typeface="Verdana"/>
              </a:rPr>
              <a:t>quality</a:t>
            </a:r>
            <a:r>
              <a:rPr dirty="0" sz="1700" spc="-90">
                <a:latin typeface="Verdana"/>
                <a:cs typeface="Verdana"/>
              </a:rPr>
              <a:t> </a:t>
            </a:r>
            <a:r>
              <a:rPr dirty="0" sz="1700" spc="-35">
                <a:latin typeface="Verdana"/>
                <a:cs typeface="Verdana"/>
              </a:rPr>
              <a:t>of</a:t>
            </a:r>
            <a:r>
              <a:rPr dirty="0" sz="1700" spc="-65">
                <a:latin typeface="Verdana"/>
                <a:cs typeface="Verdana"/>
              </a:rPr>
              <a:t> </a:t>
            </a:r>
            <a:r>
              <a:rPr dirty="0" sz="1700" spc="-60">
                <a:latin typeface="Verdana"/>
                <a:cs typeface="Verdana"/>
              </a:rPr>
              <a:t>service,</a:t>
            </a:r>
            <a:r>
              <a:rPr dirty="0" sz="1700" spc="-90">
                <a:latin typeface="Verdana"/>
                <a:cs typeface="Verdana"/>
              </a:rPr>
              <a:t> </a:t>
            </a:r>
            <a:r>
              <a:rPr dirty="0" sz="1700" spc="-25">
                <a:latin typeface="Verdana"/>
                <a:cs typeface="Verdana"/>
              </a:rPr>
              <a:t>and </a:t>
            </a:r>
            <a:r>
              <a:rPr dirty="0" sz="1700" spc="-60">
                <a:latin typeface="Verdana"/>
                <a:cs typeface="Verdana"/>
              </a:rPr>
              <a:t>retention</a:t>
            </a:r>
            <a:r>
              <a:rPr dirty="0" sz="1700" spc="-95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rates.</a:t>
            </a:r>
            <a:endParaRPr sz="1700">
              <a:latin typeface="Verdana"/>
              <a:cs typeface="Verdana"/>
            </a:endParaRPr>
          </a:p>
          <a:p>
            <a:pPr marL="356870" marR="6985" indent="-344805">
              <a:lnSpc>
                <a:spcPts val="1850"/>
              </a:lnSpc>
              <a:spcBef>
                <a:spcPts val="101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200">
                <a:latin typeface="Verdana"/>
                <a:cs typeface="Verdana"/>
              </a:rPr>
              <a:t>It</a:t>
            </a:r>
            <a:r>
              <a:rPr dirty="0" sz="1700" spc="-160">
                <a:latin typeface="Verdana"/>
                <a:cs typeface="Verdana"/>
              </a:rPr>
              <a:t> </a:t>
            </a:r>
            <a:r>
              <a:rPr dirty="0" sz="1700" spc="-170">
                <a:latin typeface="Verdana"/>
                <a:cs typeface="Verdana"/>
              </a:rPr>
              <a:t>is</a:t>
            </a:r>
            <a:r>
              <a:rPr dirty="0" sz="1700" spc="-140">
                <a:latin typeface="Verdana"/>
                <a:cs typeface="Verdana"/>
              </a:rPr>
              <a:t> </a:t>
            </a:r>
            <a:r>
              <a:rPr dirty="0" sz="1700" spc="-130">
                <a:latin typeface="Verdana"/>
                <a:cs typeface="Verdana"/>
              </a:rPr>
              <a:t>thus</a:t>
            </a:r>
            <a:r>
              <a:rPr dirty="0" sz="1700" spc="-30">
                <a:latin typeface="Verdana"/>
                <a:cs typeface="Verdana"/>
              </a:rPr>
              <a:t> </a:t>
            </a:r>
            <a:r>
              <a:rPr dirty="0" sz="1700" spc="-50">
                <a:latin typeface="Verdana"/>
                <a:cs typeface="Verdana"/>
              </a:rPr>
              <a:t>necessary</a:t>
            </a:r>
            <a:r>
              <a:rPr dirty="0" sz="1700" spc="-105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to</a:t>
            </a:r>
            <a:r>
              <a:rPr dirty="0" sz="1700" spc="-65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deal</a:t>
            </a:r>
            <a:r>
              <a:rPr dirty="0" sz="1700" spc="-125">
                <a:latin typeface="Verdana"/>
                <a:cs typeface="Verdana"/>
              </a:rPr>
              <a:t> </a:t>
            </a:r>
            <a:r>
              <a:rPr dirty="0" sz="1700" spc="-60">
                <a:latin typeface="Verdana"/>
                <a:cs typeface="Verdana"/>
              </a:rPr>
              <a:t>with</a:t>
            </a:r>
            <a:r>
              <a:rPr dirty="0" sz="1700" spc="-150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recruitment </a:t>
            </a:r>
            <a:r>
              <a:rPr dirty="0" sz="1700" spc="-140">
                <a:latin typeface="Verdana"/>
                <a:cs typeface="Verdana"/>
              </a:rPr>
              <a:t>issues</a:t>
            </a:r>
            <a:r>
              <a:rPr dirty="0" sz="1700" spc="-165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to</a:t>
            </a:r>
            <a:r>
              <a:rPr dirty="0" sz="1700" spc="-100">
                <a:latin typeface="Verdana"/>
                <a:cs typeface="Verdana"/>
              </a:rPr>
              <a:t> </a:t>
            </a:r>
            <a:r>
              <a:rPr dirty="0" sz="1700" spc="-25">
                <a:latin typeface="Verdana"/>
                <a:cs typeface="Verdana"/>
              </a:rPr>
              <a:t>promote</a:t>
            </a:r>
            <a:r>
              <a:rPr dirty="0" sz="1700" spc="-75">
                <a:latin typeface="Verdana"/>
                <a:cs typeface="Verdana"/>
              </a:rPr>
              <a:t> </a:t>
            </a:r>
            <a:r>
              <a:rPr dirty="0" sz="1700" spc="-40">
                <a:latin typeface="Verdana"/>
                <a:cs typeface="Verdana"/>
              </a:rPr>
              <a:t>the</a:t>
            </a:r>
            <a:r>
              <a:rPr dirty="0" sz="1700" spc="-114">
                <a:latin typeface="Verdana"/>
                <a:cs typeface="Verdana"/>
              </a:rPr>
              <a:t> </a:t>
            </a:r>
            <a:r>
              <a:rPr dirty="0" sz="1700" spc="-25">
                <a:latin typeface="Verdana"/>
                <a:cs typeface="Verdana"/>
              </a:rPr>
              <a:t>health</a:t>
            </a:r>
            <a:r>
              <a:rPr dirty="0" sz="1700" spc="-125">
                <a:latin typeface="Verdana"/>
                <a:cs typeface="Verdana"/>
              </a:rPr>
              <a:t> </a:t>
            </a:r>
            <a:r>
              <a:rPr dirty="0" sz="1700" spc="-20">
                <a:latin typeface="Verdana"/>
                <a:cs typeface="Verdana"/>
              </a:rPr>
              <a:t>of</a:t>
            </a:r>
            <a:r>
              <a:rPr dirty="0" sz="1700" spc="-100">
                <a:latin typeface="Verdana"/>
                <a:cs typeface="Verdana"/>
              </a:rPr>
              <a:t> </a:t>
            </a:r>
            <a:r>
              <a:rPr dirty="0" sz="1700" spc="-35">
                <a:latin typeface="Verdana"/>
                <a:cs typeface="Verdana"/>
              </a:rPr>
              <a:t>employees,</a:t>
            </a:r>
            <a:r>
              <a:rPr dirty="0" sz="1700" spc="-110">
                <a:latin typeface="Verdana"/>
                <a:cs typeface="Verdana"/>
              </a:rPr>
              <a:t> </a:t>
            </a:r>
            <a:r>
              <a:rPr dirty="0" sz="1700" spc="-25">
                <a:latin typeface="Verdana"/>
                <a:cs typeface="Verdana"/>
              </a:rPr>
              <a:t>as </a:t>
            </a:r>
            <a:r>
              <a:rPr dirty="0" sz="1700" spc="-50">
                <a:latin typeface="Verdana"/>
                <a:cs typeface="Verdana"/>
              </a:rPr>
              <a:t>well</a:t>
            </a:r>
            <a:r>
              <a:rPr dirty="0" sz="1700" spc="-125">
                <a:latin typeface="Verdana"/>
                <a:cs typeface="Verdana"/>
              </a:rPr>
              <a:t> </a:t>
            </a:r>
            <a:r>
              <a:rPr dirty="0" sz="1700" spc="-75">
                <a:latin typeface="Verdana"/>
                <a:cs typeface="Verdana"/>
              </a:rPr>
              <a:t>as</a:t>
            </a:r>
            <a:r>
              <a:rPr dirty="0" sz="1700" spc="-140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the</a:t>
            </a:r>
            <a:r>
              <a:rPr dirty="0" sz="1700" spc="-95">
                <a:latin typeface="Verdana"/>
                <a:cs typeface="Verdana"/>
              </a:rPr>
              <a:t> </a:t>
            </a:r>
            <a:r>
              <a:rPr dirty="0" sz="1700" spc="-85">
                <a:latin typeface="Verdana"/>
                <a:cs typeface="Verdana"/>
              </a:rPr>
              <a:t>sustainability</a:t>
            </a:r>
            <a:r>
              <a:rPr dirty="0" sz="1700" spc="-150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of</a:t>
            </a:r>
            <a:r>
              <a:rPr dirty="0" sz="1700" spc="-80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the</a:t>
            </a:r>
            <a:r>
              <a:rPr dirty="0" sz="1700" spc="-90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workforce.</a:t>
            </a:r>
            <a:endParaRPr sz="17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470140" y="2261361"/>
            <a:ext cx="4153534" cy="233426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698625">
              <a:lnSpc>
                <a:spcPct val="100000"/>
              </a:lnSpc>
              <a:spcBef>
                <a:spcPts val="100"/>
              </a:spcBef>
            </a:pPr>
            <a:r>
              <a:rPr dirty="0" spc="-50"/>
              <a:t>Ethical</a:t>
            </a:r>
            <a:r>
              <a:rPr dirty="0" spc="-204"/>
              <a:t> </a:t>
            </a:r>
            <a:r>
              <a:rPr dirty="0" spc="-45"/>
              <a:t>Challenges</a:t>
            </a:r>
            <a:r>
              <a:rPr dirty="0" spc="-200"/>
              <a:t> </a:t>
            </a:r>
            <a:r>
              <a:rPr dirty="0" spc="-35"/>
              <a:t>in</a:t>
            </a:r>
            <a:r>
              <a:rPr dirty="0" spc="-225"/>
              <a:t> </a:t>
            </a:r>
            <a:r>
              <a:rPr dirty="0" spc="-40"/>
              <a:t>Recruitment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91054" y="1803196"/>
            <a:ext cx="5513070" cy="4078604"/>
          </a:xfrm>
          <a:prstGeom prst="rect">
            <a:avLst/>
          </a:prstGeom>
        </p:spPr>
        <p:txBody>
          <a:bodyPr wrap="square" lIns="0" tIns="9461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Ethical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issues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present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global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recruiting</a:t>
            </a:r>
            <a:r>
              <a:rPr dirty="0" sz="15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activities.</a:t>
            </a:r>
            <a:endParaRPr sz="1500">
              <a:latin typeface="Verdana"/>
              <a:cs typeface="Verdana"/>
            </a:endParaRPr>
          </a:p>
          <a:p>
            <a:pPr marL="356870" marR="523240" indent="-344805">
              <a:lnSpc>
                <a:spcPct val="80700"/>
              </a:lnSpc>
              <a:spcBef>
                <a:spcPts val="100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hiring</a:t>
            </a:r>
            <a:r>
              <a:rPr dirty="0" sz="15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developing</a:t>
            </a:r>
            <a:r>
              <a:rPr dirty="0" sz="15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nations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80">
                <a:solidFill>
                  <a:srgbClr val="404040"/>
                </a:solidFill>
                <a:latin typeface="Verdana"/>
                <a:cs typeface="Verdana"/>
              </a:rPr>
              <a:t>can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result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600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500" spc="-640">
                <a:solidFill>
                  <a:srgbClr val="404040"/>
                </a:solidFill>
                <a:latin typeface="Verdana"/>
                <a:cs typeface="Verdana"/>
              </a:rPr>
              <a:t>h</a:t>
            </a:r>
            <a:r>
              <a:rPr dirty="0" sz="1500" spc="-5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 shortage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labour</a:t>
            </a:r>
            <a:r>
              <a:rPr dirty="0" sz="15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forces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(Waheed,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Rehman,</a:t>
            </a:r>
            <a:r>
              <a:rPr dirty="0" sz="15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&amp;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Mehmood,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2025).</a:t>
            </a:r>
            <a:endParaRPr sz="1500">
              <a:latin typeface="Verdana"/>
              <a:cs typeface="Verdana"/>
            </a:endParaRPr>
          </a:p>
          <a:p>
            <a:pPr marL="356870" marR="730250" indent="-344805">
              <a:lnSpc>
                <a:spcPts val="1460"/>
              </a:lnSpc>
              <a:spcBef>
                <a:spcPts val="93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Fair</a:t>
            </a:r>
            <a:r>
              <a:rPr dirty="0" sz="15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5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policies</a:t>
            </a:r>
            <a:r>
              <a:rPr dirty="0" sz="1500" spc="-1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114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guarantee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75">
                <a:solidFill>
                  <a:srgbClr val="404040"/>
                </a:solidFill>
                <a:latin typeface="Verdana"/>
                <a:cs typeface="Verdana"/>
              </a:rPr>
              <a:t>ethical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sourcing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(Khan,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500">
              <a:latin typeface="Verdana"/>
              <a:cs typeface="Verdana"/>
            </a:endParaRPr>
          </a:p>
          <a:p>
            <a:pPr marL="356870" marR="455930" indent="-344805">
              <a:lnSpc>
                <a:spcPts val="1630"/>
              </a:lnSpc>
              <a:spcBef>
                <a:spcPts val="64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Ethical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enhances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organisational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image 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(Ghimire,</a:t>
            </a:r>
            <a:r>
              <a:rPr dirty="0" sz="1500" spc="-20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Qiu,</a:t>
            </a:r>
            <a:r>
              <a:rPr dirty="0" sz="15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Neupane,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Ghimire,</a:t>
            </a:r>
            <a:r>
              <a:rPr dirty="0" sz="15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2024).</a:t>
            </a:r>
            <a:endParaRPr sz="1500">
              <a:latin typeface="Verdana"/>
              <a:cs typeface="Verdana"/>
            </a:endParaRPr>
          </a:p>
          <a:p>
            <a:pPr marL="356870" marR="292100" indent="-344805">
              <a:lnSpc>
                <a:spcPct val="80400"/>
              </a:lnSpc>
              <a:spcBef>
                <a:spcPts val="95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00">
                <a:latin typeface="Verdana"/>
                <a:cs typeface="Verdana"/>
              </a:rPr>
              <a:t>The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40">
                <a:latin typeface="Verdana"/>
                <a:cs typeface="Verdana"/>
              </a:rPr>
              <a:t>process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of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 spc="-85">
                <a:latin typeface="Verdana"/>
                <a:cs typeface="Verdana"/>
              </a:rPr>
              <a:t>hiring</a:t>
            </a:r>
            <a:r>
              <a:rPr dirty="0" sz="1500" spc="-13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medical</a:t>
            </a:r>
            <a:r>
              <a:rPr dirty="0" sz="1500" spc="-180">
                <a:latin typeface="Verdana"/>
                <a:cs typeface="Verdana"/>
              </a:rPr>
              <a:t> </a:t>
            </a:r>
            <a:r>
              <a:rPr dirty="0" sz="1500" spc="-90">
                <a:latin typeface="Verdana"/>
                <a:cs typeface="Verdana"/>
              </a:rPr>
              <a:t>workers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in</a:t>
            </a:r>
            <a:r>
              <a:rPr dirty="0" sz="1500" spc="-15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the</a:t>
            </a:r>
            <a:r>
              <a:rPr dirty="0" sz="1500" spc="-35">
                <a:latin typeface="Verdana"/>
                <a:cs typeface="Verdana"/>
              </a:rPr>
              <a:t> </a:t>
            </a:r>
            <a:r>
              <a:rPr dirty="0" sz="1500" spc="-130">
                <a:latin typeface="Verdana"/>
                <a:cs typeface="Verdana"/>
              </a:rPr>
              <a:t>developing </a:t>
            </a:r>
            <a:r>
              <a:rPr dirty="0" sz="1500" spc="-50">
                <a:latin typeface="Verdana"/>
                <a:cs typeface="Verdana"/>
              </a:rPr>
              <a:t>countries</a:t>
            </a:r>
            <a:r>
              <a:rPr dirty="0" sz="1500" spc="-114">
                <a:latin typeface="Verdana"/>
                <a:cs typeface="Verdana"/>
              </a:rPr>
              <a:t> </a:t>
            </a:r>
            <a:r>
              <a:rPr dirty="0" sz="1500" spc="85">
                <a:latin typeface="Verdana"/>
                <a:cs typeface="Verdana"/>
              </a:rPr>
              <a:t>can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90">
                <a:latin typeface="Verdana"/>
                <a:cs typeface="Verdana"/>
              </a:rPr>
              <a:t>be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 spc="114">
                <a:latin typeface="Verdana"/>
                <a:cs typeface="Verdana"/>
              </a:rPr>
              <a:t>a</a:t>
            </a:r>
            <a:r>
              <a:rPr dirty="0" sz="1500" spc="-50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source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of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workforce</a:t>
            </a:r>
            <a:r>
              <a:rPr dirty="0" sz="1500" spc="-10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deficiency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in </a:t>
            </a:r>
            <a:r>
              <a:rPr dirty="0" sz="1500" spc="-50">
                <a:latin typeface="Verdana"/>
                <a:cs typeface="Verdana"/>
              </a:rPr>
              <a:t>these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 spc="-50">
                <a:latin typeface="Verdana"/>
                <a:cs typeface="Verdana"/>
              </a:rPr>
              <a:t>areas.</a:t>
            </a:r>
            <a:r>
              <a:rPr dirty="0" sz="1500" spc="-100">
                <a:latin typeface="Verdana"/>
                <a:cs typeface="Verdana"/>
              </a:rPr>
              <a:t> The </a:t>
            </a:r>
            <a:r>
              <a:rPr dirty="0" sz="1500" spc="55">
                <a:latin typeface="Verdana"/>
                <a:cs typeface="Verdana"/>
              </a:rPr>
              <a:t>balance</a:t>
            </a:r>
            <a:r>
              <a:rPr dirty="0" sz="1500" spc="-17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of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the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workforce</a:t>
            </a:r>
            <a:r>
              <a:rPr dirty="0" sz="1500" spc="-14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needs </a:t>
            </a:r>
            <a:r>
              <a:rPr dirty="0" sz="1500">
                <a:latin typeface="Verdana"/>
                <a:cs typeface="Verdana"/>
              </a:rPr>
              <a:t>achieved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-50">
                <a:latin typeface="Verdana"/>
                <a:cs typeface="Verdana"/>
              </a:rPr>
              <a:t>through</a:t>
            </a:r>
            <a:r>
              <a:rPr dirty="0" sz="1500" spc="-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ethical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50">
                <a:latin typeface="Verdana"/>
                <a:cs typeface="Verdana"/>
              </a:rPr>
              <a:t>recruitment</a:t>
            </a:r>
            <a:r>
              <a:rPr dirty="0" sz="1500" spc="-10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policies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 spc="-160">
                <a:latin typeface="Verdana"/>
                <a:cs typeface="Verdana"/>
              </a:rPr>
              <a:t>is</a:t>
            </a:r>
            <a:r>
              <a:rPr dirty="0" sz="1500" spc="-3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to prevent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adverse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effects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worldwide</a:t>
            </a:r>
            <a:r>
              <a:rPr dirty="0" sz="1500" spc="-150">
                <a:latin typeface="Verdana"/>
                <a:cs typeface="Verdana"/>
              </a:rPr>
              <a:t> </a:t>
            </a:r>
            <a:r>
              <a:rPr dirty="0" sz="1500" spc="-85">
                <a:latin typeface="Verdana"/>
                <a:cs typeface="Verdana"/>
              </a:rPr>
              <a:t>(Khan,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2023).</a:t>
            </a:r>
            <a:endParaRPr sz="1500">
              <a:latin typeface="Verdana"/>
              <a:cs typeface="Verdana"/>
            </a:endParaRPr>
          </a:p>
          <a:p>
            <a:pPr marL="356870" marR="5080" indent="-344805">
              <a:lnSpc>
                <a:spcPct val="80000"/>
              </a:lnSpc>
              <a:spcBef>
                <a:spcPts val="96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45">
                <a:latin typeface="Verdana"/>
                <a:cs typeface="Verdana"/>
              </a:rPr>
              <a:t>By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enacting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 spc="-40">
                <a:latin typeface="Verdana"/>
                <a:cs typeface="Verdana"/>
              </a:rPr>
              <a:t>sound</a:t>
            </a:r>
            <a:r>
              <a:rPr dirty="0" sz="1500" spc="-50">
                <a:latin typeface="Verdana"/>
                <a:cs typeface="Verdana"/>
              </a:rPr>
              <a:t> </a:t>
            </a:r>
            <a:r>
              <a:rPr dirty="0" sz="1500" spc="-80">
                <a:latin typeface="Verdana"/>
                <a:cs typeface="Verdana"/>
              </a:rPr>
              <a:t>hiring</a:t>
            </a:r>
            <a:r>
              <a:rPr dirty="0" sz="1500" spc="-155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procedures,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the</a:t>
            </a:r>
            <a:r>
              <a:rPr dirty="0" sz="1500" spc="-50">
                <a:latin typeface="Verdana"/>
                <a:cs typeface="Verdana"/>
              </a:rPr>
              <a:t> </a:t>
            </a:r>
            <a:r>
              <a:rPr dirty="0" sz="1500" spc="10">
                <a:latin typeface="Verdana"/>
                <a:cs typeface="Verdana"/>
              </a:rPr>
              <a:t>or</a:t>
            </a:r>
            <a:r>
              <a:rPr dirty="0" sz="1500" spc="5">
                <a:latin typeface="Verdana"/>
                <a:cs typeface="Verdana"/>
              </a:rPr>
              <a:t>g</a:t>
            </a:r>
            <a:r>
              <a:rPr dirty="0" sz="1500" spc="45">
                <a:latin typeface="Verdana"/>
                <a:cs typeface="Verdana"/>
              </a:rPr>
              <a:t>a</a:t>
            </a:r>
            <a:r>
              <a:rPr dirty="0" sz="1500" spc="20">
                <a:latin typeface="Verdana"/>
                <a:cs typeface="Verdana"/>
              </a:rPr>
              <a:t>n</a:t>
            </a:r>
            <a:r>
              <a:rPr dirty="0" sz="1500" spc="25">
                <a:latin typeface="Verdana"/>
                <a:cs typeface="Verdana"/>
              </a:rPr>
              <a:t>i</a:t>
            </a:r>
            <a:r>
              <a:rPr dirty="0" sz="1500" spc="-5">
                <a:latin typeface="Verdana"/>
                <a:cs typeface="Verdana"/>
              </a:rPr>
              <a:t>s</a:t>
            </a:r>
            <a:r>
              <a:rPr dirty="0" sz="1500" spc="25">
                <a:latin typeface="Verdana"/>
                <a:cs typeface="Verdana"/>
              </a:rPr>
              <a:t>a</a:t>
            </a:r>
            <a:r>
              <a:rPr dirty="0" sz="1500" spc="30">
                <a:latin typeface="Verdana"/>
                <a:cs typeface="Verdana"/>
              </a:rPr>
              <a:t>t</a:t>
            </a:r>
            <a:r>
              <a:rPr dirty="0" sz="1500" spc="25">
                <a:latin typeface="Verdana"/>
                <a:cs typeface="Verdana"/>
              </a:rPr>
              <a:t>i</a:t>
            </a:r>
            <a:r>
              <a:rPr dirty="0" sz="1500" spc="10">
                <a:latin typeface="Verdana"/>
                <a:cs typeface="Verdana"/>
              </a:rPr>
              <a:t>o</a:t>
            </a:r>
            <a:r>
              <a:rPr dirty="0" sz="1500" spc="30">
                <a:latin typeface="Verdana"/>
                <a:cs typeface="Verdana"/>
              </a:rPr>
              <a:t>n</a:t>
            </a:r>
            <a:r>
              <a:rPr dirty="0" sz="1500" spc="-745">
                <a:latin typeface="Verdana"/>
                <a:cs typeface="Verdana"/>
              </a:rPr>
              <a:t>s</a:t>
            </a:r>
            <a:r>
              <a:rPr dirty="0" sz="1500" spc="-370">
                <a:latin typeface="Verdana"/>
                <a:cs typeface="Verdana"/>
              </a:rPr>
              <a:t>i</a:t>
            </a:r>
            <a:r>
              <a:rPr dirty="0" sz="1500" spc="-65">
                <a:latin typeface="Verdana"/>
                <a:cs typeface="Verdana"/>
              </a:rPr>
              <a:t> </a:t>
            </a:r>
            <a:r>
              <a:rPr dirty="0" sz="1500" spc="-90">
                <a:latin typeface="Verdana"/>
                <a:cs typeface="Verdana"/>
              </a:rPr>
              <a:t>likely</a:t>
            </a:r>
            <a:r>
              <a:rPr dirty="0" sz="1500" spc="-14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to</a:t>
            </a:r>
            <a:r>
              <a:rPr dirty="0" sz="1500" spc="-25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increase</a:t>
            </a:r>
            <a:r>
              <a:rPr dirty="0" sz="1500" spc="-145">
                <a:latin typeface="Verdana"/>
                <a:cs typeface="Verdana"/>
              </a:rPr>
              <a:t> </a:t>
            </a:r>
            <a:r>
              <a:rPr dirty="0" sz="1500" spc="-140">
                <a:latin typeface="Verdana"/>
                <a:cs typeface="Verdana"/>
              </a:rPr>
              <a:t>its</a:t>
            </a:r>
            <a:r>
              <a:rPr dirty="0" sz="1500" spc="-55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reputation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and</a:t>
            </a:r>
            <a:r>
              <a:rPr dirty="0" sz="1500" spc="-65">
                <a:latin typeface="Verdana"/>
                <a:cs typeface="Verdana"/>
              </a:rPr>
              <a:t> </a:t>
            </a:r>
            <a:r>
              <a:rPr dirty="0" sz="1500" spc="-70">
                <a:latin typeface="Verdana"/>
                <a:cs typeface="Verdana"/>
              </a:rPr>
              <a:t>ensure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the </a:t>
            </a:r>
            <a:r>
              <a:rPr dirty="0" sz="1500" spc="-75">
                <a:latin typeface="Verdana"/>
                <a:cs typeface="Verdana"/>
              </a:rPr>
              <a:t>sustainability</a:t>
            </a:r>
            <a:r>
              <a:rPr dirty="0" sz="1500" spc="-15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of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140">
                <a:latin typeface="Verdana"/>
                <a:cs typeface="Verdana"/>
              </a:rPr>
              <a:t>its</a:t>
            </a:r>
            <a:r>
              <a:rPr dirty="0" sz="1500" spc="-6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labour</a:t>
            </a:r>
            <a:r>
              <a:rPr dirty="0" sz="1500" spc="-14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force.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40">
                <a:latin typeface="Verdana"/>
                <a:cs typeface="Verdana"/>
              </a:rPr>
              <a:t>Ethical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135">
                <a:latin typeface="Verdana"/>
                <a:cs typeface="Verdana"/>
              </a:rPr>
              <a:t>issues</a:t>
            </a:r>
            <a:r>
              <a:rPr dirty="0" sz="1500" spc="-145">
                <a:latin typeface="Verdana"/>
                <a:cs typeface="Verdana"/>
              </a:rPr>
              <a:t> </a:t>
            </a:r>
            <a:r>
              <a:rPr dirty="0" sz="1500" spc="-100">
                <a:latin typeface="Verdana"/>
                <a:cs typeface="Verdana"/>
              </a:rPr>
              <a:t>thus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play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 spc="65">
                <a:latin typeface="Verdana"/>
                <a:cs typeface="Verdana"/>
              </a:rPr>
              <a:t>a </a:t>
            </a:r>
            <a:r>
              <a:rPr dirty="0" sz="1500">
                <a:latin typeface="Verdana"/>
                <a:cs typeface="Verdana"/>
              </a:rPr>
              <a:t>crucial</a:t>
            </a:r>
            <a:r>
              <a:rPr dirty="0" sz="1500" spc="-130">
                <a:latin typeface="Verdana"/>
                <a:cs typeface="Verdana"/>
              </a:rPr>
              <a:t> </a:t>
            </a:r>
            <a:r>
              <a:rPr dirty="0" sz="1500" spc="-55">
                <a:latin typeface="Verdana"/>
                <a:cs typeface="Verdana"/>
              </a:rPr>
              <a:t>role</a:t>
            </a:r>
            <a:r>
              <a:rPr dirty="0" sz="1500" spc="-12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when</a:t>
            </a:r>
            <a:r>
              <a:rPr dirty="0" sz="1500" spc="-6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planning</a:t>
            </a:r>
            <a:r>
              <a:rPr dirty="0" sz="1500" spc="-170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strategic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 spc="-50">
                <a:latin typeface="Verdana"/>
                <a:cs typeface="Verdana"/>
              </a:rPr>
              <a:t>recruitment</a:t>
            </a:r>
            <a:r>
              <a:rPr dirty="0" sz="1500" spc="-17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(Lorenc </a:t>
            </a:r>
            <a:r>
              <a:rPr dirty="0" sz="1500">
                <a:latin typeface="Verdana"/>
                <a:cs typeface="Verdana"/>
              </a:rPr>
              <a:t>et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al.,</a:t>
            </a:r>
            <a:r>
              <a:rPr dirty="0" sz="1500" spc="-12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2023).</a:t>
            </a:r>
            <a:endParaRPr sz="15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055609" y="2157857"/>
            <a:ext cx="3583813" cy="201739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732280">
              <a:lnSpc>
                <a:spcPct val="100000"/>
              </a:lnSpc>
              <a:spcBef>
                <a:spcPts val="100"/>
              </a:spcBef>
            </a:pPr>
            <a:r>
              <a:rPr dirty="0" spc="-110"/>
              <a:t>Technological</a:t>
            </a:r>
            <a:r>
              <a:rPr dirty="0" spc="-235"/>
              <a:t> </a:t>
            </a:r>
            <a:r>
              <a:rPr dirty="0" spc="-105"/>
              <a:t>Solutions</a:t>
            </a:r>
            <a:r>
              <a:rPr dirty="0" spc="-175"/>
              <a:t> </a:t>
            </a:r>
            <a:r>
              <a:rPr dirty="0" spc="-95"/>
              <a:t>for</a:t>
            </a:r>
            <a:r>
              <a:rPr dirty="0" spc="-200"/>
              <a:t> </a:t>
            </a:r>
            <a:r>
              <a:rPr dirty="0" spc="-60"/>
              <a:t>Recruitment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12138" y="1992782"/>
            <a:ext cx="5432425" cy="3423285"/>
          </a:xfrm>
          <a:prstGeom prst="rect">
            <a:avLst/>
          </a:prstGeom>
        </p:spPr>
        <p:txBody>
          <a:bodyPr wrap="square" lIns="0" tIns="1016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9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online</a:t>
            </a:r>
            <a:r>
              <a:rPr dirty="0" sz="13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20">
                <a:solidFill>
                  <a:srgbClr val="404040"/>
                </a:solidFill>
                <a:latin typeface="Verdana"/>
                <a:cs typeface="Verdana"/>
              </a:rPr>
              <a:t>sites</a:t>
            </a:r>
            <a:r>
              <a:rPr dirty="0" sz="13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enhance</a:t>
            </a:r>
            <a:r>
              <a:rPr dirty="0" sz="13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efficiency</a:t>
            </a:r>
            <a:r>
              <a:rPr dirty="0" sz="1300" spc="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90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recruitment.</a:t>
            </a:r>
            <a:endParaRPr sz="1300">
              <a:latin typeface="Verdana"/>
              <a:cs typeface="Verdana"/>
            </a:endParaRPr>
          </a:p>
          <a:p>
            <a:pPr marL="357505" marR="573405" indent="-344805">
              <a:lnSpc>
                <a:spcPts val="1270"/>
              </a:lnSpc>
              <a:spcBef>
                <a:spcPts val="980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80">
                <a:solidFill>
                  <a:srgbClr val="404040"/>
                </a:solidFill>
                <a:latin typeface="Verdana"/>
                <a:cs typeface="Verdana"/>
              </a:rPr>
              <a:t>There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35">
                <a:solidFill>
                  <a:srgbClr val="404040"/>
                </a:solidFill>
                <a:latin typeface="Verdana"/>
                <a:cs typeface="Verdana"/>
              </a:rPr>
              <a:t>AI-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based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5">
                <a:solidFill>
                  <a:srgbClr val="404040"/>
                </a:solidFill>
                <a:latin typeface="Verdana"/>
                <a:cs typeface="Verdana"/>
              </a:rPr>
              <a:t>systems</a:t>
            </a:r>
            <a:r>
              <a:rPr dirty="0" sz="13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that</a:t>
            </a:r>
            <a:r>
              <a:rPr dirty="0" sz="13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20">
                <a:solidFill>
                  <a:srgbClr val="404040"/>
                </a:solidFill>
                <a:latin typeface="Verdana"/>
                <a:cs typeface="Verdana"/>
              </a:rPr>
              <a:t>facilitate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3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screening</a:t>
            </a:r>
            <a:r>
              <a:rPr dirty="0" sz="13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715">
                <a:solidFill>
                  <a:srgbClr val="404040"/>
                </a:solidFill>
                <a:latin typeface="Verdana"/>
                <a:cs typeface="Verdana"/>
              </a:rPr>
              <a:t>o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f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 candidates.</a:t>
            </a:r>
            <a:endParaRPr sz="1300">
              <a:latin typeface="Verdana"/>
              <a:cs typeface="Verdana"/>
            </a:endParaRPr>
          </a:p>
          <a:p>
            <a:pPr marL="357505" marR="40640" indent="-344805">
              <a:lnSpc>
                <a:spcPts val="1420"/>
              </a:lnSpc>
              <a:spcBef>
                <a:spcPts val="680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Technology</a:t>
            </a:r>
            <a:r>
              <a:rPr dirty="0" sz="13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saves</a:t>
            </a:r>
            <a:r>
              <a:rPr dirty="0" sz="13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on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40">
                <a:solidFill>
                  <a:srgbClr val="404040"/>
                </a:solidFill>
                <a:latin typeface="Verdana"/>
                <a:cs typeface="Verdana"/>
              </a:rPr>
              <a:t>processing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50">
                <a:solidFill>
                  <a:srgbClr val="404040"/>
                </a:solidFill>
                <a:latin typeface="Verdana"/>
                <a:cs typeface="Verdana"/>
              </a:rPr>
              <a:t>time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2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3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60">
                <a:solidFill>
                  <a:srgbClr val="404040"/>
                </a:solidFill>
                <a:latin typeface="Verdana"/>
                <a:cs typeface="Verdana"/>
              </a:rPr>
              <a:t>recruitments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(Lorenc</a:t>
            </a:r>
            <a:r>
              <a:rPr dirty="0" sz="13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25">
                <a:solidFill>
                  <a:srgbClr val="404040"/>
                </a:solidFill>
                <a:latin typeface="Verdana"/>
                <a:cs typeface="Verdana"/>
              </a:rPr>
              <a:t>et </a:t>
            </a:r>
            <a:r>
              <a:rPr dirty="0" sz="1300" spc="-85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3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3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45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Online</a:t>
            </a:r>
            <a:r>
              <a:rPr dirty="0" sz="13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20">
                <a:solidFill>
                  <a:srgbClr val="404040"/>
                </a:solidFill>
                <a:latin typeface="Verdana"/>
                <a:cs typeface="Verdana"/>
              </a:rPr>
              <a:t>technologies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improve</a:t>
            </a:r>
            <a:r>
              <a:rPr dirty="0" sz="13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40">
                <a:solidFill>
                  <a:srgbClr val="404040"/>
                </a:solidFill>
                <a:latin typeface="Verdana"/>
                <a:cs typeface="Verdana"/>
              </a:rPr>
              <a:t>quality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2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3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planning.</a:t>
            </a:r>
            <a:endParaRPr sz="1300">
              <a:latin typeface="Verdana"/>
              <a:cs typeface="Verdana"/>
            </a:endParaRPr>
          </a:p>
          <a:p>
            <a:pPr marL="357505" marR="184150" indent="-344805">
              <a:lnSpc>
                <a:spcPts val="1420"/>
              </a:lnSpc>
              <a:spcBef>
                <a:spcPts val="715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35">
                <a:latin typeface="Verdana"/>
                <a:cs typeface="Verdana"/>
              </a:rPr>
              <a:t>Online</a:t>
            </a:r>
            <a:r>
              <a:rPr dirty="0" sz="1300" spc="-80">
                <a:latin typeface="Verdana"/>
                <a:cs typeface="Verdana"/>
              </a:rPr>
              <a:t> </a:t>
            </a:r>
            <a:r>
              <a:rPr dirty="0" sz="1300" spc="-55">
                <a:latin typeface="Verdana"/>
                <a:cs typeface="Verdana"/>
              </a:rPr>
              <a:t>recruitment</a:t>
            </a:r>
            <a:r>
              <a:rPr dirty="0" sz="1300" spc="-50">
                <a:latin typeface="Verdana"/>
                <a:cs typeface="Verdana"/>
              </a:rPr>
              <a:t> </a:t>
            </a:r>
            <a:r>
              <a:rPr dirty="0" sz="1300" spc="-110">
                <a:latin typeface="Verdana"/>
                <a:cs typeface="Verdana"/>
              </a:rPr>
              <a:t>sites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 spc="-75">
                <a:latin typeface="Verdana"/>
                <a:cs typeface="Verdana"/>
              </a:rPr>
              <a:t>will</a:t>
            </a:r>
            <a:r>
              <a:rPr dirty="0" sz="1300" spc="-8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make</a:t>
            </a:r>
            <a:r>
              <a:rPr dirty="0" sz="1300" spc="-45">
                <a:latin typeface="Verdana"/>
                <a:cs typeface="Verdana"/>
              </a:rPr>
              <a:t> </a:t>
            </a:r>
            <a:r>
              <a:rPr dirty="0" sz="1300" spc="-30">
                <a:latin typeface="Verdana"/>
                <a:cs typeface="Verdana"/>
              </a:rPr>
              <a:t>the</a:t>
            </a:r>
            <a:r>
              <a:rPr dirty="0" sz="1300" spc="-80">
                <a:latin typeface="Verdana"/>
                <a:cs typeface="Verdana"/>
              </a:rPr>
              <a:t> hiring</a:t>
            </a:r>
            <a:r>
              <a:rPr dirty="0" sz="1300" spc="-10">
                <a:latin typeface="Verdana"/>
                <a:cs typeface="Verdana"/>
              </a:rPr>
              <a:t> </a:t>
            </a:r>
            <a:r>
              <a:rPr dirty="0" sz="1300" spc="-45">
                <a:latin typeface="Verdana"/>
                <a:cs typeface="Verdana"/>
              </a:rPr>
              <a:t>mechanisms</a:t>
            </a:r>
            <a:r>
              <a:rPr dirty="0" sz="1300" spc="-95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more </a:t>
            </a:r>
            <a:r>
              <a:rPr dirty="0" sz="1300" spc="-10">
                <a:latin typeface="Verdana"/>
                <a:cs typeface="Verdana"/>
              </a:rPr>
              <a:t>efficient</a:t>
            </a:r>
            <a:r>
              <a:rPr dirty="0" sz="1300" spc="-4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and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enhance</a:t>
            </a:r>
            <a:r>
              <a:rPr dirty="0" sz="1300" spc="-7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contact</a:t>
            </a:r>
            <a:r>
              <a:rPr dirty="0" sz="1300" spc="-4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with</a:t>
            </a:r>
            <a:r>
              <a:rPr dirty="0" sz="1300" spc="-7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the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candidates.</a:t>
            </a:r>
            <a:endParaRPr sz="1300">
              <a:latin typeface="Verdana"/>
              <a:cs typeface="Verdana"/>
            </a:endParaRPr>
          </a:p>
          <a:p>
            <a:pPr marL="357505" marR="271780" indent="-344805">
              <a:lnSpc>
                <a:spcPts val="1280"/>
              </a:lnSpc>
              <a:spcBef>
                <a:spcPts val="894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135">
                <a:latin typeface="Verdana"/>
                <a:cs typeface="Verdana"/>
              </a:rPr>
              <a:t>AI</a:t>
            </a:r>
            <a:r>
              <a:rPr dirty="0" sz="1300" spc="-3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applications</a:t>
            </a:r>
            <a:r>
              <a:rPr dirty="0" sz="1300" spc="-90">
                <a:latin typeface="Verdana"/>
                <a:cs typeface="Verdana"/>
              </a:rPr>
              <a:t> </a:t>
            </a:r>
            <a:r>
              <a:rPr dirty="0" sz="1300" spc="-114">
                <a:latin typeface="Verdana"/>
                <a:cs typeface="Verdana"/>
              </a:rPr>
              <a:t>assist</a:t>
            </a:r>
            <a:r>
              <a:rPr dirty="0" sz="1300" spc="-120">
                <a:latin typeface="Verdana"/>
                <a:cs typeface="Verdana"/>
              </a:rPr>
              <a:t> </a:t>
            </a:r>
            <a:r>
              <a:rPr dirty="0" sz="1300" spc="-90">
                <a:latin typeface="Verdana"/>
                <a:cs typeface="Verdana"/>
              </a:rPr>
              <a:t>in</a:t>
            </a:r>
            <a:r>
              <a:rPr dirty="0" sz="1300" spc="-50">
                <a:latin typeface="Verdana"/>
                <a:cs typeface="Verdana"/>
              </a:rPr>
              <a:t> </a:t>
            </a:r>
            <a:r>
              <a:rPr dirty="0" sz="1300" spc="-35">
                <a:latin typeface="Verdana"/>
                <a:cs typeface="Verdana"/>
              </a:rPr>
              <a:t>screening</a:t>
            </a:r>
            <a:r>
              <a:rPr dirty="0" sz="1300" spc="-5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and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-25">
                <a:latin typeface="Verdana"/>
                <a:cs typeface="Verdana"/>
              </a:rPr>
              <a:t>selection</a:t>
            </a:r>
            <a:r>
              <a:rPr dirty="0" sz="1300" spc="-5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of</a:t>
            </a:r>
            <a:r>
              <a:rPr dirty="0" sz="1300" spc="-35">
                <a:latin typeface="Verdana"/>
                <a:cs typeface="Verdana"/>
              </a:rPr>
              <a:t> </a:t>
            </a:r>
            <a:r>
              <a:rPr dirty="0" sz="1300" spc="-90">
                <a:latin typeface="Verdana"/>
                <a:cs typeface="Verdana"/>
              </a:rPr>
              <a:t>candidates, </a:t>
            </a:r>
            <a:r>
              <a:rPr dirty="0" sz="1300">
                <a:latin typeface="Verdana"/>
                <a:cs typeface="Verdana"/>
              </a:rPr>
              <a:t>and</a:t>
            </a:r>
            <a:r>
              <a:rPr dirty="0" sz="1300" spc="-55">
                <a:latin typeface="Verdana"/>
                <a:cs typeface="Verdana"/>
              </a:rPr>
              <a:t> as</a:t>
            </a:r>
            <a:r>
              <a:rPr dirty="0" sz="1300" spc="-40">
                <a:latin typeface="Verdana"/>
                <a:cs typeface="Verdana"/>
              </a:rPr>
              <a:t> </a:t>
            </a:r>
            <a:r>
              <a:rPr dirty="0" sz="1300" spc="85">
                <a:latin typeface="Verdana"/>
                <a:cs typeface="Verdana"/>
              </a:rPr>
              <a:t>a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 spc="-100">
                <a:latin typeface="Verdana"/>
                <a:cs typeface="Verdana"/>
              </a:rPr>
              <a:t>result,</a:t>
            </a:r>
            <a:r>
              <a:rPr dirty="0" sz="1300" spc="-110">
                <a:latin typeface="Verdana"/>
                <a:cs typeface="Verdana"/>
              </a:rPr>
              <a:t> </a:t>
            </a:r>
            <a:r>
              <a:rPr dirty="0" sz="1300" spc="-70">
                <a:latin typeface="Verdana"/>
                <a:cs typeface="Verdana"/>
              </a:rPr>
              <a:t>shorten</a:t>
            </a:r>
            <a:r>
              <a:rPr dirty="0" sz="1300" spc="-25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the</a:t>
            </a:r>
            <a:r>
              <a:rPr dirty="0" sz="1300" spc="-45">
                <a:latin typeface="Verdana"/>
                <a:cs typeface="Verdana"/>
              </a:rPr>
              <a:t> </a:t>
            </a:r>
            <a:r>
              <a:rPr dirty="0" sz="1300" spc="-50">
                <a:latin typeface="Verdana"/>
                <a:cs typeface="Verdana"/>
              </a:rPr>
              <a:t>recruitment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processes.</a:t>
            </a:r>
            <a:endParaRPr sz="1300">
              <a:latin typeface="Verdana"/>
              <a:cs typeface="Verdana"/>
            </a:endParaRPr>
          </a:p>
          <a:p>
            <a:pPr marL="357505" marR="5080" indent="-344805">
              <a:lnSpc>
                <a:spcPct val="80000"/>
              </a:lnSpc>
              <a:spcBef>
                <a:spcPts val="1010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90">
                <a:latin typeface="Verdana"/>
                <a:cs typeface="Verdana"/>
              </a:rPr>
              <a:t>The </a:t>
            </a:r>
            <a:r>
              <a:rPr dirty="0" sz="1300" spc="-80">
                <a:latin typeface="Verdana"/>
                <a:cs typeface="Verdana"/>
              </a:rPr>
              <a:t>use</a:t>
            </a:r>
            <a:r>
              <a:rPr dirty="0" sz="1300" spc="-5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of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technology</a:t>
            </a:r>
            <a:r>
              <a:rPr dirty="0" sz="1300" spc="-40">
                <a:latin typeface="Verdana"/>
                <a:cs typeface="Verdana"/>
              </a:rPr>
              <a:t> </a:t>
            </a:r>
            <a:r>
              <a:rPr dirty="0" sz="1300" spc="-35">
                <a:latin typeface="Verdana"/>
                <a:cs typeface="Verdana"/>
              </a:rPr>
              <a:t>also</a:t>
            </a:r>
            <a:r>
              <a:rPr dirty="0" sz="1300" spc="-85">
                <a:latin typeface="Verdana"/>
                <a:cs typeface="Verdana"/>
              </a:rPr>
              <a:t> </a:t>
            </a:r>
            <a:r>
              <a:rPr dirty="0" sz="1300" spc="-50">
                <a:latin typeface="Verdana"/>
                <a:cs typeface="Verdana"/>
              </a:rPr>
              <a:t>helps</a:t>
            </a:r>
            <a:r>
              <a:rPr dirty="0" sz="1300" spc="-80">
                <a:latin typeface="Verdana"/>
                <a:cs typeface="Verdana"/>
              </a:rPr>
              <a:t> </a:t>
            </a:r>
            <a:r>
              <a:rPr dirty="0" sz="1300" spc="-90">
                <a:latin typeface="Verdana"/>
                <a:cs typeface="Verdana"/>
              </a:rPr>
              <a:t>in</a:t>
            </a:r>
            <a:r>
              <a:rPr dirty="0" sz="1300" spc="-75">
                <a:latin typeface="Verdana"/>
                <a:cs typeface="Verdana"/>
              </a:rPr>
              <a:t> </a:t>
            </a:r>
            <a:r>
              <a:rPr dirty="0" sz="1300" spc="-30">
                <a:latin typeface="Verdana"/>
                <a:cs typeface="Verdana"/>
              </a:rPr>
              <a:t>workforce</a:t>
            </a:r>
            <a:r>
              <a:rPr dirty="0" sz="1300" spc="-60">
                <a:latin typeface="Verdana"/>
                <a:cs typeface="Verdana"/>
              </a:rPr>
              <a:t> </a:t>
            </a:r>
            <a:r>
              <a:rPr dirty="0" sz="1300" spc="-25">
                <a:latin typeface="Verdana"/>
                <a:cs typeface="Verdana"/>
              </a:rPr>
              <a:t>planning</a:t>
            </a:r>
            <a:r>
              <a:rPr dirty="0" sz="1300" spc="-125">
                <a:latin typeface="Verdana"/>
                <a:cs typeface="Verdana"/>
              </a:rPr>
              <a:t> </a:t>
            </a:r>
            <a:r>
              <a:rPr dirty="0" sz="1300" spc="-135">
                <a:latin typeface="Verdana"/>
                <a:cs typeface="Verdana"/>
              </a:rPr>
              <a:t>because</a:t>
            </a:r>
            <a:r>
              <a:rPr dirty="0" sz="1300" spc="-200">
                <a:latin typeface="Verdana"/>
                <a:cs typeface="Verdana"/>
              </a:rPr>
              <a:t> </a:t>
            </a:r>
            <a:r>
              <a:rPr dirty="0" sz="1300" spc="-25">
                <a:latin typeface="Verdana"/>
                <a:cs typeface="Verdana"/>
              </a:rPr>
              <a:t>it </a:t>
            </a:r>
            <a:r>
              <a:rPr dirty="0" sz="1300" spc="-10">
                <a:latin typeface="Verdana"/>
                <a:cs typeface="Verdana"/>
              </a:rPr>
              <a:t>would</a:t>
            </a:r>
            <a:r>
              <a:rPr dirty="0" sz="1300" spc="-85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give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the</a:t>
            </a:r>
            <a:r>
              <a:rPr dirty="0" sz="1300" spc="-30">
                <a:latin typeface="Verdana"/>
                <a:cs typeface="Verdana"/>
              </a:rPr>
              <a:t> </a:t>
            </a:r>
            <a:r>
              <a:rPr dirty="0" sz="1300" spc="-85">
                <a:latin typeface="Verdana"/>
                <a:cs typeface="Verdana"/>
              </a:rPr>
              <a:t>right</a:t>
            </a:r>
            <a:r>
              <a:rPr dirty="0" sz="1300" spc="-2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data</a:t>
            </a:r>
            <a:r>
              <a:rPr dirty="0" sz="1300" spc="-80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to</a:t>
            </a:r>
            <a:r>
              <a:rPr dirty="0" sz="1300" spc="-6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predict</a:t>
            </a:r>
            <a:r>
              <a:rPr dirty="0" sz="1300" spc="-85">
                <a:latin typeface="Verdana"/>
                <a:cs typeface="Verdana"/>
              </a:rPr>
              <a:t> </a:t>
            </a:r>
            <a:r>
              <a:rPr dirty="0" sz="1300" spc="-50">
                <a:latin typeface="Verdana"/>
                <a:cs typeface="Verdana"/>
              </a:rPr>
              <a:t>staffing</a:t>
            </a:r>
            <a:r>
              <a:rPr dirty="0" sz="1300" spc="-1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needs.</a:t>
            </a:r>
            <a:endParaRPr sz="1300">
              <a:latin typeface="Verdana"/>
              <a:cs typeface="Verdana"/>
            </a:endParaRPr>
          </a:p>
          <a:p>
            <a:pPr marL="357505" marR="297815" indent="-344805">
              <a:lnSpc>
                <a:spcPts val="1250"/>
              </a:lnSpc>
              <a:spcBef>
                <a:spcPts val="975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>
                <a:latin typeface="Verdana"/>
                <a:cs typeface="Verdana"/>
              </a:rPr>
              <a:t>Application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of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 spc="-30">
                <a:latin typeface="Verdana"/>
                <a:cs typeface="Verdana"/>
              </a:rPr>
              <a:t>digital</a:t>
            </a:r>
            <a:r>
              <a:rPr dirty="0" sz="1300" spc="-40">
                <a:latin typeface="Verdana"/>
                <a:cs typeface="Verdana"/>
              </a:rPr>
              <a:t> </a:t>
            </a:r>
            <a:r>
              <a:rPr dirty="0" sz="1300" spc="-65">
                <a:latin typeface="Verdana"/>
                <a:cs typeface="Verdana"/>
              </a:rPr>
              <a:t>solution</a:t>
            </a:r>
            <a:r>
              <a:rPr dirty="0" sz="1300" spc="-90">
                <a:latin typeface="Verdana"/>
                <a:cs typeface="Verdana"/>
              </a:rPr>
              <a:t> in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-55">
                <a:latin typeface="Verdana"/>
                <a:cs typeface="Verdana"/>
              </a:rPr>
              <a:t>recruitment</a:t>
            </a:r>
            <a:r>
              <a:rPr dirty="0" sz="1300" spc="-90">
                <a:latin typeface="Verdana"/>
                <a:cs typeface="Verdana"/>
              </a:rPr>
              <a:t> </a:t>
            </a:r>
            <a:r>
              <a:rPr dirty="0" sz="1300" spc="-55">
                <a:latin typeface="Verdana"/>
                <a:cs typeface="Verdana"/>
              </a:rPr>
              <a:t>strategy</a:t>
            </a:r>
            <a:r>
              <a:rPr dirty="0" sz="1300" spc="-35">
                <a:latin typeface="Verdana"/>
                <a:cs typeface="Verdana"/>
              </a:rPr>
              <a:t> </a:t>
            </a:r>
            <a:r>
              <a:rPr dirty="0" sz="1300" spc="-160">
                <a:latin typeface="Verdana"/>
                <a:cs typeface="Verdana"/>
              </a:rPr>
              <a:t>is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 spc="85">
                <a:latin typeface="Verdana"/>
                <a:cs typeface="Verdana"/>
              </a:rPr>
              <a:t>a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 spc="-330">
                <a:latin typeface="Verdana"/>
                <a:cs typeface="Verdana"/>
              </a:rPr>
              <a:t>move</a:t>
            </a:r>
            <a:r>
              <a:rPr dirty="0" sz="1300" spc="-40">
                <a:latin typeface="Verdana"/>
                <a:cs typeface="Verdana"/>
              </a:rPr>
              <a:t> that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 spc="65">
                <a:latin typeface="Verdana"/>
                <a:cs typeface="Verdana"/>
              </a:rPr>
              <a:t>can</a:t>
            </a:r>
            <a:r>
              <a:rPr dirty="0" sz="1300" spc="-20">
                <a:latin typeface="Verdana"/>
                <a:cs typeface="Verdana"/>
              </a:rPr>
              <a:t> </a:t>
            </a:r>
            <a:r>
              <a:rPr dirty="0" sz="1300" spc="-35">
                <a:latin typeface="Verdana"/>
                <a:cs typeface="Verdana"/>
              </a:rPr>
              <a:t>greatly</a:t>
            </a:r>
            <a:r>
              <a:rPr dirty="0" sz="1300" spc="-1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enhance</a:t>
            </a:r>
            <a:r>
              <a:rPr dirty="0" sz="1300" spc="-40">
                <a:latin typeface="Verdana"/>
                <a:cs typeface="Verdana"/>
              </a:rPr>
              <a:t> </a:t>
            </a:r>
            <a:r>
              <a:rPr dirty="0" sz="1300" spc="-30">
                <a:latin typeface="Verdana"/>
                <a:cs typeface="Verdana"/>
              </a:rPr>
              <a:t>workforce </a:t>
            </a:r>
            <a:r>
              <a:rPr dirty="0" sz="1300">
                <a:latin typeface="Verdana"/>
                <a:cs typeface="Verdana"/>
              </a:rPr>
              <a:t>management</a:t>
            </a:r>
            <a:r>
              <a:rPr dirty="0" sz="1300" spc="-45">
                <a:latin typeface="Verdana"/>
                <a:cs typeface="Verdana"/>
              </a:rPr>
              <a:t> </a:t>
            </a:r>
            <a:r>
              <a:rPr dirty="0" sz="1300" spc="-25">
                <a:latin typeface="Verdana"/>
                <a:cs typeface="Verdana"/>
              </a:rPr>
              <a:t>and </a:t>
            </a:r>
            <a:r>
              <a:rPr dirty="0" sz="1300" spc="-40">
                <a:latin typeface="Verdana"/>
                <a:cs typeface="Verdana"/>
              </a:rPr>
              <a:t>organisation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efficiency</a:t>
            </a:r>
            <a:r>
              <a:rPr dirty="0" sz="1300" spc="-5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(Maclaren</a:t>
            </a:r>
            <a:r>
              <a:rPr dirty="0" sz="1300" spc="-40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et</a:t>
            </a:r>
            <a:r>
              <a:rPr dirty="0" sz="1300" spc="-60">
                <a:latin typeface="Verdana"/>
                <a:cs typeface="Verdana"/>
              </a:rPr>
              <a:t> </a:t>
            </a:r>
            <a:r>
              <a:rPr dirty="0" sz="1300" spc="-75">
                <a:latin typeface="Verdana"/>
                <a:cs typeface="Verdana"/>
              </a:rPr>
              <a:t>al.,</a:t>
            </a:r>
            <a:r>
              <a:rPr dirty="0" sz="1300" spc="-8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2022).</a:t>
            </a:r>
            <a:endParaRPr sz="13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479665" y="2298192"/>
            <a:ext cx="4022725" cy="2261235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3614" rIns="0" bIns="0" rtlCol="0" vert="horz">
            <a:spAutoFit/>
          </a:bodyPr>
          <a:lstStyle/>
          <a:p>
            <a:pPr marL="1744345">
              <a:lnSpc>
                <a:spcPct val="100000"/>
              </a:lnSpc>
              <a:spcBef>
                <a:spcPts val="95"/>
              </a:spcBef>
            </a:pPr>
            <a:r>
              <a:rPr dirty="0" sz="3200" spc="-105"/>
              <a:t>Need</a:t>
            </a:r>
            <a:r>
              <a:rPr dirty="0" sz="3200" spc="-185"/>
              <a:t> </a:t>
            </a:r>
            <a:r>
              <a:rPr dirty="0" sz="3200" spc="-90"/>
              <a:t>for</a:t>
            </a:r>
            <a:r>
              <a:rPr dirty="0" sz="3200" spc="-190"/>
              <a:t> </a:t>
            </a:r>
            <a:r>
              <a:rPr dirty="0" sz="3200" spc="-110"/>
              <a:t>Integrated</a:t>
            </a:r>
            <a:r>
              <a:rPr dirty="0" sz="3200" spc="-180"/>
              <a:t> </a:t>
            </a:r>
            <a:r>
              <a:rPr dirty="0" sz="3200" spc="-110"/>
              <a:t>Recruitment</a:t>
            </a:r>
            <a:r>
              <a:rPr dirty="0" sz="3200" spc="-170"/>
              <a:t> </a:t>
            </a:r>
            <a:r>
              <a:rPr dirty="0" sz="3200" spc="-50"/>
              <a:t>Strategies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1755775" y="2073401"/>
            <a:ext cx="5552440" cy="3850004"/>
          </a:xfrm>
          <a:prstGeom prst="rect">
            <a:avLst/>
          </a:prstGeom>
        </p:spPr>
        <p:txBody>
          <a:bodyPr wrap="square" lIns="0" tIns="41275" rIns="0" bIns="0" rtlCol="0" vert="horz">
            <a:spAutoFit/>
          </a:bodyPr>
          <a:lstStyle/>
          <a:p>
            <a:pPr marL="356870" marR="115570" indent="-344805">
              <a:lnSpc>
                <a:spcPts val="1850"/>
              </a:lnSpc>
              <a:spcBef>
                <a:spcPts val="32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will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have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70">
                <a:solidFill>
                  <a:srgbClr val="404040"/>
                </a:solidFill>
                <a:latin typeface="Verdana"/>
                <a:cs typeface="Verdana"/>
              </a:rPr>
              <a:t>be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synchronized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with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HR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functions.</a:t>
            </a:r>
            <a:endParaRPr sz="1700">
              <a:latin typeface="Verdana"/>
              <a:cs typeface="Verdana"/>
            </a:endParaRPr>
          </a:p>
          <a:p>
            <a:pPr marL="356870" marR="5080" indent="-344805">
              <a:lnSpc>
                <a:spcPts val="1850"/>
              </a:lnSpc>
              <a:spcBef>
                <a:spcPts val="57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Strategic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approaches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enhance</a:t>
            </a:r>
            <a:r>
              <a:rPr dirty="0" sz="17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stability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the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workforces.</a:t>
            </a:r>
            <a:endParaRPr sz="1700">
              <a:latin typeface="Verdana"/>
              <a:cs typeface="Verdana"/>
            </a:endParaRPr>
          </a:p>
          <a:p>
            <a:pPr marL="356870" marR="1235075" indent="-344805">
              <a:lnSpc>
                <a:spcPts val="1660"/>
              </a:lnSpc>
              <a:spcBef>
                <a:spcPts val="94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Teamwork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improves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f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f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c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i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v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n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s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s</a:t>
            </a:r>
            <a:r>
              <a:rPr dirty="0" sz="1700" spc="-685">
                <a:solidFill>
                  <a:srgbClr val="404040"/>
                </a:solidFill>
                <a:latin typeface="Verdana"/>
                <a:cs typeface="Verdana"/>
              </a:rPr>
              <a:t>o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f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(Joshi,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700">
              <a:latin typeface="Verdana"/>
              <a:cs typeface="Verdana"/>
            </a:endParaRPr>
          </a:p>
          <a:p>
            <a:pPr marL="356870" marR="1538605" indent="-344805">
              <a:lnSpc>
                <a:spcPts val="1660"/>
              </a:lnSpc>
              <a:spcBef>
                <a:spcPts val="91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whole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HR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effective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95">
                <a:solidFill>
                  <a:srgbClr val="404040"/>
                </a:solidFill>
                <a:latin typeface="Verdana"/>
                <a:cs typeface="Verdana"/>
              </a:rPr>
              <a:t>promoting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organisational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success.</a:t>
            </a:r>
            <a:endParaRPr sz="1700">
              <a:latin typeface="Verdana"/>
              <a:cs typeface="Verdana"/>
            </a:endParaRPr>
          </a:p>
          <a:p>
            <a:pPr marL="356870" marR="389890" indent="-344805">
              <a:lnSpc>
                <a:spcPct val="80600"/>
              </a:lnSpc>
              <a:spcBef>
                <a:spcPts val="97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35">
                <a:latin typeface="Verdana"/>
                <a:cs typeface="Verdana"/>
              </a:rPr>
              <a:t>The</a:t>
            </a:r>
            <a:r>
              <a:rPr dirty="0" sz="1700" spc="-60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cooperation</a:t>
            </a:r>
            <a:r>
              <a:rPr dirty="0" sz="1700" spc="-70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of</a:t>
            </a:r>
            <a:r>
              <a:rPr dirty="0" sz="1700" spc="-65">
                <a:latin typeface="Verdana"/>
                <a:cs typeface="Verdana"/>
              </a:rPr>
              <a:t> </a:t>
            </a:r>
            <a:r>
              <a:rPr dirty="0" sz="1700" spc="-40">
                <a:latin typeface="Verdana"/>
                <a:cs typeface="Verdana"/>
              </a:rPr>
              <a:t>the</a:t>
            </a:r>
            <a:r>
              <a:rPr dirty="0" sz="1700" spc="-110">
                <a:latin typeface="Verdana"/>
                <a:cs typeface="Verdana"/>
              </a:rPr>
              <a:t> </a:t>
            </a:r>
            <a:r>
              <a:rPr dirty="0" sz="1700" spc="-160">
                <a:latin typeface="Verdana"/>
                <a:cs typeface="Verdana"/>
              </a:rPr>
              <a:t>HR</a:t>
            </a:r>
            <a:r>
              <a:rPr dirty="0" sz="1700" spc="-100">
                <a:latin typeface="Verdana"/>
                <a:cs typeface="Verdana"/>
              </a:rPr>
              <a:t> </a:t>
            </a:r>
            <a:r>
              <a:rPr dirty="0" sz="1700" spc="-50">
                <a:latin typeface="Verdana"/>
                <a:cs typeface="Verdana"/>
              </a:rPr>
              <a:t>leaders,</a:t>
            </a:r>
            <a:r>
              <a:rPr dirty="0" sz="1700" spc="-145">
                <a:latin typeface="Verdana"/>
                <a:cs typeface="Verdana"/>
              </a:rPr>
              <a:t> </a:t>
            </a:r>
            <a:r>
              <a:rPr dirty="0" sz="1700" spc="-215">
                <a:latin typeface="Verdana"/>
                <a:cs typeface="Verdana"/>
              </a:rPr>
              <a:t>policymakers, </a:t>
            </a:r>
            <a:r>
              <a:rPr dirty="0" sz="1700">
                <a:latin typeface="Verdana"/>
                <a:cs typeface="Verdana"/>
              </a:rPr>
              <a:t>and</a:t>
            </a:r>
            <a:r>
              <a:rPr dirty="0" sz="1700" spc="-45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healthcare</a:t>
            </a:r>
            <a:r>
              <a:rPr dirty="0" sz="1700" spc="-70">
                <a:latin typeface="Verdana"/>
                <a:cs typeface="Verdana"/>
              </a:rPr>
              <a:t> </a:t>
            </a:r>
            <a:r>
              <a:rPr dirty="0" sz="1700" spc="-35">
                <a:latin typeface="Verdana"/>
                <a:cs typeface="Verdana"/>
              </a:rPr>
              <a:t>managers</a:t>
            </a:r>
            <a:r>
              <a:rPr dirty="0" sz="1700" spc="-90">
                <a:latin typeface="Verdana"/>
                <a:cs typeface="Verdana"/>
              </a:rPr>
              <a:t> </a:t>
            </a:r>
            <a:r>
              <a:rPr dirty="0" sz="1700" spc="-70">
                <a:latin typeface="Verdana"/>
                <a:cs typeface="Verdana"/>
              </a:rPr>
              <a:t>improves</a:t>
            </a:r>
            <a:r>
              <a:rPr dirty="0" sz="1700" spc="-95">
                <a:latin typeface="Verdana"/>
                <a:cs typeface="Verdana"/>
              </a:rPr>
              <a:t> </a:t>
            </a:r>
            <a:r>
              <a:rPr dirty="0" sz="1700" spc="-25">
                <a:latin typeface="Verdana"/>
                <a:cs typeface="Verdana"/>
              </a:rPr>
              <a:t>the </a:t>
            </a:r>
            <a:r>
              <a:rPr dirty="0" sz="1700" spc="-45">
                <a:latin typeface="Verdana"/>
                <a:cs typeface="Verdana"/>
              </a:rPr>
              <a:t>effectiveness</a:t>
            </a:r>
            <a:r>
              <a:rPr dirty="0" sz="1700" spc="-125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of</a:t>
            </a:r>
            <a:r>
              <a:rPr dirty="0" sz="1700" spc="-55">
                <a:latin typeface="Verdana"/>
                <a:cs typeface="Verdana"/>
              </a:rPr>
              <a:t> </a:t>
            </a:r>
            <a:r>
              <a:rPr dirty="0" sz="1700" spc="-60">
                <a:latin typeface="Verdana"/>
                <a:cs typeface="Verdana"/>
              </a:rPr>
              <a:t>recruitment</a:t>
            </a:r>
            <a:r>
              <a:rPr dirty="0" sz="1700" spc="-140">
                <a:latin typeface="Verdana"/>
                <a:cs typeface="Verdana"/>
              </a:rPr>
              <a:t> </a:t>
            </a:r>
            <a:r>
              <a:rPr dirty="0" sz="1700" spc="-95">
                <a:latin typeface="Verdana"/>
                <a:cs typeface="Verdana"/>
              </a:rPr>
              <a:t>(Joshi,</a:t>
            </a:r>
            <a:r>
              <a:rPr dirty="0" sz="1700" spc="-90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2023).</a:t>
            </a:r>
            <a:endParaRPr sz="1700">
              <a:latin typeface="Verdana"/>
              <a:cs typeface="Verdana"/>
            </a:endParaRPr>
          </a:p>
          <a:p>
            <a:pPr marL="356870" marR="49530" indent="-344805">
              <a:lnSpc>
                <a:spcPct val="80000"/>
              </a:lnSpc>
              <a:spcBef>
                <a:spcPts val="98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35">
                <a:latin typeface="Verdana"/>
                <a:cs typeface="Verdana"/>
              </a:rPr>
              <a:t>The</a:t>
            </a:r>
            <a:r>
              <a:rPr dirty="0" sz="1700" spc="-25">
                <a:latin typeface="Verdana"/>
                <a:cs typeface="Verdana"/>
              </a:rPr>
              <a:t> </a:t>
            </a:r>
            <a:r>
              <a:rPr dirty="0" sz="1700" spc="-50">
                <a:latin typeface="Verdana"/>
                <a:cs typeface="Verdana"/>
              </a:rPr>
              <a:t>organisation</a:t>
            </a:r>
            <a:r>
              <a:rPr dirty="0" sz="1700" spc="-114">
                <a:latin typeface="Verdana"/>
                <a:cs typeface="Verdana"/>
              </a:rPr>
              <a:t> </a:t>
            </a:r>
            <a:r>
              <a:rPr dirty="0" sz="1700" spc="-55">
                <a:latin typeface="Verdana"/>
                <a:cs typeface="Verdana"/>
              </a:rPr>
              <a:t>should</a:t>
            </a:r>
            <a:r>
              <a:rPr dirty="0" sz="1700" spc="-50">
                <a:latin typeface="Verdana"/>
                <a:cs typeface="Verdana"/>
              </a:rPr>
              <a:t> </a:t>
            </a:r>
            <a:r>
              <a:rPr dirty="0" sz="1700" spc="-85">
                <a:latin typeface="Verdana"/>
                <a:cs typeface="Verdana"/>
              </a:rPr>
              <a:t>use</a:t>
            </a:r>
            <a:r>
              <a:rPr dirty="0" sz="1700" spc="-100">
                <a:latin typeface="Verdana"/>
                <a:cs typeface="Verdana"/>
              </a:rPr>
              <a:t> </a:t>
            </a:r>
            <a:r>
              <a:rPr dirty="0" sz="1700" spc="-70">
                <a:latin typeface="Verdana"/>
                <a:cs typeface="Verdana"/>
              </a:rPr>
              <a:t>holistic</a:t>
            </a:r>
            <a:r>
              <a:rPr dirty="0" sz="1700" spc="-140">
                <a:latin typeface="Verdana"/>
                <a:cs typeface="Verdana"/>
              </a:rPr>
              <a:t> </a:t>
            </a:r>
            <a:r>
              <a:rPr dirty="0" sz="1700" spc="-40">
                <a:latin typeface="Verdana"/>
                <a:cs typeface="Verdana"/>
              </a:rPr>
              <a:t>methods</a:t>
            </a:r>
            <a:r>
              <a:rPr dirty="0" sz="1700" spc="-70">
                <a:latin typeface="Verdana"/>
                <a:cs typeface="Verdana"/>
              </a:rPr>
              <a:t> </a:t>
            </a:r>
            <a:r>
              <a:rPr dirty="0" sz="1700" spc="-25">
                <a:latin typeface="Verdana"/>
                <a:cs typeface="Verdana"/>
              </a:rPr>
              <a:t>of </a:t>
            </a:r>
            <a:r>
              <a:rPr dirty="0" sz="1700" spc="-60">
                <a:latin typeface="Verdana"/>
                <a:cs typeface="Verdana"/>
              </a:rPr>
              <a:t>recruitment</a:t>
            </a:r>
            <a:r>
              <a:rPr dirty="0" sz="1700" spc="-100">
                <a:latin typeface="Verdana"/>
                <a:cs typeface="Verdana"/>
              </a:rPr>
              <a:t> </a:t>
            </a:r>
            <a:r>
              <a:rPr dirty="0" sz="1700" spc="-80">
                <a:latin typeface="Verdana"/>
                <a:cs typeface="Verdana"/>
              </a:rPr>
              <a:t>in</a:t>
            </a:r>
            <a:r>
              <a:rPr dirty="0" sz="1700" spc="-75">
                <a:latin typeface="Verdana"/>
                <a:cs typeface="Verdana"/>
              </a:rPr>
              <a:t> </a:t>
            </a:r>
            <a:r>
              <a:rPr dirty="0" sz="1700" spc="-50">
                <a:latin typeface="Verdana"/>
                <a:cs typeface="Verdana"/>
              </a:rPr>
              <a:t>order</a:t>
            </a:r>
            <a:r>
              <a:rPr dirty="0" sz="1700" spc="-45">
                <a:latin typeface="Verdana"/>
                <a:cs typeface="Verdana"/>
              </a:rPr>
              <a:t> </a:t>
            </a:r>
            <a:r>
              <a:rPr dirty="0" sz="1700" spc="-30">
                <a:latin typeface="Verdana"/>
                <a:cs typeface="Verdana"/>
              </a:rPr>
              <a:t>to</a:t>
            </a:r>
            <a:r>
              <a:rPr dirty="0" sz="1700" spc="-35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achieve</a:t>
            </a:r>
            <a:r>
              <a:rPr dirty="0" sz="1700" spc="-80">
                <a:latin typeface="Verdana"/>
                <a:cs typeface="Verdana"/>
              </a:rPr>
              <a:t> </a:t>
            </a:r>
            <a:r>
              <a:rPr dirty="0" sz="1700" spc="-60">
                <a:latin typeface="Verdana"/>
                <a:cs typeface="Verdana"/>
              </a:rPr>
              <a:t>long-</a:t>
            </a:r>
            <a:r>
              <a:rPr dirty="0" sz="1700" spc="-20">
                <a:latin typeface="Verdana"/>
                <a:cs typeface="Verdana"/>
              </a:rPr>
              <a:t>term </a:t>
            </a:r>
            <a:r>
              <a:rPr dirty="0" sz="1700" spc="-40">
                <a:latin typeface="Verdana"/>
                <a:cs typeface="Verdana"/>
              </a:rPr>
              <a:t>organisational</a:t>
            </a:r>
            <a:r>
              <a:rPr dirty="0" sz="1700" spc="-125">
                <a:latin typeface="Verdana"/>
                <a:cs typeface="Verdana"/>
              </a:rPr>
              <a:t> </a:t>
            </a:r>
            <a:r>
              <a:rPr dirty="0" sz="1700" spc="-40">
                <a:latin typeface="Verdana"/>
                <a:cs typeface="Verdana"/>
              </a:rPr>
              <a:t>success</a:t>
            </a:r>
            <a:r>
              <a:rPr dirty="0" sz="1700" spc="-30">
                <a:latin typeface="Verdana"/>
                <a:cs typeface="Verdana"/>
              </a:rPr>
              <a:t> </a:t>
            </a:r>
            <a:r>
              <a:rPr dirty="0" sz="1700">
                <a:latin typeface="Verdana"/>
                <a:cs typeface="Verdana"/>
              </a:rPr>
              <a:t>and</a:t>
            </a:r>
            <a:r>
              <a:rPr dirty="0" sz="1700" spc="-55">
                <a:latin typeface="Verdana"/>
                <a:cs typeface="Verdana"/>
              </a:rPr>
              <a:t> </a:t>
            </a:r>
            <a:r>
              <a:rPr dirty="0" sz="1700" spc="-50">
                <a:latin typeface="Verdana"/>
                <a:cs typeface="Verdana"/>
              </a:rPr>
              <a:t>sustainable</a:t>
            </a:r>
            <a:r>
              <a:rPr dirty="0" sz="1700" spc="-140">
                <a:latin typeface="Verdana"/>
                <a:cs typeface="Verdana"/>
              </a:rPr>
              <a:t> </a:t>
            </a:r>
            <a:r>
              <a:rPr dirty="0" sz="1700" spc="-10">
                <a:latin typeface="Verdana"/>
                <a:cs typeface="Verdana"/>
              </a:rPr>
              <a:t>workforce development.</a:t>
            </a:r>
            <a:endParaRPr sz="17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705090" y="2279650"/>
            <a:ext cx="3592829" cy="239522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73223" y="645998"/>
            <a:ext cx="6513195" cy="1120775"/>
          </a:xfrm>
          <a:prstGeom prst="rect"/>
        </p:spPr>
        <p:txBody>
          <a:bodyPr wrap="square" lIns="0" tIns="27940" rIns="0" bIns="0" rtlCol="0" vert="horz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20"/>
              </a:spcBef>
            </a:pPr>
            <a:r>
              <a:rPr dirty="0" spc="-204"/>
              <a:t>Strategic</a:t>
            </a:r>
            <a:r>
              <a:rPr dirty="0" spc="-65"/>
              <a:t> </a:t>
            </a:r>
            <a:r>
              <a:rPr dirty="0" spc="-225"/>
              <a:t>Recruitment</a:t>
            </a:r>
            <a:r>
              <a:rPr dirty="0" spc="25"/>
              <a:t> </a:t>
            </a:r>
            <a:r>
              <a:rPr dirty="0" spc="-180"/>
              <a:t>Planning </a:t>
            </a:r>
            <a:r>
              <a:rPr dirty="0" spc="-10"/>
              <a:t>Solutions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130679" y="2253234"/>
            <a:ext cx="5259705" cy="3653154"/>
          </a:xfrm>
          <a:prstGeom prst="rect">
            <a:avLst/>
          </a:prstGeom>
        </p:spPr>
        <p:txBody>
          <a:bodyPr wrap="square" lIns="0" tIns="38735" rIns="0" bIns="0" rtlCol="0" vert="horz">
            <a:spAutoFit/>
          </a:bodyPr>
          <a:lstStyle/>
          <a:p>
            <a:pPr marL="356870" marR="626745" indent="-344805">
              <a:lnSpc>
                <a:spcPts val="1630"/>
              </a:lnSpc>
              <a:spcBef>
                <a:spcPts val="30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Long-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term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planning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enhances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more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effective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recruitment.</a:t>
            </a:r>
            <a:endParaRPr sz="1500">
              <a:latin typeface="Verdana"/>
              <a:cs typeface="Verdana"/>
            </a:endParaRPr>
          </a:p>
          <a:p>
            <a:pPr marL="356870" marR="170815" indent="-344805">
              <a:lnSpc>
                <a:spcPts val="1460"/>
              </a:lnSpc>
              <a:spcBef>
                <a:spcPts val="93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analytics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data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helps</a:t>
            </a:r>
            <a:r>
              <a:rPr dirty="0" sz="15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effective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fo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re</a:t>
            </a:r>
            <a:r>
              <a:rPr dirty="0" sz="1500" spc="-5">
                <a:solidFill>
                  <a:srgbClr val="404040"/>
                </a:solidFill>
                <a:latin typeface="Verdana"/>
                <a:cs typeface="Verdana"/>
              </a:rPr>
              <a:t>c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s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500" spc="5">
                <a:solidFill>
                  <a:srgbClr val="404040"/>
                </a:solidFill>
                <a:latin typeface="Verdana"/>
                <a:cs typeface="Verdana"/>
              </a:rPr>
              <a:t>i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n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g</a:t>
            </a:r>
            <a:r>
              <a:rPr dirty="0" sz="1500" spc="-545">
                <a:solidFill>
                  <a:srgbClr val="404040"/>
                </a:solidFill>
                <a:latin typeface="Verdana"/>
                <a:cs typeface="Verdana"/>
              </a:rPr>
              <a:t>o</a:t>
            </a:r>
            <a:r>
              <a:rPr dirty="0" sz="1500" spc="-5">
                <a:solidFill>
                  <a:srgbClr val="404040"/>
                </a:solidFill>
                <a:latin typeface="Verdana"/>
                <a:cs typeface="Verdana"/>
              </a:rPr>
              <a:t>f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staffing.</a:t>
            </a:r>
            <a:endParaRPr sz="1500">
              <a:latin typeface="Verdana"/>
              <a:cs typeface="Verdana"/>
            </a:endParaRPr>
          </a:p>
          <a:p>
            <a:pPr marL="356870" marR="447040" indent="-344805">
              <a:lnSpc>
                <a:spcPts val="1440"/>
              </a:lnSpc>
              <a:spcBef>
                <a:spcPts val="96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Proactive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recruiting</a:t>
            </a:r>
            <a:r>
              <a:rPr dirty="0" sz="15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minimizes</a:t>
            </a:r>
            <a:r>
              <a:rPr dirty="0" sz="15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80">
                <a:solidFill>
                  <a:srgbClr val="404040"/>
                </a:solidFill>
                <a:latin typeface="Verdana"/>
                <a:cs typeface="Verdana"/>
              </a:rPr>
              <a:t>risks</a:t>
            </a:r>
            <a:r>
              <a:rPr dirty="0" sz="15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60">
                <a:solidFill>
                  <a:srgbClr val="404040"/>
                </a:solidFill>
                <a:latin typeface="Verdana"/>
                <a:cs typeface="Verdana"/>
              </a:rPr>
              <a:t>vacancies 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(Phiri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2022).</a:t>
            </a:r>
            <a:endParaRPr sz="1500">
              <a:latin typeface="Verdana"/>
              <a:cs typeface="Verdana"/>
            </a:endParaRPr>
          </a:p>
          <a:p>
            <a:pPr marL="356870" marR="601345" indent="-344805">
              <a:lnSpc>
                <a:spcPts val="1630"/>
              </a:lnSpc>
              <a:spcBef>
                <a:spcPts val="66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Strategic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planning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provides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sustainability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the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workforce.</a:t>
            </a:r>
            <a:endParaRPr sz="1500">
              <a:latin typeface="Verdana"/>
              <a:cs typeface="Verdana"/>
            </a:endParaRPr>
          </a:p>
          <a:p>
            <a:pPr algn="just" marL="356870" marR="5080" indent="-344805">
              <a:lnSpc>
                <a:spcPct val="80500"/>
              </a:lnSpc>
              <a:spcBef>
                <a:spcPts val="955"/>
              </a:spcBef>
            </a:pP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 spc="310">
                <a:solidFill>
                  <a:srgbClr val="A32E0E"/>
                </a:solidFill>
                <a:latin typeface="Segoe UI Symbol"/>
                <a:cs typeface="Segoe UI Symbol"/>
              </a:rPr>
              <a:t>  </a:t>
            </a:r>
            <a:r>
              <a:rPr dirty="0" sz="1500" spc="-35">
                <a:latin typeface="Verdana"/>
                <a:cs typeface="Verdana"/>
              </a:rPr>
              <a:t>Long</a:t>
            </a:r>
            <a:r>
              <a:rPr dirty="0" sz="1500" spc="-50">
                <a:latin typeface="Verdana"/>
                <a:cs typeface="Verdana"/>
              </a:rPr>
              <a:t> </a:t>
            </a:r>
            <a:r>
              <a:rPr dirty="0" sz="1500" spc="-95">
                <a:latin typeface="Verdana"/>
                <a:cs typeface="Verdana"/>
              </a:rPr>
              <a:t>term</a:t>
            </a:r>
            <a:r>
              <a:rPr dirty="0" sz="1500" spc="-3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planning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would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help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60">
                <a:latin typeface="Verdana"/>
                <a:cs typeface="Verdana"/>
              </a:rPr>
              <a:t>organisations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plan</a:t>
            </a:r>
            <a:r>
              <a:rPr dirty="0" sz="1500" spc="-120">
                <a:latin typeface="Verdana"/>
                <a:cs typeface="Verdana"/>
              </a:rPr>
              <a:t> </a:t>
            </a:r>
            <a:r>
              <a:rPr dirty="0" sz="1500" spc="-375">
                <a:latin typeface="Verdana"/>
                <a:cs typeface="Verdana"/>
              </a:rPr>
              <a:t>their</a:t>
            </a:r>
            <a:r>
              <a:rPr dirty="0" sz="1500" spc="-55">
                <a:latin typeface="Verdana"/>
                <a:cs typeface="Verdana"/>
              </a:rPr>
              <a:t> staffing</a:t>
            </a:r>
            <a:r>
              <a:rPr dirty="0" sz="1500" spc="-3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needs</a:t>
            </a:r>
            <a:r>
              <a:rPr dirty="0" sz="1500" spc="-2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according</a:t>
            </a:r>
            <a:r>
              <a:rPr dirty="0" sz="1500" spc="-114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to</a:t>
            </a:r>
            <a:r>
              <a:rPr dirty="0" sz="1500" spc="35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the</a:t>
            </a:r>
            <a:r>
              <a:rPr dirty="0" sz="1500" spc="-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demographic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trends </a:t>
            </a:r>
            <a:r>
              <a:rPr dirty="0" sz="1500">
                <a:latin typeface="Verdana"/>
                <a:cs typeface="Verdana"/>
              </a:rPr>
              <a:t>and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 spc="-80">
                <a:latin typeface="Verdana"/>
                <a:cs typeface="Verdana"/>
              </a:rPr>
              <a:t>trends</a:t>
            </a:r>
            <a:r>
              <a:rPr dirty="0" sz="1500" spc="-50">
                <a:latin typeface="Verdana"/>
                <a:cs typeface="Verdana"/>
              </a:rPr>
              <a:t> </a:t>
            </a:r>
            <a:r>
              <a:rPr dirty="0" sz="1500" spc="-190">
                <a:latin typeface="Verdana"/>
                <a:cs typeface="Verdana"/>
              </a:rPr>
              <a:t>in</a:t>
            </a:r>
            <a:r>
              <a:rPr dirty="0" sz="1500" spc="6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the</a:t>
            </a:r>
            <a:r>
              <a:rPr dirty="0" sz="1500" spc="-1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demand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of</a:t>
            </a:r>
            <a:r>
              <a:rPr dirty="0" sz="1500" spc="-5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the</a:t>
            </a:r>
            <a:r>
              <a:rPr dirty="0" sz="1500" spc="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health</a:t>
            </a:r>
            <a:r>
              <a:rPr dirty="0" sz="1500" spc="-105">
                <a:latin typeface="Verdana"/>
                <a:cs typeface="Verdana"/>
              </a:rPr>
              <a:t> </a:t>
            </a:r>
            <a:r>
              <a:rPr dirty="0" sz="1500" spc="40">
                <a:latin typeface="Verdana"/>
                <a:cs typeface="Verdana"/>
              </a:rPr>
              <a:t>care</a:t>
            </a:r>
            <a:r>
              <a:rPr dirty="0" sz="1500" spc="-65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services </a:t>
            </a:r>
            <a:r>
              <a:rPr dirty="0" sz="1500" spc="-114">
                <a:latin typeface="Verdana"/>
                <a:cs typeface="Verdana"/>
              </a:rPr>
              <a:t>(Phiri</a:t>
            </a:r>
            <a:r>
              <a:rPr dirty="0" sz="1500" spc="-12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et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al.,</a:t>
            </a:r>
            <a:r>
              <a:rPr dirty="0" sz="1500" spc="-114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2022).</a:t>
            </a:r>
            <a:endParaRPr sz="1500">
              <a:latin typeface="Verdana"/>
              <a:cs typeface="Verdana"/>
            </a:endParaRPr>
          </a:p>
          <a:p>
            <a:pPr algn="just" marL="356870" marR="450215" indent="-344805">
              <a:lnSpc>
                <a:spcPct val="80000"/>
              </a:lnSpc>
              <a:spcBef>
                <a:spcPts val="960"/>
              </a:spcBef>
            </a:pP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 spc="45">
                <a:solidFill>
                  <a:srgbClr val="A32E0E"/>
                </a:solidFill>
                <a:latin typeface="Segoe UI Symbol"/>
                <a:cs typeface="Segoe UI Symbol"/>
              </a:rPr>
              <a:t>  </a:t>
            </a:r>
            <a:r>
              <a:rPr dirty="0" sz="1500" spc="-385">
                <a:latin typeface="Verdana"/>
                <a:cs typeface="Verdana"/>
              </a:rPr>
              <a:t>It</a:t>
            </a:r>
            <a:r>
              <a:rPr dirty="0" sz="1500" spc="254">
                <a:latin typeface="Verdana"/>
                <a:cs typeface="Verdana"/>
              </a:rPr>
              <a:t> </a:t>
            </a:r>
            <a:r>
              <a:rPr dirty="0" sz="1500" spc="-335">
                <a:latin typeface="Verdana"/>
                <a:cs typeface="Verdana"/>
              </a:rPr>
              <a:t>is</a:t>
            </a:r>
            <a:r>
              <a:rPr dirty="0" sz="1500" spc="204">
                <a:latin typeface="Verdana"/>
                <a:cs typeface="Verdana"/>
              </a:rPr>
              <a:t> </a:t>
            </a:r>
            <a:r>
              <a:rPr dirty="0" sz="1500" spc="-55">
                <a:latin typeface="Verdana"/>
                <a:cs typeface="Verdana"/>
              </a:rPr>
              <a:t>possible</a:t>
            </a:r>
            <a:r>
              <a:rPr dirty="0" sz="1500" spc="-50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that</a:t>
            </a:r>
            <a:r>
              <a:rPr dirty="0" sz="1500" spc="95">
                <a:latin typeface="Verdana"/>
                <a:cs typeface="Verdana"/>
              </a:rPr>
              <a:t> </a:t>
            </a:r>
            <a:r>
              <a:rPr dirty="0" sz="1500" spc="50">
                <a:latin typeface="Verdana"/>
                <a:cs typeface="Verdana"/>
              </a:rPr>
              <a:t>data</a:t>
            </a:r>
            <a:r>
              <a:rPr dirty="0" sz="1500" spc="40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analytics </a:t>
            </a:r>
            <a:r>
              <a:rPr dirty="0" sz="1500" spc="-105">
                <a:latin typeface="Verdana"/>
                <a:cs typeface="Verdana"/>
              </a:rPr>
              <a:t>will</a:t>
            </a:r>
            <a:r>
              <a:rPr dirty="0" sz="1500" spc="75">
                <a:latin typeface="Verdana"/>
                <a:cs typeface="Verdana"/>
              </a:rPr>
              <a:t> </a:t>
            </a:r>
            <a:r>
              <a:rPr dirty="0" sz="1500" spc="-155">
                <a:latin typeface="Verdana"/>
                <a:cs typeface="Verdana"/>
              </a:rPr>
              <a:t>assist</a:t>
            </a:r>
            <a:r>
              <a:rPr dirty="0" sz="1500" spc="20">
                <a:latin typeface="Verdana"/>
                <a:cs typeface="Verdana"/>
              </a:rPr>
              <a:t> </a:t>
            </a:r>
            <a:r>
              <a:rPr dirty="0" sz="1500" spc="-190">
                <a:latin typeface="Verdana"/>
                <a:cs typeface="Verdana"/>
              </a:rPr>
              <a:t>in</a:t>
            </a:r>
            <a:r>
              <a:rPr dirty="0" sz="1500" spc="60">
                <a:latin typeface="Verdana"/>
                <a:cs typeface="Verdana"/>
              </a:rPr>
              <a:t> </a:t>
            </a:r>
            <a:r>
              <a:rPr dirty="0" sz="1500" spc="-545">
                <a:latin typeface="Verdana"/>
                <a:cs typeface="Verdana"/>
              </a:rPr>
              <a:t>m</a:t>
            </a:r>
            <a:r>
              <a:rPr dirty="0" sz="1500" spc="-525">
                <a:latin typeface="Verdana"/>
                <a:cs typeface="Verdana"/>
              </a:rPr>
              <a:t>a</a:t>
            </a:r>
            <a:r>
              <a:rPr dirty="0" sz="1500" spc="-535">
                <a:latin typeface="Verdana"/>
                <a:cs typeface="Verdana"/>
              </a:rPr>
              <a:t>k</a:t>
            </a:r>
            <a:r>
              <a:rPr dirty="0" sz="1500" spc="-1175">
                <a:latin typeface="Verdana"/>
                <a:cs typeface="Verdana"/>
              </a:rPr>
              <a:t>n</a:t>
            </a:r>
            <a:r>
              <a:rPr dirty="0" sz="1500" spc="-215">
                <a:latin typeface="Verdana"/>
                <a:cs typeface="Verdana"/>
              </a:rPr>
              <a:t>i</a:t>
            </a:r>
            <a:r>
              <a:rPr dirty="0" sz="1500" spc="470">
                <a:latin typeface="Verdana"/>
                <a:cs typeface="Verdana"/>
              </a:rPr>
              <a:t> </a:t>
            </a:r>
            <a:r>
              <a:rPr dirty="0" sz="1500" spc="5">
                <a:latin typeface="Verdana"/>
                <a:cs typeface="Verdana"/>
              </a:rPr>
              <a:t>g </a:t>
            </a:r>
            <a:r>
              <a:rPr dirty="0" sz="1500">
                <a:latin typeface="Verdana"/>
                <a:cs typeface="Verdana"/>
              </a:rPr>
              <a:t>accurate</a:t>
            </a:r>
            <a:r>
              <a:rPr dirty="0" sz="1500" spc="-10">
                <a:latin typeface="Verdana"/>
                <a:cs typeface="Verdana"/>
              </a:rPr>
              <a:t> </a:t>
            </a:r>
            <a:r>
              <a:rPr dirty="0" sz="1500" spc="-40">
                <a:latin typeface="Verdana"/>
                <a:cs typeface="Verdana"/>
              </a:rPr>
              <a:t>predictions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of</a:t>
            </a:r>
            <a:r>
              <a:rPr dirty="0" sz="1500" spc="-5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the</a:t>
            </a:r>
            <a:r>
              <a:rPr dirty="0" sz="1500" spc="40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workforce,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and</a:t>
            </a:r>
            <a:r>
              <a:rPr dirty="0" sz="1500" spc="5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such </a:t>
            </a:r>
            <a:r>
              <a:rPr dirty="0" sz="1500" spc="-45">
                <a:latin typeface="Verdana"/>
                <a:cs typeface="Verdana"/>
              </a:rPr>
              <a:t>decisions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110">
                <a:latin typeface="Verdana"/>
                <a:cs typeface="Verdana"/>
              </a:rPr>
              <a:t>will</a:t>
            </a:r>
            <a:r>
              <a:rPr dirty="0" sz="1500" spc="-2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enable</a:t>
            </a:r>
            <a:r>
              <a:rPr dirty="0" sz="1500" spc="-130">
                <a:latin typeface="Verdana"/>
                <a:cs typeface="Verdana"/>
              </a:rPr>
              <a:t> </a:t>
            </a:r>
            <a:r>
              <a:rPr dirty="0" sz="1500" spc="-254">
                <a:latin typeface="Verdana"/>
                <a:cs typeface="Verdana"/>
              </a:rPr>
              <a:t>HR</a:t>
            </a:r>
            <a:r>
              <a:rPr dirty="0" sz="1500" spc="125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leaders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to</a:t>
            </a:r>
            <a:r>
              <a:rPr dirty="0" sz="1500" spc="45">
                <a:latin typeface="Verdana"/>
                <a:cs typeface="Verdana"/>
              </a:rPr>
              <a:t> </a:t>
            </a:r>
            <a:r>
              <a:rPr dirty="0" sz="1500" spc="-105">
                <a:latin typeface="Verdana"/>
                <a:cs typeface="Verdana"/>
              </a:rPr>
              <a:t>set</a:t>
            </a:r>
            <a:r>
              <a:rPr dirty="0" sz="1500" spc="3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proactive </a:t>
            </a:r>
            <a:r>
              <a:rPr dirty="0" sz="1500" spc="-50">
                <a:latin typeface="Verdana"/>
                <a:cs typeface="Verdana"/>
              </a:rPr>
              <a:t>recruitment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strategies.</a:t>
            </a:r>
            <a:endParaRPr sz="15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71434" y="2291969"/>
            <a:ext cx="3809873" cy="2541904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793239">
              <a:lnSpc>
                <a:spcPct val="100000"/>
              </a:lnSpc>
              <a:spcBef>
                <a:spcPts val="100"/>
              </a:spcBef>
            </a:pPr>
            <a:r>
              <a:rPr dirty="0" spc="-170"/>
              <a:t>International</a:t>
            </a:r>
            <a:r>
              <a:rPr dirty="0" spc="-5"/>
              <a:t> </a:t>
            </a:r>
            <a:r>
              <a:rPr dirty="0" spc="-195"/>
              <a:t>Recruitment</a:t>
            </a:r>
            <a:r>
              <a:rPr dirty="0" spc="-50"/>
              <a:t> </a:t>
            </a:r>
            <a:r>
              <a:rPr dirty="0" spc="-160"/>
              <a:t>Strategies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66086" y="2164842"/>
            <a:ext cx="5487670" cy="3229610"/>
          </a:xfrm>
          <a:prstGeom prst="rect">
            <a:avLst/>
          </a:prstGeom>
        </p:spPr>
        <p:txBody>
          <a:bodyPr wrap="square" lIns="0" tIns="51435" rIns="0" bIns="0" rtlCol="0" vert="horz">
            <a:spAutoFit/>
          </a:bodyPr>
          <a:lstStyle/>
          <a:p>
            <a:pPr marL="360045" marR="949325" indent="-347980">
              <a:lnSpc>
                <a:spcPct val="80000"/>
              </a:lnSpc>
              <a:spcBef>
                <a:spcPts val="405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40">
                <a:solidFill>
                  <a:srgbClr val="404040"/>
                </a:solidFill>
                <a:latin typeface="Verdana"/>
                <a:cs typeface="Verdana"/>
              </a:rPr>
              <a:t>Ethical</a:t>
            </a:r>
            <a:r>
              <a:rPr dirty="0" sz="13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45">
                <a:solidFill>
                  <a:srgbClr val="404040"/>
                </a:solidFill>
                <a:latin typeface="Verdana"/>
                <a:cs typeface="Verdana"/>
              </a:rPr>
              <a:t>international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recruiting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20">
                <a:solidFill>
                  <a:srgbClr val="404040"/>
                </a:solidFill>
                <a:latin typeface="Verdana"/>
                <a:cs typeface="Verdana"/>
              </a:rPr>
              <a:t>deals</a:t>
            </a:r>
            <a:r>
              <a:rPr dirty="0" sz="13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55">
                <a:solidFill>
                  <a:srgbClr val="404040"/>
                </a:solidFill>
                <a:latin typeface="Verdana"/>
                <a:cs typeface="Verdana"/>
              </a:rPr>
              <a:t>with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4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3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50">
                <a:solidFill>
                  <a:srgbClr val="404040"/>
                </a:solidFill>
                <a:latin typeface="Verdana"/>
                <a:cs typeface="Verdana"/>
              </a:rPr>
              <a:t>workforce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shortages.</a:t>
            </a:r>
            <a:endParaRPr sz="1300">
              <a:latin typeface="Verdana"/>
              <a:cs typeface="Verdana"/>
            </a:endParaRPr>
          </a:p>
          <a:p>
            <a:pPr marL="360045" marR="643255" indent="-347980">
              <a:lnSpc>
                <a:spcPts val="1250"/>
              </a:lnSpc>
              <a:spcBef>
                <a:spcPts val="994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35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300" spc="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60">
                <a:solidFill>
                  <a:srgbClr val="404040"/>
                </a:solidFill>
                <a:latin typeface="Verdana"/>
                <a:cs typeface="Verdana"/>
              </a:rPr>
              <a:t>mobility</a:t>
            </a:r>
            <a:r>
              <a:rPr dirty="0" sz="13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6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3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20">
                <a:solidFill>
                  <a:srgbClr val="404040"/>
                </a:solidFill>
                <a:latin typeface="Verdana"/>
                <a:cs typeface="Verdana"/>
              </a:rPr>
              <a:t>contributed</a:t>
            </a:r>
            <a:r>
              <a:rPr dirty="0" sz="13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2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3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by</a:t>
            </a:r>
            <a:r>
              <a:rPr dirty="0" sz="13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global</a:t>
            </a:r>
            <a:r>
              <a:rPr dirty="0" sz="13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55">
                <a:solidFill>
                  <a:srgbClr val="404040"/>
                </a:solidFill>
                <a:latin typeface="Verdana"/>
                <a:cs typeface="Verdana"/>
              </a:rPr>
              <a:t>partnerships. </a:t>
            </a:r>
            <a:r>
              <a:rPr dirty="0" sz="1300" spc="-100">
                <a:solidFill>
                  <a:srgbClr val="404040"/>
                </a:solidFill>
                <a:latin typeface="Verdana"/>
                <a:cs typeface="Verdana"/>
              </a:rPr>
              <a:t>(Evans,</a:t>
            </a:r>
            <a:r>
              <a:rPr dirty="0" sz="13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35">
                <a:solidFill>
                  <a:srgbClr val="404040"/>
                </a:solidFill>
                <a:latin typeface="Verdana"/>
                <a:cs typeface="Verdana"/>
              </a:rPr>
              <a:t>Burns,</a:t>
            </a:r>
            <a:r>
              <a:rPr dirty="0" sz="13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95">
                <a:solidFill>
                  <a:srgbClr val="404040"/>
                </a:solidFill>
                <a:latin typeface="Verdana"/>
                <a:cs typeface="Verdana"/>
              </a:rPr>
              <a:t>Mills,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Bryce,</a:t>
            </a:r>
            <a:r>
              <a:rPr dirty="0" sz="13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3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85">
                <a:solidFill>
                  <a:srgbClr val="404040"/>
                </a:solidFill>
                <a:latin typeface="Verdana"/>
                <a:cs typeface="Verdana"/>
              </a:rPr>
              <a:t>Hanks,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2023)</a:t>
            </a:r>
            <a:endParaRPr sz="13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60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Policy</a:t>
            </a:r>
            <a:r>
              <a:rPr dirty="0" sz="13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congruence</a:t>
            </a:r>
            <a:r>
              <a:rPr dirty="0" sz="13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enhances</a:t>
            </a:r>
            <a:r>
              <a:rPr dirty="0" sz="13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3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40">
                <a:solidFill>
                  <a:srgbClr val="404040"/>
                </a:solidFill>
                <a:latin typeface="Verdana"/>
                <a:cs typeface="Verdana"/>
              </a:rPr>
              <a:t>effectiveness</a:t>
            </a:r>
            <a:r>
              <a:rPr dirty="0" sz="13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 recruitment.</a:t>
            </a:r>
            <a:endParaRPr sz="1300">
              <a:latin typeface="Verdana"/>
              <a:cs typeface="Verdana"/>
            </a:endParaRPr>
          </a:p>
          <a:p>
            <a:pPr marL="360045" marR="199390" indent="-347980">
              <a:lnSpc>
                <a:spcPts val="1250"/>
              </a:lnSpc>
              <a:spcBef>
                <a:spcPts val="1019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90">
                <a:solidFill>
                  <a:srgbClr val="404040"/>
                </a:solidFill>
                <a:latin typeface="Verdana"/>
                <a:cs typeface="Verdana"/>
              </a:rPr>
              <a:t>The </a:t>
            </a:r>
            <a:r>
              <a:rPr dirty="0" sz="1300" spc="-45">
                <a:solidFill>
                  <a:srgbClr val="404040"/>
                </a:solidFill>
                <a:latin typeface="Verdana"/>
                <a:cs typeface="Verdana"/>
              </a:rPr>
              <a:t>international </a:t>
            </a:r>
            <a:r>
              <a:rPr dirty="0" sz="1300" spc="-5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3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60">
                <a:solidFill>
                  <a:srgbClr val="404040"/>
                </a:solidFill>
                <a:latin typeface="Verdana"/>
                <a:cs typeface="Verdana"/>
              </a:rPr>
              <a:t>improves</a:t>
            </a:r>
            <a:r>
              <a:rPr dirty="0" sz="1300" spc="-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85">
                <a:solidFill>
                  <a:srgbClr val="404040"/>
                </a:solidFill>
                <a:latin typeface="Verdana"/>
                <a:cs typeface="Verdana"/>
              </a:rPr>
              <a:t>diversity</a:t>
            </a:r>
            <a:r>
              <a:rPr dirty="0" sz="13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90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3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3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75">
                <a:solidFill>
                  <a:srgbClr val="404040"/>
                </a:solidFill>
                <a:latin typeface="Verdana"/>
                <a:cs typeface="Verdana"/>
              </a:rPr>
              <a:t>work</a:t>
            </a:r>
            <a:r>
              <a:rPr dirty="0" sz="13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90">
                <a:solidFill>
                  <a:srgbClr val="404040"/>
                </a:solidFill>
                <a:latin typeface="Verdana"/>
                <a:cs typeface="Verdana"/>
              </a:rPr>
              <a:t>force </a:t>
            </a:r>
            <a:r>
              <a:rPr dirty="0" sz="1300" spc="-150">
                <a:solidFill>
                  <a:srgbClr val="404040"/>
                </a:solidFill>
                <a:latin typeface="Verdana"/>
                <a:cs typeface="Verdana"/>
              </a:rPr>
              <a:t>(NHS</a:t>
            </a:r>
            <a:r>
              <a:rPr dirty="0" sz="13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60">
                <a:solidFill>
                  <a:srgbClr val="404040"/>
                </a:solidFill>
                <a:latin typeface="Verdana"/>
                <a:cs typeface="Verdana"/>
              </a:rPr>
              <a:t>Digital,</a:t>
            </a:r>
            <a:r>
              <a:rPr dirty="0" sz="13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300" spc="-10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300">
              <a:latin typeface="Verdana"/>
              <a:cs typeface="Verdana"/>
            </a:endParaRPr>
          </a:p>
          <a:p>
            <a:pPr marL="360045" marR="5080" indent="-347980">
              <a:lnSpc>
                <a:spcPct val="79700"/>
              </a:lnSpc>
              <a:spcBef>
                <a:spcPts val="1025"/>
              </a:spcBef>
              <a:tabLst>
                <a:tab pos="40259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	</a:t>
            </a:r>
            <a:r>
              <a:rPr dirty="0" sz="1300" spc="-10">
                <a:latin typeface="Verdana"/>
                <a:cs typeface="Verdana"/>
              </a:rPr>
              <a:t>Moral</a:t>
            </a:r>
            <a:r>
              <a:rPr dirty="0" sz="1300" spc="-45">
                <a:latin typeface="Verdana"/>
                <a:cs typeface="Verdana"/>
              </a:rPr>
              <a:t> </a:t>
            </a:r>
            <a:r>
              <a:rPr dirty="0" sz="1300" spc="-55">
                <a:latin typeface="Verdana"/>
                <a:cs typeface="Verdana"/>
              </a:rPr>
              <a:t>recruitment</a:t>
            </a:r>
            <a:r>
              <a:rPr dirty="0" sz="1300" spc="-75">
                <a:latin typeface="Verdana"/>
                <a:cs typeface="Verdana"/>
              </a:rPr>
              <a:t> </a:t>
            </a:r>
            <a:r>
              <a:rPr dirty="0" sz="1300" spc="-50">
                <a:latin typeface="Verdana"/>
                <a:cs typeface="Verdana"/>
              </a:rPr>
              <a:t>activities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would</a:t>
            </a:r>
            <a:r>
              <a:rPr dirty="0" sz="1300" spc="-10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guarantee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-35">
                <a:latin typeface="Verdana"/>
                <a:cs typeface="Verdana"/>
              </a:rPr>
              <a:t>that</a:t>
            </a:r>
            <a:r>
              <a:rPr dirty="0" sz="1300" spc="-10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the</a:t>
            </a:r>
            <a:r>
              <a:rPr dirty="0" sz="1300" spc="-6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sourcing </a:t>
            </a:r>
            <a:r>
              <a:rPr dirty="0" sz="1300">
                <a:latin typeface="Verdana"/>
                <a:cs typeface="Verdana"/>
              </a:rPr>
              <a:t>of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-30">
                <a:latin typeface="Verdana"/>
                <a:cs typeface="Verdana"/>
              </a:rPr>
              <a:t>workforce</a:t>
            </a:r>
            <a:r>
              <a:rPr dirty="0" sz="1300" spc="-90">
                <a:latin typeface="Verdana"/>
                <a:cs typeface="Verdana"/>
              </a:rPr>
              <a:t> </a:t>
            </a:r>
            <a:r>
              <a:rPr dirty="0" sz="1300" spc="-160">
                <a:latin typeface="Verdana"/>
                <a:cs typeface="Verdana"/>
              </a:rPr>
              <a:t>is</a:t>
            </a:r>
            <a:r>
              <a:rPr dirty="0" sz="1300" spc="-85">
                <a:latin typeface="Verdana"/>
                <a:cs typeface="Verdana"/>
              </a:rPr>
              <a:t> </a:t>
            </a:r>
            <a:r>
              <a:rPr dirty="0" sz="1300" spc="-60">
                <a:latin typeface="Verdana"/>
                <a:cs typeface="Verdana"/>
              </a:rPr>
              <a:t>fair</a:t>
            </a:r>
            <a:r>
              <a:rPr dirty="0" sz="1300" spc="-80">
                <a:latin typeface="Verdana"/>
                <a:cs typeface="Verdana"/>
              </a:rPr>
              <a:t> </a:t>
            </a:r>
            <a:r>
              <a:rPr dirty="0" sz="1300" spc="-55">
                <a:latin typeface="Verdana"/>
                <a:cs typeface="Verdana"/>
              </a:rPr>
              <a:t>without</a:t>
            </a:r>
            <a:r>
              <a:rPr dirty="0" sz="1300" spc="-100">
                <a:latin typeface="Verdana"/>
                <a:cs typeface="Verdana"/>
              </a:rPr>
              <a:t> </a:t>
            </a:r>
            <a:r>
              <a:rPr dirty="0" sz="1300" spc="-40">
                <a:latin typeface="Verdana"/>
                <a:cs typeface="Verdana"/>
              </a:rPr>
              <a:t>directly</a:t>
            </a:r>
            <a:r>
              <a:rPr dirty="0" sz="1300" spc="-7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affecting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30">
                <a:latin typeface="Verdana"/>
                <a:cs typeface="Verdana"/>
              </a:rPr>
              <a:t>the</a:t>
            </a:r>
            <a:r>
              <a:rPr dirty="0" sz="1300" spc="-10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developing </a:t>
            </a:r>
            <a:r>
              <a:rPr dirty="0" sz="1300" spc="-85">
                <a:latin typeface="Verdana"/>
                <a:cs typeface="Verdana"/>
              </a:rPr>
              <a:t>states.</a:t>
            </a:r>
            <a:r>
              <a:rPr dirty="0" sz="1300" spc="1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Knowledge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 spc="-65">
                <a:latin typeface="Verdana"/>
                <a:cs typeface="Verdana"/>
              </a:rPr>
              <a:t>sharing</a:t>
            </a:r>
            <a:r>
              <a:rPr dirty="0" sz="1300" spc="-1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and</a:t>
            </a:r>
            <a:r>
              <a:rPr dirty="0" sz="1300" spc="-30">
                <a:latin typeface="Verdana"/>
                <a:cs typeface="Verdana"/>
              </a:rPr>
              <a:t> </a:t>
            </a:r>
            <a:r>
              <a:rPr dirty="0" sz="1300" spc="-25">
                <a:latin typeface="Verdana"/>
                <a:cs typeface="Verdana"/>
              </a:rPr>
              <a:t>labour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60">
                <a:latin typeface="Verdana"/>
                <a:cs typeface="Verdana"/>
              </a:rPr>
              <a:t>mobility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-55">
                <a:latin typeface="Verdana"/>
                <a:cs typeface="Verdana"/>
              </a:rPr>
              <a:t>across</a:t>
            </a:r>
            <a:r>
              <a:rPr dirty="0" sz="1300" spc="-2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healthcare </a:t>
            </a:r>
            <a:r>
              <a:rPr dirty="0" sz="1300" spc="-55">
                <a:latin typeface="Verdana"/>
                <a:cs typeface="Verdana"/>
              </a:rPr>
              <a:t>organisations</a:t>
            </a:r>
            <a:r>
              <a:rPr dirty="0" sz="1300" spc="-3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are</a:t>
            </a:r>
            <a:r>
              <a:rPr dirty="0" sz="1300" spc="-3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facilitated</a:t>
            </a:r>
            <a:r>
              <a:rPr dirty="0" sz="1300" spc="-10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by</a:t>
            </a:r>
            <a:r>
              <a:rPr dirty="0" sz="1300" spc="-35">
                <a:latin typeface="Verdana"/>
                <a:cs typeface="Verdana"/>
              </a:rPr>
              <a:t> </a:t>
            </a:r>
            <a:r>
              <a:rPr dirty="0" sz="1300" spc="-70">
                <a:latin typeface="Verdana"/>
                <a:cs typeface="Verdana"/>
              </a:rPr>
              <a:t>partnerships</a:t>
            </a:r>
            <a:r>
              <a:rPr dirty="0" sz="1300" spc="-75">
                <a:latin typeface="Verdana"/>
                <a:cs typeface="Verdana"/>
              </a:rPr>
              <a:t> </a:t>
            </a:r>
            <a:r>
              <a:rPr dirty="0" sz="1300" spc="-90">
                <a:latin typeface="Verdana"/>
                <a:cs typeface="Verdana"/>
              </a:rPr>
              <a:t>in</a:t>
            </a:r>
            <a:r>
              <a:rPr dirty="0" sz="1300" spc="-40">
                <a:latin typeface="Verdana"/>
                <a:cs typeface="Verdana"/>
              </a:rPr>
              <a:t> </a:t>
            </a:r>
            <a:r>
              <a:rPr dirty="0" sz="1300" spc="-30">
                <a:latin typeface="Verdana"/>
                <a:cs typeface="Verdana"/>
              </a:rPr>
              <a:t>the</a:t>
            </a:r>
            <a:r>
              <a:rPr dirty="0" sz="1300" spc="-6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global</a:t>
            </a:r>
            <a:r>
              <a:rPr dirty="0" sz="1300" spc="-4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market </a:t>
            </a:r>
            <a:r>
              <a:rPr dirty="0" sz="1300" spc="-150">
                <a:latin typeface="Verdana"/>
                <a:cs typeface="Verdana"/>
              </a:rPr>
              <a:t>(NHS</a:t>
            </a:r>
            <a:r>
              <a:rPr dirty="0" sz="1300" spc="-30">
                <a:latin typeface="Verdana"/>
                <a:cs typeface="Verdana"/>
              </a:rPr>
              <a:t> </a:t>
            </a:r>
            <a:r>
              <a:rPr dirty="0" sz="1300" spc="-60">
                <a:latin typeface="Verdana"/>
                <a:cs typeface="Verdana"/>
              </a:rPr>
              <a:t>Digital, </a:t>
            </a:r>
            <a:r>
              <a:rPr dirty="0" sz="1300" spc="-10">
                <a:latin typeface="Verdana"/>
                <a:cs typeface="Verdana"/>
              </a:rPr>
              <a:t>2023).</a:t>
            </a:r>
            <a:endParaRPr sz="1300">
              <a:latin typeface="Verdana"/>
              <a:cs typeface="Verdana"/>
            </a:endParaRPr>
          </a:p>
          <a:p>
            <a:pPr marL="360045" marR="123825" indent="-347980">
              <a:lnSpc>
                <a:spcPct val="79500"/>
              </a:lnSpc>
              <a:spcBef>
                <a:spcPts val="990"/>
              </a:spcBef>
              <a:tabLst>
                <a:tab pos="356870" algn="l"/>
              </a:tabLst>
            </a:pPr>
            <a:r>
              <a:rPr dirty="0" sz="13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3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300" spc="-80">
                <a:latin typeface="Verdana"/>
                <a:cs typeface="Verdana"/>
              </a:rPr>
              <a:t>There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160">
                <a:latin typeface="Verdana"/>
                <a:cs typeface="Verdana"/>
              </a:rPr>
              <a:t>is</a:t>
            </a:r>
            <a:r>
              <a:rPr dirty="0" sz="1300" spc="-60">
                <a:latin typeface="Verdana"/>
                <a:cs typeface="Verdana"/>
              </a:rPr>
              <a:t> </a:t>
            </a:r>
            <a:r>
              <a:rPr dirty="0" sz="1300" spc="-35">
                <a:latin typeface="Verdana"/>
                <a:cs typeface="Verdana"/>
              </a:rPr>
              <a:t>also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effective</a:t>
            </a:r>
            <a:r>
              <a:rPr dirty="0" sz="1300" spc="-15">
                <a:latin typeface="Verdana"/>
                <a:cs typeface="Verdana"/>
              </a:rPr>
              <a:t> </a:t>
            </a:r>
            <a:r>
              <a:rPr dirty="0" sz="1300" spc="-30">
                <a:latin typeface="Verdana"/>
                <a:cs typeface="Verdana"/>
              </a:rPr>
              <a:t>alignment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of</a:t>
            </a:r>
            <a:r>
              <a:rPr dirty="0" sz="1300" spc="-30">
                <a:latin typeface="Verdana"/>
                <a:cs typeface="Verdana"/>
              </a:rPr>
              <a:t> policies</a:t>
            </a:r>
            <a:r>
              <a:rPr dirty="0" sz="1300" spc="-35">
                <a:latin typeface="Verdana"/>
                <a:cs typeface="Verdana"/>
              </a:rPr>
              <a:t> that</a:t>
            </a:r>
            <a:r>
              <a:rPr dirty="0" sz="1300" spc="-7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enhance</a:t>
            </a:r>
            <a:r>
              <a:rPr dirty="0" sz="1300" spc="-45">
                <a:latin typeface="Verdana"/>
                <a:cs typeface="Verdana"/>
              </a:rPr>
              <a:t> </a:t>
            </a:r>
            <a:r>
              <a:rPr dirty="0" sz="1300" spc="-25">
                <a:latin typeface="Verdana"/>
                <a:cs typeface="Verdana"/>
              </a:rPr>
              <a:t>the </a:t>
            </a:r>
            <a:r>
              <a:rPr dirty="0" sz="1300" spc="-35">
                <a:latin typeface="Verdana"/>
                <a:cs typeface="Verdana"/>
              </a:rPr>
              <a:t>effectiveness</a:t>
            </a:r>
            <a:r>
              <a:rPr dirty="0" sz="1300" spc="-25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of</a:t>
            </a:r>
            <a:r>
              <a:rPr dirty="0" sz="1300" spc="-65">
                <a:latin typeface="Verdana"/>
                <a:cs typeface="Verdana"/>
              </a:rPr>
              <a:t> </a:t>
            </a:r>
            <a:r>
              <a:rPr dirty="0" sz="1300" spc="-50">
                <a:latin typeface="Verdana"/>
                <a:cs typeface="Verdana"/>
              </a:rPr>
              <a:t>recruitment</a:t>
            </a:r>
            <a:r>
              <a:rPr dirty="0" sz="1300" spc="-80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by</a:t>
            </a:r>
            <a:r>
              <a:rPr dirty="0" sz="1300" spc="-80">
                <a:latin typeface="Verdana"/>
                <a:cs typeface="Verdana"/>
              </a:rPr>
              <a:t> </a:t>
            </a:r>
            <a:r>
              <a:rPr dirty="0" sz="1300" spc="-40">
                <a:latin typeface="Verdana"/>
                <a:cs typeface="Verdana"/>
              </a:rPr>
              <a:t>making</a:t>
            </a:r>
            <a:r>
              <a:rPr dirty="0" sz="1300" spc="-85">
                <a:latin typeface="Verdana"/>
                <a:cs typeface="Verdana"/>
              </a:rPr>
              <a:t> </a:t>
            </a:r>
            <a:r>
              <a:rPr dirty="0" sz="1300" spc="-120">
                <a:latin typeface="Verdana"/>
                <a:cs typeface="Verdana"/>
              </a:rPr>
              <a:t>it</a:t>
            </a:r>
            <a:r>
              <a:rPr dirty="0" sz="1300" spc="-55">
                <a:latin typeface="Verdana"/>
                <a:cs typeface="Verdana"/>
              </a:rPr>
              <a:t> </a:t>
            </a:r>
            <a:r>
              <a:rPr dirty="0" sz="1300" spc="-50">
                <a:latin typeface="Verdana"/>
                <a:cs typeface="Verdana"/>
              </a:rPr>
              <a:t>easier</a:t>
            </a:r>
            <a:r>
              <a:rPr dirty="0" sz="1300" spc="-60">
                <a:latin typeface="Verdana"/>
                <a:cs typeface="Verdana"/>
              </a:rPr>
              <a:t> </a:t>
            </a:r>
            <a:r>
              <a:rPr dirty="0" sz="1300" spc="-30">
                <a:latin typeface="Verdana"/>
                <a:cs typeface="Verdana"/>
              </a:rPr>
              <a:t>to</a:t>
            </a:r>
            <a:r>
              <a:rPr dirty="0" sz="1300" spc="-95">
                <a:latin typeface="Verdana"/>
                <a:cs typeface="Verdana"/>
              </a:rPr>
              <a:t> </a:t>
            </a:r>
            <a:r>
              <a:rPr dirty="0" sz="1300" spc="-10">
                <a:latin typeface="Verdana"/>
                <a:cs typeface="Verdana"/>
              </a:rPr>
              <a:t>obtain </a:t>
            </a:r>
            <a:r>
              <a:rPr dirty="0" sz="1300" spc="-60">
                <a:latin typeface="Verdana"/>
                <a:cs typeface="Verdana"/>
              </a:rPr>
              <a:t>immigration.</a:t>
            </a:r>
            <a:r>
              <a:rPr dirty="0" sz="1300" spc="-75">
                <a:latin typeface="Verdana"/>
                <a:cs typeface="Verdana"/>
              </a:rPr>
              <a:t> </a:t>
            </a:r>
            <a:r>
              <a:rPr dirty="0" sz="1300" spc="-55">
                <a:latin typeface="Verdana"/>
                <a:cs typeface="Verdana"/>
              </a:rPr>
              <a:t>International</a:t>
            </a:r>
            <a:r>
              <a:rPr dirty="0" sz="1300" spc="-70">
                <a:latin typeface="Verdana"/>
                <a:cs typeface="Verdana"/>
              </a:rPr>
              <a:t> </a:t>
            </a:r>
            <a:r>
              <a:rPr dirty="0" sz="1300" spc="-50">
                <a:latin typeface="Verdana"/>
                <a:cs typeface="Verdana"/>
              </a:rPr>
              <a:t>recruitment</a:t>
            </a:r>
            <a:r>
              <a:rPr dirty="0" sz="1300" spc="-5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leads</a:t>
            </a:r>
            <a:r>
              <a:rPr dirty="0" sz="1300" spc="-90">
                <a:latin typeface="Verdana"/>
                <a:cs typeface="Verdana"/>
              </a:rPr>
              <a:t> </a:t>
            </a:r>
            <a:r>
              <a:rPr dirty="0" sz="1300" spc="-20">
                <a:latin typeface="Verdana"/>
                <a:cs typeface="Verdana"/>
              </a:rPr>
              <a:t>to</a:t>
            </a:r>
            <a:r>
              <a:rPr dirty="0" sz="1300" spc="-25">
                <a:latin typeface="Verdana"/>
                <a:cs typeface="Verdana"/>
              </a:rPr>
              <a:t> </a:t>
            </a:r>
            <a:r>
              <a:rPr dirty="0" sz="1300" spc="-55">
                <a:latin typeface="Verdana"/>
                <a:cs typeface="Verdana"/>
              </a:rPr>
              <a:t>working</a:t>
            </a:r>
            <a:r>
              <a:rPr dirty="0" sz="1300" spc="-60">
                <a:latin typeface="Verdana"/>
                <a:cs typeface="Verdana"/>
              </a:rPr>
              <a:t> </a:t>
            </a:r>
            <a:r>
              <a:rPr dirty="0" sz="1300" spc="-65">
                <a:latin typeface="Verdana"/>
                <a:cs typeface="Verdana"/>
              </a:rPr>
              <a:t>diversity </a:t>
            </a:r>
            <a:r>
              <a:rPr dirty="0" sz="1300">
                <a:latin typeface="Verdana"/>
                <a:cs typeface="Verdana"/>
              </a:rPr>
              <a:t>and</a:t>
            </a:r>
            <a:r>
              <a:rPr dirty="0" sz="1300" spc="-80">
                <a:latin typeface="Verdana"/>
                <a:cs typeface="Verdana"/>
              </a:rPr>
              <a:t> </a:t>
            </a:r>
            <a:r>
              <a:rPr dirty="0" sz="1300">
                <a:latin typeface="Verdana"/>
                <a:cs typeface="Verdana"/>
              </a:rPr>
              <a:t>healthcare</a:t>
            </a:r>
            <a:r>
              <a:rPr dirty="0" sz="1300" spc="-85">
                <a:latin typeface="Verdana"/>
                <a:cs typeface="Verdana"/>
              </a:rPr>
              <a:t> </a:t>
            </a:r>
            <a:r>
              <a:rPr dirty="0" sz="1300" spc="-40">
                <a:latin typeface="Verdana"/>
                <a:cs typeface="Verdana"/>
              </a:rPr>
              <a:t>service </a:t>
            </a:r>
            <a:r>
              <a:rPr dirty="0" sz="1300" spc="-50">
                <a:latin typeface="Verdana"/>
                <a:cs typeface="Verdana"/>
              </a:rPr>
              <a:t>delivery</a:t>
            </a:r>
            <a:r>
              <a:rPr dirty="0" sz="1300" spc="-80">
                <a:latin typeface="Verdana"/>
                <a:cs typeface="Verdana"/>
              </a:rPr>
              <a:t> </a:t>
            </a:r>
            <a:r>
              <a:rPr dirty="0" sz="1300" spc="-50">
                <a:latin typeface="Verdana"/>
                <a:cs typeface="Verdana"/>
              </a:rPr>
              <a:t>(Health</a:t>
            </a:r>
            <a:r>
              <a:rPr dirty="0" sz="1300" spc="-35">
                <a:latin typeface="Verdana"/>
                <a:cs typeface="Verdana"/>
              </a:rPr>
              <a:t> Foundation,</a:t>
            </a:r>
            <a:r>
              <a:rPr dirty="0" sz="1300" spc="-10">
                <a:latin typeface="Verdana"/>
                <a:cs typeface="Verdana"/>
              </a:rPr>
              <a:t> 2022).</a:t>
            </a:r>
            <a:endParaRPr sz="13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74355" y="2173732"/>
            <a:ext cx="2898139" cy="2620772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23393" rIns="0" bIns="0" rtlCol="0" vert="horz">
            <a:spAutoFit/>
          </a:bodyPr>
          <a:lstStyle/>
          <a:p>
            <a:pPr marL="1747520" marR="5080">
              <a:lnSpc>
                <a:spcPts val="4300"/>
              </a:lnSpc>
              <a:spcBef>
                <a:spcPts val="220"/>
              </a:spcBef>
            </a:pPr>
            <a:r>
              <a:rPr dirty="0" spc="-120"/>
              <a:t>Strategic</a:t>
            </a:r>
            <a:r>
              <a:rPr dirty="0" spc="-185"/>
              <a:t> </a:t>
            </a:r>
            <a:r>
              <a:rPr dirty="0" spc="-125"/>
              <a:t>Workforce</a:t>
            </a:r>
            <a:r>
              <a:rPr dirty="0" spc="-185"/>
              <a:t> </a:t>
            </a:r>
            <a:r>
              <a:rPr dirty="0" spc="-75"/>
              <a:t>Planning </a:t>
            </a:r>
            <a:r>
              <a:rPr dirty="0" spc="-10"/>
              <a:t>Importance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13558" y="2298953"/>
            <a:ext cx="5541645" cy="2327910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marL="356870" marR="807720" indent="-344805">
              <a:lnSpc>
                <a:spcPct val="101099"/>
              </a:lnSpc>
              <a:spcBef>
                <a:spcPts val="75"/>
              </a:spcBef>
              <a:tabLst>
                <a:tab pos="360045" algn="l"/>
              </a:tabLst>
            </a:pPr>
            <a:r>
              <a:rPr dirty="0" sz="18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>
                <a:solidFill>
                  <a:srgbClr val="A32E0E"/>
                </a:solidFill>
                <a:latin typeface="Segoe UI Symbol"/>
                <a:cs typeface="Segoe UI Symbol"/>
              </a:rPr>
              <a:t>		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8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planning</a:t>
            </a:r>
            <a:r>
              <a:rPr dirty="0" sz="18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matches</a:t>
            </a:r>
            <a:r>
              <a:rPr dirty="0" sz="18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5">
                <a:solidFill>
                  <a:srgbClr val="404040"/>
                </a:solidFill>
                <a:latin typeface="Verdana"/>
                <a:cs typeface="Verdana"/>
              </a:rPr>
              <a:t>the </a:t>
            </a:r>
            <a:r>
              <a:rPr dirty="0" sz="1800" spc="-10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8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80">
                <a:solidFill>
                  <a:srgbClr val="404040"/>
                </a:solidFill>
                <a:latin typeface="Verdana"/>
                <a:cs typeface="Verdana"/>
              </a:rPr>
              <a:t>with</a:t>
            </a:r>
            <a:r>
              <a:rPr dirty="0" sz="18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9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8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90">
                <a:solidFill>
                  <a:srgbClr val="404040"/>
                </a:solidFill>
                <a:latin typeface="Verdana"/>
                <a:cs typeface="Verdana"/>
              </a:rPr>
              <a:t>future</a:t>
            </a:r>
            <a:r>
              <a:rPr dirty="0" sz="18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0">
                <a:solidFill>
                  <a:srgbClr val="404040"/>
                </a:solidFill>
                <a:latin typeface="Verdana"/>
                <a:cs typeface="Verdana"/>
              </a:rPr>
              <a:t>requirements.</a:t>
            </a:r>
            <a:endParaRPr sz="1800">
              <a:latin typeface="Verdana"/>
              <a:cs typeface="Verdana"/>
            </a:endParaRPr>
          </a:p>
          <a:p>
            <a:pPr marL="356870" marR="756920" indent="-344805">
              <a:lnSpc>
                <a:spcPct val="101099"/>
              </a:lnSpc>
              <a:spcBef>
                <a:spcPts val="960"/>
              </a:spcBef>
              <a:tabLst>
                <a:tab pos="320040" algn="l"/>
              </a:tabLst>
            </a:pPr>
            <a:r>
              <a:rPr dirty="0" sz="18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Forecasting</a:t>
            </a:r>
            <a:r>
              <a:rPr dirty="0" sz="18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based</a:t>
            </a:r>
            <a:r>
              <a:rPr dirty="0" sz="18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on</a:t>
            </a:r>
            <a:r>
              <a:rPr dirty="0" sz="18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data</a:t>
            </a:r>
            <a:r>
              <a:rPr dirty="0" sz="18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enhances</a:t>
            </a:r>
            <a:r>
              <a:rPr dirty="0" sz="1800" spc="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730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800" spc="-860">
                <a:solidFill>
                  <a:srgbClr val="404040"/>
                </a:solidFill>
                <a:latin typeface="Verdana"/>
                <a:cs typeface="Verdana"/>
              </a:rPr>
              <a:t>h</a:t>
            </a:r>
            <a:r>
              <a:rPr dirty="0" sz="1800" spc="-30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 staffing</a:t>
            </a:r>
            <a:r>
              <a:rPr dirty="0" sz="18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decisions.</a:t>
            </a:r>
            <a:endParaRPr sz="1800">
              <a:latin typeface="Verdana"/>
              <a:cs typeface="Verdana"/>
            </a:endParaRPr>
          </a:p>
          <a:p>
            <a:pPr marL="356870" marR="956310" indent="-344805">
              <a:lnSpc>
                <a:spcPct val="101099"/>
              </a:lnSpc>
              <a:spcBef>
                <a:spcPts val="965"/>
              </a:spcBef>
              <a:tabLst>
                <a:tab pos="335280" algn="l"/>
              </a:tabLst>
            </a:pPr>
            <a:r>
              <a:rPr dirty="0" sz="18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800" spc="-75">
                <a:solidFill>
                  <a:srgbClr val="404040"/>
                </a:solidFill>
                <a:latin typeface="Verdana"/>
                <a:cs typeface="Verdana"/>
              </a:rPr>
              <a:t>Strategic</a:t>
            </a:r>
            <a:r>
              <a:rPr dirty="0" sz="18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80">
                <a:solidFill>
                  <a:srgbClr val="404040"/>
                </a:solidFill>
                <a:latin typeface="Verdana"/>
                <a:cs typeface="Verdana"/>
              </a:rPr>
              <a:t>planning</a:t>
            </a:r>
            <a:r>
              <a:rPr dirty="0" sz="18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65">
                <a:solidFill>
                  <a:srgbClr val="404040"/>
                </a:solidFill>
                <a:latin typeface="Verdana"/>
                <a:cs typeface="Verdana"/>
              </a:rPr>
              <a:t>avoids</a:t>
            </a:r>
            <a:r>
              <a:rPr dirty="0" sz="18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6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8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75">
                <a:solidFill>
                  <a:srgbClr val="404040"/>
                </a:solidFill>
                <a:latin typeface="Verdana"/>
                <a:cs typeface="Verdana"/>
              </a:rPr>
              <a:t>shortage</a:t>
            </a:r>
            <a:r>
              <a:rPr dirty="0" sz="18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55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800" spc="-45">
                <a:solidFill>
                  <a:srgbClr val="404040"/>
                </a:solidFill>
                <a:latin typeface="Verdana"/>
                <a:cs typeface="Verdana"/>
              </a:rPr>
              <a:t> the</a:t>
            </a:r>
            <a:r>
              <a:rPr dirty="0" sz="18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0">
                <a:solidFill>
                  <a:srgbClr val="404040"/>
                </a:solidFill>
                <a:latin typeface="Verdana"/>
                <a:cs typeface="Verdana"/>
              </a:rPr>
              <a:t>long</a:t>
            </a:r>
            <a:r>
              <a:rPr dirty="0" sz="18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30">
                <a:solidFill>
                  <a:srgbClr val="404040"/>
                </a:solidFill>
                <a:latin typeface="Verdana"/>
                <a:cs typeface="Verdana"/>
              </a:rPr>
              <a:t>run</a:t>
            </a:r>
            <a:r>
              <a:rPr dirty="0" sz="18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5">
                <a:solidFill>
                  <a:srgbClr val="404040"/>
                </a:solidFill>
                <a:latin typeface="Verdana"/>
                <a:cs typeface="Verdana"/>
              </a:rPr>
              <a:t>(Alkan</a:t>
            </a:r>
            <a:r>
              <a:rPr dirty="0" sz="18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0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8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0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8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2024).</a:t>
            </a:r>
            <a:endParaRPr sz="1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960"/>
              </a:spcBef>
            </a:pPr>
            <a:r>
              <a:rPr dirty="0" sz="1800" spc="-26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 spc="25">
                <a:solidFill>
                  <a:srgbClr val="A32E0E"/>
                </a:solidFill>
                <a:latin typeface="Segoe UI Symbol"/>
                <a:cs typeface="Segoe UI Symbol"/>
              </a:rPr>
              <a:t> 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HR</a:t>
            </a:r>
            <a:r>
              <a:rPr dirty="0" sz="18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0">
                <a:solidFill>
                  <a:srgbClr val="404040"/>
                </a:solidFill>
                <a:latin typeface="Verdana"/>
                <a:cs typeface="Verdana"/>
              </a:rPr>
              <a:t>leadership</a:t>
            </a:r>
            <a:r>
              <a:rPr dirty="0" sz="18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5">
                <a:solidFill>
                  <a:srgbClr val="404040"/>
                </a:solidFill>
                <a:latin typeface="Verdana"/>
                <a:cs typeface="Verdana"/>
              </a:rPr>
              <a:t>facilitates</a:t>
            </a:r>
            <a:r>
              <a:rPr dirty="0" sz="18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254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8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65">
                <a:solidFill>
                  <a:srgbClr val="404040"/>
                </a:solidFill>
                <a:latin typeface="Verdana"/>
                <a:cs typeface="Verdana"/>
              </a:rPr>
              <a:t>workforcesustainability.</a:t>
            </a:r>
            <a:endParaRPr sz="18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991475" y="2161794"/>
            <a:ext cx="2819400" cy="2819399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747520">
              <a:lnSpc>
                <a:spcPct val="100000"/>
              </a:lnSpc>
              <a:spcBef>
                <a:spcPts val="100"/>
              </a:spcBef>
            </a:pPr>
            <a:r>
              <a:rPr dirty="0" spc="-150"/>
              <a:t>Inclusive</a:t>
            </a:r>
            <a:r>
              <a:rPr dirty="0" spc="-65"/>
              <a:t> </a:t>
            </a:r>
            <a:r>
              <a:rPr dirty="0" spc="-180"/>
              <a:t>Recruitment</a:t>
            </a:r>
            <a:r>
              <a:rPr dirty="0" spc="-45"/>
              <a:t> </a:t>
            </a:r>
            <a:r>
              <a:rPr dirty="0" spc="-145"/>
              <a:t>Policies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75230" y="2173985"/>
            <a:ext cx="5438775" cy="2605405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marL="603885" marR="803910" indent="-344805">
              <a:lnSpc>
                <a:spcPct val="101099"/>
              </a:lnSpc>
              <a:spcBef>
                <a:spcPts val="75"/>
              </a:spcBef>
            </a:pPr>
            <a:r>
              <a:rPr dirty="0" sz="1800" spc="-465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 spc="465">
                <a:solidFill>
                  <a:srgbClr val="A32E0E"/>
                </a:solidFill>
                <a:latin typeface="Segoe UI Symbol"/>
                <a:cs typeface="Segoe UI Symbol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Diversity</a:t>
            </a:r>
            <a:r>
              <a:rPr dirty="0" sz="18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8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8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8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encouraged </a:t>
            </a:r>
            <a:r>
              <a:rPr dirty="0" sz="1800" spc="-75">
                <a:solidFill>
                  <a:srgbClr val="404040"/>
                </a:solidFill>
                <a:latin typeface="Verdana"/>
                <a:cs typeface="Verdana"/>
              </a:rPr>
              <a:t>through</a:t>
            </a:r>
            <a:r>
              <a:rPr dirty="0" sz="18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75">
                <a:solidFill>
                  <a:srgbClr val="404040"/>
                </a:solidFill>
                <a:latin typeface="Verdana"/>
                <a:cs typeface="Verdana"/>
              </a:rPr>
              <a:t>inclusive</a:t>
            </a:r>
            <a:r>
              <a:rPr dirty="0" sz="18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30">
                <a:solidFill>
                  <a:srgbClr val="404040"/>
                </a:solidFill>
                <a:latin typeface="Verdana"/>
                <a:cs typeface="Verdana"/>
              </a:rPr>
              <a:t>recruitment.</a:t>
            </a:r>
            <a:endParaRPr sz="1800">
              <a:latin typeface="Verdana"/>
              <a:cs typeface="Verdana"/>
            </a:endParaRPr>
          </a:p>
          <a:p>
            <a:pPr marL="548640" marR="5080" indent="-289560">
              <a:lnSpc>
                <a:spcPct val="101099"/>
              </a:lnSpc>
              <a:spcBef>
                <a:spcPts val="960"/>
              </a:spcBef>
            </a:pPr>
            <a:r>
              <a:rPr dirty="0" sz="1800" spc="-96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 spc="490">
                <a:solidFill>
                  <a:srgbClr val="A32E0E"/>
                </a:solidFill>
                <a:latin typeface="Segoe UI Symbol"/>
                <a:cs typeface="Segoe UI Symbol"/>
              </a:rPr>
              <a:t> </a:t>
            </a:r>
            <a:r>
              <a:rPr dirty="0" sz="1800" spc="75">
                <a:solidFill>
                  <a:srgbClr val="404040"/>
                </a:solidFill>
                <a:latin typeface="Verdana"/>
                <a:cs typeface="Verdana"/>
              </a:rPr>
              <a:t>Biased-</a:t>
            </a:r>
            <a:r>
              <a:rPr dirty="0" sz="1800" spc="65">
                <a:solidFill>
                  <a:srgbClr val="404040"/>
                </a:solidFill>
                <a:latin typeface="Verdana"/>
                <a:cs typeface="Verdana"/>
              </a:rPr>
              <a:t>free</a:t>
            </a:r>
            <a:r>
              <a:rPr dirty="0" sz="18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90">
                <a:solidFill>
                  <a:srgbClr val="404040"/>
                </a:solidFill>
                <a:latin typeface="Verdana"/>
                <a:cs typeface="Verdana"/>
              </a:rPr>
              <a:t>employment</a:t>
            </a:r>
            <a:r>
              <a:rPr dirty="0" sz="18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85">
                <a:solidFill>
                  <a:srgbClr val="404040"/>
                </a:solidFill>
                <a:latin typeface="Verdana"/>
                <a:cs typeface="Verdana"/>
              </a:rPr>
              <a:t>enhances</a:t>
            </a:r>
            <a:r>
              <a:rPr dirty="0" sz="18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55">
                <a:solidFill>
                  <a:srgbClr val="404040"/>
                </a:solidFill>
                <a:latin typeface="Verdana"/>
                <a:cs typeface="Verdana"/>
              </a:rPr>
              <a:t>good </a:t>
            </a:r>
            <a:r>
              <a:rPr dirty="0" sz="1800" spc="-50">
                <a:solidFill>
                  <a:srgbClr val="404040"/>
                </a:solidFill>
                <a:latin typeface="Verdana"/>
                <a:cs typeface="Verdana"/>
              </a:rPr>
              <a:t>equality</a:t>
            </a:r>
            <a:r>
              <a:rPr dirty="0" sz="18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35">
                <a:solidFill>
                  <a:srgbClr val="404040"/>
                </a:solidFill>
                <a:latin typeface="Verdana"/>
                <a:cs typeface="Verdana"/>
              </a:rPr>
              <a:t>(Hammond</a:t>
            </a:r>
            <a:r>
              <a:rPr dirty="0" sz="18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0">
                <a:solidFill>
                  <a:srgbClr val="404040"/>
                </a:solidFill>
                <a:latin typeface="Verdana"/>
                <a:cs typeface="Verdana"/>
              </a:rPr>
              <a:t>et</a:t>
            </a:r>
            <a:r>
              <a:rPr dirty="0" sz="18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0">
                <a:solidFill>
                  <a:srgbClr val="404040"/>
                </a:solidFill>
                <a:latin typeface="Verdana"/>
                <a:cs typeface="Verdana"/>
              </a:rPr>
              <a:t>al.,</a:t>
            </a:r>
            <a:r>
              <a:rPr dirty="0" sz="18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2022).</a:t>
            </a:r>
            <a:endParaRPr sz="1800">
              <a:latin typeface="Verdana"/>
              <a:cs typeface="Verdana"/>
            </a:endParaRPr>
          </a:p>
          <a:p>
            <a:pPr marL="603885" marR="948055" indent="-591820">
              <a:lnSpc>
                <a:spcPct val="101099"/>
              </a:lnSpc>
              <a:spcBef>
                <a:spcPts val="965"/>
              </a:spcBef>
            </a:pPr>
            <a:r>
              <a:rPr dirty="0" sz="1800" spc="-545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 spc="45">
                <a:solidFill>
                  <a:srgbClr val="A32E0E"/>
                </a:solidFill>
                <a:latin typeface="Segoe UI Symbol"/>
                <a:cs typeface="Segoe UI Symbol"/>
              </a:rPr>
              <a:t> 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Diversity</a:t>
            </a:r>
            <a:r>
              <a:rPr dirty="0" sz="1800" spc="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increases</a:t>
            </a:r>
            <a:r>
              <a:rPr dirty="0" sz="18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organisational </a:t>
            </a:r>
            <a:r>
              <a:rPr dirty="0" sz="1800" spc="-50">
                <a:solidFill>
                  <a:srgbClr val="404040"/>
                </a:solidFill>
                <a:latin typeface="Verdana"/>
                <a:cs typeface="Verdana"/>
              </a:rPr>
              <a:t>performance</a:t>
            </a:r>
            <a:r>
              <a:rPr dirty="0" sz="18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0">
                <a:solidFill>
                  <a:srgbClr val="404040"/>
                </a:solidFill>
                <a:latin typeface="Verdana"/>
                <a:cs typeface="Verdana"/>
              </a:rPr>
              <a:t>(NHS</a:t>
            </a:r>
            <a:r>
              <a:rPr dirty="0" sz="18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5">
                <a:solidFill>
                  <a:srgbClr val="404040"/>
                </a:solidFill>
                <a:latin typeface="Verdana"/>
                <a:cs typeface="Verdana"/>
              </a:rPr>
              <a:t>England,</a:t>
            </a:r>
            <a:r>
              <a:rPr dirty="0" sz="18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5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800">
              <a:latin typeface="Verdana"/>
              <a:cs typeface="Verdana"/>
            </a:endParaRPr>
          </a:p>
          <a:p>
            <a:pPr marL="603885" marR="384810" indent="-344805">
              <a:lnSpc>
                <a:spcPct val="101099"/>
              </a:lnSpc>
              <a:spcBef>
                <a:spcPts val="940"/>
              </a:spcBef>
              <a:tabLst>
                <a:tab pos="579120" algn="l"/>
              </a:tabLst>
            </a:pPr>
            <a:r>
              <a:rPr dirty="0" sz="18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800" spc="-20">
                <a:solidFill>
                  <a:srgbClr val="404040"/>
                </a:solidFill>
                <a:latin typeface="Verdana"/>
                <a:cs typeface="Verdana"/>
              </a:rPr>
              <a:t>Inclusive</a:t>
            </a:r>
            <a:r>
              <a:rPr dirty="0" sz="18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policies</a:t>
            </a:r>
            <a:r>
              <a:rPr dirty="0" sz="18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enhance</a:t>
            </a:r>
            <a:r>
              <a:rPr dirty="0" sz="18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reputation</a:t>
            </a:r>
            <a:r>
              <a:rPr dirty="0" sz="18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5">
                <a:solidFill>
                  <a:srgbClr val="404040"/>
                </a:solidFill>
                <a:latin typeface="Verdana"/>
                <a:cs typeface="Verdana"/>
              </a:rPr>
              <a:t>of </a:t>
            </a:r>
            <a:r>
              <a:rPr dirty="0" sz="18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8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employer.</a:t>
            </a:r>
            <a:endParaRPr sz="18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774940" y="2239645"/>
            <a:ext cx="3565525" cy="2377059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753235">
              <a:lnSpc>
                <a:spcPct val="100000"/>
              </a:lnSpc>
              <a:spcBef>
                <a:spcPts val="100"/>
              </a:spcBef>
            </a:pPr>
            <a:r>
              <a:rPr dirty="0" spc="-110"/>
              <a:t>Role</a:t>
            </a:r>
            <a:r>
              <a:rPr dirty="0" spc="-245"/>
              <a:t> </a:t>
            </a:r>
            <a:r>
              <a:rPr dirty="0" spc="-65"/>
              <a:t>of</a:t>
            </a:r>
            <a:r>
              <a:rPr dirty="0" spc="-245"/>
              <a:t> </a:t>
            </a:r>
            <a:r>
              <a:rPr dirty="0" spc="-65"/>
              <a:t>HR</a:t>
            </a:r>
            <a:r>
              <a:rPr dirty="0" spc="-245"/>
              <a:t> </a:t>
            </a:r>
            <a:r>
              <a:rPr dirty="0" spc="-130"/>
              <a:t>Leadership</a:t>
            </a:r>
            <a:r>
              <a:rPr dirty="0" spc="-220"/>
              <a:t> </a:t>
            </a:r>
            <a:r>
              <a:rPr dirty="0" spc="-85"/>
              <a:t>in</a:t>
            </a:r>
            <a:r>
              <a:rPr dirty="0" spc="-220"/>
              <a:t> </a:t>
            </a:r>
            <a:r>
              <a:rPr dirty="0" spc="-105"/>
              <a:t>Recruitment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148967" y="2161794"/>
            <a:ext cx="5925185" cy="3150870"/>
          </a:xfrm>
          <a:prstGeom prst="rect">
            <a:avLst/>
          </a:prstGeom>
        </p:spPr>
        <p:txBody>
          <a:bodyPr wrap="square" lIns="0" tIns="10795" rIns="0" bIns="0" rtlCol="0" vert="horz">
            <a:spAutoFit/>
          </a:bodyPr>
          <a:lstStyle/>
          <a:p>
            <a:pPr marL="356870" marR="1086485" indent="-344805">
              <a:lnSpc>
                <a:spcPct val="100600"/>
              </a:lnSpc>
              <a:spcBef>
                <a:spcPts val="85"/>
              </a:spcBef>
            </a:pPr>
            <a:r>
              <a:rPr dirty="0" sz="1800" spc="-434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 spc="405">
                <a:solidFill>
                  <a:srgbClr val="A32E0E"/>
                </a:solidFill>
                <a:latin typeface="Segoe UI Symbol"/>
                <a:cs typeface="Segoe UI Symbol"/>
              </a:rPr>
              <a:t> </a:t>
            </a:r>
            <a:r>
              <a:rPr dirty="0" sz="1800" spc="-2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8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8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5">
                <a:solidFill>
                  <a:srgbClr val="404040"/>
                </a:solidFill>
                <a:latin typeface="Verdana"/>
                <a:cs typeface="Verdana"/>
              </a:rPr>
              <a:t>strategy</a:t>
            </a:r>
            <a:r>
              <a:rPr dirty="0" sz="18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8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0">
                <a:solidFill>
                  <a:srgbClr val="404040"/>
                </a:solidFill>
                <a:latin typeface="Verdana"/>
                <a:cs typeface="Verdana"/>
              </a:rPr>
              <a:t>driven</a:t>
            </a:r>
            <a:r>
              <a:rPr dirty="0" sz="18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by</a:t>
            </a:r>
            <a:r>
              <a:rPr dirty="0" sz="18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360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800" spc="-375">
                <a:solidFill>
                  <a:srgbClr val="404040"/>
                </a:solidFill>
                <a:latin typeface="Verdana"/>
                <a:cs typeface="Verdana"/>
              </a:rPr>
              <a:t>h</a:t>
            </a:r>
            <a:r>
              <a:rPr dirty="0" sz="1800" spc="-70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800" spc="-1065">
                <a:solidFill>
                  <a:srgbClr val="404040"/>
                </a:solidFill>
                <a:latin typeface="Verdana"/>
                <a:cs typeface="Verdana"/>
              </a:rPr>
              <a:t>HR</a:t>
            </a:r>
            <a:r>
              <a:rPr dirty="0" sz="1800" spc="-110">
                <a:solidFill>
                  <a:srgbClr val="404040"/>
                </a:solidFill>
                <a:latin typeface="Verdana"/>
                <a:cs typeface="Verdana"/>
              </a:rPr>
              <a:t> leadership</a:t>
            </a:r>
            <a:r>
              <a:rPr dirty="0" sz="1800" spc="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10">
                <a:solidFill>
                  <a:srgbClr val="404040"/>
                </a:solidFill>
                <a:latin typeface="Verdana"/>
                <a:cs typeface="Verdana"/>
              </a:rPr>
              <a:t>(Evans,</a:t>
            </a:r>
            <a:r>
              <a:rPr dirty="0" sz="1800" spc="-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95">
                <a:solidFill>
                  <a:srgbClr val="404040"/>
                </a:solidFill>
                <a:latin typeface="Verdana"/>
                <a:cs typeface="Verdana"/>
              </a:rPr>
              <a:t>Mills,</a:t>
            </a:r>
            <a:r>
              <a:rPr dirty="0" sz="18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10">
                <a:solidFill>
                  <a:srgbClr val="404040"/>
                </a:solidFill>
                <a:latin typeface="Verdana"/>
                <a:cs typeface="Verdana"/>
              </a:rPr>
              <a:t>Burns,</a:t>
            </a:r>
            <a:r>
              <a:rPr dirty="0" sz="1800" spc="-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10">
                <a:solidFill>
                  <a:srgbClr val="404040"/>
                </a:solidFill>
                <a:latin typeface="Verdana"/>
                <a:cs typeface="Verdana"/>
              </a:rPr>
              <a:t>Bryce,</a:t>
            </a:r>
            <a:r>
              <a:rPr dirty="0" sz="18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50">
                <a:solidFill>
                  <a:srgbClr val="404040"/>
                </a:solidFill>
                <a:latin typeface="Verdana"/>
                <a:cs typeface="Verdana"/>
              </a:rPr>
              <a:t>&amp; </a:t>
            </a:r>
            <a:r>
              <a:rPr dirty="0" sz="1800" spc="-55">
                <a:solidFill>
                  <a:srgbClr val="404040"/>
                </a:solidFill>
                <a:latin typeface="Verdana"/>
                <a:cs typeface="Verdana"/>
              </a:rPr>
              <a:t>Hanks,</a:t>
            </a:r>
            <a:r>
              <a:rPr dirty="0" sz="18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800">
              <a:latin typeface="Verdana"/>
              <a:cs typeface="Verdana"/>
            </a:endParaRPr>
          </a:p>
          <a:p>
            <a:pPr marL="356870" marR="1243330" indent="-344805">
              <a:lnSpc>
                <a:spcPct val="101200"/>
              </a:lnSpc>
              <a:spcBef>
                <a:spcPts val="885"/>
              </a:spcBef>
              <a:tabLst>
                <a:tab pos="320040" algn="l"/>
              </a:tabLst>
            </a:pPr>
            <a:r>
              <a:rPr dirty="0" sz="18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Good</a:t>
            </a:r>
            <a:r>
              <a:rPr dirty="0" sz="1800" spc="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leadership</a:t>
            </a:r>
            <a:r>
              <a:rPr dirty="0" sz="1800" spc="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enhances</a:t>
            </a:r>
            <a:r>
              <a:rPr dirty="0" sz="1800" spc="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workforce planning.</a:t>
            </a:r>
            <a:endParaRPr sz="1800">
              <a:latin typeface="Verdana"/>
              <a:cs typeface="Verdana"/>
            </a:endParaRPr>
          </a:p>
          <a:p>
            <a:pPr marL="356870" marR="1190625" indent="-344805">
              <a:lnSpc>
                <a:spcPct val="101299"/>
              </a:lnSpc>
              <a:spcBef>
                <a:spcPts val="1005"/>
              </a:spcBef>
              <a:tabLst>
                <a:tab pos="316865" algn="l"/>
              </a:tabLst>
            </a:pPr>
            <a:r>
              <a:rPr dirty="0" sz="18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8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8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HR</a:t>
            </a:r>
            <a:r>
              <a:rPr dirty="0" sz="18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5">
                <a:solidFill>
                  <a:srgbClr val="404040"/>
                </a:solidFill>
                <a:latin typeface="Verdana"/>
                <a:cs typeface="Verdana"/>
              </a:rPr>
              <a:t>strategic</a:t>
            </a:r>
            <a:r>
              <a:rPr dirty="0" sz="18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5">
                <a:solidFill>
                  <a:srgbClr val="404040"/>
                </a:solidFill>
                <a:latin typeface="Verdana"/>
                <a:cs typeface="Verdana"/>
              </a:rPr>
              <a:t>decisions</a:t>
            </a:r>
            <a:r>
              <a:rPr dirty="0" sz="18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8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325">
                <a:solidFill>
                  <a:srgbClr val="404040"/>
                </a:solidFill>
                <a:latin typeface="Verdana"/>
                <a:cs typeface="Verdana"/>
              </a:rPr>
              <a:t>favourableto </a:t>
            </a:r>
            <a:r>
              <a:rPr dirty="0" sz="1800" spc="-2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8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30">
                <a:solidFill>
                  <a:srgbClr val="404040"/>
                </a:solidFill>
                <a:latin typeface="Verdana"/>
                <a:cs typeface="Verdana"/>
              </a:rPr>
              <a:t>sustainability</a:t>
            </a:r>
            <a:r>
              <a:rPr dirty="0" sz="18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8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5">
                <a:solidFill>
                  <a:srgbClr val="404040"/>
                </a:solidFill>
                <a:latin typeface="Verdana"/>
                <a:cs typeface="Verdana"/>
              </a:rPr>
              <a:t>an</a:t>
            </a:r>
            <a:r>
              <a:rPr dirty="0" sz="18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organisation.</a:t>
            </a:r>
            <a:endParaRPr sz="1800">
              <a:latin typeface="Verdana"/>
              <a:cs typeface="Verdana"/>
            </a:endParaRPr>
          </a:p>
          <a:p>
            <a:pPr algn="just" marL="356870" marR="5080" indent="-344805">
              <a:lnSpc>
                <a:spcPct val="100600"/>
              </a:lnSpc>
              <a:spcBef>
                <a:spcPts val="950"/>
              </a:spcBef>
            </a:pPr>
            <a:r>
              <a:rPr dirty="0" sz="1800" spc="-545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800" spc="395">
                <a:solidFill>
                  <a:srgbClr val="A32E0E"/>
                </a:solidFill>
                <a:latin typeface="Segoe UI Symbol"/>
                <a:cs typeface="Segoe UI Symbol"/>
              </a:rPr>
              <a:t> </a:t>
            </a:r>
            <a:r>
              <a:rPr dirty="0" sz="1800" spc="25">
                <a:solidFill>
                  <a:srgbClr val="404040"/>
                </a:solidFill>
                <a:latin typeface="Verdana"/>
                <a:cs typeface="Verdana"/>
              </a:rPr>
              <a:t>Leadership</a:t>
            </a:r>
            <a:r>
              <a:rPr dirty="0" sz="18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30">
                <a:solidFill>
                  <a:srgbClr val="404040"/>
                </a:solidFill>
                <a:latin typeface="Verdana"/>
                <a:cs typeface="Verdana"/>
              </a:rPr>
              <a:t>encourages</a:t>
            </a:r>
            <a:r>
              <a:rPr dirty="0" sz="18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25">
                <a:solidFill>
                  <a:srgbClr val="404040"/>
                </a:solidFill>
                <a:latin typeface="Verdana"/>
                <a:cs typeface="Verdana"/>
              </a:rPr>
              <a:t>innovation</a:t>
            </a:r>
            <a:r>
              <a:rPr dirty="0" sz="18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1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8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29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800" spc="-4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5">
                <a:solidFill>
                  <a:srgbClr val="404040"/>
                </a:solidFill>
                <a:latin typeface="Verdana"/>
                <a:cs typeface="Verdana"/>
              </a:rPr>
              <a:t>practices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0">
                <a:solidFill>
                  <a:srgbClr val="404040"/>
                </a:solidFill>
                <a:latin typeface="Verdana"/>
                <a:cs typeface="Verdana"/>
              </a:rPr>
              <a:t>o</a:t>
            </a:r>
            <a:r>
              <a:rPr dirty="0" sz="1800">
                <a:solidFill>
                  <a:srgbClr val="404040"/>
                </a:solidFill>
                <a:latin typeface="Verdana"/>
                <a:cs typeface="Verdana"/>
              </a:rPr>
              <a:t>f</a:t>
            </a:r>
            <a:r>
              <a:rPr dirty="0" sz="1800" spc="-1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5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8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5">
                <a:solidFill>
                  <a:srgbClr val="404040"/>
                </a:solidFill>
                <a:latin typeface="Verdana"/>
                <a:cs typeface="Verdana"/>
              </a:rPr>
              <a:t>(Maertens,</a:t>
            </a:r>
            <a:r>
              <a:rPr dirty="0" sz="18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45">
                <a:solidFill>
                  <a:srgbClr val="404040"/>
                </a:solidFill>
                <a:latin typeface="Verdana"/>
                <a:cs typeface="Verdana"/>
              </a:rPr>
              <a:t>Daniëls,</a:t>
            </a:r>
            <a:r>
              <a:rPr dirty="0" sz="18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Hondeghem,</a:t>
            </a:r>
            <a:r>
              <a:rPr dirty="0" sz="1800" spc="-15">
                <a:solidFill>
                  <a:srgbClr val="404040"/>
                </a:solidFill>
                <a:latin typeface="Verdana"/>
                <a:cs typeface="Verdana"/>
              </a:rPr>
              <a:t> &amp;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 Vandenabeele,</a:t>
            </a:r>
            <a:r>
              <a:rPr dirty="0" sz="18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800" spc="-10">
                <a:solidFill>
                  <a:srgbClr val="404040"/>
                </a:solidFill>
                <a:latin typeface="Verdana"/>
                <a:cs typeface="Verdana"/>
              </a:rPr>
              <a:t>2025).</a:t>
            </a:r>
            <a:endParaRPr sz="18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001000" y="2133726"/>
            <a:ext cx="3370326" cy="221234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771650">
              <a:lnSpc>
                <a:spcPct val="100000"/>
              </a:lnSpc>
              <a:spcBef>
                <a:spcPts val="100"/>
              </a:spcBef>
            </a:pPr>
            <a:r>
              <a:rPr dirty="0" spc="-80"/>
              <a:t>Conclusion</a:t>
            </a:r>
            <a:r>
              <a:rPr dirty="0" spc="-190"/>
              <a:t> </a:t>
            </a:r>
            <a:r>
              <a:rPr dirty="0" spc="-45"/>
              <a:t>and</a:t>
            </a:r>
            <a:r>
              <a:rPr dirty="0" spc="-190"/>
              <a:t> </a:t>
            </a:r>
            <a:r>
              <a:rPr dirty="0" spc="-80"/>
              <a:t>Future</a:t>
            </a:r>
            <a:r>
              <a:rPr dirty="0" spc="-185"/>
              <a:t> </a:t>
            </a:r>
            <a:r>
              <a:rPr dirty="0" spc="-25"/>
              <a:t>Outlook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100198" y="2116073"/>
            <a:ext cx="5674360" cy="3814445"/>
          </a:xfrm>
          <a:prstGeom prst="rect">
            <a:avLst/>
          </a:prstGeom>
        </p:spPr>
        <p:txBody>
          <a:bodyPr wrap="square" lIns="0" tIns="58419" rIns="0" bIns="0" rtlCol="0" vert="horz">
            <a:spAutoFit/>
          </a:bodyPr>
          <a:lstStyle/>
          <a:p>
            <a:pPr marL="356870" marR="988694" indent="-344805">
              <a:lnSpc>
                <a:spcPts val="1440"/>
              </a:lnSpc>
              <a:spcBef>
                <a:spcPts val="459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6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still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one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significant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85">
                <a:solidFill>
                  <a:srgbClr val="404040"/>
                </a:solidFill>
                <a:latin typeface="Verdana"/>
                <a:cs typeface="Verdana"/>
              </a:rPr>
              <a:t>workforce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challenges</a:t>
            </a:r>
            <a:r>
              <a:rPr dirty="0" sz="15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NHS.</a:t>
            </a:r>
            <a:endParaRPr sz="1500">
              <a:latin typeface="Verdana"/>
              <a:cs typeface="Verdana"/>
            </a:endParaRPr>
          </a:p>
          <a:p>
            <a:pPr marL="356870" marR="975360" indent="-344805">
              <a:lnSpc>
                <a:spcPts val="1630"/>
              </a:lnSpc>
              <a:spcBef>
                <a:spcPts val="66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Strategic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HR 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solutions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will</a:t>
            </a:r>
            <a:r>
              <a:rPr dirty="0" sz="15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45">
                <a:solidFill>
                  <a:srgbClr val="404040"/>
                </a:solidFill>
                <a:latin typeface="Verdana"/>
                <a:cs typeface="Verdana"/>
              </a:rPr>
              <a:t>enhance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20">
                <a:solidFill>
                  <a:srgbClr val="404040"/>
                </a:solidFill>
                <a:latin typeface="Verdana"/>
                <a:cs typeface="Verdana"/>
              </a:rPr>
              <a:t>results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of 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(NHS</a:t>
            </a:r>
            <a:r>
              <a:rPr dirty="0" sz="1500" spc="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England,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2023).</a:t>
            </a:r>
            <a:endParaRPr sz="1500">
              <a:latin typeface="Verdana"/>
              <a:cs typeface="Verdana"/>
            </a:endParaRPr>
          </a:p>
          <a:p>
            <a:pPr marL="356870" marR="863600" indent="-344805">
              <a:lnSpc>
                <a:spcPts val="1630"/>
              </a:lnSpc>
              <a:spcBef>
                <a:spcPts val="60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planning</a:t>
            </a:r>
            <a:r>
              <a:rPr dirty="0" sz="15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60">
                <a:solidFill>
                  <a:srgbClr val="404040"/>
                </a:solidFill>
                <a:latin typeface="Verdana"/>
                <a:cs typeface="Verdana"/>
              </a:rPr>
              <a:t>is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integrated,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which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makes</a:t>
            </a:r>
            <a:r>
              <a:rPr dirty="0" sz="15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it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sustainable.</a:t>
            </a:r>
            <a:endParaRPr sz="1500">
              <a:latin typeface="Verdana"/>
              <a:cs typeface="Verdana"/>
            </a:endParaRPr>
          </a:p>
          <a:p>
            <a:pPr marL="356870" marR="586740" indent="-344805">
              <a:lnSpc>
                <a:spcPts val="1460"/>
              </a:lnSpc>
              <a:spcBef>
                <a:spcPts val="93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Future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innovation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will</a:t>
            </a:r>
            <a:r>
              <a:rPr dirty="0" sz="15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90">
                <a:solidFill>
                  <a:srgbClr val="404040"/>
                </a:solidFill>
                <a:latin typeface="Verdana"/>
                <a:cs typeface="Verdana"/>
              </a:rPr>
              <a:t>be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more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effective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80">
                <a:solidFill>
                  <a:srgbClr val="404040"/>
                </a:solidFill>
                <a:latin typeface="Verdana"/>
                <a:cs typeface="Verdana"/>
              </a:rPr>
              <a:t>recruitment 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(Downing-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Burn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Officer,</a:t>
            </a:r>
            <a:r>
              <a:rPr dirty="0" sz="15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n.d.).</a:t>
            </a:r>
            <a:endParaRPr sz="1500">
              <a:latin typeface="Verdana"/>
              <a:cs typeface="Verdana"/>
            </a:endParaRPr>
          </a:p>
          <a:p>
            <a:pPr marL="356870" marR="156210" indent="-344805">
              <a:lnSpc>
                <a:spcPct val="80000"/>
              </a:lnSpc>
              <a:spcBef>
                <a:spcPts val="994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40">
                <a:latin typeface="Verdana"/>
                <a:cs typeface="Verdana"/>
              </a:rPr>
              <a:t>Workforce</a:t>
            </a:r>
            <a:r>
              <a:rPr dirty="0" sz="1500" spc="-25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planning,</a:t>
            </a:r>
            <a:r>
              <a:rPr dirty="0" sz="1500" spc="-15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digital</a:t>
            </a:r>
            <a:r>
              <a:rPr dirty="0" sz="1500" spc="-105">
                <a:latin typeface="Verdana"/>
                <a:cs typeface="Verdana"/>
              </a:rPr>
              <a:t> </a:t>
            </a:r>
            <a:r>
              <a:rPr dirty="0" sz="1500" spc="-65">
                <a:latin typeface="Verdana"/>
                <a:cs typeface="Verdana"/>
              </a:rPr>
              <a:t>transformation,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and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 spc="-85">
                <a:latin typeface="Verdana"/>
                <a:cs typeface="Verdana"/>
              </a:rPr>
              <a:t>employer </a:t>
            </a:r>
            <a:r>
              <a:rPr dirty="0" sz="1500" spc="-10">
                <a:latin typeface="Verdana"/>
                <a:cs typeface="Verdana"/>
              </a:rPr>
              <a:t>branding</a:t>
            </a:r>
            <a:r>
              <a:rPr dirty="0" sz="1500" spc="-16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are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45">
                <a:latin typeface="Verdana"/>
                <a:cs typeface="Verdana"/>
              </a:rPr>
              <a:t>some</a:t>
            </a:r>
            <a:r>
              <a:rPr dirty="0" sz="1500" spc="-11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of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the</a:t>
            </a:r>
            <a:r>
              <a:rPr dirty="0" sz="1500" spc="-55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strategic</a:t>
            </a:r>
            <a:r>
              <a:rPr dirty="0" sz="1500" spc="-140">
                <a:latin typeface="Verdana"/>
                <a:cs typeface="Verdana"/>
              </a:rPr>
              <a:t> HR</a:t>
            </a:r>
            <a:r>
              <a:rPr dirty="0" sz="1500" spc="-95">
                <a:latin typeface="Verdana"/>
                <a:cs typeface="Verdana"/>
              </a:rPr>
              <a:t> </a:t>
            </a:r>
            <a:r>
              <a:rPr dirty="0" sz="1500" spc="-80">
                <a:latin typeface="Verdana"/>
                <a:cs typeface="Verdana"/>
              </a:rPr>
              <a:t>solutions</a:t>
            </a:r>
            <a:r>
              <a:rPr dirty="0" sz="1500" spc="-105">
                <a:latin typeface="Verdana"/>
                <a:cs typeface="Verdana"/>
              </a:rPr>
              <a:t> </a:t>
            </a:r>
            <a:r>
              <a:rPr dirty="0" sz="1500" spc="-40">
                <a:latin typeface="Verdana"/>
                <a:cs typeface="Verdana"/>
              </a:rPr>
              <a:t>that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55">
                <a:latin typeface="Verdana"/>
                <a:cs typeface="Verdana"/>
              </a:rPr>
              <a:t>can</a:t>
            </a:r>
            <a:endParaRPr sz="1500">
              <a:latin typeface="Verdana"/>
              <a:cs typeface="Verdana"/>
            </a:endParaRPr>
          </a:p>
          <a:p>
            <a:pPr marL="356870" marR="128905">
              <a:lnSpc>
                <a:spcPct val="72000"/>
              </a:lnSpc>
              <a:spcBef>
                <a:spcPts val="145"/>
              </a:spcBef>
            </a:pPr>
            <a:r>
              <a:rPr dirty="0" sz="1500" spc="-65">
                <a:latin typeface="Verdana"/>
                <a:cs typeface="Verdana"/>
              </a:rPr>
              <a:t>maximize</a:t>
            </a:r>
            <a:r>
              <a:rPr dirty="0" sz="1500" spc="-15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the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 spc="-120">
                <a:latin typeface="Verdana"/>
                <a:cs typeface="Verdana"/>
              </a:rPr>
              <a:t>results</a:t>
            </a:r>
            <a:r>
              <a:rPr dirty="0" sz="1500" spc="-6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of</a:t>
            </a:r>
            <a:r>
              <a:rPr dirty="0" sz="1500" spc="-85">
                <a:latin typeface="Verdana"/>
                <a:cs typeface="Verdana"/>
              </a:rPr>
              <a:t> </a:t>
            </a:r>
            <a:r>
              <a:rPr dirty="0" sz="1500" spc="-50">
                <a:latin typeface="Verdana"/>
                <a:cs typeface="Verdana"/>
              </a:rPr>
              <a:t>recruitment</a:t>
            </a:r>
            <a:r>
              <a:rPr dirty="0" sz="1500" spc="-180">
                <a:latin typeface="Verdana"/>
                <a:cs typeface="Verdana"/>
              </a:rPr>
              <a:t> </a:t>
            </a:r>
            <a:r>
              <a:rPr dirty="0" sz="1500" spc="-155">
                <a:latin typeface="Verdana"/>
                <a:cs typeface="Verdana"/>
              </a:rPr>
              <a:t>(NHS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 spc="-35">
                <a:latin typeface="Verdana"/>
                <a:cs typeface="Verdana"/>
              </a:rPr>
              <a:t>England,</a:t>
            </a:r>
            <a:r>
              <a:rPr dirty="0" sz="1500" spc="-165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2023). </a:t>
            </a:r>
            <a:r>
              <a:rPr dirty="0" sz="1500" spc="-70">
                <a:latin typeface="Verdana"/>
                <a:cs typeface="Verdana"/>
              </a:rPr>
              <a:t>Sustainability</a:t>
            </a:r>
            <a:r>
              <a:rPr dirty="0" sz="1500" spc="-25">
                <a:latin typeface="Verdana"/>
                <a:cs typeface="Verdana"/>
              </a:rPr>
              <a:t> </a:t>
            </a:r>
            <a:r>
              <a:rPr dirty="0" sz="1500" spc="-60">
                <a:latin typeface="Verdana"/>
                <a:cs typeface="Verdana"/>
              </a:rPr>
              <a:t>requires</a:t>
            </a:r>
            <a:r>
              <a:rPr dirty="0" sz="1500">
                <a:latin typeface="Verdana"/>
                <a:cs typeface="Verdana"/>
              </a:rPr>
              <a:t> </a:t>
            </a:r>
            <a:r>
              <a:rPr dirty="0" sz="1500" spc="-65">
                <a:latin typeface="Verdana"/>
                <a:cs typeface="Verdana"/>
              </a:rPr>
              <a:t>integrated</a:t>
            </a:r>
            <a:r>
              <a:rPr dirty="0" sz="1500" spc="-15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recruitment</a:t>
            </a:r>
            <a:r>
              <a:rPr dirty="0" sz="1500" spc="-40">
                <a:latin typeface="Verdana"/>
                <a:cs typeface="Verdana"/>
              </a:rPr>
              <a:t> </a:t>
            </a:r>
            <a:r>
              <a:rPr dirty="0" sz="1500" spc="-60">
                <a:latin typeface="Verdana"/>
                <a:cs typeface="Verdana"/>
              </a:rPr>
              <a:t>strategies</a:t>
            </a:r>
            <a:r>
              <a:rPr dirty="0" sz="1500" spc="7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in</a:t>
            </a:r>
            <a:endParaRPr sz="1500">
              <a:latin typeface="Verdana"/>
              <a:cs typeface="Verdana"/>
            </a:endParaRPr>
          </a:p>
          <a:p>
            <a:pPr marL="356870">
              <a:lnSpc>
                <a:spcPts val="1585"/>
              </a:lnSpc>
            </a:pPr>
            <a:r>
              <a:rPr dirty="0" sz="1500" spc="-35">
                <a:latin typeface="Verdana"/>
                <a:cs typeface="Verdana"/>
              </a:rPr>
              <a:t>line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with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40">
                <a:latin typeface="Verdana"/>
                <a:cs typeface="Verdana"/>
              </a:rPr>
              <a:t>retention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30">
                <a:latin typeface="Verdana"/>
                <a:cs typeface="Verdana"/>
              </a:rPr>
              <a:t>and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40">
                <a:latin typeface="Verdana"/>
                <a:cs typeface="Verdana"/>
              </a:rPr>
              <a:t>workforce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development.</a:t>
            </a:r>
            <a:endParaRPr sz="1500">
              <a:latin typeface="Verdana"/>
              <a:cs typeface="Verdana"/>
            </a:endParaRPr>
          </a:p>
          <a:p>
            <a:pPr marL="356870" marR="5080" indent="-344805">
              <a:lnSpc>
                <a:spcPct val="80500"/>
              </a:lnSpc>
              <a:spcBef>
                <a:spcPts val="950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>
                <a:latin typeface="Verdana"/>
                <a:cs typeface="Verdana"/>
              </a:rPr>
              <a:t>More</a:t>
            </a:r>
            <a:r>
              <a:rPr dirty="0" sz="1500" spc="-12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effective</a:t>
            </a:r>
            <a:r>
              <a:rPr dirty="0" sz="1500" spc="-140">
                <a:latin typeface="Verdana"/>
                <a:cs typeface="Verdana"/>
              </a:rPr>
              <a:t> </a:t>
            </a:r>
            <a:r>
              <a:rPr dirty="0" sz="1500" spc="-50">
                <a:latin typeface="Verdana"/>
                <a:cs typeface="Verdana"/>
              </a:rPr>
              <a:t>recruitment</a:t>
            </a:r>
            <a:r>
              <a:rPr dirty="0" sz="1500" spc="-145">
                <a:latin typeface="Verdana"/>
                <a:cs typeface="Verdana"/>
              </a:rPr>
              <a:t> </a:t>
            </a:r>
            <a:r>
              <a:rPr dirty="0" sz="1500" spc="-80">
                <a:latin typeface="Verdana"/>
                <a:cs typeface="Verdana"/>
              </a:rPr>
              <a:t>will</a:t>
            </a:r>
            <a:r>
              <a:rPr dirty="0" sz="1500" spc="-160">
                <a:latin typeface="Verdana"/>
                <a:cs typeface="Verdana"/>
              </a:rPr>
              <a:t> </a:t>
            </a:r>
            <a:r>
              <a:rPr dirty="0" sz="1500" spc="90">
                <a:latin typeface="Verdana"/>
                <a:cs typeface="Verdana"/>
              </a:rPr>
              <a:t>be</a:t>
            </a:r>
            <a:r>
              <a:rPr dirty="0" sz="1500" spc="-45">
                <a:latin typeface="Verdana"/>
                <a:cs typeface="Verdana"/>
              </a:rPr>
              <a:t> </a:t>
            </a:r>
            <a:r>
              <a:rPr dirty="0" sz="1500" spc="-90">
                <a:latin typeface="Verdana"/>
                <a:cs typeface="Verdana"/>
              </a:rPr>
              <a:t>further</a:t>
            </a:r>
            <a:r>
              <a:rPr dirty="0" sz="1500" spc="-7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facilitated</a:t>
            </a:r>
            <a:r>
              <a:rPr dirty="0" sz="1500" spc="-15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by</a:t>
            </a:r>
            <a:r>
              <a:rPr dirty="0" sz="1500" spc="500">
                <a:latin typeface="Verdana"/>
                <a:cs typeface="Verdana"/>
              </a:rPr>
              <a:t> </a:t>
            </a:r>
            <a:r>
              <a:rPr dirty="0" sz="1500" spc="-20">
                <a:latin typeface="Verdana"/>
                <a:cs typeface="Verdana"/>
              </a:rPr>
              <a:t>the</a:t>
            </a:r>
            <a:r>
              <a:rPr dirty="0" sz="1500" spc="-65">
                <a:latin typeface="Verdana"/>
                <a:cs typeface="Verdana"/>
              </a:rPr>
              <a:t> </a:t>
            </a:r>
            <a:r>
              <a:rPr dirty="0" sz="1500" spc="-70">
                <a:latin typeface="Verdana"/>
                <a:cs typeface="Verdana"/>
              </a:rPr>
              <a:t>future</a:t>
            </a:r>
            <a:r>
              <a:rPr dirty="0" sz="1500" spc="-4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advancements</a:t>
            </a:r>
            <a:r>
              <a:rPr dirty="0" sz="1500" spc="-105">
                <a:latin typeface="Verdana"/>
                <a:cs typeface="Verdana"/>
              </a:rPr>
              <a:t> </a:t>
            </a:r>
            <a:r>
              <a:rPr dirty="0" sz="1500" spc="-75">
                <a:latin typeface="Verdana"/>
                <a:cs typeface="Verdana"/>
              </a:rPr>
              <a:t>in</a:t>
            </a:r>
            <a:r>
              <a:rPr dirty="0" sz="1500" spc="-13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technology</a:t>
            </a:r>
            <a:r>
              <a:rPr dirty="0" sz="1500" spc="-8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and</a:t>
            </a:r>
            <a:r>
              <a:rPr dirty="0" sz="1500" spc="-60">
                <a:latin typeface="Verdana"/>
                <a:cs typeface="Verdana"/>
              </a:rPr>
              <a:t> </a:t>
            </a:r>
            <a:r>
              <a:rPr dirty="0" sz="1500" spc="-130">
                <a:latin typeface="Verdana"/>
                <a:cs typeface="Verdana"/>
              </a:rPr>
              <a:t>HR</a:t>
            </a:r>
            <a:r>
              <a:rPr dirty="0" sz="1500" spc="-7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practices </a:t>
            </a:r>
            <a:r>
              <a:rPr dirty="0" sz="1500" spc="-35">
                <a:latin typeface="Verdana"/>
                <a:cs typeface="Verdana"/>
              </a:rPr>
              <a:t>that </a:t>
            </a:r>
            <a:r>
              <a:rPr dirty="0" sz="1500" spc="-75">
                <a:latin typeface="Verdana"/>
                <a:cs typeface="Verdana"/>
              </a:rPr>
              <a:t>will</a:t>
            </a:r>
            <a:r>
              <a:rPr dirty="0" sz="1500" spc="-14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enable</a:t>
            </a:r>
            <a:r>
              <a:rPr dirty="0" sz="1500" spc="-90">
                <a:latin typeface="Verdana"/>
                <a:cs typeface="Verdana"/>
              </a:rPr>
              <a:t> </a:t>
            </a:r>
            <a:r>
              <a:rPr dirty="0" sz="1500" spc="-25">
                <a:latin typeface="Verdana"/>
                <a:cs typeface="Verdana"/>
              </a:rPr>
              <a:t>the</a:t>
            </a:r>
            <a:r>
              <a:rPr dirty="0" sz="1500" spc="-40">
                <a:latin typeface="Verdana"/>
                <a:cs typeface="Verdana"/>
              </a:rPr>
              <a:t> </a:t>
            </a:r>
            <a:r>
              <a:rPr dirty="0" sz="1500" spc="-60">
                <a:latin typeface="Verdana"/>
                <a:cs typeface="Verdana"/>
              </a:rPr>
              <a:t>resiliency</a:t>
            </a:r>
            <a:r>
              <a:rPr dirty="0" sz="1500" spc="-155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of</a:t>
            </a:r>
            <a:r>
              <a:rPr dirty="0" sz="1500" spc="-50">
                <a:latin typeface="Verdana"/>
                <a:cs typeface="Verdana"/>
              </a:rPr>
              <a:t> </a:t>
            </a:r>
            <a:r>
              <a:rPr dirty="0" sz="1500">
                <a:latin typeface="Verdana"/>
                <a:cs typeface="Verdana"/>
              </a:rPr>
              <a:t>healthcare</a:t>
            </a:r>
            <a:r>
              <a:rPr dirty="0" sz="1500" spc="-114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workforce </a:t>
            </a:r>
            <a:r>
              <a:rPr dirty="0" sz="1500" spc="-80">
                <a:latin typeface="Verdana"/>
                <a:cs typeface="Verdana"/>
              </a:rPr>
              <a:t>(Khan,</a:t>
            </a:r>
            <a:r>
              <a:rPr dirty="0" sz="1500" spc="-100">
                <a:latin typeface="Verdana"/>
                <a:cs typeface="Verdana"/>
              </a:rPr>
              <a:t> </a:t>
            </a:r>
            <a:r>
              <a:rPr dirty="0" sz="1500" spc="-10">
                <a:latin typeface="Verdana"/>
                <a:cs typeface="Verdana"/>
              </a:rPr>
              <a:t>2023).</a:t>
            </a:r>
            <a:endParaRPr sz="15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53400" y="2511551"/>
            <a:ext cx="3684651" cy="270637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069719" y="578942"/>
            <a:ext cx="2578735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68297" y="1567052"/>
            <a:ext cx="10234295" cy="4682490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356870" marR="873125" indent="-344805">
              <a:lnSpc>
                <a:spcPct val="100699"/>
              </a:lnSpc>
              <a:spcBef>
                <a:spcPts val="9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Alkan,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E.,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Cushen-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Brewster, 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N.,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Anyanwu, 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P.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(2024).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Investigating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healthcare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5">
                <a:solidFill>
                  <a:srgbClr val="404040"/>
                </a:solidFill>
                <a:latin typeface="Verdana"/>
                <a:cs typeface="Verdana"/>
              </a:rPr>
              <a:t>workforce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retention: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13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mixed-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methods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study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protocol.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 i="1">
                <a:solidFill>
                  <a:srgbClr val="404040"/>
                </a:solidFill>
                <a:latin typeface="Verdana"/>
                <a:cs typeface="Verdana"/>
              </a:rPr>
              <a:t>BMJ</a:t>
            </a:r>
            <a:r>
              <a:rPr dirty="0" sz="1700" spc="-4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 i="1">
                <a:solidFill>
                  <a:srgbClr val="404040"/>
                </a:solidFill>
                <a:latin typeface="Verdana"/>
                <a:cs typeface="Verdana"/>
              </a:rPr>
              <a:t>open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 i="1">
                <a:solidFill>
                  <a:srgbClr val="404040"/>
                </a:solidFill>
                <a:latin typeface="Verdana"/>
                <a:cs typeface="Verdana"/>
              </a:rPr>
              <a:t>14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(2),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e074100. </a:t>
            </a:r>
            <a:r>
              <a:rPr dirty="0" u="sng" sz="1700" spc="-4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https://bmjopen.bmj.com/content/bmjopen/14/2/e074100.full.pdf</a:t>
            </a:r>
            <a:endParaRPr sz="1700">
              <a:latin typeface="Verdana"/>
              <a:cs typeface="Verdana"/>
            </a:endParaRPr>
          </a:p>
          <a:p>
            <a:pPr marL="356870" marR="656590" indent="-344805">
              <a:lnSpc>
                <a:spcPct val="100400"/>
              </a:lnSpc>
              <a:spcBef>
                <a:spcPts val="95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Alkan,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E.,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Cushen-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Brewster,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N.,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Anyanwu,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P.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(2024).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Organisational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factors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associated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30">
                <a:solidFill>
                  <a:srgbClr val="404040"/>
                </a:solidFill>
                <a:latin typeface="Verdana"/>
                <a:cs typeface="Verdana"/>
              </a:rPr>
              <a:t>with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 healthcare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development,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recruitment,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retention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United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Kingdom: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80">
                <a:solidFill>
                  <a:srgbClr val="404040"/>
                </a:solidFill>
                <a:latin typeface="Verdana"/>
                <a:cs typeface="Verdana"/>
              </a:rPr>
              <a:t>a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systematic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review.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BMC</a:t>
            </a:r>
            <a:r>
              <a:rPr dirty="0" sz="1700" spc="-4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10" i="1">
                <a:solidFill>
                  <a:srgbClr val="404040"/>
                </a:solidFill>
                <a:latin typeface="Verdana"/>
                <a:cs typeface="Verdana"/>
              </a:rPr>
              <a:t>nursing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 i="1">
                <a:solidFill>
                  <a:srgbClr val="404040"/>
                </a:solidFill>
                <a:latin typeface="Verdana"/>
                <a:cs typeface="Verdana"/>
              </a:rPr>
              <a:t>23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(1),</a:t>
            </a:r>
            <a:r>
              <a:rPr dirty="0" sz="17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604. </a:t>
            </a:r>
            <a:r>
              <a:rPr dirty="0" u="sng" sz="1700" spc="-9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https://link.springer.com/content/pdf/10.1186/s12912-</a:t>
            </a:r>
            <a:r>
              <a:rPr dirty="0" u="sng" sz="1700" spc="-18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024-</a:t>
            </a:r>
            <a:r>
              <a:rPr dirty="0" u="sng" sz="1700" spc="-17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02216-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0.pdf</a:t>
            </a:r>
            <a:endParaRPr sz="17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91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Downing-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Burn, 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V.,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Officer,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C.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P.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REPORT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0">
                <a:solidFill>
                  <a:srgbClr val="404040"/>
                </a:solidFill>
                <a:latin typeface="Verdana"/>
                <a:cs typeface="Verdana"/>
              </a:rPr>
              <a:t>TO: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NHS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SOMERSET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INTEGRATED</a:t>
            </a:r>
            <a:r>
              <a:rPr dirty="0" sz="1700" spc="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CARE</a:t>
            </a:r>
            <a:r>
              <a:rPr dirty="0" sz="1700" spc="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BOARD.</a:t>
            </a:r>
            <a:endParaRPr sz="1700">
              <a:latin typeface="Verdana"/>
              <a:cs typeface="Verdana"/>
            </a:endParaRPr>
          </a:p>
          <a:p>
            <a:pPr marL="356870">
              <a:lnSpc>
                <a:spcPct val="100000"/>
              </a:lnSpc>
              <a:spcBef>
                <a:spcPts val="25"/>
              </a:spcBef>
            </a:pPr>
            <a:r>
              <a:rPr dirty="0" u="sng" sz="1700" spc="-1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https://nhssomerset.nhs.uk/wp-content/uploads/sites/2/Enc-</a:t>
            </a:r>
            <a:r>
              <a:rPr dirty="0" u="sng" sz="1700" spc="-7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I-</a:t>
            </a:r>
            <a:r>
              <a:rPr dirty="0" u="sng" sz="1700" spc="-9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Anti-</a:t>
            </a:r>
            <a:r>
              <a:rPr dirty="0" u="sng" sz="1700" spc="-114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Racism-Board-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Report.pdf</a:t>
            </a:r>
            <a:endParaRPr sz="1700">
              <a:latin typeface="Verdana"/>
              <a:cs typeface="Verdana"/>
            </a:endParaRPr>
          </a:p>
          <a:p>
            <a:pPr marL="356870" marR="5080" indent="-344805">
              <a:lnSpc>
                <a:spcPct val="100400"/>
              </a:lnSpc>
              <a:spcBef>
                <a:spcPts val="102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Evans,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D.,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Burns,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L.,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Mills,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90">
                <a:solidFill>
                  <a:srgbClr val="404040"/>
                </a:solidFill>
                <a:latin typeface="Verdana"/>
                <a:cs typeface="Verdana"/>
              </a:rPr>
              <a:t>I.,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Bryce,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M.,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Hanks,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35">
                <a:solidFill>
                  <a:srgbClr val="404040"/>
                </a:solidFill>
                <a:latin typeface="Verdana"/>
                <a:cs typeface="Verdana"/>
              </a:rPr>
              <a:t>S.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(2023).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retention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d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n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i</a:t>
            </a:r>
            <a:r>
              <a:rPr dirty="0" sz="1700" spc="-175">
                <a:solidFill>
                  <a:srgbClr val="404040"/>
                </a:solidFill>
                <a:latin typeface="Verdana"/>
                <a:cs typeface="Verdana"/>
              </a:rPr>
              <a:t>s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r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y</a:t>
            </a:r>
            <a:r>
              <a:rPr dirty="0" sz="1700" spc="-1190">
                <a:solidFill>
                  <a:srgbClr val="404040"/>
                </a:solidFill>
                <a:latin typeface="Verdana"/>
                <a:cs typeface="Verdana"/>
              </a:rPr>
              <a:t>n</a:t>
            </a:r>
            <a:r>
              <a:rPr dirty="0" sz="1700" spc="-509">
                <a:solidFill>
                  <a:srgbClr val="404040"/>
                </a:solidFill>
                <a:latin typeface="Verdana"/>
                <a:cs typeface="Verdana"/>
              </a:rPr>
              <a:t>i</a:t>
            </a:r>
            <a:r>
              <a:rPr dirty="0" sz="1700" spc="-2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15">
                <a:solidFill>
                  <a:srgbClr val="404040"/>
                </a:solidFill>
                <a:latin typeface="Verdana"/>
                <a:cs typeface="Verdana"/>
              </a:rPr>
              <a:t>UK: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13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scoping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review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explore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challenges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across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UK,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with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13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particular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interest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in 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rural </a:t>
            </a:r>
            <a:r>
              <a:rPr dirty="0" sz="1700" spc="55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and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coastal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areas.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700" spc="-155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British </a:t>
            </a:r>
            <a:r>
              <a:rPr dirty="0" sz="1700" spc="-30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Dental</a:t>
            </a:r>
            <a:r>
              <a:rPr dirty="0" sz="1700" spc="-160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700" spc="-55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Journal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,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700" spc="-185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1-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7.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u="sng" sz="1700" spc="-8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https://www.nature.com/articles/s41415-</a:t>
            </a:r>
            <a:r>
              <a:rPr dirty="0" u="sng" sz="1700" spc="-2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022-</a:t>
            </a:r>
            <a:r>
              <a:rPr dirty="0" u="sng" sz="1700" spc="-17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5406-</a:t>
            </a:r>
            <a:r>
              <a:rPr dirty="0" u="sng" sz="1700" spc="-2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0.pdf</a:t>
            </a:r>
            <a:endParaRPr sz="1700">
              <a:latin typeface="Verdana"/>
              <a:cs typeface="Verdana"/>
            </a:endParaRPr>
          </a:p>
          <a:p>
            <a:pPr marL="356870" marR="387350" indent="-344805">
              <a:lnSpc>
                <a:spcPct val="101200"/>
              </a:lnSpc>
              <a:spcBef>
                <a:spcPts val="94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Evans,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D.,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Mills,</a:t>
            </a:r>
            <a:r>
              <a:rPr dirty="0" sz="1700" spc="-2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90">
                <a:solidFill>
                  <a:srgbClr val="404040"/>
                </a:solidFill>
                <a:latin typeface="Verdana"/>
                <a:cs typeface="Verdana"/>
              </a:rPr>
              <a:t>I.,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Burns,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L.,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Bryce,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M.,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Hanks,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35">
                <a:solidFill>
                  <a:srgbClr val="404040"/>
                </a:solidFill>
                <a:latin typeface="Verdana"/>
                <a:cs typeface="Verdana"/>
              </a:rPr>
              <a:t>S.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(2023).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dental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05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844">
                <a:solidFill>
                  <a:srgbClr val="404040"/>
                </a:solidFill>
                <a:latin typeface="Verdana"/>
                <a:cs typeface="Verdana"/>
              </a:rPr>
              <a:t>n</a:t>
            </a:r>
            <a:r>
              <a:rPr dirty="0" sz="1700" spc="15">
                <a:solidFill>
                  <a:srgbClr val="404040"/>
                </a:solidFill>
                <a:latin typeface="Verdana"/>
                <a:cs typeface="Verdana"/>
              </a:rPr>
              <a:t>d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 retention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crisis</a:t>
            </a:r>
            <a:r>
              <a:rPr dirty="0" sz="17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UK.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55" i="1">
                <a:solidFill>
                  <a:srgbClr val="404040"/>
                </a:solidFill>
                <a:latin typeface="Verdana"/>
                <a:cs typeface="Verdana"/>
              </a:rPr>
              <a:t>British</a:t>
            </a:r>
            <a:r>
              <a:rPr dirty="0" sz="1700" spc="-14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 i="1">
                <a:solidFill>
                  <a:srgbClr val="404040"/>
                </a:solidFill>
                <a:latin typeface="Verdana"/>
                <a:cs typeface="Verdana"/>
              </a:rPr>
              <a:t>Dental</a:t>
            </a:r>
            <a:r>
              <a:rPr dirty="0" sz="1700" spc="-13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5" i="1">
                <a:solidFill>
                  <a:srgbClr val="404040"/>
                </a:solidFill>
                <a:latin typeface="Verdana"/>
                <a:cs typeface="Verdana"/>
              </a:rPr>
              <a:t>Journal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 i="1">
                <a:solidFill>
                  <a:srgbClr val="404040"/>
                </a:solidFill>
                <a:latin typeface="Verdana"/>
                <a:cs typeface="Verdana"/>
              </a:rPr>
              <a:t>234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(8),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573-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577. </a:t>
            </a:r>
            <a:r>
              <a:rPr dirty="0" u="sng" sz="1700" spc="-8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6"/>
              </a:rPr>
              <a:t>https://www.nature.com/articles/s41415-</a:t>
            </a:r>
            <a:r>
              <a:rPr dirty="0" u="sng" sz="1700" spc="-17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6"/>
              </a:rPr>
              <a:t>023-</a:t>
            </a:r>
            <a:r>
              <a:rPr dirty="0" u="sng" sz="1700" spc="-17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6"/>
              </a:rPr>
              <a:t>5737-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6"/>
              </a:rPr>
              <a:t>5.pdf</a:t>
            </a:r>
            <a:endParaRPr sz="17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246502" y="456641"/>
            <a:ext cx="2578735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01825" y="1393062"/>
            <a:ext cx="9859010" cy="515937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57505" marR="667385" indent="-344805">
              <a:lnSpc>
                <a:spcPct val="100499"/>
              </a:lnSpc>
              <a:spcBef>
                <a:spcPts val="9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70">
                <a:solidFill>
                  <a:srgbClr val="404040"/>
                </a:solidFill>
                <a:latin typeface="Verdana"/>
                <a:cs typeface="Verdana"/>
              </a:rPr>
              <a:t>Ghimire,</a:t>
            </a:r>
            <a:r>
              <a:rPr dirty="0" sz="16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25">
                <a:solidFill>
                  <a:srgbClr val="404040"/>
                </a:solidFill>
                <a:latin typeface="Verdana"/>
                <a:cs typeface="Verdana"/>
              </a:rPr>
              <a:t>A.,</a:t>
            </a:r>
            <a:r>
              <a:rPr dirty="0" sz="1600" spc="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Qiu,</a:t>
            </a:r>
            <a:r>
              <a:rPr dirty="0" sz="16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25">
                <a:solidFill>
                  <a:srgbClr val="404040"/>
                </a:solidFill>
                <a:latin typeface="Verdana"/>
                <a:cs typeface="Verdana"/>
              </a:rPr>
              <a:t>Y.,</a:t>
            </a:r>
            <a:r>
              <a:rPr dirty="0" sz="16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Neupane,</a:t>
            </a:r>
            <a:r>
              <a:rPr dirty="0" sz="16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M.</a:t>
            </a:r>
            <a:r>
              <a:rPr dirty="0" sz="16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25">
                <a:solidFill>
                  <a:srgbClr val="404040"/>
                </a:solidFill>
                <a:latin typeface="Verdana"/>
                <a:cs typeface="Verdana"/>
              </a:rPr>
              <a:t>S.,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70">
                <a:solidFill>
                  <a:srgbClr val="404040"/>
                </a:solidFill>
                <a:latin typeface="Verdana"/>
                <a:cs typeface="Verdana"/>
              </a:rPr>
              <a:t>Ghimire,</a:t>
            </a:r>
            <a:r>
              <a:rPr dirty="0" sz="16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P.</a:t>
            </a:r>
            <a:r>
              <a:rPr dirty="0" sz="16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60">
                <a:solidFill>
                  <a:srgbClr val="404040"/>
                </a:solidFill>
                <a:latin typeface="Verdana"/>
                <a:cs typeface="Verdana"/>
              </a:rPr>
              <a:t>(2024).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Neocolonial</a:t>
            </a:r>
            <a:r>
              <a:rPr dirty="0" sz="16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echoes</a:t>
            </a:r>
            <a:r>
              <a:rPr dirty="0" sz="16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75">
                <a:solidFill>
                  <a:srgbClr val="404040"/>
                </a:solidFill>
                <a:latin typeface="Verdana"/>
                <a:cs typeface="Verdana"/>
              </a:rPr>
              <a:t>in 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healthcare: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ethical</a:t>
            </a:r>
            <a:r>
              <a:rPr dirty="0" sz="16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quandaries</a:t>
            </a:r>
            <a:r>
              <a:rPr dirty="0" sz="16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Nepal-</a:t>
            </a:r>
            <a:r>
              <a:rPr dirty="0" sz="1600" spc="-180">
                <a:solidFill>
                  <a:srgbClr val="404040"/>
                </a:solidFill>
                <a:latin typeface="Verdana"/>
                <a:cs typeface="Verdana"/>
              </a:rPr>
              <a:t>UK</a:t>
            </a:r>
            <a:r>
              <a:rPr dirty="0" sz="16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nurse</a:t>
            </a:r>
            <a:r>
              <a:rPr dirty="0" sz="16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6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memorandum</a:t>
            </a:r>
            <a:r>
              <a:rPr dirty="0" sz="16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6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understanding.</a:t>
            </a:r>
            <a:r>
              <a:rPr dirty="0" sz="16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 i="1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2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i="1">
                <a:solidFill>
                  <a:srgbClr val="404040"/>
                </a:solidFill>
                <a:latin typeface="Verdana"/>
                <a:cs typeface="Verdana"/>
              </a:rPr>
              <a:t>Lancet</a:t>
            </a:r>
            <a:r>
              <a:rPr dirty="0" sz="1600" spc="-9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 i="1">
                <a:solidFill>
                  <a:srgbClr val="404040"/>
                </a:solidFill>
                <a:latin typeface="Verdana"/>
                <a:cs typeface="Verdana"/>
              </a:rPr>
              <a:t>Regional</a:t>
            </a:r>
            <a:r>
              <a:rPr dirty="0" sz="1600" spc="-13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60" i="1">
                <a:solidFill>
                  <a:srgbClr val="404040"/>
                </a:solidFill>
                <a:latin typeface="Verdana"/>
                <a:cs typeface="Verdana"/>
              </a:rPr>
              <a:t>Health-</a:t>
            </a:r>
            <a:r>
              <a:rPr dirty="0" sz="1600" spc="-70" i="1">
                <a:solidFill>
                  <a:srgbClr val="404040"/>
                </a:solidFill>
                <a:latin typeface="Verdana"/>
                <a:cs typeface="Verdana"/>
              </a:rPr>
              <a:t>Southeast</a:t>
            </a:r>
            <a:r>
              <a:rPr dirty="0" sz="1600" spc="-114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60" i="1">
                <a:solidFill>
                  <a:srgbClr val="404040"/>
                </a:solidFill>
                <a:latin typeface="Verdana"/>
                <a:cs typeface="Verdana"/>
              </a:rPr>
              <a:t>Asia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6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 i="1">
                <a:solidFill>
                  <a:srgbClr val="404040"/>
                </a:solidFill>
                <a:latin typeface="Verdana"/>
                <a:cs typeface="Verdana"/>
              </a:rPr>
              <a:t>30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. </a:t>
            </a:r>
            <a:r>
              <a:rPr dirty="0" u="sng" sz="1600" spc="-7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https://www.thelancet.com/pdfs/journals/lansea/PIIS2772-</a:t>
            </a:r>
            <a:r>
              <a:rPr dirty="0" u="sng" sz="1600" spc="-15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3682(24)00143-</a:t>
            </a:r>
            <a:r>
              <a:rPr dirty="0" u="sng" sz="16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4.pdf</a:t>
            </a:r>
            <a:endParaRPr sz="1600">
              <a:latin typeface="Verdana"/>
              <a:cs typeface="Verdana"/>
            </a:endParaRPr>
          </a:p>
          <a:p>
            <a:pPr marL="357505" marR="22860" indent="-344805">
              <a:lnSpc>
                <a:spcPct val="100499"/>
              </a:lnSpc>
              <a:spcBef>
                <a:spcPts val="950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Habib,</a:t>
            </a:r>
            <a:r>
              <a:rPr dirty="0" sz="16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M.</a:t>
            </a:r>
            <a:r>
              <a:rPr dirty="0" sz="16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60">
                <a:solidFill>
                  <a:srgbClr val="404040"/>
                </a:solidFill>
                <a:latin typeface="Verdana"/>
                <a:cs typeface="Verdana"/>
              </a:rPr>
              <a:t>(2026).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 i="1">
                <a:solidFill>
                  <a:srgbClr val="404040"/>
                </a:solidFill>
                <a:latin typeface="Verdana"/>
                <a:cs typeface="Verdana"/>
              </a:rPr>
              <a:t>Navigating</a:t>
            </a:r>
            <a:r>
              <a:rPr dirty="0" sz="1600" spc="-12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 i="1">
                <a:solidFill>
                  <a:srgbClr val="404040"/>
                </a:solidFill>
                <a:latin typeface="Verdana"/>
                <a:cs typeface="Verdana"/>
              </a:rPr>
              <a:t>Competition</a:t>
            </a:r>
            <a:r>
              <a:rPr dirty="0" sz="1600" spc="-13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55" i="1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600" spc="-114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0" i="1">
                <a:solidFill>
                  <a:srgbClr val="404040"/>
                </a:solidFill>
                <a:latin typeface="Verdana"/>
                <a:cs typeface="Verdana"/>
              </a:rPr>
              <a:t>Collaboration:</a:t>
            </a:r>
            <a:r>
              <a:rPr dirty="0" sz="1600" spc="-14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95" i="1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600" spc="-6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5" i="1">
                <a:solidFill>
                  <a:srgbClr val="404040"/>
                </a:solidFill>
                <a:latin typeface="Verdana"/>
                <a:cs typeface="Verdana"/>
              </a:rPr>
              <a:t>Labour</a:t>
            </a:r>
            <a:r>
              <a:rPr dirty="0" sz="1600" spc="-16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60" i="1">
                <a:solidFill>
                  <a:srgbClr val="404040"/>
                </a:solidFill>
                <a:latin typeface="Verdana"/>
                <a:cs typeface="Verdana"/>
              </a:rPr>
              <a:t>Process</a:t>
            </a:r>
            <a:r>
              <a:rPr dirty="0" sz="1600" spc="-110" i="1">
                <a:solidFill>
                  <a:srgbClr val="404040"/>
                </a:solidFill>
                <a:latin typeface="Verdana"/>
                <a:cs typeface="Verdana"/>
              </a:rPr>
              <a:t> Study</a:t>
            </a:r>
            <a:r>
              <a:rPr dirty="0" sz="1600" spc="-2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i="1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600" spc="-11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 i="1">
                <a:solidFill>
                  <a:srgbClr val="404040"/>
                </a:solidFill>
                <a:latin typeface="Verdana"/>
                <a:cs typeface="Verdana"/>
              </a:rPr>
              <a:t>Nhs</a:t>
            </a:r>
            <a:r>
              <a:rPr dirty="0" sz="1600" spc="-2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5" i="1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600" spc="-2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 i="1">
                <a:solidFill>
                  <a:srgbClr val="404040"/>
                </a:solidFill>
                <a:latin typeface="Verdana"/>
                <a:cs typeface="Verdana"/>
              </a:rPr>
              <a:t>Experiences</a:t>
            </a:r>
            <a:r>
              <a:rPr dirty="0" sz="1600" spc="-8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10" i="1">
                <a:solidFill>
                  <a:srgbClr val="404040"/>
                </a:solidFill>
                <a:latin typeface="Verdana"/>
                <a:cs typeface="Verdana"/>
              </a:rPr>
              <a:t>With</a:t>
            </a:r>
            <a:r>
              <a:rPr dirty="0" sz="1600" spc="-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 i="1">
                <a:solidFill>
                  <a:srgbClr val="404040"/>
                </a:solidFill>
                <a:latin typeface="Verdana"/>
                <a:cs typeface="Verdana"/>
              </a:rPr>
              <a:t>Integrated</a:t>
            </a:r>
            <a:r>
              <a:rPr dirty="0" sz="1600" spc="-13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i="1">
                <a:solidFill>
                  <a:srgbClr val="404040"/>
                </a:solidFill>
                <a:latin typeface="Verdana"/>
                <a:cs typeface="Verdana"/>
              </a:rPr>
              <a:t>Care</a:t>
            </a:r>
            <a:r>
              <a:rPr dirty="0" sz="1600" spc="-7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55" i="1">
                <a:solidFill>
                  <a:srgbClr val="404040"/>
                </a:solidFill>
                <a:latin typeface="Verdana"/>
                <a:cs typeface="Verdana"/>
              </a:rPr>
              <a:t>Systems</a:t>
            </a:r>
            <a:r>
              <a:rPr dirty="0" sz="1600" spc="5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0">
                <a:solidFill>
                  <a:srgbClr val="404040"/>
                </a:solidFill>
                <a:latin typeface="Verdana"/>
                <a:cs typeface="Verdana"/>
              </a:rPr>
              <a:t>(Doctoral</a:t>
            </a:r>
            <a:r>
              <a:rPr dirty="0" sz="16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75">
                <a:solidFill>
                  <a:srgbClr val="404040"/>
                </a:solidFill>
                <a:latin typeface="Verdana"/>
                <a:cs typeface="Verdana"/>
              </a:rPr>
              <a:t>dissertation,</a:t>
            </a:r>
            <a:r>
              <a:rPr dirty="0" sz="16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10">
                <a:solidFill>
                  <a:srgbClr val="404040"/>
                </a:solidFill>
                <a:latin typeface="Verdana"/>
                <a:cs typeface="Verdana"/>
              </a:rPr>
              <a:t>University</a:t>
            </a:r>
            <a:r>
              <a:rPr dirty="0" sz="16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of </a:t>
            </a:r>
            <a:r>
              <a:rPr dirty="0" sz="1600" spc="-55">
                <a:solidFill>
                  <a:srgbClr val="404040"/>
                </a:solidFill>
                <a:latin typeface="Verdana"/>
                <a:cs typeface="Verdana"/>
                <a:hlinkClick r:id="rId3"/>
              </a:rPr>
              <a:t>Leicester).</a:t>
            </a:r>
            <a:r>
              <a:rPr dirty="0" u="sng" sz="1600" spc="-5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https://figshare.le.ac.uk/articles/thesis/Navigating_Competition_And_Collaboration_A_</a:t>
            </a:r>
            <a:r>
              <a:rPr dirty="0" u="none" sz="1600" spc="-55">
                <a:solidFill>
                  <a:srgbClr val="F94817"/>
                </a:solidFill>
                <a:latin typeface="Verdana"/>
                <a:cs typeface="Verdana"/>
              </a:rPr>
              <a:t> </a:t>
            </a:r>
            <a:r>
              <a:rPr dirty="0" u="sng" sz="1600" spc="-8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Labour_Process_Study_Of_Nhs_Workforce_Experiences_With_Integrated_Care_Systems/31095541</a:t>
            </a:r>
            <a:endParaRPr sz="1600">
              <a:latin typeface="Verdana"/>
              <a:cs typeface="Verdana"/>
            </a:endParaRPr>
          </a:p>
          <a:p>
            <a:pPr marL="357505">
              <a:lnSpc>
                <a:spcPts val="1850"/>
              </a:lnSpc>
            </a:pPr>
            <a:r>
              <a:rPr dirty="0" u="sng" sz="16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/1/files/61122877.pdf</a:t>
            </a:r>
            <a:endParaRPr sz="1600">
              <a:latin typeface="Verdana"/>
              <a:cs typeface="Verdana"/>
            </a:endParaRPr>
          </a:p>
          <a:p>
            <a:pPr marL="357505" marR="5080" indent="-344805">
              <a:lnSpc>
                <a:spcPct val="101299"/>
              </a:lnSpc>
              <a:spcBef>
                <a:spcPts val="98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Hammond,</a:t>
            </a:r>
            <a:r>
              <a:rPr dirty="0" sz="16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10">
                <a:solidFill>
                  <a:srgbClr val="404040"/>
                </a:solidFill>
                <a:latin typeface="Verdana"/>
                <a:cs typeface="Verdana"/>
              </a:rPr>
              <a:t>J.,</a:t>
            </a:r>
            <a:r>
              <a:rPr dirty="0" sz="1600" spc="-65">
                <a:solidFill>
                  <a:srgbClr val="404040"/>
                </a:solidFill>
                <a:latin typeface="Verdana"/>
                <a:cs typeface="Verdana"/>
              </a:rPr>
              <a:t> Davies,</a:t>
            </a:r>
            <a:r>
              <a:rPr dirty="0" sz="16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20">
                <a:solidFill>
                  <a:srgbClr val="404040"/>
                </a:solidFill>
                <a:latin typeface="Verdana"/>
                <a:cs typeface="Verdana"/>
              </a:rPr>
              <a:t>N.,</a:t>
            </a:r>
            <a:r>
              <a:rPr dirty="0" sz="16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Morrow,</a:t>
            </a:r>
            <a:r>
              <a:rPr dirty="0" sz="16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60">
                <a:solidFill>
                  <a:srgbClr val="404040"/>
                </a:solidFill>
                <a:latin typeface="Verdana"/>
                <a:cs typeface="Verdana"/>
              </a:rPr>
              <a:t>E.,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50">
                <a:solidFill>
                  <a:srgbClr val="404040"/>
                </a:solidFill>
                <a:latin typeface="Verdana"/>
                <a:cs typeface="Verdana"/>
              </a:rPr>
              <a:t>Ross,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75">
                <a:solidFill>
                  <a:srgbClr val="404040"/>
                </a:solidFill>
                <a:latin typeface="Verdana"/>
                <a:cs typeface="Verdana"/>
              </a:rPr>
              <a:t>F.,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Vandrevala,</a:t>
            </a:r>
            <a:r>
              <a:rPr dirty="0" sz="16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20">
                <a:solidFill>
                  <a:srgbClr val="404040"/>
                </a:solidFill>
                <a:latin typeface="Verdana"/>
                <a:cs typeface="Verdana"/>
              </a:rPr>
              <a:t>T.,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40">
                <a:solidFill>
                  <a:srgbClr val="404040"/>
                </a:solidFill>
                <a:latin typeface="Verdana"/>
                <a:cs typeface="Verdana"/>
              </a:rPr>
              <a:t>Harris,</a:t>
            </a:r>
            <a:r>
              <a:rPr dirty="0" sz="16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70">
                <a:solidFill>
                  <a:srgbClr val="404040"/>
                </a:solidFill>
                <a:latin typeface="Verdana"/>
                <a:cs typeface="Verdana"/>
              </a:rPr>
              <a:t>R.</a:t>
            </a:r>
            <a:r>
              <a:rPr dirty="0" sz="16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55">
                <a:solidFill>
                  <a:srgbClr val="404040"/>
                </a:solidFill>
                <a:latin typeface="Verdana"/>
                <a:cs typeface="Verdana"/>
              </a:rPr>
              <a:t>(2022).</a:t>
            </a:r>
            <a:r>
              <a:rPr dirty="0" sz="16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60">
                <a:solidFill>
                  <a:srgbClr val="404040"/>
                </a:solidFill>
                <a:latin typeface="Verdana"/>
                <a:cs typeface="Verdana"/>
              </a:rPr>
              <a:t>“Raising</a:t>
            </a:r>
            <a:r>
              <a:rPr dirty="0" sz="16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the </a:t>
            </a:r>
            <a:r>
              <a:rPr dirty="0" sz="1600" spc="-35">
                <a:solidFill>
                  <a:srgbClr val="404040"/>
                </a:solidFill>
                <a:latin typeface="Verdana"/>
                <a:cs typeface="Verdana"/>
              </a:rPr>
              <a:t>curtain</a:t>
            </a:r>
            <a:r>
              <a:rPr dirty="0" sz="16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on</a:t>
            </a:r>
            <a:r>
              <a:rPr dirty="0" sz="16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5">
                <a:solidFill>
                  <a:srgbClr val="404040"/>
                </a:solidFill>
                <a:latin typeface="Verdana"/>
                <a:cs typeface="Verdana"/>
              </a:rPr>
              <a:t>equality</a:t>
            </a:r>
            <a:r>
              <a:rPr dirty="0" sz="16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theatre”:</a:t>
            </a:r>
            <a:r>
              <a:rPr dirty="0" sz="16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6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0">
                <a:solidFill>
                  <a:srgbClr val="404040"/>
                </a:solidFill>
                <a:latin typeface="Verdana"/>
                <a:cs typeface="Verdana"/>
              </a:rPr>
              <a:t>study</a:t>
            </a:r>
            <a:r>
              <a:rPr dirty="0" sz="16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6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6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6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0">
                <a:solidFill>
                  <a:srgbClr val="404040"/>
                </a:solidFill>
                <a:latin typeface="Verdana"/>
                <a:cs typeface="Verdana"/>
              </a:rPr>
              <a:t>first</a:t>
            </a:r>
            <a:r>
              <a:rPr dirty="0" sz="16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healthcare</a:t>
            </a:r>
            <a:r>
              <a:rPr dirty="0" sz="16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job</a:t>
            </a:r>
            <a:r>
              <a:rPr dirty="0" sz="16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post-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qualification</a:t>
            </a:r>
            <a:r>
              <a:rPr dirty="0" sz="16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in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UK</a:t>
            </a:r>
            <a:r>
              <a:rPr dirty="0" sz="16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National</a:t>
            </a:r>
            <a:r>
              <a:rPr dirty="0" sz="16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Health</a:t>
            </a:r>
            <a:r>
              <a:rPr dirty="0" sz="16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Service.</a:t>
            </a:r>
            <a:r>
              <a:rPr dirty="0" sz="16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 i="1">
                <a:solidFill>
                  <a:srgbClr val="404040"/>
                </a:solidFill>
                <a:latin typeface="Verdana"/>
                <a:cs typeface="Verdana"/>
              </a:rPr>
              <a:t>Human</a:t>
            </a:r>
            <a:r>
              <a:rPr dirty="0" sz="1600" spc="-12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 i="1">
                <a:solidFill>
                  <a:srgbClr val="404040"/>
                </a:solidFill>
                <a:latin typeface="Verdana"/>
                <a:cs typeface="Verdana"/>
              </a:rPr>
              <a:t>resources</a:t>
            </a:r>
            <a:r>
              <a:rPr dirty="0" sz="1600" spc="-114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 i="1">
                <a:solidFill>
                  <a:srgbClr val="404040"/>
                </a:solidFill>
                <a:latin typeface="Verdana"/>
                <a:cs typeface="Verdana"/>
              </a:rPr>
              <a:t>for</a:t>
            </a:r>
            <a:r>
              <a:rPr dirty="0" sz="1600" spc="-7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5" i="1">
                <a:solidFill>
                  <a:srgbClr val="404040"/>
                </a:solidFill>
                <a:latin typeface="Verdana"/>
                <a:cs typeface="Verdana"/>
              </a:rPr>
              <a:t>health</a:t>
            </a:r>
            <a:r>
              <a:rPr dirty="0" sz="1600" spc="-55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6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 i="1">
                <a:solidFill>
                  <a:srgbClr val="404040"/>
                </a:solidFill>
                <a:latin typeface="Verdana"/>
                <a:cs typeface="Verdana"/>
              </a:rPr>
              <a:t>20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(1),</a:t>
            </a:r>
            <a:r>
              <a:rPr dirty="0" sz="16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">
                <a:solidFill>
                  <a:srgbClr val="404040"/>
                </a:solidFill>
                <a:latin typeface="Verdana"/>
                <a:cs typeface="Verdana"/>
              </a:rPr>
              <a:t>57. </a:t>
            </a:r>
            <a:r>
              <a:rPr dirty="0" u="sng" sz="1600" spc="-1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https://link.springer.com/content/pdf/10.1186/s12960-022-</a:t>
            </a:r>
            <a:r>
              <a:rPr dirty="0" u="sng" sz="1600" spc="-114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00754-</a:t>
            </a:r>
            <a:r>
              <a:rPr dirty="0" u="sng" sz="16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9.pdf</a:t>
            </a:r>
            <a:endParaRPr sz="1600">
              <a:latin typeface="Verdana"/>
              <a:cs typeface="Verdana"/>
            </a:endParaRPr>
          </a:p>
          <a:p>
            <a:pPr marL="357505" marR="24765" indent="-344805">
              <a:lnSpc>
                <a:spcPct val="101299"/>
              </a:lnSpc>
              <a:spcBef>
                <a:spcPts val="915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Health</a:t>
            </a:r>
            <a:r>
              <a:rPr dirty="0" sz="16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5">
                <a:solidFill>
                  <a:srgbClr val="404040"/>
                </a:solidFill>
                <a:latin typeface="Verdana"/>
                <a:cs typeface="Verdana"/>
              </a:rPr>
              <a:t>Foundation.</a:t>
            </a:r>
            <a:r>
              <a:rPr dirty="0" sz="16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60">
                <a:solidFill>
                  <a:srgbClr val="404040"/>
                </a:solidFill>
                <a:latin typeface="Verdana"/>
                <a:cs typeface="Verdana"/>
              </a:rPr>
              <a:t>(2022).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 i="1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600" spc="-5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65" i="1">
                <a:solidFill>
                  <a:srgbClr val="404040"/>
                </a:solidFill>
                <a:latin typeface="Verdana"/>
                <a:cs typeface="Verdana"/>
              </a:rPr>
              <a:t>shortages</a:t>
            </a:r>
            <a:r>
              <a:rPr dirty="0" sz="1600" spc="-9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95" i="1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600" spc="-9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 i="1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600" spc="-7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 i="1">
                <a:solidFill>
                  <a:srgbClr val="404040"/>
                </a:solidFill>
                <a:latin typeface="Verdana"/>
                <a:cs typeface="Verdana"/>
              </a:rPr>
              <a:t>NHS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. </a:t>
            </a:r>
            <a:r>
              <a:rPr dirty="0" u="sng" sz="1600" spc="-5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https://www.health.org.uk/sites/default/files/upload/publications/2022/REALCentreWorkforceProj</a:t>
            </a:r>
            <a:r>
              <a:rPr dirty="0" u="none" sz="1600" spc="-55">
                <a:solidFill>
                  <a:srgbClr val="F94817"/>
                </a:solidFill>
                <a:latin typeface="Verdana"/>
                <a:cs typeface="Verdana"/>
              </a:rPr>
              <a:t> </a:t>
            </a:r>
            <a:r>
              <a:rPr dirty="0" u="sng" sz="1600" spc="-3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ections_2022_v2.pdf</a:t>
            </a:r>
            <a:endParaRPr sz="1600">
              <a:latin typeface="Verdana"/>
              <a:cs typeface="Verdana"/>
            </a:endParaRPr>
          </a:p>
          <a:p>
            <a:pPr marL="357505" marR="231140" indent="-344805">
              <a:lnSpc>
                <a:spcPct val="100000"/>
              </a:lnSpc>
              <a:spcBef>
                <a:spcPts val="910"/>
              </a:spcBef>
              <a:tabLst>
                <a:tab pos="356870" algn="l"/>
              </a:tabLst>
            </a:pPr>
            <a:r>
              <a:rPr dirty="0" sz="16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6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Joshi,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54">
                <a:solidFill>
                  <a:srgbClr val="404040"/>
                </a:solidFill>
                <a:latin typeface="Verdana"/>
                <a:cs typeface="Verdana"/>
              </a:rPr>
              <a:t>S.</a:t>
            </a:r>
            <a:r>
              <a:rPr dirty="0" sz="16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55">
                <a:solidFill>
                  <a:srgbClr val="404040"/>
                </a:solidFill>
                <a:latin typeface="Verdana"/>
                <a:cs typeface="Verdana"/>
              </a:rPr>
              <a:t>(2023).</a:t>
            </a:r>
            <a:r>
              <a:rPr dirty="0" sz="16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Common</a:t>
            </a:r>
            <a:r>
              <a:rPr dirty="0" sz="16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Clinical</a:t>
            </a:r>
            <a:r>
              <a:rPr dirty="0" sz="16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30">
                <a:solidFill>
                  <a:srgbClr val="404040"/>
                </a:solidFill>
                <a:latin typeface="Verdana"/>
                <a:cs typeface="Verdana"/>
              </a:rPr>
              <a:t>Trial</a:t>
            </a:r>
            <a:r>
              <a:rPr dirty="0" sz="16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Amendments,</a:t>
            </a:r>
            <a:r>
              <a:rPr dirty="0" sz="16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why</a:t>
            </a:r>
            <a:r>
              <a:rPr dirty="0" sz="16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they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6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5">
                <a:solidFill>
                  <a:srgbClr val="404040"/>
                </a:solidFill>
                <a:latin typeface="Verdana"/>
                <a:cs typeface="Verdana"/>
              </a:rPr>
              <a:t>submitted</a:t>
            </a:r>
            <a:r>
              <a:rPr dirty="0" sz="16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5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6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how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50">
                <a:solidFill>
                  <a:srgbClr val="404040"/>
                </a:solidFill>
                <a:latin typeface="Verdana"/>
                <a:cs typeface="Verdana"/>
              </a:rPr>
              <a:t>they</a:t>
            </a:r>
            <a:r>
              <a:rPr dirty="0" sz="16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60">
                <a:solidFill>
                  <a:srgbClr val="404040"/>
                </a:solidFill>
                <a:latin typeface="Verdana"/>
                <a:cs typeface="Verdana"/>
              </a:rPr>
              <a:t>can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be</a:t>
            </a:r>
            <a:r>
              <a:rPr dirty="0" sz="16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avoided:</a:t>
            </a:r>
            <a:r>
              <a:rPr dirty="0" sz="16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6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mixed</a:t>
            </a:r>
            <a:r>
              <a:rPr dirty="0" sz="16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methods</a:t>
            </a:r>
            <a:r>
              <a:rPr dirty="0" sz="16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5">
                <a:solidFill>
                  <a:srgbClr val="404040"/>
                </a:solidFill>
                <a:latin typeface="Verdana"/>
                <a:cs typeface="Verdana"/>
              </a:rPr>
              <a:t>study</a:t>
            </a:r>
            <a:r>
              <a:rPr dirty="0" sz="16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on</a:t>
            </a:r>
            <a:r>
              <a:rPr dirty="0" sz="16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0">
                <a:solidFill>
                  <a:srgbClr val="404040"/>
                </a:solidFill>
                <a:latin typeface="Verdana"/>
                <a:cs typeface="Verdana"/>
              </a:rPr>
              <a:t>NHS</a:t>
            </a:r>
            <a:r>
              <a:rPr dirty="0" sz="16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20">
                <a:solidFill>
                  <a:srgbClr val="404040"/>
                </a:solidFill>
                <a:latin typeface="Verdana"/>
                <a:cs typeface="Verdana"/>
              </a:rPr>
              <a:t>UK</a:t>
            </a:r>
            <a:r>
              <a:rPr dirty="0" sz="16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45">
                <a:solidFill>
                  <a:srgbClr val="404040"/>
                </a:solidFill>
                <a:latin typeface="Verdana"/>
                <a:cs typeface="Verdana"/>
              </a:rPr>
              <a:t>Sponsored</a:t>
            </a:r>
            <a:r>
              <a:rPr dirty="0" sz="16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35">
                <a:solidFill>
                  <a:srgbClr val="404040"/>
                </a:solidFill>
                <a:latin typeface="Verdana"/>
                <a:cs typeface="Verdana"/>
              </a:rPr>
              <a:t>Research</a:t>
            </a:r>
            <a:r>
              <a:rPr dirty="0" sz="16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0">
                <a:solidFill>
                  <a:srgbClr val="404040"/>
                </a:solidFill>
                <a:latin typeface="Verdana"/>
                <a:cs typeface="Verdana"/>
              </a:rPr>
              <a:t>(Amendments</a:t>
            </a:r>
            <a:endParaRPr sz="1600">
              <a:latin typeface="Verdana"/>
              <a:cs typeface="Verdana"/>
            </a:endParaRPr>
          </a:p>
          <a:p>
            <a:pPr marL="357505">
              <a:lnSpc>
                <a:spcPct val="100000"/>
              </a:lnSpc>
              <a:spcBef>
                <a:spcPts val="5"/>
              </a:spcBef>
            </a:pPr>
            <a:r>
              <a:rPr dirty="0" sz="1600" spc="-120">
                <a:solidFill>
                  <a:srgbClr val="404040"/>
                </a:solidFill>
                <a:latin typeface="Verdana"/>
                <a:cs typeface="Verdana"/>
              </a:rPr>
              <a:t>Assemble).</a:t>
            </a:r>
            <a:r>
              <a:rPr dirty="0" sz="1600" spc="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90" i="1">
                <a:solidFill>
                  <a:srgbClr val="404040"/>
                </a:solidFill>
                <a:latin typeface="Verdana"/>
                <a:cs typeface="Verdana"/>
              </a:rPr>
              <a:t>Trials</a:t>
            </a:r>
            <a:r>
              <a:rPr dirty="0" sz="1600" spc="-9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600" spc="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90" i="1">
                <a:solidFill>
                  <a:srgbClr val="404040"/>
                </a:solidFill>
                <a:latin typeface="Verdana"/>
                <a:cs typeface="Verdana"/>
              </a:rPr>
              <a:t>24</a:t>
            </a:r>
            <a:r>
              <a:rPr dirty="0" sz="1600" spc="-90">
                <a:solidFill>
                  <a:srgbClr val="404040"/>
                </a:solidFill>
                <a:latin typeface="Verdana"/>
                <a:cs typeface="Verdana"/>
              </a:rPr>
              <a:t>(1),</a:t>
            </a:r>
            <a:r>
              <a:rPr dirty="0" sz="1600" spc="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600" spc="-110">
                <a:solidFill>
                  <a:srgbClr val="404040"/>
                </a:solidFill>
                <a:latin typeface="Verdana"/>
                <a:cs typeface="Verdana"/>
              </a:rPr>
              <a:t>10.</a:t>
            </a:r>
            <a:r>
              <a:rPr dirty="0" sz="1600" spc="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u="sng" sz="1600" spc="-1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6"/>
              </a:rPr>
              <a:t>https://link.springer.com/content/pdf/10.1186/s13063-</a:t>
            </a:r>
            <a:r>
              <a:rPr dirty="0" u="sng" sz="1600" spc="-114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6"/>
              </a:rPr>
              <a:t>022-06989-</a:t>
            </a:r>
            <a:r>
              <a:rPr dirty="0" u="sng" sz="16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6"/>
              </a:rPr>
              <a:t>0.pdf</a:t>
            </a:r>
            <a:endParaRPr sz="16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173351" y="450545"/>
            <a:ext cx="2578735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08505" y="1567052"/>
            <a:ext cx="10191750" cy="4295140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357505" marR="208915" indent="-344805">
              <a:lnSpc>
                <a:spcPct val="100699"/>
              </a:lnSpc>
              <a:spcBef>
                <a:spcPts val="9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Khan,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65">
                <a:solidFill>
                  <a:srgbClr val="404040"/>
                </a:solidFill>
                <a:latin typeface="Verdana"/>
                <a:cs typeface="Verdana"/>
              </a:rPr>
              <a:t>Z.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(2023).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emerging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challenges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5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strengths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National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Health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Services: </a:t>
            </a:r>
            <a:r>
              <a:rPr dirty="0" sz="1700" spc="80">
                <a:solidFill>
                  <a:srgbClr val="404040"/>
                </a:solidFill>
                <a:latin typeface="Verdana"/>
                <a:cs typeface="Verdana"/>
              </a:rPr>
              <a:t>a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physician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perspective. </a:t>
            </a:r>
            <a:r>
              <a:rPr dirty="0" sz="1700" spc="-70" i="1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Cureus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, </a:t>
            </a:r>
            <a:r>
              <a:rPr dirty="0" sz="1700" spc="-165" i="1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15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(5).</a:t>
            </a:r>
            <a:r>
              <a:rPr dirty="0" sz="1700" spc="90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 </a:t>
            </a:r>
            <a:r>
              <a:rPr dirty="0" u="sng" sz="1700" spc="-8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https://www.cureus.com/articles/153209-</a:t>
            </a:r>
            <a:r>
              <a:rPr dirty="0" u="sng" sz="1700" spc="-9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the-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emerging-</a:t>
            </a:r>
            <a:r>
              <a:rPr dirty="0" u="sng" sz="1700" spc="-2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challenges-</a:t>
            </a:r>
            <a:r>
              <a:rPr dirty="0" u="sng" sz="1700" spc="-2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and-</a:t>
            </a:r>
            <a:r>
              <a:rPr dirty="0" u="sng" sz="1700" spc="-114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strengths-</a:t>
            </a:r>
            <a:r>
              <a:rPr dirty="0" u="sng" sz="1700" spc="-9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of-</a:t>
            </a:r>
            <a:r>
              <a:rPr dirty="0" u="sng" sz="1700" spc="-8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the-</a:t>
            </a:r>
            <a:r>
              <a:rPr dirty="0" u="sng" sz="1700" spc="-5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national-</a:t>
            </a:r>
            <a:r>
              <a:rPr dirty="0" u="sng" sz="1700" spc="-5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health-</a:t>
            </a:r>
            <a:r>
              <a:rPr dirty="0" u="sng" sz="1700" spc="-9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services-</a:t>
            </a:r>
            <a:r>
              <a:rPr dirty="0" u="sng" sz="1700" spc="-5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a-</a:t>
            </a:r>
            <a:r>
              <a:rPr dirty="0" u="sng" sz="1700" spc="-6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physician-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perspective.pdf</a:t>
            </a:r>
            <a:endParaRPr sz="17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91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Lorenc,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A.,</a:t>
            </a:r>
            <a:r>
              <a:rPr dirty="0" sz="1700" spc="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Rooshenas,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L.,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Conefrey,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C.,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Wade,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J.,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Farrar,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N.,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Mills,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N.,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...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Jepson,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M.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(2023).</a:t>
            </a:r>
            <a:endParaRPr sz="1700">
              <a:latin typeface="Verdana"/>
              <a:cs typeface="Verdana"/>
            </a:endParaRPr>
          </a:p>
          <a:p>
            <a:pPr marL="357505" marR="5080">
              <a:lnSpc>
                <a:spcPct val="100600"/>
              </a:lnSpc>
              <a:spcBef>
                <a:spcPts val="60"/>
              </a:spcBef>
            </a:pP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Non-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COVID-</a:t>
            </a:r>
            <a:r>
              <a:rPr dirty="0" sz="1700" spc="-15">
                <a:solidFill>
                  <a:srgbClr val="404040"/>
                </a:solidFill>
                <a:latin typeface="Verdana"/>
                <a:cs typeface="Verdana"/>
              </a:rPr>
              <a:t>19</a:t>
            </a:r>
            <a:r>
              <a:rPr dirty="0" sz="1700" spc="-2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UK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clinical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trials</a:t>
            </a:r>
            <a:r>
              <a:rPr dirty="0" sz="17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COVID-</a:t>
            </a:r>
            <a:r>
              <a:rPr dirty="0" sz="1700" spc="-15">
                <a:solidFill>
                  <a:srgbClr val="404040"/>
                </a:solidFill>
                <a:latin typeface="Verdana"/>
                <a:cs typeface="Verdana"/>
              </a:rPr>
              <a:t>19</a:t>
            </a:r>
            <a:r>
              <a:rPr dirty="0" sz="17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pandemic: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impact,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challenges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possible 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  <a:hlinkClick r:id="rId3"/>
              </a:rPr>
              <a:t>solutions. </a:t>
            </a:r>
            <a:r>
              <a:rPr dirty="0" sz="1700" spc="-90" i="1">
                <a:solidFill>
                  <a:srgbClr val="404040"/>
                </a:solidFill>
                <a:latin typeface="Verdana"/>
                <a:cs typeface="Verdana"/>
                <a:hlinkClick r:id="rId3"/>
              </a:rPr>
              <a:t>Trials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  <a:hlinkClick r:id="rId3"/>
              </a:rPr>
              <a:t>, </a:t>
            </a:r>
            <a:r>
              <a:rPr dirty="0" sz="1700" spc="-100" i="1">
                <a:solidFill>
                  <a:srgbClr val="404040"/>
                </a:solidFill>
                <a:latin typeface="Verdana"/>
                <a:cs typeface="Verdana"/>
                <a:hlinkClick r:id="rId3"/>
              </a:rPr>
              <a:t>24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  <a:hlinkClick r:id="rId3"/>
              </a:rPr>
              <a:t>(1),</a:t>
            </a:r>
            <a:r>
              <a:rPr dirty="0" sz="1700" spc="85">
                <a:solidFill>
                  <a:srgbClr val="404040"/>
                </a:solidFill>
                <a:latin typeface="Verdana"/>
                <a:cs typeface="Verdana"/>
                <a:hlinkClick r:id="rId3"/>
              </a:rPr>
              <a:t> 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  <a:hlinkClick r:id="rId3"/>
              </a:rPr>
              <a:t>424.</a:t>
            </a:r>
            <a:r>
              <a:rPr dirty="0" sz="1700" spc="95">
                <a:solidFill>
                  <a:srgbClr val="404040"/>
                </a:solidFill>
                <a:latin typeface="Verdana"/>
                <a:cs typeface="Verdana"/>
                <a:hlinkClick r:id="rId3"/>
              </a:rPr>
              <a:t> </a:t>
            </a:r>
            <a:r>
              <a:rPr dirty="0" u="sng" sz="1700" spc="-10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https://link.springer.com/content/pdf/10.1186/s13063-</a:t>
            </a:r>
            <a:r>
              <a:rPr dirty="0" u="sng" sz="1700" spc="-114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023-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07414-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w.pdf</a:t>
            </a:r>
            <a:endParaRPr sz="17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91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Maclaren,</a:t>
            </a:r>
            <a:r>
              <a:rPr dirty="0" sz="17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A.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4">
                <a:solidFill>
                  <a:srgbClr val="404040"/>
                </a:solidFill>
                <a:latin typeface="Verdana"/>
                <a:cs typeface="Verdana"/>
              </a:rPr>
              <a:t>S.,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Cleland,</a:t>
            </a:r>
            <a:r>
              <a:rPr dirty="0" sz="1700" spc="-2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J.,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Locock,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L.,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Skea,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25">
                <a:solidFill>
                  <a:srgbClr val="404040"/>
                </a:solidFill>
                <a:latin typeface="Verdana"/>
                <a:cs typeface="Verdana"/>
              </a:rPr>
              <a:t>Z.,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Denison,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A.,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Hollick,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R.,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50">
                <a:solidFill>
                  <a:srgbClr val="404040"/>
                </a:solidFill>
                <a:latin typeface="Verdana"/>
                <a:cs typeface="Verdana"/>
              </a:rPr>
              <a:t>...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Wilson,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P.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(2022).</a:t>
            </a:r>
            <a:endParaRPr sz="1700">
              <a:latin typeface="Verdana"/>
              <a:cs typeface="Verdana"/>
            </a:endParaRPr>
          </a:p>
          <a:p>
            <a:pPr marL="357505" marR="1341120">
              <a:lnSpc>
                <a:spcPct val="100000"/>
              </a:lnSpc>
              <a:spcBef>
                <a:spcPts val="75"/>
              </a:spcBef>
            </a:pP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Understanding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retention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doctors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rural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Scotland: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Stakeholder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perspectives.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 </a:t>
            </a:r>
            <a:r>
              <a:rPr dirty="0" sz="1700" spc="-40" i="1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The</a:t>
            </a:r>
            <a:r>
              <a:rPr dirty="0" sz="1700" spc="-140" i="1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 </a:t>
            </a:r>
            <a:r>
              <a:rPr dirty="0" sz="1700" spc="-65" i="1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Geographical</a:t>
            </a:r>
            <a:r>
              <a:rPr dirty="0" sz="1700" spc="-165" i="1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 </a:t>
            </a:r>
            <a:r>
              <a:rPr dirty="0" sz="1700" spc="-55" i="1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Journal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,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 </a:t>
            </a:r>
            <a:r>
              <a:rPr dirty="0" sz="1700" spc="-55" i="1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188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(2),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261-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276.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  <a:hlinkClick r:id="rId4"/>
              </a:rPr>
              <a:t> 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https://rgs-</a:t>
            </a:r>
            <a:r>
              <a:rPr dirty="0" u="sng" sz="1700" spc="-3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ibg.onlinelibrary.wiley.com/doi/pdf/10.1111/geoj.12439</a:t>
            </a:r>
            <a:endParaRPr sz="1700">
              <a:latin typeface="Verdana"/>
              <a:cs typeface="Verdana"/>
            </a:endParaRPr>
          </a:p>
          <a:p>
            <a:pPr marL="357505" marR="45085" indent="-344805">
              <a:lnSpc>
                <a:spcPct val="100800"/>
              </a:lnSpc>
              <a:spcBef>
                <a:spcPts val="92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Morgan,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5">
                <a:solidFill>
                  <a:srgbClr val="404040"/>
                </a:solidFill>
                <a:latin typeface="Verdana"/>
                <a:cs typeface="Verdana"/>
              </a:rPr>
              <a:t>B.,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2022.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NHS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staffing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shortages.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0" i="1">
                <a:solidFill>
                  <a:srgbClr val="404040"/>
                </a:solidFill>
                <a:latin typeface="Verdana"/>
                <a:cs typeface="Verdana"/>
              </a:rPr>
              <a:t>Why</a:t>
            </a:r>
            <a:r>
              <a:rPr dirty="0" sz="1700" spc="-7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80" i="1">
                <a:solidFill>
                  <a:srgbClr val="404040"/>
                </a:solidFill>
                <a:latin typeface="Verdana"/>
                <a:cs typeface="Verdana"/>
              </a:rPr>
              <a:t>do</a:t>
            </a:r>
            <a:r>
              <a:rPr dirty="0" sz="1700" spc="-10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5" i="1">
                <a:solidFill>
                  <a:srgbClr val="404040"/>
                </a:solidFill>
                <a:latin typeface="Verdana"/>
                <a:cs typeface="Verdana"/>
              </a:rPr>
              <a:t>politicians</a:t>
            </a:r>
            <a:r>
              <a:rPr dirty="0" sz="1700" spc="-16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0" i="1">
                <a:solidFill>
                  <a:srgbClr val="404040"/>
                </a:solidFill>
                <a:latin typeface="Verdana"/>
                <a:cs typeface="Verdana"/>
              </a:rPr>
              <a:t>struggle</a:t>
            </a:r>
            <a:r>
              <a:rPr dirty="0" sz="1700" spc="-11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 i="1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700" spc="-10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 i="1">
                <a:solidFill>
                  <a:srgbClr val="404040"/>
                </a:solidFill>
                <a:latin typeface="Verdana"/>
                <a:cs typeface="Verdana"/>
              </a:rPr>
              <a:t>give</a:t>
            </a:r>
            <a:r>
              <a:rPr dirty="0" sz="1700" spc="-114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 i="1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8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 i="1">
                <a:solidFill>
                  <a:srgbClr val="404040"/>
                </a:solidFill>
                <a:latin typeface="Verdana"/>
                <a:cs typeface="Verdana"/>
              </a:rPr>
              <a:t>NHS</a:t>
            </a:r>
            <a:r>
              <a:rPr dirty="0" sz="1700" spc="-9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 i="1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11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 i="1">
                <a:solidFill>
                  <a:srgbClr val="404040"/>
                </a:solidFill>
                <a:latin typeface="Verdana"/>
                <a:cs typeface="Verdana"/>
              </a:rPr>
              <a:t>staffit</a:t>
            </a:r>
            <a:r>
              <a:rPr dirty="0" sz="1700" spc="-3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 i="1">
                <a:solidFill>
                  <a:srgbClr val="404040"/>
                </a:solidFill>
                <a:latin typeface="Verdana"/>
                <a:cs typeface="Verdana"/>
              </a:rPr>
              <a:t>needs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. </a:t>
            </a:r>
            <a:r>
              <a:rPr dirty="0" u="sng" sz="1700" spc="-9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https://assets.kingsfund.org.uk/f/256914/x/151509726c/nhs_staffing_shortages_engage_britain_</a:t>
            </a:r>
            <a:r>
              <a:rPr dirty="0" u="none" sz="1700" spc="-90">
                <a:solidFill>
                  <a:srgbClr val="F94817"/>
                </a:solidFill>
                <a:latin typeface="Verdana"/>
                <a:cs typeface="Verdana"/>
              </a:rPr>
              <a:t> 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2022.pdf</a:t>
            </a:r>
            <a:endParaRPr sz="17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95377" rIns="0" bIns="0" rtlCol="0" vert="horz">
            <a:spAutoFit/>
          </a:bodyPr>
          <a:lstStyle/>
          <a:p>
            <a:pPr marL="1412240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66086" y="1960245"/>
            <a:ext cx="9417050" cy="4033520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360045" marR="5080" indent="-347980">
              <a:lnSpc>
                <a:spcPct val="100699"/>
              </a:lnSpc>
              <a:spcBef>
                <a:spcPts val="9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NHS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England.</a:t>
            </a:r>
            <a:r>
              <a:rPr dirty="0" sz="17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(2020).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We</a:t>
            </a:r>
            <a:r>
              <a:rPr dirty="0" sz="1700" spc="-5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are</a:t>
            </a:r>
            <a:r>
              <a:rPr dirty="0" sz="1700" spc="-8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 i="1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9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10" i="1">
                <a:solidFill>
                  <a:srgbClr val="404040"/>
                </a:solidFill>
                <a:latin typeface="Verdana"/>
                <a:cs typeface="Verdana"/>
              </a:rPr>
              <a:t>NHS:</a:t>
            </a:r>
            <a:r>
              <a:rPr dirty="0" sz="1700" spc="-6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People</a:t>
            </a:r>
            <a:r>
              <a:rPr dirty="0" sz="1700" spc="-11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plan</a:t>
            </a:r>
            <a:r>
              <a:rPr dirty="0" sz="1700" spc="-12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40" i="1">
                <a:solidFill>
                  <a:srgbClr val="404040"/>
                </a:solidFill>
                <a:latin typeface="Verdana"/>
                <a:cs typeface="Verdana"/>
              </a:rPr>
              <a:t>2020/21</a:t>
            </a:r>
            <a:r>
              <a:rPr dirty="0" sz="1700" spc="-19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45" i="1">
                <a:solidFill>
                  <a:srgbClr val="404040"/>
                </a:solidFill>
                <a:latin typeface="Verdana"/>
                <a:cs typeface="Verdana"/>
              </a:rPr>
              <a:t>–</a:t>
            </a:r>
            <a:r>
              <a:rPr dirty="0" sz="1700" spc="-9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Action</a:t>
            </a:r>
            <a:r>
              <a:rPr dirty="0" sz="1700" spc="-15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0" i="1">
                <a:solidFill>
                  <a:srgbClr val="404040"/>
                </a:solidFill>
                <a:latin typeface="Verdana"/>
                <a:cs typeface="Verdana"/>
              </a:rPr>
              <a:t>for</a:t>
            </a:r>
            <a:r>
              <a:rPr dirty="0" sz="1700" spc="-6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80" i="1">
                <a:solidFill>
                  <a:srgbClr val="404040"/>
                </a:solidFill>
                <a:latin typeface="Verdana"/>
                <a:cs typeface="Verdana"/>
              </a:rPr>
              <a:t>us</a:t>
            </a:r>
            <a:r>
              <a:rPr dirty="0" sz="1700" spc="-6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 i="1">
                <a:solidFill>
                  <a:srgbClr val="404040"/>
                </a:solidFill>
                <a:latin typeface="Verdana"/>
                <a:cs typeface="Verdana"/>
              </a:rPr>
              <a:t>all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. </a:t>
            </a:r>
            <a:r>
              <a:rPr dirty="0" u="sng" sz="1700" spc="-7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https://www.england.nhs.uk/wp-</a:t>
            </a:r>
            <a:r>
              <a:rPr dirty="0" u="sng" sz="1700" spc="-6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content/uploads/2020/07/We-</a:t>
            </a:r>
            <a:r>
              <a:rPr dirty="0" u="sng" sz="1700" spc="-10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Are-</a:t>
            </a:r>
            <a:r>
              <a:rPr dirty="0" u="sng" sz="1700" spc="-15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The-</a:t>
            </a:r>
            <a:r>
              <a:rPr dirty="0" u="sng" sz="1700" spc="-17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NHS-</a:t>
            </a:r>
            <a:r>
              <a:rPr dirty="0" u="sng" sz="1700" spc="-4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Action-</a:t>
            </a:r>
            <a:r>
              <a:rPr dirty="0" u="sng" sz="1700" spc="-2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For-</a:t>
            </a:r>
            <a:r>
              <a:rPr dirty="0" u="sng" sz="1700" spc="-114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All-</a:t>
            </a:r>
            <a:r>
              <a:rPr dirty="0" u="sng" sz="1700" spc="-4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Of-</a:t>
            </a:r>
            <a:r>
              <a:rPr dirty="0" u="sng" sz="1700" spc="-20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Us-</a:t>
            </a:r>
            <a:r>
              <a:rPr dirty="0" u="sng" sz="1700" spc="-15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FINAL-</a:t>
            </a:r>
            <a:r>
              <a:rPr dirty="0" u="sng" sz="170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March-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21.pdf</a:t>
            </a:r>
            <a:endParaRPr sz="1700">
              <a:latin typeface="Verdana"/>
              <a:cs typeface="Verdana"/>
            </a:endParaRPr>
          </a:p>
          <a:p>
            <a:pPr marL="360045" marR="587375" indent="-347980">
              <a:lnSpc>
                <a:spcPct val="100600"/>
              </a:lnSpc>
              <a:spcBef>
                <a:spcPts val="95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NHS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England.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(2023).</a:t>
            </a:r>
            <a:r>
              <a:rPr dirty="0" sz="1700" spc="-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 i="1">
                <a:solidFill>
                  <a:srgbClr val="404040"/>
                </a:solidFill>
                <a:latin typeface="Verdana"/>
                <a:cs typeface="Verdana"/>
              </a:rPr>
              <a:t>NHS</a:t>
            </a:r>
            <a:r>
              <a:rPr dirty="0" sz="1700" spc="-7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 i="1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700" spc="-3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0" i="1">
                <a:solidFill>
                  <a:srgbClr val="404040"/>
                </a:solidFill>
                <a:latin typeface="Verdana"/>
                <a:cs typeface="Verdana"/>
              </a:rPr>
              <a:t>statistics</a:t>
            </a:r>
            <a:r>
              <a:rPr dirty="0" sz="1700" spc="-9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700" spc="-7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60" i="1">
                <a:solidFill>
                  <a:srgbClr val="404040"/>
                </a:solidFill>
                <a:latin typeface="Verdana"/>
                <a:cs typeface="Verdana"/>
              </a:rPr>
              <a:t>vacancy</a:t>
            </a:r>
            <a:r>
              <a:rPr dirty="0" sz="1700" spc="-11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 i="1">
                <a:solidFill>
                  <a:srgbClr val="404040"/>
                </a:solidFill>
                <a:latin typeface="Verdana"/>
                <a:cs typeface="Verdana"/>
              </a:rPr>
              <a:t>trends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. </a:t>
            </a:r>
            <a:r>
              <a:rPr dirty="0" u="sng" sz="1700" spc="-7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https://digital.nhs.uk/data-</a:t>
            </a:r>
            <a:r>
              <a:rPr dirty="0" u="sng" sz="1700" spc="-3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and-</a:t>
            </a:r>
            <a:r>
              <a:rPr dirty="0" u="sng" sz="1700" spc="-6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information/publications/statistical/nhs-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workforce-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statistics</a:t>
            </a:r>
            <a:endParaRPr sz="1700">
              <a:latin typeface="Verdana"/>
              <a:cs typeface="Verdana"/>
            </a:endParaRPr>
          </a:p>
          <a:p>
            <a:pPr marL="360045" marR="518159" indent="-347980">
              <a:lnSpc>
                <a:spcPct val="100400"/>
              </a:lnSpc>
              <a:spcBef>
                <a:spcPts val="97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Omiyi,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D.,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Wilkinson,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E.,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Snaith,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4">
                <a:solidFill>
                  <a:srgbClr val="404040"/>
                </a:solidFill>
                <a:latin typeface="Verdana"/>
                <a:cs typeface="Verdana"/>
              </a:rPr>
              <a:t>B.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(2025).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Exploring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motivations,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challenges,</a:t>
            </a:r>
            <a:r>
              <a:rPr dirty="0" sz="1700" spc="-1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8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844">
                <a:solidFill>
                  <a:srgbClr val="404040"/>
                </a:solidFill>
                <a:latin typeface="Verdana"/>
                <a:cs typeface="Verdana"/>
              </a:rPr>
              <a:t>n</a:t>
            </a:r>
            <a:r>
              <a:rPr dirty="0" sz="1700" spc="15">
                <a:solidFill>
                  <a:srgbClr val="404040"/>
                </a:solidFill>
                <a:latin typeface="Verdana"/>
                <a:cs typeface="Verdana"/>
              </a:rPr>
              <a:t>d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 integration</a:t>
            </a:r>
            <a:r>
              <a:rPr dirty="0" sz="1700" spc="-1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internationally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65">
                <a:solidFill>
                  <a:srgbClr val="404040"/>
                </a:solidFill>
                <a:latin typeface="Verdana"/>
                <a:cs typeface="Verdana"/>
              </a:rPr>
              <a:t>educated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healthcare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workers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15">
                <a:solidFill>
                  <a:srgbClr val="404040"/>
                </a:solidFill>
                <a:latin typeface="Verdana"/>
                <a:cs typeface="Verdana"/>
              </a:rPr>
              <a:t>UK: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13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scoping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review.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 i="1">
                <a:solidFill>
                  <a:srgbClr val="404040"/>
                </a:solidFill>
                <a:latin typeface="Verdana"/>
                <a:cs typeface="Verdana"/>
              </a:rPr>
              <a:t>Policy,</a:t>
            </a:r>
            <a:r>
              <a:rPr dirty="0" sz="1700" spc="-14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0" i="1">
                <a:solidFill>
                  <a:srgbClr val="404040"/>
                </a:solidFill>
                <a:latin typeface="Verdana"/>
                <a:cs typeface="Verdana"/>
              </a:rPr>
              <a:t>Politics,</a:t>
            </a:r>
            <a:r>
              <a:rPr dirty="0" sz="1700" spc="-18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3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5" i="1">
                <a:solidFill>
                  <a:srgbClr val="404040"/>
                </a:solidFill>
                <a:latin typeface="Verdana"/>
                <a:cs typeface="Verdana"/>
              </a:rPr>
              <a:t>Nursing</a:t>
            </a:r>
            <a:r>
              <a:rPr dirty="0" sz="1700" spc="-8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Practice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7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 i="1">
                <a:solidFill>
                  <a:srgbClr val="404040"/>
                </a:solidFill>
                <a:latin typeface="Verdana"/>
                <a:cs typeface="Verdana"/>
              </a:rPr>
              <a:t>26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(2),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80">
                <a:solidFill>
                  <a:srgbClr val="404040"/>
                </a:solidFill>
                <a:latin typeface="Verdana"/>
                <a:cs typeface="Verdana"/>
              </a:rPr>
              <a:t>117-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135. </a:t>
            </a:r>
            <a:r>
              <a:rPr dirty="0" u="sng" sz="1700" spc="-8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https://journals.sagepub.com/doi/full/10.1177/15271544241289605</a:t>
            </a:r>
            <a:endParaRPr sz="1700">
              <a:latin typeface="Verdana"/>
              <a:cs typeface="Verdana"/>
            </a:endParaRPr>
          </a:p>
          <a:p>
            <a:pPr marL="360045" marR="105410" indent="-347980">
              <a:lnSpc>
                <a:spcPct val="100400"/>
              </a:lnSpc>
              <a:spcBef>
                <a:spcPts val="930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Phiri,</a:t>
            </a:r>
            <a:r>
              <a:rPr dirty="0" sz="17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P.,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Sajid,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10">
                <a:solidFill>
                  <a:srgbClr val="404040"/>
                </a:solidFill>
                <a:latin typeface="Verdana"/>
                <a:cs typeface="Verdana"/>
              </a:rPr>
              <a:t>S.,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Baykoca,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A.,</a:t>
            </a:r>
            <a:r>
              <a:rPr dirty="0" sz="1700" spc="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Shetty,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15">
                <a:solidFill>
                  <a:srgbClr val="404040"/>
                </a:solidFill>
                <a:latin typeface="Verdana"/>
                <a:cs typeface="Verdana"/>
              </a:rPr>
              <a:t>S.,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Mudoni,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D.,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Rathod,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15">
                <a:solidFill>
                  <a:srgbClr val="404040"/>
                </a:solidFill>
                <a:latin typeface="Verdana"/>
                <a:cs typeface="Verdana"/>
              </a:rPr>
              <a:t>S.,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Delanerolle,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G.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(2022).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International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recruitment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mental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health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nurses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national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health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service: </a:t>
            </a:r>
            <a:r>
              <a:rPr dirty="0" sz="1700" spc="13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challenge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for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UK.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BMC</a:t>
            </a:r>
            <a:r>
              <a:rPr dirty="0" sz="1700" spc="-5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14" i="1">
                <a:solidFill>
                  <a:srgbClr val="404040"/>
                </a:solidFill>
                <a:latin typeface="Verdana"/>
                <a:cs typeface="Verdana"/>
              </a:rPr>
              <a:t>nursing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 i="1">
                <a:solidFill>
                  <a:srgbClr val="404040"/>
                </a:solidFill>
                <a:latin typeface="Verdana"/>
                <a:cs typeface="Verdana"/>
              </a:rPr>
              <a:t>21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(1),</a:t>
            </a:r>
            <a:r>
              <a:rPr dirty="0" sz="17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355. </a:t>
            </a:r>
            <a:r>
              <a:rPr dirty="0" u="sng" sz="1700" spc="-9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https://link.springer.com/content/pdf/10.1186/s12912-</a:t>
            </a:r>
            <a:r>
              <a:rPr dirty="0" u="sng" sz="1700" spc="-18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022-</a:t>
            </a:r>
            <a:r>
              <a:rPr dirty="0" u="sng" sz="1700" spc="-17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01128-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1.pdf</a:t>
            </a:r>
            <a:endParaRPr sz="17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747520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67126" y="2116073"/>
            <a:ext cx="8440420" cy="3558540"/>
          </a:xfrm>
          <a:prstGeom prst="rect">
            <a:avLst/>
          </a:prstGeom>
        </p:spPr>
        <p:txBody>
          <a:bodyPr wrap="square" lIns="0" tIns="58419" rIns="0" bIns="0" rtlCol="0" vert="horz">
            <a:spAutoFit/>
          </a:bodyPr>
          <a:lstStyle/>
          <a:p>
            <a:pPr marL="360045" marR="484505" indent="-347980">
              <a:lnSpc>
                <a:spcPts val="1440"/>
              </a:lnSpc>
              <a:spcBef>
                <a:spcPts val="459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Elomami,</a:t>
            </a:r>
            <a:r>
              <a:rPr dirty="0" sz="15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A.</a:t>
            </a:r>
            <a:r>
              <a:rPr dirty="0" sz="1500" spc="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20">
                <a:solidFill>
                  <a:srgbClr val="404040"/>
                </a:solidFill>
                <a:latin typeface="Verdana"/>
                <a:cs typeface="Verdana"/>
              </a:rPr>
              <a:t>S.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F.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(2025).</a:t>
            </a:r>
            <a:r>
              <a:rPr dirty="0" sz="15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Strategic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Human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Resource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Management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Organizational 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Performance:</a:t>
            </a:r>
            <a:r>
              <a:rPr dirty="0" sz="15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7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 Comprehensive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Review: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case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study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about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employees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at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Ninewells 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Hospital,</a:t>
            </a:r>
            <a:r>
              <a:rPr dirty="0" sz="1500" spc="-1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Dundee,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70">
                <a:solidFill>
                  <a:srgbClr val="404040"/>
                </a:solidFill>
                <a:latin typeface="Verdana"/>
                <a:cs typeface="Verdana"/>
              </a:rPr>
              <a:t>UK.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0" i="1">
                <a:solidFill>
                  <a:srgbClr val="404040"/>
                </a:solidFill>
                <a:latin typeface="Verdana"/>
                <a:cs typeface="Verdana"/>
              </a:rPr>
              <a:t>Dirasat</a:t>
            </a:r>
            <a:r>
              <a:rPr dirty="0" sz="1500" spc="-9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85" i="1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9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 i="1">
                <a:solidFill>
                  <a:srgbClr val="404040"/>
                </a:solidFill>
                <a:latin typeface="Verdana"/>
                <a:cs typeface="Verdana"/>
              </a:rPr>
              <a:t>Economics</a:t>
            </a:r>
            <a:r>
              <a:rPr dirty="0" sz="1500" spc="-6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i="1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500" spc="-7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30" i="1">
                <a:solidFill>
                  <a:srgbClr val="404040"/>
                </a:solidFill>
                <a:latin typeface="Verdana"/>
                <a:cs typeface="Verdana"/>
              </a:rPr>
              <a:t>Business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45" i="1">
                <a:solidFill>
                  <a:srgbClr val="404040"/>
                </a:solidFill>
                <a:latin typeface="Verdana"/>
                <a:cs typeface="Verdana"/>
              </a:rPr>
              <a:t>44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(1),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209-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240. </a:t>
            </a:r>
            <a:r>
              <a:rPr dirty="0" u="sng" sz="1500" spc="-4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https://journals.uob.edu.ly/index.php/DEB/article/download/7609/5829</a:t>
            </a:r>
            <a:endParaRPr sz="1500">
              <a:latin typeface="Verdana"/>
              <a:cs typeface="Verdana"/>
            </a:endParaRPr>
          </a:p>
          <a:p>
            <a:pPr marL="360045" marR="173355" indent="-347980">
              <a:lnSpc>
                <a:spcPct val="80000"/>
              </a:lnSpc>
              <a:spcBef>
                <a:spcPts val="994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Owolabi,</a:t>
            </a:r>
            <a:r>
              <a:rPr dirty="0" sz="1500" spc="-1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O.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60">
                <a:solidFill>
                  <a:srgbClr val="404040"/>
                </a:solidFill>
                <a:latin typeface="Verdana"/>
                <a:cs typeface="Verdana"/>
              </a:rPr>
              <a:t>R.,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Olatoye,</a:t>
            </a:r>
            <a:r>
              <a:rPr dirty="0" sz="1500" spc="-1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F.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O.,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Elufioye,</a:t>
            </a:r>
            <a:r>
              <a:rPr dirty="0" sz="15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O.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5">
                <a:solidFill>
                  <a:srgbClr val="404040"/>
                </a:solidFill>
                <a:latin typeface="Verdana"/>
                <a:cs typeface="Verdana"/>
              </a:rPr>
              <a:t>A.,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 &amp;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Okunade,</a:t>
            </a:r>
            <a:r>
              <a:rPr dirty="0" sz="1500" spc="-180">
                <a:solidFill>
                  <a:srgbClr val="404040"/>
                </a:solidFill>
                <a:latin typeface="Verdana"/>
                <a:cs typeface="Verdana"/>
              </a:rPr>
              <a:t> B.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(2024).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Human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resources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management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healthcare: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Recruitment,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retention,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workforce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development: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20">
                <a:solidFill>
                  <a:srgbClr val="404040"/>
                </a:solidFill>
                <a:latin typeface="Verdana"/>
                <a:cs typeface="Verdana"/>
              </a:rPr>
              <a:t>A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review.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60" i="1">
                <a:solidFill>
                  <a:srgbClr val="404040"/>
                </a:solidFill>
                <a:latin typeface="Verdana"/>
                <a:cs typeface="Verdana"/>
              </a:rPr>
              <a:t>World</a:t>
            </a:r>
            <a:r>
              <a:rPr dirty="0" sz="1500" spc="-8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0" i="1">
                <a:solidFill>
                  <a:srgbClr val="404040"/>
                </a:solidFill>
                <a:latin typeface="Verdana"/>
                <a:cs typeface="Verdana"/>
              </a:rPr>
              <a:t>Journal</a:t>
            </a:r>
            <a:r>
              <a:rPr dirty="0" sz="1500" spc="-6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 i="1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8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65" i="1">
                <a:solidFill>
                  <a:srgbClr val="404040"/>
                </a:solidFill>
                <a:latin typeface="Verdana"/>
                <a:cs typeface="Verdana"/>
              </a:rPr>
              <a:t>Advanced</a:t>
            </a:r>
            <a:r>
              <a:rPr dirty="0" sz="1500" spc="-14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 i="1">
                <a:solidFill>
                  <a:srgbClr val="404040"/>
                </a:solidFill>
                <a:latin typeface="Verdana"/>
                <a:cs typeface="Verdana"/>
              </a:rPr>
              <a:t>Research</a:t>
            </a:r>
            <a:r>
              <a:rPr dirty="0" sz="1500" spc="-10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i="1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500" spc="-10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0" i="1">
                <a:solidFill>
                  <a:srgbClr val="404040"/>
                </a:solidFill>
                <a:latin typeface="Verdana"/>
                <a:cs typeface="Verdana"/>
              </a:rPr>
              <a:t>Reviews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35" i="1">
                <a:solidFill>
                  <a:srgbClr val="404040"/>
                </a:solidFill>
                <a:latin typeface="Verdana"/>
                <a:cs typeface="Verdana"/>
              </a:rPr>
              <a:t>21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(2),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950-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957. </a:t>
            </a:r>
            <a:r>
              <a:rPr dirty="0" u="sng" sz="1500" spc="-5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https://pdfs.semanticscholar.org/752c/d28737554eef674c90a3a44d5c35d1784a98.pdf</a:t>
            </a:r>
            <a:endParaRPr sz="1500">
              <a:latin typeface="Verdana"/>
              <a:cs typeface="Verdana"/>
            </a:endParaRPr>
          </a:p>
          <a:p>
            <a:pPr marL="12700">
              <a:lnSpc>
                <a:spcPts val="1714"/>
              </a:lnSpc>
              <a:spcBef>
                <a:spcPts val="434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Ajemba,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M.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N.,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Nweze,</a:t>
            </a:r>
            <a:r>
              <a:rPr dirty="0" sz="15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A.</a:t>
            </a:r>
            <a:r>
              <a:rPr dirty="0" sz="15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65">
                <a:solidFill>
                  <a:srgbClr val="404040"/>
                </a:solidFill>
                <a:latin typeface="Verdana"/>
                <a:cs typeface="Verdana"/>
              </a:rPr>
              <a:t>L.,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Arene,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45">
                <a:solidFill>
                  <a:srgbClr val="404040"/>
                </a:solidFill>
                <a:latin typeface="Verdana"/>
                <a:cs typeface="Verdana"/>
              </a:rPr>
              <a:t>E.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C.,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Iroanya,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C.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J.,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Nwafor,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D.,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Fish,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25">
                <a:solidFill>
                  <a:srgbClr val="404040"/>
                </a:solidFill>
                <a:latin typeface="Verdana"/>
                <a:cs typeface="Verdana"/>
              </a:rPr>
              <a:t>I.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(2024).</a:t>
            </a:r>
            <a:endParaRPr sz="1500">
              <a:latin typeface="Verdana"/>
              <a:cs typeface="Verdana"/>
            </a:endParaRPr>
          </a:p>
          <a:p>
            <a:pPr marL="360045" marR="5080">
              <a:lnSpc>
                <a:spcPct val="80100"/>
              </a:lnSpc>
              <a:spcBef>
                <a:spcPts val="275"/>
              </a:spcBef>
            </a:pPr>
            <a:r>
              <a:rPr dirty="0" sz="1500" spc="-35">
                <a:solidFill>
                  <a:srgbClr val="404040"/>
                </a:solidFill>
                <a:latin typeface="Verdana"/>
                <a:cs typeface="Verdana"/>
              </a:rPr>
              <a:t>Improving</a:t>
            </a:r>
            <a:r>
              <a:rPr dirty="0" sz="1500" spc="-1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staff</a:t>
            </a:r>
            <a:r>
              <a:rPr dirty="0" sz="1500" spc="-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retention</a:t>
            </a:r>
            <a:r>
              <a:rPr dirty="0" sz="15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research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development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department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sections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NHS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hospitals</a:t>
            </a:r>
            <a:r>
              <a:rPr dirty="0" sz="15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United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5">
                <a:solidFill>
                  <a:srgbClr val="404040"/>
                </a:solidFill>
                <a:latin typeface="Verdana"/>
                <a:cs typeface="Verdana"/>
              </a:rPr>
              <a:t>Kingdom:</a:t>
            </a:r>
            <a:r>
              <a:rPr dirty="0" sz="1500" spc="-1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5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>
                <a:solidFill>
                  <a:srgbClr val="404040"/>
                </a:solidFill>
                <a:latin typeface="Verdana"/>
                <a:cs typeface="Verdana"/>
              </a:rPr>
              <a:t>systematic</a:t>
            </a:r>
            <a:r>
              <a:rPr dirty="0" sz="1500" spc="-1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review.</a:t>
            </a:r>
            <a:r>
              <a:rPr dirty="0" sz="15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 i="1">
                <a:solidFill>
                  <a:srgbClr val="404040"/>
                </a:solidFill>
                <a:latin typeface="Verdana"/>
                <a:cs typeface="Verdana"/>
              </a:rPr>
              <a:t>World</a:t>
            </a:r>
            <a:r>
              <a:rPr dirty="0" sz="1500" spc="-12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" i="1">
                <a:solidFill>
                  <a:srgbClr val="404040"/>
                </a:solidFill>
                <a:latin typeface="Verdana"/>
                <a:cs typeface="Verdana"/>
              </a:rPr>
              <a:t>Journal</a:t>
            </a:r>
            <a:r>
              <a:rPr dirty="0" sz="1500" spc="-6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i="1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500" spc="-12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 i="1">
                <a:solidFill>
                  <a:srgbClr val="404040"/>
                </a:solidFill>
                <a:latin typeface="Verdana"/>
                <a:cs typeface="Verdana"/>
              </a:rPr>
              <a:t>Advanced</a:t>
            </a:r>
            <a:r>
              <a:rPr dirty="0" sz="1500" spc="-1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5" i="1">
                <a:solidFill>
                  <a:srgbClr val="404040"/>
                </a:solidFill>
                <a:latin typeface="Verdana"/>
                <a:cs typeface="Verdana"/>
              </a:rPr>
              <a:t>Research</a:t>
            </a:r>
            <a:r>
              <a:rPr dirty="0" sz="1500" spc="-12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 i="1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500" spc="-14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 i="1">
                <a:solidFill>
                  <a:srgbClr val="404040"/>
                </a:solidFill>
                <a:latin typeface="Verdana"/>
                <a:cs typeface="Verdana"/>
              </a:rPr>
              <a:t>Reviews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5" i="1">
                <a:solidFill>
                  <a:srgbClr val="404040"/>
                </a:solidFill>
                <a:latin typeface="Verdana"/>
                <a:cs typeface="Verdana"/>
              </a:rPr>
              <a:t>21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(1),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2168-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2181. </a:t>
            </a:r>
            <a:r>
              <a:rPr dirty="0" u="sng" sz="1500" spc="-4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https://pdfs.semanticscholar.org/8c32/382ababdec444c2cd619293d5920d752c594.pdf</a:t>
            </a:r>
            <a:endParaRPr sz="1500">
              <a:latin typeface="Verdana"/>
              <a:cs typeface="Verdana"/>
            </a:endParaRPr>
          </a:p>
          <a:p>
            <a:pPr marL="12700">
              <a:lnSpc>
                <a:spcPts val="1620"/>
              </a:lnSpc>
              <a:spcBef>
                <a:spcPts val="625"/>
              </a:spcBef>
              <a:tabLst>
                <a:tab pos="356870" algn="l"/>
              </a:tabLst>
            </a:pPr>
            <a:r>
              <a:rPr dirty="0" sz="15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5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Le,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10">
                <a:solidFill>
                  <a:srgbClr val="404040"/>
                </a:solidFill>
                <a:latin typeface="Verdana"/>
                <a:cs typeface="Verdana"/>
              </a:rPr>
              <a:t>T.,</a:t>
            </a:r>
            <a:r>
              <a:rPr dirty="0" sz="15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Bishop,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204">
                <a:solidFill>
                  <a:srgbClr val="404040"/>
                </a:solidFill>
                <a:latin typeface="Verdana"/>
                <a:cs typeface="Verdana"/>
              </a:rPr>
              <a:t>S.,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5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45">
                <a:solidFill>
                  <a:srgbClr val="404040"/>
                </a:solidFill>
                <a:latin typeface="Verdana"/>
                <a:cs typeface="Verdana"/>
              </a:rPr>
              <a:t>Macrae,</a:t>
            </a:r>
            <a:r>
              <a:rPr dirty="0" sz="1500" spc="-1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C.</a:t>
            </a:r>
            <a:r>
              <a:rPr dirty="0" sz="15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40">
                <a:solidFill>
                  <a:srgbClr val="404040"/>
                </a:solidFill>
                <a:latin typeface="Verdana"/>
                <a:cs typeface="Verdana"/>
              </a:rPr>
              <a:t>(2024).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>
                <a:solidFill>
                  <a:srgbClr val="404040"/>
                </a:solidFill>
                <a:latin typeface="Verdana"/>
                <a:cs typeface="Verdana"/>
              </a:rPr>
              <a:t>Human</a:t>
            </a:r>
            <a:r>
              <a:rPr dirty="0" sz="15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45">
                <a:solidFill>
                  <a:srgbClr val="404040"/>
                </a:solidFill>
                <a:latin typeface="Verdana"/>
                <a:cs typeface="Verdana"/>
              </a:rPr>
              <a:t>resource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management</a:t>
            </a:r>
            <a:r>
              <a:rPr dirty="0" sz="15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5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95">
                <a:solidFill>
                  <a:srgbClr val="404040"/>
                </a:solidFill>
                <a:latin typeface="Verdana"/>
                <a:cs typeface="Verdana"/>
              </a:rPr>
              <a:t>h</a:t>
            </a:r>
            <a:r>
              <a:rPr dirty="0" sz="1500" spc="100">
                <a:solidFill>
                  <a:srgbClr val="404040"/>
                </a:solidFill>
                <a:latin typeface="Verdana"/>
                <a:cs typeface="Verdana"/>
              </a:rPr>
              <a:t>o</a:t>
            </a:r>
            <a:r>
              <a:rPr dirty="0" sz="1500" spc="125">
                <a:solidFill>
                  <a:srgbClr val="404040"/>
                </a:solidFill>
                <a:latin typeface="Verdana"/>
                <a:cs typeface="Verdana"/>
              </a:rPr>
              <a:t>m</a:t>
            </a:r>
            <a:r>
              <a:rPr dirty="0" sz="1500" spc="110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500" spc="114">
                <a:solidFill>
                  <a:srgbClr val="404040"/>
                </a:solidFill>
                <a:latin typeface="Verdana"/>
                <a:cs typeface="Verdana"/>
              </a:rPr>
              <a:t>car</a:t>
            </a:r>
            <a:r>
              <a:rPr dirty="0" sz="1500" spc="100">
                <a:solidFill>
                  <a:srgbClr val="404040"/>
                </a:solidFill>
                <a:latin typeface="Verdana"/>
                <a:cs typeface="Verdana"/>
              </a:rPr>
              <a:t>e</a:t>
            </a:r>
            <a:r>
              <a:rPr dirty="0" sz="1500" spc="-819">
                <a:solidFill>
                  <a:srgbClr val="404040"/>
                </a:solidFill>
                <a:latin typeface="Verdana"/>
                <a:cs typeface="Verdana"/>
              </a:rPr>
              <a:t>n</a:t>
            </a:r>
            <a:r>
              <a:rPr dirty="0" sz="1500" spc="-280">
                <a:solidFill>
                  <a:srgbClr val="404040"/>
                </a:solidFill>
                <a:latin typeface="Verdana"/>
                <a:cs typeface="Verdana"/>
              </a:rPr>
              <a:t>i</a:t>
            </a:r>
            <a:endParaRPr sz="1500">
              <a:latin typeface="Verdana"/>
              <a:cs typeface="Verdana"/>
            </a:endParaRPr>
          </a:p>
          <a:p>
            <a:pPr marL="360045">
              <a:lnSpc>
                <a:spcPts val="1370"/>
              </a:lnSpc>
            </a:pP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England:</a:t>
            </a:r>
            <a:r>
              <a:rPr dirty="0" sz="15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managing</a:t>
            </a:r>
            <a:r>
              <a:rPr dirty="0" sz="15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>
                <a:solidFill>
                  <a:srgbClr val="404040"/>
                </a:solidFill>
                <a:latin typeface="Verdana"/>
                <a:cs typeface="Verdana"/>
              </a:rPr>
              <a:t>people</a:t>
            </a:r>
            <a:r>
              <a:rPr dirty="0" sz="15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for </a:t>
            </a:r>
            <a:r>
              <a:rPr dirty="0" sz="1500" spc="-10">
                <a:solidFill>
                  <a:srgbClr val="404040"/>
                </a:solidFill>
                <a:latin typeface="Verdana"/>
                <a:cs typeface="Verdana"/>
              </a:rPr>
              <a:t>safe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50">
                <a:solidFill>
                  <a:srgbClr val="404040"/>
                </a:solidFill>
                <a:latin typeface="Verdana"/>
                <a:cs typeface="Verdana"/>
              </a:rPr>
              <a:t>care</a:t>
            </a:r>
            <a:r>
              <a:rPr dirty="0" sz="15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</a:rPr>
              <a:t>during</a:t>
            </a:r>
            <a:r>
              <a:rPr dirty="0" sz="15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14">
                <a:solidFill>
                  <a:srgbClr val="404040"/>
                </a:solidFill>
                <a:latin typeface="Verdana"/>
                <a:cs typeface="Verdana"/>
              </a:rPr>
              <a:t>crisis. </a:t>
            </a:r>
            <a:r>
              <a:rPr dirty="0" sz="1500" i="1">
                <a:solidFill>
                  <a:srgbClr val="404040"/>
                </a:solidFill>
                <a:latin typeface="Verdana"/>
                <a:cs typeface="Verdana"/>
              </a:rPr>
              <a:t>BMC</a:t>
            </a:r>
            <a:r>
              <a:rPr dirty="0" sz="1500" spc="-2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30" i="1">
                <a:solidFill>
                  <a:srgbClr val="404040"/>
                </a:solidFill>
                <a:latin typeface="Verdana"/>
                <a:cs typeface="Verdana"/>
              </a:rPr>
              <a:t>Health</a:t>
            </a:r>
            <a:r>
              <a:rPr dirty="0" sz="1500" spc="-9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500" spc="-10" i="1">
                <a:solidFill>
                  <a:srgbClr val="404040"/>
                </a:solidFill>
                <a:latin typeface="Verdana"/>
                <a:cs typeface="Verdana"/>
              </a:rPr>
              <a:t>Services</a:t>
            </a:r>
            <a:endParaRPr sz="1500">
              <a:latin typeface="Verdana"/>
              <a:cs typeface="Verdana"/>
            </a:endParaRPr>
          </a:p>
          <a:p>
            <a:pPr marL="360045">
              <a:lnSpc>
                <a:spcPts val="1440"/>
              </a:lnSpc>
            </a:pPr>
            <a:r>
              <a:rPr dirty="0" sz="1500" spc="-85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Research</a:t>
            </a:r>
            <a:r>
              <a:rPr dirty="0" sz="1500" spc="-85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,</a:t>
            </a:r>
            <a:r>
              <a:rPr dirty="0" sz="1500" spc="5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500" spc="-55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24</a:t>
            </a:r>
            <a:r>
              <a:rPr dirty="0" sz="1500" spc="-55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(1),</a:t>
            </a:r>
            <a:r>
              <a:rPr dirty="0" sz="1500" spc="14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500" spc="-7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1589.</a:t>
            </a:r>
            <a:r>
              <a:rPr dirty="0" sz="1500" spc="75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u="sng" sz="1500" spc="-9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https://link.springer.com/content/pdf/10.1186/s12913-</a:t>
            </a:r>
            <a:r>
              <a:rPr dirty="0" u="sng" sz="1500" spc="-10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024-</a:t>
            </a:r>
            <a:r>
              <a:rPr dirty="0" u="sng" sz="15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11842-</a:t>
            </a:r>
            <a:endParaRPr sz="1500">
              <a:latin typeface="Verdana"/>
              <a:cs typeface="Verdana"/>
            </a:endParaRPr>
          </a:p>
          <a:p>
            <a:pPr marL="360045">
              <a:lnSpc>
                <a:spcPts val="1695"/>
              </a:lnSpc>
            </a:pPr>
            <a:r>
              <a:rPr dirty="0" u="sng" sz="15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y.pdf</a:t>
            </a:r>
            <a:endParaRPr sz="15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1201" rIns="0" bIns="0" rtlCol="0" vert="horz">
            <a:spAutoFit/>
          </a:bodyPr>
          <a:lstStyle/>
          <a:p>
            <a:pPr marL="1747520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67126" y="2109977"/>
            <a:ext cx="8651875" cy="3563620"/>
          </a:xfrm>
          <a:prstGeom prst="rect">
            <a:avLst/>
          </a:prstGeom>
        </p:spPr>
        <p:txBody>
          <a:bodyPr wrap="square" lIns="0" tIns="60325" rIns="0" bIns="0" rtlCol="0" vert="horz">
            <a:spAutoFit/>
          </a:bodyPr>
          <a:lstStyle/>
          <a:p>
            <a:pPr marL="360045" marR="214629" indent="-347980">
              <a:lnSpc>
                <a:spcPts val="1660"/>
              </a:lnSpc>
              <a:spcBef>
                <a:spcPts val="47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Maertens,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L.,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Daniëls,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E.,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Hondeghem,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A.,</a:t>
            </a:r>
            <a:r>
              <a:rPr dirty="0" sz="1700" spc="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Vandenabeele,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45">
                <a:solidFill>
                  <a:srgbClr val="404040"/>
                </a:solidFill>
                <a:latin typeface="Verdana"/>
                <a:cs typeface="Verdana"/>
              </a:rPr>
              <a:t>W.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(2025).</a:t>
            </a:r>
            <a:r>
              <a:rPr dirty="0" sz="1700" spc="-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85">
                <a:solidFill>
                  <a:srgbClr val="404040"/>
                </a:solidFill>
                <a:latin typeface="Verdana"/>
                <a:cs typeface="Verdana"/>
              </a:rPr>
              <a:t>T</a:t>
            </a:r>
            <a:r>
              <a:rPr dirty="0" sz="1700" spc="-365">
                <a:solidFill>
                  <a:srgbClr val="404040"/>
                </a:solidFill>
                <a:latin typeface="Verdana"/>
                <a:cs typeface="Verdana"/>
              </a:rPr>
              <a:t>o</a:t>
            </a:r>
            <a:r>
              <a:rPr dirty="0" sz="1700" spc="-370">
                <a:solidFill>
                  <a:srgbClr val="404040"/>
                </a:solidFill>
                <a:latin typeface="Verdana"/>
                <a:cs typeface="Verdana"/>
              </a:rPr>
              <a:t>w</a:t>
            </a:r>
            <a:r>
              <a:rPr dirty="0" sz="1700" spc="-34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560">
                <a:solidFill>
                  <a:srgbClr val="404040"/>
                </a:solidFill>
                <a:latin typeface="Verdana"/>
                <a:cs typeface="Verdana"/>
              </a:rPr>
              <a:t>r</a:t>
            </a:r>
            <a:r>
              <a:rPr dirty="0" sz="1700" spc="-325">
                <a:solidFill>
                  <a:srgbClr val="404040"/>
                </a:solidFill>
                <a:latin typeface="Verdana"/>
                <a:cs typeface="Verdana"/>
              </a:rPr>
              <a:t>d</a:t>
            </a:r>
            <a:r>
              <a:rPr dirty="0" sz="1700" spc="70">
                <a:solidFill>
                  <a:srgbClr val="404040"/>
                </a:solidFill>
                <a:latin typeface="Verdana"/>
                <a:cs typeface="Verdana"/>
              </a:rPr>
              <a:t>s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3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new</a:t>
            </a:r>
            <a:r>
              <a:rPr dirty="0" sz="1700" spc="-1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conceptualisation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evidence-based</a:t>
            </a:r>
            <a:r>
              <a:rPr dirty="0" sz="1700" spc="-1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human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resource</a:t>
            </a:r>
            <a:endParaRPr sz="1700">
              <a:latin typeface="Verdana"/>
              <a:cs typeface="Verdana"/>
            </a:endParaRPr>
          </a:p>
          <a:p>
            <a:pPr marL="360045">
              <a:lnSpc>
                <a:spcPts val="1410"/>
              </a:lnSpc>
            </a:pP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management.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Journal</a:t>
            </a:r>
            <a:r>
              <a:rPr dirty="0" sz="1700" spc="-3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7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 i="1">
                <a:solidFill>
                  <a:srgbClr val="404040"/>
                </a:solidFill>
                <a:latin typeface="Verdana"/>
                <a:cs typeface="Verdana"/>
              </a:rPr>
              <a:t>Organizational</a:t>
            </a:r>
            <a:r>
              <a:rPr dirty="0" sz="1700" spc="-16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 i="1">
                <a:solidFill>
                  <a:srgbClr val="404040"/>
                </a:solidFill>
                <a:latin typeface="Verdana"/>
                <a:cs typeface="Verdana"/>
              </a:rPr>
              <a:t>Effectiveness:</a:t>
            </a:r>
            <a:r>
              <a:rPr dirty="0" sz="1700" spc="-16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 i="1">
                <a:solidFill>
                  <a:srgbClr val="404040"/>
                </a:solidFill>
                <a:latin typeface="Verdana"/>
                <a:cs typeface="Verdana"/>
              </a:rPr>
              <a:t>People</a:t>
            </a:r>
            <a:r>
              <a:rPr dirty="0" sz="1700" spc="-11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 i="1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endParaRPr sz="1700">
              <a:latin typeface="Verdana"/>
              <a:cs typeface="Verdana"/>
            </a:endParaRPr>
          </a:p>
          <a:p>
            <a:pPr marL="360045" marR="49530">
              <a:lnSpc>
                <a:spcPts val="1630"/>
              </a:lnSpc>
              <a:spcBef>
                <a:spcPts val="190"/>
              </a:spcBef>
            </a:pPr>
            <a:r>
              <a:rPr dirty="0" sz="1700" spc="-114" i="1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Performance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,</a:t>
            </a:r>
            <a:r>
              <a:rPr dirty="0" sz="1700" spc="50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 </a:t>
            </a:r>
            <a:r>
              <a:rPr dirty="0" sz="1700" spc="-100" i="1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12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(3),</a:t>
            </a:r>
            <a:r>
              <a:rPr dirty="0" sz="1700" spc="45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 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559-584.</a:t>
            </a:r>
            <a:r>
              <a:rPr dirty="0" sz="1700" spc="45">
                <a:solidFill>
                  <a:srgbClr val="404040"/>
                </a:solidFill>
                <a:latin typeface="Verdana"/>
                <a:cs typeface="Verdana"/>
                <a:hlinkClick r:id="rId2"/>
              </a:rPr>
              <a:t> </a:t>
            </a:r>
            <a:r>
              <a:rPr dirty="0" u="sng" sz="1700" spc="-10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https://research-</a:t>
            </a:r>
            <a:r>
              <a:rPr dirty="0" u="sng" sz="1700" spc="-9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portal.uu.nl/files/269392180/joepp-</a:t>
            </a:r>
            <a:r>
              <a:rPr dirty="0" u="sng" sz="1700" spc="-6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12-2023-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2"/>
              </a:rPr>
              <a:t>0541en.pdf</a:t>
            </a:r>
            <a:endParaRPr sz="1700">
              <a:latin typeface="Verdana"/>
              <a:cs typeface="Verdana"/>
            </a:endParaRPr>
          </a:p>
          <a:p>
            <a:pPr marL="360045" marR="412115" indent="-347980">
              <a:lnSpc>
                <a:spcPct val="80000"/>
              </a:lnSpc>
              <a:spcBef>
                <a:spcPts val="100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Alam,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25">
                <a:solidFill>
                  <a:srgbClr val="404040"/>
                </a:solidFill>
                <a:latin typeface="Verdana"/>
                <a:cs typeface="Verdana"/>
              </a:rPr>
              <a:t>S.,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Dong,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29">
                <a:solidFill>
                  <a:srgbClr val="404040"/>
                </a:solidFill>
                <a:latin typeface="Verdana"/>
                <a:cs typeface="Verdana"/>
              </a:rPr>
              <a:t>Z.,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Kularatne,</a:t>
            </a:r>
            <a:r>
              <a:rPr dirty="0" sz="17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0">
                <a:solidFill>
                  <a:srgbClr val="404040"/>
                </a:solidFill>
                <a:latin typeface="Verdana"/>
                <a:cs typeface="Verdana"/>
              </a:rPr>
              <a:t>I.,</a:t>
            </a:r>
            <a:r>
              <a:rPr dirty="0" sz="17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Rashid,</a:t>
            </a:r>
            <a:r>
              <a:rPr dirty="0" sz="1700" spc="-1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M.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4">
                <a:solidFill>
                  <a:srgbClr val="404040"/>
                </a:solidFill>
                <a:latin typeface="Verdana"/>
                <a:cs typeface="Verdana"/>
              </a:rPr>
              <a:t>S.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</a:rPr>
              <a:t>(2025).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Exploring</a:t>
            </a:r>
            <a:r>
              <a:rPr dirty="0" sz="17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1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25">
                <a:solidFill>
                  <a:srgbClr val="404040"/>
                </a:solidFill>
                <a:latin typeface="Verdana"/>
                <a:cs typeface="Verdana"/>
              </a:rPr>
              <a:t>p</a:t>
            </a:r>
            <a:r>
              <a:rPr dirty="0" sz="1700" spc="5">
                <a:solidFill>
                  <a:srgbClr val="404040"/>
                </a:solidFill>
                <a:latin typeface="Verdana"/>
                <a:cs typeface="Verdana"/>
              </a:rPr>
              <a:t>p</a:t>
            </a:r>
            <a:r>
              <a:rPr dirty="0" sz="1700" spc="40">
                <a:solidFill>
                  <a:srgbClr val="404040"/>
                </a:solidFill>
                <a:latin typeface="Verdana"/>
                <a:cs typeface="Verdana"/>
              </a:rPr>
              <a:t>r</a:t>
            </a:r>
            <a:r>
              <a:rPr dirty="0" sz="1700" spc="10">
                <a:solidFill>
                  <a:srgbClr val="404040"/>
                </a:solidFill>
                <a:latin typeface="Verdana"/>
                <a:cs typeface="Verdana"/>
              </a:rPr>
              <a:t>oa</a:t>
            </a:r>
            <a:r>
              <a:rPr dirty="0" sz="1700" spc="20">
                <a:solidFill>
                  <a:srgbClr val="404040"/>
                </a:solidFill>
                <a:latin typeface="Verdana"/>
                <a:cs typeface="Verdana"/>
              </a:rPr>
              <a:t>c</a:t>
            </a:r>
            <a:r>
              <a:rPr dirty="0" sz="1700" spc="30">
                <a:solidFill>
                  <a:srgbClr val="404040"/>
                </a:solidFill>
                <a:latin typeface="Verdana"/>
                <a:cs typeface="Verdana"/>
              </a:rPr>
              <a:t>he</a:t>
            </a:r>
            <a:r>
              <a:rPr dirty="0" sz="1700" spc="20">
                <a:solidFill>
                  <a:srgbClr val="404040"/>
                </a:solidFill>
                <a:latin typeface="Verdana"/>
                <a:cs typeface="Verdana"/>
              </a:rPr>
              <a:t>s</a:t>
            </a:r>
            <a:r>
              <a:rPr dirty="0" sz="1700" spc="-635">
                <a:solidFill>
                  <a:srgbClr val="404040"/>
                </a:solidFill>
                <a:latin typeface="Verdana"/>
                <a:cs typeface="Verdana"/>
              </a:rPr>
              <a:t>to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overcome</a:t>
            </a:r>
            <a:r>
              <a:rPr dirty="0" sz="1700" spc="-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challenges</a:t>
            </a:r>
            <a:r>
              <a:rPr dirty="0" sz="1700" spc="-14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adopting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>
                <a:solidFill>
                  <a:srgbClr val="404040"/>
                </a:solidFill>
                <a:latin typeface="Verdana"/>
                <a:cs typeface="Verdana"/>
              </a:rPr>
              <a:t>human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resource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 analytics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through 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stakeholder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engagement.</a:t>
            </a:r>
            <a:r>
              <a:rPr dirty="0" sz="1700" spc="3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Management</a:t>
            </a:r>
            <a:r>
              <a:rPr dirty="0" sz="1700" spc="-4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0" i="1">
                <a:solidFill>
                  <a:srgbClr val="404040"/>
                </a:solidFill>
                <a:latin typeface="Verdana"/>
                <a:cs typeface="Verdana"/>
              </a:rPr>
              <a:t>Review</a:t>
            </a:r>
            <a:r>
              <a:rPr dirty="0" sz="1700" spc="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0" i="1">
                <a:solidFill>
                  <a:srgbClr val="404040"/>
                </a:solidFill>
                <a:latin typeface="Verdana"/>
                <a:cs typeface="Verdana"/>
              </a:rPr>
              <a:t>Quarterly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700" spc="-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85">
                <a:solidFill>
                  <a:srgbClr val="404040"/>
                </a:solidFill>
                <a:latin typeface="Verdana"/>
                <a:cs typeface="Verdana"/>
              </a:rPr>
              <a:t>1-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59. </a:t>
            </a:r>
            <a:r>
              <a:rPr dirty="0" u="sng" sz="1700" spc="-9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https://link.springer.com/content/pdf/10.1007/s11301-</a:t>
            </a:r>
            <a:r>
              <a:rPr dirty="0" u="sng" sz="1700" spc="-18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025-</a:t>
            </a:r>
            <a:r>
              <a:rPr dirty="0" u="sng" sz="1700" spc="-17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00491-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3"/>
              </a:rPr>
              <a:t>y.pdf</a:t>
            </a:r>
            <a:endParaRPr sz="1700">
              <a:latin typeface="Verdana"/>
              <a:cs typeface="Verdana"/>
            </a:endParaRPr>
          </a:p>
          <a:p>
            <a:pPr marL="360045" marR="322580" indent="-347980">
              <a:lnSpc>
                <a:spcPct val="80400"/>
              </a:lnSpc>
              <a:spcBef>
                <a:spcPts val="97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Waheed,</a:t>
            </a:r>
            <a:r>
              <a:rPr dirty="0" sz="17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A.,</a:t>
            </a:r>
            <a:r>
              <a:rPr dirty="0" sz="1700" spc="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Rehman,</a:t>
            </a:r>
            <a:r>
              <a:rPr dirty="0" sz="1700" spc="-10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50">
                <a:solidFill>
                  <a:srgbClr val="404040"/>
                </a:solidFill>
                <a:latin typeface="Verdana"/>
                <a:cs typeface="Verdana"/>
              </a:rPr>
              <a:t>S.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50">
                <a:solidFill>
                  <a:srgbClr val="404040"/>
                </a:solidFill>
                <a:latin typeface="Verdana"/>
                <a:cs typeface="Verdana"/>
              </a:rPr>
              <a:t>U.,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Mehmood,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35">
                <a:solidFill>
                  <a:srgbClr val="404040"/>
                </a:solidFill>
                <a:latin typeface="Verdana"/>
                <a:cs typeface="Verdana"/>
              </a:rPr>
              <a:t>S.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</a:rPr>
              <a:t>(2025).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The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Role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Modern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570">
                <a:solidFill>
                  <a:srgbClr val="404040"/>
                </a:solidFill>
                <a:latin typeface="Verdana"/>
                <a:cs typeface="Verdana"/>
              </a:rPr>
              <a:t>Hu</a:t>
            </a:r>
            <a:r>
              <a:rPr dirty="0" sz="1700" spc="-535">
                <a:solidFill>
                  <a:srgbClr val="404040"/>
                </a:solidFill>
                <a:latin typeface="Verdana"/>
                <a:cs typeface="Verdana"/>
              </a:rPr>
              <a:t>m</a:t>
            </a:r>
            <a:r>
              <a:rPr dirty="0" sz="1700" spc="-480">
                <a:solidFill>
                  <a:srgbClr val="404040"/>
                </a:solidFill>
                <a:latin typeface="Verdana"/>
                <a:cs typeface="Verdana"/>
              </a:rPr>
              <a:t>a</a:t>
            </a:r>
            <a:r>
              <a:rPr dirty="0" sz="1700" spc="-40">
                <a:solidFill>
                  <a:srgbClr val="404040"/>
                </a:solidFill>
                <a:latin typeface="Verdana"/>
                <a:cs typeface="Verdana"/>
              </a:rPr>
              <a:t>n Resource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>
                <a:solidFill>
                  <a:srgbClr val="404040"/>
                </a:solidFill>
                <a:latin typeface="Verdana"/>
                <a:cs typeface="Verdana"/>
              </a:rPr>
              <a:t>Management</a:t>
            </a:r>
            <a:r>
              <a:rPr dirty="0" sz="1700" spc="-12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(HRM)</a:t>
            </a:r>
            <a:r>
              <a:rPr dirty="0" sz="1700" spc="-8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50">
                <a:solidFill>
                  <a:srgbClr val="404040"/>
                </a:solidFill>
                <a:latin typeface="Verdana"/>
                <a:cs typeface="Verdana"/>
              </a:rPr>
              <a:t>and</a:t>
            </a:r>
            <a:r>
              <a:rPr dirty="0" sz="1700" spc="-5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Universities</a:t>
            </a:r>
            <a:r>
              <a:rPr dirty="0" sz="1700" spc="-10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</a:rPr>
              <a:t>in</a:t>
            </a:r>
            <a:r>
              <a:rPr dirty="0" sz="1700" spc="-9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70">
                <a:solidFill>
                  <a:srgbClr val="404040"/>
                </a:solidFill>
                <a:latin typeface="Verdana"/>
                <a:cs typeface="Verdana"/>
              </a:rPr>
              <a:t>Strengthening</a:t>
            </a:r>
            <a:r>
              <a:rPr dirty="0" sz="1700" spc="-4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Public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0">
                <a:solidFill>
                  <a:srgbClr val="404040"/>
                </a:solidFill>
                <a:latin typeface="Verdana"/>
                <a:cs typeface="Verdana"/>
              </a:rPr>
              <a:t>Sector </a:t>
            </a:r>
            <a:r>
              <a:rPr dirty="0" sz="1700" spc="-135">
                <a:solidFill>
                  <a:srgbClr val="404040"/>
                </a:solidFill>
                <a:latin typeface="Verdana"/>
                <a:cs typeface="Verdana"/>
              </a:rPr>
              <a:t>Institutions.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 i="1">
                <a:solidFill>
                  <a:srgbClr val="404040"/>
                </a:solidFill>
                <a:latin typeface="Verdana"/>
                <a:cs typeface="Verdana"/>
              </a:rPr>
              <a:t>Journal</a:t>
            </a:r>
            <a:r>
              <a:rPr dirty="0" sz="1700" spc="3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5" i="1">
                <a:solidFill>
                  <a:srgbClr val="404040"/>
                </a:solidFill>
                <a:latin typeface="Verdana"/>
                <a:cs typeface="Verdana"/>
              </a:rPr>
              <a:t>of</a:t>
            </a:r>
            <a:r>
              <a:rPr dirty="0" sz="1700" spc="-5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Management</a:t>
            </a:r>
            <a:r>
              <a:rPr dirty="0" sz="1700" spc="-114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i="1">
                <a:solidFill>
                  <a:srgbClr val="404040"/>
                </a:solidFill>
                <a:latin typeface="Verdana"/>
                <a:cs typeface="Verdana"/>
              </a:rPr>
              <a:t>Science</a:t>
            </a:r>
            <a:r>
              <a:rPr dirty="0" sz="1700" spc="-50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30" i="1">
                <a:solidFill>
                  <a:srgbClr val="404040"/>
                </a:solidFill>
                <a:latin typeface="Verdana"/>
                <a:cs typeface="Verdana"/>
              </a:rPr>
              <a:t>Research</a:t>
            </a:r>
            <a:r>
              <a:rPr dirty="0" sz="1700" spc="-45" i="1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60" i="1">
                <a:solidFill>
                  <a:srgbClr val="404040"/>
                </a:solidFill>
                <a:latin typeface="Verdana"/>
                <a:cs typeface="Verdana"/>
              </a:rPr>
              <a:t>Review</a:t>
            </a:r>
            <a:r>
              <a:rPr dirty="0" sz="1700" spc="-6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dirty="0" sz="17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70" i="1">
                <a:solidFill>
                  <a:srgbClr val="404040"/>
                </a:solidFill>
                <a:latin typeface="Verdana"/>
                <a:cs typeface="Verdana"/>
              </a:rPr>
              <a:t>4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</a:rPr>
              <a:t>(4),</a:t>
            </a:r>
            <a:r>
              <a:rPr dirty="0" sz="1700" spc="-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dirty="0" sz="1700" spc="-185">
                <a:solidFill>
                  <a:srgbClr val="404040"/>
                </a:solidFill>
                <a:latin typeface="Verdana"/>
                <a:cs typeface="Verdana"/>
              </a:rPr>
              <a:t>83-</a:t>
            </a:r>
            <a:r>
              <a:rPr dirty="0" sz="1700" spc="-25">
                <a:solidFill>
                  <a:srgbClr val="404040"/>
                </a:solidFill>
                <a:latin typeface="Verdana"/>
                <a:cs typeface="Verdana"/>
              </a:rPr>
              <a:t>87. </a:t>
            </a:r>
            <a:r>
              <a:rPr dirty="0" u="sng" sz="1700" spc="-4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4"/>
              </a:rPr>
              <a:t>https://www.jmsrr.com/index.php/Journal/article/download/176/152</a:t>
            </a:r>
            <a:endParaRPr sz="1700">
              <a:latin typeface="Verdana"/>
              <a:cs typeface="Verdana"/>
            </a:endParaRPr>
          </a:p>
          <a:p>
            <a:pPr marL="360045" marR="5080" indent="-347980">
              <a:lnSpc>
                <a:spcPts val="1850"/>
              </a:lnSpc>
              <a:spcBef>
                <a:spcPts val="555"/>
              </a:spcBef>
              <a:tabLst>
                <a:tab pos="356870" algn="l"/>
              </a:tabLst>
            </a:pPr>
            <a:r>
              <a:rPr dirty="0" sz="1700" spc="-50">
                <a:solidFill>
                  <a:srgbClr val="A32E0E"/>
                </a:solidFill>
                <a:latin typeface="Segoe UI Symbol"/>
                <a:cs typeface="Segoe UI Symbol"/>
              </a:rPr>
              <a:t>🠶</a:t>
            </a:r>
            <a:r>
              <a:rPr dirty="0" sz="1700">
                <a:solidFill>
                  <a:srgbClr val="A32E0E"/>
                </a:solidFill>
                <a:latin typeface="Segoe UI Symbol"/>
                <a:cs typeface="Segoe UI Symbol"/>
              </a:rPr>
              <a:t>	</a:t>
            </a:r>
            <a:r>
              <a:rPr dirty="0" sz="1700" spc="-17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NHS</a:t>
            </a:r>
            <a:r>
              <a:rPr dirty="0" sz="1700" spc="-114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700" spc="-65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Digital.</a:t>
            </a:r>
            <a:r>
              <a:rPr dirty="0" sz="1700" spc="-16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700" spc="-165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(2023).</a:t>
            </a:r>
            <a:r>
              <a:rPr dirty="0" sz="1700" spc="-20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700" spc="-170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NHS</a:t>
            </a:r>
            <a:r>
              <a:rPr dirty="0" sz="1700" spc="-90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700" spc="60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vacancy</a:t>
            </a:r>
            <a:r>
              <a:rPr dirty="0" sz="1700" spc="-120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700" spc="-100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statistics</a:t>
            </a:r>
            <a:r>
              <a:rPr dirty="0" sz="1700" spc="-114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700" spc="-245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–</a:t>
            </a:r>
            <a:r>
              <a:rPr dirty="0" sz="1700" spc="-95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sz="1700" spc="-35" i="1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England</a:t>
            </a:r>
            <a:r>
              <a:rPr dirty="0" sz="1700" spc="-35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.</a:t>
            </a:r>
            <a:r>
              <a:rPr dirty="0" sz="1700" spc="-125">
                <a:solidFill>
                  <a:srgbClr val="404040"/>
                </a:solidFill>
                <a:latin typeface="Verdana"/>
                <a:cs typeface="Verdana"/>
                <a:hlinkClick r:id="rId5"/>
              </a:rPr>
              <a:t> </a:t>
            </a:r>
            <a:r>
              <a:rPr dirty="0" u="sng" sz="1700" spc="-6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https://digital.nhs.uk/data-</a:t>
            </a:r>
            <a:r>
              <a:rPr dirty="0" u="sng" sz="1700" spc="-6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and-</a:t>
            </a:r>
            <a:r>
              <a:rPr dirty="0" u="sng" sz="1700" spc="-55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information/publications/statistical/nhs-vacancies-</a:t>
            </a:r>
            <a:r>
              <a:rPr dirty="0" u="sng" sz="1700" spc="-10">
                <a:solidFill>
                  <a:srgbClr val="F94817"/>
                </a:solidFill>
                <a:uFill>
                  <a:solidFill>
                    <a:srgbClr val="F94817"/>
                  </a:solidFill>
                </a:uFill>
                <a:latin typeface="Verdana"/>
                <a:cs typeface="Verdana"/>
                <a:hlinkClick r:id="rId5"/>
              </a:rPr>
              <a:t>survey</a:t>
            </a:r>
            <a:endParaRPr sz="17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25039" y="731519"/>
            <a:ext cx="9343390" cy="469696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0" y="713105"/>
            <a:ext cx="1591945" cy="509270"/>
          </a:xfrm>
          <a:custGeom>
            <a:avLst/>
            <a:gdLst/>
            <a:ahLst/>
            <a:cxnLst/>
            <a:rect l="l" t="t" r="r" b="b"/>
            <a:pathLst>
              <a:path w="1591945" h="509269">
                <a:moveTo>
                  <a:pt x="1244" y="0"/>
                </a:moveTo>
                <a:lnTo>
                  <a:pt x="0" y="151637"/>
                </a:lnTo>
                <a:lnTo>
                  <a:pt x="0" y="505460"/>
                </a:lnTo>
                <a:lnTo>
                  <a:pt x="1246174" y="509016"/>
                </a:lnTo>
                <a:lnTo>
                  <a:pt x="1346454" y="509016"/>
                </a:lnTo>
                <a:lnTo>
                  <a:pt x="1352677" y="502539"/>
                </a:lnTo>
                <a:lnTo>
                  <a:pt x="1354582" y="501015"/>
                </a:lnTo>
                <a:lnTo>
                  <a:pt x="1584960" y="269748"/>
                </a:lnTo>
                <a:lnTo>
                  <a:pt x="1590294" y="262509"/>
                </a:lnTo>
                <a:lnTo>
                  <a:pt x="1591945" y="255397"/>
                </a:lnTo>
                <a:lnTo>
                  <a:pt x="1590294" y="248158"/>
                </a:lnTo>
                <a:lnTo>
                  <a:pt x="1584960" y="241046"/>
                </a:lnTo>
                <a:lnTo>
                  <a:pt x="1356106" y="11303"/>
                </a:lnTo>
                <a:lnTo>
                  <a:pt x="1351026" y="11303"/>
                </a:lnTo>
                <a:lnTo>
                  <a:pt x="1351026" y="6477"/>
                </a:lnTo>
                <a:lnTo>
                  <a:pt x="1346454" y="6477"/>
                </a:lnTo>
                <a:lnTo>
                  <a:pt x="1341628" y="1778"/>
                </a:lnTo>
                <a:lnTo>
                  <a:pt x="1244" y="0"/>
                </a:lnTo>
                <a:close/>
              </a:path>
            </a:pathLst>
          </a:custGeom>
          <a:solidFill>
            <a:srgbClr val="A32E0E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2026-03-08T00:16:48Z</dcterms:created>
  <dcterms:modified xsi:type="dcterms:W3CDTF">2026-03-08T00:16:48Z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2026-03-07T00:00:00Z</vt:filetime>
  </property>
  <property fmtid="{D5CDD505-2E9C-101B-9397-08002B2CF9AE}" pid="3" name="Creator">
    <vt:lpwstr>Microsoft® Word 2016</vt:lpwstr>
  </property>
  <property fmtid="{D5CDD505-2E9C-101B-9397-08002B2CF9AE}" pid="4" name="LastSaved">
    <vt:filetime>2026-03-08T00:00:00Z</vt:filetime>
  </property>
  <property fmtid="{D5CDD505-2E9C-101B-9397-08002B2CF9AE}" pid="5" name="Producer">
    <vt:lpwstr>www.ilovepdf.com</vt:lpwstr>
  </property>
</Properties>
</file>