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5"/>
  </p:notes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89"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77" d="100"/>
          <a:sy n="77" d="100"/>
        </p:scale>
        <p:origin x="240"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40"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achel Alexander" userId="c528795c-ebb4-43b0-b529-890a9571bca1" providerId="ADAL" clId="{93EB545D-DAF7-46E8-A7AA-CD5ED8D7D03D}"/>
    <pc:docChg chg="addSld modSld">
      <pc:chgData name="Rachel Alexander" userId="c528795c-ebb4-43b0-b529-890a9571bca1" providerId="ADAL" clId="{93EB545D-DAF7-46E8-A7AA-CD5ED8D7D03D}" dt="2019-09-24T15:54:11.100" v="16"/>
      <pc:docMkLst>
        <pc:docMk/>
      </pc:docMkLst>
      <pc:sldChg chg="modSp">
        <pc:chgData name="Rachel Alexander" userId="c528795c-ebb4-43b0-b529-890a9571bca1" providerId="ADAL" clId="{93EB545D-DAF7-46E8-A7AA-CD5ED8D7D03D}" dt="2019-09-24T15:34:14.324" v="14" actId="20577"/>
        <pc:sldMkLst>
          <pc:docMk/>
          <pc:sldMk cId="3143179426" sldId="257"/>
        </pc:sldMkLst>
        <pc:spChg chg="mod">
          <ac:chgData name="Rachel Alexander" userId="c528795c-ebb4-43b0-b529-890a9571bca1" providerId="ADAL" clId="{93EB545D-DAF7-46E8-A7AA-CD5ED8D7D03D}" dt="2019-09-24T15:34:14.324" v="14" actId="20577"/>
          <ac:spMkLst>
            <pc:docMk/>
            <pc:sldMk cId="3143179426" sldId="257"/>
            <ac:spMk id="3" creationId="{00000000-0000-0000-0000-000000000000}"/>
          </ac:spMkLst>
        </pc:spChg>
      </pc:sldChg>
      <pc:sldChg chg="modSp add">
        <pc:chgData name="Rachel Alexander" userId="c528795c-ebb4-43b0-b529-890a9571bca1" providerId="ADAL" clId="{93EB545D-DAF7-46E8-A7AA-CD5ED8D7D03D}" dt="2019-09-24T15:54:11.100" v="16"/>
        <pc:sldMkLst>
          <pc:docMk/>
          <pc:sldMk cId="2116642204" sldId="289"/>
        </pc:sldMkLst>
        <pc:spChg chg="mod">
          <ac:chgData name="Rachel Alexander" userId="c528795c-ebb4-43b0-b529-890a9571bca1" providerId="ADAL" clId="{93EB545D-DAF7-46E8-A7AA-CD5ED8D7D03D}" dt="2019-09-24T15:54:11.100" v="16"/>
          <ac:spMkLst>
            <pc:docMk/>
            <pc:sldMk cId="2116642204" sldId="289"/>
            <ac:spMk id="3" creationId="{69F2CE27-74EB-4B39-A7A4-60259472F474}"/>
          </ac:spMkLst>
        </pc:spChg>
      </pc:sldChg>
    </pc:docChg>
  </pc:docChgLst>
  <pc:docChgLst>
    <pc:chgData name="Rachel Alexander" userId="c528795c-ebb4-43b0-b529-890a9571bca1" providerId="ADAL" clId="{4A8948B7-60AD-44CD-A512-919133FD249D}"/>
    <pc:docChg chg="modSld">
      <pc:chgData name="Rachel Alexander" userId="c528795c-ebb4-43b0-b529-890a9571bca1" providerId="ADAL" clId="{4A8948B7-60AD-44CD-A512-919133FD249D}" dt="2019-09-24T15:25:24.911" v="2"/>
      <pc:docMkLst>
        <pc:docMk/>
      </pc:docMkLst>
      <pc:sldChg chg="modSp">
        <pc:chgData name="Rachel Alexander" userId="c528795c-ebb4-43b0-b529-890a9571bca1" providerId="ADAL" clId="{4A8948B7-60AD-44CD-A512-919133FD249D}" dt="2019-09-24T15:25:24.911" v="2"/>
        <pc:sldMkLst>
          <pc:docMk/>
          <pc:sldMk cId="1341809030" sldId="272"/>
        </pc:sldMkLst>
        <pc:spChg chg="mod">
          <ac:chgData name="Rachel Alexander" userId="c528795c-ebb4-43b0-b529-890a9571bca1" providerId="ADAL" clId="{4A8948B7-60AD-44CD-A512-919133FD249D}" dt="2019-09-24T15:25:24.911" v="2"/>
          <ac:spMkLst>
            <pc:docMk/>
            <pc:sldMk cId="1341809030" sldId="272"/>
            <ac:spMk id="4"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B456C88-0C80-44C1-B908-D86F20A2B50F}" type="datetimeFigureOut">
              <a:rPr lang="en-GB" smtClean="0"/>
              <a:t>24/09/2019</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A9F4427-2290-4A24-9386-1672AE5345DF}" type="slidenum">
              <a:rPr lang="en-GB" smtClean="0"/>
              <a:t>‹#›</a:t>
            </a:fld>
            <a:endParaRPr lang="en-GB"/>
          </a:p>
        </p:txBody>
      </p:sp>
    </p:spTree>
    <p:extLst>
      <p:ext uri="{BB962C8B-B14F-4D97-AF65-F5344CB8AC3E}">
        <p14:creationId xmlns:p14="http://schemas.microsoft.com/office/powerpoint/2010/main" val="1199908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BFB9B6A9-B224-8141-B01B-67E086DB4524}" type="slidenum">
              <a:rPr lang="en-US" smtClean="0"/>
              <a:t>32</a:t>
            </a:fld>
            <a:endParaRPr lang="en-US"/>
          </a:p>
        </p:txBody>
      </p:sp>
    </p:spTree>
    <p:extLst>
      <p:ext uri="{BB962C8B-B14F-4D97-AF65-F5344CB8AC3E}">
        <p14:creationId xmlns:p14="http://schemas.microsoft.com/office/powerpoint/2010/main" val="33893395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A2C4480B-E90E-4AE8-BF72-EE23143737DD}" type="datetimeFigureOut">
              <a:rPr lang="en-GB" smtClean="0"/>
              <a:t>24/09/2019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67F1E53-9949-4FD4-997A-41242B8FFD05}" type="slidenum">
              <a:rPr lang="en-GB" smtClean="0"/>
              <a:t>‹#›</a:t>
            </a:fld>
            <a:endParaRPr lang="en-GB"/>
          </a:p>
        </p:txBody>
      </p:sp>
    </p:spTree>
    <p:extLst>
      <p:ext uri="{BB962C8B-B14F-4D97-AF65-F5344CB8AC3E}">
        <p14:creationId xmlns:p14="http://schemas.microsoft.com/office/powerpoint/2010/main" val="29334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2C4480B-E90E-4AE8-BF72-EE23143737DD}" type="datetimeFigureOut">
              <a:rPr lang="en-GB" smtClean="0"/>
              <a:t>24/09/2019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67F1E53-9949-4FD4-997A-41242B8FFD05}" type="slidenum">
              <a:rPr lang="en-GB" smtClean="0"/>
              <a:t>‹#›</a:t>
            </a:fld>
            <a:endParaRPr lang="en-GB"/>
          </a:p>
        </p:txBody>
      </p:sp>
    </p:spTree>
    <p:extLst>
      <p:ext uri="{BB962C8B-B14F-4D97-AF65-F5344CB8AC3E}">
        <p14:creationId xmlns:p14="http://schemas.microsoft.com/office/powerpoint/2010/main" val="35774039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C4480B-E90E-4AE8-BF72-EE23143737DD}" type="datetimeFigureOut">
              <a:rPr lang="en-GB" smtClean="0"/>
              <a:t>24/09/2019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67F1E53-9949-4FD4-997A-41242B8FFD05}" type="slidenum">
              <a:rPr lang="en-GB" smtClean="0"/>
              <a:t>‹#›</a:t>
            </a:fld>
            <a:endParaRPr lang="en-GB"/>
          </a:p>
        </p:txBody>
      </p:sp>
    </p:spTree>
    <p:extLst>
      <p:ext uri="{BB962C8B-B14F-4D97-AF65-F5344CB8AC3E}">
        <p14:creationId xmlns:p14="http://schemas.microsoft.com/office/powerpoint/2010/main" val="27698297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A2C4480B-E90E-4AE8-BF72-EE23143737DD}" type="datetimeFigureOut">
              <a:rPr lang="en-GB" smtClean="0"/>
              <a:t>24/09/2019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67F1E53-9949-4FD4-997A-41242B8FFD05}" type="slidenum">
              <a:rPr lang="en-GB" smtClean="0"/>
              <a:t>‹#›</a:t>
            </a:fld>
            <a:endParaRPr lang="en-GB"/>
          </a:p>
        </p:txBody>
      </p:sp>
    </p:spTree>
    <p:extLst>
      <p:ext uri="{BB962C8B-B14F-4D97-AF65-F5344CB8AC3E}">
        <p14:creationId xmlns:p14="http://schemas.microsoft.com/office/powerpoint/2010/main" val="38035859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A2C4480B-E90E-4AE8-BF72-EE23143737DD}" type="datetimeFigureOut">
              <a:rPr lang="en-GB" smtClean="0"/>
              <a:t>24/09/2019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67F1E53-9949-4FD4-997A-41242B8FFD05}" type="slidenum">
              <a:rPr lang="en-GB" smtClean="0"/>
              <a:t>‹#›</a:t>
            </a:fld>
            <a:endParaRPr lang="en-GB"/>
          </a:p>
        </p:txBody>
      </p:sp>
    </p:spTree>
    <p:extLst>
      <p:ext uri="{BB962C8B-B14F-4D97-AF65-F5344CB8AC3E}">
        <p14:creationId xmlns:p14="http://schemas.microsoft.com/office/powerpoint/2010/main" val="3151597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A2C4480B-E90E-4AE8-BF72-EE23143737DD}" type="datetimeFigureOut">
              <a:rPr lang="en-GB" smtClean="0"/>
              <a:t>24/09/2019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67F1E53-9949-4FD4-997A-41242B8FFD05}" type="slidenum">
              <a:rPr lang="en-GB" smtClean="0"/>
              <a:t>‹#›</a:t>
            </a:fld>
            <a:endParaRPr lang="en-GB"/>
          </a:p>
        </p:txBody>
      </p:sp>
    </p:spTree>
    <p:extLst>
      <p:ext uri="{BB962C8B-B14F-4D97-AF65-F5344CB8AC3E}">
        <p14:creationId xmlns:p14="http://schemas.microsoft.com/office/powerpoint/2010/main" val="3809453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2C4480B-E90E-4AE8-BF72-EE23143737DD}" type="datetimeFigureOut">
              <a:rPr lang="en-GB" smtClean="0"/>
              <a:t>24/09/2019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67F1E53-9949-4FD4-997A-41242B8FFD05}" type="slidenum">
              <a:rPr lang="en-GB" smtClean="0"/>
              <a:t>‹#›</a:t>
            </a:fld>
            <a:endParaRPr lang="en-GB"/>
          </a:p>
        </p:txBody>
      </p:sp>
    </p:spTree>
    <p:extLst>
      <p:ext uri="{BB962C8B-B14F-4D97-AF65-F5344CB8AC3E}">
        <p14:creationId xmlns:p14="http://schemas.microsoft.com/office/powerpoint/2010/main" val="39633393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C4480B-E90E-4AE8-BF72-EE23143737DD}" type="datetimeFigureOut">
              <a:rPr lang="en-GB" smtClean="0"/>
              <a:t>24/09/2019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67F1E53-9949-4FD4-997A-41242B8FFD05}" type="slidenum">
              <a:rPr lang="en-GB" smtClean="0"/>
              <a:t>‹#›</a:t>
            </a:fld>
            <a:endParaRPr lang="en-GB"/>
          </a:p>
        </p:txBody>
      </p:sp>
    </p:spTree>
    <p:extLst>
      <p:ext uri="{BB962C8B-B14F-4D97-AF65-F5344CB8AC3E}">
        <p14:creationId xmlns:p14="http://schemas.microsoft.com/office/powerpoint/2010/main" val="28073804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C4480B-E90E-4AE8-BF72-EE23143737DD}" type="datetimeFigureOut">
              <a:rPr lang="en-GB" smtClean="0"/>
              <a:t>24/09/2019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67F1E53-9949-4FD4-997A-41242B8FFD05}" type="slidenum">
              <a:rPr lang="en-GB" smtClean="0"/>
              <a:t>‹#›</a:t>
            </a:fld>
            <a:endParaRPr lang="en-GB"/>
          </a:p>
        </p:txBody>
      </p:sp>
    </p:spTree>
    <p:extLst>
      <p:ext uri="{BB962C8B-B14F-4D97-AF65-F5344CB8AC3E}">
        <p14:creationId xmlns:p14="http://schemas.microsoft.com/office/powerpoint/2010/main" val="30239755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2C4480B-E90E-4AE8-BF72-EE23143737DD}" type="datetimeFigureOut">
              <a:rPr lang="en-GB" smtClean="0"/>
              <a:t>24/09/2019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67F1E53-9949-4FD4-997A-41242B8FFD05}" type="slidenum">
              <a:rPr lang="en-GB" smtClean="0"/>
              <a:t>‹#›</a:t>
            </a:fld>
            <a:endParaRPr lang="en-GB"/>
          </a:p>
        </p:txBody>
      </p:sp>
    </p:spTree>
    <p:extLst>
      <p:ext uri="{BB962C8B-B14F-4D97-AF65-F5344CB8AC3E}">
        <p14:creationId xmlns:p14="http://schemas.microsoft.com/office/powerpoint/2010/main" val="10515704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2C4480B-E90E-4AE8-BF72-EE23143737DD}" type="datetimeFigureOut">
              <a:rPr lang="en-GB" smtClean="0"/>
              <a:t>24/09/2019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67F1E53-9949-4FD4-997A-41242B8FFD05}" type="slidenum">
              <a:rPr lang="en-GB" smtClean="0"/>
              <a:t>‹#›</a:t>
            </a:fld>
            <a:endParaRPr lang="en-GB"/>
          </a:p>
        </p:txBody>
      </p:sp>
    </p:spTree>
    <p:extLst>
      <p:ext uri="{BB962C8B-B14F-4D97-AF65-F5344CB8AC3E}">
        <p14:creationId xmlns:p14="http://schemas.microsoft.com/office/powerpoint/2010/main" val="29381424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2C4480B-E90E-4AE8-BF72-EE23143737DD}" type="datetimeFigureOut">
              <a:rPr lang="en-GB" smtClean="0"/>
              <a:t>24/09/2019</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67F1E53-9949-4FD4-997A-41242B8FFD05}" type="slidenum">
              <a:rPr lang="en-GB" smtClean="0"/>
              <a:t>‹#›</a:t>
            </a:fld>
            <a:endParaRPr lang="en-GB"/>
          </a:p>
        </p:txBody>
      </p:sp>
    </p:spTree>
    <p:extLst>
      <p:ext uri="{BB962C8B-B14F-4D97-AF65-F5344CB8AC3E}">
        <p14:creationId xmlns:p14="http://schemas.microsoft.com/office/powerpoint/2010/main" val="328855745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hyperlink" Target="http://www.sciencedirect.com/"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Referencing other people’s work</a:t>
            </a:r>
          </a:p>
        </p:txBody>
      </p:sp>
      <p:sp>
        <p:nvSpPr>
          <p:cNvPr id="3" name="Subtitle 2"/>
          <p:cNvSpPr>
            <a:spLocks noGrp="1"/>
          </p:cNvSpPr>
          <p:nvPr>
            <p:ph type="subTitle" idx="1"/>
          </p:nvPr>
        </p:nvSpPr>
        <p:spPr/>
        <p:txBody>
          <a:bodyPr/>
          <a:lstStyle/>
          <a:p>
            <a:r>
              <a:rPr lang="en-GB" dirty="0"/>
              <a:t>Dr Rachel Alexander FHEA MIET</a:t>
            </a:r>
          </a:p>
        </p:txBody>
      </p:sp>
    </p:spTree>
    <p:extLst>
      <p:ext uri="{BB962C8B-B14F-4D97-AF65-F5344CB8AC3E}">
        <p14:creationId xmlns:p14="http://schemas.microsoft.com/office/powerpoint/2010/main" val="31431794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How not to plagiarise</a:t>
            </a:r>
          </a:p>
        </p:txBody>
      </p:sp>
      <p:pic>
        <p:nvPicPr>
          <p:cNvPr id="4" name="Content Placeholder 3"/>
          <p:cNvPicPr>
            <a:picLocks noGrp="1" noChangeAspect="1"/>
          </p:cNvPicPr>
          <p:nvPr>
            <p:ph idx="1"/>
          </p:nvPr>
        </p:nvPicPr>
        <p:blipFill>
          <a:blip r:embed="rId2"/>
          <a:stretch>
            <a:fillRect/>
          </a:stretch>
        </p:blipFill>
        <p:spPr>
          <a:xfrm>
            <a:off x="701039" y="2074523"/>
            <a:ext cx="10349801" cy="3696357"/>
          </a:xfrm>
          <a:prstGeom prst="rect">
            <a:avLst/>
          </a:prstGeom>
        </p:spPr>
      </p:pic>
    </p:spTree>
    <p:extLst>
      <p:ext uri="{BB962C8B-B14F-4D97-AF65-F5344CB8AC3E}">
        <p14:creationId xmlns:p14="http://schemas.microsoft.com/office/powerpoint/2010/main" val="11018111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 </a:t>
            </a:r>
          </a:p>
        </p:txBody>
      </p:sp>
      <p:sp>
        <p:nvSpPr>
          <p:cNvPr id="3" name="Content Placeholder 2"/>
          <p:cNvSpPr>
            <a:spLocks noGrp="1"/>
          </p:cNvSpPr>
          <p:nvPr>
            <p:ph idx="1"/>
          </p:nvPr>
        </p:nvSpPr>
        <p:spPr/>
        <p:txBody>
          <a:bodyPr/>
          <a:lstStyle/>
          <a:p>
            <a:r>
              <a:rPr lang="en-GB" dirty="0"/>
              <a:t>When you are writing about someone else’s idea, whether it is found in a book, paper, website, journal or even lecture notes</a:t>
            </a:r>
          </a:p>
          <a:p>
            <a:pPr marL="0" indent="0">
              <a:buNone/>
            </a:pPr>
            <a:endParaRPr lang="en-GB" dirty="0"/>
          </a:p>
          <a:p>
            <a:pPr marL="0" indent="0">
              <a:buNone/>
            </a:pPr>
            <a:endParaRPr lang="en-GB" dirty="0"/>
          </a:p>
          <a:p>
            <a:r>
              <a:rPr lang="en-GB" sz="4400" dirty="0">
                <a:solidFill>
                  <a:srgbClr val="FF0000"/>
                </a:solidFill>
              </a:rPr>
              <a:t>YOU MUST CITE YOUR REFERENCES</a:t>
            </a:r>
          </a:p>
          <a:p>
            <a:endParaRPr lang="en-GB" sz="4400" dirty="0"/>
          </a:p>
          <a:p>
            <a:r>
              <a:rPr lang="en-GB" sz="3600" dirty="0"/>
              <a:t>If you do not, it is PLAGIARISM</a:t>
            </a:r>
          </a:p>
        </p:txBody>
      </p:sp>
    </p:spTree>
    <p:extLst>
      <p:ext uri="{BB962C8B-B14F-4D97-AF65-F5344CB8AC3E}">
        <p14:creationId xmlns:p14="http://schemas.microsoft.com/office/powerpoint/2010/main" val="35182578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a:t>If you copy and paste from a website and then add a reference,</a:t>
            </a:r>
          </a:p>
          <a:p>
            <a:endParaRPr lang="en-GB" dirty="0"/>
          </a:p>
          <a:p>
            <a:r>
              <a:rPr lang="en-GB" sz="4000" dirty="0">
                <a:solidFill>
                  <a:srgbClr val="FF0000"/>
                </a:solidFill>
              </a:rPr>
              <a:t>This is still plagiarism</a:t>
            </a:r>
          </a:p>
          <a:p>
            <a:pPr marL="0" indent="0">
              <a:buNone/>
            </a:pPr>
            <a:endParaRPr lang="en-GB" sz="4000" dirty="0">
              <a:solidFill>
                <a:srgbClr val="FF0000"/>
              </a:solidFill>
            </a:endParaRPr>
          </a:p>
          <a:p>
            <a:pPr marL="0" indent="0">
              <a:buNone/>
            </a:pPr>
            <a:r>
              <a:rPr lang="en-GB" dirty="0"/>
              <a:t>So how can we write about research without plagiarising?</a:t>
            </a:r>
          </a:p>
        </p:txBody>
      </p:sp>
    </p:spTree>
    <p:extLst>
      <p:ext uri="{BB962C8B-B14F-4D97-AF65-F5344CB8AC3E}">
        <p14:creationId xmlns:p14="http://schemas.microsoft.com/office/powerpoint/2010/main" val="32874790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Paraphrasing</a:t>
            </a:r>
          </a:p>
        </p:txBody>
      </p:sp>
      <p:sp>
        <p:nvSpPr>
          <p:cNvPr id="3" name="Content Placeholder 2"/>
          <p:cNvSpPr>
            <a:spLocks noGrp="1"/>
          </p:cNvSpPr>
          <p:nvPr>
            <p:ph idx="1"/>
          </p:nvPr>
        </p:nvSpPr>
        <p:spPr>
          <a:xfrm>
            <a:off x="838200" y="1310640"/>
            <a:ext cx="10515600" cy="4866323"/>
          </a:xfrm>
        </p:spPr>
        <p:txBody>
          <a:bodyPr>
            <a:normAutofit fontScale="62500" lnSpcReduction="20000"/>
          </a:bodyPr>
          <a:lstStyle/>
          <a:p>
            <a:endParaRPr lang="en-GB" dirty="0"/>
          </a:p>
          <a:p>
            <a:r>
              <a:rPr lang="en-GB" dirty="0"/>
              <a:t>The original passage:</a:t>
            </a:r>
          </a:p>
          <a:p>
            <a:r>
              <a:rPr lang="en-GB" dirty="0">
                <a:solidFill>
                  <a:schemeClr val="accent1">
                    <a:lumMod val="75000"/>
                  </a:schemeClr>
                </a:solidFill>
              </a:rPr>
              <a:t>Students frequently overuse direct quotation in taking notes, and as a result they overuse quotations in the final [research] paper. Probably only about 10% of your final manuscript should appear as directly quoted matter. Therefore, you should strive to limit the amount of exact transcribing of source materials while taking notes. Lester, James D. Writing Research Papers. 2nd ed. (1976): 46-47.</a:t>
            </a:r>
          </a:p>
          <a:p>
            <a:r>
              <a:rPr lang="en-GB" dirty="0"/>
              <a:t>A legitimate paraphrase:</a:t>
            </a:r>
          </a:p>
          <a:p>
            <a:r>
              <a:rPr lang="en-GB" dirty="0">
                <a:solidFill>
                  <a:schemeClr val="accent6">
                    <a:lumMod val="75000"/>
                  </a:schemeClr>
                </a:solidFill>
              </a:rPr>
              <a:t>In research papers students often quote excessively, failing to keep quoted material down to a desirable level. Since the problem usually originates during note taking, it is essential to minimize the material recorded verbatim (Lester 46-47).</a:t>
            </a:r>
          </a:p>
          <a:p>
            <a:r>
              <a:rPr lang="en-GB" dirty="0"/>
              <a:t>An acceptable summary:</a:t>
            </a:r>
          </a:p>
          <a:p>
            <a:r>
              <a:rPr lang="en-GB" dirty="0">
                <a:solidFill>
                  <a:schemeClr val="accent6">
                    <a:lumMod val="75000"/>
                  </a:schemeClr>
                </a:solidFill>
              </a:rPr>
              <a:t>Students should take just a few notes in direct quotation from sources to help minimize the amount of quoted material in a research paper (Lester 46-47).</a:t>
            </a:r>
          </a:p>
          <a:p>
            <a:r>
              <a:rPr lang="en-GB" dirty="0"/>
              <a:t>A plagiarized version:</a:t>
            </a:r>
          </a:p>
          <a:p>
            <a:r>
              <a:rPr lang="en-GB" dirty="0">
                <a:solidFill>
                  <a:srgbClr val="FF0000"/>
                </a:solidFill>
              </a:rPr>
              <a:t>Students often use too many direct quotations when they take notes, resulting in too many of them in the final research paper. In fact, probably only about 10% of the final copy should consist of directly quoted material. So it is important to limit the amount of source material copied while taking notes.</a:t>
            </a:r>
          </a:p>
        </p:txBody>
      </p:sp>
    </p:spTree>
    <p:extLst>
      <p:ext uri="{BB962C8B-B14F-4D97-AF65-F5344CB8AC3E}">
        <p14:creationId xmlns:p14="http://schemas.microsoft.com/office/powerpoint/2010/main" val="27942969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Paraphrasing</a:t>
            </a:r>
          </a:p>
        </p:txBody>
      </p:sp>
      <p:graphicFrame>
        <p:nvGraphicFramePr>
          <p:cNvPr id="6" name="Content Placeholder 5"/>
          <p:cNvGraphicFramePr>
            <a:graphicFrameLocks noGrp="1"/>
          </p:cNvGraphicFramePr>
          <p:nvPr>
            <p:ph idx="1"/>
            <p:extLst/>
          </p:nvPr>
        </p:nvGraphicFramePr>
        <p:xfrm>
          <a:off x="838200" y="1466503"/>
          <a:ext cx="10515600" cy="2656840"/>
        </p:xfrm>
        <a:graphic>
          <a:graphicData uri="http://schemas.openxmlformats.org/drawingml/2006/table">
            <a:tbl>
              <a:tblPr firstRow="1" bandRow="1">
                <a:tableStyleId>{5C22544A-7EE6-4342-B048-85BDC9FD1C3A}</a:tableStyleId>
              </a:tblPr>
              <a:tblGrid>
                <a:gridCol w="5257800">
                  <a:extLst>
                    <a:ext uri="{9D8B030D-6E8A-4147-A177-3AD203B41FA5}">
                      <a16:colId xmlns:a16="http://schemas.microsoft.com/office/drawing/2014/main" val="20000"/>
                    </a:ext>
                  </a:extLst>
                </a:gridCol>
                <a:gridCol w="5257800">
                  <a:extLst>
                    <a:ext uri="{9D8B030D-6E8A-4147-A177-3AD203B41FA5}">
                      <a16:colId xmlns:a16="http://schemas.microsoft.com/office/drawing/2014/main" val="20001"/>
                    </a:ext>
                  </a:extLst>
                </a:gridCol>
              </a:tblGrid>
              <a:tr h="370840">
                <a:tc>
                  <a:txBody>
                    <a:bodyPr/>
                    <a:lstStyle/>
                    <a:p>
                      <a:r>
                        <a:rPr lang="en-GB" dirty="0"/>
                        <a:t>Original Quote</a:t>
                      </a:r>
                    </a:p>
                  </a:txBody>
                  <a:tcPr/>
                </a:tc>
                <a:tc>
                  <a:txBody>
                    <a:bodyPr/>
                    <a:lstStyle/>
                    <a:p>
                      <a:r>
                        <a:rPr lang="en-GB" dirty="0"/>
                        <a:t>Paraphrase</a:t>
                      </a:r>
                    </a:p>
                  </a:txBody>
                  <a:tcPr/>
                </a:tc>
                <a:extLst>
                  <a:ext uri="{0D108BD9-81ED-4DB2-BD59-A6C34878D82A}">
                    <a16:rowId xmlns:a16="http://schemas.microsoft.com/office/drawing/2014/main" val="10000"/>
                  </a:ext>
                </a:extLst>
              </a:tr>
              <a:tr h="370840">
                <a:tc>
                  <a:txBody>
                    <a:bodyPr/>
                    <a:lstStyle/>
                    <a:p>
                      <a:r>
                        <a:rPr lang="en-GB" dirty="0"/>
                        <a:t>“New tracks aside, the challenge is at the bare minimum to bring light and air into this underground purgatory and, beyond that, to create for millions of people a new space worthy of New York, a civic hub in the spirit of the great demolished one, more attuned to the city’s aspirations and democratic ideals.” – Michael </a:t>
                      </a:r>
                      <a:r>
                        <a:rPr lang="en-GB" dirty="0" err="1"/>
                        <a:t>Kimmelman</a:t>
                      </a:r>
                      <a:r>
                        <a:rPr lang="en-GB" dirty="0"/>
                        <a:t>, The New York Times</a:t>
                      </a:r>
                    </a:p>
                    <a:p>
                      <a:endParaRPr lang="en-GB" dirty="0"/>
                    </a:p>
                  </a:txBody>
                  <a:tcPr/>
                </a:tc>
                <a:tc>
                  <a:txBody>
                    <a:bodyPr/>
                    <a:lstStyle/>
                    <a:p>
                      <a:r>
                        <a:rPr lang="en-GB" dirty="0"/>
                        <a:t>Besides replacing the railroad tracks, the toughest part is to at least bring air and light to Penn Station. Millions of people in New York are deserving of a new civic hub, constructed in the same essence</a:t>
                      </a:r>
                      <a:r>
                        <a:rPr lang="en-GB" baseline="0" dirty="0"/>
                        <a:t> of the one that was levelled so many years ago. Moving forward with such a development ties in with the city’s enthusiasm for beauty and architecture</a:t>
                      </a:r>
                      <a:endParaRPr lang="en-GB" dirty="0"/>
                    </a:p>
                  </a:txBody>
                  <a:tcPr/>
                </a:tc>
                <a:extLst>
                  <a:ext uri="{0D108BD9-81ED-4DB2-BD59-A6C34878D82A}">
                    <a16:rowId xmlns:a16="http://schemas.microsoft.com/office/drawing/2014/main" val="10001"/>
                  </a:ext>
                </a:extLst>
              </a:tr>
            </a:tbl>
          </a:graphicData>
        </a:graphic>
      </p:graphicFrame>
      <p:sp>
        <p:nvSpPr>
          <p:cNvPr id="8" name="Rectangle 7"/>
          <p:cNvSpPr/>
          <p:nvPr/>
        </p:nvSpPr>
        <p:spPr>
          <a:xfrm>
            <a:off x="5862320" y="6200834"/>
            <a:ext cx="6096000" cy="369332"/>
          </a:xfrm>
          <a:prstGeom prst="rect">
            <a:avLst/>
          </a:prstGeom>
        </p:spPr>
        <p:txBody>
          <a:bodyPr>
            <a:spAutoFit/>
          </a:bodyPr>
          <a:lstStyle/>
          <a:p>
            <a:r>
              <a:rPr lang="en-GB" sz="900" dirty="0"/>
              <a:t>http://www.easybib.com/guides/students/research-guide/paraphrasing-patchwriting-direct-quotes/c-an-example-of-a-poor-paraphrase/</a:t>
            </a:r>
          </a:p>
        </p:txBody>
      </p:sp>
    </p:spTree>
    <p:extLst>
      <p:ext uri="{BB962C8B-B14F-4D97-AF65-F5344CB8AC3E}">
        <p14:creationId xmlns:p14="http://schemas.microsoft.com/office/powerpoint/2010/main" val="39456597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Poor paraphrasing</a:t>
            </a:r>
          </a:p>
        </p:txBody>
      </p:sp>
      <p:graphicFrame>
        <p:nvGraphicFramePr>
          <p:cNvPr id="6" name="Content Placeholder 5"/>
          <p:cNvGraphicFramePr>
            <a:graphicFrameLocks noGrp="1"/>
          </p:cNvGraphicFramePr>
          <p:nvPr>
            <p:ph idx="1"/>
            <p:extLst/>
          </p:nvPr>
        </p:nvGraphicFramePr>
        <p:xfrm>
          <a:off x="838200" y="1466503"/>
          <a:ext cx="10515600" cy="2656840"/>
        </p:xfrm>
        <a:graphic>
          <a:graphicData uri="http://schemas.openxmlformats.org/drawingml/2006/table">
            <a:tbl>
              <a:tblPr firstRow="1" bandRow="1">
                <a:tableStyleId>{5C22544A-7EE6-4342-B048-85BDC9FD1C3A}</a:tableStyleId>
              </a:tblPr>
              <a:tblGrid>
                <a:gridCol w="5257800">
                  <a:extLst>
                    <a:ext uri="{9D8B030D-6E8A-4147-A177-3AD203B41FA5}">
                      <a16:colId xmlns:a16="http://schemas.microsoft.com/office/drawing/2014/main" val="20000"/>
                    </a:ext>
                  </a:extLst>
                </a:gridCol>
                <a:gridCol w="5257800">
                  <a:extLst>
                    <a:ext uri="{9D8B030D-6E8A-4147-A177-3AD203B41FA5}">
                      <a16:colId xmlns:a16="http://schemas.microsoft.com/office/drawing/2014/main" val="20001"/>
                    </a:ext>
                  </a:extLst>
                </a:gridCol>
              </a:tblGrid>
              <a:tr h="370840">
                <a:tc>
                  <a:txBody>
                    <a:bodyPr/>
                    <a:lstStyle/>
                    <a:p>
                      <a:r>
                        <a:rPr lang="en-GB" dirty="0"/>
                        <a:t>Original Quote</a:t>
                      </a:r>
                    </a:p>
                  </a:txBody>
                  <a:tcPr/>
                </a:tc>
                <a:tc>
                  <a:txBody>
                    <a:bodyPr/>
                    <a:lstStyle/>
                    <a:p>
                      <a:r>
                        <a:rPr lang="en-GB" dirty="0"/>
                        <a:t>Poor Paraphrase</a:t>
                      </a:r>
                    </a:p>
                  </a:txBody>
                  <a:tcPr/>
                </a:tc>
                <a:extLst>
                  <a:ext uri="{0D108BD9-81ED-4DB2-BD59-A6C34878D82A}">
                    <a16:rowId xmlns:a16="http://schemas.microsoft.com/office/drawing/2014/main" val="10000"/>
                  </a:ext>
                </a:extLst>
              </a:tr>
              <a:tr h="370840">
                <a:tc>
                  <a:txBody>
                    <a:bodyPr/>
                    <a:lstStyle/>
                    <a:p>
                      <a:r>
                        <a:rPr lang="en-GB" dirty="0"/>
                        <a:t>“New tracks aside, the challenge is at the bare minimum to bring light and air into this underground purgatory and, beyond that, to create for millions of people a new space worthy of New York, a civic hub in the spirit of the great demolished one, more attuned to the city’s aspirations and democratic ideals.” – Michael </a:t>
                      </a:r>
                      <a:r>
                        <a:rPr lang="en-GB" dirty="0" err="1"/>
                        <a:t>Kimmelman</a:t>
                      </a:r>
                      <a:r>
                        <a:rPr lang="en-GB" dirty="0"/>
                        <a:t>, The New York Times</a:t>
                      </a:r>
                    </a:p>
                    <a:p>
                      <a:endParaRPr lang="en-GB" dirty="0"/>
                    </a:p>
                  </a:txBody>
                  <a:tcPr/>
                </a:tc>
                <a:tc>
                  <a:txBody>
                    <a:bodyPr/>
                    <a:lstStyle/>
                    <a:p>
                      <a:r>
                        <a:rPr lang="en-GB" dirty="0"/>
                        <a:t>Besides replacing the railroad tracks, the toughest part is to at least bring air and light to Penn Station. Millions of people in New York are deserving of a new civic hub, constructed in the same essence</a:t>
                      </a:r>
                      <a:r>
                        <a:rPr lang="en-GB" baseline="0" dirty="0"/>
                        <a:t> of the one that was levelled so many years ago. Moving forward with such a development ties in with the city’s enthusiasm for beauty and architecture</a:t>
                      </a:r>
                      <a:endParaRPr lang="en-GB" dirty="0"/>
                    </a:p>
                  </a:txBody>
                  <a:tcPr/>
                </a:tc>
                <a:extLst>
                  <a:ext uri="{0D108BD9-81ED-4DB2-BD59-A6C34878D82A}">
                    <a16:rowId xmlns:a16="http://schemas.microsoft.com/office/drawing/2014/main" val="10001"/>
                  </a:ext>
                </a:extLst>
              </a:tr>
            </a:tbl>
          </a:graphicData>
        </a:graphic>
      </p:graphicFrame>
      <p:sp>
        <p:nvSpPr>
          <p:cNvPr id="7" name="TextBox 6"/>
          <p:cNvSpPr txBox="1"/>
          <p:nvPr/>
        </p:nvSpPr>
        <p:spPr>
          <a:xfrm>
            <a:off x="909320" y="4347558"/>
            <a:ext cx="7482840" cy="1754326"/>
          </a:xfrm>
          <a:prstGeom prst="rect">
            <a:avLst/>
          </a:prstGeom>
          <a:noFill/>
        </p:spPr>
        <p:txBody>
          <a:bodyPr wrap="square" rtlCol="0">
            <a:spAutoFit/>
          </a:bodyPr>
          <a:lstStyle/>
          <a:p>
            <a:r>
              <a:rPr lang="en-GB" dirty="0"/>
              <a:t>The paraphrase has a very similar sentence structure to the original quote, it essentially has a few different words from the original quote and does not flow well. </a:t>
            </a:r>
          </a:p>
          <a:p>
            <a:r>
              <a:rPr lang="en-GB" dirty="0"/>
              <a:t>The term “civic hub” is not in quotes (it should be as it is a unique phrase used in the original quote). </a:t>
            </a:r>
          </a:p>
          <a:p>
            <a:r>
              <a:rPr lang="en-GB" dirty="0"/>
              <a:t>There is no citation crediting the source of the idea.</a:t>
            </a:r>
          </a:p>
        </p:txBody>
      </p:sp>
      <p:sp>
        <p:nvSpPr>
          <p:cNvPr id="8" name="Rectangle 7"/>
          <p:cNvSpPr/>
          <p:nvPr/>
        </p:nvSpPr>
        <p:spPr>
          <a:xfrm>
            <a:off x="5862320" y="6200834"/>
            <a:ext cx="6096000" cy="369332"/>
          </a:xfrm>
          <a:prstGeom prst="rect">
            <a:avLst/>
          </a:prstGeom>
        </p:spPr>
        <p:txBody>
          <a:bodyPr>
            <a:spAutoFit/>
          </a:bodyPr>
          <a:lstStyle/>
          <a:p>
            <a:r>
              <a:rPr lang="en-GB" sz="900" dirty="0"/>
              <a:t>http://www.easybib.com/guides/students/research-guide/paraphrasing-patchwriting-direct-quotes/c-an-example-of-a-poor-paraphrase/</a:t>
            </a:r>
          </a:p>
        </p:txBody>
      </p:sp>
    </p:spTree>
    <p:extLst>
      <p:ext uri="{BB962C8B-B14F-4D97-AF65-F5344CB8AC3E}">
        <p14:creationId xmlns:p14="http://schemas.microsoft.com/office/powerpoint/2010/main" val="6822123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Paraphrasing</a:t>
            </a:r>
          </a:p>
        </p:txBody>
      </p:sp>
      <p:graphicFrame>
        <p:nvGraphicFramePr>
          <p:cNvPr id="4" name="Content Placeholder 3"/>
          <p:cNvGraphicFramePr>
            <a:graphicFrameLocks noGrp="1"/>
          </p:cNvGraphicFramePr>
          <p:nvPr>
            <p:ph idx="1"/>
            <p:extLst/>
          </p:nvPr>
        </p:nvGraphicFramePr>
        <p:xfrm>
          <a:off x="838200" y="1696720"/>
          <a:ext cx="10515600" cy="2511425"/>
        </p:xfrm>
        <a:graphic>
          <a:graphicData uri="http://schemas.openxmlformats.org/drawingml/2006/table">
            <a:tbl>
              <a:tblPr firstRow="1" bandRow="1">
                <a:tableStyleId>{5C22544A-7EE6-4342-B048-85BDC9FD1C3A}</a:tableStyleId>
              </a:tblPr>
              <a:tblGrid>
                <a:gridCol w="5257800">
                  <a:extLst>
                    <a:ext uri="{9D8B030D-6E8A-4147-A177-3AD203B41FA5}">
                      <a16:colId xmlns:a16="http://schemas.microsoft.com/office/drawing/2014/main" val="20000"/>
                    </a:ext>
                  </a:extLst>
                </a:gridCol>
                <a:gridCol w="5257800">
                  <a:extLst>
                    <a:ext uri="{9D8B030D-6E8A-4147-A177-3AD203B41FA5}">
                      <a16:colId xmlns:a16="http://schemas.microsoft.com/office/drawing/2014/main" val="20001"/>
                    </a:ext>
                  </a:extLst>
                </a:gridCol>
              </a:tblGrid>
              <a:tr h="499745">
                <a:tc>
                  <a:txBody>
                    <a:bodyPr/>
                    <a:lstStyle/>
                    <a:p>
                      <a:r>
                        <a:rPr lang="en-GB" dirty="0"/>
                        <a:t>Original Quote</a:t>
                      </a:r>
                    </a:p>
                  </a:txBody>
                  <a:tcPr/>
                </a:tc>
                <a:tc>
                  <a:txBody>
                    <a:bodyPr/>
                    <a:lstStyle/>
                    <a:p>
                      <a:r>
                        <a:rPr lang="en-GB" dirty="0"/>
                        <a:t>Paraphrase</a:t>
                      </a:r>
                    </a:p>
                  </a:txBody>
                  <a:tcPr/>
                </a:tc>
                <a:extLst>
                  <a:ext uri="{0D108BD9-81ED-4DB2-BD59-A6C34878D82A}">
                    <a16:rowId xmlns:a16="http://schemas.microsoft.com/office/drawing/2014/main" val="10000"/>
                  </a:ext>
                </a:extLst>
              </a:tr>
              <a:tr h="370840">
                <a:tc>
                  <a:txBody>
                    <a:bodyPr/>
                    <a:lstStyle/>
                    <a:p>
                      <a:r>
                        <a:rPr lang="en-GB" dirty="0"/>
                        <a:t>“New tracks aside,</a:t>
                      </a:r>
                      <a:r>
                        <a:rPr lang="en-GB" baseline="0" dirty="0"/>
                        <a:t> the challenge is at the bare minimum to bring light and air into this underground purgatory and, beyond that, to create for millions of people a new space worthy of New York, a civic hub in the spirit of the great demolished one, more attuned to the city’s aspirations and democratic ideals.” – Michael </a:t>
                      </a:r>
                      <a:r>
                        <a:rPr lang="en-GB" baseline="0" dirty="0" err="1"/>
                        <a:t>Kimmelman</a:t>
                      </a:r>
                      <a:r>
                        <a:rPr lang="en-GB" baseline="0" dirty="0"/>
                        <a:t>, The New York Times</a:t>
                      </a:r>
                      <a:endParaRPr lang="en-GB" dirty="0"/>
                    </a:p>
                  </a:txBody>
                  <a:tcPr/>
                </a:tc>
                <a:tc>
                  <a:txBody>
                    <a:bodyPr/>
                    <a:lstStyle/>
                    <a:p>
                      <a:r>
                        <a:rPr lang="en-GB" dirty="0"/>
                        <a:t>One of the biggest issues facing Penn Station’s revitalisation is developing a brighter airier space. It is an abysmal “underground purgatory”, and with so many New Yorkers and tourists travelling in and out of its doors every day, should be reconstructed to better reflect the endeavours and passions of the city. (</a:t>
                      </a:r>
                      <a:r>
                        <a:rPr lang="en-GB" dirty="0" err="1"/>
                        <a:t>Kimmelman</a:t>
                      </a:r>
                      <a:r>
                        <a:rPr lang="en-GB" dirty="0"/>
                        <a:t>)</a:t>
                      </a:r>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25251526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Effective paraphrasing</a:t>
            </a:r>
          </a:p>
        </p:txBody>
      </p:sp>
      <p:graphicFrame>
        <p:nvGraphicFramePr>
          <p:cNvPr id="4" name="Content Placeholder 3"/>
          <p:cNvGraphicFramePr>
            <a:graphicFrameLocks noGrp="1"/>
          </p:cNvGraphicFramePr>
          <p:nvPr>
            <p:ph idx="1"/>
            <p:extLst/>
          </p:nvPr>
        </p:nvGraphicFramePr>
        <p:xfrm>
          <a:off x="838200" y="1696720"/>
          <a:ext cx="10515600" cy="2511425"/>
        </p:xfrm>
        <a:graphic>
          <a:graphicData uri="http://schemas.openxmlformats.org/drawingml/2006/table">
            <a:tbl>
              <a:tblPr firstRow="1" bandRow="1">
                <a:tableStyleId>{5C22544A-7EE6-4342-B048-85BDC9FD1C3A}</a:tableStyleId>
              </a:tblPr>
              <a:tblGrid>
                <a:gridCol w="5257800">
                  <a:extLst>
                    <a:ext uri="{9D8B030D-6E8A-4147-A177-3AD203B41FA5}">
                      <a16:colId xmlns:a16="http://schemas.microsoft.com/office/drawing/2014/main" val="20000"/>
                    </a:ext>
                  </a:extLst>
                </a:gridCol>
                <a:gridCol w="5257800">
                  <a:extLst>
                    <a:ext uri="{9D8B030D-6E8A-4147-A177-3AD203B41FA5}">
                      <a16:colId xmlns:a16="http://schemas.microsoft.com/office/drawing/2014/main" val="20001"/>
                    </a:ext>
                  </a:extLst>
                </a:gridCol>
              </a:tblGrid>
              <a:tr h="499745">
                <a:tc>
                  <a:txBody>
                    <a:bodyPr/>
                    <a:lstStyle/>
                    <a:p>
                      <a:r>
                        <a:rPr lang="en-GB" dirty="0"/>
                        <a:t>Original Quote</a:t>
                      </a:r>
                    </a:p>
                  </a:txBody>
                  <a:tcPr/>
                </a:tc>
                <a:tc>
                  <a:txBody>
                    <a:bodyPr/>
                    <a:lstStyle/>
                    <a:p>
                      <a:r>
                        <a:rPr lang="en-GB" dirty="0"/>
                        <a:t>Effective Paraphrase</a:t>
                      </a:r>
                    </a:p>
                  </a:txBody>
                  <a:tcPr/>
                </a:tc>
                <a:extLst>
                  <a:ext uri="{0D108BD9-81ED-4DB2-BD59-A6C34878D82A}">
                    <a16:rowId xmlns:a16="http://schemas.microsoft.com/office/drawing/2014/main" val="10000"/>
                  </a:ext>
                </a:extLst>
              </a:tr>
              <a:tr h="370840">
                <a:tc>
                  <a:txBody>
                    <a:bodyPr/>
                    <a:lstStyle/>
                    <a:p>
                      <a:r>
                        <a:rPr lang="en-GB" dirty="0"/>
                        <a:t>“New tracks aside,</a:t>
                      </a:r>
                      <a:r>
                        <a:rPr lang="en-GB" baseline="0" dirty="0"/>
                        <a:t> the challenge is at the bare minimum to bring light and air into this underground purgatory and, beyond that, to create for millions of people a new space worthy of New York, a civic hub in the spirit of the great demolished one, more attuned to the city’s aspirations and democratic ideals.” – Michael </a:t>
                      </a:r>
                      <a:r>
                        <a:rPr lang="en-GB" baseline="0" dirty="0" err="1"/>
                        <a:t>Kimmelman</a:t>
                      </a:r>
                      <a:r>
                        <a:rPr lang="en-GB" baseline="0" dirty="0"/>
                        <a:t>, The New York Times</a:t>
                      </a:r>
                      <a:endParaRPr lang="en-GB" dirty="0"/>
                    </a:p>
                  </a:txBody>
                  <a:tcPr/>
                </a:tc>
                <a:tc>
                  <a:txBody>
                    <a:bodyPr/>
                    <a:lstStyle/>
                    <a:p>
                      <a:r>
                        <a:rPr lang="en-GB" dirty="0"/>
                        <a:t>One of the biggest issues facing Penn Station’s revitalisation is developing a brighter airier space. It is an abysmal “underground purgatory”, and with so many New Yorkers and tourists travelling in and out of its doors every day, should be reconstructed to better reflect the endeavours and passions of the city. (</a:t>
                      </a:r>
                      <a:r>
                        <a:rPr lang="en-GB" dirty="0" err="1"/>
                        <a:t>Kimmelman</a:t>
                      </a:r>
                      <a:r>
                        <a:rPr lang="en-GB" dirty="0"/>
                        <a:t>)</a:t>
                      </a:r>
                    </a:p>
                  </a:txBody>
                  <a:tcPr/>
                </a:tc>
                <a:extLst>
                  <a:ext uri="{0D108BD9-81ED-4DB2-BD59-A6C34878D82A}">
                    <a16:rowId xmlns:a16="http://schemas.microsoft.com/office/drawing/2014/main" val="10001"/>
                  </a:ext>
                </a:extLst>
              </a:tr>
            </a:tbl>
          </a:graphicData>
        </a:graphic>
      </p:graphicFrame>
      <p:sp>
        <p:nvSpPr>
          <p:cNvPr id="6" name="TextBox 5"/>
          <p:cNvSpPr txBox="1"/>
          <p:nvPr/>
        </p:nvSpPr>
        <p:spPr>
          <a:xfrm>
            <a:off x="1280160" y="4846320"/>
            <a:ext cx="6634480" cy="1477328"/>
          </a:xfrm>
          <a:prstGeom prst="rect">
            <a:avLst/>
          </a:prstGeom>
          <a:noFill/>
        </p:spPr>
        <p:txBody>
          <a:bodyPr wrap="square" rtlCol="0">
            <a:spAutoFit/>
          </a:bodyPr>
          <a:lstStyle/>
          <a:p>
            <a:r>
              <a:rPr lang="en-GB" dirty="0"/>
              <a:t>The paraphrase reflects the same ideas as the original quote but is in its own words and writing style.</a:t>
            </a:r>
          </a:p>
          <a:p>
            <a:r>
              <a:rPr lang="en-GB" dirty="0"/>
              <a:t>The term “underground purgatory” is placed in quotes, as it is a unique phrase used in the original quote.</a:t>
            </a:r>
          </a:p>
          <a:p>
            <a:r>
              <a:rPr lang="en-GB" dirty="0"/>
              <a:t>There is a parenthetical citation, citing the source of the idea</a:t>
            </a:r>
          </a:p>
        </p:txBody>
      </p:sp>
    </p:spTree>
    <p:extLst>
      <p:ext uri="{BB962C8B-B14F-4D97-AF65-F5344CB8AC3E}">
        <p14:creationId xmlns:p14="http://schemas.microsoft.com/office/powerpoint/2010/main" val="4816746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How to Paraphrase Method 1</a:t>
            </a:r>
          </a:p>
        </p:txBody>
      </p:sp>
      <p:sp>
        <p:nvSpPr>
          <p:cNvPr id="3" name="Content Placeholder 2"/>
          <p:cNvSpPr>
            <a:spLocks noGrp="1"/>
          </p:cNvSpPr>
          <p:nvPr>
            <p:ph idx="1"/>
          </p:nvPr>
        </p:nvSpPr>
        <p:spPr/>
        <p:txBody>
          <a:bodyPr/>
          <a:lstStyle/>
          <a:p>
            <a:r>
              <a:rPr lang="en-GB" dirty="0"/>
              <a:t>Read the source several times until you understand the paragraph.</a:t>
            </a:r>
          </a:p>
          <a:p>
            <a:r>
              <a:rPr lang="en-GB" dirty="0"/>
              <a:t>Decide which parts of the paragraph would help you make a point in your paper.</a:t>
            </a:r>
          </a:p>
          <a:p>
            <a:r>
              <a:rPr lang="en-GB" dirty="0"/>
              <a:t>Put the source away.</a:t>
            </a:r>
          </a:p>
          <a:p>
            <a:r>
              <a:rPr lang="en-GB" dirty="0"/>
              <a:t>Write some notes on the ideas in the paragraph as if you were telling someone else  (a friend) what the source said. </a:t>
            </a:r>
          </a:p>
          <a:p>
            <a:r>
              <a:rPr lang="en-GB" dirty="0"/>
              <a:t>Put the notes away for a day then use them to draft your own paragraph in your own style</a:t>
            </a:r>
          </a:p>
        </p:txBody>
      </p:sp>
    </p:spTree>
    <p:extLst>
      <p:ext uri="{BB962C8B-B14F-4D97-AF65-F5344CB8AC3E}">
        <p14:creationId xmlns:p14="http://schemas.microsoft.com/office/powerpoint/2010/main" val="25762294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How to Paraphrase Method 2</a:t>
            </a:r>
          </a:p>
        </p:txBody>
      </p:sp>
      <p:sp>
        <p:nvSpPr>
          <p:cNvPr id="3" name="Content Placeholder 2"/>
          <p:cNvSpPr>
            <a:spLocks noGrp="1"/>
          </p:cNvSpPr>
          <p:nvPr>
            <p:ph idx="1"/>
          </p:nvPr>
        </p:nvSpPr>
        <p:spPr/>
        <p:txBody>
          <a:bodyPr/>
          <a:lstStyle/>
          <a:p>
            <a:r>
              <a:rPr lang="en-GB" dirty="0"/>
              <a:t>Change the structure</a:t>
            </a:r>
          </a:p>
          <a:p>
            <a:pPr marL="0" indent="0">
              <a:buNone/>
            </a:pPr>
            <a:r>
              <a:rPr lang="en-GB" dirty="0"/>
              <a:t>Start at a different place in the passage, this will make you change the sentence round. Break up long sentences, combine short ones, add more information for clarity or reduce information to make it concise.</a:t>
            </a:r>
          </a:p>
          <a:p>
            <a:r>
              <a:rPr lang="en-GB" dirty="0"/>
              <a:t>Change the words</a:t>
            </a:r>
          </a:p>
          <a:p>
            <a:pPr marL="0" indent="0">
              <a:buNone/>
            </a:pPr>
            <a:r>
              <a:rPr lang="en-GB" dirty="0"/>
              <a:t>Use a thesaurus to find synonyms or phrases meaning the same. If you have to use the same words put quote marks around them unless it is shared language (technical terms such as chemical names)</a:t>
            </a:r>
          </a:p>
          <a:p>
            <a:r>
              <a:rPr lang="en-GB" dirty="0"/>
              <a:t>You may need to repeat the process till you are happy</a:t>
            </a:r>
          </a:p>
          <a:p>
            <a:pPr marL="0" indent="0">
              <a:buNone/>
            </a:pPr>
            <a:endParaRPr lang="en-GB" dirty="0"/>
          </a:p>
        </p:txBody>
      </p:sp>
    </p:spTree>
    <p:extLst>
      <p:ext uri="{BB962C8B-B14F-4D97-AF65-F5344CB8AC3E}">
        <p14:creationId xmlns:p14="http://schemas.microsoft.com/office/powerpoint/2010/main" val="19699766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Paraphrase Exercise</a:t>
            </a:r>
          </a:p>
        </p:txBody>
      </p:sp>
      <p:sp>
        <p:nvSpPr>
          <p:cNvPr id="3" name="Content Placeholder 2"/>
          <p:cNvSpPr>
            <a:spLocks noGrp="1"/>
          </p:cNvSpPr>
          <p:nvPr>
            <p:ph idx="1"/>
          </p:nvPr>
        </p:nvSpPr>
        <p:spPr/>
        <p:txBody>
          <a:bodyPr/>
          <a:lstStyle/>
          <a:p>
            <a:endParaRPr lang="en-GB"/>
          </a:p>
        </p:txBody>
      </p:sp>
    </p:spTree>
    <p:extLst>
      <p:ext uri="{BB962C8B-B14F-4D97-AF65-F5344CB8AC3E}">
        <p14:creationId xmlns:p14="http://schemas.microsoft.com/office/powerpoint/2010/main" val="18692478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B21C48-5AFE-4615-989E-E4AD94CEE07F}"/>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69F2CE27-74EB-4B39-A7A4-60259472F474}"/>
              </a:ext>
            </a:extLst>
          </p:cNvPr>
          <p:cNvSpPr>
            <a:spLocks noGrp="1"/>
          </p:cNvSpPr>
          <p:nvPr>
            <p:ph idx="1"/>
          </p:nvPr>
        </p:nvSpPr>
        <p:spPr/>
        <p:txBody>
          <a:bodyPr/>
          <a:lstStyle/>
          <a:p>
            <a:r>
              <a:rPr lang="en-GB" dirty="0"/>
              <a:t>) Condenser microphones have been a part of society for a long time now. Because of their fantastic sound quality that has been little to no innovation in the mic industry for over 30 years now. The basics of condenser mic have remained the same which allow countless many new manufacturers to create great mic for low prices. One such example of this comes from China where the patent laws are quite loose. Now anyone can buy a decent condenser mic just under the price of a pizza.</a:t>
            </a:r>
          </a:p>
        </p:txBody>
      </p:sp>
    </p:spTree>
    <p:extLst>
      <p:ext uri="{BB962C8B-B14F-4D97-AF65-F5344CB8AC3E}">
        <p14:creationId xmlns:p14="http://schemas.microsoft.com/office/powerpoint/2010/main" val="21166422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Referencing</a:t>
            </a:r>
          </a:p>
        </p:txBody>
      </p:sp>
      <p:sp>
        <p:nvSpPr>
          <p:cNvPr id="3" name="Subtitle 2"/>
          <p:cNvSpPr>
            <a:spLocks noGrp="1"/>
          </p:cNvSpPr>
          <p:nvPr>
            <p:ph type="subTitle" idx="1"/>
          </p:nvPr>
        </p:nvSpPr>
        <p:spPr/>
        <p:txBody>
          <a:bodyPr/>
          <a:lstStyle/>
          <a:p>
            <a:endParaRPr lang="en-US" dirty="0"/>
          </a:p>
        </p:txBody>
      </p:sp>
    </p:spTree>
    <p:extLst>
      <p:ext uri="{BB962C8B-B14F-4D97-AF65-F5344CB8AC3E}">
        <p14:creationId xmlns:p14="http://schemas.microsoft.com/office/powerpoint/2010/main" val="398159727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346662" y="3277585"/>
            <a:ext cx="9517414" cy="584775"/>
          </a:xfrm>
          <a:prstGeom prst="rect">
            <a:avLst/>
          </a:prstGeom>
        </p:spPr>
        <p:txBody>
          <a:bodyPr wrap="none">
            <a:spAutoFit/>
          </a:bodyPr>
          <a:lstStyle/>
          <a:p>
            <a:r>
              <a:rPr lang="en-US" sz="3200" dirty="0"/>
              <a:t>https://</a:t>
            </a:r>
            <a:r>
              <a:rPr lang="en-US" sz="3200" dirty="0" err="1"/>
              <a:t>ilrb.cf.ac.uk</a:t>
            </a:r>
            <a:r>
              <a:rPr lang="en-US" sz="3200" dirty="0"/>
              <a:t>/</a:t>
            </a:r>
            <a:r>
              <a:rPr lang="en-US" sz="3200" dirty="0" err="1"/>
              <a:t>citingreferences</a:t>
            </a:r>
            <a:r>
              <a:rPr lang="en-US" sz="3200" dirty="0"/>
              <a:t>/tutorial/</a:t>
            </a:r>
            <a:r>
              <a:rPr lang="en-US" sz="3200" dirty="0" err="1"/>
              <a:t>index.html</a:t>
            </a:r>
            <a:endParaRPr lang="en-US" sz="3200" dirty="0"/>
          </a:p>
        </p:txBody>
      </p:sp>
      <p:sp>
        <p:nvSpPr>
          <p:cNvPr id="2" name="Rectangle 1"/>
          <p:cNvSpPr/>
          <p:nvPr/>
        </p:nvSpPr>
        <p:spPr>
          <a:xfrm>
            <a:off x="640080" y="1396980"/>
            <a:ext cx="11023600" cy="954107"/>
          </a:xfrm>
          <a:prstGeom prst="rect">
            <a:avLst/>
          </a:prstGeom>
        </p:spPr>
        <p:txBody>
          <a:bodyPr wrap="square">
            <a:spAutoFit/>
          </a:bodyPr>
          <a:lstStyle/>
          <a:p>
            <a:r>
              <a:rPr lang="en-US" sz="2800" dirty="0"/>
              <a:t>Harvard referencing manual:</a:t>
            </a:r>
          </a:p>
          <a:p>
            <a:r>
              <a:rPr lang="en-US" sz="2800" dirty="0"/>
              <a:t>http://libweb.anglia.ac.uk/referencing/files/Harvard_referencing_2016.pdf</a:t>
            </a:r>
          </a:p>
        </p:txBody>
      </p:sp>
    </p:spTree>
    <p:extLst>
      <p:ext uri="{BB962C8B-B14F-4D97-AF65-F5344CB8AC3E}">
        <p14:creationId xmlns:p14="http://schemas.microsoft.com/office/powerpoint/2010/main" val="72412736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2509" y="781397"/>
            <a:ext cx="10274531" cy="3200876"/>
          </a:xfrm>
          <a:prstGeom prst="rect">
            <a:avLst/>
          </a:prstGeom>
        </p:spPr>
        <p:txBody>
          <a:bodyPr wrap="square">
            <a:spAutoFit/>
          </a:bodyPr>
          <a:lstStyle/>
          <a:p>
            <a:r>
              <a:rPr lang="en-US" sz="2800" b="1" dirty="0">
                <a:solidFill>
                  <a:prstClr val="black"/>
                </a:solidFill>
                <a:latin typeface="OpenSans-Semibold" charset="0"/>
              </a:rPr>
              <a:t>Harvard Reference List Citations for Books with One Author</a:t>
            </a:r>
          </a:p>
          <a:p>
            <a:r>
              <a:rPr lang="en-US" dirty="0">
                <a:solidFill>
                  <a:prstClr val="black"/>
                </a:solidFill>
                <a:latin typeface="OpenSans" charset="0"/>
              </a:rPr>
              <a:t>The structure for a Harvard Reference List citation for books with one author includes the following:</a:t>
            </a:r>
          </a:p>
          <a:p>
            <a:r>
              <a:rPr lang="en-US" dirty="0">
                <a:solidFill>
                  <a:prstClr val="black"/>
                </a:solidFill>
                <a:latin typeface="OpenSans" charset="0"/>
              </a:rPr>
              <a:t>		Last name, First initial. (Year published). </a:t>
            </a:r>
            <a:r>
              <a:rPr lang="en-US" i="1" dirty="0">
                <a:solidFill>
                  <a:prstClr val="black"/>
                </a:solidFill>
                <a:latin typeface="OpenSans-Italic" charset="0"/>
              </a:rPr>
              <a:t>Title</a:t>
            </a:r>
            <a:r>
              <a:rPr lang="en-US" dirty="0">
                <a:solidFill>
                  <a:prstClr val="black"/>
                </a:solidFill>
                <a:latin typeface="OpenSans" charset="0"/>
              </a:rPr>
              <a:t>. Edition. (Only include the edition if it is not the first edition) City published: Publisher, Page(s).</a:t>
            </a:r>
          </a:p>
          <a:p>
            <a:r>
              <a:rPr lang="en-US" dirty="0">
                <a:solidFill>
                  <a:prstClr val="black"/>
                </a:solidFill>
                <a:latin typeface="OpenSans" charset="0"/>
              </a:rPr>
              <a:t>If the edition isn’t listed, it is safe to assume that it is the first addition, and does not need to be included in the citation.</a:t>
            </a:r>
          </a:p>
          <a:p>
            <a:r>
              <a:rPr lang="en-US" sz="2400" b="0" i="0" dirty="0">
                <a:solidFill>
                  <a:srgbClr val="535353"/>
                </a:solidFill>
                <a:latin typeface="OpenSans" charset="0"/>
              </a:rPr>
              <a:t>Example: One author AND first edition:</a:t>
            </a:r>
          </a:p>
          <a:p>
            <a:r>
              <a:rPr lang="en-US" dirty="0">
                <a:solidFill>
                  <a:prstClr val="black"/>
                </a:solidFill>
                <a:latin typeface="OpenSans" charset="0"/>
              </a:rPr>
              <a:t>		Patterson, J. (2005). </a:t>
            </a:r>
            <a:r>
              <a:rPr lang="en-US" i="1" dirty="0">
                <a:solidFill>
                  <a:prstClr val="black"/>
                </a:solidFill>
                <a:latin typeface="OpenSans-Italic" charset="0"/>
              </a:rPr>
              <a:t>Maximum ride</a:t>
            </a:r>
            <a:r>
              <a:rPr lang="en-US" dirty="0">
                <a:solidFill>
                  <a:prstClr val="black"/>
                </a:solidFill>
                <a:latin typeface="OpenSans" charset="0"/>
              </a:rPr>
              <a:t>. New York: Little, Brown.</a:t>
            </a:r>
          </a:p>
          <a:p>
            <a:r>
              <a:rPr lang="en-US" sz="2400" b="0" i="0" dirty="0">
                <a:solidFill>
                  <a:srgbClr val="535353"/>
                </a:solidFill>
                <a:latin typeface="OpenSans" charset="0"/>
              </a:rPr>
              <a:t>Example: One author AND NOT the first edition</a:t>
            </a:r>
          </a:p>
          <a:p>
            <a:r>
              <a:rPr lang="en-US" dirty="0">
                <a:solidFill>
                  <a:prstClr val="black"/>
                </a:solidFill>
                <a:latin typeface="OpenSans" charset="0"/>
              </a:rPr>
              <a:t>		Dahl, R. (2004). </a:t>
            </a:r>
            <a:r>
              <a:rPr lang="en-US" i="1" dirty="0">
                <a:solidFill>
                  <a:prstClr val="black"/>
                </a:solidFill>
                <a:latin typeface="OpenSans-Italic" charset="0"/>
              </a:rPr>
              <a:t>Charlie and the chocolate factory</a:t>
            </a:r>
            <a:r>
              <a:rPr lang="en-US" dirty="0">
                <a:solidFill>
                  <a:prstClr val="black"/>
                </a:solidFill>
                <a:latin typeface="OpenSans" charset="0"/>
              </a:rPr>
              <a:t>. 6th ed. New York: Knopf.</a:t>
            </a:r>
            <a:endParaRPr lang="en-US" dirty="0"/>
          </a:p>
        </p:txBody>
      </p:sp>
    </p:spTree>
    <p:extLst>
      <p:ext uri="{BB962C8B-B14F-4D97-AF65-F5344CB8AC3E}">
        <p14:creationId xmlns:p14="http://schemas.microsoft.com/office/powerpoint/2010/main" val="245695862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 the text we cite like this:</a:t>
            </a:r>
            <a:br>
              <a:rPr lang="en-GB" dirty="0"/>
            </a:br>
            <a:r>
              <a:rPr lang="en-GB" dirty="0"/>
              <a:t>Harvard 						 Numeric</a:t>
            </a:r>
          </a:p>
        </p:txBody>
      </p:sp>
      <p:sp>
        <p:nvSpPr>
          <p:cNvPr id="3" name="Content Placeholder 2"/>
          <p:cNvSpPr>
            <a:spLocks noGrp="1"/>
          </p:cNvSpPr>
          <p:nvPr>
            <p:ph idx="1"/>
          </p:nvPr>
        </p:nvSpPr>
        <p:spPr>
          <a:xfrm>
            <a:off x="838200" y="1825624"/>
            <a:ext cx="5040086" cy="4692741"/>
          </a:xfrm>
        </p:spPr>
        <p:txBody>
          <a:bodyPr>
            <a:normAutofit fontScale="92500" lnSpcReduction="10000"/>
          </a:bodyPr>
          <a:lstStyle/>
          <a:p>
            <a:r>
              <a:rPr lang="en-GB" dirty="0"/>
              <a:t>When loaded with tensile stresses, hard solids pass from elastic to fracture behaviour and invariably fail by crack extension. Thus, hard solids are usually brittle, i.e., they have small capacity to convert elastic energy into plastic deformation at room temperature (Dieter, 1981).</a:t>
            </a:r>
          </a:p>
          <a:p>
            <a:r>
              <a:rPr lang="en-GB" dirty="0"/>
              <a:t>Advanced ceramics have been widely adopted as functional as well as structural engineering materials (Chiang et al.1997). </a:t>
            </a:r>
          </a:p>
        </p:txBody>
      </p:sp>
      <p:sp>
        <p:nvSpPr>
          <p:cNvPr id="4" name="Rectangle 3"/>
          <p:cNvSpPr/>
          <p:nvPr/>
        </p:nvSpPr>
        <p:spPr>
          <a:xfrm>
            <a:off x="6662056" y="1720840"/>
            <a:ext cx="5312229" cy="4247317"/>
          </a:xfrm>
          <a:prstGeom prst="rect">
            <a:avLst/>
          </a:prstGeom>
        </p:spPr>
        <p:txBody>
          <a:bodyPr wrap="square">
            <a:spAutoFit/>
          </a:bodyPr>
          <a:lstStyle/>
          <a:p>
            <a:r>
              <a:rPr lang="en-GB" dirty="0">
                <a:solidFill>
                  <a:srgbClr val="221E1F"/>
                </a:solidFill>
                <a:latin typeface="BPPBM M+ Adv O T 863180fb"/>
              </a:rPr>
              <a:t>Micro-drilling (nominal diametric range:0.03</a:t>
            </a:r>
            <a:r>
              <a:rPr lang="en-GB" dirty="0">
                <a:solidFill>
                  <a:srgbClr val="221E1F"/>
                </a:solidFill>
                <a:latin typeface="BPPBO B+ Adv O T 863180fb+ 20"/>
              </a:rPr>
              <a:t>–</a:t>
            </a:r>
            <a:r>
              <a:rPr lang="en-GB" dirty="0">
                <a:solidFill>
                  <a:srgbClr val="221E1F"/>
                </a:solidFill>
                <a:latin typeface="BPPBM M+ Adv O T 863180fb"/>
              </a:rPr>
              <a:t>3.0 mm) can be considered as a key manufacturing enabler for a number of applications  such as printed circuit boards in the electronics industry, f</a:t>
            </a:r>
            <a:r>
              <a:rPr lang="en-GB" dirty="0">
                <a:solidFill>
                  <a:srgbClr val="221E1F"/>
                </a:solidFill>
                <a:latin typeface="BPPBN P+ Adv O T 863180fb+fb"/>
              </a:rPr>
              <a:t>i</a:t>
            </a:r>
            <a:r>
              <a:rPr lang="en-GB" dirty="0">
                <a:solidFill>
                  <a:srgbClr val="221E1F"/>
                </a:solidFill>
                <a:latin typeface="BPPBM M+ Adv O T 863180fb"/>
              </a:rPr>
              <a:t>bre composite structures in the aerospace industry, lenses/glasses for optical applications and for orthopaedic procedures in the medical industry </a:t>
            </a:r>
            <a:r>
              <a:rPr lang="en-GB" dirty="0">
                <a:solidFill>
                  <a:srgbClr val="0080AC"/>
                </a:solidFill>
                <a:latin typeface="BPPBM M+ Adv O T 863180fb"/>
              </a:rPr>
              <a:t>[1]</a:t>
            </a:r>
            <a:r>
              <a:rPr lang="en-GB" dirty="0">
                <a:solidFill>
                  <a:srgbClr val="221E1F"/>
                </a:solidFill>
                <a:latin typeface="BPPBM M+ Adv O T 863180fb"/>
              </a:rPr>
              <a:t>. Conventional </a:t>
            </a:r>
            <a:r>
              <a:rPr lang="en-GB" dirty="0">
                <a:solidFill>
                  <a:srgbClr val="221E1F"/>
                </a:solidFill>
                <a:latin typeface="BPPBN P+ Adv O T 863180fb+fb"/>
              </a:rPr>
              <a:t>fl</a:t>
            </a:r>
            <a:r>
              <a:rPr lang="en-GB" dirty="0">
                <a:solidFill>
                  <a:srgbClr val="221E1F"/>
                </a:solidFill>
                <a:latin typeface="BPPBM M+ Adv O T 863180fb"/>
              </a:rPr>
              <a:t>uted micro-drills are generally produced from carbon steels or tungsten carbide that are readily workable using processes such as mechanical micro- grinding or electro-discharge machining </a:t>
            </a:r>
            <a:r>
              <a:rPr lang="en-GB" dirty="0">
                <a:solidFill>
                  <a:srgbClr val="0080AC"/>
                </a:solidFill>
                <a:latin typeface="BPPBM M+ Adv O T 863180fb"/>
              </a:rPr>
              <a:t>[2]</a:t>
            </a:r>
            <a:r>
              <a:rPr lang="en-GB" dirty="0">
                <a:solidFill>
                  <a:srgbClr val="221E1F"/>
                </a:solidFill>
                <a:latin typeface="BPPBM M+ Adv O T 863180fb"/>
              </a:rPr>
              <a:t>. </a:t>
            </a:r>
          </a:p>
          <a:p>
            <a:endParaRPr lang="en-GB" dirty="0">
              <a:solidFill>
                <a:srgbClr val="221E1F"/>
              </a:solidFill>
              <a:latin typeface="BPPBM M+ Adv O T 863180fb"/>
            </a:endParaRPr>
          </a:p>
          <a:p>
            <a:r>
              <a:rPr lang="en-GB" dirty="0"/>
              <a:t>https://ieee-dataport.org/sites/default/files/analysis/27/IEEE%20Citation%20Guidelines.pdf</a:t>
            </a:r>
          </a:p>
        </p:txBody>
      </p:sp>
    </p:spTree>
    <p:extLst>
      <p:ext uri="{BB962C8B-B14F-4D97-AF65-F5344CB8AC3E}">
        <p14:creationId xmlns:p14="http://schemas.microsoft.com/office/powerpoint/2010/main" val="134180903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dirty="0"/>
          </a:p>
          <a:p>
            <a:r>
              <a:rPr lang="en-US" b="1" dirty="0"/>
              <a:t>Reference Lists</a:t>
            </a:r>
            <a:r>
              <a:rPr lang="en-US" dirty="0"/>
              <a:t> are located at the end of the work and display full citations for sources used in the assignment.  </a:t>
            </a:r>
          </a:p>
          <a:p>
            <a:r>
              <a:rPr lang="en-US" dirty="0"/>
              <a:t>Here is an example of a full citation for a book found in a Harvard Reference list: </a:t>
            </a:r>
          </a:p>
          <a:p>
            <a:r>
              <a:rPr lang="en-US" dirty="0"/>
              <a:t>Fitzgerald, F. (2004). The great Gatsby. New York: Scribner.</a:t>
            </a:r>
          </a:p>
          <a:p>
            <a:endParaRPr lang="en-US" dirty="0"/>
          </a:p>
        </p:txBody>
      </p:sp>
    </p:spTree>
    <p:extLst>
      <p:ext uri="{BB962C8B-B14F-4D97-AF65-F5344CB8AC3E}">
        <p14:creationId xmlns:p14="http://schemas.microsoft.com/office/powerpoint/2010/main" val="226114014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endParaRPr lang="en-GB" dirty="0"/>
          </a:p>
        </p:txBody>
      </p:sp>
      <p:sp>
        <p:nvSpPr>
          <p:cNvPr id="3" name="Content Placeholder 2"/>
          <p:cNvSpPr>
            <a:spLocks noGrp="1"/>
          </p:cNvSpPr>
          <p:nvPr>
            <p:ph idx="1"/>
          </p:nvPr>
        </p:nvSpPr>
        <p:spPr/>
        <p:txBody>
          <a:bodyPr/>
          <a:lstStyle/>
          <a:p>
            <a:r>
              <a:rPr lang="en-GB" dirty="0"/>
              <a:t>At the end of the text there is a list of references cited and there could also be a Bibliography</a:t>
            </a:r>
          </a:p>
          <a:p>
            <a:r>
              <a:rPr lang="en-GB" dirty="0"/>
              <a:t>What is the difference between them?</a:t>
            </a:r>
          </a:p>
        </p:txBody>
      </p:sp>
    </p:spTree>
    <p:extLst>
      <p:ext uri="{BB962C8B-B14F-4D97-AF65-F5344CB8AC3E}">
        <p14:creationId xmlns:p14="http://schemas.microsoft.com/office/powerpoint/2010/main" val="131726481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i="1" dirty="0">
                <a:latin typeface="Arial" charset="0"/>
              </a:rPr>
              <a:t>Reference list or Bibliography </a:t>
            </a:r>
            <a:br>
              <a:rPr lang="en-US" dirty="0"/>
            </a:br>
            <a:endParaRPr lang="en-GB" dirty="0"/>
          </a:p>
        </p:txBody>
      </p:sp>
      <p:sp>
        <p:nvSpPr>
          <p:cNvPr id="3" name="Content Placeholder 2"/>
          <p:cNvSpPr>
            <a:spLocks noGrp="1"/>
          </p:cNvSpPr>
          <p:nvPr>
            <p:ph idx="1"/>
          </p:nvPr>
        </p:nvSpPr>
        <p:spPr>
          <a:xfrm>
            <a:off x="6792686" y="1825625"/>
            <a:ext cx="4561114" cy="4351338"/>
          </a:xfrm>
        </p:spPr>
        <p:txBody>
          <a:bodyPr>
            <a:normAutofit/>
          </a:bodyPr>
          <a:lstStyle/>
          <a:p>
            <a:r>
              <a:rPr lang="en-US" dirty="0">
                <a:latin typeface="ArialMT" charset="0"/>
              </a:rPr>
              <a:t>If you use Harvard the reference list should be in alphabetical order by author.</a:t>
            </a:r>
          </a:p>
          <a:p>
            <a:r>
              <a:rPr lang="en-US" dirty="0">
                <a:latin typeface="ArialMT" charset="0"/>
              </a:rPr>
              <a:t>If you use the numeric system the references should be in numerical order; the same order they first appeared in the text. </a:t>
            </a:r>
            <a:endParaRPr lang="en-US" dirty="0"/>
          </a:p>
          <a:p>
            <a:endParaRPr lang="en-GB" dirty="0"/>
          </a:p>
        </p:txBody>
      </p:sp>
      <p:sp>
        <p:nvSpPr>
          <p:cNvPr id="4" name="Rectangle 3"/>
          <p:cNvSpPr/>
          <p:nvPr/>
        </p:nvSpPr>
        <p:spPr>
          <a:xfrm>
            <a:off x="696686" y="1825625"/>
            <a:ext cx="3692434" cy="1754326"/>
          </a:xfrm>
          <a:prstGeom prst="rect">
            <a:avLst/>
          </a:prstGeom>
        </p:spPr>
        <p:txBody>
          <a:bodyPr wrap="square">
            <a:spAutoFit/>
          </a:bodyPr>
          <a:lstStyle/>
          <a:p>
            <a:r>
              <a:rPr lang="en-US" dirty="0">
                <a:latin typeface="ArialMT" charset="0"/>
              </a:rPr>
              <a:t>The </a:t>
            </a:r>
            <a:r>
              <a:rPr lang="en-US" b="1" dirty="0">
                <a:latin typeface="Arial" charset="0"/>
              </a:rPr>
              <a:t>reference list </a:t>
            </a:r>
            <a:r>
              <a:rPr lang="en-US" dirty="0">
                <a:latin typeface="ArialMT" charset="0"/>
              </a:rPr>
              <a:t>should include details for everything that you cite in your assignment. A reference list is always required when you cite other people’s work within your assignment</a:t>
            </a:r>
            <a:endParaRPr lang="en-GB" dirty="0"/>
          </a:p>
        </p:txBody>
      </p:sp>
      <p:sp>
        <p:nvSpPr>
          <p:cNvPr id="5" name="Rectangle 4"/>
          <p:cNvSpPr/>
          <p:nvPr/>
        </p:nvSpPr>
        <p:spPr>
          <a:xfrm>
            <a:off x="696686" y="3858329"/>
            <a:ext cx="3796937" cy="2031325"/>
          </a:xfrm>
          <a:prstGeom prst="rect">
            <a:avLst/>
          </a:prstGeom>
        </p:spPr>
        <p:txBody>
          <a:bodyPr wrap="square">
            <a:spAutoFit/>
          </a:bodyPr>
          <a:lstStyle/>
          <a:p>
            <a:r>
              <a:rPr lang="en-US" b="1" dirty="0">
                <a:latin typeface="Arial" charset="0"/>
              </a:rPr>
              <a:t>Bibliography</a:t>
            </a:r>
            <a:r>
              <a:rPr lang="en-US" dirty="0">
                <a:latin typeface="ArialMT" charset="0"/>
              </a:rPr>
              <a:t>. This is a list of relevant items that you have used to help you prepare for the assignment but which are </a:t>
            </a:r>
            <a:r>
              <a:rPr lang="en-US" b="1" dirty="0">
                <a:latin typeface="Arial" charset="0"/>
              </a:rPr>
              <a:t>not necessarily cited </a:t>
            </a:r>
            <a:r>
              <a:rPr lang="en-US" dirty="0">
                <a:latin typeface="ArialMT" charset="0"/>
              </a:rPr>
              <a:t>in your text, e.g. general background reading to </a:t>
            </a:r>
            <a:r>
              <a:rPr lang="en-US" dirty="0" err="1">
                <a:latin typeface="ArialMT" charset="0"/>
              </a:rPr>
              <a:t>familiarise</a:t>
            </a:r>
            <a:r>
              <a:rPr lang="en-US" dirty="0">
                <a:latin typeface="ArialMT" charset="0"/>
              </a:rPr>
              <a:t> yourself with the topic. </a:t>
            </a:r>
            <a:endParaRPr lang="en-US" dirty="0"/>
          </a:p>
        </p:txBody>
      </p:sp>
    </p:spTree>
    <p:extLst>
      <p:ext uri="{BB962C8B-B14F-4D97-AF65-F5344CB8AC3E}">
        <p14:creationId xmlns:p14="http://schemas.microsoft.com/office/powerpoint/2010/main" val="168393218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64276" y="714895"/>
            <a:ext cx="10557164" cy="5262979"/>
          </a:xfrm>
          <a:prstGeom prst="rect">
            <a:avLst/>
          </a:prstGeom>
        </p:spPr>
        <p:txBody>
          <a:bodyPr wrap="square">
            <a:spAutoFit/>
          </a:bodyPr>
          <a:lstStyle/>
          <a:p>
            <a:r>
              <a:rPr lang="en-US" dirty="0">
                <a:effectLst/>
                <a:latin typeface="ArialMT" charset="0"/>
              </a:rPr>
              <a:t>You may come across a summary of another author’s work in the source you are reading, which you would like to make reference to in your own piece of work, this is called secondary referencing. </a:t>
            </a:r>
            <a:endParaRPr lang="en-US" dirty="0"/>
          </a:p>
          <a:p>
            <a:r>
              <a:rPr lang="en-US" dirty="0">
                <a:effectLst/>
                <a:latin typeface="ArialMT" charset="0"/>
              </a:rPr>
              <a:t>A direct in-text citation would be: </a:t>
            </a:r>
            <a:endParaRPr lang="en-US" dirty="0"/>
          </a:p>
          <a:p>
            <a:r>
              <a:rPr lang="en-US" dirty="0">
                <a:solidFill>
                  <a:srgbClr val="FF0000"/>
                </a:solidFill>
                <a:effectLst/>
                <a:latin typeface="ArialMT" charset="0"/>
              </a:rPr>
              <a:t>Research recently carried out in the Greater Manchester area by Brown (1966 cited in Bassett, 1986, p.142) found that </a:t>
            </a:r>
            <a:endParaRPr lang="en-US" dirty="0"/>
          </a:p>
          <a:p>
            <a:r>
              <a:rPr lang="en-US" dirty="0">
                <a:effectLst/>
                <a:latin typeface="ArialMT" charset="0"/>
              </a:rPr>
              <a:t>In this example, Brown is the work which you wish to refer to, but have not read directly for yourself. Bassett is the secondary source, where you found the summary of Brown’s work. </a:t>
            </a:r>
            <a:endParaRPr lang="en-US" dirty="0"/>
          </a:p>
          <a:p>
            <a:r>
              <a:rPr lang="en-US" dirty="0">
                <a:effectLst/>
                <a:latin typeface="ArialMT" charset="0"/>
              </a:rPr>
              <a:t>An indirect in-text citation would be: </a:t>
            </a:r>
            <a:endParaRPr lang="en-US" dirty="0"/>
          </a:p>
          <a:p>
            <a:r>
              <a:rPr lang="en-US" dirty="0">
                <a:solidFill>
                  <a:srgbClr val="FF0000"/>
                </a:solidFill>
                <a:effectLst/>
                <a:latin typeface="ArialMT" charset="0"/>
              </a:rPr>
              <a:t>(Brown, 1966 cited in Bassett, 1986, p.142) </a:t>
            </a:r>
            <a:endParaRPr lang="en-US" dirty="0"/>
          </a:p>
          <a:p>
            <a:r>
              <a:rPr lang="en-US" dirty="0">
                <a:effectLst/>
                <a:latin typeface="ArialMT" charset="0"/>
              </a:rPr>
              <a:t>It is important to </a:t>
            </a:r>
            <a:r>
              <a:rPr lang="en-US" dirty="0" err="1">
                <a:effectLst/>
                <a:latin typeface="ArialMT" charset="0"/>
              </a:rPr>
              <a:t>realise</a:t>
            </a:r>
            <a:r>
              <a:rPr lang="en-US" dirty="0">
                <a:effectLst/>
                <a:latin typeface="ArialMT" charset="0"/>
              </a:rPr>
              <a:t> that Bassett may have taken Brown’s ideas forward, and altered their original meaning. If you need to cite a secondary reference it is recommended that, where possible, you read the original source for yourself rather than rely on someone else’s interpretation of a work. For this reason it is best to avoid using secondary referencing. </a:t>
            </a:r>
          </a:p>
          <a:p>
            <a:r>
              <a:rPr lang="en-US" sz="2800" b="1" dirty="0">
                <a:solidFill>
                  <a:srgbClr val="FF0000"/>
                </a:solidFill>
              </a:rPr>
              <a:t>The reference list at the end of your document should only contain works that you have read. In the above example you would only list the work by Bassett. </a:t>
            </a:r>
            <a:endParaRPr lang="en-US" sz="2800" dirty="0">
              <a:solidFill>
                <a:srgbClr val="FF0000"/>
              </a:solidFill>
            </a:endParaRPr>
          </a:p>
          <a:p>
            <a:endParaRPr lang="en-US" dirty="0"/>
          </a:p>
        </p:txBody>
      </p:sp>
    </p:spTree>
    <p:extLst>
      <p:ext uri="{BB962C8B-B14F-4D97-AF65-F5344CB8AC3E}">
        <p14:creationId xmlns:p14="http://schemas.microsoft.com/office/powerpoint/2010/main" val="293071342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Your Turn</a:t>
            </a:r>
          </a:p>
        </p:txBody>
      </p:sp>
      <p:sp>
        <p:nvSpPr>
          <p:cNvPr id="3" name="Content Placeholder 2"/>
          <p:cNvSpPr>
            <a:spLocks noGrp="1"/>
          </p:cNvSpPr>
          <p:nvPr>
            <p:ph idx="1"/>
          </p:nvPr>
        </p:nvSpPr>
        <p:spPr/>
        <p:txBody>
          <a:bodyPr/>
          <a:lstStyle/>
          <a:p>
            <a:r>
              <a:rPr lang="en-GB" dirty="0"/>
              <a:t>Question 1 in handout</a:t>
            </a:r>
          </a:p>
          <a:p>
            <a:r>
              <a:rPr lang="en-GB" dirty="0"/>
              <a:t>Go to </a:t>
            </a:r>
            <a:r>
              <a:rPr lang="en-GB" dirty="0">
                <a:hlinkClick r:id="rId2"/>
              </a:rPr>
              <a:t>www.sciencedirect.com</a:t>
            </a:r>
            <a:endParaRPr lang="en-GB" dirty="0"/>
          </a:p>
          <a:p>
            <a:r>
              <a:rPr lang="en-GB" dirty="0"/>
              <a:t>Search for Machining of Composite Materials by R Teti</a:t>
            </a:r>
          </a:p>
          <a:p>
            <a:r>
              <a:rPr lang="en-GB" dirty="0"/>
              <a:t>Write a sentence from this paper in your own words. Cite it and add a reference list</a:t>
            </a:r>
          </a:p>
        </p:txBody>
      </p:sp>
    </p:spTree>
    <p:extLst>
      <p:ext uri="{BB962C8B-B14F-4D97-AF65-F5344CB8AC3E}">
        <p14:creationId xmlns:p14="http://schemas.microsoft.com/office/powerpoint/2010/main" val="323799763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Reference List</a:t>
            </a:r>
          </a:p>
        </p:txBody>
      </p:sp>
      <p:sp>
        <p:nvSpPr>
          <p:cNvPr id="3" name="Content Placeholder 2"/>
          <p:cNvSpPr>
            <a:spLocks noGrp="1"/>
          </p:cNvSpPr>
          <p:nvPr>
            <p:ph idx="1"/>
          </p:nvPr>
        </p:nvSpPr>
        <p:spPr/>
        <p:txBody>
          <a:bodyPr>
            <a:normAutofit/>
          </a:bodyPr>
          <a:lstStyle/>
          <a:p>
            <a:endParaRPr lang="en-GB" dirty="0"/>
          </a:p>
          <a:p>
            <a:r>
              <a:rPr lang="en-GB" dirty="0"/>
              <a:t>Numeric:</a:t>
            </a:r>
          </a:p>
          <a:p>
            <a:r>
              <a:rPr lang="en-GB" dirty="0"/>
              <a:t>Author, title, journal title, City, Publisher, year, volume, page</a:t>
            </a:r>
          </a:p>
          <a:p>
            <a:r>
              <a:rPr lang="en-GB" dirty="0" err="1"/>
              <a:t>Teti,R</a:t>
            </a:r>
            <a:r>
              <a:rPr lang="en-GB" dirty="0"/>
              <a:t>, Machining of composite materials, CIRP Ann. Manuf. Technol., 2002,Vol 51 pp. 611–634</a:t>
            </a:r>
          </a:p>
          <a:p>
            <a:endParaRPr lang="en-GB" dirty="0"/>
          </a:p>
          <a:p>
            <a:r>
              <a:rPr lang="en-GB" dirty="0"/>
              <a:t>Harvard: author, year, title, publication, volume, page</a:t>
            </a:r>
          </a:p>
          <a:p>
            <a:r>
              <a:rPr lang="en-GB" dirty="0" err="1"/>
              <a:t>Teti,R</a:t>
            </a:r>
            <a:r>
              <a:rPr lang="en-GB" dirty="0"/>
              <a:t>, (2002), Machining of composite materials, CIRP Ann. Manuf. </a:t>
            </a:r>
            <a:r>
              <a:rPr lang="en-GB" dirty="0" err="1"/>
              <a:t>Technol</a:t>
            </a:r>
            <a:r>
              <a:rPr lang="en-GB" dirty="0"/>
              <a:t>(51), pp611-634</a:t>
            </a:r>
          </a:p>
          <a:p>
            <a:endParaRPr lang="en-GB" dirty="0"/>
          </a:p>
        </p:txBody>
      </p:sp>
    </p:spTree>
    <p:extLst>
      <p:ext uri="{BB962C8B-B14F-4D97-AF65-F5344CB8AC3E}">
        <p14:creationId xmlns:p14="http://schemas.microsoft.com/office/powerpoint/2010/main" val="152153012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if there is more than one author?</a:t>
            </a:r>
          </a:p>
        </p:txBody>
      </p:sp>
      <p:sp>
        <p:nvSpPr>
          <p:cNvPr id="3" name="Content Placeholder 2"/>
          <p:cNvSpPr>
            <a:spLocks noGrp="1"/>
          </p:cNvSpPr>
          <p:nvPr>
            <p:ph idx="1"/>
          </p:nvPr>
        </p:nvSpPr>
        <p:spPr/>
        <p:txBody>
          <a:bodyPr/>
          <a:lstStyle/>
          <a:p>
            <a:r>
              <a:rPr lang="en-GB" dirty="0"/>
              <a:t>Try Question 2 and 3</a:t>
            </a:r>
          </a:p>
        </p:txBody>
      </p:sp>
    </p:spTree>
    <p:extLst>
      <p:ext uri="{BB962C8B-B14F-4D97-AF65-F5344CB8AC3E}">
        <p14:creationId xmlns:p14="http://schemas.microsoft.com/office/powerpoint/2010/main" val="87655134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48393" y="798022"/>
            <a:ext cx="10706792" cy="4093428"/>
          </a:xfrm>
          <a:prstGeom prst="rect">
            <a:avLst/>
          </a:prstGeom>
        </p:spPr>
        <p:txBody>
          <a:bodyPr wrap="square">
            <a:spAutoFit/>
          </a:bodyPr>
          <a:lstStyle/>
          <a:p>
            <a:r>
              <a:rPr lang="en-US" sz="2800" b="1" dirty="0">
                <a:solidFill>
                  <a:prstClr val="black"/>
                </a:solidFill>
                <a:latin typeface="OpenSans-Semibold" charset="0"/>
              </a:rPr>
              <a:t>Harvard Reference List Citations for Books with Two or More Authors</a:t>
            </a:r>
          </a:p>
          <a:p>
            <a:r>
              <a:rPr lang="en-US" dirty="0">
                <a:solidFill>
                  <a:prstClr val="black"/>
                </a:solidFill>
                <a:latin typeface="OpenSans" charset="0"/>
              </a:rPr>
              <a:t>When creating a citation that has more than one author, place the names in the order in which they appear on the source. Use the word “and” to separate the names.</a:t>
            </a:r>
          </a:p>
          <a:p>
            <a:r>
              <a:rPr lang="en-US" dirty="0">
                <a:solidFill>
                  <a:prstClr val="black"/>
                </a:solidFill>
                <a:latin typeface="OpenSans" charset="0"/>
              </a:rPr>
              <a:t>		Last name, First initial. and Last name, First initial. (Year published). Title. City: Publisher, Page(s).</a:t>
            </a:r>
          </a:p>
          <a:p>
            <a:r>
              <a:rPr lang="en-US" sz="2400" b="0" dirty="0">
                <a:solidFill>
                  <a:srgbClr val="535353"/>
                </a:solidFill>
                <a:latin typeface="OpenSans" charset="0"/>
              </a:rPr>
              <a:t>Example:</a:t>
            </a:r>
          </a:p>
          <a:p>
            <a:r>
              <a:rPr lang="en-US" dirty="0">
                <a:solidFill>
                  <a:prstClr val="black"/>
                </a:solidFill>
                <a:latin typeface="OpenSans" charset="0"/>
              </a:rPr>
              <a:t>		</a:t>
            </a:r>
            <a:r>
              <a:rPr lang="en-US" dirty="0" err="1">
                <a:solidFill>
                  <a:prstClr val="black"/>
                </a:solidFill>
                <a:latin typeface="OpenSans" charset="0"/>
              </a:rPr>
              <a:t>Desikan</a:t>
            </a:r>
            <a:r>
              <a:rPr lang="en-US" dirty="0">
                <a:solidFill>
                  <a:prstClr val="black"/>
                </a:solidFill>
                <a:latin typeface="OpenSans" charset="0"/>
              </a:rPr>
              <a:t>, S. and Ramesh, G. (2006). </a:t>
            </a:r>
            <a:r>
              <a:rPr lang="en-US" i="1" dirty="0">
                <a:solidFill>
                  <a:prstClr val="black"/>
                </a:solidFill>
                <a:latin typeface="OpenSans-Italic" charset="0"/>
              </a:rPr>
              <a:t>Software testing</a:t>
            </a:r>
            <a:r>
              <a:rPr lang="en-US" dirty="0">
                <a:solidFill>
                  <a:prstClr val="black"/>
                </a:solidFill>
                <a:latin typeface="OpenSans" charset="0"/>
              </a:rPr>
              <a:t>. Bangalore, India: Dorling Kindersley, p.156.</a:t>
            </a:r>
          </a:p>
          <a:p>
            <a:r>
              <a:rPr lang="en-US" dirty="0">
                <a:solidFill>
                  <a:prstClr val="black"/>
                </a:solidFill>
                <a:latin typeface="OpenSans" charset="0"/>
              </a:rPr>
              <a:t>		</a:t>
            </a:r>
            <a:r>
              <a:rPr lang="en-US" dirty="0" err="1">
                <a:solidFill>
                  <a:prstClr val="black"/>
                </a:solidFill>
                <a:latin typeface="OpenSans" charset="0"/>
              </a:rPr>
              <a:t>Vermaat</a:t>
            </a:r>
            <a:r>
              <a:rPr lang="en-US" dirty="0">
                <a:solidFill>
                  <a:prstClr val="black"/>
                </a:solidFill>
                <a:latin typeface="OpenSans" charset="0"/>
              </a:rPr>
              <a:t>, M., </a:t>
            </a:r>
            <a:r>
              <a:rPr lang="en-US" dirty="0" err="1">
                <a:solidFill>
                  <a:prstClr val="black"/>
                </a:solidFill>
                <a:latin typeface="OpenSans" charset="0"/>
              </a:rPr>
              <a:t>Sebok</a:t>
            </a:r>
            <a:r>
              <a:rPr lang="en-US" dirty="0">
                <a:solidFill>
                  <a:prstClr val="black"/>
                </a:solidFill>
                <a:latin typeface="OpenSans" charset="0"/>
              </a:rPr>
              <a:t>, S., Freund, S., Campbell, J. and </a:t>
            </a:r>
            <a:r>
              <a:rPr lang="en-US" dirty="0" err="1">
                <a:solidFill>
                  <a:prstClr val="black"/>
                </a:solidFill>
                <a:latin typeface="OpenSans" charset="0"/>
              </a:rPr>
              <a:t>Frydenberg</a:t>
            </a:r>
            <a:r>
              <a:rPr lang="en-US" dirty="0">
                <a:solidFill>
                  <a:prstClr val="black"/>
                </a:solidFill>
                <a:latin typeface="OpenSans" charset="0"/>
              </a:rPr>
              <a:t>, M. (2014). </a:t>
            </a:r>
            <a:r>
              <a:rPr lang="en-US" i="1" dirty="0">
                <a:solidFill>
                  <a:prstClr val="black"/>
                </a:solidFill>
                <a:latin typeface="OpenSans-Italic" charset="0"/>
              </a:rPr>
              <a:t>Discovering computers</a:t>
            </a:r>
            <a:r>
              <a:rPr lang="en-US" dirty="0">
                <a:solidFill>
                  <a:prstClr val="black"/>
                </a:solidFill>
                <a:latin typeface="OpenSans" charset="0"/>
              </a:rPr>
              <a:t>. Boston: Cengage Learning, pp.446-448.</a:t>
            </a:r>
          </a:p>
          <a:p>
            <a:r>
              <a:rPr lang="en-US" dirty="0">
                <a:solidFill>
                  <a:prstClr val="black"/>
                </a:solidFill>
                <a:latin typeface="OpenSans" charset="0"/>
              </a:rPr>
              <a:t>		Daniels, K., Patterson, G. and Dunston, Y. (2014). </a:t>
            </a:r>
            <a:r>
              <a:rPr lang="en-US" i="1" dirty="0">
                <a:solidFill>
                  <a:prstClr val="black"/>
                </a:solidFill>
                <a:latin typeface="OpenSans-Italic" charset="0"/>
              </a:rPr>
              <a:t>The ultimate student teaching guide</a:t>
            </a:r>
            <a:r>
              <a:rPr lang="en-US" dirty="0">
                <a:solidFill>
                  <a:prstClr val="black"/>
                </a:solidFill>
                <a:latin typeface="OpenSans" charset="0"/>
              </a:rPr>
              <a:t>. 2nd ed. Los Angeles: SAGE Publications, pp.145-151.</a:t>
            </a:r>
            <a:endParaRPr lang="en-US" dirty="0"/>
          </a:p>
        </p:txBody>
      </p:sp>
    </p:spTree>
    <p:extLst>
      <p:ext uri="{BB962C8B-B14F-4D97-AF65-F5344CB8AC3E}">
        <p14:creationId xmlns:p14="http://schemas.microsoft.com/office/powerpoint/2010/main" val="295478958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Cite with Microsoft WORD</a:t>
            </a:r>
          </a:p>
        </p:txBody>
      </p:sp>
      <p:pic>
        <p:nvPicPr>
          <p:cNvPr id="4" name="Content Placeholder 3"/>
          <p:cNvPicPr>
            <a:picLocks noGrp="1" noChangeAspect="1"/>
          </p:cNvPicPr>
          <p:nvPr>
            <p:ph idx="1"/>
          </p:nvPr>
        </p:nvPicPr>
        <p:blipFill>
          <a:blip r:embed="rId2"/>
          <a:stretch>
            <a:fillRect/>
          </a:stretch>
        </p:blipFill>
        <p:spPr>
          <a:xfrm>
            <a:off x="535578" y="1361575"/>
            <a:ext cx="8429100" cy="5285651"/>
          </a:xfrm>
          <a:prstGeom prst="rect">
            <a:avLst/>
          </a:prstGeom>
        </p:spPr>
      </p:pic>
    </p:spTree>
    <p:extLst>
      <p:ext uri="{BB962C8B-B14F-4D97-AF65-F5344CB8AC3E}">
        <p14:creationId xmlns:p14="http://schemas.microsoft.com/office/powerpoint/2010/main" val="234279970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a:t>Try Question 4</a:t>
            </a:r>
          </a:p>
        </p:txBody>
      </p:sp>
    </p:spTree>
    <p:extLst>
      <p:ext uri="{BB962C8B-B14F-4D97-AF65-F5344CB8AC3E}">
        <p14:creationId xmlns:p14="http://schemas.microsoft.com/office/powerpoint/2010/main" val="84751058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877992" y="1479665"/>
            <a:ext cx="2475807" cy="211023"/>
          </a:xfrm>
        </p:spPr>
        <p:txBody>
          <a:bodyPr>
            <a:normAutofit fontScale="90000"/>
          </a:bodyPr>
          <a:lstStyle/>
          <a:p>
            <a:r>
              <a:rPr lang="en-US"/>
              <a:t> </a:t>
            </a:r>
          </a:p>
        </p:txBody>
      </p:sp>
      <p:sp>
        <p:nvSpPr>
          <p:cNvPr id="3" name="Content Placeholder 2"/>
          <p:cNvSpPr>
            <a:spLocks noGrp="1"/>
          </p:cNvSpPr>
          <p:nvPr>
            <p:ph idx="1"/>
          </p:nvPr>
        </p:nvSpPr>
        <p:spPr>
          <a:xfrm>
            <a:off x="631767" y="249382"/>
            <a:ext cx="10722033" cy="5927581"/>
          </a:xfrm>
        </p:spPr>
        <p:txBody>
          <a:bodyPr>
            <a:normAutofit fontScale="92500" lnSpcReduction="20000"/>
          </a:bodyPr>
          <a:lstStyle/>
          <a:p>
            <a:r>
              <a:rPr lang="en-US" dirty="0"/>
              <a:t>Referencing styles</a:t>
            </a:r>
          </a:p>
          <a:p>
            <a:r>
              <a:rPr lang="en-US" dirty="0"/>
              <a:t>There are many styles of referencing; the two most common systems are Harvard and Numeric. Styles differ between schools or departments.</a:t>
            </a:r>
          </a:p>
          <a:p>
            <a:r>
              <a:rPr lang="en-US" dirty="0"/>
              <a:t>Harvard system (author and date)</a:t>
            </a:r>
          </a:p>
          <a:p>
            <a:r>
              <a:rPr lang="en-US" dirty="0"/>
              <a:t>In the text use the surname(s) of the author(s) and the year of publication.</a:t>
            </a:r>
          </a:p>
          <a:p>
            <a:r>
              <a:rPr lang="en-US" dirty="0"/>
              <a:t>References should then be listed alphabetically by author at the end of the work, with the year of publication placed immediately after the author's name.</a:t>
            </a:r>
          </a:p>
          <a:p>
            <a:r>
              <a:rPr lang="en-US" dirty="0"/>
              <a:t>		When referencing more than one work by the same author you can distinguish between them by adding letters after the year </a:t>
            </a:r>
            <a:r>
              <a:rPr lang="en-US" dirty="0" err="1"/>
              <a:t>eg</a:t>
            </a:r>
            <a:r>
              <a:rPr lang="en-US" dirty="0"/>
              <a:t> (Turner, 1998a) and (Turner, 1998b)</a:t>
            </a:r>
          </a:p>
          <a:p>
            <a:r>
              <a:rPr lang="en-US" dirty="0"/>
              <a:t>		When citing a particular quote put quotation marks around the quotation. You must include the page number(s) of the quotation, e.g. Treatments for cancer "can disrupt economic and social function" (</a:t>
            </a:r>
            <a:r>
              <a:rPr lang="en-US" dirty="0" err="1"/>
              <a:t>Fallowfield</a:t>
            </a:r>
            <a:r>
              <a:rPr lang="en-US" dirty="0"/>
              <a:t> 1990, p. 92).</a:t>
            </a:r>
          </a:p>
          <a:p>
            <a:r>
              <a:rPr lang="en-US" dirty="0"/>
              <a:t>Only use direct quotations when necessary. It is usually preferable to re-word (paraphrase) information.</a:t>
            </a:r>
          </a:p>
          <a:p>
            <a:endParaRPr lang="en-US" dirty="0"/>
          </a:p>
        </p:txBody>
      </p:sp>
    </p:spTree>
    <p:extLst>
      <p:ext uri="{BB962C8B-B14F-4D97-AF65-F5344CB8AC3E}">
        <p14:creationId xmlns:p14="http://schemas.microsoft.com/office/powerpoint/2010/main" val="207178539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31766" y="540884"/>
            <a:ext cx="11089178" cy="5386090"/>
          </a:xfrm>
          <a:prstGeom prst="rect">
            <a:avLst/>
          </a:prstGeom>
        </p:spPr>
        <p:txBody>
          <a:bodyPr wrap="square">
            <a:spAutoFit/>
          </a:bodyPr>
          <a:lstStyle/>
          <a:p>
            <a:r>
              <a:rPr lang="en-US" sz="2000" dirty="0">
                <a:solidFill>
                  <a:srgbClr val="032553"/>
                </a:solidFill>
                <a:latin typeface="Verdana" charset="0"/>
              </a:rPr>
              <a:t>Example of Harvard referencing</a:t>
            </a:r>
          </a:p>
          <a:p>
            <a:r>
              <a:rPr lang="en-US" dirty="0">
                <a:solidFill>
                  <a:srgbClr val="414141"/>
                </a:solidFill>
                <a:latin typeface="Verdana" charset="0"/>
              </a:rPr>
              <a:t>A typical piece of text might read:</a:t>
            </a:r>
          </a:p>
          <a:p>
            <a:r>
              <a:rPr lang="en-US" dirty="0">
                <a:solidFill>
                  <a:srgbClr val="414141"/>
                </a:solidFill>
                <a:latin typeface="Verdana" charset="0"/>
              </a:rPr>
              <a:t>Searcy and Whatley (1984) also found evidence for functions in </a:t>
            </a:r>
            <a:r>
              <a:rPr lang="en-US" dirty="0" err="1">
                <a:solidFill>
                  <a:srgbClr val="414141"/>
                </a:solidFill>
                <a:latin typeface="Verdana" charset="0"/>
              </a:rPr>
              <a:t>Thermoplasma</a:t>
            </a:r>
            <a:r>
              <a:rPr lang="en-US" dirty="0">
                <a:solidFill>
                  <a:srgbClr val="414141"/>
                </a:solidFill>
                <a:latin typeface="Verdana" charset="0"/>
              </a:rPr>
              <a:t>. They do not seem to form de novo in the cytoplasm (</a:t>
            </a:r>
            <a:r>
              <a:rPr lang="en-US" dirty="0" err="1">
                <a:solidFill>
                  <a:srgbClr val="414141"/>
                </a:solidFill>
                <a:latin typeface="Verdana" charset="0"/>
              </a:rPr>
              <a:t>Opperdoes</a:t>
            </a:r>
            <a:r>
              <a:rPr lang="en-US" dirty="0">
                <a:solidFill>
                  <a:srgbClr val="414141"/>
                </a:solidFill>
                <a:latin typeface="Verdana" charset="0"/>
              </a:rPr>
              <a:t> and </a:t>
            </a:r>
            <a:r>
              <a:rPr lang="en-US" dirty="0" err="1">
                <a:solidFill>
                  <a:srgbClr val="414141"/>
                </a:solidFill>
                <a:latin typeface="Verdana" charset="0"/>
              </a:rPr>
              <a:t>Michels</a:t>
            </a:r>
            <a:r>
              <a:rPr lang="en-US" dirty="0">
                <a:solidFill>
                  <a:srgbClr val="414141"/>
                </a:solidFill>
                <a:latin typeface="Verdana" charset="0"/>
              </a:rPr>
              <a:t> 1989; </a:t>
            </a:r>
            <a:r>
              <a:rPr lang="en-US" dirty="0" err="1">
                <a:solidFill>
                  <a:srgbClr val="414141"/>
                </a:solidFill>
                <a:latin typeface="Verdana" charset="0"/>
              </a:rPr>
              <a:t>Tabak</a:t>
            </a:r>
            <a:r>
              <a:rPr lang="en-US" dirty="0">
                <a:solidFill>
                  <a:srgbClr val="414141"/>
                </a:solidFill>
                <a:latin typeface="Verdana" charset="0"/>
              </a:rPr>
              <a:t> and </a:t>
            </a:r>
            <a:r>
              <a:rPr lang="en-US" dirty="0" err="1">
                <a:solidFill>
                  <a:srgbClr val="414141"/>
                </a:solidFill>
                <a:latin typeface="Verdana" charset="0"/>
              </a:rPr>
              <a:t>Diestel</a:t>
            </a:r>
            <a:r>
              <a:rPr lang="en-US" dirty="0">
                <a:solidFill>
                  <a:srgbClr val="414141"/>
                </a:solidFill>
                <a:latin typeface="Verdana" charset="0"/>
              </a:rPr>
              <a:t> 1989). This is </a:t>
            </a:r>
            <a:r>
              <a:rPr lang="en-US" dirty="0" err="1">
                <a:solidFill>
                  <a:srgbClr val="414141"/>
                </a:solidFill>
                <a:latin typeface="Verdana" charset="0"/>
              </a:rPr>
              <a:t>symbiant</a:t>
            </a:r>
            <a:r>
              <a:rPr lang="en-US" dirty="0">
                <a:solidFill>
                  <a:srgbClr val="414141"/>
                </a:solidFill>
                <a:latin typeface="Verdana" charset="0"/>
              </a:rPr>
              <a:t>-like </a:t>
            </a:r>
            <a:r>
              <a:rPr lang="en-US" dirty="0" err="1">
                <a:solidFill>
                  <a:srgbClr val="414141"/>
                </a:solidFill>
                <a:latin typeface="Verdana" charset="0"/>
              </a:rPr>
              <a:t>behaviour</a:t>
            </a:r>
            <a:r>
              <a:rPr lang="en-US" dirty="0">
                <a:solidFill>
                  <a:srgbClr val="414141"/>
                </a:solidFill>
                <a:latin typeface="Verdana" charset="0"/>
              </a:rPr>
              <a:t>, but there is no trace of a genome in </a:t>
            </a:r>
            <a:r>
              <a:rPr lang="en-US" dirty="0" err="1">
                <a:solidFill>
                  <a:srgbClr val="414141"/>
                </a:solidFill>
                <a:latin typeface="Verdana" charset="0"/>
              </a:rPr>
              <a:t>microbodies</a:t>
            </a:r>
            <a:r>
              <a:rPr lang="en-US" dirty="0">
                <a:solidFill>
                  <a:srgbClr val="414141"/>
                </a:solidFill>
                <a:latin typeface="Verdana" charset="0"/>
              </a:rPr>
              <a:t>.</a:t>
            </a:r>
          </a:p>
          <a:p>
            <a:endParaRPr lang="en-US" dirty="0">
              <a:solidFill>
                <a:srgbClr val="414141"/>
              </a:solidFill>
              <a:latin typeface="Verdana" charset="0"/>
            </a:endParaRPr>
          </a:p>
          <a:p>
            <a:r>
              <a:rPr lang="en-US" dirty="0">
                <a:solidFill>
                  <a:srgbClr val="414141"/>
                </a:solidFill>
                <a:latin typeface="Verdana" charset="0"/>
              </a:rPr>
              <a:t>The reference list would arrange references in alphabetical order of author, e.g.</a:t>
            </a:r>
          </a:p>
          <a:p>
            <a:r>
              <a:rPr lang="en-US" dirty="0">
                <a:solidFill>
                  <a:srgbClr val="414141"/>
                </a:solidFill>
                <a:latin typeface="Verdana" charset="0"/>
              </a:rPr>
              <a:t>		OPPERDOES, F. R. and P.A.M. MICHELS, 1989. Biogenesis and evolutionary origin of peroxisomes. In: J. M. TAGER, Organelles in Eukaryotic Cells. New York: Plenum, pp.5-10.</a:t>
            </a:r>
          </a:p>
          <a:p>
            <a:r>
              <a:rPr lang="en-US" dirty="0">
                <a:solidFill>
                  <a:srgbClr val="414141"/>
                </a:solidFill>
                <a:latin typeface="Verdana" charset="0"/>
              </a:rPr>
              <a:t>		SEARCY, D. G. and F. R. WHATLEY, 1984. </a:t>
            </a:r>
            <a:r>
              <a:rPr lang="en-US" dirty="0" err="1">
                <a:solidFill>
                  <a:srgbClr val="414141"/>
                </a:solidFill>
                <a:latin typeface="Verdana" charset="0"/>
              </a:rPr>
              <a:t>Thermoplasma</a:t>
            </a:r>
            <a:r>
              <a:rPr lang="en-US" dirty="0">
                <a:solidFill>
                  <a:srgbClr val="414141"/>
                </a:solidFill>
                <a:latin typeface="Verdana" charset="0"/>
              </a:rPr>
              <a:t> </a:t>
            </a:r>
            <a:r>
              <a:rPr lang="en-US" dirty="0" err="1">
                <a:solidFill>
                  <a:srgbClr val="414141"/>
                </a:solidFill>
                <a:latin typeface="Verdana" charset="0"/>
              </a:rPr>
              <a:t>acidophilum</a:t>
            </a:r>
            <a:r>
              <a:rPr lang="en-US" dirty="0">
                <a:solidFill>
                  <a:srgbClr val="414141"/>
                </a:solidFill>
                <a:latin typeface="Verdana" charset="0"/>
              </a:rPr>
              <a:t> cell membrane. </a:t>
            </a:r>
            <a:r>
              <a:rPr lang="en-US" dirty="0" err="1">
                <a:solidFill>
                  <a:srgbClr val="414141"/>
                </a:solidFill>
                <a:latin typeface="Verdana" charset="0"/>
              </a:rPr>
              <a:t>Zentralblatt</a:t>
            </a:r>
            <a:r>
              <a:rPr lang="en-US" dirty="0">
                <a:solidFill>
                  <a:srgbClr val="414141"/>
                </a:solidFill>
                <a:latin typeface="Verdana" charset="0"/>
              </a:rPr>
              <a:t> fur </a:t>
            </a:r>
            <a:r>
              <a:rPr lang="en-US" dirty="0" err="1">
                <a:solidFill>
                  <a:srgbClr val="414141"/>
                </a:solidFill>
                <a:latin typeface="Verdana" charset="0"/>
              </a:rPr>
              <a:t>Bakteriologie</a:t>
            </a:r>
            <a:r>
              <a:rPr lang="en-US" dirty="0">
                <a:solidFill>
                  <a:srgbClr val="414141"/>
                </a:solidFill>
                <a:latin typeface="Verdana" charset="0"/>
              </a:rPr>
              <a:t> </a:t>
            </a:r>
            <a:r>
              <a:rPr lang="en-US" dirty="0" err="1">
                <a:solidFill>
                  <a:srgbClr val="414141"/>
                </a:solidFill>
                <a:latin typeface="Verdana" charset="0"/>
              </a:rPr>
              <a:t>Mikrobiologie</a:t>
            </a:r>
            <a:r>
              <a:rPr lang="en-US" dirty="0">
                <a:solidFill>
                  <a:srgbClr val="414141"/>
                </a:solidFill>
                <a:latin typeface="Verdana" charset="0"/>
              </a:rPr>
              <a:t> und Hygiene 1 </a:t>
            </a:r>
            <a:r>
              <a:rPr lang="en-US" dirty="0" err="1">
                <a:solidFill>
                  <a:srgbClr val="414141"/>
                </a:solidFill>
                <a:latin typeface="Verdana" charset="0"/>
              </a:rPr>
              <a:t>Abteilung</a:t>
            </a:r>
            <a:r>
              <a:rPr lang="en-US" dirty="0">
                <a:solidFill>
                  <a:srgbClr val="414141"/>
                </a:solidFill>
                <a:latin typeface="Verdana" charset="0"/>
              </a:rPr>
              <a:t> </a:t>
            </a:r>
            <a:r>
              <a:rPr lang="en-US" dirty="0" err="1">
                <a:solidFill>
                  <a:srgbClr val="414141"/>
                </a:solidFill>
                <a:latin typeface="Verdana" charset="0"/>
              </a:rPr>
              <a:t>Originale</a:t>
            </a:r>
            <a:r>
              <a:rPr lang="en-US" dirty="0">
                <a:solidFill>
                  <a:srgbClr val="414141"/>
                </a:solidFill>
                <a:latin typeface="Verdana" charset="0"/>
              </a:rPr>
              <a:t>, C3, 245-257.</a:t>
            </a:r>
          </a:p>
          <a:p>
            <a:r>
              <a:rPr lang="en-US" dirty="0">
                <a:solidFill>
                  <a:srgbClr val="414141"/>
                </a:solidFill>
                <a:latin typeface="Verdana" charset="0"/>
              </a:rPr>
              <a:t>		TABAK, H. F. and B. DIESTEL, 1989. Biogenesis of peroxisomes. In: J. M. </a:t>
            </a:r>
            <a:r>
              <a:rPr lang="en-US" dirty="0" err="1">
                <a:solidFill>
                  <a:srgbClr val="414141"/>
                </a:solidFill>
                <a:latin typeface="Verdana" charset="0"/>
              </a:rPr>
              <a:t>Tager</a:t>
            </a:r>
            <a:r>
              <a:rPr lang="en-US" dirty="0">
                <a:solidFill>
                  <a:srgbClr val="414141"/>
                </a:solidFill>
                <a:latin typeface="Verdana" charset="0"/>
              </a:rPr>
              <a:t>, Organelles in Eukaryotic Cells. New York: Plenum, pp.5-10.</a:t>
            </a:r>
          </a:p>
          <a:p>
            <a:r>
              <a:rPr lang="en-US" dirty="0">
                <a:solidFill>
                  <a:srgbClr val="414141"/>
                </a:solidFill>
                <a:latin typeface="Verdana" charset="0"/>
              </a:rPr>
              <a:t>When referencing more than one author the first author is listed by surname first, followed by their initials. The second author is listed by initials first, followed by surname.</a:t>
            </a:r>
          </a:p>
          <a:p>
            <a:r>
              <a:rPr lang="en-US" dirty="0">
                <a:solidFill>
                  <a:srgbClr val="414141"/>
                </a:solidFill>
                <a:latin typeface="Verdana" charset="0"/>
              </a:rPr>
              <a:t>Notice that when using the Harvard system, the year of publication is positioned after the author names.</a:t>
            </a:r>
            <a:endParaRPr lang="en-US" dirty="0"/>
          </a:p>
        </p:txBody>
      </p:sp>
    </p:spTree>
    <p:extLst>
      <p:ext uri="{BB962C8B-B14F-4D97-AF65-F5344CB8AC3E}">
        <p14:creationId xmlns:p14="http://schemas.microsoft.com/office/powerpoint/2010/main" val="339002081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46415" y="670561"/>
            <a:ext cx="9546705" cy="4431983"/>
          </a:xfrm>
          <a:prstGeom prst="rect">
            <a:avLst/>
          </a:prstGeom>
        </p:spPr>
        <p:txBody>
          <a:bodyPr wrap="square">
            <a:spAutoFit/>
          </a:bodyPr>
          <a:lstStyle/>
          <a:p>
            <a:r>
              <a:rPr lang="en-US" sz="2400" dirty="0">
                <a:solidFill>
                  <a:srgbClr val="032553"/>
                </a:solidFill>
                <a:latin typeface="Verdana" charset="0"/>
              </a:rPr>
              <a:t>Numeric system</a:t>
            </a:r>
          </a:p>
          <a:p>
            <a:endParaRPr lang="en-US" dirty="0">
              <a:solidFill>
                <a:srgbClr val="414141"/>
              </a:solidFill>
              <a:latin typeface="Verdana" charset="0"/>
            </a:endParaRPr>
          </a:p>
          <a:p>
            <a:r>
              <a:rPr lang="en-US" sz="2000" dirty="0">
                <a:solidFill>
                  <a:srgbClr val="414141"/>
                </a:solidFill>
                <a:latin typeface="Verdana" charset="0"/>
              </a:rPr>
              <a:t>In the Numeric system of referencing, numbers inserted in the text refer to a numerical sequence of references at the end. The first reference is numbered 1, the second 2, and so on.  The numbers can be written in superscript or in brackets</a:t>
            </a:r>
          </a:p>
          <a:p>
            <a:endParaRPr lang="en-US" sz="2000" dirty="0">
              <a:solidFill>
                <a:srgbClr val="414141"/>
              </a:solidFill>
              <a:latin typeface="Verdana" charset="0"/>
            </a:endParaRPr>
          </a:p>
          <a:p>
            <a:endParaRPr lang="en-US" sz="2000" dirty="0">
              <a:solidFill>
                <a:srgbClr val="414141"/>
              </a:solidFill>
              <a:latin typeface="Verdana" charset="0"/>
            </a:endParaRPr>
          </a:p>
          <a:p>
            <a:r>
              <a:rPr lang="en-US" sz="2000" dirty="0">
                <a:solidFill>
                  <a:srgbClr val="414141"/>
                </a:solidFill>
                <a:latin typeface="Verdana" charset="0"/>
              </a:rPr>
              <a:t>		</a:t>
            </a:r>
          </a:p>
          <a:p>
            <a:r>
              <a:rPr lang="en-US" sz="2000" dirty="0">
                <a:solidFill>
                  <a:srgbClr val="414141"/>
                </a:solidFill>
                <a:latin typeface="Verdana" charset="0"/>
              </a:rPr>
              <a:t>When citing a particular quote put quotation marks around the quotation. You must include the page number(s) of the quotation, e.g. Treatments "can disrupt economic and social function" (2, p. 92).</a:t>
            </a:r>
          </a:p>
          <a:p>
            <a:r>
              <a:rPr lang="en-US" sz="2000" dirty="0">
                <a:solidFill>
                  <a:srgbClr val="414141"/>
                </a:solidFill>
                <a:latin typeface="Verdana" charset="0"/>
              </a:rPr>
              <a:t>Only use direct quotations when necessary. It is usually preferable to re-word (paraphrase) information.</a:t>
            </a:r>
          </a:p>
        </p:txBody>
      </p:sp>
    </p:spTree>
    <p:extLst>
      <p:ext uri="{BB962C8B-B14F-4D97-AF65-F5344CB8AC3E}">
        <p14:creationId xmlns:p14="http://schemas.microsoft.com/office/powerpoint/2010/main" val="372193693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82138" y="1069016"/>
            <a:ext cx="11587942" cy="4247317"/>
          </a:xfrm>
          <a:prstGeom prst="rect">
            <a:avLst/>
          </a:prstGeom>
        </p:spPr>
        <p:txBody>
          <a:bodyPr wrap="square">
            <a:spAutoFit/>
          </a:bodyPr>
          <a:lstStyle/>
          <a:p>
            <a:r>
              <a:rPr lang="en-US" dirty="0">
                <a:solidFill>
                  <a:srgbClr val="414141"/>
                </a:solidFill>
                <a:latin typeface="Verdana" charset="0"/>
              </a:rPr>
              <a:t>A typical piece of text might read:</a:t>
            </a:r>
          </a:p>
          <a:p>
            <a:r>
              <a:rPr lang="en-US" dirty="0">
                <a:solidFill>
                  <a:schemeClr val="accent1">
                    <a:lumMod val="75000"/>
                  </a:schemeClr>
                </a:solidFill>
                <a:latin typeface="Verdana" charset="0"/>
              </a:rPr>
              <a:t>Searcy and Whatley</a:t>
            </a:r>
            <a:r>
              <a:rPr lang="en-US" baseline="30000" dirty="0">
                <a:solidFill>
                  <a:schemeClr val="accent1">
                    <a:lumMod val="75000"/>
                  </a:schemeClr>
                </a:solidFill>
                <a:latin typeface="Verdana" charset="0"/>
              </a:rPr>
              <a:t>1</a:t>
            </a:r>
            <a:r>
              <a:rPr lang="en-US" baseline="0" dirty="0">
                <a:solidFill>
                  <a:schemeClr val="accent1">
                    <a:lumMod val="75000"/>
                  </a:schemeClr>
                </a:solidFill>
                <a:latin typeface="Verdana" charset="0"/>
              </a:rPr>
              <a:t> also found evidence for functions in </a:t>
            </a:r>
            <a:r>
              <a:rPr lang="en-US" baseline="0" dirty="0" err="1">
                <a:solidFill>
                  <a:schemeClr val="accent1">
                    <a:lumMod val="75000"/>
                  </a:schemeClr>
                </a:solidFill>
                <a:latin typeface="Verdana" charset="0"/>
              </a:rPr>
              <a:t>Thermoplasma</a:t>
            </a:r>
            <a:r>
              <a:rPr lang="en-US" baseline="0" dirty="0">
                <a:solidFill>
                  <a:schemeClr val="accent1">
                    <a:lumMod val="75000"/>
                  </a:schemeClr>
                </a:solidFill>
                <a:latin typeface="Verdana" charset="0"/>
              </a:rPr>
              <a:t>. They do not seem to form de novo in the cytoplasm</a:t>
            </a:r>
            <a:r>
              <a:rPr lang="en-US" baseline="30000" dirty="0">
                <a:solidFill>
                  <a:schemeClr val="accent1">
                    <a:lumMod val="75000"/>
                  </a:schemeClr>
                </a:solidFill>
                <a:latin typeface="Verdana" charset="0"/>
              </a:rPr>
              <a:t>2,3</a:t>
            </a:r>
            <a:r>
              <a:rPr lang="en-US" baseline="0" dirty="0">
                <a:solidFill>
                  <a:schemeClr val="accent1">
                    <a:lumMod val="75000"/>
                  </a:schemeClr>
                </a:solidFill>
                <a:latin typeface="Verdana" charset="0"/>
              </a:rPr>
              <a:t>. This is </a:t>
            </a:r>
            <a:r>
              <a:rPr lang="en-US" baseline="0" dirty="0" err="1">
                <a:solidFill>
                  <a:schemeClr val="accent1">
                    <a:lumMod val="75000"/>
                  </a:schemeClr>
                </a:solidFill>
                <a:latin typeface="Verdana" charset="0"/>
              </a:rPr>
              <a:t>symbiant</a:t>
            </a:r>
            <a:r>
              <a:rPr lang="en-US" baseline="0" dirty="0">
                <a:solidFill>
                  <a:schemeClr val="accent1">
                    <a:lumMod val="75000"/>
                  </a:schemeClr>
                </a:solidFill>
                <a:latin typeface="Verdana" charset="0"/>
              </a:rPr>
              <a:t>-like </a:t>
            </a:r>
            <a:r>
              <a:rPr lang="en-US" baseline="0" dirty="0" err="1">
                <a:solidFill>
                  <a:schemeClr val="accent1">
                    <a:lumMod val="75000"/>
                  </a:schemeClr>
                </a:solidFill>
                <a:latin typeface="Verdana" charset="0"/>
              </a:rPr>
              <a:t>behaviour</a:t>
            </a:r>
            <a:r>
              <a:rPr lang="en-US" baseline="0" dirty="0">
                <a:solidFill>
                  <a:schemeClr val="accent1">
                    <a:lumMod val="75000"/>
                  </a:schemeClr>
                </a:solidFill>
                <a:latin typeface="Verdana" charset="0"/>
              </a:rPr>
              <a:t>, but there is no trace of a genome in microbodies</a:t>
            </a:r>
            <a:r>
              <a:rPr lang="en-US" baseline="30000" dirty="0">
                <a:solidFill>
                  <a:schemeClr val="accent1">
                    <a:lumMod val="75000"/>
                  </a:schemeClr>
                </a:solidFill>
                <a:latin typeface="Verdana" charset="0"/>
              </a:rPr>
              <a:t>1</a:t>
            </a:r>
            <a:r>
              <a:rPr lang="en-US" baseline="0" dirty="0">
                <a:solidFill>
                  <a:schemeClr val="accent1">
                    <a:lumMod val="75000"/>
                  </a:schemeClr>
                </a:solidFill>
                <a:latin typeface="Verdana" charset="0"/>
              </a:rPr>
              <a:t>.</a:t>
            </a:r>
          </a:p>
          <a:p>
            <a:endParaRPr lang="en-US" baseline="0" dirty="0">
              <a:solidFill>
                <a:srgbClr val="414141"/>
              </a:solidFill>
              <a:latin typeface="Verdana" charset="0"/>
            </a:endParaRPr>
          </a:p>
          <a:p>
            <a:r>
              <a:rPr lang="en-US" baseline="0" dirty="0">
                <a:solidFill>
                  <a:srgbClr val="414141"/>
                </a:solidFill>
                <a:latin typeface="Verdana" charset="0"/>
              </a:rPr>
              <a:t>The reference list would give each reference in numerical order:</a:t>
            </a:r>
          </a:p>
          <a:p>
            <a:endParaRPr lang="en-US" baseline="0" dirty="0">
              <a:solidFill>
                <a:srgbClr val="414141"/>
              </a:solidFill>
              <a:latin typeface="Verdana" charset="0"/>
            </a:endParaRPr>
          </a:p>
          <a:p>
            <a:r>
              <a:rPr lang="en-US" baseline="0" dirty="0">
                <a:solidFill>
                  <a:schemeClr val="accent1">
                    <a:lumMod val="75000"/>
                  </a:schemeClr>
                </a:solidFill>
                <a:latin typeface="Verdana" charset="0"/>
              </a:rPr>
              <a:t>SEARCY, D G. and F. R. WHATLEY. </a:t>
            </a:r>
            <a:r>
              <a:rPr lang="en-US" baseline="0" dirty="0" err="1">
                <a:solidFill>
                  <a:schemeClr val="accent1">
                    <a:lumMod val="75000"/>
                  </a:schemeClr>
                </a:solidFill>
                <a:latin typeface="Verdana" charset="0"/>
              </a:rPr>
              <a:t>Thermoplasma</a:t>
            </a:r>
            <a:r>
              <a:rPr lang="en-US" baseline="0" dirty="0">
                <a:solidFill>
                  <a:schemeClr val="accent1">
                    <a:lumMod val="75000"/>
                  </a:schemeClr>
                </a:solidFill>
                <a:latin typeface="Verdana" charset="0"/>
              </a:rPr>
              <a:t> </a:t>
            </a:r>
            <a:r>
              <a:rPr lang="en-US" baseline="0" dirty="0" err="1">
                <a:solidFill>
                  <a:schemeClr val="accent1">
                    <a:lumMod val="75000"/>
                  </a:schemeClr>
                </a:solidFill>
                <a:latin typeface="Verdana" charset="0"/>
              </a:rPr>
              <a:t>acidophilum</a:t>
            </a:r>
            <a:r>
              <a:rPr lang="en-US" baseline="0" dirty="0">
                <a:solidFill>
                  <a:schemeClr val="accent1">
                    <a:lumMod val="75000"/>
                  </a:schemeClr>
                </a:solidFill>
                <a:latin typeface="Verdana" charset="0"/>
              </a:rPr>
              <a:t> cell membrane. </a:t>
            </a:r>
            <a:r>
              <a:rPr lang="en-US" baseline="0" dirty="0" err="1">
                <a:solidFill>
                  <a:schemeClr val="accent1">
                    <a:lumMod val="75000"/>
                  </a:schemeClr>
                </a:solidFill>
                <a:latin typeface="Verdana" charset="0"/>
              </a:rPr>
              <a:t>Zentralblatt</a:t>
            </a:r>
            <a:r>
              <a:rPr lang="en-US" baseline="0" dirty="0">
                <a:solidFill>
                  <a:schemeClr val="accent1">
                    <a:lumMod val="75000"/>
                  </a:schemeClr>
                </a:solidFill>
                <a:latin typeface="Verdana" charset="0"/>
              </a:rPr>
              <a:t> fur </a:t>
            </a:r>
            <a:r>
              <a:rPr lang="en-US" baseline="0" dirty="0" err="1">
                <a:solidFill>
                  <a:schemeClr val="accent1">
                    <a:lumMod val="75000"/>
                  </a:schemeClr>
                </a:solidFill>
                <a:latin typeface="Verdana" charset="0"/>
              </a:rPr>
              <a:t>Bakteriologie</a:t>
            </a:r>
            <a:r>
              <a:rPr lang="en-US" baseline="0" dirty="0">
                <a:solidFill>
                  <a:schemeClr val="accent1">
                    <a:lumMod val="75000"/>
                  </a:schemeClr>
                </a:solidFill>
                <a:latin typeface="Verdana" charset="0"/>
              </a:rPr>
              <a:t> </a:t>
            </a:r>
            <a:r>
              <a:rPr lang="en-US" baseline="0" dirty="0" err="1">
                <a:solidFill>
                  <a:schemeClr val="accent1">
                    <a:lumMod val="75000"/>
                  </a:schemeClr>
                </a:solidFill>
                <a:latin typeface="Verdana" charset="0"/>
              </a:rPr>
              <a:t>Mikrobiologie</a:t>
            </a:r>
            <a:r>
              <a:rPr lang="en-US" baseline="0" dirty="0">
                <a:solidFill>
                  <a:schemeClr val="accent1">
                    <a:lumMod val="75000"/>
                  </a:schemeClr>
                </a:solidFill>
                <a:latin typeface="Verdana" charset="0"/>
              </a:rPr>
              <a:t> und Hygiene 1 </a:t>
            </a:r>
            <a:r>
              <a:rPr lang="en-US" baseline="0" dirty="0" err="1">
                <a:solidFill>
                  <a:schemeClr val="accent1">
                    <a:lumMod val="75000"/>
                  </a:schemeClr>
                </a:solidFill>
                <a:latin typeface="Verdana" charset="0"/>
              </a:rPr>
              <a:t>Abteilung</a:t>
            </a:r>
            <a:r>
              <a:rPr lang="en-US" baseline="0" dirty="0">
                <a:solidFill>
                  <a:schemeClr val="accent1">
                    <a:lumMod val="75000"/>
                  </a:schemeClr>
                </a:solidFill>
                <a:latin typeface="Verdana" charset="0"/>
              </a:rPr>
              <a:t> </a:t>
            </a:r>
            <a:r>
              <a:rPr lang="en-US" baseline="0" dirty="0" err="1">
                <a:solidFill>
                  <a:schemeClr val="accent1">
                    <a:lumMod val="75000"/>
                  </a:schemeClr>
                </a:solidFill>
                <a:latin typeface="Verdana" charset="0"/>
              </a:rPr>
              <a:t>Originale</a:t>
            </a:r>
            <a:r>
              <a:rPr lang="en-US" baseline="0" dirty="0">
                <a:solidFill>
                  <a:schemeClr val="accent1">
                    <a:lumMod val="75000"/>
                  </a:schemeClr>
                </a:solidFill>
                <a:latin typeface="Verdana" charset="0"/>
              </a:rPr>
              <a:t>, 1984, C3, 245-257.</a:t>
            </a:r>
          </a:p>
          <a:p>
            <a:endParaRPr lang="en-US" baseline="0" dirty="0">
              <a:solidFill>
                <a:schemeClr val="accent1">
                  <a:lumMod val="75000"/>
                </a:schemeClr>
              </a:solidFill>
              <a:latin typeface="Verdana" charset="0"/>
            </a:endParaRPr>
          </a:p>
          <a:p>
            <a:r>
              <a:rPr lang="en-US" baseline="0" dirty="0">
                <a:solidFill>
                  <a:schemeClr val="accent1">
                    <a:lumMod val="75000"/>
                  </a:schemeClr>
                </a:solidFill>
                <a:latin typeface="Verdana" charset="0"/>
              </a:rPr>
              <a:t>OPPERDOES, F. R. and P. A. M. MICHELS. Biogenesis and evolutionary origin of peroxisomes. In: J. M. </a:t>
            </a:r>
            <a:r>
              <a:rPr lang="en-US" baseline="0" dirty="0" err="1">
                <a:solidFill>
                  <a:schemeClr val="accent1">
                    <a:lumMod val="75000"/>
                  </a:schemeClr>
                </a:solidFill>
                <a:latin typeface="Verdana" charset="0"/>
              </a:rPr>
              <a:t>Tager</a:t>
            </a:r>
            <a:r>
              <a:rPr lang="en-US" baseline="0" dirty="0">
                <a:solidFill>
                  <a:schemeClr val="accent1">
                    <a:lumMod val="75000"/>
                  </a:schemeClr>
                </a:solidFill>
                <a:latin typeface="Verdana" charset="0"/>
              </a:rPr>
              <a:t>, Organelles in Eukaryotic Cells. New York: Plenum, 1989, pp. 5-10.</a:t>
            </a:r>
          </a:p>
          <a:p>
            <a:endParaRPr lang="en-US" baseline="0" dirty="0">
              <a:solidFill>
                <a:schemeClr val="accent1">
                  <a:lumMod val="75000"/>
                </a:schemeClr>
              </a:solidFill>
              <a:latin typeface="Verdana" charset="0"/>
            </a:endParaRPr>
          </a:p>
          <a:p>
            <a:r>
              <a:rPr lang="en-US" baseline="0" dirty="0">
                <a:solidFill>
                  <a:schemeClr val="accent1">
                    <a:lumMod val="75000"/>
                  </a:schemeClr>
                </a:solidFill>
                <a:latin typeface="Verdana" charset="0"/>
              </a:rPr>
              <a:t>TABEK, H. F. and B. DIESTREL. Biogenesis of peroxisomes. In: J. M. TAGER, Organelles in Eukaryotic Cells New York: Plenum, 1989, pp. 5-10</a:t>
            </a:r>
          </a:p>
        </p:txBody>
      </p:sp>
      <p:sp>
        <p:nvSpPr>
          <p:cNvPr id="3" name="Rectangle 2"/>
          <p:cNvSpPr/>
          <p:nvPr/>
        </p:nvSpPr>
        <p:spPr>
          <a:xfrm>
            <a:off x="1727623" y="419854"/>
            <a:ext cx="5482655" cy="584775"/>
          </a:xfrm>
          <a:prstGeom prst="rect">
            <a:avLst/>
          </a:prstGeom>
        </p:spPr>
        <p:txBody>
          <a:bodyPr wrap="none">
            <a:spAutoFit/>
          </a:bodyPr>
          <a:lstStyle/>
          <a:p>
            <a:r>
              <a:rPr lang="en-GB" sz="3200" dirty="0"/>
              <a:t>Example of numeric referencing</a:t>
            </a:r>
          </a:p>
        </p:txBody>
      </p:sp>
    </p:spTree>
    <p:extLst>
      <p:ext uri="{BB962C8B-B14F-4D97-AF65-F5344CB8AC3E}">
        <p14:creationId xmlns:p14="http://schemas.microsoft.com/office/powerpoint/2010/main" val="334174585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55040" y="843280"/>
            <a:ext cx="10332720" cy="3539430"/>
          </a:xfrm>
          <a:prstGeom prst="rect">
            <a:avLst/>
          </a:prstGeom>
        </p:spPr>
        <p:txBody>
          <a:bodyPr wrap="square">
            <a:spAutoFit/>
          </a:bodyPr>
          <a:lstStyle/>
          <a:p>
            <a:pPr marL="457200" indent="-457200">
              <a:buFont typeface="Arial" panose="020B0604020202020204" pitchFamily="34" charset="0"/>
              <a:buChar char="•"/>
            </a:pPr>
            <a:r>
              <a:rPr lang="en-GB" sz="2800" dirty="0"/>
              <a:t>When referencing more than one author the first author is listed by surname first, followed by their initials. </a:t>
            </a:r>
          </a:p>
          <a:p>
            <a:endParaRPr lang="en-GB" sz="2800" dirty="0"/>
          </a:p>
          <a:p>
            <a:pPr marL="457200" indent="-457200">
              <a:buFont typeface="Arial" panose="020B0604020202020204" pitchFamily="34" charset="0"/>
              <a:buChar char="•"/>
            </a:pPr>
            <a:r>
              <a:rPr lang="en-GB" sz="2800" dirty="0"/>
              <a:t>The second author is listed by initials first, followed by surname.</a:t>
            </a:r>
          </a:p>
          <a:p>
            <a:endParaRPr lang="en-GB" sz="2800" dirty="0"/>
          </a:p>
          <a:p>
            <a:pPr marL="457200" indent="-457200">
              <a:buFont typeface="Arial" panose="020B0604020202020204" pitchFamily="34" charset="0"/>
              <a:buChar char="•"/>
            </a:pPr>
            <a:r>
              <a:rPr lang="en-GB" sz="2800" dirty="0"/>
              <a:t>Notice that the year of publication has now been positioned towards  the end of the reference for books and before the volume, part/issue and page number details for journals.</a:t>
            </a:r>
          </a:p>
        </p:txBody>
      </p:sp>
    </p:spTree>
    <p:extLst>
      <p:ext uri="{BB962C8B-B14F-4D97-AF65-F5344CB8AC3E}">
        <p14:creationId xmlns:p14="http://schemas.microsoft.com/office/powerpoint/2010/main" val="212788649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852711" y="2967335"/>
            <a:ext cx="2486578" cy="923330"/>
          </a:xfrm>
          <a:prstGeom prst="rect">
            <a:avLst/>
          </a:prstGeom>
          <a:noFill/>
        </p:spPr>
        <p:txBody>
          <a:bodyPr wrap="none" lIns="91440" tIns="45720" rIns="91440" bIns="45720">
            <a:spAutoFit/>
          </a:bodyPr>
          <a:lstStyle/>
          <a:p>
            <a:pPr algn="ctr"/>
            <a:r>
              <a:rPr lang="en-US" sz="5400"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T</a:t>
            </a:r>
            <a:r>
              <a:rPr lang="en-US"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he End</a:t>
            </a:r>
          </a:p>
        </p:txBody>
      </p:sp>
    </p:spTree>
    <p:extLst>
      <p:ext uri="{BB962C8B-B14F-4D97-AF65-F5344CB8AC3E}">
        <p14:creationId xmlns:p14="http://schemas.microsoft.com/office/powerpoint/2010/main" val="240078255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98</TotalTime>
  <Words>2551</Words>
  <Application>Microsoft Office PowerPoint</Application>
  <PresentationFormat>Widescreen</PresentationFormat>
  <Paragraphs>173</Paragraphs>
  <Slides>33</Slides>
  <Notes>1</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33</vt:i4>
      </vt:variant>
    </vt:vector>
  </HeadingPairs>
  <TitlesOfParts>
    <vt:vector size="45" baseType="lpstr">
      <vt:lpstr>Arial</vt:lpstr>
      <vt:lpstr>ArialMT</vt:lpstr>
      <vt:lpstr>BPPBM M+ Adv O T 863180fb</vt:lpstr>
      <vt:lpstr>BPPBN P+ Adv O T 863180fb+fb</vt:lpstr>
      <vt:lpstr>BPPBO B+ Adv O T 863180fb+ 20</vt:lpstr>
      <vt:lpstr>Calibri</vt:lpstr>
      <vt:lpstr>Calibri Light</vt:lpstr>
      <vt:lpstr>OpenSans</vt:lpstr>
      <vt:lpstr>OpenSans-Italic</vt:lpstr>
      <vt:lpstr>OpenSans-Semibold</vt:lpstr>
      <vt:lpstr>Verdana</vt:lpstr>
      <vt:lpstr>Office Theme</vt:lpstr>
      <vt:lpstr>Referencing other people’s work</vt:lpstr>
      <vt:lpstr>How not to plagiarise</vt:lpstr>
      <vt:lpstr> </vt:lpstr>
      <vt:lpstr>PowerPoint Presentation</vt:lpstr>
      <vt:lpstr>Paraphrasing</vt:lpstr>
      <vt:lpstr>Paraphrasing</vt:lpstr>
      <vt:lpstr>Poor paraphrasing</vt:lpstr>
      <vt:lpstr>Paraphrasing</vt:lpstr>
      <vt:lpstr>Effective paraphrasing</vt:lpstr>
      <vt:lpstr>How to Paraphrase Method 1</vt:lpstr>
      <vt:lpstr>How to Paraphrase Method 2</vt:lpstr>
      <vt:lpstr>Paraphrase Exercise</vt:lpstr>
      <vt:lpstr>PowerPoint Presentation</vt:lpstr>
      <vt:lpstr>Referencing</vt:lpstr>
      <vt:lpstr>PowerPoint Presentation</vt:lpstr>
      <vt:lpstr>PowerPoint Presentation</vt:lpstr>
      <vt:lpstr>In the text we cite like this: Harvard        Numeric</vt:lpstr>
      <vt:lpstr>PowerPoint Presentation</vt:lpstr>
      <vt:lpstr>PowerPoint Presentation</vt:lpstr>
      <vt:lpstr>Reference list or Bibliography  </vt:lpstr>
      <vt:lpstr>PowerPoint Presentation</vt:lpstr>
      <vt:lpstr>Your Turn</vt:lpstr>
      <vt:lpstr>Reference List</vt:lpstr>
      <vt:lpstr>What if there is more than one author?</vt:lpstr>
      <vt:lpstr>PowerPoint Presentation</vt:lpstr>
      <vt:lpstr>Cite with Microsoft WORD</vt:lpstr>
      <vt:lpstr>PowerPoint Presentation</vt:lpstr>
      <vt:lpstr> </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Referencing other people’s work</dc:title>
  <dc:creator>Rachel Alexander</dc:creator>
  <cp:lastModifiedBy>Rachel Alexander</cp:lastModifiedBy>
  <cp:revision>2</cp:revision>
  <dcterms:created xsi:type="dcterms:W3CDTF">2016-11-01T13:19:18Z</dcterms:created>
  <dcterms:modified xsi:type="dcterms:W3CDTF">2019-09-24T16:18:07Z</dcterms:modified>
</cp:coreProperties>
</file>