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2FC2E1-EA27-44C5-865A-4D35ABE8797F}" v="24" dt="2020-03-20T14:56:44.9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fia Bibi" userId="1bd39ac56a40a608" providerId="LiveId" clId="{632FC2E1-EA27-44C5-865A-4D35ABE8797F}"/>
    <pc:docChg chg="addSld modSld">
      <pc:chgData name="Shafia Bibi" userId="1bd39ac56a40a608" providerId="LiveId" clId="{632FC2E1-EA27-44C5-865A-4D35ABE8797F}" dt="2020-03-20T14:56:44.933" v="5"/>
      <pc:docMkLst>
        <pc:docMk/>
      </pc:docMkLst>
      <pc:sldChg chg="modSp">
        <pc:chgData name="Shafia Bibi" userId="1bd39ac56a40a608" providerId="LiveId" clId="{632FC2E1-EA27-44C5-865A-4D35ABE8797F}" dt="2020-03-20T14:55:44.871" v="0"/>
        <pc:sldMkLst>
          <pc:docMk/>
          <pc:sldMk cId="639862683" sldId="266"/>
        </pc:sldMkLst>
        <pc:spChg chg="mod">
          <ac:chgData name="Shafia Bibi" userId="1bd39ac56a40a608" providerId="LiveId" clId="{632FC2E1-EA27-44C5-865A-4D35ABE8797F}" dt="2020-03-20T14:55:44.871" v="0"/>
          <ac:spMkLst>
            <pc:docMk/>
            <pc:sldMk cId="639862683" sldId="266"/>
            <ac:spMk id="3" creationId="{D92B30CA-6385-4FD9-875C-547C1C229143}"/>
          </ac:spMkLst>
        </pc:spChg>
      </pc:sldChg>
      <pc:sldChg chg="addSp delSp modSp add">
        <pc:chgData name="Shafia Bibi" userId="1bd39ac56a40a608" providerId="LiveId" clId="{632FC2E1-EA27-44C5-865A-4D35ABE8797F}" dt="2020-03-20T14:56:01.798" v="2"/>
        <pc:sldMkLst>
          <pc:docMk/>
          <pc:sldMk cId="3994406200" sldId="267"/>
        </pc:sldMkLst>
        <pc:spChg chg="del">
          <ac:chgData name="Shafia Bibi" userId="1bd39ac56a40a608" providerId="LiveId" clId="{632FC2E1-EA27-44C5-865A-4D35ABE8797F}" dt="2020-03-20T14:56:01.798" v="2"/>
          <ac:spMkLst>
            <pc:docMk/>
            <pc:sldMk cId="3994406200" sldId="267"/>
            <ac:spMk id="3" creationId="{26F24B0B-5FFE-4E51-AB8D-F2274F5DB3A5}"/>
          </ac:spMkLst>
        </pc:spChg>
        <pc:graphicFrameChg chg="add mod">
          <ac:chgData name="Shafia Bibi" userId="1bd39ac56a40a608" providerId="LiveId" clId="{632FC2E1-EA27-44C5-865A-4D35ABE8797F}" dt="2020-03-20T14:56:01.798" v="2"/>
          <ac:graphicFrameMkLst>
            <pc:docMk/>
            <pc:sldMk cId="3994406200" sldId="267"/>
            <ac:graphicFrameMk id="4" creationId="{22E4B1D4-D115-4507-A070-6799AD1FCC61}"/>
          </ac:graphicFrameMkLst>
        </pc:graphicFrameChg>
      </pc:sldChg>
      <pc:sldChg chg="modSp add">
        <pc:chgData name="Shafia Bibi" userId="1bd39ac56a40a608" providerId="LiveId" clId="{632FC2E1-EA27-44C5-865A-4D35ABE8797F}" dt="2020-03-20T14:56:33.752" v="4"/>
        <pc:sldMkLst>
          <pc:docMk/>
          <pc:sldMk cId="1116267837" sldId="268"/>
        </pc:sldMkLst>
        <pc:spChg chg="mod">
          <ac:chgData name="Shafia Bibi" userId="1bd39ac56a40a608" providerId="LiveId" clId="{632FC2E1-EA27-44C5-865A-4D35ABE8797F}" dt="2020-03-20T14:56:33.752" v="4"/>
          <ac:spMkLst>
            <pc:docMk/>
            <pc:sldMk cId="1116267837" sldId="268"/>
            <ac:spMk id="3" creationId="{2CF82994-8B2F-499E-A19D-FE6B5C9B44D0}"/>
          </ac:spMkLst>
        </pc:spChg>
      </pc:sldChg>
      <pc:sldChg chg="add">
        <pc:chgData name="Shafia Bibi" userId="1bd39ac56a40a608" providerId="LiveId" clId="{632FC2E1-EA27-44C5-865A-4D35ABE8797F}" dt="2020-03-20T14:56:44.933" v="5"/>
        <pc:sldMkLst>
          <pc:docMk/>
          <pc:sldMk cId="990389189" sldId="2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3/20/2020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3/20/2020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3/20/2020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3/20/2020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3/20/2020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3/20/2020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3/20/2020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3/20/2020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3/20/2020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3/20/2020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3/20/2020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3/20/2020</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0A5DF-1A11-4ABD-957C-D19D17948035}"/>
              </a:ext>
            </a:extLst>
          </p:cNvPr>
          <p:cNvSpPr>
            <a:spLocks noGrp="1"/>
          </p:cNvSpPr>
          <p:nvPr>
            <p:ph type="ctrTitle"/>
          </p:nvPr>
        </p:nvSpPr>
        <p:spPr>
          <a:xfrm>
            <a:off x="2611808" y="2932027"/>
            <a:ext cx="5518066" cy="3075368"/>
          </a:xfrm>
        </p:spPr>
        <p:txBody>
          <a:bodyPr>
            <a:normAutofit fontScale="90000"/>
          </a:bodyPr>
          <a:lstStyle/>
          <a:p>
            <a:r>
              <a:rPr lang="en-GB" dirty="0"/>
              <a:t>Understanding and Engaging in the Customer Experience</a:t>
            </a:r>
          </a:p>
        </p:txBody>
      </p:sp>
      <p:sp>
        <p:nvSpPr>
          <p:cNvPr id="3" name="Subtitle 2">
            <a:extLst>
              <a:ext uri="{FF2B5EF4-FFF2-40B4-BE49-F238E27FC236}">
                <a16:creationId xmlns:a16="http://schemas.microsoft.com/office/drawing/2014/main" id="{400A2FF9-D33E-4D71-B8F1-7DB2A00A6758}"/>
              </a:ext>
            </a:extLst>
          </p:cNvPr>
          <p:cNvSpPr>
            <a:spLocks noGrp="1"/>
          </p:cNvSpPr>
          <p:nvPr>
            <p:ph type="subTitle" idx="1"/>
          </p:nvPr>
        </p:nvSpPr>
        <p:spPr>
          <a:xfrm>
            <a:off x="2772274" y="1662730"/>
            <a:ext cx="5357600" cy="1160213"/>
          </a:xfrm>
        </p:spPr>
        <p:txBody>
          <a:bodyPr/>
          <a:lstStyle/>
          <a:p>
            <a:r>
              <a:rPr lang="en-GB" dirty="0"/>
              <a:t>JUNAYED AHMED | 1709372 | BMSK5003</a:t>
            </a:r>
          </a:p>
        </p:txBody>
      </p:sp>
    </p:spTree>
    <p:extLst>
      <p:ext uri="{BB962C8B-B14F-4D97-AF65-F5344CB8AC3E}">
        <p14:creationId xmlns:p14="http://schemas.microsoft.com/office/powerpoint/2010/main" val="3317111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ABEB5-62DA-4202-AC2A-140D41153243}"/>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B354207D-8688-419B-9481-71189DB1E373}"/>
              </a:ext>
            </a:extLst>
          </p:cNvPr>
          <p:cNvSpPr>
            <a:spLocks noGrp="1"/>
          </p:cNvSpPr>
          <p:nvPr>
            <p:ph idx="1"/>
          </p:nvPr>
        </p:nvSpPr>
        <p:spPr/>
        <p:txBody>
          <a:bodyPr/>
          <a:lstStyle/>
          <a:p>
            <a:pPr marL="0" indent="0">
              <a:buNone/>
            </a:pPr>
            <a:r>
              <a:rPr lang="en-GB" dirty="0"/>
              <a:t>Ethical and sustainable stance in a business are critical in an organisation. They enhance customer experience and provide better quality management. Theories may suggest there are ways to overcome barriers and encourage a friendlier customer service, using different techniques. </a:t>
            </a:r>
          </a:p>
        </p:txBody>
      </p:sp>
    </p:spTree>
    <p:extLst>
      <p:ext uri="{BB962C8B-B14F-4D97-AF65-F5344CB8AC3E}">
        <p14:creationId xmlns:p14="http://schemas.microsoft.com/office/powerpoint/2010/main" val="2614992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5A81-BC8A-42EC-97AF-7806D06240F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79814D2-C7B5-402F-B2A3-C0859BD5F07A}"/>
              </a:ext>
            </a:extLst>
          </p:cNvPr>
          <p:cNvSpPr>
            <a:spLocks noGrp="1"/>
          </p:cNvSpPr>
          <p:nvPr>
            <p:ph idx="1"/>
          </p:nvPr>
        </p:nvSpPr>
        <p:spPr/>
        <p:txBody>
          <a:bodyPr/>
          <a:lstStyle/>
          <a:p>
            <a:pPr marL="0" indent="0">
              <a:buNone/>
            </a:pPr>
            <a:r>
              <a:rPr lang="en-GB" dirty="0"/>
              <a:t>Using Asda and other supermarkets, the presentation will do an investigation into the customer experience based on ethical and sustainability policies. It will also look at some theories, which include Deming’s 14 principles and Crosby’s cost of quality. </a:t>
            </a:r>
          </a:p>
        </p:txBody>
      </p:sp>
    </p:spTree>
    <p:extLst>
      <p:ext uri="{BB962C8B-B14F-4D97-AF65-F5344CB8AC3E}">
        <p14:creationId xmlns:p14="http://schemas.microsoft.com/office/powerpoint/2010/main" val="795738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B1AC6-BBCB-448E-A252-10C714CD01E8}"/>
              </a:ext>
            </a:extLst>
          </p:cNvPr>
          <p:cNvSpPr>
            <a:spLocks noGrp="1"/>
          </p:cNvSpPr>
          <p:nvPr>
            <p:ph type="title"/>
          </p:nvPr>
        </p:nvSpPr>
        <p:spPr/>
        <p:txBody>
          <a:bodyPr/>
          <a:lstStyle/>
          <a:p>
            <a:r>
              <a:rPr lang="en-GB" dirty="0"/>
              <a:t>ETHICAL POLICIES</a:t>
            </a:r>
          </a:p>
        </p:txBody>
      </p:sp>
      <p:sp>
        <p:nvSpPr>
          <p:cNvPr id="3" name="Content Placeholder 2">
            <a:extLst>
              <a:ext uri="{FF2B5EF4-FFF2-40B4-BE49-F238E27FC236}">
                <a16:creationId xmlns:a16="http://schemas.microsoft.com/office/drawing/2014/main" id="{703A3B7C-DF11-413D-8420-B526D45257A0}"/>
              </a:ext>
            </a:extLst>
          </p:cNvPr>
          <p:cNvSpPr>
            <a:spLocks noGrp="1"/>
          </p:cNvSpPr>
          <p:nvPr>
            <p:ph idx="1"/>
          </p:nvPr>
        </p:nvSpPr>
        <p:spPr/>
        <p:txBody>
          <a:bodyPr/>
          <a:lstStyle/>
          <a:p>
            <a:pPr marL="0" indent="0">
              <a:buNone/>
            </a:pPr>
            <a:r>
              <a:rPr lang="en-GB" dirty="0"/>
              <a:t>Marketing ethics refers to principles and standards that are appropriate in the workplace. According to Shewan (2020), people are more likely to make purchases from ethical companies. They believe ethical brands do better than companies that lack ethical behaviours. This proves ethical policies are essential to have and adhere to. Businesses can strive with good ethical stance. This would also encourage good customer services and stimulate customer engagement.</a:t>
            </a:r>
          </a:p>
          <a:p>
            <a:pPr marL="0" indent="0">
              <a:buNone/>
            </a:pPr>
            <a:endParaRPr lang="en-GB" dirty="0"/>
          </a:p>
        </p:txBody>
      </p:sp>
    </p:spTree>
    <p:extLst>
      <p:ext uri="{BB962C8B-B14F-4D97-AF65-F5344CB8AC3E}">
        <p14:creationId xmlns:p14="http://schemas.microsoft.com/office/powerpoint/2010/main" val="14475806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6A191-737B-4CB3-B6EF-9EAAF6FF8792}"/>
              </a:ext>
            </a:extLst>
          </p:cNvPr>
          <p:cNvSpPr>
            <a:spLocks noGrp="1"/>
          </p:cNvSpPr>
          <p:nvPr>
            <p:ph type="title"/>
          </p:nvPr>
        </p:nvSpPr>
        <p:spPr/>
        <p:txBody>
          <a:bodyPr/>
          <a:lstStyle/>
          <a:p>
            <a:r>
              <a:rPr lang="en-GB" dirty="0"/>
              <a:t>SUSTAINABILITY</a:t>
            </a:r>
          </a:p>
        </p:txBody>
      </p:sp>
      <p:sp>
        <p:nvSpPr>
          <p:cNvPr id="3" name="Content Placeholder 2">
            <a:extLst>
              <a:ext uri="{FF2B5EF4-FFF2-40B4-BE49-F238E27FC236}">
                <a16:creationId xmlns:a16="http://schemas.microsoft.com/office/drawing/2014/main" id="{4B3393F8-8782-4024-8184-6D9D08F494EC}"/>
              </a:ext>
            </a:extLst>
          </p:cNvPr>
          <p:cNvSpPr>
            <a:spLocks noGrp="1"/>
          </p:cNvSpPr>
          <p:nvPr>
            <p:ph idx="1"/>
          </p:nvPr>
        </p:nvSpPr>
        <p:spPr>
          <a:xfrm>
            <a:off x="2773599" y="1244009"/>
            <a:ext cx="7796540" cy="4805935"/>
          </a:xfrm>
        </p:spPr>
        <p:txBody>
          <a:bodyPr>
            <a:normAutofit/>
          </a:bodyPr>
          <a:lstStyle/>
          <a:p>
            <a:pPr marL="0" indent="0">
              <a:buNone/>
            </a:pPr>
            <a:r>
              <a:rPr lang="en-GB" dirty="0"/>
              <a:t>Sustainable market is meeting current customer needs but at the same time maintaining future potential customer needs. According to Story (2019), sustainable marketing is a fundamental part of a company’s strategy and seeks to form a strong relationship between the brand and the idea of renewable energy, taking into consideration its customers. </a:t>
            </a:r>
          </a:p>
          <a:p>
            <a:endParaRPr lang="en-GB" dirty="0"/>
          </a:p>
        </p:txBody>
      </p:sp>
    </p:spTree>
    <p:extLst>
      <p:ext uri="{BB962C8B-B14F-4D97-AF65-F5344CB8AC3E}">
        <p14:creationId xmlns:p14="http://schemas.microsoft.com/office/powerpoint/2010/main" val="12813155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DFD85-DD0E-4B89-ACC4-5C7D6F168625}"/>
              </a:ext>
            </a:extLst>
          </p:cNvPr>
          <p:cNvSpPr>
            <a:spLocks noGrp="1"/>
          </p:cNvSpPr>
          <p:nvPr>
            <p:ph type="title"/>
          </p:nvPr>
        </p:nvSpPr>
        <p:spPr/>
        <p:txBody>
          <a:bodyPr/>
          <a:lstStyle/>
          <a:p>
            <a:r>
              <a:rPr lang="en-GB" dirty="0"/>
              <a:t>INVESTIGATING ASDA &amp; STAKEHOLDERS</a:t>
            </a:r>
          </a:p>
        </p:txBody>
      </p:sp>
      <p:sp>
        <p:nvSpPr>
          <p:cNvPr id="3" name="Content Placeholder 2">
            <a:extLst>
              <a:ext uri="{FF2B5EF4-FFF2-40B4-BE49-F238E27FC236}">
                <a16:creationId xmlns:a16="http://schemas.microsoft.com/office/drawing/2014/main" id="{C1838A21-C3D7-4E02-8814-AB4DBC788B7E}"/>
              </a:ext>
            </a:extLst>
          </p:cNvPr>
          <p:cNvSpPr>
            <a:spLocks noGrp="1"/>
          </p:cNvSpPr>
          <p:nvPr>
            <p:ph idx="1"/>
          </p:nvPr>
        </p:nvSpPr>
        <p:spPr/>
        <p:txBody>
          <a:bodyPr/>
          <a:lstStyle/>
          <a:p>
            <a:pPr marL="0" indent="0">
              <a:buNone/>
            </a:pPr>
            <a:r>
              <a:rPr lang="en-GB" dirty="0"/>
              <a:t>Every business has stakeholders. stakeholders can be people form employees, customers, suppliers, the government and the community. Stakeholders play different roles in a business, all of which must be consulted from time to time. They must be informed of any important changes e.g. Kellogg’s regarding the change in packaging, which would make stakeholders involved and valued. Customers are also an important part of the business, hence why Customer Relationship Management and Total Quality Management is necessary</a:t>
            </a:r>
          </a:p>
        </p:txBody>
      </p:sp>
    </p:spTree>
    <p:extLst>
      <p:ext uri="{BB962C8B-B14F-4D97-AF65-F5344CB8AC3E}">
        <p14:creationId xmlns:p14="http://schemas.microsoft.com/office/powerpoint/2010/main" val="2876851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D8501-43F3-4421-BCAF-70C4D1A860C4}"/>
              </a:ext>
            </a:extLst>
          </p:cNvPr>
          <p:cNvSpPr>
            <a:spLocks noGrp="1"/>
          </p:cNvSpPr>
          <p:nvPr>
            <p:ph type="title"/>
          </p:nvPr>
        </p:nvSpPr>
        <p:spPr/>
        <p:txBody>
          <a:bodyPr/>
          <a:lstStyle/>
          <a:p>
            <a:r>
              <a:rPr lang="en-GB" dirty="0"/>
              <a:t>CUSTOMER RELATIONSHIP MANAGEMENT</a:t>
            </a:r>
          </a:p>
        </p:txBody>
      </p:sp>
      <p:sp>
        <p:nvSpPr>
          <p:cNvPr id="3" name="Content Placeholder 2">
            <a:extLst>
              <a:ext uri="{FF2B5EF4-FFF2-40B4-BE49-F238E27FC236}">
                <a16:creationId xmlns:a16="http://schemas.microsoft.com/office/drawing/2014/main" id="{0655D202-BA7A-46C2-9ADF-0C3840A273DF}"/>
              </a:ext>
            </a:extLst>
          </p:cNvPr>
          <p:cNvSpPr>
            <a:spLocks noGrp="1"/>
          </p:cNvSpPr>
          <p:nvPr>
            <p:ph idx="1"/>
          </p:nvPr>
        </p:nvSpPr>
        <p:spPr/>
        <p:txBody>
          <a:bodyPr/>
          <a:lstStyle/>
          <a:p>
            <a:pPr marL="0" indent="0">
              <a:buNone/>
            </a:pPr>
            <a:r>
              <a:rPr lang="en-GB" dirty="0"/>
              <a:t>According to MSG (2020), customer relationship management is the strongest and the most efficient approach in maintaining and creating relationships with customers. It also creates strong personal bonding with people. this enhances businesses success. Once the relationship is formed, only then it is easy to identify customer needs and provide a better service. </a:t>
            </a:r>
          </a:p>
        </p:txBody>
      </p:sp>
    </p:spTree>
    <p:extLst>
      <p:ext uri="{BB962C8B-B14F-4D97-AF65-F5344CB8AC3E}">
        <p14:creationId xmlns:p14="http://schemas.microsoft.com/office/powerpoint/2010/main" val="1992158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2F072-2284-4BBA-A818-ED5A54A4D58D}"/>
              </a:ext>
            </a:extLst>
          </p:cNvPr>
          <p:cNvSpPr>
            <a:spLocks noGrp="1"/>
          </p:cNvSpPr>
          <p:nvPr>
            <p:ph type="title"/>
          </p:nvPr>
        </p:nvSpPr>
        <p:spPr/>
        <p:txBody>
          <a:bodyPr/>
          <a:lstStyle/>
          <a:p>
            <a:r>
              <a:rPr lang="en-GB" dirty="0"/>
              <a:t>TOTAL QUALITY MANAGEMENT</a:t>
            </a:r>
          </a:p>
        </p:txBody>
      </p:sp>
      <p:sp>
        <p:nvSpPr>
          <p:cNvPr id="3" name="Content Placeholder 2">
            <a:extLst>
              <a:ext uri="{FF2B5EF4-FFF2-40B4-BE49-F238E27FC236}">
                <a16:creationId xmlns:a16="http://schemas.microsoft.com/office/drawing/2014/main" id="{A97C08FA-649C-47CB-BF86-FC04A7227093}"/>
              </a:ext>
            </a:extLst>
          </p:cNvPr>
          <p:cNvSpPr>
            <a:spLocks noGrp="1"/>
          </p:cNvSpPr>
          <p:nvPr>
            <p:ph idx="1"/>
          </p:nvPr>
        </p:nvSpPr>
        <p:spPr/>
        <p:txBody>
          <a:bodyPr/>
          <a:lstStyle/>
          <a:p>
            <a:pPr marL="0" indent="0">
              <a:buNone/>
            </a:pPr>
            <a:r>
              <a:rPr lang="en-GB" dirty="0"/>
              <a:t>Total quality management means to continuously identify and reduce, if not eliminate, the number of defects a product may have. It helps improve the customer experience and ensures employees are up to speed with training. Total quality management involves all stakeholders and ensures they are satisfied with the final product, according to Investopedia (2020).</a:t>
            </a:r>
          </a:p>
          <a:p>
            <a:pPr marL="0" indent="0">
              <a:buNone/>
            </a:pPr>
            <a:endParaRPr lang="en-GB" dirty="0"/>
          </a:p>
        </p:txBody>
      </p:sp>
    </p:spTree>
    <p:extLst>
      <p:ext uri="{BB962C8B-B14F-4D97-AF65-F5344CB8AC3E}">
        <p14:creationId xmlns:p14="http://schemas.microsoft.com/office/powerpoint/2010/main" val="42583194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48913-4F69-49E1-8474-186F4B9E4941}"/>
              </a:ext>
            </a:extLst>
          </p:cNvPr>
          <p:cNvSpPr>
            <a:spLocks noGrp="1"/>
          </p:cNvSpPr>
          <p:nvPr>
            <p:ph type="title"/>
          </p:nvPr>
        </p:nvSpPr>
        <p:spPr/>
        <p:txBody>
          <a:bodyPr/>
          <a:lstStyle/>
          <a:p>
            <a:r>
              <a:rPr lang="en-GB"/>
              <a:t>DEMING’S 14 PRINCIPLES</a:t>
            </a:r>
            <a:endParaRPr lang="en-GB" dirty="0"/>
          </a:p>
        </p:txBody>
      </p:sp>
      <p:pic>
        <p:nvPicPr>
          <p:cNvPr id="4" name="Content Placeholder 3" descr="Deming's 14 Points for Total Quality Management">
            <a:extLst>
              <a:ext uri="{FF2B5EF4-FFF2-40B4-BE49-F238E27FC236}">
                <a16:creationId xmlns:a16="http://schemas.microsoft.com/office/drawing/2014/main" id="{A9BD7B70-D553-4987-8F5D-8C1CB3C37DD4}"/>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921397" y="2048719"/>
            <a:ext cx="8648741" cy="4456253"/>
          </a:xfrm>
          <a:prstGeom prst="rect">
            <a:avLst/>
          </a:prstGeom>
          <a:noFill/>
          <a:ln>
            <a:noFill/>
          </a:ln>
        </p:spPr>
      </p:pic>
    </p:spTree>
    <p:extLst>
      <p:ext uri="{BB962C8B-B14F-4D97-AF65-F5344CB8AC3E}">
        <p14:creationId xmlns:p14="http://schemas.microsoft.com/office/powerpoint/2010/main" val="1563903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D007E-A41C-4B78-BE81-D614EF53D580}"/>
              </a:ext>
            </a:extLst>
          </p:cNvPr>
          <p:cNvSpPr>
            <a:spLocks noGrp="1"/>
          </p:cNvSpPr>
          <p:nvPr>
            <p:ph type="title"/>
          </p:nvPr>
        </p:nvSpPr>
        <p:spPr/>
        <p:txBody>
          <a:bodyPr>
            <a:normAutofit fontScale="90000"/>
          </a:bodyPr>
          <a:lstStyle/>
          <a:p>
            <a:r>
              <a:rPr lang="en-GB" dirty="0"/>
              <a:t>CROSBY’S COST OF QUALITY - 4 ABSOLUTES IN QUALITY MANAGMENT</a:t>
            </a:r>
          </a:p>
        </p:txBody>
      </p:sp>
      <p:sp>
        <p:nvSpPr>
          <p:cNvPr id="3" name="Content Placeholder 2">
            <a:extLst>
              <a:ext uri="{FF2B5EF4-FFF2-40B4-BE49-F238E27FC236}">
                <a16:creationId xmlns:a16="http://schemas.microsoft.com/office/drawing/2014/main" id="{3ED9430C-74B3-4D35-9345-4A78187BC5A2}"/>
              </a:ext>
            </a:extLst>
          </p:cNvPr>
          <p:cNvSpPr>
            <a:spLocks noGrp="1"/>
          </p:cNvSpPr>
          <p:nvPr>
            <p:ph idx="1"/>
          </p:nvPr>
        </p:nvSpPr>
        <p:spPr/>
        <p:txBody>
          <a:bodyPr/>
          <a:lstStyle/>
          <a:p>
            <a:pPr lvl="0"/>
            <a:r>
              <a:rPr lang="en-GB" dirty="0"/>
              <a:t>Quality refers to design specification, not as good or bad.</a:t>
            </a:r>
          </a:p>
          <a:p>
            <a:pPr lvl="0"/>
            <a:r>
              <a:rPr lang="en-GB" dirty="0"/>
              <a:t>Quality should be about prevention, not review.</a:t>
            </a:r>
          </a:p>
          <a:p>
            <a:pPr lvl="0"/>
            <a:r>
              <a:rPr lang="en-GB" dirty="0"/>
              <a:t>There should be no defects or mistakes. There is no room for “almost there”.</a:t>
            </a:r>
          </a:p>
          <a:p>
            <a:pPr lvl="0"/>
            <a:r>
              <a:rPr lang="en-GB" dirty="0"/>
              <a:t>Quality is measured by the price, not indicators (</a:t>
            </a:r>
            <a:r>
              <a:rPr lang="en-GB" dirty="0" err="1"/>
              <a:t>SkyMark</a:t>
            </a:r>
            <a:r>
              <a:rPr lang="en-GB" dirty="0"/>
              <a:t>, 2020).</a:t>
            </a:r>
          </a:p>
        </p:txBody>
      </p:sp>
    </p:spTree>
    <p:extLst>
      <p:ext uri="{BB962C8B-B14F-4D97-AF65-F5344CB8AC3E}">
        <p14:creationId xmlns:p14="http://schemas.microsoft.com/office/powerpoint/2010/main" val="1323591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C6EBB-764C-40B0-9B94-D3DC87D0C057}"/>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D92B30CA-6385-4FD9-875C-547C1C229143}"/>
              </a:ext>
            </a:extLst>
          </p:cNvPr>
          <p:cNvSpPr>
            <a:spLocks noGrp="1"/>
          </p:cNvSpPr>
          <p:nvPr>
            <p:ph idx="1"/>
          </p:nvPr>
        </p:nvSpPr>
        <p:spPr/>
        <p:txBody>
          <a:bodyPr/>
          <a:lstStyle/>
          <a:p>
            <a:pPr marL="0" indent="0">
              <a:buNone/>
            </a:pPr>
            <a:r>
              <a:rPr lang="en-GB" dirty="0"/>
              <a:t>Quality is not easily obtainable. The primary setup takes time and investment and a business would require patience and a strong dedication to succeed at incorporating quality into the business. It is the top managements obligation to execute and sustain quality systems in the business. They should take stakeholder relationships more seriously as they are the key to a successful business. As an employee, they would follow the steps of a leader, so it is essential to have good leadership skills. </a:t>
            </a:r>
          </a:p>
          <a:p>
            <a:pPr marL="0" indent="0">
              <a:buNone/>
            </a:pPr>
            <a:endParaRPr lang="en-GB" dirty="0"/>
          </a:p>
        </p:txBody>
      </p:sp>
    </p:spTree>
    <p:extLst>
      <p:ext uri="{BB962C8B-B14F-4D97-AF65-F5344CB8AC3E}">
        <p14:creationId xmlns:p14="http://schemas.microsoft.com/office/powerpoint/2010/main" val="6398626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1A5AB-B935-4951-8ACC-608BA4DA44B6}"/>
              </a:ext>
            </a:extLst>
          </p:cNvPr>
          <p:cNvSpPr>
            <a:spLocks noGrp="1"/>
          </p:cNvSpPr>
          <p:nvPr>
            <p:ph type="title"/>
          </p:nvPr>
        </p:nvSpPr>
        <p:spPr/>
        <p:txBody>
          <a:bodyPr/>
          <a:lstStyle/>
          <a:p>
            <a:r>
              <a:rPr lang="en-GB" dirty="0"/>
              <a:t>SWOT ANALYSIS</a:t>
            </a:r>
          </a:p>
        </p:txBody>
      </p:sp>
      <p:graphicFrame>
        <p:nvGraphicFramePr>
          <p:cNvPr id="4" name="Content Placeholder 3">
            <a:extLst>
              <a:ext uri="{FF2B5EF4-FFF2-40B4-BE49-F238E27FC236}">
                <a16:creationId xmlns:a16="http://schemas.microsoft.com/office/drawing/2014/main" id="{22E4B1D4-D115-4507-A070-6799AD1FCC61}"/>
              </a:ext>
            </a:extLst>
          </p:cNvPr>
          <p:cNvGraphicFramePr>
            <a:graphicFrameLocks noGrp="1"/>
          </p:cNvGraphicFramePr>
          <p:nvPr>
            <p:ph idx="1"/>
            <p:extLst>
              <p:ext uri="{D42A27DB-BD31-4B8C-83A1-F6EECF244321}">
                <p14:modId xmlns:p14="http://schemas.microsoft.com/office/powerpoint/2010/main" val="3267468992"/>
              </p:ext>
            </p:extLst>
          </p:nvPr>
        </p:nvGraphicFramePr>
        <p:xfrm>
          <a:off x="2893671" y="1736203"/>
          <a:ext cx="7118430" cy="4143735"/>
        </p:xfrm>
        <a:graphic>
          <a:graphicData uri="http://schemas.openxmlformats.org/drawingml/2006/table">
            <a:tbl>
              <a:tblPr firstRow="1" firstCol="1" bandRow="1">
                <a:tableStyleId>{5C22544A-7EE6-4342-B048-85BDC9FD1C3A}</a:tableStyleId>
              </a:tblPr>
              <a:tblGrid>
                <a:gridCol w="3559215">
                  <a:extLst>
                    <a:ext uri="{9D8B030D-6E8A-4147-A177-3AD203B41FA5}">
                      <a16:colId xmlns:a16="http://schemas.microsoft.com/office/drawing/2014/main" val="1500372664"/>
                    </a:ext>
                  </a:extLst>
                </a:gridCol>
                <a:gridCol w="3559215">
                  <a:extLst>
                    <a:ext uri="{9D8B030D-6E8A-4147-A177-3AD203B41FA5}">
                      <a16:colId xmlns:a16="http://schemas.microsoft.com/office/drawing/2014/main" val="536025879"/>
                    </a:ext>
                  </a:extLst>
                </a:gridCol>
              </a:tblGrid>
              <a:tr h="862743">
                <a:tc>
                  <a:txBody>
                    <a:bodyPr/>
                    <a:lstStyle/>
                    <a:p>
                      <a:pPr algn="ctr">
                        <a:lnSpc>
                          <a:spcPct val="150000"/>
                        </a:lnSpc>
                        <a:spcAft>
                          <a:spcPts val="0"/>
                        </a:spcAft>
                      </a:pPr>
                      <a:r>
                        <a:rPr lang="en-GB" sz="1100" dirty="0">
                          <a:effectLst/>
                        </a:rPr>
                        <a:t>STRENGTHS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100">
                          <a:effectLst/>
                        </a:rPr>
                        <a:t>WEAKNESSES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5650686"/>
                  </a:ext>
                </a:extLst>
              </a:tr>
              <a:tr h="1414715">
                <a:tc>
                  <a:txBody>
                    <a:bodyPr/>
                    <a:lstStyle/>
                    <a:p>
                      <a:pPr marL="342900" lvl="0" indent="-342900" algn="l">
                        <a:lnSpc>
                          <a:spcPct val="150000"/>
                        </a:lnSpc>
                        <a:spcAft>
                          <a:spcPts val="0"/>
                        </a:spcAft>
                        <a:buFont typeface="Symbol" panose="05050102010706020507" pitchFamily="18" charset="2"/>
                        <a:buChar char=""/>
                      </a:pPr>
                      <a:r>
                        <a:rPr lang="en-GB" sz="1100">
                          <a:effectLst/>
                        </a:rPr>
                        <a:t>Considers its customers, making it the central part of the company.</a:t>
                      </a:r>
                      <a:endParaRPr lang="en-GB" sz="11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l">
                        <a:lnSpc>
                          <a:spcPct val="150000"/>
                        </a:lnSpc>
                        <a:spcAft>
                          <a:spcPts val="0"/>
                        </a:spcAft>
                        <a:buFont typeface="Symbol" panose="05050102010706020507" pitchFamily="18" charset="2"/>
                        <a:buChar char=""/>
                      </a:pPr>
                      <a:r>
                        <a:rPr lang="en-GB" sz="1100">
                          <a:effectLst/>
                        </a:rPr>
                        <a:t>Poor relationships in the past with stakeholders.</a:t>
                      </a:r>
                    </a:p>
                    <a:p>
                      <a:pPr algn="l">
                        <a:lnSpc>
                          <a:spcPct val="150000"/>
                        </a:lnSpc>
                        <a:spcAft>
                          <a:spcPts val="0"/>
                        </a:spcAft>
                      </a:pPr>
                      <a:r>
                        <a:rPr lang="en-GB" sz="1100">
                          <a:effectLst/>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29901523"/>
                  </a:ext>
                </a:extLst>
              </a:tr>
              <a:tr h="1051261">
                <a:tc>
                  <a:txBody>
                    <a:bodyPr/>
                    <a:lstStyle/>
                    <a:p>
                      <a:pPr marL="342900" lvl="0" indent="-342900" algn="l">
                        <a:lnSpc>
                          <a:spcPct val="150000"/>
                        </a:lnSpc>
                        <a:spcAft>
                          <a:spcPts val="0"/>
                        </a:spcAft>
                        <a:buFont typeface="Symbol" panose="05050102010706020507" pitchFamily="18" charset="2"/>
                        <a:buChar char=""/>
                      </a:pPr>
                      <a:r>
                        <a:rPr lang="en-GB" sz="1100">
                          <a:effectLst/>
                        </a:rPr>
                        <a:t>Produce better quality products and provide better services.</a:t>
                      </a:r>
                      <a:endParaRPr lang="en-GB" sz="11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tc>
                  <a:txBody>
                    <a:bodyPr/>
                    <a:lstStyle/>
                    <a:p>
                      <a:pPr marL="342900" lvl="0" indent="-342900" algn="l">
                        <a:lnSpc>
                          <a:spcPct val="150000"/>
                        </a:lnSpc>
                        <a:spcAft>
                          <a:spcPts val="0"/>
                        </a:spcAft>
                        <a:buFont typeface="Symbol" panose="05050102010706020507" pitchFamily="18" charset="2"/>
                        <a:buChar char=""/>
                      </a:pPr>
                      <a:r>
                        <a:rPr lang="en-GB" sz="1100">
                          <a:effectLst/>
                        </a:rPr>
                        <a:t>Other competitors e.g. Tesco, Morrisons and Sainsburys.</a:t>
                      </a:r>
                      <a:endParaRPr lang="en-GB" sz="1100">
                        <a:effectLst/>
                        <a:latin typeface="Calibri" panose="020F0502020204030204" pitchFamily="34" charset="0"/>
                        <a:ea typeface="Calibri" panose="020F0502020204030204" pitchFamily="34" charset="0"/>
                        <a:cs typeface="Symbol" panose="05050102010706020507" pitchFamily="18" charset="2"/>
                      </a:endParaRPr>
                    </a:p>
                  </a:txBody>
                  <a:tcPr marL="68580" marR="68580" marT="0" marB="0"/>
                </a:tc>
                <a:extLst>
                  <a:ext uri="{0D108BD9-81ED-4DB2-BD59-A6C34878D82A}">
                    <a16:rowId xmlns:a16="http://schemas.microsoft.com/office/drawing/2014/main" val="2772061778"/>
                  </a:ext>
                </a:extLst>
              </a:tr>
              <a:tr h="815016">
                <a:tc>
                  <a:txBody>
                    <a:bodyPr/>
                    <a:lstStyle/>
                    <a:p>
                      <a:pPr algn="ctr">
                        <a:lnSpc>
                          <a:spcPct val="150000"/>
                        </a:lnSpc>
                        <a:spcAft>
                          <a:spcPts val="0"/>
                        </a:spcAft>
                      </a:pPr>
                      <a:r>
                        <a:rPr lang="en-GB" sz="1100">
                          <a:effectLst/>
                        </a:rPr>
                        <a:t>OPPORTUNITIES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1100" dirty="0">
                          <a:effectLst/>
                        </a:rPr>
                        <a:t>THREATS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9175693"/>
                  </a:ext>
                </a:extLst>
              </a:tr>
            </a:tbl>
          </a:graphicData>
        </a:graphic>
      </p:graphicFrame>
    </p:spTree>
    <p:extLst>
      <p:ext uri="{BB962C8B-B14F-4D97-AF65-F5344CB8AC3E}">
        <p14:creationId xmlns:p14="http://schemas.microsoft.com/office/powerpoint/2010/main" val="39944062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91466-65B8-4534-8445-B72F8709AF0F}"/>
              </a:ext>
            </a:extLst>
          </p:cNvPr>
          <p:cNvSpPr>
            <a:spLocks noGrp="1"/>
          </p:cNvSpPr>
          <p:nvPr>
            <p:ph type="title"/>
          </p:nvPr>
        </p:nvSpPr>
        <p:spPr/>
        <p:txBody>
          <a:bodyPr/>
          <a:lstStyle/>
          <a:p>
            <a:r>
              <a:rPr lang="en-GB" dirty="0"/>
              <a:t>RECOMMENDATION</a:t>
            </a:r>
          </a:p>
        </p:txBody>
      </p:sp>
      <p:sp>
        <p:nvSpPr>
          <p:cNvPr id="3" name="Content Placeholder 2">
            <a:extLst>
              <a:ext uri="{FF2B5EF4-FFF2-40B4-BE49-F238E27FC236}">
                <a16:creationId xmlns:a16="http://schemas.microsoft.com/office/drawing/2014/main" id="{2CF82994-8B2F-499E-A19D-FE6B5C9B44D0}"/>
              </a:ext>
            </a:extLst>
          </p:cNvPr>
          <p:cNvSpPr>
            <a:spLocks noGrp="1"/>
          </p:cNvSpPr>
          <p:nvPr>
            <p:ph idx="1"/>
          </p:nvPr>
        </p:nvSpPr>
        <p:spPr/>
        <p:txBody>
          <a:bodyPr>
            <a:normAutofit fontScale="92500" lnSpcReduction="10000"/>
          </a:bodyPr>
          <a:lstStyle/>
          <a:p>
            <a:pPr marL="0" indent="0">
              <a:buNone/>
            </a:pPr>
            <a:r>
              <a:rPr lang="en-GB" dirty="0"/>
              <a:t>It is critical for Asda to invest in and carry out the latest technology to decrease time and cost and fill in communication gaps. Furthermore, customer relationship management and total quality management increases stakeholder interaction and better business practises. It is necessary to have competitive advantage and success for the long run as well as the short term. Also, Asda can use both Deming’s and Crosby’s theories to help them establish a better understanding of quality management. Sometimes, going alone with only the managers intuition it is not enough to build better understandings. There are many companies around the world that uses theories and techniques. By doing that, this would put Asda in a better position for ethical and sustainable competitive advantage. </a:t>
            </a:r>
          </a:p>
          <a:p>
            <a:pPr marL="0" indent="0">
              <a:buNone/>
            </a:pPr>
            <a:endParaRPr lang="en-GB" dirty="0"/>
          </a:p>
        </p:txBody>
      </p:sp>
    </p:spTree>
    <p:extLst>
      <p:ext uri="{BB962C8B-B14F-4D97-AF65-F5344CB8AC3E}">
        <p14:creationId xmlns:p14="http://schemas.microsoft.com/office/powerpoint/2010/main" val="1116267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6F888-63A9-429E-94FC-647E6EF25DB2}"/>
              </a:ext>
            </a:extLst>
          </p:cNvPr>
          <p:cNvSpPr>
            <a:spLocks noGrp="1"/>
          </p:cNvSpPr>
          <p:nvPr>
            <p:ph type="ctrTitle"/>
          </p:nvPr>
        </p:nvSpPr>
        <p:spPr/>
        <p:txBody>
          <a:bodyPr/>
          <a:lstStyle/>
          <a:p>
            <a:r>
              <a:rPr lang="en-GB" dirty="0"/>
              <a:t>THANK YOU!</a:t>
            </a:r>
          </a:p>
        </p:txBody>
      </p:sp>
    </p:spTree>
    <p:extLst>
      <p:ext uri="{BB962C8B-B14F-4D97-AF65-F5344CB8AC3E}">
        <p14:creationId xmlns:p14="http://schemas.microsoft.com/office/powerpoint/2010/main" val="9903891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docProps/app.xml><?xml version="1.0" encoding="utf-8"?>
<Properties xmlns="http://schemas.openxmlformats.org/officeDocument/2006/extended-properties" xmlns:vt="http://schemas.openxmlformats.org/officeDocument/2006/docPropsVTypes">
  <Template>{DCEF5091-6BCF-4123-A93A-4D2731D1FDEF}tf16401375</Template>
  <TotalTime>6</TotalTime>
  <Words>796</Words>
  <Application>Microsoft Office PowerPoint</Application>
  <PresentationFormat>Widescreen</PresentationFormat>
  <Paragraphs>37</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MS Shell Dlg 2</vt:lpstr>
      <vt:lpstr>Symbol</vt:lpstr>
      <vt:lpstr>Wingdings</vt:lpstr>
      <vt:lpstr>Wingdings 3</vt:lpstr>
      <vt:lpstr>Madison</vt:lpstr>
      <vt:lpstr>Understanding and Engaging in the Customer Experience</vt:lpstr>
      <vt:lpstr>SUMMARY</vt:lpstr>
      <vt:lpstr>INTRODUCTION</vt:lpstr>
      <vt:lpstr>ETHICAL POLICIES</vt:lpstr>
      <vt:lpstr>SUSTAINABILITY</vt:lpstr>
      <vt:lpstr>INVESTIGATING ASDA &amp; STAKEHOLDERS</vt:lpstr>
      <vt:lpstr>CUSTOMER RELATIONSHIP MANAGEMENT</vt:lpstr>
      <vt:lpstr>TOTAL QUALITY MANAGEMENT</vt:lpstr>
      <vt:lpstr>DEMING’S 14 PRINCIPLES</vt:lpstr>
      <vt:lpstr>CROSBY’S COST OF QUALITY - 4 ABSOLUTES IN QUALITY MANAGMENT</vt:lpstr>
      <vt:lpstr>CONCLUSION</vt:lpstr>
      <vt:lpstr>SWOT ANALYSIS</vt:lpstr>
      <vt:lpstr>RECOMMENDATION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dc:title>
  <dc:creator>Shafia Bibi</dc:creator>
  <cp:lastModifiedBy>Shafia Bibi</cp:lastModifiedBy>
  <cp:revision>1</cp:revision>
  <dcterms:created xsi:type="dcterms:W3CDTF">2020-03-11T13:33:46Z</dcterms:created>
  <dcterms:modified xsi:type="dcterms:W3CDTF">2020-03-20T14:57:00Z</dcterms:modified>
</cp:coreProperties>
</file>