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96" d="100"/>
          <a:sy n="96" d="100"/>
        </p:scale>
        <p:origin x="86" y="1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E700B27-DE4C-4B9E-BB11-B9027034A00F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51FCE-E4BB-4680-8E50-3C0E348D2609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A073D-A903-47F8-8D16-77642FB0DF1F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FA40-626B-4CA1-85D0-7A9016E395BA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25EA-B9DC-48A7-991E-9A82573B1B21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B97F8-6CEB-469B-AFCC-889F2A2B1D5A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179F-009E-4FA5-B091-7EBB82A185BD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5CEB-0076-4E37-B880-BCEA9784DE0A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9E5E-3896-4118-99A7-7B85668F1C5E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4739-9812-4A9F-890D-2AD6BA5F6EE8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45AC5-A3F8-44AA-BA8F-596CDCC976D3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B183-A821-4095-A363-9EC968635539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D01B4-0AA5-45E6-B2E6-5FA4078AEBCF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7335C-0450-40D7-8612-B3203BED4F28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6A105-2A1C-4284-B4EA-07CF89B1A393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E609-F3F2-45E6-BD6A-E03A8C86C1AE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4AD68-089C-4467-A8F3-EA2BBCA6B44E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E0D914D-B099-4142-A885-11F276715148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#_g20mnmi7aokc"/><Relationship Id="rId13" Type="http://schemas.openxmlformats.org/officeDocument/2006/relationships/hyperlink" Target="#_ds76pdvznjgu"/><Relationship Id="rId18" Type="http://schemas.openxmlformats.org/officeDocument/2006/relationships/hyperlink" Target="#_aobuj1igmty6"/><Relationship Id="rId3" Type="http://schemas.openxmlformats.org/officeDocument/2006/relationships/hyperlink" Target="#_lcfv74ad0t7i"/><Relationship Id="rId21" Type="http://schemas.openxmlformats.org/officeDocument/2006/relationships/hyperlink" Target="#_epxs54qapy3e"/><Relationship Id="rId7" Type="http://schemas.openxmlformats.org/officeDocument/2006/relationships/hyperlink" Target="#_yn4zqtf3d0vx"/><Relationship Id="rId12" Type="http://schemas.openxmlformats.org/officeDocument/2006/relationships/hyperlink" Target="#_fy9b6ev7kjby"/><Relationship Id="rId17" Type="http://schemas.openxmlformats.org/officeDocument/2006/relationships/hyperlink" Target="#_wjzyd07v81pk"/><Relationship Id="rId2" Type="http://schemas.openxmlformats.org/officeDocument/2006/relationships/hyperlink" Target="#_9dg6drytgpst"/><Relationship Id="rId16" Type="http://schemas.openxmlformats.org/officeDocument/2006/relationships/hyperlink" Target="#_aq9n64h9szkt"/><Relationship Id="rId20" Type="http://schemas.openxmlformats.org/officeDocument/2006/relationships/hyperlink" Target="#_1qaeekcjgczv"/><Relationship Id="rId1" Type="http://schemas.openxmlformats.org/officeDocument/2006/relationships/slideLayout" Target="../slideLayouts/slideLayout2.xml"/><Relationship Id="rId6" Type="http://schemas.openxmlformats.org/officeDocument/2006/relationships/hyperlink" Target="#_c3ixrd84v0bg"/><Relationship Id="rId11" Type="http://schemas.openxmlformats.org/officeDocument/2006/relationships/hyperlink" Target="#_ohx2g8ryejmg"/><Relationship Id="rId5" Type="http://schemas.openxmlformats.org/officeDocument/2006/relationships/hyperlink" Target="#_pp4fm8ehxrx"/><Relationship Id="rId15" Type="http://schemas.openxmlformats.org/officeDocument/2006/relationships/hyperlink" Target="#_ewupfzsalp85"/><Relationship Id="rId10" Type="http://schemas.openxmlformats.org/officeDocument/2006/relationships/hyperlink" Target="#_pua9bop4d4n0"/><Relationship Id="rId19" Type="http://schemas.openxmlformats.org/officeDocument/2006/relationships/hyperlink" Target="#_j8xjp0vjq1nv"/><Relationship Id="rId4" Type="http://schemas.openxmlformats.org/officeDocument/2006/relationships/hyperlink" Target="#_t16lxs5wktg5"/><Relationship Id="rId9" Type="http://schemas.openxmlformats.org/officeDocument/2006/relationships/hyperlink" Target="#_qlzdl7akbu4f"/><Relationship Id="rId14" Type="http://schemas.openxmlformats.org/officeDocument/2006/relationships/hyperlink" Target="#_lzs377avxq8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738" y="865656"/>
            <a:ext cx="2860276" cy="127324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5057" y="3360088"/>
            <a:ext cx="8825658" cy="1455089"/>
          </a:xfrm>
        </p:spPr>
        <p:txBody>
          <a:bodyPr/>
          <a:lstStyle/>
          <a:p>
            <a:pPr algn="ctr"/>
            <a:r>
              <a:rPr lang="en-US" dirty="0"/>
              <a:t>Global Business Environment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3393" y="4182386"/>
            <a:ext cx="8825658" cy="1647245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Name: Maria Ramona </a:t>
            </a:r>
            <a:r>
              <a:rPr lang="en-US" dirty="0" err="1" smtClean="0"/>
              <a:t>Petrache</a:t>
            </a:r>
            <a:endParaRPr lang="en-US" dirty="0" smtClean="0"/>
          </a:p>
          <a:p>
            <a:r>
              <a:rPr lang="en-US" dirty="0" smtClean="0"/>
              <a:t>Student id: 2215627</a:t>
            </a:r>
          </a:p>
          <a:p>
            <a:r>
              <a:rPr lang="en-US" dirty="0" smtClean="0"/>
              <a:t>Module Code: LCBB4005</a:t>
            </a:r>
          </a:p>
          <a:p>
            <a:r>
              <a:rPr lang="en-US" dirty="0" smtClean="0"/>
              <a:t>Module Name: The Global Business Environment</a:t>
            </a:r>
          </a:p>
          <a:p>
            <a:r>
              <a:rPr lang="en-US" dirty="0" smtClean="0"/>
              <a:t>Lecture: dr. Nadeem </a:t>
            </a:r>
            <a:r>
              <a:rPr lang="en-US" dirty="0" err="1" smtClean="0"/>
              <a:t>Mirza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654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972073" y="1691958"/>
            <a:ext cx="9086327" cy="455509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Table of Contents</a:t>
            </a:r>
            <a:b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US" altLang="en-US" sz="1200" b="1" dirty="0">
                <a:solidFill>
                  <a:srgbClr val="222222"/>
                </a:solidFill>
                <a:ea typeface="Times New Roman" panose="02020603050405020304" pitchFamily="18" charset="0"/>
              </a:rPr>
              <a:t/>
            </a:r>
            <a:br>
              <a:rPr lang="en-US" altLang="en-US" sz="1200" b="1" dirty="0">
                <a:solidFill>
                  <a:srgbClr val="222222"/>
                </a:solidFill>
                <a:ea typeface="Times New Roman" panose="02020603050405020304" pitchFamily="18" charset="0"/>
              </a:rPr>
            </a:b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Introduction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Company 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Background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Singapore- A brief introduction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Opportunities in Singapore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PESTLE analysis of Singapore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7"/>
              </a:rPr>
              <a:t>Challenges faced in Singapore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/>
              </a:rPr>
              <a:t>Inflation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Labour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 market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0"/>
              </a:rPr>
              <a:t>Covid-19 prolonged impact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1"/>
              </a:rPr>
              <a:t>Foreign trade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2"/>
              </a:rPr>
              <a:t>Geopolitical Risk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3"/>
              </a:rPr>
              <a:t>Barriers faced in Singapore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4"/>
              </a:rPr>
              <a:t>High-cost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5"/>
              </a:rPr>
              <a:t>Strict incorporation procedure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6"/>
              </a:rPr>
              <a:t>Resident company directors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7"/>
              </a:rPr>
              <a:t>Work pass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8"/>
              </a:rPr>
              <a:t>Labour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8"/>
              </a:rPr>
              <a:t> shortage</a:t>
            </a: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9"/>
              </a:rPr>
              <a:t>Strategy to operate in Singapore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0"/>
              </a:rPr>
              <a:t>Conclusion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1"/>
              </a:rPr>
              <a:t>References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	</a:t>
            </a:r>
            <a:endParaRPr kumimoji="0" lang="en-US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730875" algn="r"/>
              </a:tabLst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63316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3" y="2436523"/>
            <a:ext cx="8761412" cy="3416300"/>
          </a:xfrm>
        </p:spPr>
        <p:txBody>
          <a:bodyPr/>
          <a:lstStyle/>
          <a:p>
            <a:r>
              <a:rPr lang="en-US" dirty="0"/>
              <a:t>This report aims to conduct a market analysis of the Singapore market through which </a:t>
            </a:r>
            <a:r>
              <a:rPr lang="en-US" dirty="0" err="1"/>
              <a:t>Asos</a:t>
            </a:r>
            <a:r>
              <a:rPr lang="en-US" dirty="0"/>
              <a:t> can consider operating its business in the market to ensure business success</a:t>
            </a:r>
            <a:r>
              <a:rPr lang="en-US" dirty="0" smtClean="0"/>
              <a:t>.</a:t>
            </a:r>
          </a:p>
          <a:p>
            <a:r>
              <a:rPr lang="en-US" b="1" dirty="0"/>
              <a:t>Company background</a:t>
            </a:r>
            <a:endParaRPr lang="en-US" dirty="0"/>
          </a:p>
          <a:p>
            <a:r>
              <a:rPr lang="en-US" dirty="0" err="1"/>
              <a:t>Asos</a:t>
            </a:r>
            <a:r>
              <a:rPr lang="en-US" dirty="0"/>
              <a:t> is an online fashion retailer headquartered in London, UK and provides lifestyle products to customers. They sell fast fashion clothing products ranging from a wide variety of menswear, </a:t>
            </a:r>
            <a:r>
              <a:rPr lang="en-US" dirty="0" err="1"/>
              <a:t>ladieswear</a:t>
            </a:r>
            <a:r>
              <a:rPr lang="en-US" dirty="0"/>
              <a:t> and shoes and accessories. They also offer a range of cosmetic ad styling products across the UK.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2870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6271" y="1204255"/>
            <a:ext cx="8761413" cy="706964"/>
          </a:xfrm>
        </p:spPr>
        <p:txBody>
          <a:bodyPr/>
          <a:lstStyle/>
          <a:p>
            <a:r>
              <a:rPr lang="en-US" b="1" dirty="0"/>
              <a:t>Singapore- A brief introduction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071" y="2480807"/>
            <a:ext cx="8577442" cy="2910177"/>
          </a:xfrm>
        </p:spPr>
        <p:txBody>
          <a:bodyPr>
            <a:normAutofit/>
          </a:bodyPr>
          <a:lstStyle/>
          <a:p>
            <a:r>
              <a:rPr lang="en-US" dirty="0" smtClean="0"/>
              <a:t>Singapore </a:t>
            </a:r>
            <a:r>
              <a:rPr lang="en-US" dirty="0"/>
              <a:t>is a tropical island located in Southeast Asia with a total population of approximately 5 million across its 710 sq. km areas.</a:t>
            </a:r>
          </a:p>
          <a:p>
            <a:r>
              <a:rPr lang="en-US" b="1" dirty="0"/>
              <a:t>Opportunities in Singapore:</a:t>
            </a:r>
            <a:endParaRPr lang="en-US" dirty="0"/>
          </a:p>
          <a:p>
            <a:r>
              <a:rPr lang="en-US" b="1" dirty="0"/>
              <a:t>Tourism</a:t>
            </a:r>
            <a:r>
              <a:rPr lang="en-US" dirty="0"/>
              <a:t>: It is the most significant feature of Singapore that can provide ample opportunity for </a:t>
            </a:r>
            <a:r>
              <a:rPr lang="en-US" dirty="0" err="1"/>
              <a:t>Asos</a:t>
            </a:r>
            <a:r>
              <a:rPr lang="en-US" dirty="0"/>
              <a:t> to enhance its brand exposure to the world fashion market.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6748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363" y="2337683"/>
            <a:ext cx="8761412" cy="3698019"/>
          </a:xfrm>
        </p:spPr>
        <p:txBody>
          <a:bodyPr>
            <a:normAutofit/>
          </a:bodyPr>
          <a:lstStyle/>
          <a:p>
            <a:r>
              <a:rPr lang="en-US" b="1" dirty="0"/>
              <a:t>Internet infrastructure</a:t>
            </a:r>
            <a:r>
              <a:rPr lang="en-US" dirty="0"/>
              <a:t>: Singapore has a significant internet infrastructure and serves as a top data </a:t>
            </a:r>
            <a:r>
              <a:rPr lang="en-US" dirty="0" err="1"/>
              <a:t>centre</a:t>
            </a:r>
            <a:r>
              <a:rPr lang="en-US" dirty="0"/>
              <a:t> destination in Southeast Asia as it offers secure, fast and reliable internet connectivity for businesses.</a:t>
            </a:r>
          </a:p>
          <a:p>
            <a:r>
              <a:rPr lang="en-US" b="1" dirty="0"/>
              <a:t>Trade regulations</a:t>
            </a:r>
            <a:r>
              <a:rPr lang="en-US" dirty="0"/>
              <a:t>: Singapore is one of the largest importers of the UK. The goods and services imported and exported between the UK and Singapore accounted for more than £18.5 billion in the second quarter of 2022 </a:t>
            </a:r>
            <a:endParaRPr lang="en-US" dirty="0" smtClean="0"/>
          </a:p>
          <a:p>
            <a:r>
              <a:rPr lang="en-US" b="1" dirty="0"/>
              <a:t>Fashion Hub: </a:t>
            </a:r>
            <a:r>
              <a:rPr lang="en-US" dirty="0"/>
              <a:t>Singapore is a fashion hub and is currently ranked 13 in the world’s most fashionable country (</a:t>
            </a:r>
            <a:r>
              <a:rPr lang="en-US" dirty="0" err="1"/>
              <a:t>CEOWorld</a:t>
            </a:r>
            <a:r>
              <a:rPr lang="en-US" dirty="0"/>
              <a:t> magazine, 2022). </a:t>
            </a:r>
            <a:r>
              <a:rPr lang="en-US" dirty="0" err="1"/>
              <a:t>Asos</a:t>
            </a:r>
            <a:r>
              <a:rPr lang="en-US" dirty="0"/>
              <a:t> has an opportunity to enhance its sales and customer awareness by promoting its fashionable apparel in such a potential fashion hub that guarantees greater scope for its fashion product.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932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0026" y="973668"/>
            <a:ext cx="8761413" cy="706964"/>
          </a:xfrm>
        </p:spPr>
        <p:txBody>
          <a:bodyPr/>
          <a:lstStyle/>
          <a:p>
            <a:r>
              <a:rPr lang="en-US" b="1" dirty="0"/>
              <a:t>PESTLE analysis of Singapore </a:t>
            </a:r>
            <a:br>
              <a:rPr lang="en-US" b="1" dirty="0"/>
            </a:b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7667721"/>
              </p:ext>
            </p:extLst>
          </p:nvPr>
        </p:nvGraphicFramePr>
        <p:xfrm>
          <a:off x="908463" y="1875791"/>
          <a:ext cx="8761414" cy="45680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0707"/>
                <a:gridCol w="4380707"/>
              </a:tblGrid>
              <a:tr h="365984">
                <a:tc>
                  <a:txBody>
                    <a:bodyPr/>
                    <a:lstStyle/>
                    <a:p>
                      <a:r>
                        <a:rPr lang="en-US" dirty="0" smtClean="0"/>
                        <a:t>Factors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Influences</a:t>
                      </a:r>
                      <a:endParaRPr lang="en-US" dirty="0"/>
                    </a:p>
                  </a:txBody>
                  <a:tcPr/>
                </a:tc>
              </a:tr>
              <a:tr h="699492"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Political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Singapore has the lowest political risks and enjoys one of the most stable democracies in South Asia</a:t>
                      </a:r>
                      <a:endParaRPr lang="en-US" sz="1200" dirty="0"/>
                    </a:p>
                  </a:txBody>
                  <a:tcPr/>
                </a:tc>
              </a:tr>
              <a:tr h="731520"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Economic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Singapore market is </a:t>
                      </a:r>
                      <a:r>
                        <a:rPr lang="en-US" sz="12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characterised</a:t>
                      </a:r>
                      <a:r>
                        <a:rPr lang="en-US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by the free market economy and their economy is developing at a high pace.</a:t>
                      </a:r>
                      <a:endParaRPr lang="en-US" sz="1200" dirty="0"/>
                    </a:p>
                  </a:txBody>
                  <a:tcPr/>
                </a:tc>
              </a:tr>
              <a:tr h="667910"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Socio-cultural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These younger generations are more interested in pursuing western lifestyles, especially in the context of fashion clothing.</a:t>
                      </a:r>
                      <a:endParaRPr lang="en-US" sz="1200" dirty="0"/>
                    </a:p>
                  </a:txBody>
                  <a:tcPr/>
                </a:tc>
              </a:tr>
              <a:tr h="365984"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Technological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Internet has played a key role in the development of Singapore as it eased connectivity and communication for the Singapore community across the world.</a:t>
                      </a:r>
                      <a:endParaRPr lang="en-US" sz="1200" dirty="0"/>
                    </a:p>
                  </a:txBody>
                  <a:tcPr/>
                </a:tc>
              </a:tr>
              <a:tr h="365984"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Legal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Singapore has a </a:t>
                      </a:r>
                      <a:r>
                        <a:rPr lang="en-US" sz="12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favourable</a:t>
                      </a:r>
                      <a:r>
                        <a:rPr lang="en-US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regulatory policy and legislation for businesses because the government believes that  electronic commerce growth relies upon </a:t>
                      </a:r>
                      <a:r>
                        <a:rPr lang="en-US" sz="12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favourable</a:t>
                      </a:r>
                      <a:r>
                        <a:rPr lang="en-US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transparent regulations. </a:t>
                      </a:r>
                      <a:endParaRPr lang="en-US" sz="1200" dirty="0"/>
                    </a:p>
                  </a:txBody>
                  <a:tcPr/>
                </a:tc>
              </a:tr>
              <a:tr h="365984"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Environmental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These activities have been accelerated after Singapore's approximately 30% of mangrove distortion due to pollution.</a:t>
                      </a:r>
                      <a:endParaRPr lang="en-US" sz="1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9613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132694"/>
            <a:ext cx="8761413" cy="706964"/>
          </a:xfrm>
        </p:spPr>
        <p:txBody>
          <a:bodyPr/>
          <a:lstStyle/>
          <a:p>
            <a:r>
              <a:rPr lang="en-US" b="1" dirty="0"/>
              <a:t>Inflation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Asos</a:t>
            </a:r>
            <a:r>
              <a:rPr lang="en-US" dirty="0" smtClean="0"/>
              <a:t> </a:t>
            </a:r>
            <a:r>
              <a:rPr lang="en-US" dirty="0"/>
              <a:t>is likely to face challenges of operating its online retail business in Singapore because MAS (Monetary Authority of Singapore) are focused on tightening policy towards the perceived upward price </a:t>
            </a:r>
            <a:r>
              <a:rPr lang="en-US" dirty="0" smtClean="0"/>
              <a:t>pressure</a:t>
            </a:r>
          </a:p>
          <a:p>
            <a:endParaRPr lang="en-US" dirty="0" smtClean="0"/>
          </a:p>
          <a:p>
            <a:r>
              <a:rPr lang="en-US" b="1" dirty="0" err="1"/>
              <a:t>Labour</a:t>
            </a:r>
            <a:r>
              <a:rPr lang="en-US" b="1" dirty="0"/>
              <a:t> market</a:t>
            </a:r>
          </a:p>
          <a:p>
            <a:r>
              <a:rPr lang="en-US" b="1" dirty="0"/>
              <a:t>Covid-19 prolonged impact</a:t>
            </a:r>
          </a:p>
          <a:p>
            <a:r>
              <a:rPr lang="en-US" b="1" dirty="0"/>
              <a:t>Foreign trade</a:t>
            </a:r>
          </a:p>
          <a:p>
            <a:r>
              <a:rPr lang="en-US" b="1" dirty="0"/>
              <a:t>Geopolitical Risk</a:t>
            </a:r>
          </a:p>
          <a:p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562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124743"/>
            <a:ext cx="8761413" cy="706964"/>
          </a:xfrm>
        </p:spPr>
        <p:txBody>
          <a:bodyPr/>
          <a:lstStyle/>
          <a:p>
            <a:r>
              <a:rPr lang="en-US" b="1" dirty="0"/>
              <a:t>Barriers faced in Singapore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1604" y="2579645"/>
            <a:ext cx="9014763" cy="3670079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/>
              <a:t>High-cost</a:t>
            </a:r>
          </a:p>
          <a:p>
            <a:r>
              <a:rPr lang="en-US" b="1" dirty="0"/>
              <a:t>Strict incorporation procedure</a:t>
            </a:r>
          </a:p>
          <a:p>
            <a:r>
              <a:rPr lang="en-US" b="1" dirty="0"/>
              <a:t>Resident company directors</a:t>
            </a:r>
          </a:p>
          <a:p>
            <a:r>
              <a:rPr lang="en-US" b="1" dirty="0"/>
              <a:t>Work pass</a:t>
            </a:r>
          </a:p>
          <a:p>
            <a:r>
              <a:rPr lang="en-US" b="1" dirty="0" err="1"/>
              <a:t>Labour</a:t>
            </a:r>
            <a:r>
              <a:rPr lang="en-US" b="1" dirty="0"/>
              <a:t> </a:t>
            </a:r>
            <a:r>
              <a:rPr lang="en-US" b="1" dirty="0" smtClean="0"/>
              <a:t>shortage</a:t>
            </a:r>
          </a:p>
          <a:p>
            <a:r>
              <a:rPr lang="en-US" b="1" dirty="0"/>
              <a:t>Strategy to operate in Singapore</a:t>
            </a:r>
          </a:p>
          <a:p>
            <a:r>
              <a:rPr lang="en-US" dirty="0"/>
              <a:t>The Singapore market offers potential opportunities for </a:t>
            </a:r>
            <a:r>
              <a:rPr lang="en-US" dirty="0" err="1"/>
              <a:t>Asos</a:t>
            </a:r>
            <a:r>
              <a:rPr lang="en-US" dirty="0"/>
              <a:t> to enhance its market performance and position but its legal and regulatory challenges cannot be </a:t>
            </a:r>
            <a:r>
              <a:rPr lang="en-US" dirty="0" err="1"/>
              <a:t>minimised</a:t>
            </a:r>
            <a:r>
              <a:rPr lang="en-US" dirty="0"/>
              <a:t>. However, being an </a:t>
            </a:r>
            <a:r>
              <a:rPr lang="en-US" dirty="0" err="1"/>
              <a:t>eCommerce</a:t>
            </a:r>
            <a:r>
              <a:rPr lang="en-US" dirty="0"/>
              <a:t> with less human capital engagement the cost of operation is potentially low for </a:t>
            </a:r>
            <a:r>
              <a:rPr lang="en-US" dirty="0" err="1"/>
              <a:t>Asos</a:t>
            </a:r>
            <a:r>
              <a:rPr lang="en-US" dirty="0"/>
              <a:t>. They should focus on the strategic development of their digital presence in order to </a:t>
            </a:r>
            <a:r>
              <a:rPr lang="en-US" dirty="0" err="1"/>
              <a:t>optimise</a:t>
            </a:r>
            <a:r>
              <a:rPr lang="en-US" dirty="0"/>
              <a:t> their survival and development in the Singapore market. </a:t>
            </a:r>
          </a:p>
          <a:p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957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077035"/>
            <a:ext cx="8761413" cy="706964"/>
          </a:xfrm>
        </p:spPr>
        <p:txBody>
          <a:bodyPr/>
          <a:lstStyle/>
          <a:p>
            <a:r>
              <a:rPr lang="en-US" b="1" dirty="0"/>
              <a:t>Conclusion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This report has produced a market analysis of the Singapore market for promoting the online fashion clothing business of </a:t>
            </a:r>
            <a:r>
              <a:rPr lang="en-US" dirty="0" err="1"/>
              <a:t>Asos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 err="1"/>
              <a:t>Asos</a:t>
            </a:r>
            <a:r>
              <a:rPr lang="en-US" dirty="0"/>
              <a:t> has been studied. This report has </a:t>
            </a:r>
            <a:r>
              <a:rPr lang="en-US" dirty="0" err="1"/>
              <a:t>analysed</a:t>
            </a:r>
            <a:r>
              <a:rPr lang="en-US" dirty="0"/>
              <a:t> various challenges that </a:t>
            </a:r>
            <a:r>
              <a:rPr lang="en-US" dirty="0" err="1"/>
              <a:t>Asos</a:t>
            </a:r>
            <a:r>
              <a:rPr lang="en-US" dirty="0"/>
              <a:t> might face in doing business in Singapore. An investigation of various barriers faced by the previous </a:t>
            </a:r>
            <a:r>
              <a:rPr lang="en-US" dirty="0" err="1"/>
              <a:t>organisation</a:t>
            </a:r>
            <a:r>
              <a:rPr lang="en-US" dirty="0"/>
              <a:t> in Singapore has been conducted in this report. Further, a strategic recommendation for </a:t>
            </a:r>
            <a:r>
              <a:rPr lang="en-US" dirty="0" err="1"/>
              <a:t>Asos</a:t>
            </a:r>
            <a:r>
              <a:rPr lang="en-US" dirty="0"/>
              <a:t> to promote its online clothing business in Singapore has been produced in this report.</a:t>
            </a:r>
            <a:br>
              <a:rPr lang="en-US" dirty="0"/>
            </a:b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2727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7146" y="2579646"/>
            <a:ext cx="8761412" cy="3416300"/>
          </a:xfrm>
        </p:spPr>
        <p:txBody>
          <a:bodyPr>
            <a:normAutofit fontScale="40000" lnSpcReduction="20000"/>
          </a:bodyPr>
          <a:lstStyle/>
          <a:p>
            <a:r>
              <a:rPr lang="en-US" dirty="0"/>
              <a:t>ASOS (2022) </a:t>
            </a:r>
            <a:r>
              <a:rPr lang="en-US" i="1" dirty="0"/>
              <a:t>About </a:t>
            </a:r>
            <a:r>
              <a:rPr lang="en-US" i="1" dirty="0" err="1"/>
              <a:t>asos</a:t>
            </a:r>
            <a:r>
              <a:rPr lang="en-US" i="1" dirty="0"/>
              <a:t>: Everything you need to know about us</a:t>
            </a:r>
            <a:r>
              <a:rPr lang="en-US" dirty="0"/>
              <a:t>, </a:t>
            </a:r>
            <a:r>
              <a:rPr lang="en-US" i="1" dirty="0"/>
              <a:t>ASOS</a:t>
            </a:r>
            <a:r>
              <a:rPr lang="en-US" dirty="0"/>
              <a:t>. Available at: https://www.asos.com/about/ (Accessed: November 11, 2022). </a:t>
            </a:r>
          </a:p>
          <a:p>
            <a:r>
              <a:rPr lang="en-US" dirty="0"/>
              <a:t>Bai, H., McColl, J. and Moore, C., 2021. Luxury fashion retailers' </a:t>
            </a:r>
            <a:r>
              <a:rPr lang="en-US" dirty="0" err="1"/>
              <a:t>localised</a:t>
            </a:r>
            <a:r>
              <a:rPr lang="en-US" dirty="0"/>
              <a:t> marketing strategies in practice–evidence from China. </a:t>
            </a:r>
            <a:r>
              <a:rPr lang="en-US" i="1" dirty="0"/>
              <a:t>International Marketing Review</a:t>
            </a:r>
            <a:r>
              <a:rPr lang="en-US" dirty="0"/>
              <a:t>.</a:t>
            </a:r>
          </a:p>
          <a:p>
            <a:r>
              <a:rPr lang="en-US" dirty="0"/>
              <a:t>Bai, H., McColl, J., Moore, C., He, W. and Shi, J., 2020. Direction of luxury fashion retailers' post-entry expansion–the evidence from China. </a:t>
            </a:r>
            <a:r>
              <a:rPr lang="en-US" i="1" dirty="0"/>
              <a:t>International Journal of Retail &amp; Distribution Management</a:t>
            </a:r>
            <a:r>
              <a:rPr lang="en-US" dirty="0"/>
              <a:t>.</a:t>
            </a:r>
          </a:p>
          <a:p>
            <a:r>
              <a:rPr lang="en-US" dirty="0"/>
              <a:t>CEOWORLD magazine. Available at: https://ceoworld.biz/ (Accessed: November 10, 2022). </a:t>
            </a:r>
          </a:p>
          <a:p>
            <a:r>
              <a:rPr lang="en-US" dirty="0"/>
              <a:t>Chon, H., Lim, N.J. and Lim, E., 2021. Designing Resilience: Mapping Singapore’s Sustainable Fashion Movements.</a:t>
            </a:r>
          </a:p>
          <a:p>
            <a:r>
              <a:rPr lang="en-US" dirty="0"/>
              <a:t>countryreports.org (2022) </a:t>
            </a:r>
            <a:r>
              <a:rPr lang="en-US" i="1" dirty="0"/>
              <a:t>Singapore Facts and Culture</a:t>
            </a:r>
            <a:r>
              <a:rPr lang="en-US" dirty="0"/>
              <a:t>, </a:t>
            </a:r>
            <a:r>
              <a:rPr lang="en-US" i="1" dirty="0" err="1"/>
              <a:t>CountryReports</a:t>
            </a:r>
            <a:r>
              <a:rPr lang="en-US" dirty="0"/>
              <a:t>. Available at: https://www.countryreports.org/country/Singapore.htm (Accessed: November 11, 2022). </a:t>
            </a:r>
          </a:p>
          <a:p>
            <a:r>
              <a:rPr lang="en-US" dirty="0"/>
              <a:t>Esther, W.X., 2021. Circularity in the Clothing Industry: Consumer Views on Circular Business Models in Singapore.</a:t>
            </a:r>
          </a:p>
          <a:p>
            <a:r>
              <a:rPr lang="en-US" dirty="0"/>
              <a:t>Gandhi, V., </a:t>
            </a:r>
            <a:r>
              <a:rPr lang="en-US" dirty="0" err="1"/>
              <a:t>Chahal</a:t>
            </a:r>
            <a:r>
              <a:rPr lang="en-US" dirty="0"/>
              <a:t>, J.K. and Singh, J., 2021. A Case Study: Haute Fashion Boutique e-Shopping. In </a:t>
            </a:r>
            <a:r>
              <a:rPr lang="en-US" i="1" dirty="0"/>
              <a:t>Advances in Mechanical Engineering</a:t>
            </a:r>
            <a:r>
              <a:rPr lang="en-US" dirty="0"/>
              <a:t> (pp. 91-100). Springer, Singapore.</a:t>
            </a:r>
          </a:p>
          <a:p>
            <a:r>
              <a:rPr lang="en-US" dirty="0" err="1"/>
              <a:t>Ghoreishi</a:t>
            </a:r>
            <a:r>
              <a:rPr lang="en-US" dirty="0"/>
              <a:t>, M. and </a:t>
            </a:r>
            <a:r>
              <a:rPr lang="en-US" dirty="0" err="1"/>
              <a:t>Happonen</a:t>
            </a:r>
            <a:r>
              <a:rPr lang="en-US" dirty="0"/>
              <a:t>, A., 2022. The case of fabric and textile industry: The emerging role of digitalization, internet-of-Things and industry 4.0 for circularity. In </a:t>
            </a:r>
            <a:r>
              <a:rPr lang="en-US" i="1" dirty="0"/>
              <a:t>Proceedings of Sixth International Congress on Information and Communication Technology</a:t>
            </a:r>
            <a:r>
              <a:rPr lang="en-US" dirty="0"/>
              <a:t> (pp. 189-200). Springer, Singapore.</a:t>
            </a:r>
          </a:p>
          <a:p>
            <a:r>
              <a:rPr lang="en-US" dirty="0" err="1"/>
              <a:t>Jebarajakirthy</a:t>
            </a:r>
            <a:r>
              <a:rPr lang="en-US" dirty="0"/>
              <a:t>, C., Yadav, R. and Shankar, A., 2020. Insights for luxury retailers to reach customers globally. </a:t>
            </a:r>
            <a:r>
              <a:rPr lang="en-US" i="1" dirty="0"/>
              <a:t>Marketing Intelligence &amp; Planning</a:t>
            </a:r>
            <a:r>
              <a:rPr lang="en-US" dirty="0"/>
              <a:t>.</a:t>
            </a:r>
          </a:p>
          <a:p>
            <a:r>
              <a:rPr lang="en-US" dirty="0" err="1"/>
              <a:t>Kovač</a:t>
            </a:r>
            <a:r>
              <a:rPr lang="en-US" dirty="0"/>
              <a:t>, I., </a:t>
            </a:r>
            <a:r>
              <a:rPr lang="en-US" dirty="0" err="1"/>
              <a:t>Palić</a:t>
            </a:r>
            <a:r>
              <a:rPr lang="en-US" dirty="0"/>
              <a:t>, M. and </a:t>
            </a:r>
            <a:r>
              <a:rPr lang="en-US" dirty="0" err="1"/>
              <a:t>Tolić</a:t>
            </a:r>
            <a:r>
              <a:rPr lang="en-US" dirty="0"/>
              <a:t>, M., 2021. The importance and significance of the marketing mix elements in a fashion retailing. </a:t>
            </a:r>
            <a:r>
              <a:rPr lang="en-US" i="1" dirty="0" err="1"/>
              <a:t>InterEULawEast</a:t>
            </a:r>
            <a:r>
              <a:rPr lang="en-US" i="1" dirty="0"/>
              <a:t>: journal for the international and </a:t>
            </a:r>
            <a:r>
              <a:rPr lang="en-US" i="1" dirty="0" err="1"/>
              <a:t>european</a:t>
            </a:r>
            <a:r>
              <a:rPr lang="en-US" i="1" dirty="0"/>
              <a:t> law, economics and market integrations</a:t>
            </a:r>
            <a:r>
              <a:rPr lang="en-US" dirty="0"/>
              <a:t>, </a:t>
            </a:r>
            <a:r>
              <a:rPr lang="en-US" i="1" dirty="0"/>
              <a:t>8</a:t>
            </a:r>
            <a:r>
              <a:rPr lang="en-US" dirty="0"/>
              <a:t>(1), pp.15-38.</a:t>
            </a:r>
          </a:p>
          <a:p>
            <a:r>
              <a:rPr lang="en-US" dirty="0"/>
              <a:t>mfa.gov.sg (2022) </a:t>
            </a:r>
            <a:r>
              <a:rPr lang="en-US" i="1" dirty="0"/>
              <a:t>Closure of the Singapore High Commission on 10 Aug, Monday</a:t>
            </a:r>
            <a:r>
              <a:rPr lang="en-US" dirty="0"/>
              <a:t>, </a:t>
            </a:r>
            <a:r>
              <a:rPr lang="en-US" i="1" dirty="0"/>
              <a:t>Ministry of Foreign Affairs Singapore</a:t>
            </a:r>
            <a:r>
              <a:rPr lang="en-US" dirty="0"/>
              <a:t>. Available at: https://www.mfa.gov.sg/Overseas-Mission/London/Announcements/Entry-into-Force-of-the-UK-Singapore-Free-Trade-Agreement (Accessed: November 11, 2022). </a:t>
            </a:r>
          </a:p>
          <a:p>
            <a:r>
              <a:rPr lang="en-US" dirty="0"/>
              <a:t>Sari, N.N., Chan, T.J. and </a:t>
            </a:r>
            <a:r>
              <a:rPr lang="en-US" dirty="0" err="1"/>
              <a:t>Abd</a:t>
            </a:r>
            <a:r>
              <a:rPr lang="en-US" dirty="0"/>
              <a:t> </a:t>
            </a:r>
            <a:r>
              <a:rPr lang="en-US" dirty="0" err="1"/>
              <a:t>Ghani</a:t>
            </a:r>
            <a:r>
              <a:rPr lang="en-US" dirty="0"/>
              <a:t>, N.H., 2022. The Influence of Brand Equity and Price Consciousness on Consumers’ Brand Purchase Intention of Fashion Retail Apparel. </a:t>
            </a:r>
            <a:r>
              <a:rPr lang="en-US" i="1" dirty="0"/>
              <a:t>International Journal of Academic Research in Business and Social Sciences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9961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48</TotalTime>
  <Words>1043</Words>
  <Application>Microsoft Office PowerPoint</Application>
  <PresentationFormat>Widescreen</PresentationFormat>
  <Paragraphs>84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Gothic</vt:lpstr>
      <vt:lpstr>Times New Roman</vt:lpstr>
      <vt:lpstr>Wingdings 3</vt:lpstr>
      <vt:lpstr>Ion Boardroom</vt:lpstr>
      <vt:lpstr>Global Business Environment </vt:lpstr>
      <vt:lpstr>Table of Contents   Introduction  Company Background  Singapore- A brief introduction  Opportunities in Singapore  PESTLE analysis of Singapore  Challenges faced in Singapore  Inflation  Labour market  Covid-19 prolonged impact  Foreign trade  Geopolitical Risk  Barriers faced in Singapore  High-cost  Strict incorporation procedure  Resident company directors  Work pass  Labour shortage  Strategy to operate in Singapore  Conclusion  References  </vt:lpstr>
      <vt:lpstr>PowerPoint Presentation</vt:lpstr>
      <vt:lpstr>Singapore- A brief introduction </vt:lpstr>
      <vt:lpstr>PowerPoint Presentation</vt:lpstr>
      <vt:lpstr>PESTLE analysis of Singapore  </vt:lpstr>
      <vt:lpstr>Inflation </vt:lpstr>
      <vt:lpstr>Barriers faced in Singapore </vt:lpstr>
      <vt:lpstr>Conclusion </vt:lpstr>
      <vt:lpstr>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Business Environment</dc:title>
  <dc:creator>MaDa</dc:creator>
  <cp:lastModifiedBy>MaDa</cp:lastModifiedBy>
  <cp:revision>6</cp:revision>
  <dcterms:created xsi:type="dcterms:W3CDTF">2022-11-16T14:32:53Z</dcterms:created>
  <dcterms:modified xsi:type="dcterms:W3CDTF">2022-11-16T15:21:20Z</dcterms:modified>
</cp:coreProperties>
</file>