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1"/>
  </p:notesMasterIdLst>
  <p:sldIdLst>
    <p:sldId id="256" r:id="rId3"/>
    <p:sldId id="257" r:id="rId4"/>
    <p:sldId id="258" r:id="rId5"/>
    <p:sldId id="291" r:id="rId6"/>
    <p:sldId id="293" r:id="rId7"/>
    <p:sldId id="292" r:id="rId8"/>
    <p:sldId id="309" r:id="rId9"/>
    <p:sldId id="274" r:id="rId10"/>
    <p:sldId id="295" r:id="rId11"/>
    <p:sldId id="306" r:id="rId12"/>
    <p:sldId id="299" r:id="rId13"/>
    <p:sldId id="307" r:id="rId14"/>
    <p:sldId id="297" r:id="rId15"/>
    <p:sldId id="305" r:id="rId16"/>
    <p:sldId id="281" r:id="rId17"/>
    <p:sldId id="326" r:id="rId18"/>
    <p:sldId id="330" r:id="rId19"/>
    <p:sldId id="31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EA59E8-D4AB-4E3F-80DA-7BD5A7313B9B}"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32F2801-EB91-4A50-BF41-3E149F984E19}">
      <dgm:prSet/>
      <dgm:spPr/>
      <dgm:t>
        <a:bodyPr/>
        <a:lstStyle/>
        <a:p>
          <a:r>
            <a:rPr lang="en-GB"/>
            <a:t>Pavlov</a:t>
          </a:r>
          <a:endParaRPr lang="en-US"/>
        </a:p>
      </dgm:t>
    </dgm:pt>
    <dgm:pt modelId="{2B44487C-C18E-4BC8-9D2B-EAFBD96A3012}" type="parTrans" cxnId="{CAB1EF6D-D937-4128-B1A2-D83FBAF01EB5}">
      <dgm:prSet/>
      <dgm:spPr/>
      <dgm:t>
        <a:bodyPr/>
        <a:lstStyle/>
        <a:p>
          <a:endParaRPr lang="en-US"/>
        </a:p>
      </dgm:t>
    </dgm:pt>
    <dgm:pt modelId="{9227A646-AA72-4ECC-9B90-C878B04D6CD4}" type="sibTrans" cxnId="{CAB1EF6D-D937-4128-B1A2-D83FBAF01EB5}">
      <dgm:prSet/>
      <dgm:spPr/>
      <dgm:t>
        <a:bodyPr/>
        <a:lstStyle/>
        <a:p>
          <a:endParaRPr lang="en-US"/>
        </a:p>
      </dgm:t>
    </dgm:pt>
    <dgm:pt modelId="{C3F3F3E2-81FD-4073-9B41-D1031698496C}">
      <dgm:prSet/>
      <dgm:spPr/>
      <dgm:t>
        <a:bodyPr/>
        <a:lstStyle/>
        <a:p>
          <a:r>
            <a:rPr lang="en-US" dirty="0"/>
            <a:t>Thorndike’s Law of Effect</a:t>
          </a:r>
        </a:p>
      </dgm:t>
    </dgm:pt>
    <dgm:pt modelId="{25F80E79-0EC9-4D53-8096-AD4FD4FA8167}" type="parTrans" cxnId="{8488D97A-E86D-4948-81F2-7EE40ED863DC}">
      <dgm:prSet/>
      <dgm:spPr/>
      <dgm:t>
        <a:bodyPr/>
        <a:lstStyle/>
        <a:p>
          <a:endParaRPr lang="en-US"/>
        </a:p>
      </dgm:t>
    </dgm:pt>
    <dgm:pt modelId="{528CC6AA-6B1E-4E5F-ACFA-84307D02AD15}" type="sibTrans" cxnId="{8488D97A-E86D-4948-81F2-7EE40ED863DC}">
      <dgm:prSet/>
      <dgm:spPr/>
      <dgm:t>
        <a:bodyPr/>
        <a:lstStyle/>
        <a:p>
          <a:endParaRPr lang="en-US"/>
        </a:p>
      </dgm:t>
    </dgm:pt>
    <dgm:pt modelId="{4E436933-E454-4388-B901-5E221D37FB53}">
      <dgm:prSet/>
      <dgm:spPr/>
      <dgm:t>
        <a:bodyPr/>
        <a:lstStyle/>
        <a:p>
          <a:r>
            <a:rPr lang="en-US" dirty="0"/>
            <a:t>BF Skinner</a:t>
          </a:r>
        </a:p>
      </dgm:t>
    </dgm:pt>
    <dgm:pt modelId="{141A3DBF-D81F-4FE7-B737-ABF282FD3FA1}" type="parTrans" cxnId="{1DC67349-9135-4E9C-91BB-3E2E00F5BB5E}">
      <dgm:prSet/>
      <dgm:spPr/>
      <dgm:t>
        <a:bodyPr/>
        <a:lstStyle/>
        <a:p>
          <a:endParaRPr lang="en-US"/>
        </a:p>
      </dgm:t>
    </dgm:pt>
    <dgm:pt modelId="{B6F1329F-182C-4004-8A15-92191CEE06C8}" type="sibTrans" cxnId="{1DC67349-9135-4E9C-91BB-3E2E00F5BB5E}">
      <dgm:prSet/>
      <dgm:spPr/>
      <dgm:t>
        <a:bodyPr/>
        <a:lstStyle/>
        <a:p>
          <a:endParaRPr lang="en-US"/>
        </a:p>
      </dgm:t>
    </dgm:pt>
    <dgm:pt modelId="{8CFD2662-24C4-431A-91C0-869A1CC2D362}">
      <dgm:prSet/>
      <dgm:spPr/>
      <dgm:t>
        <a:bodyPr/>
        <a:lstStyle/>
        <a:p>
          <a:r>
            <a:rPr lang="en-US" dirty="0"/>
            <a:t>Watson &amp; Rayner</a:t>
          </a:r>
        </a:p>
      </dgm:t>
    </dgm:pt>
    <dgm:pt modelId="{EEFFE1E5-4E45-48AA-866B-24959236A87D}" type="parTrans" cxnId="{536384B5-15B0-4BA3-A4D4-50E5C9A56285}">
      <dgm:prSet/>
      <dgm:spPr/>
      <dgm:t>
        <a:bodyPr/>
        <a:lstStyle/>
        <a:p>
          <a:endParaRPr lang="en-US"/>
        </a:p>
      </dgm:t>
    </dgm:pt>
    <dgm:pt modelId="{822F5404-8E94-44E3-A1E2-E7B791F19368}" type="sibTrans" cxnId="{536384B5-15B0-4BA3-A4D4-50E5C9A56285}">
      <dgm:prSet/>
      <dgm:spPr/>
      <dgm:t>
        <a:bodyPr/>
        <a:lstStyle/>
        <a:p>
          <a:endParaRPr lang="en-US"/>
        </a:p>
      </dgm:t>
    </dgm:pt>
    <dgm:pt modelId="{EEA450BC-6858-4A24-9287-3C27492114E6}">
      <dgm:prSet/>
      <dgm:spPr/>
      <dgm:t>
        <a:bodyPr/>
        <a:lstStyle/>
        <a:p>
          <a:r>
            <a:rPr lang="en-GB"/>
            <a:t>Bandura &amp; observational learning</a:t>
          </a:r>
          <a:endParaRPr lang="en-US"/>
        </a:p>
      </dgm:t>
    </dgm:pt>
    <dgm:pt modelId="{05268B42-C833-4325-9C55-C10ACBE10E18}" type="parTrans" cxnId="{7494752D-B9F2-4C49-80ED-F05EC261B39F}">
      <dgm:prSet/>
      <dgm:spPr/>
      <dgm:t>
        <a:bodyPr/>
        <a:lstStyle/>
        <a:p>
          <a:endParaRPr lang="en-US"/>
        </a:p>
      </dgm:t>
    </dgm:pt>
    <dgm:pt modelId="{0CB61F05-0EC7-4E88-803C-08A9674F3900}" type="sibTrans" cxnId="{7494752D-B9F2-4C49-80ED-F05EC261B39F}">
      <dgm:prSet/>
      <dgm:spPr/>
      <dgm:t>
        <a:bodyPr/>
        <a:lstStyle/>
        <a:p>
          <a:endParaRPr lang="en-US"/>
        </a:p>
      </dgm:t>
    </dgm:pt>
    <dgm:pt modelId="{916219FB-D563-4AE8-AA03-507E318D13A8}">
      <dgm:prSet/>
      <dgm:spPr/>
      <dgm:t>
        <a:bodyPr/>
        <a:lstStyle/>
        <a:p>
          <a:r>
            <a:rPr lang="en-GB"/>
            <a:t>Media violence</a:t>
          </a:r>
          <a:endParaRPr lang="en-US"/>
        </a:p>
      </dgm:t>
    </dgm:pt>
    <dgm:pt modelId="{57F34F52-BDA2-4C0A-8686-9E3212EF86D2}" type="parTrans" cxnId="{80268A8B-230A-411A-B1EA-420862EC7635}">
      <dgm:prSet/>
      <dgm:spPr/>
      <dgm:t>
        <a:bodyPr/>
        <a:lstStyle/>
        <a:p>
          <a:endParaRPr lang="en-US"/>
        </a:p>
      </dgm:t>
    </dgm:pt>
    <dgm:pt modelId="{D965E852-4861-48A3-AD5F-BA29F815BF87}" type="sibTrans" cxnId="{80268A8B-230A-411A-B1EA-420862EC7635}">
      <dgm:prSet/>
      <dgm:spPr/>
      <dgm:t>
        <a:bodyPr/>
        <a:lstStyle/>
        <a:p>
          <a:endParaRPr lang="en-US"/>
        </a:p>
      </dgm:t>
    </dgm:pt>
    <dgm:pt modelId="{E212EFC5-7266-4C3A-A2FE-D7B60F368984}">
      <dgm:prSet/>
      <dgm:spPr/>
      <dgm:t>
        <a:bodyPr/>
        <a:lstStyle/>
        <a:p>
          <a:r>
            <a:rPr lang="en-GB"/>
            <a:t>Conditioning criminals?</a:t>
          </a:r>
          <a:endParaRPr lang="en-US"/>
        </a:p>
      </dgm:t>
    </dgm:pt>
    <dgm:pt modelId="{216D7AA8-E47B-49EB-AFC0-DE4031ACAE5C}" type="parTrans" cxnId="{E15197AD-6126-4630-9D69-95B940F07FD3}">
      <dgm:prSet/>
      <dgm:spPr/>
      <dgm:t>
        <a:bodyPr/>
        <a:lstStyle/>
        <a:p>
          <a:endParaRPr lang="en-US"/>
        </a:p>
      </dgm:t>
    </dgm:pt>
    <dgm:pt modelId="{1289D670-DEDD-48BB-BC0C-DD1D3C71365C}" type="sibTrans" cxnId="{E15197AD-6126-4630-9D69-95B940F07FD3}">
      <dgm:prSet/>
      <dgm:spPr/>
      <dgm:t>
        <a:bodyPr/>
        <a:lstStyle/>
        <a:p>
          <a:endParaRPr lang="en-US"/>
        </a:p>
      </dgm:t>
    </dgm:pt>
    <dgm:pt modelId="{17127741-75C6-4761-84A9-89BD994B8A39}" type="pres">
      <dgm:prSet presAssocID="{B3EA59E8-D4AB-4E3F-80DA-7BD5A7313B9B}" presName="diagram" presStyleCnt="0">
        <dgm:presLayoutVars>
          <dgm:dir/>
          <dgm:resizeHandles val="exact"/>
        </dgm:presLayoutVars>
      </dgm:prSet>
      <dgm:spPr/>
    </dgm:pt>
    <dgm:pt modelId="{7D8B210B-89EE-4C52-8E17-732C624F2D5E}" type="pres">
      <dgm:prSet presAssocID="{032F2801-EB91-4A50-BF41-3E149F984E19}" presName="node" presStyleLbl="node1" presStyleIdx="0" presStyleCnt="7">
        <dgm:presLayoutVars>
          <dgm:bulletEnabled val="1"/>
        </dgm:presLayoutVars>
      </dgm:prSet>
      <dgm:spPr/>
    </dgm:pt>
    <dgm:pt modelId="{B41897E4-7B5E-4819-9FA1-BCA6DDD5A3DD}" type="pres">
      <dgm:prSet presAssocID="{9227A646-AA72-4ECC-9B90-C878B04D6CD4}" presName="sibTrans" presStyleCnt="0"/>
      <dgm:spPr/>
    </dgm:pt>
    <dgm:pt modelId="{BEE5B9DC-F8EA-4124-B75D-0E2213C26C2B}" type="pres">
      <dgm:prSet presAssocID="{C3F3F3E2-81FD-4073-9B41-D1031698496C}" presName="node" presStyleLbl="node1" presStyleIdx="1" presStyleCnt="7">
        <dgm:presLayoutVars>
          <dgm:bulletEnabled val="1"/>
        </dgm:presLayoutVars>
      </dgm:prSet>
      <dgm:spPr/>
    </dgm:pt>
    <dgm:pt modelId="{6F189EAA-54D7-4BB3-A0D9-7F0C44CDFEB8}" type="pres">
      <dgm:prSet presAssocID="{528CC6AA-6B1E-4E5F-ACFA-84307D02AD15}" presName="sibTrans" presStyleCnt="0"/>
      <dgm:spPr/>
    </dgm:pt>
    <dgm:pt modelId="{AFA52ACB-441B-41AE-9980-A55892A2265F}" type="pres">
      <dgm:prSet presAssocID="{4E436933-E454-4388-B901-5E221D37FB53}" presName="node" presStyleLbl="node1" presStyleIdx="2" presStyleCnt="7" custLinFactNeighborX="-2223" custLinFactNeighborY="1852">
        <dgm:presLayoutVars>
          <dgm:bulletEnabled val="1"/>
        </dgm:presLayoutVars>
      </dgm:prSet>
      <dgm:spPr/>
    </dgm:pt>
    <dgm:pt modelId="{0DF9CC04-7763-42FE-9E3E-E1B5C7BE81A4}" type="pres">
      <dgm:prSet presAssocID="{B6F1329F-182C-4004-8A15-92191CEE06C8}" presName="sibTrans" presStyleCnt="0"/>
      <dgm:spPr/>
    </dgm:pt>
    <dgm:pt modelId="{BD85AAFD-DD81-4AF0-AF21-7BFAB62FEE2B}" type="pres">
      <dgm:prSet presAssocID="{8CFD2662-24C4-431A-91C0-869A1CC2D362}" presName="node" presStyleLbl="node1" presStyleIdx="3" presStyleCnt="7" custLinFactNeighborX="-3334" custLinFactNeighborY="-1852">
        <dgm:presLayoutVars>
          <dgm:bulletEnabled val="1"/>
        </dgm:presLayoutVars>
      </dgm:prSet>
      <dgm:spPr/>
    </dgm:pt>
    <dgm:pt modelId="{623A285A-0E73-4AEB-927B-1007CA7D4461}" type="pres">
      <dgm:prSet presAssocID="{822F5404-8E94-44E3-A1E2-E7B791F19368}" presName="sibTrans" presStyleCnt="0"/>
      <dgm:spPr/>
    </dgm:pt>
    <dgm:pt modelId="{CDF9D9BF-412D-44B6-89B0-2CA0D0001D02}" type="pres">
      <dgm:prSet presAssocID="{EEA450BC-6858-4A24-9287-3C27492114E6}" presName="node" presStyleLbl="node1" presStyleIdx="4" presStyleCnt="7">
        <dgm:presLayoutVars>
          <dgm:bulletEnabled val="1"/>
        </dgm:presLayoutVars>
      </dgm:prSet>
      <dgm:spPr/>
    </dgm:pt>
    <dgm:pt modelId="{D2AB126C-0B69-401A-ADB7-2525FFF4BF16}" type="pres">
      <dgm:prSet presAssocID="{0CB61F05-0EC7-4E88-803C-08A9674F3900}" presName="sibTrans" presStyleCnt="0"/>
      <dgm:spPr/>
    </dgm:pt>
    <dgm:pt modelId="{6DFD11B5-B95E-4652-A51D-D070E63D0DF7}" type="pres">
      <dgm:prSet presAssocID="{916219FB-D563-4AE8-AA03-507E318D13A8}" presName="node" presStyleLbl="node1" presStyleIdx="5" presStyleCnt="7">
        <dgm:presLayoutVars>
          <dgm:bulletEnabled val="1"/>
        </dgm:presLayoutVars>
      </dgm:prSet>
      <dgm:spPr/>
    </dgm:pt>
    <dgm:pt modelId="{E2C4C1DD-2713-4079-8963-8BB9B807A801}" type="pres">
      <dgm:prSet presAssocID="{D965E852-4861-48A3-AD5F-BA29F815BF87}" presName="sibTrans" presStyleCnt="0"/>
      <dgm:spPr/>
    </dgm:pt>
    <dgm:pt modelId="{D54CEFFD-A968-44AE-AA80-3B7F0373FE4E}" type="pres">
      <dgm:prSet presAssocID="{E212EFC5-7266-4C3A-A2FE-D7B60F368984}" presName="node" presStyleLbl="node1" presStyleIdx="6" presStyleCnt="7">
        <dgm:presLayoutVars>
          <dgm:bulletEnabled val="1"/>
        </dgm:presLayoutVars>
      </dgm:prSet>
      <dgm:spPr/>
    </dgm:pt>
  </dgm:ptLst>
  <dgm:cxnLst>
    <dgm:cxn modelId="{D6288312-F797-430A-B427-EF03C935D70A}" type="presOf" srcId="{4E436933-E454-4388-B901-5E221D37FB53}" destId="{AFA52ACB-441B-41AE-9980-A55892A2265F}" srcOrd="0" destOrd="0" presId="urn:microsoft.com/office/officeart/2005/8/layout/default"/>
    <dgm:cxn modelId="{6F5E9A14-05D1-4E27-BBC5-7CB405B4C67B}" type="presOf" srcId="{916219FB-D563-4AE8-AA03-507E318D13A8}" destId="{6DFD11B5-B95E-4652-A51D-D070E63D0DF7}" srcOrd="0" destOrd="0" presId="urn:microsoft.com/office/officeart/2005/8/layout/default"/>
    <dgm:cxn modelId="{98C7EC28-15D4-45DC-8C4E-67C705FE0FDA}" type="presOf" srcId="{E212EFC5-7266-4C3A-A2FE-D7B60F368984}" destId="{D54CEFFD-A968-44AE-AA80-3B7F0373FE4E}" srcOrd="0" destOrd="0" presId="urn:microsoft.com/office/officeart/2005/8/layout/default"/>
    <dgm:cxn modelId="{7494752D-B9F2-4C49-80ED-F05EC261B39F}" srcId="{B3EA59E8-D4AB-4E3F-80DA-7BD5A7313B9B}" destId="{EEA450BC-6858-4A24-9287-3C27492114E6}" srcOrd="4" destOrd="0" parTransId="{05268B42-C833-4325-9C55-C10ACBE10E18}" sibTransId="{0CB61F05-0EC7-4E88-803C-08A9674F3900}"/>
    <dgm:cxn modelId="{10399C60-6572-464C-9718-731D600CFFBE}" type="presOf" srcId="{B3EA59E8-D4AB-4E3F-80DA-7BD5A7313B9B}" destId="{17127741-75C6-4761-84A9-89BD994B8A39}" srcOrd="0" destOrd="0" presId="urn:microsoft.com/office/officeart/2005/8/layout/default"/>
    <dgm:cxn modelId="{B2D94343-462C-4D3E-9674-0C3B09AA8127}" type="presOf" srcId="{032F2801-EB91-4A50-BF41-3E149F984E19}" destId="{7D8B210B-89EE-4C52-8E17-732C624F2D5E}" srcOrd="0" destOrd="0" presId="urn:microsoft.com/office/officeart/2005/8/layout/default"/>
    <dgm:cxn modelId="{1DC67349-9135-4E9C-91BB-3E2E00F5BB5E}" srcId="{B3EA59E8-D4AB-4E3F-80DA-7BD5A7313B9B}" destId="{4E436933-E454-4388-B901-5E221D37FB53}" srcOrd="2" destOrd="0" parTransId="{141A3DBF-D81F-4FE7-B737-ABF282FD3FA1}" sibTransId="{B6F1329F-182C-4004-8A15-92191CEE06C8}"/>
    <dgm:cxn modelId="{CAB1EF6D-D937-4128-B1A2-D83FBAF01EB5}" srcId="{B3EA59E8-D4AB-4E3F-80DA-7BD5A7313B9B}" destId="{032F2801-EB91-4A50-BF41-3E149F984E19}" srcOrd="0" destOrd="0" parTransId="{2B44487C-C18E-4BC8-9D2B-EAFBD96A3012}" sibTransId="{9227A646-AA72-4ECC-9B90-C878B04D6CD4}"/>
    <dgm:cxn modelId="{8488D97A-E86D-4948-81F2-7EE40ED863DC}" srcId="{B3EA59E8-D4AB-4E3F-80DA-7BD5A7313B9B}" destId="{C3F3F3E2-81FD-4073-9B41-D1031698496C}" srcOrd="1" destOrd="0" parTransId="{25F80E79-0EC9-4D53-8096-AD4FD4FA8167}" sibTransId="{528CC6AA-6B1E-4E5F-ACFA-84307D02AD15}"/>
    <dgm:cxn modelId="{80268A8B-230A-411A-B1EA-420862EC7635}" srcId="{B3EA59E8-D4AB-4E3F-80DA-7BD5A7313B9B}" destId="{916219FB-D563-4AE8-AA03-507E318D13A8}" srcOrd="5" destOrd="0" parTransId="{57F34F52-BDA2-4C0A-8686-9E3212EF86D2}" sibTransId="{D965E852-4861-48A3-AD5F-BA29F815BF87}"/>
    <dgm:cxn modelId="{E15197AD-6126-4630-9D69-95B940F07FD3}" srcId="{B3EA59E8-D4AB-4E3F-80DA-7BD5A7313B9B}" destId="{E212EFC5-7266-4C3A-A2FE-D7B60F368984}" srcOrd="6" destOrd="0" parTransId="{216D7AA8-E47B-49EB-AFC0-DE4031ACAE5C}" sibTransId="{1289D670-DEDD-48BB-BC0C-DD1D3C71365C}"/>
    <dgm:cxn modelId="{536384B5-15B0-4BA3-A4D4-50E5C9A56285}" srcId="{B3EA59E8-D4AB-4E3F-80DA-7BD5A7313B9B}" destId="{8CFD2662-24C4-431A-91C0-869A1CC2D362}" srcOrd="3" destOrd="0" parTransId="{EEFFE1E5-4E45-48AA-866B-24959236A87D}" sibTransId="{822F5404-8E94-44E3-A1E2-E7B791F19368}"/>
    <dgm:cxn modelId="{D2DBDECF-2909-4475-B4E4-4D82AD92A9CD}" type="presOf" srcId="{C3F3F3E2-81FD-4073-9B41-D1031698496C}" destId="{BEE5B9DC-F8EA-4124-B75D-0E2213C26C2B}" srcOrd="0" destOrd="0" presId="urn:microsoft.com/office/officeart/2005/8/layout/default"/>
    <dgm:cxn modelId="{943E79F2-A016-415D-B2D8-BB3D2F3FC2D2}" type="presOf" srcId="{EEA450BC-6858-4A24-9287-3C27492114E6}" destId="{CDF9D9BF-412D-44B6-89B0-2CA0D0001D02}" srcOrd="0" destOrd="0" presId="urn:microsoft.com/office/officeart/2005/8/layout/default"/>
    <dgm:cxn modelId="{5B362FF3-AD89-44F5-8022-A05477A59620}" type="presOf" srcId="{8CFD2662-24C4-431A-91C0-869A1CC2D362}" destId="{BD85AAFD-DD81-4AF0-AF21-7BFAB62FEE2B}" srcOrd="0" destOrd="0" presId="urn:microsoft.com/office/officeart/2005/8/layout/default"/>
    <dgm:cxn modelId="{5C5F92C0-9238-4F37-A529-C0E87B638990}" type="presParOf" srcId="{17127741-75C6-4761-84A9-89BD994B8A39}" destId="{7D8B210B-89EE-4C52-8E17-732C624F2D5E}" srcOrd="0" destOrd="0" presId="urn:microsoft.com/office/officeart/2005/8/layout/default"/>
    <dgm:cxn modelId="{F9AC5DEB-B0E8-4C9E-846F-6443DCE3DBE8}" type="presParOf" srcId="{17127741-75C6-4761-84A9-89BD994B8A39}" destId="{B41897E4-7B5E-4819-9FA1-BCA6DDD5A3DD}" srcOrd="1" destOrd="0" presId="urn:microsoft.com/office/officeart/2005/8/layout/default"/>
    <dgm:cxn modelId="{EA2198B1-FB89-40DE-BC51-09BA18B380C4}" type="presParOf" srcId="{17127741-75C6-4761-84A9-89BD994B8A39}" destId="{BEE5B9DC-F8EA-4124-B75D-0E2213C26C2B}" srcOrd="2" destOrd="0" presId="urn:microsoft.com/office/officeart/2005/8/layout/default"/>
    <dgm:cxn modelId="{D685E88D-98CA-46B7-812E-0AC48FF93374}" type="presParOf" srcId="{17127741-75C6-4761-84A9-89BD994B8A39}" destId="{6F189EAA-54D7-4BB3-A0D9-7F0C44CDFEB8}" srcOrd="3" destOrd="0" presId="urn:microsoft.com/office/officeart/2005/8/layout/default"/>
    <dgm:cxn modelId="{1A0924D1-CCC6-43C1-A39E-7ABE1720AA34}" type="presParOf" srcId="{17127741-75C6-4761-84A9-89BD994B8A39}" destId="{AFA52ACB-441B-41AE-9980-A55892A2265F}" srcOrd="4" destOrd="0" presId="urn:microsoft.com/office/officeart/2005/8/layout/default"/>
    <dgm:cxn modelId="{F12FE244-26C2-4369-BCF1-7F1851B34C0D}" type="presParOf" srcId="{17127741-75C6-4761-84A9-89BD994B8A39}" destId="{0DF9CC04-7763-42FE-9E3E-E1B5C7BE81A4}" srcOrd="5" destOrd="0" presId="urn:microsoft.com/office/officeart/2005/8/layout/default"/>
    <dgm:cxn modelId="{3B7D0809-FCB2-4094-9851-5B9B1C42F371}" type="presParOf" srcId="{17127741-75C6-4761-84A9-89BD994B8A39}" destId="{BD85AAFD-DD81-4AF0-AF21-7BFAB62FEE2B}" srcOrd="6" destOrd="0" presId="urn:microsoft.com/office/officeart/2005/8/layout/default"/>
    <dgm:cxn modelId="{7C59A334-B761-488F-9BAA-147F1411DF5E}" type="presParOf" srcId="{17127741-75C6-4761-84A9-89BD994B8A39}" destId="{623A285A-0E73-4AEB-927B-1007CA7D4461}" srcOrd="7" destOrd="0" presId="urn:microsoft.com/office/officeart/2005/8/layout/default"/>
    <dgm:cxn modelId="{A0AA6D26-C1C2-4946-9FDA-0D3076694999}" type="presParOf" srcId="{17127741-75C6-4761-84A9-89BD994B8A39}" destId="{CDF9D9BF-412D-44B6-89B0-2CA0D0001D02}" srcOrd="8" destOrd="0" presId="urn:microsoft.com/office/officeart/2005/8/layout/default"/>
    <dgm:cxn modelId="{1F809AB4-1FCF-435C-839F-3819AE34ECDF}" type="presParOf" srcId="{17127741-75C6-4761-84A9-89BD994B8A39}" destId="{D2AB126C-0B69-401A-ADB7-2525FFF4BF16}" srcOrd="9" destOrd="0" presId="urn:microsoft.com/office/officeart/2005/8/layout/default"/>
    <dgm:cxn modelId="{10064C05-CD03-49F7-A8ED-2E86A84A7298}" type="presParOf" srcId="{17127741-75C6-4761-84A9-89BD994B8A39}" destId="{6DFD11B5-B95E-4652-A51D-D070E63D0DF7}" srcOrd="10" destOrd="0" presId="urn:microsoft.com/office/officeart/2005/8/layout/default"/>
    <dgm:cxn modelId="{E0A6CD6E-ED59-4664-9EDB-5C66B47B2ECF}" type="presParOf" srcId="{17127741-75C6-4761-84A9-89BD994B8A39}" destId="{E2C4C1DD-2713-4079-8963-8BB9B807A801}" srcOrd="11" destOrd="0" presId="urn:microsoft.com/office/officeart/2005/8/layout/default"/>
    <dgm:cxn modelId="{FC0EACD7-B677-4B45-891C-E8A547764E16}" type="presParOf" srcId="{17127741-75C6-4761-84A9-89BD994B8A39}" destId="{D54CEFFD-A968-44AE-AA80-3B7F0373FE4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25C6A6-D06F-4687-BFE5-C0B1E69D678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62514CD-89F9-4B7C-A79A-BC11EA1FD901}">
      <dgm:prSet/>
      <dgm:spPr/>
      <dgm:t>
        <a:bodyPr/>
        <a:lstStyle/>
        <a:p>
          <a:r>
            <a:rPr lang="en-GB"/>
            <a:t>Foetal origins</a:t>
          </a:r>
          <a:endParaRPr lang="en-US"/>
        </a:p>
      </dgm:t>
    </dgm:pt>
    <dgm:pt modelId="{95666F47-6E76-4B83-92C2-FF80072C0D1C}" type="parTrans" cxnId="{38E31CE1-AC18-400D-8D1F-1432105BAF11}">
      <dgm:prSet/>
      <dgm:spPr/>
      <dgm:t>
        <a:bodyPr/>
        <a:lstStyle/>
        <a:p>
          <a:endParaRPr lang="en-US"/>
        </a:p>
      </dgm:t>
    </dgm:pt>
    <dgm:pt modelId="{DDF249C2-EA8C-4E35-ABFB-43D45020FAB5}" type="sibTrans" cxnId="{38E31CE1-AC18-400D-8D1F-1432105BAF11}">
      <dgm:prSet/>
      <dgm:spPr/>
      <dgm:t>
        <a:bodyPr/>
        <a:lstStyle/>
        <a:p>
          <a:endParaRPr lang="en-US"/>
        </a:p>
      </dgm:t>
    </dgm:pt>
    <dgm:pt modelId="{47A7FF49-28F2-419D-8B81-B0134A4F7315}">
      <dgm:prSet/>
      <dgm:spPr/>
      <dgm:t>
        <a:bodyPr/>
        <a:lstStyle/>
        <a:p>
          <a:r>
            <a:rPr lang="en-GB"/>
            <a:t>Teratogens</a:t>
          </a:r>
          <a:endParaRPr lang="en-US"/>
        </a:p>
      </dgm:t>
    </dgm:pt>
    <dgm:pt modelId="{5B04393A-11F4-4334-93D3-58DBE76E5116}" type="parTrans" cxnId="{DC8CBB59-CE2E-4016-9465-F389024C0EF5}">
      <dgm:prSet/>
      <dgm:spPr/>
      <dgm:t>
        <a:bodyPr/>
        <a:lstStyle/>
        <a:p>
          <a:endParaRPr lang="en-US"/>
        </a:p>
      </dgm:t>
    </dgm:pt>
    <dgm:pt modelId="{E117F0E0-343D-4F18-B7C2-C3396BC4B999}" type="sibTrans" cxnId="{DC8CBB59-CE2E-4016-9465-F389024C0EF5}">
      <dgm:prSet/>
      <dgm:spPr/>
      <dgm:t>
        <a:bodyPr/>
        <a:lstStyle/>
        <a:p>
          <a:endParaRPr lang="en-US"/>
        </a:p>
      </dgm:t>
    </dgm:pt>
    <dgm:pt modelId="{2B6E1F1F-604B-4AF9-B46D-D838F508FBD0}">
      <dgm:prSet/>
      <dgm:spPr/>
      <dgm:t>
        <a:bodyPr/>
        <a:lstStyle/>
        <a:p>
          <a:r>
            <a:rPr lang="en-GB"/>
            <a:t>Foetal Alcohol Syndrome</a:t>
          </a:r>
          <a:endParaRPr lang="en-US"/>
        </a:p>
      </dgm:t>
    </dgm:pt>
    <dgm:pt modelId="{954D6306-38FE-4B1C-993C-D3A99992FEA1}" type="parTrans" cxnId="{0A1FDFD3-7869-430A-A83E-B0925885EC60}">
      <dgm:prSet/>
      <dgm:spPr/>
      <dgm:t>
        <a:bodyPr/>
        <a:lstStyle/>
        <a:p>
          <a:endParaRPr lang="en-US"/>
        </a:p>
      </dgm:t>
    </dgm:pt>
    <dgm:pt modelId="{F53FCE01-4E54-42BF-9799-26CEB4DFA225}" type="sibTrans" cxnId="{0A1FDFD3-7869-430A-A83E-B0925885EC60}">
      <dgm:prSet/>
      <dgm:spPr/>
      <dgm:t>
        <a:bodyPr/>
        <a:lstStyle/>
        <a:p>
          <a:endParaRPr lang="en-US"/>
        </a:p>
      </dgm:t>
    </dgm:pt>
    <dgm:pt modelId="{51A8A70D-DB34-4076-8F44-1B1B3331752A}">
      <dgm:prSet/>
      <dgm:spPr/>
      <dgm:t>
        <a:bodyPr/>
        <a:lstStyle/>
        <a:p>
          <a:r>
            <a:rPr lang="en-GB"/>
            <a:t>Adverse Childhood Experiences</a:t>
          </a:r>
          <a:endParaRPr lang="en-US"/>
        </a:p>
      </dgm:t>
    </dgm:pt>
    <dgm:pt modelId="{2E63A67B-944B-455B-BE3A-7C77869954A1}" type="parTrans" cxnId="{0BCDD642-F72D-4C8F-951C-199C8562DD06}">
      <dgm:prSet/>
      <dgm:spPr/>
      <dgm:t>
        <a:bodyPr/>
        <a:lstStyle/>
        <a:p>
          <a:endParaRPr lang="en-US"/>
        </a:p>
      </dgm:t>
    </dgm:pt>
    <dgm:pt modelId="{3CC8F05A-64BE-4CE7-B92B-569E948F1044}" type="sibTrans" cxnId="{0BCDD642-F72D-4C8F-951C-199C8562DD06}">
      <dgm:prSet/>
      <dgm:spPr/>
      <dgm:t>
        <a:bodyPr/>
        <a:lstStyle/>
        <a:p>
          <a:endParaRPr lang="en-US"/>
        </a:p>
      </dgm:t>
    </dgm:pt>
    <dgm:pt modelId="{CBD4C450-98A4-417C-A607-177403A3B953}">
      <dgm:prSet/>
      <dgm:spPr/>
      <dgm:t>
        <a:bodyPr/>
        <a:lstStyle/>
        <a:p>
          <a:r>
            <a:rPr lang="en-GB"/>
            <a:t>Piaget</a:t>
          </a:r>
          <a:endParaRPr lang="en-US"/>
        </a:p>
      </dgm:t>
    </dgm:pt>
    <dgm:pt modelId="{D1E76BC0-29A2-44FF-BDA5-DDB5026DFF3D}" type="parTrans" cxnId="{43670D73-9EB5-4858-BE77-D949D4C520F4}">
      <dgm:prSet/>
      <dgm:spPr/>
      <dgm:t>
        <a:bodyPr/>
        <a:lstStyle/>
        <a:p>
          <a:endParaRPr lang="en-US"/>
        </a:p>
      </dgm:t>
    </dgm:pt>
    <dgm:pt modelId="{9FBDD7B3-7CF5-4CA2-9CC8-E2D6103A75C7}" type="sibTrans" cxnId="{43670D73-9EB5-4858-BE77-D949D4C520F4}">
      <dgm:prSet/>
      <dgm:spPr/>
      <dgm:t>
        <a:bodyPr/>
        <a:lstStyle/>
        <a:p>
          <a:endParaRPr lang="en-US"/>
        </a:p>
      </dgm:t>
    </dgm:pt>
    <dgm:pt modelId="{C3D05B33-CB30-49C8-BBE6-00AF13088371}">
      <dgm:prSet/>
      <dgm:spPr/>
      <dgm:t>
        <a:bodyPr/>
        <a:lstStyle/>
        <a:p>
          <a:r>
            <a:rPr lang="en-GB"/>
            <a:t>Kohlberg and moral reasoning</a:t>
          </a:r>
          <a:endParaRPr lang="en-US"/>
        </a:p>
      </dgm:t>
    </dgm:pt>
    <dgm:pt modelId="{AF8E82B3-7E36-4F62-A7E2-2C94B5C99536}" type="parTrans" cxnId="{18D7ADAC-0963-4373-9EAF-B80242657930}">
      <dgm:prSet/>
      <dgm:spPr/>
      <dgm:t>
        <a:bodyPr/>
        <a:lstStyle/>
        <a:p>
          <a:endParaRPr lang="en-US"/>
        </a:p>
      </dgm:t>
    </dgm:pt>
    <dgm:pt modelId="{EB2B8BCC-D072-4F88-A6F3-7005580D24F5}" type="sibTrans" cxnId="{18D7ADAC-0963-4373-9EAF-B80242657930}">
      <dgm:prSet/>
      <dgm:spPr/>
      <dgm:t>
        <a:bodyPr/>
        <a:lstStyle/>
        <a:p>
          <a:endParaRPr lang="en-US"/>
        </a:p>
      </dgm:t>
    </dgm:pt>
    <dgm:pt modelId="{CE222F66-1040-4E5C-8091-3161F7021A06}">
      <dgm:prSet/>
      <dgm:spPr/>
      <dgm:t>
        <a:bodyPr/>
        <a:lstStyle/>
        <a:p>
          <a:r>
            <a:rPr lang="en-GB"/>
            <a:t>Walter Mischel and marshmallows</a:t>
          </a:r>
          <a:endParaRPr lang="en-US"/>
        </a:p>
      </dgm:t>
    </dgm:pt>
    <dgm:pt modelId="{85703883-FC3C-4016-BF85-0F162F538355}" type="parTrans" cxnId="{AE853825-EE3B-41E4-8CB3-927C8266D509}">
      <dgm:prSet/>
      <dgm:spPr/>
      <dgm:t>
        <a:bodyPr/>
        <a:lstStyle/>
        <a:p>
          <a:endParaRPr lang="en-US"/>
        </a:p>
      </dgm:t>
    </dgm:pt>
    <dgm:pt modelId="{083712AD-123C-4679-ABA3-2C6AB5F5350F}" type="sibTrans" cxnId="{AE853825-EE3B-41E4-8CB3-927C8266D509}">
      <dgm:prSet/>
      <dgm:spPr/>
      <dgm:t>
        <a:bodyPr/>
        <a:lstStyle/>
        <a:p>
          <a:endParaRPr lang="en-US"/>
        </a:p>
      </dgm:t>
    </dgm:pt>
    <dgm:pt modelId="{F780D2EB-7251-41D8-8D98-ADDF63F8AD56}" type="pres">
      <dgm:prSet presAssocID="{C425C6A6-D06F-4687-BFE5-C0B1E69D678D}" presName="diagram" presStyleCnt="0">
        <dgm:presLayoutVars>
          <dgm:dir/>
          <dgm:resizeHandles val="exact"/>
        </dgm:presLayoutVars>
      </dgm:prSet>
      <dgm:spPr/>
    </dgm:pt>
    <dgm:pt modelId="{0BD4754F-E420-4151-9CF2-5402FA8B7A83}" type="pres">
      <dgm:prSet presAssocID="{D62514CD-89F9-4B7C-A79A-BC11EA1FD901}" presName="node" presStyleLbl="node1" presStyleIdx="0" presStyleCnt="7">
        <dgm:presLayoutVars>
          <dgm:bulletEnabled val="1"/>
        </dgm:presLayoutVars>
      </dgm:prSet>
      <dgm:spPr/>
    </dgm:pt>
    <dgm:pt modelId="{9EF41642-CC40-490B-8C22-E55BAE7EDE1A}" type="pres">
      <dgm:prSet presAssocID="{DDF249C2-EA8C-4E35-ABFB-43D45020FAB5}" presName="sibTrans" presStyleCnt="0"/>
      <dgm:spPr/>
    </dgm:pt>
    <dgm:pt modelId="{D971AC14-4E5C-437F-9A8E-1AF9B23963EE}" type="pres">
      <dgm:prSet presAssocID="{47A7FF49-28F2-419D-8B81-B0134A4F7315}" presName="node" presStyleLbl="node1" presStyleIdx="1" presStyleCnt="7">
        <dgm:presLayoutVars>
          <dgm:bulletEnabled val="1"/>
        </dgm:presLayoutVars>
      </dgm:prSet>
      <dgm:spPr/>
    </dgm:pt>
    <dgm:pt modelId="{B1DE0239-B59C-476F-A085-829F8CA3DC51}" type="pres">
      <dgm:prSet presAssocID="{E117F0E0-343D-4F18-B7C2-C3396BC4B999}" presName="sibTrans" presStyleCnt="0"/>
      <dgm:spPr/>
    </dgm:pt>
    <dgm:pt modelId="{BA95F698-3DC5-441E-A7FD-C7B65A727794}" type="pres">
      <dgm:prSet presAssocID="{2B6E1F1F-604B-4AF9-B46D-D838F508FBD0}" presName="node" presStyleLbl="node1" presStyleIdx="2" presStyleCnt="7">
        <dgm:presLayoutVars>
          <dgm:bulletEnabled val="1"/>
        </dgm:presLayoutVars>
      </dgm:prSet>
      <dgm:spPr/>
    </dgm:pt>
    <dgm:pt modelId="{66019E11-5F5D-4167-8291-E148A75DA8BF}" type="pres">
      <dgm:prSet presAssocID="{F53FCE01-4E54-42BF-9799-26CEB4DFA225}" presName="sibTrans" presStyleCnt="0"/>
      <dgm:spPr/>
    </dgm:pt>
    <dgm:pt modelId="{4B64DBD8-4D52-490C-ACDE-59B1247BF24F}" type="pres">
      <dgm:prSet presAssocID="{51A8A70D-DB34-4076-8F44-1B1B3331752A}" presName="node" presStyleLbl="node1" presStyleIdx="3" presStyleCnt="7">
        <dgm:presLayoutVars>
          <dgm:bulletEnabled val="1"/>
        </dgm:presLayoutVars>
      </dgm:prSet>
      <dgm:spPr/>
    </dgm:pt>
    <dgm:pt modelId="{6FAC7B9C-3F44-4F98-B098-E69468846421}" type="pres">
      <dgm:prSet presAssocID="{3CC8F05A-64BE-4CE7-B92B-569E948F1044}" presName="sibTrans" presStyleCnt="0"/>
      <dgm:spPr/>
    </dgm:pt>
    <dgm:pt modelId="{19D7D4BB-C5DA-4EEC-A909-6327F964A87D}" type="pres">
      <dgm:prSet presAssocID="{CBD4C450-98A4-417C-A607-177403A3B953}" presName="node" presStyleLbl="node1" presStyleIdx="4" presStyleCnt="7">
        <dgm:presLayoutVars>
          <dgm:bulletEnabled val="1"/>
        </dgm:presLayoutVars>
      </dgm:prSet>
      <dgm:spPr/>
    </dgm:pt>
    <dgm:pt modelId="{C56965CA-0BCC-46FA-83E2-B3399F26A3E5}" type="pres">
      <dgm:prSet presAssocID="{9FBDD7B3-7CF5-4CA2-9CC8-E2D6103A75C7}" presName="sibTrans" presStyleCnt="0"/>
      <dgm:spPr/>
    </dgm:pt>
    <dgm:pt modelId="{24BCAFB5-AD5E-4C22-B0E9-F14C4BB845B2}" type="pres">
      <dgm:prSet presAssocID="{C3D05B33-CB30-49C8-BBE6-00AF13088371}" presName="node" presStyleLbl="node1" presStyleIdx="5" presStyleCnt="7">
        <dgm:presLayoutVars>
          <dgm:bulletEnabled val="1"/>
        </dgm:presLayoutVars>
      </dgm:prSet>
      <dgm:spPr/>
    </dgm:pt>
    <dgm:pt modelId="{8B4D29C8-2427-4CB2-8971-8B310FC8A3D1}" type="pres">
      <dgm:prSet presAssocID="{EB2B8BCC-D072-4F88-A6F3-7005580D24F5}" presName="sibTrans" presStyleCnt="0"/>
      <dgm:spPr/>
    </dgm:pt>
    <dgm:pt modelId="{4EEC4297-B651-4EB6-BBD8-7DCAE656492F}" type="pres">
      <dgm:prSet presAssocID="{CE222F66-1040-4E5C-8091-3161F7021A06}" presName="node" presStyleLbl="node1" presStyleIdx="6" presStyleCnt="7">
        <dgm:presLayoutVars>
          <dgm:bulletEnabled val="1"/>
        </dgm:presLayoutVars>
      </dgm:prSet>
      <dgm:spPr/>
    </dgm:pt>
  </dgm:ptLst>
  <dgm:cxnLst>
    <dgm:cxn modelId="{0A4CF200-9470-4640-95CF-010093A2A47C}" type="presOf" srcId="{D62514CD-89F9-4B7C-A79A-BC11EA1FD901}" destId="{0BD4754F-E420-4151-9CF2-5402FA8B7A83}" srcOrd="0" destOrd="0" presId="urn:microsoft.com/office/officeart/2005/8/layout/default"/>
    <dgm:cxn modelId="{AF9DDC18-37F7-4920-BAEB-02657F01BB45}" type="presOf" srcId="{2B6E1F1F-604B-4AF9-B46D-D838F508FBD0}" destId="{BA95F698-3DC5-441E-A7FD-C7B65A727794}" srcOrd="0" destOrd="0" presId="urn:microsoft.com/office/officeart/2005/8/layout/default"/>
    <dgm:cxn modelId="{AE853825-EE3B-41E4-8CB3-927C8266D509}" srcId="{C425C6A6-D06F-4687-BFE5-C0B1E69D678D}" destId="{CE222F66-1040-4E5C-8091-3161F7021A06}" srcOrd="6" destOrd="0" parTransId="{85703883-FC3C-4016-BF85-0F162F538355}" sibTransId="{083712AD-123C-4679-ABA3-2C6AB5F5350F}"/>
    <dgm:cxn modelId="{3147365D-3D9F-42EB-AF8A-7AB046548341}" type="presOf" srcId="{CBD4C450-98A4-417C-A607-177403A3B953}" destId="{19D7D4BB-C5DA-4EEC-A909-6327F964A87D}" srcOrd="0" destOrd="0" presId="urn:microsoft.com/office/officeart/2005/8/layout/default"/>
    <dgm:cxn modelId="{03D1685D-9589-42B8-84CE-4A5C6130EB54}" type="presOf" srcId="{CE222F66-1040-4E5C-8091-3161F7021A06}" destId="{4EEC4297-B651-4EB6-BBD8-7DCAE656492F}" srcOrd="0" destOrd="0" presId="urn:microsoft.com/office/officeart/2005/8/layout/default"/>
    <dgm:cxn modelId="{0BCDD642-F72D-4C8F-951C-199C8562DD06}" srcId="{C425C6A6-D06F-4687-BFE5-C0B1E69D678D}" destId="{51A8A70D-DB34-4076-8F44-1B1B3331752A}" srcOrd="3" destOrd="0" parTransId="{2E63A67B-944B-455B-BE3A-7C77869954A1}" sibTransId="{3CC8F05A-64BE-4CE7-B92B-569E948F1044}"/>
    <dgm:cxn modelId="{43670D73-9EB5-4858-BE77-D949D4C520F4}" srcId="{C425C6A6-D06F-4687-BFE5-C0B1E69D678D}" destId="{CBD4C450-98A4-417C-A607-177403A3B953}" srcOrd="4" destOrd="0" parTransId="{D1E76BC0-29A2-44FF-BDA5-DDB5026DFF3D}" sibTransId="{9FBDD7B3-7CF5-4CA2-9CC8-E2D6103A75C7}"/>
    <dgm:cxn modelId="{DC8CBB59-CE2E-4016-9465-F389024C0EF5}" srcId="{C425C6A6-D06F-4687-BFE5-C0B1E69D678D}" destId="{47A7FF49-28F2-419D-8B81-B0134A4F7315}" srcOrd="1" destOrd="0" parTransId="{5B04393A-11F4-4334-93D3-58DBE76E5116}" sibTransId="{E117F0E0-343D-4F18-B7C2-C3396BC4B999}"/>
    <dgm:cxn modelId="{929A6B81-CCC9-4FD8-B683-C30CB55C220A}" type="presOf" srcId="{C425C6A6-D06F-4687-BFE5-C0B1E69D678D}" destId="{F780D2EB-7251-41D8-8D98-ADDF63F8AD56}" srcOrd="0" destOrd="0" presId="urn:microsoft.com/office/officeart/2005/8/layout/default"/>
    <dgm:cxn modelId="{18D7ADAC-0963-4373-9EAF-B80242657930}" srcId="{C425C6A6-D06F-4687-BFE5-C0B1E69D678D}" destId="{C3D05B33-CB30-49C8-BBE6-00AF13088371}" srcOrd="5" destOrd="0" parTransId="{AF8E82B3-7E36-4F62-A7E2-2C94B5C99536}" sibTransId="{EB2B8BCC-D072-4F88-A6F3-7005580D24F5}"/>
    <dgm:cxn modelId="{D1DC9EBE-5100-49FC-B562-0322839BE4AC}" type="presOf" srcId="{C3D05B33-CB30-49C8-BBE6-00AF13088371}" destId="{24BCAFB5-AD5E-4C22-B0E9-F14C4BB845B2}" srcOrd="0" destOrd="0" presId="urn:microsoft.com/office/officeart/2005/8/layout/default"/>
    <dgm:cxn modelId="{0A1FDFD3-7869-430A-A83E-B0925885EC60}" srcId="{C425C6A6-D06F-4687-BFE5-C0B1E69D678D}" destId="{2B6E1F1F-604B-4AF9-B46D-D838F508FBD0}" srcOrd="2" destOrd="0" parTransId="{954D6306-38FE-4B1C-993C-D3A99992FEA1}" sibTransId="{F53FCE01-4E54-42BF-9799-26CEB4DFA225}"/>
    <dgm:cxn modelId="{38E31CE1-AC18-400D-8D1F-1432105BAF11}" srcId="{C425C6A6-D06F-4687-BFE5-C0B1E69D678D}" destId="{D62514CD-89F9-4B7C-A79A-BC11EA1FD901}" srcOrd="0" destOrd="0" parTransId="{95666F47-6E76-4B83-92C2-FF80072C0D1C}" sibTransId="{DDF249C2-EA8C-4E35-ABFB-43D45020FAB5}"/>
    <dgm:cxn modelId="{E26434ED-A8C2-454E-BC9B-3D167944D99F}" type="presOf" srcId="{51A8A70D-DB34-4076-8F44-1B1B3331752A}" destId="{4B64DBD8-4D52-490C-ACDE-59B1247BF24F}" srcOrd="0" destOrd="0" presId="urn:microsoft.com/office/officeart/2005/8/layout/default"/>
    <dgm:cxn modelId="{73DDCBF3-E394-40BB-A7F0-1902AE4A6780}" type="presOf" srcId="{47A7FF49-28F2-419D-8B81-B0134A4F7315}" destId="{D971AC14-4E5C-437F-9A8E-1AF9B23963EE}" srcOrd="0" destOrd="0" presId="urn:microsoft.com/office/officeart/2005/8/layout/default"/>
    <dgm:cxn modelId="{49921655-0828-43FC-ACC5-C21D070DB549}" type="presParOf" srcId="{F780D2EB-7251-41D8-8D98-ADDF63F8AD56}" destId="{0BD4754F-E420-4151-9CF2-5402FA8B7A83}" srcOrd="0" destOrd="0" presId="urn:microsoft.com/office/officeart/2005/8/layout/default"/>
    <dgm:cxn modelId="{9E6B8EDE-443C-4FDC-B933-AB04B12095D9}" type="presParOf" srcId="{F780D2EB-7251-41D8-8D98-ADDF63F8AD56}" destId="{9EF41642-CC40-490B-8C22-E55BAE7EDE1A}" srcOrd="1" destOrd="0" presId="urn:microsoft.com/office/officeart/2005/8/layout/default"/>
    <dgm:cxn modelId="{7C948DA1-1080-4076-8FC4-C35AB27A47D9}" type="presParOf" srcId="{F780D2EB-7251-41D8-8D98-ADDF63F8AD56}" destId="{D971AC14-4E5C-437F-9A8E-1AF9B23963EE}" srcOrd="2" destOrd="0" presId="urn:microsoft.com/office/officeart/2005/8/layout/default"/>
    <dgm:cxn modelId="{B1F14FB0-73A6-4495-9A1A-D56ED0A838AF}" type="presParOf" srcId="{F780D2EB-7251-41D8-8D98-ADDF63F8AD56}" destId="{B1DE0239-B59C-476F-A085-829F8CA3DC51}" srcOrd="3" destOrd="0" presId="urn:microsoft.com/office/officeart/2005/8/layout/default"/>
    <dgm:cxn modelId="{EA5A3F19-6574-4D2A-BEF4-0E984E3661FA}" type="presParOf" srcId="{F780D2EB-7251-41D8-8D98-ADDF63F8AD56}" destId="{BA95F698-3DC5-441E-A7FD-C7B65A727794}" srcOrd="4" destOrd="0" presId="urn:microsoft.com/office/officeart/2005/8/layout/default"/>
    <dgm:cxn modelId="{200874EB-51A2-4A7D-AEA2-BEEE45DE8D05}" type="presParOf" srcId="{F780D2EB-7251-41D8-8D98-ADDF63F8AD56}" destId="{66019E11-5F5D-4167-8291-E148A75DA8BF}" srcOrd="5" destOrd="0" presId="urn:microsoft.com/office/officeart/2005/8/layout/default"/>
    <dgm:cxn modelId="{E493D05E-A157-44A8-B937-C97A98662CFA}" type="presParOf" srcId="{F780D2EB-7251-41D8-8D98-ADDF63F8AD56}" destId="{4B64DBD8-4D52-490C-ACDE-59B1247BF24F}" srcOrd="6" destOrd="0" presId="urn:microsoft.com/office/officeart/2005/8/layout/default"/>
    <dgm:cxn modelId="{CA1094A0-A080-47F7-9DB2-96109CDAC485}" type="presParOf" srcId="{F780D2EB-7251-41D8-8D98-ADDF63F8AD56}" destId="{6FAC7B9C-3F44-4F98-B098-E69468846421}" srcOrd="7" destOrd="0" presId="urn:microsoft.com/office/officeart/2005/8/layout/default"/>
    <dgm:cxn modelId="{60FEE1B4-3442-4F18-B852-0E6835336AF0}" type="presParOf" srcId="{F780D2EB-7251-41D8-8D98-ADDF63F8AD56}" destId="{19D7D4BB-C5DA-4EEC-A909-6327F964A87D}" srcOrd="8" destOrd="0" presId="urn:microsoft.com/office/officeart/2005/8/layout/default"/>
    <dgm:cxn modelId="{D760E761-1438-402A-A0BB-85EA8F61E91E}" type="presParOf" srcId="{F780D2EB-7251-41D8-8D98-ADDF63F8AD56}" destId="{C56965CA-0BCC-46FA-83E2-B3399F26A3E5}" srcOrd="9" destOrd="0" presId="urn:microsoft.com/office/officeart/2005/8/layout/default"/>
    <dgm:cxn modelId="{5E170BCE-F045-4561-B5DE-783356E43176}" type="presParOf" srcId="{F780D2EB-7251-41D8-8D98-ADDF63F8AD56}" destId="{24BCAFB5-AD5E-4C22-B0E9-F14C4BB845B2}" srcOrd="10" destOrd="0" presId="urn:microsoft.com/office/officeart/2005/8/layout/default"/>
    <dgm:cxn modelId="{7B68888B-5487-4796-9CDC-F3EB2E8C0D5A}" type="presParOf" srcId="{F780D2EB-7251-41D8-8D98-ADDF63F8AD56}" destId="{8B4D29C8-2427-4CB2-8971-8B310FC8A3D1}" srcOrd="11" destOrd="0" presId="urn:microsoft.com/office/officeart/2005/8/layout/default"/>
    <dgm:cxn modelId="{EA34A8A6-F2F1-4F33-A873-5457894CBE0C}" type="presParOf" srcId="{F780D2EB-7251-41D8-8D98-ADDF63F8AD56}" destId="{4EEC4297-B651-4EB6-BBD8-7DCAE656492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19EE30-3001-7743-A55B-397669D2F62D}" type="doc">
      <dgm:prSet loTypeId="urn:microsoft.com/office/officeart/2005/8/layout/bProcess3" loCatId="" qsTypeId="urn:microsoft.com/office/officeart/2005/8/quickstyle/3d3" qsCatId="3D" csTypeId="urn:microsoft.com/office/officeart/2005/8/colors/colorful3" csCatId="colorful" phldr="1"/>
      <dgm:spPr/>
      <dgm:t>
        <a:bodyPr/>
        <a:lstStyle/>
        <a:p>
          <a:endParaRPr lang="en-US"/>
        </a:p>
      </dgm:t>
    </dgm:pt>
    <dgm:pt modelId="{54427EF6-F0B9-534F-9F75-395FBA8AF648}">
      <dgm:prSet/>
      <dgm:spPr/>
      <dgm:t>
        <a:bodyPr/>
        <a:lstStyle/>
        <a:p>
          <a:pPr rtl="0"/>
          <a:r>
            <a:rPr lang="en-US" dirty="0"/>
            <a:t>John Watson and Rosalie Rayner conducted a study on an 11-month-old infant named Albert</a:t>
          </a:r>
        </a:p>
      </dgm:t>
    </dgm:pt>
    <dgm:pt modelId="{C87CB8F4-BA32-AF40-8DE9-FDAEDADEBF65}" type="parTrans" cxnId="{A2172990-0407-004D-BC2F-4BB2E8C02523}">
      <dgm:prSet/>
      <dgm:spPr/>
      <dgm:t>
        <a:bodyPr/>
        <a:lstStyle/>
        <a:p>
          <a:endParaRPr lang="en-US">
            <a:solidFill>
              <a:schemeClr val="tx1"/>
            </a:solidFill>
          </a:endParaRPr>
        </a:p>
      </dgm:t>
    </dgm:pt>
    <dgm:pt modelId="{0BE1F9C5-95CC-F844-B5A4-F9BF3CD984A7}" type="sibTrans" cxnId="{A2172990-0407-004D-BC2F-4BB2E8C02523}">
      <dgm:prSet/>
      <dgm:spPr/>
      <dgm:t>
        <a:bodyPr/>
        <a:lstStyle/>
        <a:p>
          <a:endParaRPr lang="en-US">
            <a:solidFill>
              <a:schemeClr val="tx1"/>
            </a:solidFill>
          </a:endParaRPr>
        </a:p>
      </dgm:t>
    </dgm:pt>
    <dgm:pt modelId="{B6E5F9A1-F40C-5A42-B1D2-55F563DAB94C}">
      <dgm:prSet/>
      <dgm:spPr/>
      <dgm:t>
        <a:bodyPr/>
        <a:lstStyle/>
        <a:p>
          <a:pPr rtl="0"/>
          <a:r>
            <a:rPr lang="en-US" dirty="0"/>
            <a:t>While Albert was looking at a little white rat, Watson quietly sneaked behind him with a long iron bar and a hammer and clanged the two together</a:t>
          </a:r>
        </a:p>
      </dgm:t>
    </dgm:pt>
    <dgm:pt modelId="{7C870344-2974-E643-96BA-6D1878FDB273}" type="parTrans" cxnId="{D3EEF471-640E-F14B-BE8A-5C6A2CD076D7}">
      <dgm:prSet/>
      <dgm:spPr/>
      <dgm:t>
        <a:bodyPr/>
        <a:lstStyle/>
        <a:p>
          <a:endParaRPr lang="en-US">
            <a:solidFill>
              <a:schemeClr val="tx1"/>
            </a:solidFill>
          </a:endParaRPr>
        </a:p>
      </dgm:t>
    </dgm:pt>
    <dgm:pt modelId="{F873C003-2855-354B-BAA6-7DCE70BA49B7}" type="sibTrans" cxnId="{D3EEF471-640E-F14B-BE8A-5C6A2CD076D7}">
      <dgm:prSet/>
      <dgm:spPr/>
      <dgm:t>
        <a:bodyPr/>
        <a:lstStyle/>
        <a:p>
          <a:endParaRPr lang="en-US">
            <a:solidFill>
              <a:schemeClr val="tx1"/>
            </a:solidFill>
          </a:endParaRPr>
        </a:p>
      </dgm:t>
    </dgm:pt>
    <dgm:pt modelId="{D316DF8A-E3CA-A248-9B83-17AAECF4C216}">
      <dgm:prSet/>
      <dgm:spPr/>
      <dgm:t>
        <a:bodyPr/>
        <a:lstStyle/>
        <a:p>
          <a:pPr rtl="0"/>
          <a:r>
            <a:rPr lang="en-US"/>
            <a:t>Albert</a:t>
          </a:r>
          <a:r>
            <a:rPr lang="fr-FR" altLang="ja-JP"/>
            <a:t>'</a:t>
          </a:r>
          <a:r>
            <a:rPr lang="en-US"/>
            <a:t>s reflexive response, the UCR, was a fear-avoidance response to the loud noise, which was the UCS</a:t>
          </a:r>
          <a:endParaRPr lang="en-US" dirty="0"/>
        </a:p>
      </dgm:t>
    </dgm:pt>
    <dgm:pt modelId="{2DA39F36-75C3-3A42-82DD-D30A2F03E450}" type="parTrans" cxnId="{46BD56B6-28F5-134F-9EE5-EF3394BBFCC9}">
      <dgm:prSet/>
      <dgm:spPr/>
      <dgm:t>
        <a:bodyPr/>
        <a:lstStyle/>
        <a:p>
          <a:endParaRPr lang="en-US">
            <a:solidFill>
              <a:schemeClr val="tx1"/>
            </a:solidFill>
          </a:endParaRPr>
        </a:p>
      </dgm:t>
    </dgm:pt>
    <dgm:pt modelId="{159CEA19-EF35-3E4C-82D7-4D69A4F6DC5B}" type="sibTrans" cxnId="{46BD56B6-28F5-134F-9EE5-EF3394BBFCC9}">
      <dgm:prSet/>
      <dgm:spPr/>
      <dgm:t>
        <a:bodyPr/>
        <a:lstStyle/>
        <a:p>
          <a:endParaRPr lang="en-US">
            <a:solidFill>
              <a:schemeClr val="tx1"/>
            </a:solidFill>
          </a:endParaRPr>
        </a:p>
      </dgm:t>
    </dgm:pt>
    <dgm:pt modelId="{1A1A7E7B-04E3-984E-A316-8E5FD9479595}">
      <dgm:prSet/>
      <dgm:spPr/>
      <dgm:t>
        <a:bodyPr/>
        <a:lstStyle/>
        <a:p>
          <a:pPr rtl="0"/>
          <a:r>
            <a:rPr lang="en-US"/>
            <a:t>After pairing the white rat with the unexpected loud noise only 7 times, the white rat became a CS</a:t>
          </a:r>
          <a:endParaRPr lang="en-US" dirty="0"/>
        </a:p>
      </dgm:t>
    </dgm:pt>
    <dgm:pt modelId="{07F36974-73CA-6042-B774-C4580F9D5310}" type="parTrans" cxnId="{4A791462-1D62-954B-ACCC-B7145DF7B50D}">
      <dgm:prSet/>
      <dgm:spPr/>
      <dgm:t>
        <a:bodyPr/>
        <a:lstStyle/>
        <a:p>
          <a:endParaRPr lang="en-US">
            <a:solidFill>
              <a:schemeClr val="tx1"/>
            </a:solidFill>
          </a:endParaRPr>
        </a:p>
      </dgm:t>
    </dgm:pt>
    <dgm:pt modelId="{E6731F51-6914-6140-A741-868103CE9097}" type="sibTrans" cxnId="{4A791462-1D62-954B-ACCC-B7145DF7B50D}">
      <dgm:prSet/>
      <dgm:spPr/>
      <dgm:t>
        <a:bodyPr/>
        <a:lstStyle/>
        <a:p>
          <a:endParaRPr lang="en-US">
            <a:solidFill>
              <a:schemeClr val="tx1"/>
            </a:solidFill>
          </a:endParaRPr>
        </a:p>
      </dgm:t>
    </dgm:pt>
    <dgm:pt modelId="{F45457A9-BDA2-E34D-94E1-22F72AB401CE}" type="pres">
      <dgm:prSet presAssocID="{F219EE30-3001-7743-A55B-397669D2F62D}" presName="Name0" presStyleCnt="0">
        <dgm:presLayoutVars>
          <dgm:dir/>
          <dgm:resizeHandles val="exact"/>
        </dgm:presLayoutVars>
      </dgm:prSet>
      <dgm:spPr/>
    </dgm:pt>
    <dgm:pt modelId="{494FF8B2-3318-0E4F-9502-0DA588B611D6}" type="pres">
      <dgm:prSet presAssocID="{54427EF6-F0B9-534F-9F75-395FBA8AF648}" presName="node" presStyleLbl="node1" presStyleIdx="0" presStyleCnt="4">
        <dgm:presLayoutVars>
          <dgm:bulletEnabled val="1"/>
        </dgm:presLayoutVars>
      </dgm:prSet>
      <dgm:spPr/>
    </dgm:pt>
    <dgm:pt modelId="{A2DE6418-BC3F-AE4D-960F-D2852667CDCC}" type="pres">
      <dgm:prSet presAssocID="{0BE1F9C5-95CC-F844-B5A4-F9BF3CD984A7}" presName="sibTrans" presStyleLbl="sibTrans1D1" presStyleIdx="0" presStyleCnt="3"/>
      <dgm:spPr/>
    </dgm:pt>
    <dgm:pt modelId="{21D944E9-E0BF-5944-8063-D8F9E2AB002B}" type="pres">
      <dgm:prSet presAssocID="{0BE1F9C5-95CC-F844-B5A4-F9BF3CD984A7}" presName="connectorText" presStyleLbl="sibTrans1D1" presStyleIdx="0" presStyleCnt="3"/>
      <dgm:spPr/>
    </dgm:pt>
    <dgm:pt modelId="{AC41DF57-3C78-D840-81E9-791D17295DD6}" type="pres">
      <dgm:prSet presAssocID="{B6E5F9A1-F40C-5A42-B1D2-55F563DAB94C}" presName="node" presStyleLbl="node1" presStyleIdx="1" presStyleCnt="4">
        <dgm:presLayoutVars>
          <dgm:bulletEnabled val="1"/>
        </dgm:presLayoutVars>
      </dgm:prSet>
      <dgm:spPr/>
    </dgm:pt>
    <dgm:pt modelId="{7BD4D944-6B90-004A-A79D-FFC3AEA1978A}" type="pres">
      <dgm:prSet presAssocID="{F873C003-2855-354B-BAA6-7DCE70BA49B7}" presName="sibTrans" presStyleLbl="sibTrans1D1" presStyleIdx="1" presStyleCnt="3"/>
      <dgm:spPr/>
    </dgm:pt>
    <dgm:pt modelId="{BEBCC900-1EF7-7348-AC6E-649C3724ADF6}" type="pres">
      <dgm:prSet presAssocID="{F873C003-2855-354B-BAA6-7DCE70BA49B7}" presName="connectorText" presStyleLbl="sibTrans1D1" presStyleIdx="1" presStyleCnt="3"/>
      <dgm:spPr/>
    </dgm:pt>
    <dgm:pt modelId="{12519941-8D71-AB48-8F10-B560A7CDCC66}" type="pres">
      <dgm:prSet presAssocID="{D316DF8A-E3CA-A248-9B83-17AAECF4C216}" presName="node" presStyleLbl="node1" presStyleIdx="2" presStyleCnt="4">
        <dgm:presLayoutVars>
          <dgm:bulletEnabled val="1"/>
        </dgm:presLayoutVars>
      </dgm:prSet>
      <dgm:spPr/>
    </dgm:pt>
    <dgm:pt modelId="{D731B286-440C-9043-ADA5-1AAE28AB9200}" type="pres">
      <dgm:prSet presAssocID="{159CEA19-EF35-3E4C-82D7-4D69A4F6DC5B}" presName="sibTrans" presStyleLbl="sibTrans1D1" presStyleIdx="2" presStyleCnt="3"/>
      <dgm:spPr/>
    </dgm:pt>
    <dgm:pt modelId="{C9888944-FF04-654C-BF7A-3A520D7712DA}" type="pres">
      <dgm:prSet presAssocID="{159CEA19-EF35-3E4C-82D7-4D69A4F6DC5B}" presName="connectorText" presStyleLbl="sibTrans1D1" presStyleIdx="2" presStyleCnt="3"/>
      <dgm:spPr/>
    </dgm:pt>
    <dgm:pt modelId="{C38E253A-0F40-4641-BB9A-BD275BCC69AE}" type="pres">
      <dgm:prSet presAssocID="{1A1A7E7B-04E3-984E-A316-8E5FD9479595}" presName="node" presStyleLbl="node1" presStyleIdx="3" presStyleCnt="4">
        <dgm:presLayoutVars>
          <dgm:bulletEnabled val="1"/>
        </dgm:presLayoutVars>
      </dgm:prSet>
      <dgm:spPr/>
    </dgm:pt>
  </dgm:ptLst>
  <dgm:cxnLst>
    <dgm:cxn modelId="{88A84E0F-E001-4926-A13C-3108726DFF3D}" type="presOf" srcId="{F219EE30-3001-7743-A55B-397669D2F62D}" destId="{F45457A9-BDA2-E34D-94E1-22F72AB401CE}" srcOrd="0" destOrd="0" presId="urn:microsoft.com/office/officeart/2005/8/layout/bProcess3"/>
    <dgm:cxn modelId="{F66DA510-56C0-4D0F-9119-494369718084}" type="presOf" srcId="{159CEA19-EF35-3E4C-82D7-4D69A4F6DC5B}" destId="{C9888944-FF04-654C-BF7A-3A520D7712DA}" srcOrd="1" destOrd="0" presId="urn:microsoft.com/office/officeart/2005/8/layout/bProcess3"/>
    <dgm:cxn modelId="{047B1214-CA25-4507-9703-ED2946D8D313}" type="presOf" srcId="{0BE1F9C5-95CC-F844-B5A4-F9BF3CD984A7}" destId="{21D944E9-E0BF-5944-8063-D8F9E2AB002B}" srcOrd="1" destOrd="0" presId="urn:microsoft.com/office/officeart/2005/8/layout/bProcess3"/>
    <dgm:cxn modelId="{5038CD25-6636-4275-8123-27BFCC7CFB0F}" type="presOf" srcId="{54427EF6-F0B9-534F-9F75-395FBA8AF648}" destId="{494FF8B2-3318-0E4F-9502-0DA588B611D6}" srcOrd="0" destOrd="0" presId="urn:microsoft.com/office/officeart/2005/8/layout/bProcess3"/>
    <dgm:cxn modelId="{33B3F830-5C24-4C1B-B255-4C81F8A31646}" type="presOf" srcId="{D316DF8A-E3CA-A248-9B83-17AAECF4C216}" destId="{12519941-8D71-AB48-8F10-B560A7CDCC66}" srcOrd="0" destOrd="0" presId="urn:microsoft.com/office/officeart/2005/8/layout/bProcess3"/>
    <dgm:cxn modelId="{4A791462-1D62-954B-ACCC-B7145DF7B50D}" srcId="{F219EE30-3001-7743-A55B-397669D2F62D}" destId="{1A1A7E7B-04E3-984E-A316-8E5FD9479595}" srcOrd="3" destOrd="0" parTransId="{07F36974-73CA-6042-B774-C4580F9D5310}" sibTransId="{E6731F51-6914-6140-A741-868103CE9097}"/>
    <dgm:cxn modelId="{D3EEF471-640E-F14B-BE8A-5C6A2CD076D7}" srcId="{F219EE30-3001-7743-A55B-397669D2F62D}" destId="{B6E5F9A1-F40C-5A42-B1D2-55F563DAB94C}" srcOrd="1" destOrd="0" parTransId="{7C870344-2974-E643-96BA-6D1878FDB273}" sibTransId="{F873C003-2855-354B-BAA6-7DCE70BA49B7}"/>
    <dgm:cxn modelId="{52443173-39D4-43B8-87FA-11761B118E04}" type="presOf" srcId="{159CEA19-EF35-3E4C-82D7-4D69A4F6DC5B}" destId="{D731B286-440C-9043-ADA5-1AAE28AB9200}" srcOrd="0" destOrd="0" presId="urn:microsoft.com/office/officeart/2005/8/layout/bProcess3"/>
    <dgm:cxn modelId="{2951FF55-F951-44C8-B273-502DDC618F7E}" type="presOf" srcId="{0BE1F9C5-95CC-F844-B5A4-F9BF3CD984A7}" destId="{A2DE6418-BC3F-AE4D-960F-D2852667CDCC}" srcOrd="0" destOrd="0" presId="urn:microsoft.com/office/officeart/2005/8/layout/bProcess3"/>
    <dgm:cxn modelId="{A2172990-0407-004D-BC2F-4BB2E8C02523}" srcId="{F219EE30-3001-7743-A55B-397669D2F62D}" destId="{54427EF6-F0B9-534F-9F75-395FBA8AF648}" srcOrd="0" destOrd="0" parTransId="{C87CB8F4-BA32-AF40-8DE9-FDAEDADEBF65}" sibTransId="{0BE1F9C5-95CC-F844-B5A4-F9BF3CD984A7}"/>
    <dgm:cxn modelId="{261D0F9F-ABB7-4267-8952-8F3C9667655F}" type="presOf" srcId="{F873C003-2855-354B-BAA6-7DCE70BA49B7}" destId="{BEBCC900-1EF7-7348-AC6E-649C3724ADF6}" srcOrd="1" destOrd="0" presId="urn:microsoft.com/office/officeart/2005/8/layout/bProcess3"/>
    <dgm:cxn modelId="{D6DF1DA4-ECE1-4A2C-846B-0294D4FDAD9C}" type="presOf" srcId="{B6E5F9A1-F40C-5A42-B1D2-55F563DAB94C}" destId="{AC41DF57-3C78-D840-81E9-791D17295DD6}" srcOrd="0" destOrd="0" presId="urn:microsoft.com/office/officeart/2005/8/layout/bProcess3"/>
    <dgm:cxn modelId="{46BD56B6-28F5-134F-9EE5-EF3394BBFCC9}" srcId="{F219EE30-3001-7743-A55B-397669D2F62D}" destId="{D316DF8A-E3CA-A248-9B83-17AAECF4C216}" srcOrd="2" destOrd="0" parTransId="{2DA39F36-75C3-3A42-82DD-D30A2F03E450}" sibTransId="{159CEA19-EF35-3E4C-82D7-4D69A4F6DC5B}"/>
    <dgm:cxn modelId="{02C188D1-759F-4A6B-ADA3-F6D258F508E8}" type="presOf" srcId="{1A1A7E7B-04E3-984E-A316-8E5FD9479595}" destId="{C38E253A-0F40-4641-BB9A-BD275BCC69AE}" srcOrd="0" destOrd="0" presId="urn:microsoft.com/office/officeart/2005/8/layout/bProcess3"/>
    <dgm:cxn modelId="{5D6EF8D9-0890-42DF-B6A5-53E7F83A3EFA}" type="presOf" srcId="{F873C003-2855-354B-BAA6-7DCE70BA49B7}" destId="{7BD4D944-6B90-004A-A79D-FFC3AEA1978A}" srcOrd="0" destOrd="0" presId="urn:microsoft.com/office/officeart/2005/8/layout/bProcess3"/>
    <dgm:cxn modelId="{CD0194F2-9C3D-4813-A3BB-03BF862B6DA8}" type="presParOf" srcId="{F45457A9-BDA2-E34D-94E1-22F72AB401CE}" destId="{494FF8B2-3318-0E4F-9502-0DA588B611D6}" srcOrd="0" destOrd="0" presId="urn:microsoft.com/office/officeart/2005/8/layout/bProcess3"/>
    <dgm:cxn modelId="{781079FE-39FD-4BF5-9806-0A25CEF8EF5A}" type="presParOf" srcId="{F45457A9-BDA2-E34D-94E1-22F72AB401CE}" destId="{A2DE6418-BC3F-AE4D-960F-D2852667CDCC}" srcOrd="1" destOrd="0" presId="urn:microsoft.com/office/officeart/2005/8/layout/bProcess3"/>
    <dgm:cxn modelId="{4F0A86F1-394D-4A95-A8A1-F8D3C902B5D8}" type="presParOf" srcId="{A2DE6418-BC3F-AE4D-960F-D2852667CDCC}" destId="{21D944E9-E0BF-5944-8063-D8F9E2AB002B}" srcOrd="0" destOrd="0" presId="urn:microsoft.com/office/officeart/2005/8/layout/bProcess3"/>
    <dgm:cxn modelId="{6C2F59F5-E1BE-4A48-A0D0-EA4E1C745CE3}" type="presParOf" srcId="{F45457A9-BDA2-E34D-94E1-22F72AB401CE}" destId="{AC41DF57-3C78-D840-81E9-791D17295DD6}" srcOrd="2" destOrd="0" presId="urn:microsoft.com/office/officeart/2005/8/layout/bProcess3"/>
    <dgm:cxn modelId="{99758221-9800-4F29-852A-13AC3EAB633D}" type="presParOf" srcId="{F45457A9-BDA2-E34D-94E1-22F72AB401CE}" destId="{7BD4D944-6B90-004A-A79D-FFC3AEA1978A}" srcOrd="3" destOrd="0" presId="urn:microsoft.com/office/officeart/2005/8/layout/bProcess3"/>
    <dgm:cxn modelId="{049B1A57-579D-4F7A-810C-405A4B556B4C}" type="presParOf" srcId="{7BD4D944-6B90-004A-A79D-FFC3AEA1978A}" destId="{BEBCC900-1EF7-7348-AC6E-649C3724ADF6}" srcOrd="0" destOrd="0" presId="urn:microsoft.com/office/officeart/2005/8/layout/bProcess3"/>
    <dgm:cxn modelId="{7DE67770-5A6C-45E6-9AF6-CC4B86535202}" type="presParOf" srcId="{F45457A9-BDA2-E34D-94E1-22F72AB401CE}" destId="{12519941-8D71-AB48-8F10-B560A7CDCC66}" srcOrd="4" destOrd="0" presId="urn:microsoft.com/office/officeart/2005/8/layout/bProcess3"/>
    <dgm:cxn modelId="{29F0CBE9-43DF-4A44-9C7B-3D11A2093DF0}" type="presParOf" srcId="{F45457A9-BDA2-E34D-94E1-22F72AB401CE}" destId="{D731B286-440C-9043-ADA5-1AAE28AB9200}" srcOrd="5" destOrd="0" presId="urn:microsoft.com/office/officeart/2005/8/layout/bProcess3"/>
    <dgm:cxn modelId="{8DF559C9-2384-431D-8DBF-AA47A63ECE77}" type="presParOf" srcId="{D731B286-440C-9043-ADA5-1AAE28AB9200}" destId="{C9888944-FF04-654C-BF7A-3A520D7712DA}" srcOrd="0" destOrd="0" presId="urn:microsoft.com/office/officeart/2005/8/layout/bProcess3"/>
    <dgm:cxn modelId="{CE0DBF82-D55C-493E-9546-7B053790342D}" type="presParOf" srcId="{F45457A9-BDA2-E34D-94E1-22F72AB401CE}" destId="{C38E253A-0F40-4641-BB9A-BD275BCC69AE}"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B210B-89EE-4C52-8E17-732C624F2D5E}">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Pavlov</a:t>
          </a:r>
          <a:endParaRPr lang="en-US" sz="2900" kern="1200"/>
        </a:p>
      </dsp:txBody>
      <dsp:txXfrm>
        <a:off x="3080" y="587032"/>
        <a:ext cx="2444055" cy="1466433"/>
      </dsp:txXfrm>
    </dsp:sp>
    <dsp:sp modelId="{BEE5B9DC-F8EA-4124-B75D-0E2213C26C2B}">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Thorndike’s Law of Effect</a:t>
          </a:r>
        </a:p>
      </dsp:txBody>
      <dsp:txXfrm>
        <a:off x="2691541" y="587032"/>
        <a:ext cx="2444055" cy="1466433"/>
      </dsp:txXfrm>
    </dsp:sp>
    <dsp:sp modelId="{AFA52ACB-441B-41AE-9980-A55892A2265F}">
      <dsp:nvSpPr>
        <dsp:cNvPr id="0" name=""/>
        <dsp:cNvSpPr/>
      </dsp:nvSpPr>
      <dsp:spPr>
        <a:xfrm>
          <a:off x="5325671" y="614191"/>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BF Skinner</a:t>
          </a:r>
        </a:p>
      </dsp:txBody>
      <dsp:txXfrm>
        <a:off x="5325671" y="614191"/>
        <a:ext cx="2444055" cy="1466433"/>
      </dsp:txXfrm>
    </dsp:sp>
    <dsp:sp modelId="{BD85AAFD-DD81-4AF0-AF21-7BFAB62FEE2B}">
      <dsp:nvSpPr>
        <dsp:cNvPr id="0" name=""/>
        <dsp:cNvSpPr/>
      </dsp:nvSpPr>
      <dsp:spPr>
        <a:xfrm>
          <a:off x="7986978" y="559874"/>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Watson &amp; Rayner</a:t>
          </a:r>
        </a:p>
      </dsp:txBody>
      <dsp:txXfrm>
        <a:off x="7986978" y="559874"/>
        <a:ext cx="2444055" cy="1466433"/>
      </dsp:txXfrm>
    </dsp:sp>
    <dsp:sp modelId="{CDF9D9BF-412D-44B6-89B0-2CA0D0001D02}">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Bandura &amp; observational learning</a:t>
          </a:r>
          <a:endParaRPr lang="en-US" sz="2900" kern="1200"/>
        </a:p>
      </dsp:txBody>
      <dsp:txXfrm>
        <a:off x="1347311" y="2297871"/>
        <a:ext cx="2444055" cy="1466433"/>
      </dsp:txXfrm>
    </dsp:sp>
    <dsp:sp modelId="{6DFD11B5-B95E-4652-A51D-D070E63D0DF7}">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Media violence</a:t>
          </a:r>
          <a:endParaRPr lang="en-US" sz="2900" kern="1200"/>
        </a:p>
      </dsp:txBody>
      <dsp:txXfrm>
        <a:off x="4035772" y="2297871"/>
        <a:ext cx="2444055" cy="1466433"/>
      </dsp:txXfrm>
    </dsp:sp>
    <dsp:sp modelId="{D54CEFFD-A968-44AE-AA80-3B7F0373FE4E}">
      <dsp:nvSpPr>
        <dsp:cNvPr id="0" name=""/>
        <dsp:cNvSpPr/>
      </dsp:nvSpPr>
      <dsp:spPr>
        <a:xfrm>
          <a:off x="6724233"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Conditioning criminals?</a:t>
          </a:r>
          <a:endParaRPr lang="en-US" sz="2900" kern="1200"/>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4754F-E420-4151-9CF2-5402FA8B7A83}">
      <dsp:nvSpPr>
        <dsp:cNvPr id="0" name=""/>
        <dsp:cNvSpPr/>
      </dsp:nvSpPr>
      <dsp:spPr>
        <a:xfrm>
          <a:off x="3080" y="587032"/>
          <a:ext cx="2444055" cy="146643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Foetal origins</a:t>
          </a:r>
          <a:endParaRPr lang="en-US" sz="2900" kern="1200"/>
        </a:p>
      </dsp:txBody>
      <dsp:txXfrm>
        <a:off x="3080" y="587032"/>
        <a:ext cx="2444055" cy="1466433"/>
      </dsp:txXfrm>
    </dsp:sp>
    <dsp:sp modelId="{D971AC14-4E5C-437F-9A8E-1AF9B23963EE}">
      <dsp:nvSpPr>
        <dsp:cNvPr id="0" name=""/>
        <dsp:cNvSpPr/>
      </dsp:nvSpPr>
      <dsp:spPr>
        <a:xfrm>
          <a:off x="2691541" y="587032"/>
          <a:ext cx="2444055" cy="1466433"/>
        </a:xfrm>
        <a:prstGeom prst="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Teratogens</a:t>
          </a:r>
          <a:endParaRPr lang="en-US" sz="2900" kern="1200"/>
        </a:p>
      </dsp:txBody>
      <dsp:txXfrm>
        <a:off x="2691541" y="587032"/>
        <a:ext cx="2444055" cy="1466433"/>
      </dsp:txXfrm>
    </dsp:sp>
    <dsp:sp modelId="{BA95F698-3DC5-441E-A7FD-C7B65A727794}">
      <dsp:nvSpPr>
        <dsp:cNvPr id="0" name=""/>
        <dsp:cNvSpPr/>
      </dsp:nvSpPr>
      <dsp:spPr>
        <a:xfrm>
          <a:off x="5380002" y="587032"/>
          <a:ext cx="2444055" cy="1466433"/>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Foetal Alcohol Syndrome</a:t>
          </a:r>
          <a:endParaRPr lang="en-US" sz="2900" kern="1200"/>
        </a:p>
      </dsp:txBody>
      <dsp:txXfrm>
        <a:off x="5380002" y="587032"/>
        <a:ext cx="2444055" cy="1466433"/>
      </dsp:txXfrm>
    </dsp:sp>
    <dsp:sp modelId="{4B64DBD8-4D52-490C-ACDE-59B1247BF24F}">
      <dsp:nvSpPr>
        <dsp:cNvPr id="0" name=""/>
        <dsp:cNvSpPr/>
      </dsp:nvSpPr>
      <dsp:spPr>
        <a:xfrm>
          <a:off x="8068463" y="587032"/>
          <a:ext cx="2444055" cy="146643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Adverse Childhood Experiences</a:t>
          </a:r>
          <a:endParaRPr lang="en-US" sz="2900" kern="1200"/>
        </a:p>
      </dsp:txBody>
      <dsp:txXfrm>
        <a:off x="8068463" y="587032"/>
        <a:ext cx="2444055" cy="1466433"/>
      </dsp:txXfrm>
    </dsp:sp>
    <dsp:sp modelId="{19D7D4BB-C5DA-4EEC-A909-6327F964A87D}">
      <dsp:nvSpPr>
        <dsp:cNvPr id="0" name=""/>
        <dsp:cNvSpPr/>
      </dsp:nvSpPr>
      <dsp:spPr>
        <a:xfrm>
          <a:off x="1347311" y="2297871"/>
          <a:ext cx="2444055" cy="1466433"/>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Piaget</a:t>
          </a:r>
          <a:endParaRPr lang="en-US" sz="2900" kern="1200"/>
        </a:p>
      </dsp:txBody>
      <dsp:txXfrm>
        <a:off x="1347311" y="2297871"/>
        <a:ext cx="2444055" cy="1466433"/>
      </dsp:txXfrm>
    </dsp:sp>
    <dsp:sp modelId="{24BCAFB5-AD5E-4C22-B0E9-F14C4BB845B2}">
      <dsp:nvSpPr>
        <dsp:cNvPr id="0" name=""/>
        <dsp:cNvSpPr/>
      </dsp:nvSpPr>
      <dsp:spPr>
        <a:xfrm>
          <a:off x="4035772" y="2297871"/>
          <a:ext cx="2444055" cy="1466433"/>
        </a:xfrm>
        <a:prstGeom prst="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Kohlberg and moral reasoning</a:t>
          </a:r>
          <a:endParaRPr lang="en-US" sz="2900" kern="1200"/>
        </a:p>
      </dsp:txBody>
      <dsp:txXfrm>
        <a:off x="4035772" y="2297871"/>
        <a:ext cx="2444055" cy="1466433"/>
      </dsp:txXfrm>
    </dsp:sp>
    <dsp:sp modelId="{4EEC4297-B651-4EB6-BBD8-7DCAE656492F}">
      <dsp:nvSpPr>
        <dsp:cNvPr id="0" name=""/>
        <dsp:cNvSpPr/>
      </dsp:nvSpPr>
      <dsp:spPr>
        <a:xfrm>
          <a:off x="6724233" y="2297871"/>
          <a:ext cx="2444055" cy="146643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Walter Mischel and marshmallows</a:t>
          </a:r>
          <a:endParaRPr lang="en-US" sz="2900" kern="1200"/>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E6418-BC3F-AE4D-960F-D2852667CDCC}">
      <dsp:nvSpPr>
        <dsp:cNvPr id="0" name=""/>
        <dsp:cNvSpPr/>
      </dsp:nvSpPr>
      <dsp:spPr>
        <a:xfrm>
          <a:off x="4048785" y="881598"/>
          <a:ext cx="678853" cy="91440"/>
        </a:xfrm>
        <a:custGeom>
          <a:avLst/>
          <a:gdLst/>
          <a:ahLst/>
          <a:cxnLst/>
          <a:rect l="0" t="0" r="0" b="0"/>
          <a:pathLst>
            <a:path>
              <a:moveTo>
                <a:pt x="0" y="45720"/>
              </a:moveTo>
              <a:lnTo>
                <a:pt x="678853" y="45720"/>
              </a:lnTo>
            </a:path>
          </a:pathLst>
        </a:custGeom>
        <a:noFill/>
        <a:ln w="6350" cap="flat" cmpd="sng" algn="ctr">
          <a:solidFill>
            <a:schemeClr val="accent3">
              <a:hueOff val="0"/>
              <a:satOff val="0"/>
              <a:lumOff val="0"/>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370476" y="923770"/>
        <a:ext cx="35472" cy="7094"/>
      </dsp:txXfrm>
    </dsp:sp>
    <dsp:sp modelId="{494FF8B2-3318-0E4F-9502-0DA588B611D6}">
      <dsp:nvSpPr>
        <dsp:cNvPr id="0" name=""/>
        <dsp:cNvSpPr/>
      </dsp:nvSpPr>
      <dsp:spPr>
        <a:xfrm>
          <a:off x="966006" y="1944"/>
          <a:ext cx="3084579" cy="1850747"/>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t>John Watson and Rosalie Rayner conducted a study on an 11-month-old infant named Albert</a:t>
          </a:r>
        </a:p>
      </dsp:txBody>
      <dsp:txXfrm>
        <a:off x="966006" y="1944"/>
        <a:ext cx="3084579" cy="1850747"/>
      </dsp:txXfrm>
    </dsp:sp>
    <dsp:sp modelId="{7BD4D944-6B90-004A-A79D-FFC3AEA1978A}">
      <dsp:nvSpPr>
        <dsp:cNvPr id="0" name=""/>
        <dsp:cNvSpPr/>
      </dsp:nvSpPr>
      <dsp:spPr>
        <a:xfrm>
          <a:off x="2508296" y="1850891"/>
          <a:ext cx="3794032" cy="678853"/>
        </a:xfrm>
        <a:custGeom>
          <a:avLst/>
          <a:gdLst/>
          <a:ahLst/>
          <a:cxnLst/>
          <a:rect l="0" t="0" r="0" b="0"/>
          <a:pathLst>
            <a:path>
              <a:moveTo>
                <a:pt x="3794032" y="0"/>
              </a:moveTo>
              <a:lnTo>
                <a:pt x="3794032" y="356526"/>
              </a:lnTo>
              <a:lnTo>
                <a:pt x="0" y="356526"/>
              </a:lnTo>
              <a:lnTo>
                <a:pt x="0" y="678853"/>
              </a:lnTo>
            </a:path>
          </a:pathLst>
        </a:custGeom>
        <a:noFill/>
        <a:ln w="6350" cap="flat" cmpd="sng" algn="ctr">
          <a:solidFill>
            <a:schemeClr val="accent3">
              <a:hueOff val="1355300"/>
              <a:satOff val="50000"/>
              <a:lumOff val="-7353"/>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308817" y="2186771"/>
        <a:ext cx="192989" cy="7094"/>
      </dsp:txXfrm>
    </dsp:sp>
    <dsp:sp modelId="{AC41DF57-3C78-D840-81E9-791D17295DD6}">
      <dsp:nvSpPr>
        <dsp:cNvPr id="0" name=""/>
        <dsp:cNvSpPr/>
      </dsp:nvSpPr>
      <dsp:spPr>
        <a:xfrm>
          <a:off x="4760039" y="1944"/>
          <a:ext cx="3084579" cy="1850747"/>
        </a:xfrm>
        <a:prstGeom prst="rect">
          <a:avLst/>
        </a:prstGeom>
        <a:solidFill>
          <a:schemeClr val="accent3">
            <a:hueOff val="903533"/>
            <a:satOff val="33333"/>
            <a:lumOff val="-490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t>While Albert was looking at a little white rat, Watson quietly sneaked behind him with a long iron bar and a hammer and clanged the two together</a:t>
          </a:r>
        </a:p>
      </dsp:txBody>
      <dsp:txXfrm>
        <a:off x="4760039" y="1944"/>
        <a:ext cx="3084579" cy="1850747"/>
      </dsp:txXfrm>
    </dsp:sp>
    <dsp:sp modelId="{D731B286-440C-9043-ADA5-1AAE28AB9200}">
      <dsp:nvSpPr>
        <dsp:cNvPr id="0" name=""/>
        <dsp:cNvSpPr/>
      </dsp:nvSpPr>
      <dsp:spPr>
        <a:xfrm>
          <a:off x="4048785" y="3441798"/>
          <a:ext cx="678853" cy="91440"/>
        </a:xfrm>
        <a:custGeom>
          <a:avLst/>
          <a:gdLst/>
          <a:ahLst/>
          <a:cxnLst/>
          <a:rect l="0" t="0" r="0" b="0"/>
          <a:pathLst>
            <a:path>
              <a:moveTo>
                <a:pt x="0" y="45720"/>
              </a:moveTo>
              <a:lnTo>
                <a:pt x="678853" y="45720"/>
              </a:lnTo>
            </a:path>
          </a:pathLst>
        </a:custGeom>
        <a:noFill/>
        <a:ln w="6350" cap="flat" cmpd="sng" algn="ctr">
          <a:solidFill>
            <a:schemeClr val="accent3">
              <a:hueOff val="2710599"/>
              <a:satOff val="100000"/>
              <a:lumOff val="-14706"/>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370476" y="3483971"/>
        <a:ext cx="35472" cy="7094"/>
      </dsp:txXfrm>
    </dsp:sp>
    <dsp:sp modelId="{12519941-8D71-AB48-8F10-B560A7CDCC66}">
      <dsp:nvSpPr>
        <dsp:cNvPr id="0" name=""/>
        <dsp:cNvSpPr/>
      </dsp:nvSpPr>
      <dsp:spPr>
        <a:xfrm>
          <a:off x="966006" y="2562145"/>
          <a:ext cx="3084579" cy="1850747"/>
        </a:xfrm>
        <a:prstGeom prst="rect">
          <a:avLst/>
        </a:prstGeom>
        <a:solidFill>
          <a:schemeClr val="accent3">
            <a:hueOff val="1807066"/>
            <a:satOff val="66667"/>
            <a:lumOff val="-9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a:t>Albert</a:t>
          </a:r>
          <a:r>
            <a:rPr lang="fr-FR" altLang="ja-JP" sz="1800" kern="1200"/>
            <a:t>'</a:t>
          </a:r>
          <a:r>
            <a:rPr lang="en-US" sz="1800" kern="1200"/>
            <a:t>s reflexive response, the UCR, was a fear-avoidance response to the loud noise, which was the UCS</a:t>
          </a:r>
          <a:endParaRPr lang="en-US" sz="1800" kern="1200" dirty="0"/>
        </a:p>
      </dsp:txBody>
      <dsp:txXfrm>
        <a:off x="966006" y="2562145"/>
        <a:ext cx="3084579" cy="1850747"/>
      </dsp:txXfrm>
    </dsp:sp>
    <dsp:sp modelId="{C38E253A-0F40-4641-BB9A-BD275BCC69AE}">
      <dsp:nvSpPr>
        <dsp:cNvPr id="0" name=""/>
        <dsp:cNvSpPr/>
      </dsp:nvSpPr>
      <dsp:spPr>
        <a:xfrm>
          <a:off x="4760039" y="2562145"/>
          <a:ext cx="3084579" cy="1850747"/>
        </a:xfrm>
        <a:prstGeom prst="rect">
          <a:avLst/>
        </a:prstGeom>
        <a:solidFill>
          <a:schemeClr val="accent3">
            <a:hueOff val="2710599"/>
            <a:satOff val="100000"/>
            <a:lumOff val="-147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a:t>After pairing the white rat with the unexpected loud noise only 7 times, the white rat became a CS</a:t>
          </a:r>
          <a:endParaRPr lang="en-US" sz="1800" kern="1200" dirty="0"/>
        </a:p>
      </dsp:txBody>
      <dsp:txXfrm>
        <a:off x="4760039" y="2562145"/>
        <a:ext cx="3084579" cy="185074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3E197B-718D-418C-A0BB-CCFDA60A8E2F}" type="datetimeFigureOut">
              <a:rPr lang="en-GB" smtClean="0"/>
              <a:t>25/11/2021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A66AE5-FCFB-4AC6-BCBA-2B17986A49C9}" type="slidenum">
              <a:rPr lang="en-GB" smtClean="0"/>
              <a:t>‹#›</a:t>
            </a:fld>
            <a:endParaRPr lang="en-GB"/>
          </a:p>
        </p:txBody>
      </p:sp>
    </p:spTree>
    <p:extLst>
      <p:ext uri="{BB962C8B-B14F-4D97-AF65-F5344CB8AC3E}">
        <p14:creationId xmlns:p14="http://schemas.microsoft.com/office/powerpoint/2010/main" val="251043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Answer:  CS</a:t>
            </a:r>
            <a:r>
              <a:rPr lang="en-US" baseline="0" dirty="0">
                <a:latin typeface="Calibri" charset="0"/>
              </a:rPr>
              <a:t> or </a:t>
            </a:r>
            <a:r>
              <a:rPr lang="en-US" dirty="0">
                <a:latin typeface="Calibri" charset="0"/>
              </a:rPr>
              <a:t>Conditioned Stimulus</a:t>
            </a:r>
          </a:p>
          <a:p>
            <a:pPr marL="171450" indent="-171450" eaLnBrk="1" hangingPunct="1">
              <a:buFont typeface="Arial"/>
              <a:buChar char="•"/>
              <a:defRPr/>
            </a:pPr>
            <a:r>
              <a:rPr lang="en-US" dirty="0">
                <a:latin typeface="Calibri" charset="0"/>
              </a:rPr>
              <a:t>Albert</a:t>
            </a:r>
            <a:r>
              <a:rPr lang="fr-FR" altLang="ja-JP" dirty="0">
                <a:latin typeface="Arial" charset="0"/>
              </a:rPr>
              <a:t>'</a:t>
            </a:r>
            <a:r>
              <a:rPr lang="en-US" altLang="ja-JP" dirty="0">
                <a:latin typeface="Calibri" charset="0"/>
              </a:rPr>
              <a:t>s reflexive response, the UCR, was a fear-avoidance response (e.g., crying and trying to crawl away) to the loud noise, which was the UCS</a:t>
            </a:r>
          </a:p>
          <a:p>
            <a:pPr marL="171450" indent="-171450" eaLnBrk="1" hangingPunct="1">
              <a:buFont typeface="Arial"/>
              <a:buChar char="•"/>
              <a:defRPr/>
            </a:pPr>
            <a:r>
              <a:rPr lang="en-US" dirty="0"/>
              <a:t>In the photograph on the left, Little Albert did not display any fear of the white rat before the classical conditioning trials but rather attempted to play with it. However, following the conditioning trials in which the sight of the white rat was paired with an unexpected loud noise, he acquired a fear response to the rat. In the second photograph, he is generalizing this conditioned fear response to a rabbit.</a:t>
            </a:r>
          </a:p>
          <a:p>
            <a:pPr marL="171450" indent="-171450" eaLnBrk="1" hangingPunct="1">
              <a:buFont typeface="Arial"/>
              <a:buChar char="•"/>
              <a:defRPr/>
            </a:pPr>
            <a:endParaRPr lang="en-US" altLang="ja-JP" dirty="0">
              <a:latin typeface="Calibri" charset="0"/>
            </a:endParaRPr>
          </a:p>
          <a:p>
            <a:pPr eaLnBrk="1" hangingPunct="1">
              <a:defRPr/>
            </a:pPr>
            <a:endParaRPr lang="en-US" dirty="0"/>
          </a:p>
        </p:txBody>
      </p:sp>
      <p:sp>
        <p:nvSpPr>
          <p:cNvPr id="296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212139F-DE71-2049-AEE0-DF661EDFB49D}"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156827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70CED1-2219-4972-A1D4-2DC81C279B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5024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70CED1-2219-4972-A1D4-2DC81C279B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6455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B2547-EEEC-47C1-8303-4B108293DF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BB9A93-3C67-4492-B72E-213B16CF55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856BD8-2EEC-4E9F-AB49-0046D78B7AF6}"/>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5" name="Footer Placeholder 4">
            <a:extLst>
              <a:ext uri="{FF2B5EF4-FFF2-40B4-BE49-F238E27FC236}">
                <a16:creationId xmlns:a16="http://schemas.microsoft.com/office/drawing/2014/main" id="{BFD7E41D-F9AF-4B6A-8EB2-14CEA14F3A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AB05F6-0B4F-4069-8245-09F99CFEF137}"/>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763901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475C3-AC7A-4B30-8255-8870E71A51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BD97E-CF2C-4732-80F2-CBBDDB3396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618438-5FAD-4DBD-8A32-6584A1296186}"/>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5" name="Footer Placeholder 4">
            <a:extLst>
              <a:ext uri="{FF2B5EF4-FFF2-40B4-BE49-F238E27FC236}">
                <a16:creationId xmlns:a16="http://schemas.microsoft.com/office/drawing/2014/main" id="{5DCC60AB-5A70-47BB-B168-AE0A16B88D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2B1C-3F91-4DA8-9FD4-FFFF132B33D6}"/>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3947345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218A-A4B3-415B-9A20-CB5FBBC5C3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F9F146-B324-49A3-BA0F-3634A952D2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8CF36B-6950-416D-9D5F-C8B7651E6EA6}"/>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5" name="Footer Placeholder 4">
            <a:extLst>
              <a:ext uri="{FF2B5EF4-FFF2-40B4-BE49-F238E27FC236}">
                <a16:creationId xmlns:a16="http://schemas.microsoft.com/office/drawing/2014/main" id="{D10A0FF5-E90C-4020-94E6-672CB2493C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D2CEC-2FEC-4AB2-9A84-B9FFA8E6F20A}"/>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2948893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EC85F-D368-4BA3-A728-0607CDA728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9E4FD3-7D13-464D-BCFE-299A37A56D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DD2E16-A4AE-47D0-99BA-011BF64196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A4A78D-5E46-4705-83B9-4964060A8050}"/>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6" name="Footer Placeholder 5">
            <a:extLst>
              <a:ext uri="{FF2B5EF4-FFF2-40B4-BE49-F238E27FC236}">
                <a16:creationId xmlns:a16="http://schemas.microsoft.com/office/drawing/2014/main" id="{0D01B44D-BA11-4279-99CE-0EDFCBBA4D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7E8E77-BD19-4C01-9D95-A1B13BD6CBB7}"/>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397544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0517-34BA-4A77-AD2C-9F6BCCFCA2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C38560-D58D-4D8C-A69F-F2400F582E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AB1DED-F81E-4E3A-BE54-92B6166ABB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A8BE39-AAC2-4785-ABFA-AC382872CC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101236-6D72-4C15-AAE5-5C653E3C5A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912FA3-F851-47FC-B5E4-321CC1DE4492}"/>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8" name="Footer Placeholder 7">
            <a:extLst>
              <a:ext uri="{FF2B5EF4-FFF2-40B4-BE49-F238E27FC236}">
                <a16:creationId xmlns:a16="http://schemas.microsoft.com/office/drawing/2014/main" id="{95C3B919-EA38-48BF-B394-200F3621A2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9975E7-2D55-4F05-9C4D-F1B02A59B82F}"/>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82341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E869-000A-4CB6-BB89-351F7C84AD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9DB9AD-D2A6-4988-AA49-6ED13F1CACFE}"/>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4" name="Footer Placeholder 3">
            <a:extLst>
              <a:ext uri="{FF2B5EF4-FFF2-40B4-BE49-F238E27FC236}">
                <a16:creationId xmlns:a16="http://schemas.microsoft.com/office/drawing/2014/main" id="{36F291BC-8D8A-472C-BD42-2C629FB464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7F5273-2175-46C4-9D61-05C60C3F6444}"/>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289329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BE3443-100D-4C6E-9C00-9FC77D83A9B5}"/>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3" name="Footer Placeholder 2">
            <a:extLst>
              <a:ext uri="{FF2B5EF4-FFF2-40B4-BE49-F238E27FC236}">
                <a16:creationId xmlns:a16="http://schemas.microsoft.com/office/drawing/2014/main" id="{21836079-8340-4E80-A42C-7526CA3CD2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23ED40-5793-422B-AEA0-7BEA420161EC}"/>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2572952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76AD6-0E26-4C2F-9DC1-6C25C02B5F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5612C4-2B2A-4711-A5D0-9789A17510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B2B39D-61F3-4741-90B1-36551A940C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3E9F2D-E90B-48FE-8EDC-CDCE37861565}"/>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6" name="Footer Placeholder 5">
            <a:extLst>
              <a:ext uri="{FF2B5EF4-FFF2-40B4-BE49-F238E27FC236}">
                <a16:creationId xmlns:a16="http://schemas.microsoft.com/office/drawing/2014/main" id="{3DF22F09-5145-4EC1-892B-B24A39CF89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DA8E4E-6BA7-4FBF-B969-E7DD77EA0B03}"/>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3076005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0B709-6BE3-409C-A553-289C8CEE2D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A70C5B-F26B-48D8-ABBB-93A89A8757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41D7E1-0B2B-4463-B6AB-29A546C79A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BAE0AF-B0DB-4514-B7A6-51B273274956}"/>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6" name="Footer Placeholder 5">
            <a:extLst>
              <a:ext uri="{FF2B5EF4-FFF2-40B4-BE49-F238E27FC236}">
                <a16:creationId xmlns:a16="http://schemas.microsoft.com/office/drawing/2014/main" id="{E65E0C24-5616-400E-9A11-F5FF9BF9C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88711-C28E-4480-9E12-322DBD47DCB7}"/>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440987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FE1F-1E67-4E6C-956A-91F8CB0FAD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CA21CF-221D-4AE8-A72C-E7895B5C3B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82CB85-A5FD-4AE5-A050-1FDA81C7A8E3}"/>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5" name="Footer Placeholder 4">
            <a:extLst>
              <a:ext uri="{FF2B5EF4-FFF2-40B4-BE49-F238E27FC236}">
                <a16:creationId xmlns:a16="http://schemas.microsoft.com/office/drawing/2014/main" id="{005711A1-FC6F-4458-BC64-FFCAA1560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CBE687-ADE5-4197-893A-4836DBD76EA1}"/>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2752247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69831F-4083-49AF-8135-1A285E13B1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50A070-878E-430A-8433-16E1AFEB12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F208DB-1097-4156-B0E8-143703B39CCD}"/>
              </a:ext>
            </a:extLst>
          </p:cNvPr>
          <p:cNvSpPr>
            <a:spLocks noGrp="1"/>
          </p:cNvSpPr>
          <p:nvPr>
            <p:ph type="dt" sz="half" idx="10"/>
          </p:nvPr>
        </p:nvSpPr>
        <p:spPr/>
        <p:txBody>
          <a:bodyPr/>
          <a:lstStyle/>
          <a:p>
            <a:fld id="{288ED76B-EB13-415E-9084-A42AE94E3865}" type="datetimeFigureOut">
              <a:rPr lang="en-GB" smtClean="0"/>
              <a:t>25/11/2021</a:t>
            </a:fld>
            <a:endParaRPr lang="en-GB"/>
          </a:p>
        </p:txBody>
      </p:sp>
      <p:sp>
        <p:nvSpPr>
          <p:cNvPr id="5" name="Footer Placeholder 4">
            <a:extLst>
              <a:ext uri="{FF2B5EF4-FFF2-40B4-BE49-F238E27FC236}">
                <a16:creationId xmlns:a16="http://schemas.microsoft.com/office/drawing/2014/main" id="{C3769D07-49CD-45D5-BB77-A6C8EEA0CA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5C801B-B086-4034-A659-857B677A91C2}"/>
              </a:ext>
            </a:extLst>
          </p:cNvPr>
          <p:cNvSpPr>
            <a:spLocks noGrp="1"/>
          </p:cNvSpPr>
          <p:nvPr>
            <p:ph type="sldNum" sz="quarter" idx="12"/>
          </p:nvPr>
        </p:nvSpPr>
        <p:spPr/>
        <p:txBody>
          <a:bodyPr/>
          <a:lstStyle/>
          <a:p>
            <a:fld id="{E3D98260-0340-4B12-80B5-7BDB16D67F7B}" type="slidenum">
              <a:rPr lang="en-GB" smtClean="0"/>
              <a:t>‹#›</a:t>
            </a:fld>
            <a:endParaRPr lang="en-GB"/>
          </a:p>
        </p:txBody>
      </p:sp>
    </p:spTree>
    <p:extLst>
      <p:ext uri="{BB962C8B-B14F-4D97-AF65-F5344CB8AC3E}">
        <p14:creationId xmlns:p14="http://schemas.microsoft.com/office/powerpoint/2010/main" val="1806018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63FC7FC-9AAD-41AE-940D-DC87BF832BB6}" type="datetime1">
              <a:rPr lang="en-US" smtClean="0">
                <a:solidFill>
                  <a:prstClr val="black">
                    <a:tint val="75000"/>
                  </a:prstClr>
                </a:solidFill>
              </a:rPr>
              <a:pPr/>
              <a:t>11/25/2021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13994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A7BC7B-11FC-4F31-92C5-94618E148F29}" type="datetime1">
              <a:rPr lang="en-US" smtClean="0">
                <a:solidFill>
                  <a:prstClr val="black">
                    <a:tint val="75000"/>
                  </a:prstClr>
                </a:solidFill>
              </a:rPr>
              <a:pPr/>
              <a:t>11/25/2021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40713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0B9AF9-8B6B-4EB2-B44D-807CC778C57B}" type="datetime1">
              <a:rPr lang="en-US" smtClean="0">
                <a:solidFill>
                  <a:prstClr val="black">
                    <a:tint val="75000"/>
                  </a:prstClr>
                </a:solidFill>
              </a:rPr>
              <a:pPr/>
              <a:t>11/25/2021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16286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DC7F1E3-2445-4D3D-943E-02519D5EBE21}" type="datetime1">
              <a:rPr lang="en-US" smtClean="0">
                <a:solidFill>
                  <a:prstClr val="black">
                    <a:tint val="75000"/>
                  </a:prstClr>
                </a:solidFill>
              </a:rPr>
              <a:pPr/>
              <a:t>11/25/2021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21997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129DC9-E793-4C3C-957E-AA15F3A3E7A4}" type="datetime1">
              <a:rPr lang="en-US" smtClean="0">
                <a:solidFill>
                  <a:prstClr val="black">
                    <a:tint val="75000"/>
                  </a:prstClr>
                </a:solidFill>
              </a:rPr>
              <a:pPr/>
              <a:t>11/25/2021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68484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F453A2-21CA-40E9-97DE-FB23846B5161}" type="datetime1">
              <a:rPr lang="en-US" smtClean="0">
                <a:solidFill>
                  <a:prstClr val="black">
                    <a:tint val="75000"/>
                  </a:prstClr>
                </a:solidFill>
              </a:rPr>
              <a:pPr/>
              <a:t>11/25/2021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934478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AC0CBE-1E36-4170-9CC9-B0DC51C49D18}" type="datetime1">
              <a:rPr lang="en-US" smtClean="0">
                <a:solidFill>
                  <a:prstClr val="black">
                    <a:tint val="75000"/>
                  </a:prstClr>
                </a:solidFill>
              </a:rPr>
              <a:pPr/>
              <a:t>11/25/2021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451750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D0425-8DA4-4CC1-8CB2-4DD01E111126}" type="datetime1">
              <a:rPr lang="en-US" smtClean="0">
                <a:solidFill>
                  <a:prstClr val="black">
                    <a:tint val="75000"/>
                  </a:prstClr>
                </a:solidFill>
              </a:rPr>
              <a:pPr/>
              <a:t>11/25/2021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9930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F10283-EA7D-4461-939C-293238E3F40D}" type="datetime1">
              <a:rPr lang="en-US" smtClean="0">
                <a:solidFill>
                  <a:prstClr val="black">
                    <a:tint val="75000"/>
                  </a:prstClr>
                </a:solidFill>
              </a:rPr>
              <a:pPr/>
              <a:t>11/25/2021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00231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50533FC-38DB-4B20-9978-8BEE0A9549FB}" type="datetime1">
              <a:rPr lang="en-US" smtClean="0">
                <a:solidFill>
                  <a:prstClr val="black">
                    <a:tint val="75000"/>
                  </a:prstClr>
                </a:solidFill>
              </a:rPr>
              <a:pPr/>
              <a:t>11/25/2021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86691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DD2A9B-B877-49A1-B88F-F4E4FCD81CF1}" type="datetime1">
              <a:rPr lang="en-US" smtClean="0">
                <a:solidFill>
                  <a:prstClr val="black">
                    <a:tint val="75000"/>
                  </a:prstClr>
                </a:solidFill>
              </a:rPr>
              <a:pPr/>
              <a:t>11/25/2021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36108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1AE13C-4DBA-4161-8811-27399729E0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DF403-F6E7-4653-8741-842F087E40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6E445A-A064-4040-95FD-2AA6FC2B97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8ED76B-EB13-415E-9084-A42AE94E3865}" type="datetimeFigureOut">
              <a:rPr lang="en-GB" smtClean="0"/>
              <a:t>25/11/2021</a:t>
            </a:fld>
            <a:endParaRPr lang="en-GB"/>
          </a:p>
        </p:txBody>
      </p:sp>
      <p:sp>
        <p:nvSpPr>
          <p:cNvPr id="5" name="Footer Placeholder 4">
            <a:extLst>
              <a:ext uri="{FF2B5EF4-FFF2-40B4-BE49-F238E27FC236}">
                <a16:creationId xmlns:a16="http://schemas.microsoft.com/office/drawing/2014/main" id="{048D9FD6-FA77-41C3-BEBD-9C7CE9BF58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5A6863-87D2-4224-9847-3C30F5E892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D98260-0340-4B12-80B5-7BDB16D67F7B}" type="slidenum">
              <a:rPr lang="en-GB" smtClean="0"/>
              <a:t>‹#›</a:t>
            </a:fld>
            <a:endParaRPr lang="en-GB"/>
          </a:p>
        </p:txBody>
      </p:sp>
    </p:spTree>
    <p:extLst>
      <p:ext uri="{BB962C8B-B14F-4D97-AF65-F5344CB8AC3E}">
        <p14:creationId xmlns:p14="http://schemas.microsoft.com/office/powerpoint/2010/main" val="4231026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5B9D99-807F-4D44-9D24-8D61F1E12039}" type="datetime1">
              <a:rPr lang="en-US" smtClean="0">
                <a:solidFill>
                  <a:prstClr val="black">
                    <a:tint val="75000"/>
                  </a:prstClr>
                </a:solidFill>
              </a:rPr>
              <a:pPr/>
              <a:t>11/25/2021</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295616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simplypsychology.org/edward-thorndike.html" TargetMode="Externa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bing.com/videos/search?q=B+F+Skinner+Operant+Conditioning&amp;&amp;view=detail&amp;mid=C17E891F3337EC386203C17E891F3337EC386203&amp;&amp;FORM=VDRVRV"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C9EA8E86-A65E-47FD-87DD-6DDC30577A19}"/>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894A0EFE-44B5-4BC1-A7F6-9BD89565DAA3}"/>
              </a:ext>
            </a:extLst>
          </p:cNvPr>
          <p:cNvSpPr>
            <a:spLocks noGrp="1"/>
          </p:cNvSpPr>
          <p:nvPr>
            <p:ph type="ctrTitle"/>
          </p:nvPr>
        </p:nvSpPr>
        <p:spPr>
          <a:xfrm>
            <a:off x="441649" y="2923170"/>
            <a:ext cx="6267061" cy="2900518"/>
          </a:xfrm>
        </p:spPr>
        <p:txBody>
          <a:bodyPr>
            <a:normAutofit/>
          </a:bodyPr>
          <a:lstStyle/>
          <a:p>
            <a:r>
              <a:rPr lang="en-GB" dirty="0">
                <a:solidFill>
                  <a:srgbClr val="FFFFFF"/>
                </a:solidFill>
              </a:rPr>
              <a:t>B. Learning Theory &amp; Developmental Psychology</a:t>
            </a:r>
          </a:p>
        </p:txBody>
      </p:sp>
    </p:spTree>
    <p:extLst>
      <p:ext uri="{BB962C8B-B14F-4D97-AF65-F5344CB8AC3E}">
        <p14:creationId xmlns:p14="http://schemas.microsoft.com/office/powerpoint/2010/main" val="38414768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view of the earth from space&#10;&#10;Description automatically generated with low confidence">
            <a:extLst>
              <a:ext uri="{FF2B5EF4-FFF2-40B4-BE49-F238E27FC236}">
                <a16:creationId xmlns:a16="http://schemas.microsoft.com/office/drawing/2014/main" id="{8B3833E8-C28E-4AFC-AA01-D7C79EB7AD19}"/>
              </a:ext>
            </a:extLst>
          </p:cNvPr>
          <p:cNvPicPr>
            <a:picLocks noChangeAspect="1"/>
          </p:cNvPicPr>
          <p:nvPr/>
        </p:nvPicPr>
        <p:blipFill rotWithShape="1">
          <a:blip r:embed="rId2">
            <a:alphaModFix amt="35000"/>
          </a:blip>
          <a:srcRect l="5578" r="2866"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68079EE3-985E-4290-88EA-1E5AB4151A7E}"/>
              </a:ext>
            </a:extLst>
          </p:cNvPr>
          <p:cNvSpPr>
            <a:spLocks noGrp="1"/>
          </p:cNvSpPr>
          <p:nvPr>
            <p:ph type="title"/>
          </p:nvPr>
        </p:nvSpPr>
        <p:spPr>
          <a:xfrm>
            <a:off x="838200" y="365125"/>
            <a:ext cx="10515600" cy="1325563"/>
          </a:xfrm>
        </p:spPr>
        <p:txBody>
          <a:bodyPr>
            <a:normAutofit/>
          </a:bodyPr>
          <a:lstStyle/>
          <a:p>
            <a:r>
              <a:rPr lang="en-GB">
                <a:solidFill>
                  <a:srgbClr val="FFFFFF"/>
                </a:solidFill>
              </a:rPr>
              <a:t>Learning Theory</a:t>
            </a:r>
          </a:p>
        </p:txBody>
      </p:sp>
      <p:graphicFrame>
        <p:nvGraphicFramePr>
          <p:cNvPr id="5" name="Content Placeholder 2">
            <a:extLst>
              <a:ext uri="{FF2B5EF4-FFF2-40B4-BE49-F238E27FC236}">
                <a16:creationId xmlns:a16="http://schemas.microsoft.com/office/drawing/2014/main" id="{0CADC32E-6BA7-4FB7-8435-89077F025CAF}"/>
              </a:ext>
            </a:extLst>
          </p:cNvPr>
          <p:cNvGraphicFramePr>
            <a:graphicFrameLocks noGrp="1"/>
          </p:cNvGraphicFramePr>
          <p:nvPr>
            <p:ph idx="1"/>
            <p:extLst>
              <p:ext uri="{D42A27DB-BD31-4B8C-83A1-F6EECF244321}">
                <p14:modId xmlns:p14="http://schemas.microsoft.com/office/powerpoint/2010/main" val="22732422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49347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7D8B210B-89EE-4C52-8E17-732C624F2D5E}"/>
                                            </p:graphicEl>
                                          </p:spTgt>
                                        </p:tgtEl>
                                        <p:attrNameLst>
                                          <p:attrName>style.visibility</p:attrName>
                                        </p:attrNameLst>
                                      </p:cBhvr>
                                      <p:to>
                                        <p:strVal val="visible"/>
                                      </p:to>
                                    </p:set>
                                    <p:anim calcmode="lin" valueType="num">
                                      <p:cBhvr additive="base">
                                        <p:cTn id="7" dur="500" fill="hold"/>
                                        <p:tgtEl>
                                          <p:spTgt spid="5">
                                            <p:graphicEl>
                                              <a:dgm id="{7D8B210B-89EE-4C52-8E17-732C624F2D5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7D8B210B-89EE-4C52-8E17-732C624F2D5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BEE5B9DC-F8EA-4124-B75D-0E2213C26C2B}"/>
                                            </p:graphicEl>
                                          </p:spTgt>
                                        </p:tgtEl>
                                        <p:attrNameLst>
                                          <p:attrName>style.visibility</p:attrName>
                                        </p:attrNameLst>
                                      </p:cBhvr>
                                      <p:to>
                                        <p:strVal val="visible"/>
                                      </p:to>
                                    </p:set>
                                    <p:anim calcmode="lin" valueType="num">
                                      <p:cBhvr additive="base">
                                        <p:cTn id="13" dur="500" fill="hold"/>
                                        <p:tgtEl>
                                          <p:spTgt spid="5">
                                            <p:graphicEl>
                                              <a:dgm id="{BEE5B9DC-F8EA-4124-B75D-0E2213C26C2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BEE5B9DC-F8EA-4124-B75D-0E2213C26C2B}"/>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AFA52ACB-441B-41AE-9980-A55892A2265F}"/>
                                            </p:graphicEl>
                                          </p:spTgt>
                                        </p:tgtEl>
                                        <p:attrNameLst>
                                          <p:attrName>style.visibility</p:attrName>
                                        </p:attrNameLst>
                                      </p:cBhvr>
                                      <p:to>
                                        <p:strVal val="visible"/>
                                      </p:to>
                                    </p:set>
                                    <p:anim calcmode="lin" valueType="num">
                                      <p:cBhvr additive="base">
                                        <p:cTn id="19" dur="500" fill="hold"/>
                                        <p:tgtEl>
                                          <p:spTgt spid="5">
                                            <p:graphicEl>
                                              <a:dgm id="{AFA52ACB-441B-41AE-9980-A55892A2265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AFA52ACB-441B-41AE-9980-A55892A2265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BD85AAFD-DD81-4AF0-AF21-7BFAB62FEE2B}"/>
                                            </p:graphicEl>
                                          </p:spTgt>
                                        </p:tgtEl>
                                        <p:attrNameLst>
                                          <p:attrName>style.visibility</p:attrName>
                                        </p:attrNameLst>
                                      </p:cBhvr>
                                      <p:to>
                                        <p:strVal val="visible"/>
                                      </p:to>
                                    </p:set>
                                    <p:anim calcmode="lin" valueType="num">
                                      <p:cBhvr additive="base">
                                        <p:cTn id="25" dur="500" fill="hold"/>
                                        <p:tgtEl>
                                          <p:spTgt spid="5">
                                            <p:graphicEl>
                                              <a:dgm id="{BD85AAFD-DD81-4AF0-AF21-7BFAB62FEE2B}"/>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BD85AAFD-DD81-4AF0-AF21-7BFAB62FEE2B}"/>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CDF9D9BF-412D-44B6-89B0-2CA0D0001D02}"/>
                                            </p:graphicEl>
                                          </p:spTgt>
                                        </p:tgtEl>
                                        <p:attrNameLst>
                                          <p:attrName>style.visibility</p:attrName>
                                        </p:attrNameLst>
                                      </p:cBhvr>
                                      <p:to>
                                        <p:strVal val="visible"/>
                                      </p:to>
                                    </p:set>
                                    <p:anim calcmode="lin" valueType="num">
                                      <p:cBhvr additive="base">
                                        <p:cTn id="31" dur="500" fill="hold"/>
                                        <p:tgtEl>
                                          <p:spTgt spid="5">
                                            <p:graphicEl>
                                              <a:dgm id="{CDF9D9BF-412D-44B6-89B0-2CA0D0001D0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CDF9D9BF-412D-44B6-89B0-2CA0D0001D02}"/>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6DFD11B5-B95E-4652-A51D-D070E63D0DF7}"/>
                                            </p:graphicEl>
                                          </p:spTgt>
                                        </p:tgtEl>
                                        <p:attrNameLst>
                                          <p:attrName>style.visibility</p:attrName>
                                        </p:attrNameLst>
                                      </p:cBhvr>
                                      <p:to>
                                        <p:strVal val="visible"/>
                                      </p:to>
                                    </p:set>
                                    <p:anim calcmode="lin" valueType="num">
                                      <p:cBhvr additive="base">
                                        <p:cTn id="37" dur="500" fill="hold"/>
                                        <p:tgtEl>
                                          <p:spTgt spid="5">
                                            <p:graphicEl>
                                              <a:dgm id="{6DFD11B5-B95E-4652-A51D-D070E63D0DF7}"/>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6DFD11B5-B95E-4652-A51D-D070E63D0DF7}"/>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D54CEFFD-A968-44AE-AA80-3B7F0373FE4E}"/>
                                            </p:graphicEl>
                                          </p:spTgt>
                                        </p:tgtEl>
                                        <p:attrNameLst>
                                          <p:attrName>style.visibility</p:attrName>
                                        </p:attrNameLst>
                                      </p:cBhvr>
                                      <p:to>
                                        <p:strVal val="visible"/>
                                      </p:to>
                                    </p:set>
                                    <p:anim calcmode="lin" valueType="num">
                                      <p:cBhvr additive="base">
                                        <p:cTn id="43" dur="500" fill="hold"/>
                                        <p:tgtEl>
                                          <p:spTgt spid="5">
                                            <p:graphicEl>
                                              <a:dgm id="{D54CEFFD-A968-44AE-AA80-3B7F0373FE4E}"/>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D54CEFFD-A968-44AE-AA80-3B7F0373FE4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ackground pattern&#10;&#10;Description automatically generated">
            <a:extLst>
              <a:ext uri="{FF2B5EF4-FFF2-40B4-BE49-F238E27FC236}">
                <a16:creationId xmlns:a16="http://schemas.microsoft.com/office/drawing/2014/main" id="{F72FC27B-8C14-4D5C-9D6A-56B455CB8144}"/>
              </a:ext>
            </a:extLst>
          </p:cNvPr>
          <p:cNvPicPr>
            <a:picLocks noChangeAspect="1"/>
          </p:cNvPicPr>
          <p:nvPr/>
        </p:nvPicPr>
        <p:blipFill rotWithShape="1">
          <a:blip r:embed="rId2">
            <a:alphaModFix amt="35000"/>
          </a:blip>
          <a:srcRect t="1608" b="4643"/>
          <a:stretch/>
        </p:blipFill>
        <p:spPr>
          <a:xfrm>
            <a:off x="20" y="10"/>
            <a:ext cx="12191980" cy="6857990"/>
          </a:xfrm>
          <a:prstGeom prst="rect">
            <a:avLst/>
          </a:prstGeom>
        </p:spPr>
      </p:pic>
      <p:sp>
        <p:nvSpPr>
          <p:cNvPr id="2" name="Title 1">
            <a:extLst>
              <a:ext uri="{FF2B5EF4-FFF2-40B4-BE49-F238E27FC236}">
                <a16:creationId xmlns:a16="http://schemas.microsoft.com/office/drawing/2014/main" id="{651C8D4D-0E6E-4033-A6CA-3B104D80162E}"/>
              </a:ext>
            </a:extLst>
          </p:cNvPr>
          <p:cNvSpPr>
            <a:spLocks noGrp="1"/>
          </p:cNvSpPr>
          <p:nvPr>
            <p:ph type="title"/>
          </p:nvPr>
        </p:nvSpPr>
        <p:spPr>
          <a:xfrm>
            <a:off x="838200" y="365125"/>
            <a:ext cx="10515600" cy="1325563"/>
          </a:xfrm>
        </p:spPr>
        <p:txBody>
          <a:bodyPr>
            <a:normAutofit/>
          </a:bodyPr>
          <a:lstStyle/>
          <a:p>
            <a:r>
              <a:rPr lang="en-GB">
                <a:solidFill>
                  <a:srgbClr val="FFFFFF"/>
                </a:solidFill>
              </a:rPr>
              <a:t>Developmental Psychology</a:t>
            </a:r>
          </a:p>
        </p:txBody>
      </p:sp>
      <p:graphicFrame>
        <p:nvGraphicFramePr>
          <p:cNvPr id="5" name="Content Placeholder 2">
            <a:extLst>
              <a:ext uri="{FF2B5EF4-FFF2-40B4-BE49-F238E27FC236}">
                <a16:creationId xmlns:a16="http://schemas.microsoft.com/office/drawing/2014/main" id="{623CFBD8-63C2-4244-99DB-AB5A265D9BB6}"/>
              </a:ext>
            </a:extLst>
          </p:cNvPr>
          <p:cNvGraphicFramePr>
            <a:graphicFrameLocks noGrp="1"/>
          </p:cNvGraphicFramePr>
          <p:nvPr>
            <p:ph idx="1"/>
            <p:extLst>
              <p:ext uri="{D42A27DB-BD31-4B8C-83A1-F6EECF244321}">
                <p14:modId xmlns:p14="http://schemas.microsoft.com/office/powerpoint/2010/main" val="5303328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8971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BD4754F-E420-4151-9CF2-5402FA8B7A83}"/>
                                            </p:graphicEl>
                                          </p:spTgt>
                                        </p:tgtEl>
                                        <p:attrNameLst>
                                          <p:attrName>style.visibility</p:attrName>
                                        </p:attrNameLst>
                                      </p:cBhvr>
                                      <p:to>
                                        <p:strVal val="visible"/>
                                      </p:to>
                                    </p:set>
                                    <p:anim calcmode="lin" valueType="num">
                                      <p:cBhvr additive="base">
                                        <p:cTn id="7" dur="500" fill="hold"/>
                                        <p:tgtEl>
                                          <p:spTgt spid="5">
                                            <p:graphicEl>
                                              <a:dgm id="{0BD4754F-E420-4151-9CF2-5402FA8B7A8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BD4754F-E420-4151-9CF2-5402FA8B7A83}"/>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D971AC14-4E5C-437F-9A8E-1AF9B23963EE}"/>
                                            </p:graphicEl>
                                          </p:spTgt>
                                        </p:tgtEl>
                                        <p:attrNameLst>
                                          <p:attrName>style.visibility</p:attrName>
                                        </p:attrNameLst>
                                      </p:cBhvr>
                                      <p:to>
                                        <p:strVal val="visible"/>
                                      </p:to>
                                    </p:set>
                                    <p:anim calcmode="lin" valueType="num">
                                      <p:cBhvr additive="base">
                                        <p:cTn id="13" dur="500" fill="hold"/>
                                        <p:tgtEl>
                                          <p:spTgt spid="5">
                                            <p:graphicEl>
                                              <a:dgm id="{D971AC14-4E5C-437F-9A8E-1AF9B23963E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D971AC14-4E5C-437F-9A8E-1AF9B23963EE}"/>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BA95F698-3DC5-441E-A7FD-C7B65A727794}"/>
                                            </p:graphicEl>
                                          </p:spTgt>
                                        </p:tgtEl>
                                        <p:attrNameLst>
                                          <p:attrName>style.visibility</p:attrName>
                                        </p:attrNameLst>
                                      </p:cBhvr>
                                      <p:to>
                                        <p:strVal val="visible"/>
                                      </p:to>
                                    </p:set>
                                    <p:anim calcmode="lin" valueType="num">
                                      <p:cBhvr additive="base">
                                        <p:cTn id="19" dur="500" fill="hold"/>
                                        <p:tgtEl>
                                          <p:spTgt spid="5">
                                            <p:graphicEl>
                                              <a:dgm id="{BA95F698-3DC5-441E-A7FD-C7B65A72779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BA95F698-3DC5-441E-A7FD-C7B65A72779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4B64DBD8-4D52-490C-ACDE-59B1247BF24F}"/>
                                            </p:graphicEl>
                                          </p:spTgt>
                                        </p:tgtEl>
                                        <p:attrNameLst>
                                          <p:attrName>style.visibility</p:attrName>
                                        </p:attrNameLst>
                                      </p:cBhvr>
                                      <p:to>
                                        <p:strVal val="visible"/>
                                      </p:to>
                                    </p:set>
                                    <p:anim calcmode="lin" valueType="num">
                                      <p:cBhvr additive="base">
                                        <p:cTn id="25" dur="500" fill="hold"/>
                                        <p:tgtEl>
                                          <p:spTgt spid="5">
                                            <p:graphicEl>
                                              <a:dgm id="{4B64DBD8-4D52-490C-ACDE-59B1247BF24F}"/>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4B64DBD8-4D52-490C-ACDE-59B1247BF24F}"/>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19D7D4BB-C5DA-4EEC-A909-6327F964A87D}"/>
                                            </p:graphicEl>
                                          </p:spTgt>
                                        </p:tgtEl>
                                        <p:attrNameLst>
                                          <p:attrName>style.visibility</p:attrName>
                                        </p:attrNameLst>
                                      </p:cBhvr>
                                      <p:to>
                                        <p:strVal val="visible"/>
                                      </p:to>
                                    </p:set>
                                    <p:anim calcmode="lin" valueType="num">
                                      <p:cBhvr additive="base">
                                        <p:cTn id="31" dur="500" fill="hold"/>
                                        <p:tgtEl>
                                          <p:spTgt spid="5">
                                            <p:graphicEl>
                                              <a:dgm id="{19D7D4BB-C5DA-4EEC-A909-6327F964A87D}"/>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19D7D4BB-C5DA-4EEC-A909-6327F964A87D}"/>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24BCAFB5-AD5E-4C22-B0E9-F14C4BB845B2}"/>
                                            </p:graphicEl>
                                          </p:spTgt>
                                        </p:tgtEl>
                                        <p:attrNameLst>
                                          <p:attrName>style.visibility</p:attrName>
                                        </p:attrNameLst>
                                      </p:cBhvr>
                                      <p:to>
                                        <p:strVal val="visible"/>
                                      </p:to>
                                    </p:set>
                                    <p:anim calcmode="lin" valueType="num">
                                      <p:cBhvr additive="base">
                                        <p:cTn id="37" dur="500" fill="hold"/>
                                        <p:tgtEl>
                                          <p:spTgt spid="5">
                                            <p:graphicEl>
                                              <a:dgm id="{24BCAFB5-AD5E-4C22-B0E9-F14C4BB845B2}"/>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24BCAFB5-AD5E-4C22-B0E9-F14C4BB845B2}"/>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4EEC4297-B651-4EB6-BBD8-7DCAE656492F}"/>
                                            </p:graphicEl>
                                          </p:spTgt>
                                        </p:tgtEl>
                                        <p:attrNameLst>
                                          <p:attrName>style.visibility</p:attrName>
                                        </p:attrNameLst>
                                      </p:cBhvr>
                                      <p:to>
                                        <p:strVal val="visible"/>
                                      </p:to>
                                    </p:set>
                                    <p:anim calcmode="lin" valueType="num">
                                      <p:cBhvr additive="base">
                                        <p:cTn id="43" dur="500" fill="hold"/>
                                        <p:tgtEl>
                                          <p:spTgt spid="5">
                                            <p:graphicEl>
                                              <a:dgm id="{4EEC4297-B651-4EB6-BBD8-7DCAE656492F}"/>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4EEC4297-B651-4EB6-BBD8-7DCAE656492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3"/>
          <p:cNvSpPr/>
          <p:nvPr/>
        </p:nvSpPr>
        <p:spPr>
          <a:xfrm>
            <a:off x="612710" y="3641506"/>
            <a:ext cx="2963409"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Unconditioned stimulus (UCS)</a:t>
            </a:r>
          </a:p>
        </p:txBody>
      </p:sp>
      <p:sp>
        <p:nvSpPr>
          <p:cNvPr id="6" name="Rectangle 5"/>
          <p:cNvSpPr/>
          <p:nvPr/>
        </p:nvSpPr>
        <p:spPr>
          <a:xfrm>
            <a:off x="612710" y="5272770"/>
            <a:ext cx="2963409"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Unconditioned response (UCR)</a:t>
            </a:r>
          </a:p>
        </p:txBody>
      </p:sp>
      <p:sp>
        <p:nvSpPr>
          <p:cNvPr id="8" name="Rectangle 7"/>
          <p:cNvSpPr/>
          <p:nvPr/>
        </p:nvSpPr>
        <p:spPr>
          <a:xfrm>
            <a:off x="3877054" y="5272770"/>
            <a:ext cx="6099865"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a:ea typeface="ＭＳ Ｐゴシック"/>
                <a:cs typeface="+mn-cs"/>
              </a:rPr>
              <a:t>The innate (reflexive) response to a stimulus that has not been conditioned.</a:t>
            </a:r>
          </a:p>
        </p:txBody>
      </p:sp>
      <p:sp>
        <p:nvSpPr>
          <p:cNvPr id="10" name="Rectangle 9"/>
          <p:cNvSpPr/>
          <p:nvPr/>
        </p:nvSpPr>
        <p:spPr>
          <a:xfrm>
            <a:off x="3877054" y="3679983"/>
            <a:ext cx="6099865"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white"/>
                </a:solidFill>
                <a:effectLst/>
                <a:uLnTx/>
                <a:uFillTx/>
                <a:latin typeface="Arial"/>
                <a:ea typeface="ＭＳ Ｐゴシック"/>
                <a:cs typeface="+mn-cs"/>
              </a:rPr>
              <a:t>The stimulus that causes the reflex response before conditioning. It is the stimulus that naturally produces the response.</a:t>
            </a:r>
          </a:p>
        </p:txBody>
      </p:sp>
      <p:sp>
        <p:nvSpPr>
          <p:cNvPr id="2" name="Slide Number Placeholder 1"/>
          <p:cNvSpPr>
            <a:spLocks noGrp="1"/>
          </p:cNvSpPr>
          <p:nvPr>
            <p:ph type="sldNum" sz="quarter" idx="12"/>
          </p:nvPr>
        </p:nvSpPr>
        <p:spPr>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4</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pic>
        <p:nvPicPr>
          <p:cNvPr id="3" name="Picture 2"/>
          <p:cNvPicPr>
            <a:picLocks noChangeAspect="1"/>
          </p:cNvPicPr>
          <p:nvPr/>
        </p:nvPicPr>
        <p:blipFill>
          <a:blip r:embed="rId2"/>
          <a:stretch>
            <a:fillRect/>
          </a:stretch>
        </p:blipFill>
        <p:spPr>
          <a:xfrm>
            <a:off x="8175188" y="136525"/>
            <a:ext cx="3273673" cy="3363291"/>
          </a:xfrm>
          <a:prstGeom prst="rect">
            <a:avLst/>
          </a:prstGeom>
        </p:spPr>
      </p:pic>
      <p:sp>
        <p:nvSpPr>
          <p:cNvPr id="12" name="TextBox 11">
            <a:extLst>
              <a:ext uri="{FF2B5EF4-FFF2-40B4-BE49-F238E27FC236}">
                <a16:creationId xmlns:a16="http://schemas.microsoft.com/office/drawing/2014/main" id="{6D7785D5-E018-4564-806A-661695FDD85C}"/>
              </a:ext>
            </a:extLst>
          </p:cNvPr>
          <p:cNvSpPr txBox="1"/>
          <p:nvPr/>
        </p:nvSpPr>
        <p:spPr>
          <a:xfrm>
            <a:off x="521961" y="387009"/>
            <a:ext cx="7309285" cy="2862322"/>
          </a:xfrm>
          <a:prstGeom prst="rect">
            <a:avLst/>
          </a:prstGeom>
          <a:noFill/>
        </p:spPr>
        <p:txBody>
          <a:bodyPr wrap="square" rtlCol="0">
            <a:spAutoFit/>
          </a:bodyPr>
          <a:lstStyle/>
          <a:p>
            <a:r>
              <a:rPr lang="en-GB" sz="6000" dirty="0"/>
              <a:t>Ivan Pavlov</a:t>
            </a:r>
          </a:p>
          <a:p>
            <a:r>
              <a:rPr lang="en-GB" sz="6000" dirty="0"/>
              <a:t>1849 -1936</a:t>
            </a:r>
          </a:p>
          <a:p>
            <a:r>
              <a:rPr lang="en-GB" sz="6000" dirty="0"/>
              <a:t>Classical Conditioning</a:t>
            </a:r>
          </a:p>
        </p:txBody>
      </p:sp>
      <p:pic>
        <p:nvPicPr>
          <p:cNvPr id="16" name="Picture 15">
            <a:extLst>
              <a:ext uri="{FF2B5EF4-FFF2-40B4-BE49-F238E27FC236}">
                <a16:creationId xmlns:a16="http://schemas.microsoft.com/office/drawing/2014/main" id="{33BE0E58-9E54-4EA3-B639-C4BC7EC9EE52}"/>
              </a:ext>
            </a:extLst>
          </p:cNvPr>
          <p:cNvPicPr>
            <a:picLocks noChangeAspect="1"/>
          </p:cNvPicPr>
          <p:nvPr/>
        </p:nvPicPr>
        <p:blipFill>
          <a:blip r:embed="rId3"/>
          <a:stretch>
            <a:fillRect/>
          </a:stretch>
        </p:blipFill>
        <p:spPr>
          <a:xfrm>
            <a:off x="10202204" y="3732695"/>
            <a:ext cx="1377086" cy="1195387"/>
          </a:xfrm>
          <a:prstGeom prst="rect">
            <a:avLst/>
          </a:prstGeom>
        </p:spPr>
      </p:pic>
      <p:pic>
        <p:nvPicPr>
          <p:cNvPr id="17" name="Picture 16">
            <a:extLst>
              <a:ext uri="{FF2B5EF4-FFF2-40B4-BE49-F238E27FC236}">
                <a16:creationId xmlns:a16="http://schemas.microsoft.com/office/drawing/2014/main" id="{11C511D0-8343-4F7F-BCD2-901E9A247DB8}"/>
              </a:ext>
            </a:extLst>
          </p:cNvPr>
          <p:cNvPicPr>
            <a:picLocks noChangeAspect="1"/>
          </p:cNvPicPr>
          <p:nvPr/>
        </p:nvPicPr>
        <p:blipFill>
          <a:blip r:embed="rId4"/>
          <a:stretch>
            <a:fillRect/>
          </a:stretch>
        </p:blipFill>
        <p:spPr>
          <a:xfrm>
            <a:off x="10277854" y="5321756"/>
            <a:ext cx="1637000" cy="1087306"/>
          </a:xfrm>
          <a:prstGeom prst="rect">
            <a:avLst/>
          </a:prstGeom>
        </p:spPr>
      </p:pic>
    </p:spTree>
    <p:extLst>
      <p:ext uri="{BB962C8B-B14F-4D97-AF65-F5344CB8AC3E}">
        <p14:creationId xmlns:p14="http://schemas.microsoft.com/office/powerpoint/2010/main" val="2810638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16"/>
                                        </p:tgtEl>
                                        <p:attrNameLst>
                                          <p:attrName>style.visibility</p:attrName>
                                        </p:attrNameLst>
                                      </p:cBhvr>
                                      <p:to>
                                        <p:strVal val="visible"/>
                                      </p:to>
                                    </p:set>
                                    <p:anim calcmode="lin" valueType="num">
                                      <p:cBhvr additive="base">
                                        <p:cTn id="36" dur="500" fill="hold"/>
                                        <p:tgtEl>
                                          <p:spTgt spid="16"/>
                                        </p:tgtEl>
                                        <p:attrNameLst>
                                          <p:attrName>ppt_x</p:attrName>
                                        </p:attrNameLst>
                                      </p:cBhvr>
                                      <p:tavLst>
                                        <p:tav tm="0">
                                          <p:val>
                                            <p:strVal val="#ppt_x"/>
                                          </p:val>
                                        </p:tav>
                                        <p:tav tm="100000">
                                          <p:val>
                                            <p:strVal val="#ppt_x"/>
                                          </p:val>
                                        </p:tav>
                                      </p:tavLst>
                                    </p:anim>
                                    <p:anim calcmode="lin" valueType="num">
                                      <p:cBhvr additive="base">
                                        <p:cTn id="37"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 calcmode="lin" valueType="num">
                                      <p:cBhvr additive="base">
                                        <p:cTn id="42" dur="500" fill="hold"/>
                                        <p:tgtEl>
                                          <p:spTgt spid="17"/>
                                        </p:tgtEl>
                                        <p:attrNameLst>
                                          <p:attrName>ppt_x</p:attrName>
                                        </p:attrNameLst>
                                      </p:cBhvr>
                                      <p:tavLst>
                                        <p:tav tm="0">
                                          <p:val>
                                            <p:strVal val="#ppt_x"/>
                                          </p:val>
                                        </p:tav>
                                        <p:tav tm="100000">
                                          <p:val>
                                            <p:strVal val="#ppt_x"/>
                                          </p:val>
                                        </p:tav>
                                      </p:tavLst>
                                    </p:anim>
                                    <p:anim calcmode="lin" valueType="num">
                                      <p:cBhvr additive="base">
                                        <p:cTn id="43"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DF3A62-5473-42F5-BB47-443CC8DAB805}"/>
              </a:ext>
            </a:extLst>
          </p:cNvPr>
          <p:cNvSpPr/>
          <p:nvPr/>
        </p:nvSpPr>
        <p:spPr>
          <a:xfrm>
            <a:off x="2244882" y="845460"/>
            <a:ext cx="7702236"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a:solidFill>
                  <a:prstClr val="white"/>
                </a:solidFill>
                <a:latin typeface="Arial"/>
                <a:ea typeface="ＭＳ Ｐゴシック"/>
              </a:rPr>
              <a:t>Neutral stimulus (NS)</a:t>
            </a:r>
            <a:endParaRPr kumimoji="0" lang="en-GB" sz="4000" b="0" i="0" u="none" strike="noStrike" kern="1200" cap="none" spc="0" normalizeH="0" baseline="0" noProof="0" dirty="0">
              <a:ln>
                <a:noFill/>
              </a:ln>
              <a:solidFill>
                <a:prstClr val="white"/>
              </a:solidFill>
              <a:effectLst/>
              <a:uLnTx/>
              <a:uFillTx/>
              <a:latin typeface="Arial"/>
              <a:ea typeface="ＭＳ Ｐゴシック"/>
            </a:endParaRPr>
          </a:p>
        </p:txBody>
      </p:sp>
      <p:sp>
        <p:nvSpPr>
          <p:cNvPr id="3" name="Rectangle 2">
            <a:extLst>
              <a:ext uri="{FF2B5EF4-FFF2-40B4-BE49-F238E27FC236}">
                <a16:creationId xmlns:a16="http://schemas.microsoft.com/office/drawing/2014/main" id="{5ADE2B74-15B5-40C2-83F0-267EDB7EAFA9}"/>
              </a:ext>
            </a:extLst>
          </p:cNvPr>
          <p:cNvSpPr/>
          <p:nvPr/>
        </p:nvSpPr>
        <p:spPr>
          <a:xfrm>
            <a:off x="2244882" y="2713776"/>
            <a:ext cx="7702236"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a:ea typeface="ＭＳ Ｐゴシック"/>
              </a:rPr>
              <a:t>Means nothing to the dog (a buzzer and metronome, tuning fork, even electric shock!)</a:t>
            </a:r>
            <a:endParaRPr kumimoji="0" lang="en-GB" sz="2400" b="0" i="0" u="none" strike="noStrike" kern="1200" cap="none" spc="0" normalizeH="0" baseline="0" noProof="0" dirty="0">
              <a:ln>
                <a:noFill/>
              </a:ln>
              <a:solidFill>
                <a:prstClr val="white"/>
              </a:solidFill>
              <a:effectLst/>
              <a:uLnTx/>
              <a:uFillTx/>
              <a:latin typeface="Arial"/>
              <a:ea typeface="ＭＳ Ｐゴシック"/>
              <a:cs typeface="+mn-cs"/>
            </a:endParaRPr>
          </a:p>
        </p:txBody>
      </p:sp>
      <p:sp>
        <p:nvSpPr>
          <p:cNvPr id="4" name="Rectangle 3">
            <a:extLst>
              <a:ext uri="{FF2B5EF4-FFF2-40B4-BE49-F238E27FC236}">
                <a16:creationId xmlns:a16="http://schemas.microsoft.com/office/drawing/2014/main" id="{A4BFBF3E-4AE9-40F7-AD62-743D65CA6DA2}"/>
              </a:ext>
            </a:extLst>
          </p:cNvPr>
          <p:cNvSpPr/>
          <p:nvPr/>
        </p:nvSpPr>
        <p:spPr>
          <a:xfrm>
            <a:off x="2244882" y="4582092"/>
            <a:ext cx="7702236"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a:ea typeface="ＭＳ Ｐゴシック"/>
              </a:rPr>
              <a:t>But it will when the dog has been conditioned</a:t>
            </a:r>
            <a:endParaRPr kumimoji="0" lang="en-GB" sz="2400" b="0" i="0" u="none" strike="noStrike" kern="1200" cap="none" spc="0" normalizeH="0" baseline="0" noProof="0" dirty="0">
              <a:ln>
                <a:noFill/>
              </a:ln>
              <a:solidFill>
                <a:prstClr val="white"/>
              </a:solidFill>
              <a:effectLst/>
              <a:uLnTx/>
              <a:uFillTx/>
              <a:latin typeface="Arial"/>
              <a:ea typeface="ＭＳ Ｐゴシック"/>
              <a:cs typeface="+mn-cs"/>
            </a:endParaRPr>
          </a:p>
        </p:txBody>
      </p:sp>
    </p:spTree>
    <p:extLst>
      <p:ext uri="{BB962C8B-B14F-4D97-AF65-F5344CB8AC3E}">
        <p14:creationId xmlns:p14="http://schemas.microsoft.com/office/powerpoint/2010/main" val="4146401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 calcmode="lin" valueType="num">
                                      <p:cBhvr additive="base">
                                        <p:cTn id="7" dur="500" fill="hold"/>
                                        <p:tgtEl>
                                          <p:spTgt spid="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bg/>
                                          </p:spTgt>
                                        </p:tgtEl>
                                        <p:attrNameLst>
                                          <p:attrName>style.visibility</p:attrName>
                                        </p:attrNameLst>
                                      </p:cBhvr>
                                      <p:to>
                                        <p:strVal val="visible"/>
                                      </p:to>
                                    </p:set>
                                    <p:anim calcmode="lin" valueType="num">
                                      <p:cBhvr additive="base">
                                        <p:cTn id="1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bg/>
                                          </p:spTgt>
                                        </p:tgtEl>
                                        <p:attrNameLst>
                                          <p:attrName>style.visibility</p:attrName>
                                        </p:attrNameLst>
                                      </p:cBhvr>
                                      <p:to>
                                        <p:strVal val="visible"/>
                                      </p:to>
                                    </p:set>
                                    <p:anim calcmode="lin" valueType="num">
                                      <p:cBhvr additive="base">
                                        <p:cTn id="27" dur="500" fill="hold"/>
                                        <p:tgtEl>
                                          <p:spTgt spid="4">
                                            <p:bg/>
                                          </p:spTgt>
                                        </p:tgtEl>
                                        <p:attrNameLst>
                                          <p:attrName>ppt_x</p:attrName>
                                        </p:attrNameLst>
                                      </p:cBhvr>
                                      <p:tavLst>
                                        <p:tav tm="0">
                                          <p:val>
                                            <p:strVal val="#ppt_x"/>
                                          </p:val>
                                        </p:tav>
                                        <p:tav tm="100000">
                                          <p:val>
                                            <p:strVal val="#ppt_x"/>
                                          </p:val>
                                        </p:tav>
                                      </p:tavLst>
                                    </p:anim>
                                    <p:anim calcmode="lin" valueType="num">
                                      <p:cBhvr additive="base">
                                        <p:cTn id="28"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 calcmode="lin" valueType="num">
                                      <p:cBhvr additive="base">
                                        <p:cTn id="3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build="p" animBg="1"/>
      <p:bldP spid="4"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4"/>
          <p:cNvSpPr/>
          <p:nvPr/>
        </p:nvSpPr>
        <p:spPr>
          <a:xfrm>
            <a:off x="784383" y="4925089"/>
            <a:ext cx="3081447"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rial"/>
                <a:ea typeface="ＭＳ Ｐゴシック"/>
                <a:cs typeface="+mn-cs"/>
              </a:rPr>
              <a:t>Conditioned stimulus (CS)</a:t>
            </a:r>
          </a:p>
        </p:txBody>
      </p:sp>
      <p:sp>
        <p:nvSpPr>
          <p:cNvPr id="7" name="Rectangle 6"/>
          <p:cNvSpPr/>
          <p:nvPr/>
        </p:nvSpPr>
        <p:spPr>
          <a:xfrm>
            <a:off x="784383" y="3458017"/>
            <a:ext cx="3081447"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rial"/>
                <a:ea typeface="ＭＳ Ｐゴシック"/>
                <a:cs typeface="+mn-cs"/>
              </a:rPr>
              <a:t>Conditioned response (CR)</a:t>
            </a:r>
          </a:p>
        </p:txBody>
      </p:sp>
      <p:sp>
        <p:nvSpPr>
          <p:cNvPr id="9" name="Rectangle 8"/>
          <p:cNvSpPr/>
          <p:nvPr/>
        </p:nvSpPr>
        <p:spPr>
          <a:xfrm>
            <a:off x="4182699" y="4925089"/>
            <a:ext cx="6258915"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a:ea typeface="ＭＳ Ｐゴシック"/>
                <a:cs typeface="+mn-cs"/>
              </a:rPr>
              <a:t>The stimulus which, after repeated pairings with the unconditioned stimulus, produces the response.</a:t>
            </a:r>
          </a:p>
        </p:txBody>
      </p:sp>
      <p:sp>
        <p:nvSpPr>
          <p:cNvPr id="11" name="Rectangle 10"/>
          <p:cNvSpPr/>
          <p:nvPr/>
        </p:nvSpPr>
        <p:spPr>
          <a:xfrm>
            <a:off x="4083112" y="3458017"/>
            <a:ext cx="6258915"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a:ea typeface="ＭＳ Ｐゴシック"/>
                <a:cs typeface="+mn-cs"/>
              </a:rPr>
              <a:t>The reflexive response that occurs after exposure to the conditioned stimulus.</a:t>
            </a:r>
          </a:p>
        </p:txBody>
      </p:sp>
      <p:sp>
        <p:nvSpPr>
          <p:cNvPr id="2" name="Slide Number Placeholder 1"/>
          <p:cNvSpPr>
            <a:spLocks noGrp="1"/>
          </p:cNvSpPr>
          <p:nvPr>
            <p:ph type="sldNum" sz="quarter" idx="12"/>
          </p:nvPr>
        </p:nvSpPr>
        <p:spPr>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6</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sp>
        <p:nvSpPr>
          <p:cNvPr id="12" name="Rectangle 11">
            <a:extLst>
              <a:ext uri="{FF2B5EF4-FFF2-40B4-BE49-F238E27FC236}">
                <a16:creationId xmlns:a16="http://schemas.microsoft.com/office/drawing/2014/main" id="{944A6806-E35B-4F33-8966-D1CA6F7E17CA}"/>
              </a:ext>
            </a:extLst>
          </p:cNvPr>
          <p:cNvSpPr/>
          <p:nvPr/>
        </p:nvSpPr>
        <p:spPr>
          <a:xfrm>
            <a:off x="670453" y="252188"/>
            <a:ext cx="7702236"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a:solidFill>
                  <a:prstClr val="white"/>
                </a:solidFill>
                <a:latin typeface="Arial"/>
                <a:ea typeface="ＭＳ Ｐゴシック"/>
              </a:rPr>
              <a:t>Neutral stimulus (NS)</a:t>
            </a:r>
            <a:endParaRPr kumimoji="0" lang="en-GB" sz="4000" b="0" i="0" u="none" strike="noStrike" kern="1200" cap="none" spc="0" normalizeH="0" baseline="0" noProof="0" dirty="0">
              <a:ln>
                <a:noFill/>
              </a:ln>
              <a:solidFill>
                <a:prstClr val="white"/>
              </a:solidFill>
              <a:effectLst/>
              <a:uLnTx/>
              <a:uFillTx/>
              <a:latin typeface="Arial"/>
              <a:ea typeface="ＭＳ Ｐゴシック"/>
            </a:endParaRPr>
          </a:p>
        </p:txBody>
      </p:sp>
      <p:sp>
        <p:nvSpPr>
          <p:cNvPr id="13" name="Rectangle 12">
            <a:extLst>
              <a:ext uri="{FF2B5EF4-FFF2-40B4-BE49-F238E27FC236}">
                <a16:creationId xmlns:a16="http://schemas.microsoft.com/office/drawing/2014/main" id="{2CFD57F6-5D9A-48DC-B517-C0BDC4ED4882}"/>
              </a:ext>
            </a:extLst>
          </p:cNvPr>
          <p:cNvSpPr/>
          <p:nvPr/>
        </p:nvSpPr>
        <p:spPr>
          <a:xfrm>
            <a:off x="670453" y="1884789"/>
            <a:ext cx="7702236"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Arial"/>
                <a:ea typeface="ＭＳ Ｐゴシック"/>
                <a:cs typeface="+mn-cs"/>
              </a:rPr>
              <a:t>Unconditioned stimulus (UCS)</a:t>
            </a:r>
          </a:p>
        </p:txBody>
      </p:sp>
      <p:pic>
        <p:nvPicPr>
          <p:cNvPr id="14" name="Picture 13">
            <a:extLst>
              <a:ext uri="{FF2B5EF4-FFF2-40B4-BE49-F238E27FC236}">
                <a16:creationId xmlns:a16="http://schemas.microsoft.com/office/drawing/2014/main" id="{30987AC0-AEF0-445C-BD43-4350FE88BB28}"/>
              </a:ext>
            </a:extLst>
          </p:cNvPr>
          <p:cNvPicPr>
            <a:picLocks noChangeAspect="1"/>
          </p:cNvPicPr>
          <p:nvPr/>
        </p:nvPicPr>
        <p:blipFill>
          <a:blip r:embed="rId2"/>
          <a:stretch>
            <a:fillRect/>
          </a:stretch>
        </p:blipFill>
        <p:spPr>
          <a:xfrm>
            <a:off x="9583147" y="234311"/>
            <a:ext cx="1377086" cy="1466719"/>
          </a:xfrm>
          <a:prstGeom prst="rect">
            <a:avLst/>
          </a:prstGeom>
        </p:spPr>
      </p:pic>
      <p:pic>
        <p:nvPicPr>
          <p:cNvPr id="15" name="Picture 14">
            <a:extLst>
              <a:ext uri="{FF2B5EF4-FFF2-40B4-BE49-F238E27FC236}">
                <a16:creationId xmlns:a16="http://schemas.microsoft.com/office/drawing/2014/main" id="{CBAA4FCE-9E23-4E9E-824C-5D41EDD156FB}"/>
              </a:ext>
            </a:extLst>
          </p:cNvPr>
          <p:cNvPicPr>
            <a:picLocks noChangeAspect="1"/>
          </p:cNvPicPr>
          <p:nvPr/>
        </p:nvPicPr>
        <p:blipFill>
          <a:blip r:embed="rId3"/>
          <a:stretch>
            <a:fillRect/>
          </a:stretch>
        </p:blipFill>
        <p:spPr>
          <a:xfrm>
            <a:off x="10441614" y="3512057"/>
            <a:ext cx="1637000" cy="1087306"/>
          </a:xfrm>
          <a:prstGeom prst="rect">
            <a:avLst/>
          </a:prstGeom>
        </p:spPr>
      </p:pic>
      <p:pic>
        <p:nvPicPr>
          <p:cNvPr id="16" name="Picture 15">
            <a:extLst>
              <a:ext uri="{FF2B5EF4-FFF2-40B4-BE49-F238E27FC236}">
                <a16:creationId xmlns:a16="http://schemas.microsoft.com/office/drawing/2014/main" id="{7CA9F969-FD04-47D6-82B6-7E630DE7A7B1}"/>
              </a:ext>
            </a:extLst>
          </p:cNvPr>
          <p:cNvPicPr>
            <a:picLocks noChangeAspect="1"/>
          </p:cNvPicPr>
          <p:nvPr/>
        </p:nvPicPr>
        <p:blipFill>
          <a:blip r:embed="rId4"/>
          <a:stretch>
            <a:fillRect/>
          </a:stretch>
        </p:blipFill>
        <p:spPr>
          <a:xfrm>
            <a:off x="10792078" y="4925089"/>
            <a:ext cx="1123443" cy="1195388"/>
          </a:xfrm>
          <a:prstGeom prst="rect">
            <a:avLst/>
          </a:prstGeom>
        </p:spPr>
      </p:pic>
      <p:pic>
        <p:nvPicPr>
          <p:cNvPr id="18" name="Picture 17">
            <a:extLst>
              <a:ext uri="{FF2B5EF4-FFF2-40B4-BE49-F238E27FC236}">
                <a16:creationId xmlns:a16="http://schemas.microsoft.com/office/drawing/2014/main" id="{752A6BF7-03AD-4BFA-A77E-5B62878E75D2}"/>
              </a:ext>
            </a:extLst>
          </p:cNvPr>
          <p:cNvPicPr>
            <a:picLocks noChangeAspect="1"/>
          </p:cNvPicPr>
          <p:nvPr/>
        </p:nvPicPr>
        <p:blipFill>
          <a:blip r:embed="rId5"/>
          <a:stretch>
            <a:fillRect/>
          </a:stretch>
        </p:blipFill>
        <p:spPr>
          <a:xfrm>
            <a:off x="9583147" y="1883831"/>
            <a:ext cx="1377086" cy="1195387"/>
          </a:xfrm>
          <a:prstGeom prst="rect">
            <a:avLst/>
          </a:prstGeom>
        </p:spPr>
      </p:pic>
    </p:spTree>
    <p:extLst>
      <p:ext uri="{BB962C8B-B14F-4D97-AF65-F5344CB8AC3E}">
        <p14:creationId xmlns:p14="http://schemas.microsoft.com/office/powerpoint/2010/main" val="425387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bg/>
                                          </p:spTgt>
                                        </p:tgtEl>
                                        <p:attrNameLst>
                                          <p:attrName>style.visibility</p:attrName>
                                        </p:attrNameLst>
                                      </p:cBhvr>
                                      <p:to>
                                        <p:strVal val="visible"/>
                                      </p:to>
                                    </p:set>
                                    <p:anim calcmode="lin" valueType="num">
                                      <p:cBhvr additive="base">
                                        <p:cTn id="7"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 calcmode="lin" valueType="num">
                                      <p:cBhvr additive="base">
                                        <p:cTn id="1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anim calcmode="lin" valueType="num">
                                      <p:cBhvr additive="base">
                                        <p:cTn id="23" dur="500" fill="hold"/>
                                        <p:tgtEl>
                                          <p:spTgt spid="14"/>
                                        </p:tgtEl>
                                        <p:attrNameLst>
                                          <p:attrName>ppt_x</p:attrName>
                                        </p:attrNameLst>
                                      </p:cBhvr>
                                      <p:tavLst>
                                        <p:tav tm="0">
                                          <p:val>
                                            <p:strVal val="#ppt_x"/>
                                          </p:val>
                                        </p:tav>
                                        <p:tav tm="100000">
                                          <p:val>
                                            <p:strVal val="#ppt_x"/>
                                          </p:val>
                                        </p:tav>
                                      </p:tavLst>
                                    </p:anim>
                                    <p:anim calcmode="lin" valueType="num">
                                      <p:cBhvr additive="base">
                                        <p:cTn id="2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ppt_x"/>
                                          </p:val>
                                        </p:tav>
                                        <p:tav tm="100000">
                                          <p:val>
                                            <p:strVal val="#ppt_x"/>
                                          </p:val>
                                        </p:tav>
                                      </p:tavLst>
                                    </p:anim>
                                    <p:anim calcmode="lin" valueType="num">
                                      <p:cBhvr additive="base">
                                        <p:cTn id="3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ppt_x"/>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additive="base">
                                        <p:cTn id="53" dur="500" fill="hold"/>
                                        <p:tgtEl>
                                          <p:spTgt spid="5"/>
                                        </p:tgtEl>
                                        <p:attrNameLst>
                                          <p:attrName>ppt_x</p:attrName>
                                        </p:attrNameLst>
                                      </p:cBhvr>
                                      <p:tavLst>
                                        <p:tav tm="0">
                                          <p:val>
                                            <p:strVal val="#ppt_x"/>
                                          </p:val>
                                        </p:tav>
                                        <p:tav tm="100000">
                                          <p:val>
                                            <p:strVal val="#ppt_x"/>
                                          </p:val>
                                        </p:tav>
                                      </p:tavLst>
                                    </p:anim>
                                    <p:anim calcmode="lin" valueType="num">
                                      <p:cBhvr additive="base">
                                        <p:cTn id="5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anim calcmode="lin" valueType="num">
                                      <p:cBhvr additive="base">
                                        <p:cTn id="59" dur="500" fill="hold"/>
                                        <p:tgtEl>
                                          <p:spTgt spid="9"/>
                                        </p:tgtEl>
                                        <p:attrNameLst>
                                          <p:attrName>ppt_x</p:attrName>
                                        </p:attrNameLst>
                                      </p:cBhvr>
                                      <p:tavLst>
                                        <p:tav tm="0">
                                          <p:val>
                                            <p:strVal val="#ppt_x"/>
                                          </p:val>
                                        </p:tav>
                                        <p:tav tm="100000">
                                          <p:val>
                                            <p:strVal val="#ppt_x"/>
                                          </p:val>
                                        </p:tav>
                                      </p:tavLst>
                                    </p:anim>
                                    <p:anim calcmode="lin" valueType="num">
                                      <p:cBhvr additive="base">
                                        <p:cTn id="6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6"/>
                                        </p:tgtEl>
                                        <p:attrNameLst>
                                          <p:attrName>style.visibility</p:attrName>
                                        </p:attrNameLst>
                                      </p:cBhvr>
                                      <p:to>
                                        <p:strVal val="visible"/>
                                      </p:to>
                                    </p:set>
                                    <p:anim calcmode="lin" valueType="num">
                                      <p:cBhvr additive="base">
                                        <p:cTn id="65" dur="500" fill="hold"/>
                                        <p:tgtEl>
                                          <p:spTgt spid="16"/>
                                        </p:tgtEl>
                                        <p:attrNameLst>
                                          <p:attrName>ppt_x</p:attrName>
                                        </p:attrNameLst>
                                      </p:cBhvr>
                                      <p:tavLst>
                                        <p:tav tm="0">
                                          <p:val>
                                            <p:strVal val="#ppt_x"/>
                                          </p:val>
                                        </p:tav>
                                        <p:tav tm="100000">
                                          <p:val>
                                            <p:strVal val="#ppt_x"/>
                                          </p:val>
                                        </p:tav>
                                      </p:tavLst>
                                    </p:anim>
                                    <p:anim calcmode="lin" valueType="num">
                                      <p:cBhvr additive="base">
                                        <p:cTn id="6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1" grpId="0" animBg="1"/>
      <p:bldP spid="12" grpId="0" build="p" animBg="1"/>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5DD8EF-205F-4114-9784-D88EC54CF894}"/>
              </a:ext>
            </a:extLst>
          </p:cNvPr>
          <p:cNvSpPr>
            <a:spLocks noGrp="1"/>
          </p:cNvSpPr>
          <p:nvPr>
            <p:ph type="title"/>
          </p:nvPr>
        </p:nvSpPr>
        <p:spPr>
          <a:xfrm>
            <a:off x="6981825" y="961054"/>
            <a:ext cx="4391024" cy="2004138"/>
          </a:xfrm>
        </p:spPr>
        <p:txBody>
          <a:bodyPr anchor="t">
            <a:noAutofit/>
          </a:bodyPr>
          <a:lstStyle/>
          <a:p>
            <a:r>
              <a:rPr lang="en-GB" sz="5400" dirty="0">
                <a:solidFill>
                  <a:schemeClr val="bg1"/>
                </a:solidFill>
              </a:rPr>
              <a:t>JB Watson (1878-1958) </a:t>
            </a:r>
          </a:p>
        </p:txBody>
      </p:sp>
      <p:grpSp>
        <p:nvGrpSpPr>
          <p:cNvPr id="11" name="Group 10">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6">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a:extLst>
              <a:ext uri="{FF2B5EF4-FFF2-40B4-BE49-F238E27FC236}">
                <a16:creationId xmlns:a16="http://schemas.microsoft.com/office/drawing/2014/main" id="{BE56FBFE-343D-4E8C-8AC5-3A513AB617EE}"/>
              </a:ext>
            </a:extLst>
          </p:cNvPr>
          <p:cNvPicPr>
            <a:picLocks noChangeAspect="1"/>
          </p:cNvPicPr>
          <p:nvPr/>
        </p:nvPicPr>
        <p:blipFill>
          <a:blip r:embed="rId3"/>
          <a:stretch>
            <a:fillRect/>
          </a:stretch>
        </p:blipFill>
        <p:spPr>
          <a:xfrm>
            <a:off x="1273091" y="2130692"/>
            <a:ext cx="4369112" cy="2818077"/>
          </a:xfrm>
          <a:prstGeom prst="rect">
            <a:avLst/>
          </a:prstGeom>
        </p:spPr>
      </p:pic>
      <p:sp>
        <p:nvSpPr>
          <p:cNvPr id="3" name="Content Placeholder 2">
            <a:extLst>
              <a:ext uri="{FF2B5EF4-FFF2-40B4-BE49-F238E27FC236}">
                <a16:creationId xmlns:a16="http://schemas.microsoft.com/office/drawing/2014/main" id="{5C2F5558-5BAD-4D6E-85B6-EDD233FAA208}"/>
              </a:ext>
            </a:extLst>
          </p:cNvPr>
          <p:cNvSpPr>
            <a:spLocks noGrp="1"/>
          </p:cNvSpPr>
          <p:nvPr>
            <p:ph idx="1"/>
          </p:nvPr>
        </p:nvSpPr>
        <p:spPr>
          <a:xfrm>
            <a:off x="6981826" y="3146400"/>
            <a:ext cx="4391024" cy="2454300"/>
          </a:xfrm>
        </p:spPr>
        <p:txBody>
          <a:bodyPr>
            <a:normAutofit/>
          </a:bodyPr>
          <a:lstStyle/>
          <a:p>
            <a:r>
              <a:rPr lang="en-GB" dirty="0">
                <a:solidFill>
                  <a:schemeClr val="bg1">
                    <a:alpha val="80000"/>
                  </a:schemeClr>
                </a:solidFill>
              </a:rPr>
              <a:t>Founder of behavioural psychology</a:t>
            </a:r>
          </a:p>
          <a:p>
            <a:r>
              <a:rPr lang="en-GB" dirty="0">
                <a:solidFill>
                  <a:schemeClr val="bg1">
                    <a:alpha val="80000"/>
                  </a:schemeClr>
                </a:solidFill>
              </a:rPr>
              <a:t>Big fan of Pavlov</a:t>
            </a:r>
          </a:p>
          <a:p>
            <a:r>
              <a:rPr lang="en-GB" dirty="0">
                <a:solidFill>
                  <a:schemeClr val="bg1">
                    <a:alpha val="80000"/>
                  </a:schemeClr>
                </a:solidFill>
              </a:rPr>
              <a:t>Would it work on humans?</a:t>
            </a:r>
          </a:p>
          <a:p>
            <a:r>
              <a:rPr lang="en-GB" dirty="0">
                <a:solidFill>
                  <a:schemeClr val="bg1">
                    <a:alpha val="80000"/>
                  </a:schemeClr>
                </a:solidFill>
              </a:rPr>
              <a:t>Poor Little Albert (1920)</a:t>
            </a:r>
          </a:p>
        </p:txBody>
      </p:sp>
    </p:spTree>
    <p:extLst>
      <p:ext uri="{BB962C8B-B14F-4D97-AF65-F5344CB8AC3E}">
        <p14:creationId xmlns:p14="http://schemas.microsoft.com/office/powerpoint/2010/main" val="35535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8673" name="Rectangle 2"/>
          <p:cNvSpPr>
            <a:spLocks noGrp="1" noChangeArrowheads="1"/>
          </p:cNvSpPr>
          <p:nvPr>
            <p:ph type="title" idx="4294967295"/>
          </p:nvPr>
        </p:nvSpPr>
        <p:spPr>
          <a:xfrm>
            <a:off x="543208" y="244223"/>
            <a:ext cx="10972800" cy="1295400"/>
          </a:xfrm>
        </p:spPr>
        <p:txBody>
          <a:bodyPr>
            <a:normAutofit/>
          </a:bodyPr>
          <a:lstStyle/>
          <a:p>
            <a:r>
              <a:rPr lang="en-US" sz="6000" dirty="0">
                <a:solidFill>
                  <a:schemeClr val="bg1"/>
                </a:solidFill>
              </a:rPr>
              <a:t>The </a:t>
            </a:r>
            <a:r>
              <a:rPr lang="ja-JP" altLang="en-US" sz="6000" dirty="0">
                <a:solidFill>
                  <a:schemeClr val="bg1"/>
                </a:solidFill>
              </a:rPr>
              <a:t>“</a:t>
            </a:r>
            <a:r>
              <a:rPr lang="en-US" altLang="ja-JP" sz="6000" dirty="0">
                <a:solidFill>
                  <a:schemeClr val="bg1"/>
                </a:solidFill>
              </a:rPr>
              <a:t>Little Albert</a:t>
            </a:r>
            <a:r>
              <a:rPr lang="ja-JP" altLang="en-US" sz="6000" dirty="0">
                <a:solidFill>
                  <a:schemeClr val="bg1"/>
                </a:solidFill>
              </a:rPr>
              <a:t>”</a:t>
            </a:r>
            <a:r>
              <a:rPr lang="en-US" altLang="ja-JP" sz="6000" dirty="0">
                <a:solidFill>
                  <a:schemeClr val="bg1"/>
                </a:solidFill>
              </a:rPr>
              <a:t> Study</a:t>
            </a:r>
            <a:endParaRPr lang="en-US" sz="6000" dirty="0">
              <a:solidFill>
                <a:schemeClr val="bg1"/>
              </a:solidFill>
            </a:endParaRPr>
          </a:p>
        </p:txBody>
      </p:sp>
      <p:graphicFrame>
        <p:nvGraphicFramePr>
          <p:cNvPr id="2" name="Content Placeholder 1"/>
          <p:cNvGraphicFramePr>
            <a:graphicFrameLocks noGrp="1"/>
          </p:cNvGraphicFramePr>
          <p:nvPr>
            <p:ph idx="4294967295"/>
            <p:extLst>
              <p:ext uri="{D42A27DB-BD31-4B8C-83A1-F6EECF244321}">
                <p14:modId xmlns:p14="http://schemas.microsoft.com/office/powerpoint/2010/main" val="2512043683"/>
              </p:ext>
            </p:extLst>
          </p:nvPr>
        </p:nvGraphicFramePr>
        <p:xfrm>
          <a:off x="1690687" y="1668934"/>
          <a:ext cx="8810625" cy="4414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764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94FF8B2-3318-0E4F-9502-0DA588B611D6}"/>
                                            </p:graphicEl>
                                          </p:spTgt>
                                        </p:tgtEl>
                                        <p:attrNameLst>
                                          <p:attrName>style.visibility</p:attrName>
                                        </p:attrNameLst>
                                      </p:cBhvr>
                                      <p:to>
                                        <p:strVal val="visible"/>
                                      </p:to>
                                    </p:set>
                                    <p:animEffect transition="in" filter="fade">
                                      <p:cBhvr>
                                        <p:cTn id="7" dur="1000"/>
                                        <p:tgtEl>
                                          <p:spTgt spid="2">
                                            <p:graphicEl>
                                              <a:dgm id="{494FF8B2-3318-0E4F-9502-0DA588B611D6}"/>
                                            </p:graphicEl>
                                          </p:spTgt>
                                        </p:tgtEl>
                                      </p:cBhvr>
                                    </p:animEffect>
                                    <p:anim calcmode="lin" valueType="num">
                                      <p:cBhvr>
                                        <p:cTn id="8" dur="1000" fill="hold"/>
                                        <p:tgtEl>
                                          <p:spTgt spid="2">
                                            <p:graphicEl>
                                              <a:dgm id="{494FF8B2-3318-0E4F-9502-0DA588B611D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94FF8B2-3318-0E4F-9502-0DA588B611D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2DE6418-BC3F-AE4D-960F-D2852667CDCC}"/>
                                            </p:graphicEl>
                                          </p:spTgt>
                                        </p:tgtEl>
                                        <p:attrNameLst>
                                          <p:attrName>style.visibility</p:attrName>
                                        </p:attrNameLst>
                                      </p:cBhvr>
                                      <p:to>
                                        <p:strVal val="visible"/>
                                      </p:to>
                                    </p:set>
                                    <p:animEffect transition="in" filter="fade">
                                      <p:cBhvr>
                                        <p:cTn id="14" dur="1000"/>
                                        <p:tgtEl>
                                          <p:spTgt spid="2">
                                            <p:graphicEl>
                                              <a:dgm id="{A2DE6418-BC3F-AE4D-960F-D2852667CDCC}"/>
                                            </p:graphicEl>
                                          </p:spTgt>
                                        </p:tgtEl>
                                      </p:cBhvr>
                                    </p:animEffect>
                                    <p:anim calcmode="lin" valueType="num">
                                      <p:cBhvr>
                                        <p:cTn id="15" dur="1000" fill="hold"/>
                                        <p:tgtEl>
                                          <p:spTgt spid="2">
                                            <p:graphicEl>
                                              <a:dgm id="{A2DE6418-BC3F-AE4D-960F-D2852667CDCC}"/>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2DE6418-BC3F-AE4D-960F-D2852667CDCC}"/>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
                                            <p:graphicEl>
                                              <a:dgm id="{AC41DF57-3C78-D840-81E9-791D17295DD6}"/>
                                            </p:graphicEl>
                                          </p:spTgt>
                                        </p:tgtEl>
                                        <p:attrNameLst>
                                          <p:attrName>style.visibility</p:attrName>
                                        </p:attrNameLst>
                                      </p:cBhvr>
                                      <p:to>
                                        <p:strVal val="visible"/>
                                      </p:to>
                                    </p:set>
                                    <p:animEffect transition="in" filter="fade">
                                      <p:cBhvr>
                                        <p:cTn id="19" dur="1000"/>
                                        <p:tgtEl>
                                          <p:spTgt spid="2">
                                            <p:graphicEl>
                                              <a:dgm id="{AC41DF57-3C78-D840-81E9-791D17295DD6}"/>
                                            </p:graphicEl>
                                          </p:spTgt>
                                        </p:tgtEl>
                                      </p:cBhvr>
                                    </p:animEffect>
                                    <p:anim calcmode="lin" valueType="num">
                                      <p:cBhvr>
                                        <p:cTn id="20" dur="1000" fill="hold"/>
                                        <p:tgtEl>
                                          <p:spTgt spid="2">
                                            <p:graphicEl>
                                              <a:dgm id="{AC41DF57-3C78-D840-81E9-791D17295DD6}"/>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AC41DF57-3C78-D840-81E9-791D17295DD6}"/>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graphicEl>
                                              <a:dgm id="{7BD4D944-6B90-004A-A79D-FFC3AEA1978A}"/>
                                            </p:graphicEl>
                                          </p:spTgt>
                                        </p:tgtEl>
                                        <p:attrNameLst>
                                          <p:attrName>style.visibility</p:attrName>
                                        </p:attrNameLst>
                                      </p:cBhvr>
                                      <p:to>
                                        <p:strVal val="visible"/>
                                      </p:to>
                                    </p:set>
                                    <p:animEffect transition="in" filter="fade">
                                      <p:cBhvr>
                                        <p:cTn id="26" dur="1000"/>
                                        <p:tgtEl>
                                          <p:spTgt spid="2">
                                            <p:graphicEl>
                                              <a:dgm id="{7BD4D944-6B90-004A-A79D-FFC3AEA1978A}"/>
                                            </p:graphicEl>
                                          </p:spTgt>
                                        </p:tgtEl>
                                      </p:cBhvr>
                                    </p:animEffect>
                                    <p:anim calcmode="lin" valueType="num">
                                      <p:cBhvr>
                                        <p:cTn id="27" dur="1000" fill="hold"/>
                                        <p:tgtEl>
                                          <p:spTgt spid="2">
                                            <p:graphicEl>
                                              <a:dgm id="{7BD4D944-6B90-004A-A79D-FFC3AEA1978A}"/>
                                            </p:graphicEl>
                                          </p:spTgt>
                                        </p:tgtEl>
                                        <p:attrNameLst>
                                          <p:attrName>ppt_x</p:attrName>
                                        </p:attrNameLst>
                                      </p:cBhvr>
                                      <p:tavLst>
                                        <p:tav tm="0">
                                          <p:val>
                                            <p:strVal val="#ppt_x"/>
                                          </p:val>
                                        </p:tav>
                                        <p:tav tm="100000">
                                          <p:val>
                                            <p:strVal val="#ppt_x"/>
                                          </p:val>
                                        </p:tav>
                                      </p:tavLst>
                                    </p:anim>
                                    <p:anim calcmode="lin" valueType="num">
                                      <p:cBhvr>
                                        <p:cTn id="28" dur="1000" fill="hold"/>
                                        <p:tgtEl>
                                          <p:spTgt spid="2">
                                            <p:graphicEl>
                                              <a:dgm id="{7BD4D944-6B90-004A-A79D-FFC3AEA1978A}"/>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graphicEl>
                                              <a:dgm id="{12519941-8D71-AB48-8F10-B560A7CDCC66}"/>
                                            </p:graphicEl>
                                          </p:spTgt>
                                        </p:tgtEl>
                                        <p:attrNameLst>
                                          <p:attrName>style.visibility</p:attrName>
                                        </p:attrNameLst>
                                      </p:cBhvr>
                                      <p:to>
                                        <p:strVal val="visible"/>
                                      </p:to>
                                    </p:set>
                                    <p:animEffect transition="in" filter="fade">
                                      <p:cBhvr>
                                        <p:cTn id="31" dur="1000"/>
                                        <p:tgtEl>
                                          <p:spTgt spid="2">
                                            <p:graphicEl>
                                              <a:dgm id="{12519941-8D71-AB48-8F10-B560A7CDCC66}"/>
                                            </p:graphicEl>
                                          </p:spTgt>
                                        </p:tgtEl>
                                      </p:cBhvr>
                                    </p:animEffect>
                                    <p:anim calcmode="lin" valueType="num">
                                      <p:cBhvr>
                                        <p:cTn id="32" dur="1000" fill="hold"/>
                                        <p:tgtEl>
                                          <p:spTgt spid="2">
                                            <p:graphicEl>
                                              <a:dgm id="{12519941-8D71-AB48-8F10-B560A7CDCC66}"/>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12519941-8D71-AB48-8F10-B560A7CDCC66}"/>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D731B286-440C-9043-ADA5-1AAE28AB9200}"/>
                                            </p:graphicEl>
                                          </p:spTgt>
                                        </p:tgtEl>
                                        <p:attrNameLst>
                                          <p:attrName>style.visibility</p:attrName>
                                        </p:attrNameLst>
                                      </p:cBhvr>
                                      <p:to>
                                        <p:strVal val="visible"/>
                                      </p:to>
                                    </p:set>
                                    <p:animEffect transition="in" filter="fade">
                                      <p:cBhvr>
                                        <p:cTn id="38" dur="1000"/>
                                        <p:tgtEl>
                                          <p:spTgt spid="2">
                                            <p:graphicEl>
                                              <a:dgm id="{D731B286-440C-9043-ADA5-1AAE28AB9200}"/>
                                            </p:graphicEl>
                                          </p:spTgt>
                                        </p:tgtEl>
                                      </p:cBhvr>
                                    </p:animEffect>
                                    <p:anim calcmode="lin" valueType="num">
                                      <p:cBhvr>
                                        <p:cTn id="39" dur="1000" fill="hold"/>
                                        <p:tgtEl>
                                          <p:spTgt spid="2">
                                            <p:graphicEl>
                                              <a:dgm id="{D731B286-440C-9043-ADA5-1AAE28AB9200}"/>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D731B286-440C-9043-ADA5-1AAE28AB9200}"/>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graphicEl>
                                              <a:dgm id="{C38E253A-0F40-4641-BB9A-BD275BCC69AE}"/>
                                            </p:graphicEl>
                                          </p:spTgt>
                                        </p:tgtEl>
                                        <p:attrNameLst>
                                          <p:attrName>style.visibility</p:attrName>
                                        </p:attrNameLst>
                                      </p:cBhvr>
                                      <p:to>
                                        <p:strVal val="visible"/>
                                      </p:to>
                                    </p:set>
                                    <p:animEffect transition="in" filter="fade">
                                      <p:cBhvr>
                                        <p:cTn id="43" dur="1000"/>
                                        <p:tgtEl>
                                          <p:spTgt spid="2">
                                            <p:graphicEl>
                                              <a:dgm id="{C38E253A-0F40-4641-BB9A-BD275BCC69AE}"/>
                                            </p:graphicEl>
                                          </p:spTgt>
                                        </p:tgtEl>
                                      </p:cBhvr>
                                    </p:animEffect>
                                    <p:anim calcmode="lin" valueType="num">
                                      <p:cBhvr>
                                        <p:cTn id="44" dur="1000" fill="hold"/>
                                        <p:tgtEl>
                                          <p:spTgt spid="2">
                                            <p:graphicEl>
                                              <a:dgm id="{C38E253A-0F40-4641-BB9A-BD275BCC69AE}"/>
                                            </p:graphicEl>
                                          </p:spTgt>
                                        </p:tgtEl>
                                        <p:attrNameLst>
                                          <p:attrName>ppt_x</p:attrName>
                                        </p:attrNameLst>
                                      </p:cBhvr>
                                      <p:tavLst>
                                        <p:tav tm="0">
                                          <p:val>
                                            <p:strVal val="#ppt_x"/>
                                          </p:val>
                                        </p:tav>
                                        <p:tav tm="100000">
                                          <p:val>
                                            <p:strVal val="#ppt_x"/>
                                          </p:val>
                                        </p:tav>
                                      </p:tavLst>
                                    </p:anim>
                                    <p:anim calcmode="lin" valueType="num">
                                      <p:cBhvr>
                                        <p:cTn id="45" dur="1000" fill="hold"/>
                                        <p:tgtEl>
                                          <p:spTgt spid="2">
                                            <p:graphicEl>
                                              <a:dgm id="{C38E253A-0F40-4641-BB9A-BD275BCC69AE}"/>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p:cNvSpPr>
            <a:spLocks noGrp="1"/>
          </p:cNvSpPr>
          <p:nvPr>
            <p:ph idx="4294967295"/>
          </p:nvPr>
        </p:nvSpPr>
        <p:spPr>
          <a:xfrm>
            <a:off x="883698" y="2452615"/>
            <a:ext cx="5992963" cy="4044463"/>
          </a:xfrm>
        </p:spPr>
        <p:txBody>
          <a:bodyPr vert="horz" lIns="91440" tIns="45720" rIns="91440" bIns="45720" rtlCol="0">
            <a:normAutofit/>
          </a:bodyPr>
          <a:lstStyle/>
          <a:p>
            <a:r>
              <a:rPr lang="en-US" sz="2400" dirty="0">
                <a:solidFill>
                  <a:schemeClr val="bg1"/>
                </a:solidFill>
              </a:rPr>
              <a:t>Cat placed into a puzzle box with a treat placed outside as incentive</a:t>
            </a:r>
          </a:p>
          <a:p>
            <a:r>
              <a:rPr lang="en-US" sz="2400" dirty="0">
                <a:solidFill>
                  <a:schemeClr val="bg1"/>
                </a:solidFill>
              </a:rPr>
              <a:t>Edward Thorndike put forward a</a:t>
            </a:r>
          </a:p>
          <a:p>
            <a:pPr marL="0" indent="0">
              <a:buNone/>
            </a:pPr>
            <a:r>
              <a:rPr lang="en-US" sz="4000" b="1" dirty="0">
                <a:solidFill>
                  <a:schemeClr val="bg1"/>
                </a:solidFill>
              </a:rPr>
              <a:t>“Law of effect”</a:t>
            </a:r>
            <a:r>
              <a:rPr lang="en-US" sz="4000" dirty="0">
                <a:solidFill>
                  <a:schemeClr val="bg1"/>
                </a:solidFill>
              </a:rPr>
              <a:t>:</a:t>
            </a:r>
            <a:endParaRPr lang="en-US" sz="2400" dirty="0">
              <a:solidFill>
                <a:schemeClr val="bg1"/>
              </a:solidFill>
            </a:endParaRPr>
          </a:p>
          <a:p>
            <a:r>
              <a:rPr lang="en-US" sz="2400" dirty="0">
                <a:solidFill>
                  <a:schemeClr val="bg1"/>
                </a:solidFill>
              </a:rPr>
              <a:t>any </a:t>
            </a:r>
            <a:r>
              <a:rPr lang="en-US" sz="2400" dirty="0" err="1">
                <a:solidFill>
                  <a:schemeClr val="bg1"/>
                </a:solidFill>
              </a:rPr>
              <a:t>behaviour</a:t>
            </a:r>
            <a:r>
              <a:rPr lang="en-US" sz="2400" dirty="0">
                <a:solidFill>
                  <a:schemeClr val="bg1"/>
                </a:solidFill>
              </a:rPr>
              <a:t> that is followed by pleasant consequences is likely to be repeated</a:t>
            </a:r>
          </a:p>
          <a:p>
            <a:r>
              <a:rPr lang="en-US" sz="2400" dirty="0">
                <a:solidFill>
                  <a:schemeClr val="bg1"/>
                </a:solidFill>
              </a:rPr>
              <a:t>any </a:t>
            </a:r>
            <a:r>
              <a:rPr lang="en-US" sz="2400" dirty="0" err="1">
                <a:solidFill>
                  <a:schemeClr val="bg1"/>
                </a:solidFill>
              </a:rPr>
              <a:t>behaviour</a:t>
            </a:r>
            <a:r>
              <a:rPr lang="en-US" sz="2400" dirty="0">
                <a:solidFill>
                  <a:schemeClr val="bg1"/>
                </a:solidFill>
              </a:rPr>
              <a:t> followed by unpleasant consequences is likely to be stopped </a:t>
            </a:r>
          </a:p>
        </p:txBody>
      </p:sp>
      <p:pic>
        <p:nvPicPr>
          <p:cNvPr id="5" name="Picture 4">
            <a:hlinkClick r:id="rId2"/>
          </p:cNvPr>
          <p:cNvPicPr>
            <a:picLocks noChangeAspect="1"/>
          </p:cNvPicPr>
          <p:nvPr/>
        </p:nvPicPr>
        <p:blipFill>
          <a:blip r:embed="rId3"/>
          <a:stretch>
            <a:fillRect/>
          </a:stretch>
        </p:blipFill>
        <p:spPr>
          <a:xfrm>
            <a:off x="7048861" y="2603374"/>
            <a:ext cx="4689049" cy="3247165"/>
          </a:xfrm>
          <a:prstGeom prst="rect">
            <a:avLst/>
          </a:prstGeom>
        </p:spPr>
      </p:pic>
      <p:sp>
        <p:nvSpPr>
          <p:cNvPr id="2" name="Slide Number Placeholder 1"/>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6A66ED19-7386-4E95-B579-D438E3733501}" type="slidenum">
              <a:rPr kumimoji="0" lang="en-US" b="0" i="0" u="none" strike="noStrike" cap="none" spc="0" normalizeH="0" baseline="0" noProof="0">
                <a:ln>
                  <a:noFill/>
                </a:ln>
                <a:solidFill>
                  <a:schemeClr val="bg1"/>
                </a:solidFill>
                <a:effectLst/>
                <a:uLnTx/>
                <a:uFillTx/>
              </a:rPr>
              <a:pPr marR="0" lvl="0" indent="0" fontAlgn="auto">
                <a:spcBef>
                  <a:spcPts val="0"/>
                </a:spcBef>
                <a:spcAft>
                  <a:spcPts val="600"/>
                </a:spcAft>
                <a:buClrTx/>
                <a:buSzTx/>
                <a:buFontTx/>
                <a:buNone/>
                <a:tabLst/>
                <a:defRPr/>
              </a:pPr>
              <a:t>9</a:t>
            </a:fld>
            <a:endParaRPr kumimoji="0" lang="en-US" b="0" i="0" u="none" strike="noStrike" cap="none" spc="0" normalizeH="0" baseline="0" noProof="0">
              <a:ln>
                <a:noFill/>
              </a:ln>
              <a:solidFill>
                <a:schemeClr val="bg1"/>
              </a:solidFill>
              <a:effectLst/>
              <a:uLnTx/>
              <a:uFillTx/>
            </a:endParaRPr>
          </a:p>
        </p:txBody>
      </p:sp>
      <p:grpSp>
        <p:nvGrpSpPr>
          <p:cNvPr id="2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1" name="Freeform: Shape 2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6" name="TextBox 5">
            <a:extLst>
              <a:ext uri="{FF2B5EF4-FFF2-40B4-BE49-F238E27FC236}">
                <a16:creationId xmlns:a16="http://schemas.microsoft.com/office/drawing/2014/main" id="{D4394743-3FF2-4EC1-8528-9BA00AF1F143}"/>
              </a:ext>
            </a:extLst>
          </p:cNvPr>
          <p:cNvSpPr txBox="1"/>
          <p:nvPr/>
        </p:nvSpPr>
        <p:spPr>
          <a:xfrm>
            <a:off x="2705878" y="431545"/>
            <a:ext cx="3984633" cy="1323439"/>
          </a:xfrm>
          <a:prstGeom prst="rect">
            <a:avLst/>
          </a:prstGeom>
          <a:noFill/>
        </p:spPr>
        <p:txBody>
          <a:bodyPr wrap="square" rtlCol="0">
            <a:spAutoFit/>
          </a:bodyPr>
          <a:lstStyle/>
          <a:p>
            <a:r>
              <a:rPr lang="en-GB" sz="4000" dirty="0">
                <a:solidFill>
                  <a:schemeClr val="bg1"/>
                </a:solidFill>
              </a:rPr>
              <a:t>Edward Thorndike (1874 – 1949)</a:t>
            </a:r>
          </a:p>
        </p:txBody>
      </p:sp>
      <p:pic>
        <p:nvPicPr>
          <p:cNvPr id="7" name="Picture 6">
            <a:extLst>
              <a:ext uri="{FF2B5EF4-FFF2-40B4-BE49-F238E27FC236}">
                <a16:creationId xmlns:a16="http://schemas.microsoft.com/office/drawing/2014/main" id="{0FBA559E-40E0-4616-8B79-24A37B874CD5}"/>
              </a:ext>
            </a:extLst>
          </p:cNvPr>
          <p:cNvPicPr>
            <a:picLocks noChangeAspect="1"/>
          </p:cNvPicPr>
          <p:nvPr/>
        </p:nvPicPr>
        <p:blipFill>
          <a:blip r:embed="rId4"/>
          <a:stretch>
            <a:fillRect/>
          </a:stretch>
        </p:blipFill>
        <p:spPr>
          <a:xfrm>
            <a:off x="7849105" y="431545"/>
            <a:ext cx="2964382" cy="1758285"/>
          </a:xfrm>
          <a:prstGeom prst="rect">
            <a:avLst/>
          </a:prstGeom>
        </p:spPr>
      </p:pic>
    </p:spTree>
    <p:extLst>
      <p:ext uri="{BB962C8B-B14F-4D97-AF65-F5344CB8AC3E}">
        <p14:creationId xmlns:p14="http://schemas.microsoft.com/office/powerpoint/2010/main" val="259650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Oval 72">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3" name="Title 1"/>
          <p:cNvSpPr>
            <a:spLocks noGrp="1"/>
          </p:cNvSpPr>
          <p:nvPr>
            <p:ph type="title"/>
          </p:nvPr>
        </p:nvSpPr>
        <p:spPr>
          <a:xfrm>
            <a:off x="1102368" y="1877492"/>
            <a:ext cx="4030132" cy="3215373"/>
          </a:xfrm>
        </p:spPr>
        <p:txBody>
          <a:bodyPr>
            <a:normAutofit/>
          </a:bodyPr>
          <a:lstStyle/>
          <a:p>
            <a:pPr algn="ctr" eaLnBrk="1" hangingPunct="1"/>
            <a:r>
              <a:rPr lang="en-GB">
                <a:solidFill>
                  <a:schemeClr val="bg1"/>
                </a:solidFill>
              </a:rPr>
              <a:t>Operant Conditioning</a:t>
            </a:r>
          </a:p>
        </p:txBody>
      </p:sp>
      <p:grpSp>
        <p:nvGrpSpPr>
          <p:cNvPr id="79" name="Group 78">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80" name="Freeform: Shape 7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81" name="Freeform: Shape 8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83"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5"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7" name="Oval 86">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9" name="Oval 88">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650" name="Content Placeholder 2"/>
          <p:cNvSpPr>
            <a:spLocks noGrp="1"/>
          </p:cNvSpPr>
          <p:nvPr>
            <p:ph idx="1"/>
          </p:nvPr>
        </p:nvSpPr>
        <p:spPr>
          <a:xfrm>
            <a:off x="6234868" y="1130846"/>
            <a:ext cx="5217173" cy="4351338"/>
          </a:xfrm>
        </p:spPr>
        <p:txBody>
          <a:bodyPr>
            <a:normAutofit/>
          </a:bodyPr>
          <a:lstStyle/>
          <a:p>
            <a:pPr eaLnBrk="1" hangingPunct="1"/>
            <a:r>
              <a:rPr lang="en-GB">
                <a:solidFill>
                  <a:schemeClr val="bg1"/>
                </a:solidFill>
              </a:rPr>
              <a:t>This is the other side of behaviourism</a:t>
            </a:r>
          </a:p>
          <a:p>
            <a:pPr eaLnBrk="1" hangingPunct="1"/>
            <a:r>
              <a:rPr lang="en-GB">
                <a:solidFill>
                  <a:schemeClr val="bg1"/>
                </a:solidFill>
              </a:rPr>
              <a:t>It works on the assumption of learning through reward and punishment.</a:t>
            </a:r>
          </a:p>
          <a:p>
            <a:pPr eaLnBrk="1" hangingPunct="1"/>
            <a:r>
              <a:rPr lang="en-GB">
                <a:solidFill>
                  <a:schemeClr val="bg1"/>
                </a:solidFill>
              </a:rPr>
              <a:t>There are four types to consider: </a:t>
            </a:r>
          </a:p>
          <a:p>
            <a:pPr lvl="2" eaLnBrk="1" hangingPunct="1"/>
            <a:r>
              <a:rPr lang="en-GB">
                <a:solidFill>
                  <a:schemeClr val="bg1"/>
                </a:solidFill>
              </a:rPr>
              <a:t>positive reinforcement</a:t>
            </a:r>
          </a:p>
          <a:p>
            <a:pPr lvl="2" eaLnBrk="1" hangingPunct="1"/>
            <a:r>
              <a:rPr lang="en-GB">
                <a:solidFill>
                  <a:schemeClr val="bg1"/>
                </a:solidFill>
              </a:rPr>
              <a:t>negative reinforcement</a:t>
            </a:r>
          </a:p>
          <a:p>
            <a:pPr lvl="2" eaLnBrk="1" hangingPunct="1"/>
            <a:r>
              <a:rPr lang="en-GB">
                <a:solidFill>
                  <a:schemeClr val="bg1"/>
                </a:solidFill>
              </a:rPr>
              <a:t>positive punishment</a:t>
            </a:r>
          </a:p>
          <a:p>
            <a:pPr lvl="2" eaLnBrk="1" hangingPunct="1"/>
            <a:r>
              <a:rPr lang="en-GB">
                <a:solidFill>
                  <a:schemeClr val="bg1"/>
                </a:solidFill>
              </a:rPr>
              <a:t>negative punishment.</a:t>
            </a:r>
          </a:p>
        </p:txBody>
      </p:sp>
      <p:sp>
        <p:nvSpPr>
          <p:cNvPr id="2" name="Slide Number Placeholder 1"/>
          <p:cNvSpPr>
            <a:spLocks noGrp="1"/>
          </p:cNvSpPr>
          <p:nvPr>
            <p:ph type="sldNum" sz="quarter" idx="12"/>
          </p:nvPr>
        </p:nvSpPr>
        <p:spPr>
          <a:xfrm>
            <a:off x="8610600" y="6356350"/>
            <a:ext cx="2743200" cy="365125"/>
          </a:xfrm>
          <a:prstGeom prst="rect">
            <a:avLst/>
          </a:prstGeom>
        </p:spPr>
        <p:txBody>
          <a:bodyPr>
            <a:normAutofit/>
          </a:bodyPr>
          <a:lstStyle/>
          <a:p>
            <a:pPr marL="0" marR="0" lvl="0" indent="0" defTabSz="914400" rtl="0" eaLnBrk="1" fontAlgn="auto" latinLnBrk="0" hangingPunct="1">
              <a:spcBef>
                <a:spcPts val="0"/>
              </a:spcBef>
              <a:spcAft>
                <a:spcPts val="600"/>
              </a:spcAft>
              <a:buClrTx/>
              <a:buSzTx/>
              <a:buFontTx/>
              <a:buNone/>
              <a:tabLst/>
              <a:defRPr/>
            </a:pPr>
            <a:fld id="{6A66ED19-7386-4E95-B579-D438E3733501}" type="slidenum">
              <a:rPr kumimoji="0" lang="en-GB" b="0" i="0" u="none" strike="noStrike" kern="1200" cap="none" spc="0" normalizeH="0" baseline="0" noProof="0">
                <a:ln>
                  <a:noFill/>
                </a:ln>
                <a:solidFill>
                  <a:schemeClr val="bg1"/>
                </a:solidFill>
                <a:effectLst/>
                <a:uLnTx/>
                <a:uFillTx/>
                <a:latin typeface="Arial"/>
                <a:ea typeface="ＭＳ Ｐゴシック"/>
                <a:cs typeface="+mn-cs"/>
              </a:rPr>
              <a:pPr marL="0" marR="0" lvl="0" indent="0" defTabSz="914400" rtl="0" eaLnBrk="1" fontAlgn="auto" latinLnBrk="0" hangingPunct="1">
                <a:spcBef>
                  <a:spcPts val="0"/>
                </a:spcBef>
                <a:spcAft>
                  <a:spcPts val="600"/>
                </a:spcAft>
                <a:buClrTx/>
                <a:buSzTx/>
                <a:buFontTx/>
                <a:buNone/>
                <a:tabLst/>
                <a:defRPr/>
              </a:pPr>
              <a:t>10</a:t>
            </a:fld>
            <a:endParaRPr kumimoji="0" lang="en-GB" b="0" i="0" u="none" strike="noStrike" kern="1200" cap="none" spc="0" normalizeH="0" baseline="0" noProof="0">
              <a:ln>
                <a:noFill/>
              </a:ln>
              <a:solidFill>
                <a:schemeClr val="bg1"/>
              </a:solidFill>
              <a:effectLst/>
              <a:uLnTx/>
              <a:uFillTx/>
              <a:latin typeface="Arial"/>
              <a:ea typeface="ＭＳ Ｐゴシック"/>
              <a:cs typeface="+mn-cs"/>
            </a:endParaRPr>
          </a:p>
        </p:txBody>
      </p:sp>
      <p:grpSp>
        <p:nvGrpSpPr>
          <p:cNvPr id="91"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92" name="Freeform: Shape 91">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535922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3"/>
                                        </p:tgtEl>
                                        <p:attrNameLst>
                                          <p:attrName>style.visibility</p:attrName>
                                        </p:attrNameLst>
                                      </p:cBhvr>
                                      <p:to>
                                        <p:strVal val="visible"/>
                                      </p:to>
                                    </p:set>
                                    <p:animEffect transition="in" filter="fade">
                                      <p:cBhvr>
                                        <p:cTn id="7" dur="2000"/>
                                        <p:tgtEl>
                                          <p:spTgt spid="2867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7650">
                                            <p:txEl>
                                              <p:pRg st="2" end="2"/>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7650">
                                            <p:txEl>
                                              <p:pRg st="3" end="3"/>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27650">
                                            <p:txEl>
                                              <p:pRg st="4" end="4"/>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27650">
                                            <p:txEl>
                                              <p:pRg st="5" end="5"/>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2765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3" grpId="0"/>
      <p:bldP spid="27650"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0723" name="Rectangle 197">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0721" name="Title 1"/>
          <p:cNvSpPr>
            <a:spLocks noGrp="1"/>
          </p:cNvSpPr>
          <p:nvPr>
            <p:ph type="title"/>
          </p:nvPr>
        </p:nvSpPr>
        <p:spPr>
          <a:xfrm>
            <a:off x="6684264" y="932688"/>
            <a:ext cx="4892040" cy="1773936"/>
          </a:xfrm>
        </p:spPr>
        <p:txBody>
          <a:bodyPr anchor="b">
            <a:normAutofit/>
          </a:bodyPr>
          <a:lstStyle/>
          <a:p>
            <a:pPr eaLnBrk="1" hangingPunct="1"/>
            <a:r>
              <a:rPr lang="en-GB" sz="4800" dirty="0"/>
              <a:t>Operant conditioning</a:t>
            </a:r>
          </a:p>
        </p:txBody>
      </p:sp>
      <p:pic>
        <p:nvPicPr>
          <p:cNvPr id="3" name="Picture 2">
            <a:hlinkClick r:id="rId2"/>
          </p:cNvPr>
          <p:cNvPicPr>
            <a:picLocks noChangeAspect="1"/>
          </p:cNvPicPr>
          <p:nvPr/>
        </p:nvPicPr>
        <p:blipFill rotWithShape="1">
          <a:blip r:embed="rId3"/>
          <a:srcRect t="2174"/>
          <a:stretch/>
        </p:blipFill>
        <p:spPr>
          <a:xfrm>
            <a:off x="470018" y="2020144"/>
            <a:ext cx="5025525" cy="2826856"/>
          </a:xfrm>
          <a:prstGeom prst="rect">
            <a:avLst/>
          </a:prstGeom>
        </p:spPr>
      </p:pic>
      <p:cxnSp>
        <p:nvCxnSpPr>
          <p:cNvPr id="30724" name="Straight Connector 199">
            <a:extLst>
              <a:ext uri="{FF2B5EF4-FFF2-40B4-BE49-F238E27FC236}">
                <a16:creationId xmlns:a16="http://schemas.microsoft.com/office/drawing/2014/main" id="{7AD0F4D2-80E7-4A78-82EE-BEAEE4945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9698" name="Content Placeholder 2"/>
          <p:cNvSpPr>
            <a:spLocks noGrp="1"/>
          </p:cNvSpPr>
          <p:nvPr>
            <p:ph idx="1"/>
          </p:nvPr>
        </p:nvSpPr>
        <p:spPr>
          <a:xfrm>
            <a:off x="6684264" y="2898648"/>
            <a:ext cx="4892040" cy="3209544"/>
          </a:xfrm>
        </p:spPr>
        <p:txBody>
          <a:bodyPr anchor="t">
            <a:normAutofit/>
          </a:bodyPr>
          <a:lstStyle/>
          <a:p>
            <a:pPr eaLnBrk="1" hangingPunct="1"/>
            <a:r>
              <a:rPr lang="en-GB" sz="2400" dirty="0"/>
              <a:t>The “Skinner box” (after BF Skinner) was used in order to investigate the impact of reward and punishment on behaviour.</a:t>
            </a:r>
          </a:p>
          <a:p>
            <a:pPr eaLnBrk="1" hangingPunct="1"/>
            <a:r>
              <a:rPr lang="en-GB" sz="2400" dirty="0"/>
              <a:t>Their reward was food and they were required to learn (in a variety of ways) how to get it.</a:t>
            </a:r>
          </a:p>
        </p:txBody>
      </p:sp>
      <p:sp>
        <p:nvSpPr>
          <p:cNvPr id="2" name="Slide Number Placeholder 1"/>
          <p:cNvSpPr>
            <a:spLocks noGrp="1"/>
          </p:cNvSpPr>
          <p:nvPr>
            <p:ph type="sldNum" sz="quarter" idx="12"/>
          </p:nvPr>
        </p:nvSpPr>
        <p:spPr>
          <a:xfrm>
            <a:off x="10534650" y="6356350"/>
            <a:ext cx="819150" cy="365125"/>
          </a:xfrm>
          <a:prstGeom prst="rect">
            <a:avLst/>
          </a:prstGeom>
        </p:spPr>
        <p:txBody>
          <a:bodyPr>
            <a:normAutofit/>
          </a:bodyPr>
          <a:lstStyle/>
          <a:p>
            <a:pPr marL="0" marR="0" lvl="0" indent="0" defTabSz="914400" rtl="0" eaLnBrk="1" fontAlgn="auto" latinLnBrk="0" hangingPunct="1">
              <a:spcBef>
                <a:spcPts val="0"/>
              </a:spcBef>
              <a:spcAft>
                <a:spcPts val="600"/>
              </a:spcAft>
              <a:buClrTx/>
              <a:buSzTx/>
              <a:buFontTx/>
              <a:buNone/>
              <a:tabLst/>
              <a:defRPr/>
            </a:pPr>
            <a:fld id="{6A66ED19-7386-4E95-B579-D438E3733501}" type="slidenum">
              <a:rPr kumimoji="0" lang="en-GB" b="0" i="0" u="none" strike="noStrike" kern="1200" cap="none" spc="0" normalizeH="0" baseline="0" noProof="0">
                <a:ln>
                  <a:noFill/>
                </a:ln>
                <a:solidFill>
                  <a:schemeClr val="tx1">
                    <a:alpha val="80000"/>
                  </a:schemeClr>
                </a:solidFill>
                <a:effectLst/>
                <a:uLnTx/>
                <a:uFillTx/>
                <a:latin typeface="Arial"/>
                <a:ea typeface="ＭＳ Ｐゴシック"/>
                <a:cs typeface="+mn-cs"/>
              </a:rPr>
              <a:pPr marL="0" marR="0" lvl="0" indent="0" defTabSz="914400" rtl="0" eaLnBrk="1" fontAlgn="auto" latinLnBrk="0" hangingPunct="1">
                <a:spcBef>
                  <a:spcPts val="0"/>
                </a:spcBef>
                <a:spcAft>
                  <a:spcPts val="600"/>
                </a:spcAft>
                <a:buClrTx/>
                <a:buSzTx/>
                <a:buFontTx/>
                <a:buNone/>
                <a:tabLst/>
                <a:defRPr/>
              </a:pPr>
              <a:t>11</a:t>
            </a:fld>
            <a:endParaRPr kumimoji="0" lang="en-GB" b="0" i="0" u="none" strike="noStrike" kern="1200" cap="none" spc="0" normalizeH="0" baseline="0" noProof="0">
              <a:ln>
                <a:noFill/>
              </a:ln>
              <a:solidFill>
                <a:schemeClr val="tx1">
                  <a:alpha val="80000"/>
                </a:schemeClr>
              </a:solidFill>
              <a:effectLst/>
              <a:uLnTx/>
              <a:uFillTx/>
              <a:latin typeface="Arial"/>
              <a:ea typeface="ＭＳ Ｐゴシック"/>
              <a:cs typeface="+mn-cs"/>
            </a:endParaRPr>
          </a:p>
        </p:txBody>
      </p:sp>
    </p:spTree>
    <p:extLst>
      <p:ext uri="{BB962C8B-B14F-4D97-AF65-F5344CB8AC3E}">
        <p14:creationId xmlns:p14="http://schemas.microsoft.com/office/powerpoint/2010/main" val="1006802924"/>
      </p:ext>
    </p:extLst>
  </p:cSld>
  <p:clrMapOvr>
    <a:overrideClrMapping bg1="dk1" tx1="lt1" bg2="dk2" tx2="lt2" accent1="accent1" accent2="accent2" accent3="accent3" accent4="accent4" accent5="accent5" accent6="accent6" hlink="hlink" folHlink="folHlink"/>
  </p:clrMapOvr>
  <p:transition>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30721"/>
                                        </p:tgtEl>
                                        <p:attrNameLst>
                                          <p:attrName>style.visibility</p:attrName>
                                        </p:attrNameLst>
                                      </p:cBhvr>
                                      <p:to>
                                        <p:strVal val="visible"/>
                                      </p:to>
                                    </p:set>
                                    <p:anim calcmode="lin" valueType="num">
                                      <p:cBhvr additive="base">
                                        <p:cTn id="7" dur="800" fill="hold">
                                          <p:stCondLst>
                                            <p:cond delay="0"/>
                                          </p:stCondLst>
                                        </p:cTn>
                                        <p:tgtEl>
                                          <p:spTgt spid="30721"/>
                                        </p:tgtEl>
                                        <p:attrNameLst>
                                          <p:attrName>ppt_x</p:attrName>
                                        </p:attrNameLst>
                                      </p:cBhvr>
                                      <p:tavLst>
                                        <p:tav tm="0">
                                          <p:val>
                                            <p:strVal val="0-#ppt_w/2"/>
                                          </p:val>
                                        </p:tav>
                                        <p:tav tm="100000">
                                          <p:val>
                                            <p:strVal val="#ppt_x"/>
                                          </p:val>
                                        </p:tav>
                                      </p:tavLst>
                                    </p:anim>
                                    <p:anim calcmode="lin" valueType="num">
                                      <p:cBhvr additive="base">
                                        <p:cTn id="8" dur="800" fill="hold">
                                          <p:stCondLst>
                                            <p:cond delay="0"/>
                                          </p:stCondLst>
                                        </p:cTn>
                                        <p:tgtEl>
                                          <p:spTgt spid="30721"/>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1" grpId="0"/>
      <p:bldP spid="2969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5D36A7A-ECD4-49F3-A106-3A6BCDF5B036}"/>
              </a:ext>
            </a:extLst>
          </p:cNvPr>
          <p:cNvPicPr>
            <a:picLocks noChangeAspect="1"/>
          </p:cNvPicPr>
          <p:nvPr/>
        </p:nvPicPr>
        <p:blipFill rotWithShape="1">
          <a:blip r:embed="rId2">
            <a:alphaModFix amt="50000"/>
          </a:blip>
          <a:srcRect l="1655" r="-3" b="-3"/>
          <a:stretch/>
        </p:blipFill>
        <p:spPr>
          <a:xfrm>
            <a:off x="20" y="1"/>
            <a:ext cx="12191980" cy="6857999"/>
          </a:xfrm>
          <a:prstGeom prst="rect">
            <a:avLst/>
          </a:prstGeom>
        </p:spPr>
      </p:pic>
      <p:sp>
        <p:nvSpPr>
          <p:cNvPr id="2" name="Title 1">
            <a:extLst>
              <a:ext uri="{FF2B5EF4-FFF2-40B4-BE49-F238E27FC236}">
                <a16:creationId xmlns:a16="http://schemas.microsoft.com/office/drawing/2014/main" id="{8A224661-862E-4AD9-B23A-D6772942E9A1}"/>
              </a:ext>
            </a:extLst>
          </p:cNvPr>
          <p:cNvSpPr>
            <a:spLocks noGrp="1"/>
          </p:cNvSpPr>
          <p:nvPr>
            <p:ph type="title"/>
          </p:nvPr>
        </p:nvSpPr>
        <p:spPr>
          <a:xfrm>
            <a:off x="1524000" y="1122362"/>
            <a:ext cx="9144000" cy="2900518"/>
          </a:xfrm>
        </p:spPr>
        <p:txBody>
          <a:bodyPr vert="horz" lIns="91440" tIns="45720" rIns="91440" bIns="45720" rtlCol="0" anchor="b">
            <a:normAutofit/>
          </a:bodyPr>
          <a:lstStyle/>
          <a:p>
            <a:r>
              <a:rPr lang="en-US" sz="6000" dirty="0">
                <a:solidFill>
                  <a:srgbClr val="FFFFFF"/>
                </a:solidFill>
              </a:rPr>
              <a:t>BF Skinner </a:t>
            </a:r>
            <a:br>
              <a:rPr lang="en-US" sz="6000" dirty="0">
                <a:solidFill>
                  <a:srgbClr val="FFFFFF"/>
                </a:solidFill>
              </a:rPr>
            </a:br>
            <a:r>
              <a:rPr lang="en-US" sz="6000" dirty="0">
                <a:solidFill>
                  <a:srgbClr val="FFFFFF"/>
                </a:solidFill>
              </a:rPr>
              <a:t>(1904-1990)</a:t>
            </a:r>
          </a:p>
        </p:txBody>
      </p:sp>
    </p:spTree>
    <p:extLst>
      <p:ext uri="{BB962C8B-B14F-4D97-AF65-F5344CB8AC3E}">
        <p14:creationId xmlns:p14="http://schemas.microsoft.com/office/powerpoint/2010/main" val="415410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5"/>
          <p:cNvSpPr/>
          <p:nvPr/>
        </p:nvSpPr>
        <p:spPr>
          <a:xfrm>
            <a:off x="461118" y="1072152"/>
            <a:ext cx="2643188" cy="1538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Positive punishment</a:t>
            </a:r>
          </a:p>
        </p:txBody>
      </p:sp>
      <p:sp>
        <p:nvSpPr>
          <p:cNvPr id="7" name="Rectangle 6"/>
          <p:cNvSpPr/>
          <p:nvPr/>
        </p:nvSpPr>
        <p:spPr>
          <a:xfrm>
            <a:off x="461118" y="3958676"/>
            <a:ext cx="2643187" cy="14825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Negative punishment</a:t>
            </a:r>
          </a:p>
        </p:txBody>
      </p:sp>
      <p:sp>
        <p:nvSpPr>
          <p:cNvPr id="8" name="Rectangle 7"/>
          <p:cNvSpPr/>
          <p:nvPr/>
        </p:nvSpPr>
        <p:spPr>
          <a:xfrm>
            <a:off x="3441597" y="3199695"/>
            <a:ext cx="8153482" cy="33810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Occurs when behaviour is followed by the removal of a favourable stimulus, such as taking away a child's toy following an undesired behaviour, resulting in a decrease in that behaviour.</a:t>
            </a:r>
          </a:p>
        </p:txBody>
      </p:sp>
      <p:sp>
        <p:nvSpPr>
          <p:cNvPr id="11" name="Rectangle 10"/>
          <p:cNvSpPr/>
          <p:nvPr/>
        </p:nvSpPr>
        <p:spPr>
          <a:xfrm>
            <a:off x="3441596" y="707879"/>
            <a:ext cx="8153482" cy="22673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Occurs when a behaviour is followed by the removal of an aversive stimulus thereby increasing that behaviour: stoves are hot!</a:t>
            </a:r>
          </a:p>
        </p:txBody>
      </p:sp>
    </p:spTree>
    <p:extLst>
      <p:ext uri="{BB962C8B-B14F-4D97-AF65-F5344CB8AC3E}">
        <p14:creationId xmlns:p14="http://schemas.microsoft.com/office/powerpoint/2010/main" val="202751052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3"/>
          <p:cNvSpPr/>
          <p:nvPr/>
        </p:nvSpPr>
        <p:spPr>
          <a:xfrm>
            <a:off x="440511" y="1220789"/>
            <a:ext cx="2643187" cy="1450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Positive reinforcement</a:t>
            </a:r>
          </a:p>
        </p:txBody>
      </p:sp>
      <p:sp>
        <p:nvSpPr>
          <p:cNvPr id="5" name="Rectangle 4"/>
          <p:cNvSpPr/>
          <p:nvPr/>
        </p:nvSpPr>
        <p:spPr>
          <a:xfrm>
            <a:off x="440510" y="4224776"/>
            <a:ext cx="2643187" cy="14561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Negative reinforcement</a:t>
            </a:r>
          </a:p>
        </p:txBody>
      </p:sp>
      <p:sp>
        <p:nvSpPr>
          <p:cNvPr id="9" name="Rectangle 8"/>
          <p:cNvSpPr/>
          <p:nvPr/>
        </p:nvSpPr>
        <p:spPr>
          <a:xfrm>
            <a:off x="3536514" y="3549316"/>
            <a:ext cx="7952333" cy="2807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Occurs when a behaviour is followed by an aversive stimulus, such as introducing a shock or loud noise, resulting in a decrease in that behaviour</a:t>
            </a:r>
          </a:p>
        </p:txBody>
      </p:sp>
      <p:sp>
        <p:nvSpPr>
          <p:cNvPr id="10" name="Rectangle 9"/>
          <p:cNvSpPr/>
          <p:nvPr/>
        </p:nvSpPr>
        <p:spPr>
          <a:xfrm>
            <a:off x="3536514" y="424537"/>
            <a:ext cx="7952334" cy="27878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a:ea typeface="ＭＳ Ｐゴシック"/>
                <a:cs typeface="+mn-cs"/>
              </a:rPr>
              <a:t>Occurs when a behaviour is followed by a favourable stimulus that increases the frequency of that behaviour.</a:t>
            </a:r>
          </a:p>
        </p:txBody>
      </p:sp>
      <p:sp>
        <p:nvSpPr>
          <p:cNvPr id="2" name="Slide Number Placeholder 1"/>
          <p:cNvSpPr>
            <a:spLocks noGrp="1"/>
          </p:cNvSpPr>
          <p:nvPr>
            <p:ph type="sldNum" sz="quarter" idx="12"/>
          </p:nvPr>
        </p:nvSpPr>
        <p:spPr>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A66ED19-7386-4E95-B579-D438E3733501}" type="slidenum">
              <a:rPr kumimoji="0" lang="en-GB" sz="1800" b="0" i="0" u="none" strike="noStrike" kern="1200" cap="none" spc="0" normalizeH="0" baseline="0" noProof="0" smtClean="0">
                <a:ln>
                  <a:noFill/>
                </a:ln>
                <a:solidFill>
                  <a:prstClr val="white">
                    <a:tint val="75000"/>
                  </a:prstClr>
                </a:solidFill>
                <a:effectLst/>
                <a:uLnTx/>
                <a:uFillTx/>
                <a:latin typeface="Arial"/>
                <a:ea typeface="ＭＳ Ｐゴシック"/>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GB" sz="1800" b="0" i="0" u="none" strike="noStrike" kern="1200" cap="none" spc="0" normalizeH="0" baseline="0" noProof="0">
              <a:ln>
                <a:noFill/>
              </a:ln>
              <a:solidFill>
                <a:prstClr val="white">
                  <a:tint val="75000"/>
                </a:prstClr>
              </a:solidFill>
              <a:effectLst/>
              <a:uLnTx/>
              <a:uFillTx/>
              <a:latin typeface="Arial"/>
              <a:ea typeface="ＭＳ Ｐゴシック"/>
              <a:cs typeface="+mn-cs"/>
            </a:endParaRPr>
          </a:p>
        </p:txBody>
      </p:sp>
    </p:spTree>
    <p:extLst>
      <p:ext uri="{BB962C8B-B14F-4D97-AF65-F5344CB8AC3E}">
        <p14:creationId xmlns:p14="http://schemas.microsoft.com/office/powerpoint/2010/main" val="4255880679"/>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9"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Title 1"/>
          <p:cNvSpPr>
            <a:spLocks noGrp="1"/>
          </p:cNvSpPr>
          <p:nvPr>
            <p:ph type="title"/>
          </p:nvPr>
        </p:nvSpPr>
        <p:spPr>
          <a:xfrm>
            <a:off x="490464" y="-220883"/>
            <a:ext cx="10515600" cy="1325563"/>
          </a:xfrm>
        </p:spPr>
        <p:txBody>
          <a:bodyPr>
            <a:noAutofit/>
          </a:bodyPr>
          <a:lstStyle/>
          <a:p>
            <a:r>
              <a:rPr lang="en-US" sz="6000" dirty="0"/>
              <a:t>Bobo Doll Experiments</a:t>
            </a:r>
          </a:p>
        </p:txBody>
      </p:sp>
      <p:sp>
        <p:nvSpPr>
          <p:cNvPr id="4" name="Content Placeholder 3">
            <a:extLst>
              <a:ext uri="{FF2B5EF4-FFF2-40B4-BE49-F238E27FC236}">
                <a16:creationId xmlns:a16="http://schemas.microsoft.com/office/drawing/2014/main" id="{D385EA76-5008-4BE9-9C88-4FD6ABBB2124}"/>
              </a:ext>
            </a:extLst>
          </p:cNvPr>
          <p:cNvSpPr>
            <a:spLocks noGrp="1"/>
          </p:cNvSpPr>
          <p:nvPr>
            <p:ph idx="1"/>
          </p:nvPr>
        </p:nvSpPr>
        <p:spPr/>
        <p:txBody>
          <a:bodyPr/>
          <a:lstStyle/>
          <a:p>
            <a:endParaRPr lang="en-GB"/>
          </a:p>
        </p:txBody>
      </p:sp>
      <p:pic>
        <p:nvPicPr>
          <p:cNvPr id="11469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4692"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4693"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14694" name="Rectangle 8"/>
          <p:cNvSpPr>
            <a:spLocks noChangeArrowheads="1"/>
          </p:cNvSpPr>
          <p:nvPr/>
        </p:nvSpPr>
        <p:spPr bwMode="auto">
          <a:xfrm>
            <a:off x="609600" y="5387074"/>
            <a:ext cx="11582400"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a:ea typeface="ＭＳ Ｐゴシック"/>
                <a:cs typeface="+mn-cs"/>
              </a:rPr>
              <a:t>These photographs of the children in the Bobo doll experiments imitating the violent behavior of the adult model show the powerful influence of observational learning.</a:t>
            </a:r>
          </a:p>
        </p:txBody>
      </p:sp>
      <p:pic>
        <p:nvPicPr>
          <p:cNvPr id="2" name="Picture 1" descr="Screen Shot 2013-12-16 at 5.10.32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464" y="946936"/>
            <a:ext cx="11084072" cy="4140323"/>
          </a:xfrm>
          <a:prstGeom prst="rect">
            <a:avLst/>
          </a:prstGeom>
        </p:spPr>
      </p:pic>
      <p:sp>
        <p:nvSpPr>
          <p:cNvPr id="8" name="Rectangle 7"/>
          <p:cNvSpPr/>
          <p:nvPr/>
        </p:nvSpPr>
        <p:spPr>
          <a:xfrm>
            <a:off x="609600" y="6245945"/>
            <a:ext cx="9015423" cy="461665"/>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a:ea typeface="Calibri"/>
                <a:cs typeface="Calibri"/>
              </a:rPr>
              <a:t>Courtesy Albert Bandura (1925-2021) , Stanford University</a:t>
            </a:r>
            <a:endParaRPr kumimoji="0" lang="en-US" sz="2400" b="0" i="0" u="none" strike="noStrike" kern="1200" cap="none" spc="0" normalizeH="0" baseline="0" noProof="0" dirty="0">
              <a:ln>
                <a:noFill/>
              </a:ln>
              <a:solidFill>
                <a:prstClr val="black"/>
              </a:solidFill>
              <a:effectLst/>
              <a:uLnTx/>
              <a:uFillTx/>
              <a:latin typeface="Arial"/>
              <a:ea typeface="ＭＳ Ｐゴシック"/>
              <a:cs typeface="+mn-cs"/>
            </a:endParaRPr>
          </a:p>
        </p:txBody>
      </p:sp>
      <p:sp>
        <p:nvSpPr>
          <p:cNvPr id="3" name="Rectangle 2"/>
          <p:cNvSpPr/>
          <p:nvPr/>
        </p:nvSpPr>
        <p:spPr bwMode="auto">
          <a:xfrm>
            <a:off x="609600"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0" name="Rectangle 9"/>
          <p:cNvSpPr/>
          <p:nvPr/>
        </p:nvSpPr>
        <p:spPr bwMode="auto">
          <a:xfrm>
            <a:off x="3443555"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1" name="Rectangle 10"/>
          <p:cNvSpPr/>
          <p:nvPr/>
        </p:nvSpPr>
        <p:spPr bwMode="auto">
          <a:xfrm>
            <a:off x="6232983"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12" name="Rectangle 11"/>
          <p:cNvSpPr/>
          <p:nvPr/>
        </p:nvSpPr>
        <p:spPr bwMode="auto">
          <a:xfrm>
            <a:off x="9141547"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3204679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P spid="11"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976846" y="-14010"/>
            <a:ext cx="8895806" cy="6872010"/>
          </a:xfrm>
          <a:prstGeom prst="rect">
            <a:avLst/>
          </a:prstGeom>
        </p:spPr>
      </p:pic>
    </p:spTree>
    <p:extLst>
      <p:ext uri="{BB962C8B-B14F-4D97-AF65-F5344CB8AC3E}">
        <p14:creationId xmlns:p14="http://schemas.microsoft.com/office/powerpoint/2010/main" val="1801473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oy plastic numbers">
            <a:extLst>
              <a:ext uri="{FF2B5EF4-FFF2-40B4-BE49-F238E27FC236}">
                <a16:creationId xmlns:a16="http://schemas.microsoft.com/office/drawing/2014/main" id="{63356E2A-4B4C-4F5B-B5C8-3A2C733E0503}"/>
              </a:ext>
            </a:extLst>
          </p:cNvPr>
          <p:cNvPicPr>
            <a:picLocks noChangeAspect="1"/>
          </p:cNvPicPr>
          <p:nvPr/>
        </p:nvPicPr>
        <p:blipFill rotWithShape="1">
          <a:blip r:embed="rId2">
            <a:alphaModFix amt="50000"/>
          </a:blip>
          <a:srcRect t="9380" b="6350"/>
          <a:stretch/>
        </p:blipFill>
        <p:spPr>
          <a:xfrm>
            <a:off x="20" y="1"/>
            <a:ext cx="12191980" cy="6857999"/>
          </a:xfrm>
          <a:prstGeom prst="rect">
            <a:avLst/>
          </a:prstGeom>
        </p:spPr>
      </p:pic>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B6F15528-21DE-4FAA-801E-634DDDAF4B2B}" type="slidenum">
              <a:rPr lang="en-US">
                <a:solidFill>
                  <a:srgbClr val="FFFFFF"/>
                </a:solidFill>
                <a:latin typeface="Calibri" panose="020F0502020204030204"/>
              </a:rPr>
              <a:pPr>
                <a:spcAft>
                  <a:spcPts val="600"/>
                </a:spcAft>
                <a:defRPr/>
              </a:pPr>
              <a:t>17</a:t>
            </a:fld>
            <a:endParaRPr lang="en-US">
              <a:solidFill>
                <a:srgbClr val="FFFFFF"/>
              </a:solidFill>
              <a:latin typeface="Calibri" panose="020F0502020204030204"/>
            </a:endParaRPr>
          </a:p>
        </p:txBody>
      </p:sp>
      <p:pic>
        <p:nvPicPr>
          <p:cNvPr id="2" name="Picture 1">
            <a:extLst>
              <a:ext uri="{FF2B5EF4-FFF2-40B4-BE49-F238E27FC236}">
                <a16:creationId xmlns:a16="http://schemas.microsoft.com/office/drawing/2014/main" id="{30502EBA-A07C-4014-8719-AD17FB973D12}"/>
              </a:ext>
            </a:extLst>
          </p:cNvPr>
          <p:cNvPicPr>
            <a:picLocks noChangeAspect="1"/>
          </p:cNvPicPr>
          <p:nvPr/>
        </p:nvPicPr>
        <p:blipFill>
          <a:blip r:embed="rId3"/>
          <a:stretch>
            <a:fillRect/>
          </a:stretch>
        </p:blipFill>
        <p:spPr>
          <a:xfrm>
            <a:off x="1055803" y="798969"/>
            <a:ext cx="9637078" cy="5420857"/>
          </a:xfrm>
          <a:prstGeom prst="rect">
            <a:avLst/>
          </a:prstGeom>
        </p:spPr>
      </p:pic>
    </p:spTree>
    <p:extLst>
      <p:ext uri="{BB962C8B-B14F-4D97-AF65-F5344CB8AC3E}">
        <p14:creationId xmlns:p14="http://schemas.microsoft.com/office/powerpoint/2010/main" val="37042099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143F9-61E9-4F96-8FFB-34B26E68D0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7F954F-784E-47D0-BC35-AEE3A937AE3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230825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TotalTime>
  <Words>715</Words>
  <Application>Microsoft Office PowerPoint</Application>
  <PresentationFormat>Widescreen</PresentationFormat>
  <Paragraphs>85</Paragraphs>
  <Slides>18</Slides>
  <Notes>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18</vt:i4>
      </vt:variant>
    </vt:vector>
  </HeadingPairs>
  <TitlesOfParts>
    <vt:vector size="24" baseType="lpstr">
      <vt:lpstr>Arial</vt:lpstr>
      <vt:lpstr>Calibri</vt:lpstr>
      <vt:lpstr>Calibri Light</vt:lpstr>
      <vt:lpstr>Tw Cen MT</vt:lpstr>
      <vt:lpstr>Office Theme</vt:lpstr>
      <vt:lpstr>1_Office Theme</vt:lpstr>
      <vt:lpstr>B. Learning Theory &amp; Developmental Psychology</vt:lpstr>
      <vt:lpstr>Learning Theory</vt:lpstr>
      <vt:lpstr>Developmental Psychology</vt:lpstr>
      <vt:lpstr>PowerPoint Presentation</vt:lpstr>
      <vt:lpstr>PowerPoint Presentation</vt:lpstr>
      <vt:lpstr>PowerPoint Presentation</vt:lpstr>
      <vt:lpstr>JB Watson (1878-1958) </vt:lpstr>
      <vt:lpstr>The “Little Albert” Study</vt:lpstr>
      <vt:lpstr>PowerPoint Presentation</vt:lpstr>
      <vt:lpstr>Operant Conditioning</vt:lpstr>
      <vt:lpstr>Operant conditioning</vt:lpstr>
      <vt:lpstr>BF Skinner  (1904-1990)</vt:lpstr>
      <vt:lpstr>PowerPoint Presentation</vt:lpstr>
      <vt:lpstr>PowerPoint Presentation</vt:lpstr>
      <vt:lpstr>Bobo Doll Experiments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Theory &amp; Developmental Psychology</dc:title>
  <dc:creator>Mike Durke</dc:creator>
  <cp:lastModifiedBy>Mike Durke</cp:lastModifiedBy>
  <cp:revision>3</cp:revision>
  <dcterms:created xsi:type="dcterms:W3CDTF">2021-11-25T15:43:29Z</dcterms:created>
  <dcterms:modified xsi:type="dcterms:W3CDTF">2021-11-25T17:45:47Z</dcterms:modified>
</cp:coreProperties>
</file>