
<file path=[Content_Types].xml><?xml version="1.0" encoding="utf-8"?>
<Types xmlns="http://schemas.openxmlformats.org/package/2006/content-types">
  <Default Extension="jpeg" ContentType="image/jpeg"/>
  <Default Extension="jp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94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v-library.co.uk/job/225634794/healthcare-assistant?s=104033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publication/confidentiality-policy/" TargetMode="External"/><Relationship Id="rId2" Type="http://schemas.openxmlformats.org/officeDocument/2006/relationships/hyperlink" Target="https://www.cv-library.co.uk/job/225634794/healthcare-assistant?s=10403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s://www.higheredjobs.com/Articles/articleDisplay.cfm?ID=2805" TargetMode="External"/><Relationship Id="rId4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82D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823960" y="0"/>
            <a:ext cx="3383280" cy="6858000"/>
          </a:xfrm>
          <a:prstGeom prst="rect">
            <a:avLst/>
          </a:prstGeom>
          <a:solidFill>
            <a:srgbClr val="23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77240" y="1508760"/>
            <a:ext cx="7498079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3400" b="1">
                <a:solidFill>
                  <a:srgbClr val="FFFFFF"/>
                </a:solidFill>
                <a:latin typeface="Aptos"/>
              </a:defRPr>
            </a:pPr>
            <a:r>
              <a:t>INTRODUCTION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2788920"/>
            <a:ext cx="7589520" cy="15927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2000" b="0">
                <a:solidFill>
                  <a:srgbClr val="FFFFFF"/>
                </a:solidFill>
                <a:latin typeface="Aptos"/>
              </a:defRPr>
            </a:pPr>
            <a:r>
              <a:rPr dirty="0"/>
              <a:t>Name: Rizwana Ahmed</a:t>
            </a:r>
          </a:p>
          <a:p>
            <a:pPr>
              <a:spcAft>
                <a:spcPts val="700"/>
              </a:spcAft>
              <a:defRPr sz="2000" b="0">
                <a:solidFill>
                  <a:srgbClr val="FFFFFF"/>
                </a:solidFill>
                <a:latin typeface="Aptos"/>
              </a:defRPr>
            </a:pPr>
            <a:r>
              <a:rPr dirty="0"/>
              <a:t>Student number: 2525197</a:t>
            </a:r>
          </a:p>
          <a:p>
            <a:pPr>
              <a:spcAft>
                <a:spcPts val="700"/>
              </a:spcAft>
              <a:defRPr sz="2000" b="0">
                <a:solidFill>
                  <a:srgbClr val="FFFFFF"/>
                </a:solidFill>
                <a:latin typeface="Aptos"/>
              </a:defRPr>
            </a:pPr>
            <a:r>
              <a:rPr dirty="0"/>
              <a:t>Course ref: LCHS4009</a:t>
            </a:r>
          </a:p>
          <a:p>
            <a:pPr>
              <a:spcAft>
                <a:spcPts val="700"/>
              </a:spcAft>
              <a:defRPr sz="2000" b="0">
                <a:solidFill>
                  <a:srgbClr val="FFFFFF"/>
                </a:solidFill>
                <a:latin typeface="Aptos"/>
              </a:defRPr>
            </a:pPr>
            <a:r>
              <a:rPr dirty="0"/>
              <a:t>Lecturer name: </a:t>
            </a:r>
            <a:r>
              <a:rPr lang="en-GB" dirty="0"/>
              <a:t>Hajira </a:t>
            </a:r>
            <a:r>
              <a:rPr lang="en-GB" dirty="0" err="1"/>
              <a:t>Mustasim</a:t>
            </a:r>
            <a:endParaRPr dirty="0"/>
          </a:p>
        </p:txBody>
      </p:sp>
      <p:sp>
        <p:nvSpPr>
          <p:cNvPr id="6" name="TextBox 5"/>
          <p:cNvSpPr txBox="1"/>
          <p:nvPr/>
        </p:nvSpPr>
        <p:spPr>
          <a:xfrm>
            <a:off x="9189720" y="1920240"/>
            <a:ext cx="25603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700"/>
              </a:spcAft>
              <a:defRPr sz="2200" b="1">
                <a:solidFill>
                  <a:srgbClr val="FFFFFF"/>
                </a:solidFill>
                <a:latin typeface="Aptos"/>
              </a:defRPr>
            </a:pPr>
            <a:r>
              <a:rPr dirty="0"/>
              <a:t>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5"/>
                </a:solidFill>
                <a:latin typeface="Aptos"/>
              </a:defRPr>
            </a:pPr>
            <a:r>
              <a:t>CV | Profile and key skills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941832"/>
            <a:ext cx="1051560" cy="54864"/>
          </a:xfrm>
          <a:prstGeom prst="rect">
            <a:avLst/>
          </a:prstGeom>
          <a:solidFill>
            <a:srgbClr val="23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155680" y="647395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646E78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691640"/>
            <a:ext cx="5212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2200" b="1">
                <a:solidFill>
                  <a:srgbClr val="238287"/>
                </a:solidFill>
                <a:latin typeface="Aptos"/>
              </a:defRPr>
            </a:pPr>
            <a:r>
              <a:t>RIZWANA AHMED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2103120"/>
            <a:ext cx="52120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00" b="0">
                <a:solidFill>
                  <a:srgbClr val="646E78"/>
                </a:solidFill>
                <a:latin typeface="Aptos"/>
              </a:defRPr>
            </a:pPr>
            <a:r>
              <a:t>07510043934  |  roses85@hotmail.co.uk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2438400"/>
            <a:ext cx="5120640" cy="3368040"/>
          </a:xfrm>
          <a:prstGeom prst="roundRect">
            <a:avLst/>
          </a:prstGeom>
          <a:solidFill>
            <a:srgbClr val="EFF6F7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PROFILE</a:t>
            </a:r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rPr dirty="0"/>
              <a:t>• Reliable, motivated and hardworking, with a practical approach to tasks.</a:t>
            </a:r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rPr dirty="0"/>
              <a:t>• Experienced in supporting children and adults, communicating with families and colleagues, and working as part of a team.</a:t>
            </a:r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rPr dirty="0"/>
              <a:t>• Confidentiality, safety and following procedures have featured across previous roles.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172200" y="2351314"/>
            <a:ext cx="5212080" cy="3455126"/>
          </a:xfrm>
          <a:prstGeom prst="roundRect">
            <a:avLst/>
          </a:prstGeom>
          <a:solidFill>
            <a:srgbClr val="F7F9FA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t>TRANSFERABLE SKILLS</a:t>
            </a:r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t>• Verbal and written communication</a:t>
            </a:r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t>• Organisation, prioritising and multitasking</a:t>
            </a:r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t>• Staying calm under pressure</a:t>
            </a:r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t>• Confidentiality and following procedures</a:t>
            </a:r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t>• Customer service and responding to enquiries</a:t>
            </a:r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t>• Health, safety and hygiene awareness</a:t>
            </a:r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t>• Teamwork and willingness to learn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5"/>
                </a:solidFill>
                <a:latin typeface="Aptos"/>
              </a:defRPr>
            </a:pPr>
            <a:r>
              <a:t>CV | Relevant experience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941832"/>
            <a:ext cx="1051560" cy="54864"/>
          </a:xfrm>
          <a:prstGeom prst="rect">
            <a:avLst/>
          </a:prstGeom>
          <a:solidFill>
            <a:srgbClr val="23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155680" y="647395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646E78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600200"/>
            <a:ext cx="5212080" cy="2057400"/>
          </a:xfrm>
          <a:prstGeom prst="roundRect">
            <a:avLst/>
          </a:prstGeom>
          <a:solidFill>
            <a:srgbClr val="EFF6F7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Pupil Guide / Travel Assistant | AFJ Limited and Hats Group (2022–2025)</a:t>
            </a:r>
          </a:p>
          <a:p>
            <a:pPr>
              <a:spcAft>
                <a:spcPts val="600"/>
              </a:spcAft>
              <a:defRPr sz="1400">
                <a:solidFill>
                  <a:srgbClr val="2D3741"/>
                </a:solidFill>
                <a:latin typeface="Aptos"/>
              </a:defRPr>
            </a:pPr>
            <a:r>
              <a:rPr dirty="0"/>
              <a:t>• Supported pupil safety and handovers.</a:t>
            </a:r>
          </a:p>
          <a:p>
            <a:pPr>
              <a:spcAft>
                <a:spcPts val="600"/>
              </a:spcAft>
              <a:defRPr sz="1400">
                <a:solidFill>
                  <a:srgbClr val="2D3741"/>
                </a:solidFill>
                <a:latin typeface="Aptos"/>
              </a:defRPr>
            </a:pPr>
            <a:r>
              <a:rPr dirty="0"/>
              <a:t>• Communicated with parents and pupils; maintained confidentiality.</a:t>
            </a:r>
          </a:p>
          <a:p>
            <a:pPr>
              <a:spcAft>
                <a:spcPts val="600"/>
              </a:spcAft>
              <a:defRPr sz="1400">
                <a:solidFill>
                  <a:srgbClr val="2D3741"/>
                </a:solidFill>
                <a:latin typeface="Aptos"/>
              </a:defRPr>
            </a:pPr>
            <a:r>
              <a:rPr dirty="0"/>
              <a:t>• Used empathy and responded to concerns or emergencies.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172200" y="1600200"/>
            <a:ext cx="5212080" cy="2057400"/>
          </a:xfrm>
          <a:prstGeom prst="roundRect">
            <a:avLst/>
          </a:prstGeom>
          <a:solidFill>
            <a:srgbClr val="EFF6F7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Exam Invigilator | Waverley School (2024–</a:t>
            </a:r>
            <a:r>
              <a:rPr lang="en-US" dirty="0"/>
              <a:t>2025</a:t>
            </a:r>
            <a:r>
              <a:rPr dirty="0"/>
              <a:t>)</a:t>
            </a:r>
          </a:p>
          <a:p>
            <a:pPr>
              <a:spcAft>
                <a:spcPts val="600"/>
              </a:spcAft>
              <a:defRPr sz="1400">
                <a:solidFill>
                  <a:srgbClr val="2D3741"/>
                </a:solidFill>
                <a:latin typeface="Aptos"/>
              </a:defRPr>
            </a:pPr>
            <a:r>
              <a:rPr dirty="0"/>
              <a:t>• Checked identities and followed formal procedures.</a:t>
            </a:r>
          </a:p>
          <a:p>
            <a:pPr>
              <a:spcAft>
                <a:spcPts val="600"/>
              </a:spcAft>
              <a:defRPr sz="1400">
                <a:solidFill>
                  <a:srgbClr val="2D3741"/>
                </a:solidFill>
                <a:latin typeface="Aptos"/>
              </a:defRPr>
            </a:pPr>
            <a:r>
              <a:rPr dirty="0"/>
              <a:t>• Gave clear instructions and responded to queries.</a:t>
            </a:r>
          </a:p>
          <a:p>
            <a:pPr>
              <a:spcAft>
                <a:spcPts val="600"/>
              </a:spcAft>
              <a:defRPr sz="1400">
                <a:solidFill>
                  <a:srgbClr val="2D3741"/>
                </a:solidFill>
                <a:latin typeface="Aptos"/>
              </a:defRPr>
            </a:pPr>
            <a:r>
              <a:rPr dirty="0"/>
              <a:t>• Maintained a fair, controlled environment.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3886200"/>
            <a:ext cx="5212080" cy="2057400"/>
          </a:xfrm>
          <a:prstGeom prst="roundRect">
            <a:avLst/>
          </a:prstGeom>
          <a:solidFill>
            <a:srgbClr val="EFF6F7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Lunchtime Supervisor | Greet Primary / Waverley School (2014–</a:t>
            </a:r>
            <a:r>
              <a:rPr lang="en-US" dirty="0"/>
              <a:t>2026</a:t>
            </a:r>
            <a:r>
              <a:rPr dirty="0"/>
              <a:t>)</a:t>
            </a:r>
          </a:p>
          <a:p>
            <a:pPr>
              <a:spcAft>
                <a:spcPts val="600"/>
              </a:spcAft>
              <a:defRPr sz="1400">
                <a:solidFill>
                  <a:srgbClr val="2D3741"/>
                </a:solidFill>
                <a:latin typeface="Aptos"/>
              </a:defRPr>
            </a:pPr>
            <a:r>
              <a:rPr dirty="0"/>
              <a:t>• Supported wellbeing, routines and safe behavior</a:t>
            </a:r>
            <a:r>
              <a:rPr lang="en-US" dirty="0"/>
              <a:t> for children in safe settings.</a:t>
            </a:r>
            <a:endParaRPr dirty="0"/>
          </a:p>
          <a:p>
            <a:pPr>
              <a:spcAft>
                <a:spcPts val="600"/>
              </a:spcAft>
              <a:defRPr sz="1400">
                <a:solidFill>
                  <a:srgbClr val="2D3741"/>
                </a:solidFill>
                <a:latin typeface="Aptos"/>
              </a:defRPr>
            </a:pPr>
            <a:r>
              <a:rPr dirty="0"/>
              <a:t>• Completed fire safety and adult/child risk assessment training.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172200" y="3886200"/>
            <a:ext cx="5212080" cy="2057400"/>
          </a:xfrm>
          <a:prstGeom prst="roundRect">
            <a:avLst/>
          </a:prstGeom>
          <a:solidFill>
            <a:srgbClr val="EFF6F7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Care Assistant | Barkat Care Home (approx. 2014–2017)</a:t>
            </a:r>
          </a:p>
          <a:p>
            <a:pPr>
              <a:spcAft>
                <a:spcPts val="600"/>
              </a:spcAft>
              <a:defRPr sz="1400">
                <a:solidFill>
                  <a:srgbClr val="2D3741"/>
                </a:solidFill>
                <a:latin typeface="Aptos"/>
              </a:defRPr>
            </a:pPr>
            <a:r>
              <a:rPr dirty="0"/>
              <a:t>• Provided personal, emotional and physical support.</a:t>
            </a:r>
          </a:p>
          <a:p>
            <a:pPr>
              <a:spcAft>
                <a:spcPts val="600"/>
              </a:spcAft>
              <a:defRPr sz="1400">
                <a:solidFill>
                  <a:srgbClr val="2D3741"/>
                </a:solidFill>
                <a:latin typeface="Aptos"/>
              </a:defRPr>
            </a:pPr>
            <a:r>
              <a:rPr dirty="0"/>
              <a:t>• Prioritized tasks, followed procedures and maintained confidentiality.</a:t>
            </a:r>
          </a:p>
          <a:p>
            <a:pPr>
              <a:spcAft>
                <a:spcPts val="600"/>
              </a:spcAft>
              <a:defRPr sz="1400">
                <a:solidFill>
                  <a:srgbClr val="2D3741"/>
                </a:solidFill>
                <a:latin typeface="Aptos"/>
              </a:defRPr>
            </a:pPr>
            <a:r>
              <a:rPr dirty="0"/>
              <a:t>• Recorded information in care plans.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5"/>
                </a:solidFill>
                <a:latin typeface="Aptos"/>
              </a:defRPr>
            </a:pPr>
            <a:r>
              <a:t>CV | Additional experience and training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941832"/>
            <a:ext cx="1051560" cy="54864"/>
          </a:xfrm>
          <a:prstGeom prst="rect">
            <a:avLst/>
          </a:prstGeom>
          <a:solidFill>
            <a:srgbClr val="23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155680" y="647395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646E78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645920"/>
            <a:ext cx="5212080" cy="2011680"/>
          </a:xfrm>
          <a:prstGeom prst="roundRect">
            <a:avLst/>
          </a:prstGeom>
          <a:solidFill>
            <a:srgbClr val="EFF6F7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t>OTHER EXPERIENCE</a:t>
            </a:r>
          </a:p>
          <a:p>
            <a:pPr>
              <a:spcAft>
                <a:spcPts val="600"/>
              </a:spcAft>
              <a:defRPr sz="1300">
                <a:solidFill>
                  <a:srgbClr val="2D3741"/>
                </a:solidFill>
                <a:latin typeface="Aptos"/>
              </a:defRPr>
            </a:pPr>
            <a:r>
              <a:t>• Kitchen Assistant, Greet Primary (2015–2021): hygiene, teamwork and following instructions.</a:t>
            </a:r>
          </a:p>
          <a:p>
            <a:pPr>
              <a:spcAft>
                <a:spcPts val="600"/>
              </a:spcAft>
              <a:defRPr sz="1300">
                <a:solidFill>
                  <a:srgbClr val="2D3741"/>
                </a:solidFill>
                <a:latin typeface="Aptos"/>
              </a:defRPr>
            </a:pPr>
            <a:r>
              <a:t>• Kumon Learning Tuition Assistant (2015–2017): supported learning, recorded progress and organised sessions.</a:t>
            </a:r>
          </a:p>
          <a:p>
            <a:pPr>
              <a:spcAft>
                <a:spcPts val="600"/>
              </a:spcAft>
              <a:defRPr sz="1300">
                <a:solidFill>
                  <a:srgbClr val="2D3741"/>
                </a:solidFill>
                <a:latin typeface="Aptos"/>
              </a:defRPr>
            </a:pPr>
            <a:r>
              <a:t>• Nursery Nurse, Lawnswood Children Centre (2012–2013): calm, caring support.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172200" y="1645920"/>
            <a:ext cx="5212080" cy="2011680"/>
          </a:xfrm>
          <a:prstGeom prst="roundRect">
            <a:avLst/>
          </a:prstGeom>
          <a:solidFill>
            <a:srgbClr val="EFF6F7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EDUCATION</a:t>
            </a:r>
          </a:p>
          <a:p>
            <a:pPr>
              <a:spcAft>
                <a:spcPts val="600"/>
              </a:spcAft>
              <a:defRPr sz="1300">
                <a:solidFill>
                  <a:srgbClr val="2D3741"/>
                </a:solidFill>
                <a:latin typeface="Aptos"/>
              </a:defRPr>
            </a:pPr>
            <a:r>
              <a:rPr dirty="0"/>
              <a:t>• Level 1 Diploma in Health and Social Care</a:t>
            </a:r>
          </a:p>
          <a:p>
            <a:pPr>
              <a:spcAft>
                <a:spcPts val="600"/>
              </a:spcAft>
              <a:defRPr sz="1300">
                <a:solidFill>
                  <a:srgbClr val="2D3741"/>
                </a:solidFill>
                <a:latin typeface="Aptos"/>
              </a:defRPr>
            </a:pPr>
            <a:r>
              <a:rPr dirty="0"/>
              <a:t>• Level 2 Diploma and Certificate in Health and Social Care</a:t>
            </a:r>
          </a:p>
          <a:p>
            <a:pPr>
              <a:spcAft>
                <a:spcPts val="600"/>
              </a:spcAft>
              <a:defRPr sz="1300">
                <a:solidFill>
                  <a:srgbClr val="2D3741"/>
                </a:solidFill>
                <a:latin typeface="Aptos"/>
              </a:defRPr>
            </a:pPr>
            <a:r>
              <a:rPr dirty="0"/>
              <a:t>• Graded Examination in Spoken English – Trinity College London</a:t>
            </a:r>
          </a:p>
          <a:p>
            <a:pPr>
              <a:spcAft>
                <a:spcPts val="600"/>
              </a:spcAft>
              <a:defRPr sz="1300">
                <a:solidFill>
                  <a:srgbClr val="2D3741"/>
                </a:solidFill>
                <a:latin typeface="Aptos"/>
              </a:defRPr>
            </a:pPr>
            <a:r>
              <a:rPr dirty="0"/>
              <a:t>•</a:t>
            </a:r>
            <a:r>
              <a:rPr lang="en-US" dirty="0"/>
              <a:t> currently working towards a </a:t>
            </a:r>
            <a:r>
              <a:rPr dirty="0"/>
              <a:t> Teaching Assistant qualification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3931920"/>
            <a:ext cx="10652760" cy="1828800"/>
          </a:xfrm>
          <a:prstGeom prst="roundRect">
            <a:avLst/>
          </a:prstGeom>
          <a:solidFill>
            <a:srgbClr val="F7F9FA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TRAINING </a:t>
            </a:r>
          </a:p>
          <a:p>
            <a:pPr>
              <a:spcAft>
                <a:spcPts val="600"/>
              </a:spcAft>
              <a:defRPr sz="1400">
                <a:solidFill>
                  <a:srgbClr val="2D3741"/>
                </a:solidFill>
                <a:latin typeface="Aptos"/>
              </a:defRPr>
            </a:pPr>
            <a:r>
              <a:rPr dirty="0"/>
              <a:t>• Adult Safeguarding Level 1 • Child Safeguarding Level 1 • Fire Safety • Allergens • First Aid (CPR)</a:t>
            </a:r>
          </a:p>
          <a:p>
            <a:pPr>
              <a:spcAft>
                <a:spcPts val="600"/>
              </a:spcAft>
              <a:defRPr sz="1400">
                <a:solidFill>
                  <a:srgbClr val="2D3741"/>
                </a:solidFill>
                <a:latin typeface="Aptos"/>
              </a:defRPr>
            </a:pPr>
            <a:r>
              <a:rPr lang="en-US" dirty="0"/>
              <a:t>- </a:t>
            </a:r>
            <a:r>
              <a:rPr dirty="0"/>
              <a:t>child and adult risk assessment training and food hygiene training.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5"/>
                </a:solidFill>
                <a:latin typeface="Aptos"/>
              </a:defRPr>
            </a:pPr>
            <a:r>
              <a:rPr lang="en-US" dirty="0"/>
              <a:t>Care assistant</a:t>
            </a:r>
            <a:r>
              <a:rPr dirty="0"/>
              <a:t> | NHS Band </a:t>
            </a:r>
            <a:r>
              <a:rPr lang="en-US" dirty="0"/>
              <a:t>3 Healthcare assistant </a:t>
            </a:r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594360" y="941832"/>
            <a:ext cx="1051560" cy="54864"/>
          </a:xfrm>
          <a:prstGeom prst="rect">
            <a:avLst/>
          </a:prstGeom>
          <a:solidFill>
            <a:srgbClr val="23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155680" y="647395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646E78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623060"/>
            <a:ext cx="5212080" cy="3611880"/>
          </a:xfrm>
          <a:prstGeom prst="roundRect">
            <a:avLst/>
          </a:prstGeom>
          <a:solidFill>
            <a:srgbClr val="EFF6F7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CAREER TO EXPLORE</a:t>
            </a:r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rPr dirty="0"/>
              <a:t>• </a:t>
            </a:r>
            <a:r>
              <a:rPr lang="en-US" dirty="0"/>
              <a:t>Healthcare assistant </a:t>
            </a:r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rPr dirty="0"/>
              <a:t>• Typical tasks</a:t>
            </a:r>
            <a:r>
              <a:rPr lang="en-US" dirty="0"/>
              <a:t> – Involves caring for elderly patients, and supporting them with their basic needs. As I have experience in this role throughout my time at Barkat care home I have taken a keen interest in this role.</a:t>
            </a:r>
            <a:endParaRPr dirty="0"/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rPr dirty="0"/>
              <a:t>•</a:t>
            </a:r>
            <a:r>
              <a:rPr lang="en-US" dirty="0"/>
              <a:t> I possess the relevant skills and experience to ensure I can apply to this role</a:t>
            </a:r>
            <a:r>
              <a:rPr dirty="0"/>
              <a:t>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172200" y="1645920"/>
            <a:ext cx="5212080" cy="3611880"/>
          </a:xfrm>
          <a:prstGeom prst="roundRect">
            <a:avLst/>
          </a:prstGeom>
          <a:solidFill>
            <a:srgbClr val="F7F9FA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lang="en-US" dirty="0"/>
              <a:t>Healthcare Assistant </a:t>
            </a:r>
          </a:p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•</a:t>
            </a:r>
            <a:r>
              <a:rPr lang="en-GB" sz="1400" dirty="0">
                <a:solidFill>
                  <a:srgbClr val="2D3741"/>
                </a:solidFill>
                <a:latin typeface="Aptos"/>
                <a:hlinkClick r:id="rId2"/>
              </a:rPr>
              <a:t>Healthcare Assistant by Apollo Home Healthcare Limited in B16, Harborne, City and Borough of Birmingham Ref: 225634794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5"/>
                </a:solidFill>
                <a:latin typeface="Aptos"/>
              </a:defRPr>
            </a:pPr>
            <a:r>
              <a:t>Personal SWOT analysis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941832"/>
            <a:ext cx="1051560" cy="54864"/>
          </a:xfrm>
          <a:prstGeom prst="rect">
            <a:avLst/>
          </a:prstGeom>
          <a:solidFill>
            <a:srgbClr val="23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155680" y="647395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646E78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508760"/>
            <a:ext cx="5212080" cy="1965960"/>
          </a:xfrm>
          <a:prstGeom prst="roundRect">
            <a:avLst/>
          </a:prstGeom>
          <a:solidFill>
            <a:srgbClr val="EBF7F1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STRENGTHS  |  Internal positives</a:t>
            </a:r>
          </a:p>
          <a:p>
            <a:pPr lvl="0"/>
            <a:r>
              <a:rPr sz="1400" dirty="0">
                <a:solidFill>
                  <a:schemeClr val="tx1"/>
                </a:solidFill>
              </a:rPr>
              <a:t>•</a:t>
            </a:r>
            <a:r>
              <a:rPr lang="en-US" sz="1400" dirty="0">
                <a:solidFill>
                  <a:schemeClr val="tx1"/>
                </a:solidFill>
              </a:rPr>
              <a:t> I </a:t>
            </a:r>
            <a:r>
              <a:rPr lang="en-GB" sz="1400" dirty="0">
                <a:solidFill>
                  <a:schemeClr val="tx1"/>
                </a:solidFill>
              </a:rPr>
              <a:t>have experience supporting people in care and education settings from Barkat care home.</a:t>
            </a:r>
          </a:p>
          <a:p>
            <a:pPr lvl="0"/>
            <a:r>
              <a:rPr lang="en-GB" sz="1400" dirty="0">
                <a:solidFill>
                  <a:schemeClr val="tx1"/>
                </a:solidFill>
              </a:rPr>
              <a:t>My care assistant experience helped me develop empathy, patience and an understanding of individual needs.</a:t>
            </a:r>
          </a:p>
          <a:p>
            <a:pPr lvl="0"/>
            <a:r>
              <a:rPr lang="en-GB" sz="1400" dirty="0">
                <a:solidFill>
                  <a:schemeClr val="tx1"/>
                </a:solidFill>
              </a:rPr>
              <a:t>My pupil guide role developed my communication skills and understanding of safeguarding and confidentiality.</a:t>
            </a:r>
          </a:p>
          <a:p>
            <a:pPr>
              <a:spcAft>
                <a:spcPts val="600"/>
              </a:spcAft>
              <a:defRPr sz="1400">
                <a:solidFill>
                  <a:srgbClr val="2D3741"/>
                </a:solidFill>
                <a:latin typeface="Aptos"/>
              </a:defRPr>
            </a:pP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6172200" y="1508760"/>
            <a:ext cx="5212080" cy="1965960"/>
          </a:xfrm>
          <a:prstGeom prst="roundRect">
            <a:avLst/>
          </a:prstGeom>
          <a:solidFill>
            <a:srgbClr val="FCF5E6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WEAKNESSES  |  Development areas</a:t>
            </a:r>
          </a:p>
          <a:p>
            <a:pPr lvl="0"/>
            <a:r>
              <a:rPr lang="en-GB" sz="1400" dirty="0">
                <a:solidFill>
                  <a:schemeClr val="tx1"/>
                </a:solidFill>
              </a:rPr>
              <a:t>I may need to develop my confidence using NHS patient administration systems.</a:t>
            </a:r>
          </a:p>
          <a:p>
            <a:pPr lvl="0"/>
            <a:r>
              <a:rPr lang="en-GB" sz="1400" dirty="0">
                <a:solidFill>
                  <a:schemeClr val="tx1"/>
                </a:solidFill>
              </a:rPr>
              <a:t>I need to demonstrate my experience with Microsoft Office and other administrative software more clearly.</a:t>
            </a:r>
          </a:p>
          <a:p>
            <a:pPr lvl="0"/>
            <a:r>
              <a:rPr lang="en-GB" sz="1400" dirty="0">
                <a:solidFill>
                  <a:schemeClr val="tx1"/>
                </a:solidFill>
              </a:rPr>
              <a:t>I may need further practice in prioritising telephone calls, face-to-face enquiries and administrative tasks at the same time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3703320"/>
            <a:ext cx="5212080" cy="1965960"/>
          </a:xfrm>
          <a:prstGeom prst="roundRect">
            <a:avLst/>
          </a:prstGeom>
          <a:solidFill>
            <a:srgbClr val="EBF3FA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OPPORTUNITIES  |  External positives</a:t>
            </a:r>
          </a:p>
          <a:p>
            <a:pPr lvl="0"/>
            <a:r>
              <a:rPr sz="1200" dirty="0">
                <a:solidFill>
                  <a:schemeClr val="tx1"/>
                </a:solidFill>
              </a:rPr>
              <a:t>•</a:t>
            </a:r>
            <a:r>
              <a:rPr lang="en-GB" sz="1200" dirty="0">
                <a:solidFill>
                  <a:schemeClr val="tx1"/>
                </a:solidFill>
              </a:rPr>
              <a:t>NHS induction and role-specific training could help me develop the skills needed for the position.</a:t>
            </a:r>
          </a:p>
          <a:p>
            <a:pPr lvl="0"/>
            <a:r>
              <a:rPr lang="en-GB" sz="1200" dirty="0">
                <a:solidFill>
                  <a:schemeClr val="tx1"/>
                </a:solidFill>
              </a:rPr>
              <a:t>Training in patient administration systems and information governance could strengthen my application.</a:t>
            </a:r>
          </a:p>
          <a:p>
            <a:pPr lvl="0"/>
            <a:r>
              <a:rPr lang="en-GB" sz="1200" dirty="0">
                <a:solidFill>
                  <a:schemeClr val="tx1"/>
                </a:solidFill>
              </a:rPr>
              <a:t>My previous care experience provides a foundation for understanding patient needs.</a:t>
            </a:r>
          </a:p>
          <a:p>
            <a:pPr lvl="0"/>
            <a:r>
              <a:rPr lang="en-GB" sz="1200" dirty="0">
                <a:solidFill>
                  <a:schemeClr val="tx1"/>
                </a:solidFill>
              </a:rPr>
              <a:t>Entry-level NHS employment could provide opportunities to gain experience and progress into more senior administrative roles.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172200" y="3703320"/>
            <a:ext cx="5212080" cy="1965960"/>
          </a:xfrm>
          <a:prstGeom prst="roundRect">
            <a:avLst/>
          </a:prstGeom>
          <a:solidFill>
            <a:srgbClr val="FAEDEF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THREATS  |  External challenges</a:t>
            </a:r>
          </a:p>
          <a:p>
            <a:pPr lvl="0"/>
            <a:r>
              <a:rPr lang="en-GB" sz="1200" dirty="0">
                <a:solidFill>
                  <a:schemeClr val="tx1"/>
                </a:solidFill>
              </a:rPr>
              <a:t>Competition from applicants who already have NHS reception or administration experience.</a:t>
            </a:r>
          </a:p>
          <a:p>
            <a:pPr lvl="0"/>
            <a:r>
              <a:rPr lang="en-GB" sz="1200" dirty="0">
                <a:solidFill>
                  <a:schemeClr val="tx1"/>
                </a:solidFill>
              </a:rPr>
              <a:t>Limited experience with specialist NHS IT systems may make the transition more challenging.</a:t>
            </a:r>
          </a:p>
          <a:p>
            <a:pPr lvl="0"/>
            <a:r>
              <a:rPr lang="en-GB" sz="1200" dirty="0">
                <a:solidFill>
                  <a:schemeClr val="tx1"/>
                </a:solidFill>
              </a:rPr>
              <a:t>A busy care home area may involve distressed patients, interruptions and competing priorities.</a:t>
            </a:r>
          </a:p>
          <a:p>
            <a:pPr lvl="0"/>
            <a:r>
              <a:rPr lang="en-GB" sz="1200" dirty="0">
                <a:solidFill>
                  <a:schemeClr val="tx1"/>
                </a:solidFill>
              </a:rPr>
              <a:t>Mistakes in patient information or confidentiality could affect patient safety and trust, so accuracy and adherence to procedures are essential.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5"/>
                </a:solidFill>
                <a:latin typeface="Aptos"/>
              </a:defRPr>
            </a:pPr>
            <a:r>
              <a:rPr lang="en-US" dirty="0"/>
              <a:t>Practical next steps using SWOT </a:t>
            </a:r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594360" y="941832"/>
            <a:ext cx="1051560" cy="54864"/>
          </a:xfrm>
          <a:prstGeom prst="rect">
            <a:avLst/>
          </a:prstGeom>
          <a:solidFill>
            <a:srgbClr val="23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155680" y="647395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646E78"/>
                </a:solidFill>
                <a:latin typeface="Aptos"/>
              </a:defRPr>
            </a:pPr>
            <a:r>
              <a:t>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600200"/>
            <a:ext cx="5212080" cy="3566160"/>
          </a:xfrm>
          <a:prstGeom prst="roundRect">
            <a:avLst/>
          </a:prstGeom>
          <a:solidFill>
            <a:srgbClr val="EFF6F7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ACTION PLAN</a:t>
            </a:r>
            <a:r>
              <a:rPr lang="en-US" dirty="0"/>
              <a:t>:</a:t>
            </a:r>
          </a:p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lang="en-US" sz="1200" dirty="0">
                <a:solidFill>
                  <a:schemeClr val="tx1"/>
                </a:solidFill>
              </a:rPr>
              <a:t>to ensure </a:t>
            </a:r>
            <a:r>
              <a:rPr lang="en-GB" sz="1200" dirty="0">
                <a:solidFill>
                  <a:schemeClr val="tx1"/>
                </a:solidFill>
              </a:rPr>
              <a:t>I develop my knowledge of Microsoft Word, Excel, Outlook and electronic record-keeping. I will seek appropriate training and practise accurate data entry to prepare for administrative duties. This will help me be efficient at using technology </a:t>
            </a:r>
          </a:p>
          <a:p>
            <a:r>
              <a:rPr lang="en-GB" sz="1400" dirty="0">
                <a:solidFill>
                  <a:schemeClr val="tx1"/>
                </a:solidFill>
              </a:rPr>
              <a:t>Develop my confidence under pressure</a:t>
            </a:r>
          </a:p>
          <a:p>
            <a:r>
              <a:rPr lang="en-GB" sz="1400" dirty="0">
                <a:solidFill>
                  <a:schemeClr val="tx1"/>
                </a:solidFill>
              </a:rPr>
              <a:t>I will use my experience in busy school and care settings to help me remain calm, polite and organised. I will learn how to prioritise tasks, communicate clearly and ask a supervisor for assistance when necessary.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r>
              <a:rPr lang="en-GB" sz="1200" dirty="0">
                <a:solidFill>
                  <a:schemeClr val="tx1"/>
                </a:solidFill>
              </a:rPr>
              <a:t>I will refresh my understanding of confidentiality, data protection and information governance. In an NHS role, I would follow organisational policies, access information only when authorised and seek guidance if I was unsure how to handle sensitive information</a:t>
            </a:r>
            <a:endParaRPr lang="en-GB" sz="1050" dirty="0">
              <a:solidFill>
                <a:schemeClr val="tx1"/>
              </a:solidFill>
            </a:endParaRPr>
          </a:p>
          <a:p>
            <a:pPr marL="285750" indent="-285750" algn="ctr">
              <a:spcAft>
                <a:spcPts val="1000"/>
              </a:spcAft>
              <a:buFontTx/>
              <a:buChar char="-"/>
              <a:defRPr sz="1800" b="1">
                <a:solidFill>
                  <a:srgbClr val="182D45"/>
                </a:solidFill>
                <a:latin typeface="Aptos Display"/>
              </a:defRPr>
            </a:pPr>
            <a:endParaRPr lang="en-GB" b="1" dirty="0">
              <a:solidFill>
                <a:srgbClr val="182D45"/>
              </a:solidFill>
              <a:latin typeface="Aptos Display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6172200" y="1600200"/>
            <a:ext cx="5212080" cy="3566160"/>
          </a:xfrm>
          <a:prstGeom prst="roundRect">
            <a:avLst/>
          </a:prstGeom>
          <a:solidFill>
            <a:srgbClr val="F7F9FA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LINK SWOT TO PRACTICE</a:t>
            </a:r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rPr dirty="0"/>
              <a:t>• </a:t>
            </a:r>
            <a:r>
              <a:rPr lang="en-US" dirty="0"/>
              <a:t>	I have good </a:t>
            </a:r>
            <a:r>
              <a:rPr lang="en-US" dirty="0" err="1"/>
              <a:t>confidience</a:t>
            </a:r>
            <a:r>
              <a:rPr lang="en-US" dirty="0"/>
              <a:t> and communication skills so I will ensure I communicate that I need additional training on confidentiality and using technology.</a:t>
            </a:r>
            <a:endParaRPr dirty="0"/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rPr dirty="0"/>
              <a:t>• </a:t>
            </a:r>
            <a:r>
              <a:rPr lang="en-US" dirty="0"/>
              <a:t>The threat of many people applying for the same job can be minimized if I provide a cover letter or enhance my interview skills so that I can have a higher chance of being selected</a:t>
            </a:r>
            <a:endParaRPr dirty="0"/>
          </a:p>
          <a:p>
            <a:pPr>
              <a:spcAft>
                <a:spcPts val="600"/>
              </a:spcAft>
              <a:defRPr sz="1500">
                <a:solidFill>
                  <a:srgbClr val="2D3741"/>
                </a:solidFill>
                <a:latin typeface="Aptos"/>
              </a:defRPr>
            </a:pPr>
            <a:r>
              <a:rPr dirty="0"/>
              <a:t>• </a:t>
            </a:r>
            <a:r>
              <a:rPr lang="en-US" dirty="0"/>
              <a:t>My skills and experience that I have gained from several other job positions and successful interviews in the past will help me to minimize these barriers to entry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09600" y="405167"/>
            <a:ext cx="109728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5"/>
                </a:solidFill>
                <a:latin typeface="Aptos"/>
              </a:defRPr>
            </a:pPr>
            <a:r>
              <a:rPr dirty="0"/>
              <a:t>References 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941832"/>
            <a:ext cx="1051560" cy="54864"/>
          </a:xfrm>
          <a:prstGeom prst="rect">
            <a:avLst/>
          </a:prstGeom>
          <a:solidFill>
            <a:srgbClr val="23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155680" y="647395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646E78"/>
                </a:solidFill>
                <a:latin typeface="Aptos"/>
              </a:defRPr>
            </a:pPr>
            <a:r>
              <a:t>8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600199"/>
            <a:ext cx="10652760" cy="2024309"/>
          </a:xfrm>
          <a:prstGeom prst="roundRect">
            <a:avLst/>
          </a:prstGeom>
          <a:solidFill>
            <a:srgbClr val="EFF6F7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01168" tIns="164592" rIns="164592" bIns="91440" rtlCol="0" anchor="ctr"/>
          <a:lstStyle/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REFERENCE LIST </a:t>
            </a:r>
            <a:endParaRPr lang="en-US" dirty="0"/>
          </a:p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r>
              <a:rPr dirty="0"/>
              <a:t>•</a:t>
            </a:r>
            <a:r>
              <a:rPr lang="en-US" dirty="0"/>
              <a:t> </a:t>
            </a:r>
            <a:r>
              <a:rPr lang="en-GB" sz="1500" dirty="0">
                <a:solidFill>
                  <a:srgbClr val="2D3741"/>
                </a:solidFill>
                <a:latin typeface="Aptos"/>
                <a:hlinkClick r:id="rId2"/>
              </a:rPr>
              <a:t>Healthcare Assistant by Apollo Home Healthcare Limited in B16, Harborne, City and Borough of Birmingham Ref: 225634794</a:t>
            </a:r>
            <a:endParaRPr lang="en-GB" sz="1500" dirty="0">
              <a:solidFill>
                <a:srgbClr val="2D3741"/>
              </a:solidFill>
              <a:latin typeface="Aptos"/>
            </a:endParaRPr>
          </a:p>
          <a:p>
            <a:r>
              <a:rPr lang="en-GB" dirty="0">
                <a:solidFill>
                  <a:schemeClr val="tx1"/>
                </a:solidFill>
              </a:rPr>
              <a:t>- NHS England (2026) </a:t>
            </a:r>
            <a:r>
              <a:rPr lang="en-GB" i="1" dirty="0">
                <a:solidFill>
                  <a:schemeClr val="tx1"/>
                </a:solidFill>
              </a:rPr>
              <a:t>Confidentiality policy</a:t>
            </a:r>
            <a:r>
              <a:rPr lang="en-GB" dirty="0">
                <a:solidFill>
                  <a:schemeClr val="tx1"/>
                </a:solidFill>
              </a:rPr>
              <a:t>. Available at: https://www.england.nhs.uk/long-read/confidentiality-policy/ (Accessed: 17 October 2026).</a:t>
            </a:r>
            <a:r>
              <a:rPr lang="en-GB" dirty="0">
                <a:hlinkClick r:id="rId3"/>
              </a:rPr>
              <a:t> NHS England » Confidentiality policy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- NHS Jobs (n.d.) </a:t>
            </a:r>
            <a:r>
              <a:rPr lang="en-GB" i="1" dirty="0">
                <a:solidFill>
                  <a:schemeClr val="tx1"/>
                </a:solidFill>
              </a:rPr>
              <a:t>NHS vacancies</a:t>
            </a:r>
            <a:r>
              <a:rPr lang="en-GB" dirty="0">
                <a:solidFill>
                  <a:schemeClr val="tx1"/>
                </a:solidFill>
              </a:rPr>
              <a:t>. Available at: https://www.jobs.nhs.uk/ (Accessed: 17 October 2026). https://www.jobs.nhs.uk/candidate/jobadvert/L0121-26-0949?searchFormType=main&amp;keyword=care%20assistant&amp;language=en</a:t>
            </a:r>
          </a:p>
          <a:p>
            <a:pPr algn="ctr">
              <a:spcAft>
                <a:spcPts val="1000"/>
              </a:spcAft>
              <a:defRPr sz="1800" b="1">
                <a:solidFill>
                  <a:srgbClr val="182D45"/>
                </a:solidFill>
                <a:latin typeface="Aptos Display"/>
              </a:defRPr>
            </a:pPr>
            <a:endParaRPr lang="en-GB" sz="1500" dirty="0">
              <a:solidFill>
                <a:schemeClr val="tx1"/>
              </a:solidFill>
              <a:latin typeface="Apto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1778078-316D-FC88-5459-1439FE8E93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135211" y="4092702"/>
            <a:ext cx="3333750" cy="23812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A8082F1-6783-F903-19B1-763C47B9206D}"/>
              </a:ext>
            </a:extLst>
          </p:cNvPr>
          <p:cNvSpPr txBox="1"/>
          <p:nvPr/>
        </p:nvSpPr>
        <p:spPr>
          <a:xfrm>
            <a:off x="4135211" y="6473952"/>
            <a:ext cx="33337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higheredjobs.com/Articles/articleDisplay.cfm?ID=2805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d/3.0/"/>
              </a:rPr>
              <a:t>CC BY-ND</a:t>
            </a:r>
            <a:endParaRPr lang="en-GB" sz="9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2099</TotalTime>
  <Words>1116</Words>
  <Application>Microsoft Office PowerPoint</Application>
  <PresentationFormat>Widescreen</PresentationFormat>
  <Paragraphs>100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rizwana irshad</dc:creator>
  <cp:keywords/>
  <dc:description>generated using python-pptx</dc:description>
  <cp:lastModifiedBy>Alisha Karim</cp:lastModifiedBy>
  <cp:revision>3</cp:revision>
  <dcterms:created xsi:type="dcterms:W3CDTF">2013-01-27T09:14:16Z</dcterms:created>
  <dcterms:modified xsi:type="dcterms:W3CDTF">2026-10-18T19:26:42Z</dcterms:modified>
  <cp:category/>
</cp:coreProperties>
</file>