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47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ahoma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ahoma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ahoma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ahoma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ahoma" charset="0"/>
        <a:ea typeface="+mn-ea"/>
        <a:cs typeface="Arial" charset="0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ahoma" charset="0"/>
        <a:ea typeface="+mn-ea"/>
        <a:cs typeface="Arial" charset="0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ahoma" charset="0"/>
        <a:ea typeface="+mn-ea"/>
        <a:cs typeface="Arial" charset="0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ahoma" charset="0"/>
        <a:ea typeface="+mn-ea"/>
        <a:cs typeface="Arial" charset="0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ahoma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69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A7392C78-4BA6-410A-8FAF-0B781D4FFC2A}" type="datetimeFigureOut">
              <a:rPr lang="en-GB"/>
              <a:pPr/>
              <a:t>05/02/2012</a:t>
            </a:fld>
            <a:endParaRPr lang="en-GB"/>
          </a:p>
        </p:txBody>
      </p:sp>
      <p:sp>
        <p:nvSpPr>
          <p:cNvPr id="645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645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DC0A3991-7A8E-409C-8569-A54C9CD45125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  <p:sp>
        <p:nvSpPr>
          <p:cNvPr id="55301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5305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B395583-5019-48B0-A5C6-CDC593F99F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9BFD40-1293-4130-8349-79D5CAA3F0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5214A0-9E77-4E4A-A702-DF14305488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BE78C0-B8CC-4841-BF81-528440B0A9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8FCF39-E3FA-48BA-BC8A-C9557D0686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5A4118-821F-4E24-81FB-6AC0C15DE5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6A645B-36A8-4E61-9079-E212749247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3ACCA2-B888-4C10-9AC3-CFB1392A20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8F58E5-2F44-4322-8A60-EE8E9854C7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68EFEA-B3C9-44C2-AA63-4B8604C52CC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74D2D8-B49C-4BC5-89C9-A2E4D431A0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213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628D5B-B31C-4FD6-B746-710F57B8A5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54275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54276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  <p:sp>
        <p:nvSpPr>
          <p:cNvPr id="54277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54278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54279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428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4281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1DE417E4-65D7-4123-AA7A-0605FC7CD4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5"/>
          <p:cNvSpPr>
            <a:spLocks noGrp="1" noChangeArrowheads="1"/>
          </p:cNvSpPr>
          <p:nvPr>
            <p:ph type="title" idx="4294967295"/>
          </p:nvPr>
        </p:nvSpPr>
        <p:spPr>
          <a:xfrm>
            <a:off x="990600" y="274638"/>
            <a:ext cx="7239000" cy="4754562"/>
          </a:xfrm>
        </p:spPr>
        <p:txBody>
          <a:bodyPr/>
          <a:lstStyle/>
          <a:p>
            <a:pPr eaLnBrk="1" hangingPunct="1">
              <a:defRPr/>
            </a:pPr>
            <a:r>
              <a:rPr lang="en-GB" sz="7200" smtClean="0"/>
              <a:t>The Romance of the Rose</a:t>
            </a:r>
            <a:endParaRPr lang="en-US" sz="7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5" descr="Holkham Bible Picture Book Garden of Eden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494213" y="0"/>
            <a:ext cx="4649787" cy="6858000"/>
          </a:xfrm>
          <a:noFill/>
        </p:spPr>
      </p:pic>
      <p:sp>
        <p:nvSpPr>
          <p:cNvPr id="4099" name="Text Box 7"/>
          <p:cNvSpPr txBox="1">
            <a:spLocks noChangeArrowheads="1"/>
          </p:cNvSpPr>
          <p:nvPr/>
        </p:nvSpPr>
        <p:spPr bwMode="auto">
          <a:xfrm>
            <a:off x="1050925" y="1082675"/>
            <a:ext cx="2835275" cy="447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>
                <a:latin typeface="Arial" charset="0"/>
              </a:rPr>
              <a:t>The Holkham Bible Picture Book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Garden of Eden and the Fall of Humanity</a:t>
            </a:r>
          </a:p>
          <a:p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5" descr="Lydgate Fall of Princes Garden of Eden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922963"/>
          </a:xfrm>
          <a:noFill/>
        </p:spPr>
      </p:pic>
      <p:sp>
        <p:nvSpPr>
          <p:cNvPr id="5123" name="Text Box 6"/>
          <p:cNvSpPr txBox="1">
            <a:spLocks noChangeArrowheads="1"/>
          </p:cNvSpPr>
          <p:nvPr/>
        </p:nvSpPr>
        <p:spPr bwMode="auto">
          <a:xfrm>
            <a:off x="517525" y="5883275"/>
            <a:ext cx="800576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>
                <a:latin typeface="Arial" charset="0"/>
              </a:rPr>
              <a:t>Lydgate, </a:t>
            </a:r>
            <a:r>
              <a:rPr lang="en-GB" sz="3200" b="1" i="1">
                <a:latin typeface="Arial" charset="0"/>
              </a:rPr>
              <a:t>Fall of Princes</a:t>
            </a:r>
            <a:r>
              <a:rPr lang="en-GB" sz="3200" b="1">
                <a:latin typeface="Arial" charset="0"/>
              </a:rPr>
              <a:t>: Garden of Eden</a:t>
            </a:r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21200" y="0"/>
            <a:ext cx="4622800" cy="6858000"/>
          </a:xfrm>
          <a:noFill/>
        </p:spPr>
      </p:pic>
      <p:sp>
        <p:nvSpPr>
          <p:cNvPr id="6147" name="Text Box 6"/>
          <p:cNvSpPr txBox="1">
            <a:spLocks noChangeArrowheads="1"/>
          </p:cNvSpPr>
          <p:nvPr/>
        </p:nvSpPr>
        <p:spPr bwMode="auto">
          <a:xfrm>
            <a:off x="593725" y="930275"/>
            <a:ext cx="3597275" cy="447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>
                <a:latin typeface="Arial" charset="0"/>
              </a:rPr>
              <a:t>MS Astor A.12</a:t>
            </a: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late 14</a:t>
            </a:r>
            <a:r>
              <a:rPr lang="en-GB" sz="3200" b="1" baseline="30000">
                <a:latin typeface="Arial" charset="0"/>
              </a:rPr>
              <a:t>th</a:t>
            </a:r>
            <a:r>
              <a:rPr lang="en-GB" sz="3200" b="1">
                <a:latin typeface="Arial" charset="0"/>
              </a:rPr>
              <a:t> cent.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The dreamer/ lover asleep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[preceding the text]</a:t>
            </a:r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Douce 195 Lover walks near castle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989638"/>
          </a:xfrm>
          <a:noFill/>
        </p:spPr>
      </p:pic>
      <p:sp>
        <p:nvSpPr>
          <p:cNvPr id="7171" name="Text Box 6"/>
          <p:cNvSpPr txBox="1">
            <a:spLocks noChangeArrowheads="1"/>
          </p:cNvSpPr>
          <p:nvPr/>
        </p:nvSpPr>
        <p:spPr bwMode="auto">
          <a:xfrm>
            <a:off x="533400" y="5911850"/>
            <a:ext cx="83216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Arial" charset="0"/>
              </a:rPr>
              <a:t>MS Douce 195; French, 1487-95. The lover walking near a castle, sewing his sleeve.</a:t>
            </a:r>
            <a:endParaRPr lang="en-US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6"/>
          <p:cNvSpPr txBox="1">
            <a:spLocks noChangeArrowheads="1"/>
          </p:cNvSpPr>
          <p:nvPr/>
        </p:nvSpPr>
        <p:spPr bwMode="auto">
          <a:xfrm>
            <a:off x="669925" y="1158875"/>
            <a:ext cx="3749675" cy="350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>
                <a:latin typeface="Arial" charset="0"/>
              </a:rPr>
              <a:t>MS Astor A.12</a:t>
            </a: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late 14th cent.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Hate outside the garden wall</a:t>
            </a:r>
          </a:p>
          <a:p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468813" y="0"/>
            <a:ext cx="4675187" cy="6858000"/>
          </a:xfrm>
          <a:noFill/>
        </p:spPr>
      </p:pic>
      <p:sp>
        <p:nvSpPr>
          <p:cNvPr id="9219" name="Text Box 6"/>
          <p:cNvSpPr txBox="1">
            <a:spLocks noChangeArrowheads="1"/>
          </p:cNvSpPr>
          <p:nvPr/>
        </p:nvSpPr>
        <p:spPr bwMode="auto">
          <a:xfrm>
            <a:off x="669925" y="1235075"/>
            <a:ext cx="3216275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>
                <a:latin typeface="Arial" charset="0"/>
              </a:rPr>
              <a:t>MS Astor A.12</a:t>
            </a: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late 14th cent.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Villany, Felony and Covetousness</a:t>
            </a:r>
          </a:p>
          <a:p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06913" y="0"/>
            <a:ext cx="4637087" cy="6858000"/>
          </a:xfrm>
          <a:noFill/>
        </p:spPr>
      </p:pic>
      <p:sp>
        <p:nvSpPr>
          <p:cNvPr id="10243" name="Text Box 6"/>
          <p:cNvSpPr txBox="1">
            <a:spLocks noChangeArrowheads="1"/>
          </p:cNvSpPr>
          <p:nvPr/>
        </p:nvSpPr>
        <p:spPr bwMode="auto">
          <a:xfrm>
            <a:off x="822325" y="1539875"/>
            <a:ext cx="3567113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>
                <a:latin typeface="Arial" charset="0"/>
              </a:rPr>
              <a:t>MS Astor A.12</a:t>
            </a: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late 14th cent.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Avarice and Envy</a:t>
            </a:r>
          </a:p>
          <a:p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459288" y="0"/>
            <a:ext cx="4684712" cy="6858000"/>
          </a:xfrm>
          <a:noFill/>
        </p:spPr>
      </p:pic>
      <p:sp>
        <p:nvSpPr>
          <p:cNvPr id="11267" name="Text Box 6"/>
          <p:cNvSpPr txBox="1">
            <a:spLocks noChangeArrowheads="1"/>
          </p:cNvSpPr>
          <p:nvPr/>
        </p:nvSpPr>
        <p:spPr bwMode="auto">
          <a:xfrm>
            <a:off x="974725" y="930275"/>
            <a:ext cx="2936875" cy="350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>
                <a:latin typeface="Arial" charset="0"/>
              </a:rPr>
              <a:t>MS Astor A.12</a:t>
            </a: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late 14th cent.</a:t>
            </a:r>
          </a:p>
          <a:p>
            <a:endParaRPr lang="en-GB" sz="3200" b="1">
              <a:latin typeface="Arial" charset="0"/>
            </a:endParaRP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Sadness</a:t>
            </a:r>
          </a:p>
          <a:p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16450" y="-152400"/>
            <a:ext cx="4527550" cy="7010400"/>
          </a:xfrm>
          <a:noFill/>
        </p:spPr>
      </p:pic>
      <p:sp>
        <p:nvSpPr>
          <p:cNvPr id="12291" name="Text Box 6"/>
          <p:cNvSpPr txBox="1">
            <a:spLocks noChangeArrowheads="1"/>
          </p:cNvSpPr>
          <p:nvPr/>
        </p:nvSpPr>
        <p:spPr bwMode="auto">
          <a:xfrm>
            <a:off x="517525" y="1311275"/>
            <a:ext cx="2936875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>
                <a:latin typeface="Arial" charset="0"/>
              </a:rPr>
              <a:t>MS Astor A.12</a:t>
            </a: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late 14th cent.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Old Age</a:t>
            </a:r>
          </a:p>
          <a:p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886200" y="0"/>
            <a:ext cx="5538788" cy="6858000"/>
          </a:xfrm>
          <a:noFill/>
        </p:spPr>
      </p:pic>
      <p:sp>
        <p:nvSpPr>
          <p:cNvPr id="13315" name="Text Box 6"/>
          <p:cNvSpPr txBox="1">
            <a:spLocks noChangeArrowheads="1"/>
          </p:cNvSpPr>
          <p:nvPr/>
        </p:nvSpPr>
        <p:spPr bwMode="auto">
          <a:xfrm>
            <a:off x="304800" y="1539875"/>
            <a:ext cx="3048000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>
                <a:latin typeface="Arial" charset="0"/>
              </a:rPr>
              <a:t>MS Astor A.12</a:t>
            </a: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late 14th cent.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Hypocrisy, dressed as a nun</a:t>
            </a:r>
          </a:p>
          <a:p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16463" y="0"/>
            <a:ext cx="4427537" cy="6858000"/>
          </a:xfrm>
          <a:noFill/>
        </p:spPr>
      </p:pic>
      <p:sp>
        <p:nvSpPr>
          <p:cNvPr id="14339" name="Text Box 6"/>
          <p:cNvSpPr txBox="1">
            <a:spLocks noChangeArrowheads="1"/>
          </p:cNvSpPr>
          <p:nvPr/>
        </p:nvSpPr>
        <p:spPr bwMode="auto">
          <a:xfrm>
            <a:off x="593725" y="1616075"/>
            <a:ext cx="3444875" cy="350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>
                <a:latin typeface="Arial" charset="0"/>
              </a:rPr>
              <a:t>MS Astor A.12</a:t>
            </a: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late 14th cent.</a:t>
            </a:r>
          </a:p>
          <a:p>
            <a:endParaRPr lang="en-GB" sz="3200" b="1">
              <a:latin typeface="Arial" charset="0"/>
            </a:endParaRP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Poverty (obliterated)</a:t>
            </a:r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65675" y="0"/>
            <a:ext cx="4378325" cy="6858000"/>
          </a:xfrm>
          <a:noFill/>
        </p:spPr>
      </p:pic>
      <p:sp>
        <p:nvSpPr>
          <p:cNvPr id="15363" name="Text Box 6"/>
          <p:cNvSpPr txBox="1">
            <a:spLocks noChangeArrowheads="1"/>
          </p:cNvSpPr>
          <p:nvPr/>
        </p:nvSpPr>
        <p:spPr bwMode="auto">
          <a:xfrm>
            <a:off x="533400" y="1371600"/>
            <a:ext cx="3810000" cy="350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>
                <a:latin typeface="Arial" charset="0"/>
              </a:rPr>
              <a:t>MS Astor A.12</a:t>
            </a: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late 14th cent.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Walled garden with birds </a:t>
            </a:r>
          </a:p>
          <a:p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Douce 371 Hate Felony Villainy and Covetousness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492625" y="0"/>
            <a:ext cx="4651375" cy="6858000"/>
          </a:xfrm>
          <a:noFill/>
        </p:spPr>
      </p:pic>
      <p:sp>
        <p:nvSpPr>
          <p:cNvPr id="16387" name="Text Box 6"/>
          <p:cNvSpPr txBox="1">
            <a:spLocks noChangeArrowheads="1"/>
          </p:cNvSpPr>
          <p:nvPr/>
        </p:nvSpPr>
        <p:spPr bwMode="auto">
          <a:xfrm>
            <a:off x="517525" y="1539875"/>
            <a:ext cx="3216275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>
                <a:latin typeface="Arial" charset="0"/>
              </a:rPr>
              <a:t>MS Douce 371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early 15</a:t>
            </a:r>
            <a:r>
              <a:rPr lang="en-GB" sz="3200" b="1" baseline="30000">
                <a:latin typeface="Arial" charset="0"/>
              </a:rPr>
              <a:t>th</a:t>
            </a:r>
            <a:r>
              <a:rPr lang="en-GB" sz="3200" b="1">
                <a:latin typeface="Arial" charset="0"/>
              </a:rPr>
              <a:t> cent.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Hate, Felony, Villany, Covetousness</a:t>
            </a:r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Douce 371 Avarice and Envy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13263" y="0"/>
            <a:ext cx="4630737" cy="6858000"/>
          </a:xfrm>
          <a:noFill/>
        </p:spPr>
      </p:pic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746125" y="990600"/>
            <a:ext cx="3136900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>
                <a:latin typeface="Arial" charset="0"/>
              </a:rPr>
              <a:t>MS Douce 371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early 15th cent.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Avarice and Envy</a:t>
            </a:r>
          </a:p>
          <a:p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Douce 371 Sadness as a Young Woman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791200"/>
          </a:xfrm>
          <a:noFill/>
        </p:spPr>
      </p:pic>
      <p:sp>
        <p:nvSpPr>
          <p:cNvPr id="18435" name="Text Box 6"/>
          <p:cNvSpPr txBox="1">
            <a:spLocks noChangeArrowheads="1"/>
          </p:cNvSpPr>
          <p:nvPr/>
        </p:nvSpPr>
        <p:spPr bwMode="auto">
          <a:xfrm>
            <a:off x="746125" y="5867400"/>
            <a:ext cx="68151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>
                <a:latin typeface="Arial" charset="0"/>
              </a:rPr>
              <a:t>MS Douce 371; French; early 15th cent.</a:t>
            </a:r>
          </a:p>
          <a:p>
            <a:pPr algn="ctr"/>
            <a:r>
              <a:rPr lang="en-GB" b="1">
                <a:latin typeface="Arial" charset="0"/>
              </a:rPr>
              <a:t>Sadness as a young woman</a:t>
            </a:r>
            <a:endParaRPr lang="en-US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5" descr="Douce 371 Old Age on Crutches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908675"/>
          </a:xfrm>
          <a:noFill/>
        </p:spPr>
      </p:pic>
      <p:sp>
        <p:nvSpPr>
          <p:cNvPr id="19459" name="Text Box 6"/>
          <p:cNvSpPr txBox="1">
            <a:spLocks noChangeArrowheads="1"/>
          </p:cNvSpPr>
          <p:nvPr/>
        </p:nvSpPr>
        <p:spPr bwMode="auto">
          <a:xfrm>
            <a:off x="0" y="6019800"/>
            <a:ext cx="8763000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>
                <a:latin typeface="Arial" charset="0"/>
              </a:rPr>
              <a:t>MS Douce 371; French; early 15th cent. Old Age on crutches</a:t>
            </a:r>
            <a:endParaRPr lang="en-US" b="1">
              <a:latin typeface="Arial" charset="0"/>
            </a:endParaRPr>
          </a:p>
          <a:p>
            <a:pPr algn="ctr"/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5" descr="Douce 371 Hypocrisy and Poverty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867400"/>
          </a:xfrm>
          <a:noFill/>
        </p:spPr>
      </p:pic>
      <p:sp>
        <p:nvSpPr>
          <p:cNvPr id="20483" name="Text Box 6"/>
          <p:cNvSpPr txBox="1">
            <a:spLocks noChangeArrowheads="1"/>
          </p:cNvSpPr>
          <p:nvPr/>
        </p:nvSpPr>
        <p:spPr bwMode="auto">
          <a:xfrm>
            <a:off x="669925" y="5867400"/>
            <a:ext cx="8474075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>
                <a:latin typeface="Arial" charset="0"/>
              </a:rPr>
              <a:t>MS Douce 371; French; early 15th cent. Hypocrisy and Poverty</a:t>
            </a:r>
            <a:endParaRPr lang="en-US" b="1">
              <a:latin typeface="Arial" charset="0"/>
            </a:endParaRPr>
          </a:p>
          <a:p>
            <a:endParaRPr lang="en-US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441825" y="0"/>
            <a:ext cx="4702175" cy="6858000"/>
          </a:xfrm>
          <a:noFill/>
        </p:spPr>
      </p:pic>
      <p:sp>
        <p:nvSpPr>
          <p:cNvPr id="21507" name="Text Box 6"/>
          <p:cNvSpPr txBox="1">
            <a:spLocks noChangeArrowheads="1"/>
          </p:cNvSpPr>
          <p:nvPr/>
        </p:nvSpPr>
        <p:spPr bwMode="auto">
          <a:xfrm>
            <a:off x="746125" y="1235075"/>
            <a:ext cx="2936875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>
                <a:latin typeface="Arial" charset="0"/>
              </a:rPr>
              <a:t>MS Astor A.12</a:t>
            </a:r>
          </a:p>
          <a:p>
            <a:r>
              <a:rPr lang="en-GB" sz="3200" b="1">
                <a:latin typeface="Arial" charset="0"/>
              </a:rPr>
              <a:t>French</a:t>
            </a:r>
          </a:p>
          <a:p>
            <a:r>
              <a:rPr lang="en-GB" sz="3200" b="1">
                <a:latin typeface="Arial" charset="0"/>
              </a:rPr>
              <a:t>late 14th cent.</a:t>
            </a:r>
          </a:p>
          <a:p>
            <a:endParaRPr lang="en-GB" sz="3200" b="1">
              <a:latin typeface="Arial" charset="0"/>
            </a:endParaRPr>
          </a:p>
          <a:p>
            <a:r>
              <a:rPr lang="en-GB" sz="3200" b="1">
                <a:latin typeface="Arial" charset="0"/>
              </a:rPr>
              <a:t>Dreamer and</a:t>
            </a:r>
          </a:p>
          <a:p>
            <a:r>
              <a:rPr lang="en-GB" sz="3200" b="1">
                <a:latin typeface="Arial" charset="0"/>
              </a:rPr>
              <a:t>Idleness</a:t>
            </a:r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5" descr="Douce 371 The Dreamer, the Gate and Idleness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999163"/>
          </a:xfrm>
          <a:noFill/>
        </p:spPr>
      </p:pic>
      <p:sp>
        <p:nvSpPr>
          <p:cNvPr id="22531" name="Text Box 6"/>
          <p:cNvSpPr txBox="1">
            <a:spLocks noChangeArrowheads="1"/>
          </p:cNvSpPr>
          <p:nvPr/>
        </p:nvSpPr>
        <p:spPr bwMode="auto">
          <a:xfrm>
            <a:off x="898525" y="5883275"/>
            <a:ext cx="773588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3200" b="1">
                <a:latin typeface="Arial" charset="0"/>
              </a:rPr>
              <a:t>MS Douce 371; French; early 15th cent.</a:t>
            </a:r>
          </a:p>
          <a:p>
            <a:pPr algn="ctr"/>
            <a:r>
              <a:rPr lang="en-GB" sz="3200" b="1">
                <a:latin typeface="Arial" charset="0"/>
              </a:rPr>
              <a:t>Dreamer and Idleness</a:t>
            </a:r>
            <a:endParaRPr lang="en-US" sz="32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" descr="Douce 195 The Lover, Idleness and the Gate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972175"/>
          </a:xfrm>
          <a:noFill/>
        </p:spPr>
      </p:pic>
      <p:sp>
        <p:nvSpPr>
          <p:cNvPr id="23555" name="Text Box 6"/>
          <p:cNvSpPr txBox="1">
            <a:spLocks noChangeArrowheads="1"/>
          </p:cNvSpPr>
          <p:nvPr/>
        </p:nvSpPr>
        <p:spPr bwMode="auto">
          <a:xfrm>
            <a:off x="517525" y="5932488"/>
            <a:ext cx="86360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>
                <a:latin typeface="Arial" charset="0"/>
              </a:rPr>
              <a:t>MS Douce 195; French, 1487-95; The Dreamer and</a:t>
            </a:r>
          </a:p>
          <a:p>
            <a:pPr algn="ctr"/>
            <a:r>
              <a:rPr lang="en-GB" b="1">
                <a:latin typeface="Arial" charset="0"/>
              </a:rPr>
              <a:t>Idleness</a:t>
            </a:r>
            <a:endParaRPr lang="en-US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6"/>
          <p:cNvSpPr txBox="1">
            <a:spLocks noChangeArrowheads="1"/>
          </p:cNvSpPr>
          <p:nvPr/>
        </p:nvSpPr>
        <p:spPr bwMode="auto">
          <a:xfrm>
            <a:off x="746125" y="1741488"/>
            <a:ext cx="2597150" cy="222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>
                <a:latin typeface="Arial" charset="0"/>
              </a:rPr>
              <a:t>MS Astor A.12</a:t>
            </a:r>
          </a:p>
          <a:p>
            <a:r>
              <a:rPr lang="en-GB" b="1">
                <a:latin typeface="Arial" charset="0"/>
              </a:rPr>
              <a:t>French</a:t>
            </a:r>
          </a:p>
          <a:p>
            <a:r>
              <a:rPr lang="en-GB" b="1">
                <a:latin typeface="Arial" charset="0"/>
              </a:rPr>
              <a:t>late 14th cent.</a:t>
            </a:r>
          </a:p>
          <a:p>
            <a:endParaRPr lang="en-GB" b="1">
              <a:latin typeface="Arial" charset="0"/>
            </a:endParaRPr>
          </a:p>
          <a:p>
            <a:r>
              <a:rPr lang="en-GB" b="1">
                <a:latin typeface="Arial" charset="0"/>
              </a:rPr>
              <a:t>The Dance</a:t>
            </a:r>
            <a:endParaRPr lang="en-US" b="1">
              <a:latin typeface="Arial" charset="0"/>
            </a:endParaRPr>
          </a:p>
        </p:txBody>
      </p:sp>
      <p:pic>
        <p:nvPicPr>
          <p:cNvPr id="24579" name="Picture 8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65675" y="0"/>
            <a:ext cx="4378325" cy="68580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5" descr="Douce 188 Carole in Garden God of Love and 3 dancers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382588"/>
            <a:ext cx="8229600" cy="5605462"/>
          </a:xfrm>
          <a:noFill/>
        </p:spPr>
      </p:pic>
      <p:sp>
        <p:nvSpPr>
          <p:cNvPr id="25603" name="Text Box 6"/>
          <p:cNvSpPr txBox="1">
            <a:spLocks noChangeArrowheads="1"/>
          </p:cNvSpPr>
          <p:nvPr/>
        </p:nvSpPr>
        <p:spPr bwMode="auto">
          <a:xfrm>
            <a:off x="609600" y="5924550"/>
            <a:ext cx="78200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/>
              <a:t>MS Douce 188; French, early 15</a:t>
            </a:r>
            <a:r>
              <a:rPr lang="en-GB" b="1" baseline="30000"/>
              <a:t>th</a:t>
            </a:r>
            <a:r>
              <a:rPr lang="en-GB" b="1"/>
              <a:t> cent.; </a:t>
            </a:r>
          </a:p>
          <a:p>
            <a:pPr algn="ctr"/>
            <a:r>
              <a:rPr lang="en-GB" b="1"/>
              <a:t>Dance, with the God of Love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5" descr="Douce 188 Carole in Garden 6 dancers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918200"/>
          </a:xfrm>
          <a:noFill/>
        </p:spPr>
      </p:pic>
      <p:sp>
        <p:nvSpPr>
          <p:cNvPr id="26627" name="Text Box 6"/>
          <p:cNvSpPr txBox="1">
            <a:spLocks noChangeArrowheads="1"/>
          </p:cNvSpPr>
          <p:nvPr/>
        </p:nvSpPr>
        <p:spPr bwMode="auto">
          <a:xfrm>
            <a:off x="974725" y="5924550"/>
            <a:ext cx="7440613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/>
              <a:t>MS Douce 188; French, early 15th cent.; </a:t>
            </a:r>
          </a:p>
          <a:p>
            <a:r>
              <a:rPr lang="en-GB" b="1"/>
              <a:t>Dance – six dancers including a nun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7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14875" y="0"/>
            <a:ext cx="4429125" cy="6858000"/>
          </a:xfrm>
          <a:noFill/>
        </p:spPr>
      </p:pic>
      <p:sp>
        <p:nvSpPr>
          <p:cNvPr id="27651" name="Text Box 8"/>
          <p:cNvSpPr txBox="1">
            <a:spLocks noChangeArrowheads="1"/>
          </p:cNvSpPr>
          <p:nvPr/>
        </p:nvSpPr>
        <p:spPr bwMode="auto">
          <a:xfrm>
            <a:off x="746125" y="1531938"/>
            <a:ext cx="3521075" cy="350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r>
              <a:rPr lang="en-GB" sz="3200" b="1"/>
              <a:t>Gladness places a wreath on the head of Mirth </a:t>
            </a:r>
            <a:endParaRPr lang="en-US" sz="32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37088" y="0"/>
            <a:ext cx="4506912" cy="6858000"/>
          </a:xfrm>
          <a:noFill/>
        </p:spPr>
      </p:pic>
      <p:sp>
        <p:nvSpPr>
          <p:cNvPr id="28675" name="Text Box 6"/>
          <p:cNvSpPr txBox="1">
            <a:spLocks noChangeArrowheads="1"/>
          </p:cNvSpPr>
          <p:nvPr/>
        </p:nvSpPr>
        <p:spPr bwMode="auto">
          <a:xfrm>
            <a:off x="457200" y="1371600"/>
            <a:ext cx="3810000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/>
          </a:p>
          <a:p>
            <a:endParaRPr lang="en-GB" sz="3200"/>
          </a:p>
          <a:p>
            <a:r>
              <a:rPr lang="en-GB" sz="3200" b="1"/>
              <a:t>Six dancers holding hands</a:t>
            </a:r>
            <a:endParaRPr lang="en-US" sz="32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14875" y="0"/>
            <a:ext cx="4429125" cy="6858000"/>
          </a:xfrm>
          <a:noFill/>
        </p:spPr>
      </p:pic>
      <p:sp>
        <p:nvSpPr>
          <p:cNvPr id="29699" name="Text Box 6"/>
          <p:cNvSpPr txBox="1">
            <a:spLocks noChangeArrowheads="1"/>
          </p:cNvSpPr>
          <p:nvPr/>
        </p:nvSpPr>
        <p:spPr bwMode="auto">
          <a:xfrm>
            <a:off x="381000" y="1022350"/>
            <a:ext cx="3505200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 b="1"/>
          </a:p>
          <a:p>
            <a:endParaRPr lang="en-GB" sz="3200" b="1"/>
          </a:p>
          <a:p>
            <a:r>
              <a:rPr lang="en-GB" sz="3200" b="1"/>
              <a:t>Seven dancers holding hands; three musicians</a:t>
            </a:r>
            <a:endParaRPr lang="en-US" sz="3200" b="1"/>
          </a:p>
          <a:p>
            <a:endParaRPr lang="en-US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70425" y="0"/>
            <a:ext cx="4473575" cy="6858000"/>
          </a:xfrm>
          <a:noFill/>
        </p:spPr>
      </p:pic>
      <p:sp>
        <p:nvSpPr>
          <p:cNvPr id="30723" name="Text Box 6"/>
          <p:cNvSpPr txBox="1">
            <a:spLocks noChangeArrowheads="1"/>
          </p:cNvSpPr>
          <p:nvPr/>
        </p:nvSpPr>
        <p:spPr bwMode="auto">
          <a:xfrm>
            <a:off x="746125" y="1760538"/>
            <a:ext cx="3444875" cy="350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r>
              <a:rPr lang="en-GB" sz="3200" b="1"/>
              <a:t>Richesse and Youth</a:t>
            </a:r>
            <a:endParaRPr lang="en-US" sz="1800" b="1"/>
          </a:p>
          <a:p>
            <a:endParaRPr lang="en-US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89463" y="0"/>
            <a:ext cx="4554537" cy="6858000"/>
          </a:xfrm>
          <a:noFill/>
        </p:spPr>
      </p:pic>
      <p:sp>
        <p:nvSpPr>
          <p:cNvPr id="31747" name="Text Box 6"/>
          <p:cNvSpPr txBox="1">
            <a:spLocks noChangeArrowheads="1"/>
          </p:cNvSpPr>
          <p:nvPr/>
        </p:nvSpPr>
        <p:spPr bwMode="auto">
          <a:xfrm>
            <a:off x="685800" y="762000"/>
            <a:ext cx="3368675" cy="524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r>
              <a:rPr lang="en-GB" sz="3200" b="1"/>
              <a:t>Franchise (Generosity) and a friend</a:t>
            </a:r>
          </a:p>
          <a:p>
            <a:endParaRPr lang="en-GB" sz="3200" b="1"/>
          </a:p>
          <a:p>
            <a:r>
              <a:rPr lang="en-GB" sz="3200" b="1"/>
              <a:t>Courtesy and a friend</a:t>
            </a:r>
            <a:endParaRPr lang="en-US" sz="1800" b="1"/>
          </a:p>
          <a:p>
            <a:endParaRPr lang="en-US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0"/>
            <a:ext cx="4495800" cy="6888163"/>
          </a:xfrm>
          <a:noFill/>
        </p:spPr>
      </p:pic>
      <p:sp>
        <p:nvSpPr>
          <p:cNvPr id="32771" name="Text Box 6"/>
          <p:cNvSpPr txBox="1">
            <a:spLocks noChangeArrowheads="1"/>
          </p:cNvSpPr>
          <p:nvPr/>
        </p:nvSpPr>
        <p:spPr bwMode="auto">
          <a:xfrm>
            <a:off x="762000" y="685800"/>
            <a:ext cx="3521075" cy="524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 b="1"/>
          </a:p>
          <a:p>
            <a:r>
              <a:rPr lang="en-GB" sz="3200" b="1"/>
              <a:t>Idleness and the Dreamer</a:t>
            </a:r>
          </a:p>
          <a:p>
            <a:endParaRPr lang="en-GB" sz="3200" b="1"/>
          </a:p>
          <a:p>
            <a:r>
              <a:rPr lang="en-GB" sz="3200" b="1"/>
              <a:t>Youth and her lover</a:t>
            </a:r>
            <a:endParaRPr lang="en-US" sz="1800" b="1"/>
          </a:p>
          <a:p>
            <a:endParaRPr lang="en-US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0"/>
            <a:ext cx="4495800" cy="6858000"/>
          </a:xfrm>
          <a:noFill/>
        </p:spPr>
      </p:pic>
      <p:sp>
        <p:nvSpPr>
          <p:cNvPr id="33795" name="Text Box 6"/>
          <p:cNvSpPr txBox="1">
            <a:spLocks noChangeArrowheads="1"/>
          </p:cNvSpPr>
          <p:nvPr/>
        </p:nvSpPr>
        <p:spPr bwMode="auto">
          <a:xfrm>
            <a:off x="822325" y="1531938"/>
            <a:ext cx="3673475" cy="329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r>
              <a:rPr lang="en-GB" sz="3200" b="1"/>
              <a:t>Fountain of Narcissus</a:t>
            </a:r>
            <a:endParaRPr lang="en-US" sz="1800" b="1"/>
          </a:p>
          <a:p>
            <a:endParaRPr lang="en-US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5" descr="Douce 371 God of Love and the Dreamer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935663"/>
          </a:xfrm>
          <a:noFill/>
        </p:spPr>
      </p:pic>
      <p:sp>
        <p:nvSpPr>
          <p:cNvPr id="34819" name="Text Box 6"/>
          <p:cNvSpPr txBox="1">
            <a:spLocks noChangeArrowheads="1"/>
          </p:cNvSpPr>
          <p:nvPr/>
        </p:nvSpPr>
        <p:spPr bwMode="auto">
          <a:xfrm>
            <a:off x="365125" y="5924550"/>
            <a:ext cx="83978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/>
              <a:t>MS Douce 371: French; early 15</a:t>
            </a:r>
            <a:r>
              <a:rPr lang="en-GB" b="1" baseline="30000"/>
              <a:t>th</a:t>
            </a:r>
            <a:r>
              <a:rPr lang="en-GB" b="1"/>
              <a:t> cent.</a:t>
            </a:r>
          </a:p>
          <a:p>
            <a:pPr algn="ctr"/>
            <a:r>
              <a:rPr lang="en-GB" b="1"/>
              <a:t>The God of Love and the Dreamer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32325" y="0"/>
            <a:ext cx="4511675" cy="6858000"/>
          </a:xfrm>
          <a:noFill/>
        </p:spPr>
      </p:pic>
      <p:sp>
        <p:nvSpPr>
          <p:cNvPr id="35843" name="Text Box 6"/>
          <p:cNvSpPr txBox="1">
            <a:spLocks noChangeArrowheads="1"/>
          </p:cNvSpPr>
          <p:nvPr/>
        </p:nvSpPr>
        <p:spPr bwMode="auto">
          <a:xfrm>
            <a:off x="669925" y="685800"/>
            <a:ext cx="3673475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 b="1"/>
          </a:p>
          <a:p>
            <a:r>
              <a:rPr lang="en-GB" sz="3200" b="1"/>
              <a:t>God of Love points his arrow at the Dreamer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5" descr="Douce 371 God of Love fires at Dreamer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737225"/>
          </a:xfrm>
          <a:noFill/>
        </p:spPr>
      </p:pic>
      <p:sp>
        <p:nvSpPr>
          <p:cNvPr id="36867" name="Text Box 6"/>
          <p:cNvSpPr txBox="1">
            <a:spLocks noChangeArrowheads="1"/>
          </p:cNvSpPr>
          <p:nvPr/>
        </p:nvSpPr>
        <p:spPr bwMode="auto">
          <a:xfrm>
            <a:off x="685800" y="5848350"/>
            <a:ext cx="8153400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/>
              <a:t>MS Douce 371: French; early 15th cent.</a:t>
            </a:r>
          </a:p>
          <a:p>
            <a:r>
              <a:rPr lang="en-GB" b="1"/>
              <a:t>The God of Love firing at the Dreamer</a:t>
            </a:r>
            <a:endParaRPr lang="en-US" b="1"/>
          </a:p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5" descr="Douce 195 God of Love strikes Lover with arrow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791200"/>
          </a:xfrm>
          <a:noFill/>
        </p:spPr>
      </p:pic>
      <p:sp>
        <p:nvSpPr>
          <p:cNvPr id="37891" name="Text Box 6"/>
          <p:cNvSpPr txBox="1">
            <a:spLocks noChangeArrowheads="1"/>
          </p:cNvSpPr>
          <p:nvPr/>
        </p:nvSpPr>
        <p:spPr bwMode="auto">
          <a:xfrm>
            <a:off x="517525" y="5848350"/>
            <a:ext cx="82454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/>
              <a:t>MS Douce 195; French, 1487-95. The God of Love hits the Dreamer with his arrow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419600" y="0"/>
            <a:ext cx="4710113" cy="6858000"/>
          </a:xfrm>
          <a:noFill/>
        </p:spPr>
      </p:pic>
      <p:sp>
        <p:nvSpPr>
          <p:cNvPr id="38915" name="Text Box 6"/>
          <p:cNvSpPr txBox="1">
            <a:spLocks noChangeArrowheads="1"/>
          </p:cNvSpPr>
          <p:nvPr/>
        </p:nvSpPr>
        <p:spPr bwMode="auto">
          <a:xfrm>
            <a:off x="669925" y="609600"/>
            <a:ext cx="3216275" cy="447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 b="1"/>
          </a:p>
          <a:p>
            <a:r>
              <a:rPr lang="en-GB" sz="3200" b="1"/>
              <a:t>The Dreamer does homage to the God of Love</a:t>
            </a:r>
            <a:endParaRPr lang="en-US" sz="32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03763" y="0"/>
            <a:ext cx="4440237" cy="6858000"/>
          </a:xfrm>
          <a:noFill/>
        </p:spPr>
      </p:pic>
      <p:sp>
        <p:nvSpPr>
          <p:cNvPr id="39939" name="Text Box 6"/>
          <p:cNvSpPr txBox="1">
            <a:spLocks noChangeArrowheads="1"/>
          </p:cNvSpPr>
          <p:nvPr/>
        </p:nvSpPr>
        <p:spPr bwMode="auto">
          <a:xfrm>
            <a:off x="457200" y="533400"/>
            <a:ext cx="3810000" cy="447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 b="1"/>
          </a:p>
          <a:p>
            <a:r>
              <a:rPr lang="en-GB" sz="3200" b="1"/>
              <a:t>God of Love gives his commandments to the Dreamer</a:t>
            </a:r>
            <a:endParaRPr lang="en-US" sz="32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94250" y="0"/>
            <a:ext cx="4349750" cy="6858000"/>
          </a:xfrm>
          <a:noFill/>
        </p:spPr>
      </p:pic>
      <p:sp>
        <p:nvSpPr>
          <p:cNvPr id="40963" name="Text Box 6"/>
          <p:cNvSpPr txBox="1">
            <a:spLocks noChangeArrowheads="1"/>
          </p:cNvSpPr>
          <p:nvPr/>
        </p:nvSpPr>
        <p:spPr bwMode="auto">
          <a:xfrm>
            <a:off x="457200" y="457200"/>
            <a:ext cx="3200400" cy="447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 b="1"/>
          </a:p>
          <a:p>
            <a:r>
              <a:rPr lang="en-GB" sz="3200" b="1"/>
              <a:t>Fair Welcome leading the Dreamer to the Rose tree</a:t>
            </a:r>
            <a:endParaRPr lang="en-US" sz="32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27588" y="0"/>
            <a:ext cx="4316412" cy="6858000"/>
          </a:xfrm>
          <a:noFill/>
        </p:spPr>
      </p:pic>
      <p:sp>
        <p:nvSpPr>
          <p:cNvPr id="41987" name="Text Box 6"/>
          <p:cNvSpPr txBox="1">
            <a:spLocks noChangeArrowheads="1"/>
          </p:cNvSpPr>
          <p:nvPr/>
        </p:nvSpPr>
        <p:spPr bwMode="auto">
          <a:xfrm>
            <a:off x="228600" y="533400"/>
            <a:ext cx="4038600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 b="1"/>
          </a:p>
          <a:p>
            <a:r>
              <a:rPr lang="en-GB" sz="3200" b="1"/>
              <a:t>The Lover and Daunger (Resistance)</a:t>
            </a:r>
            <a:endParaRPr lang="en-US" sz="32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5" descr="Douce 371 Daunger threatens Lover and Fair Welcome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557838"/>
          </a:xfrm>
          <a:noFill/>
        </p:spPr>
      </p:pic>
      <p:sp>
        <p:nvSpPr>
          <p:cNvPr id="43011" name="Text Box 6"/>
          <p:cNvSpPr txBox="1">
            <a:spLocks noChangeArrowheads="1"/>
          </p:cNvSpPr>
          <p:nvPr/>
        </p:nvSpPr>
        <p:spPr bwMode="auto">
          <a:xfrm>
            <a:off x="365125" y="5638800"/>
            <a:ext cx="87788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/>
              <a:t>MS Douce 371: French; early 15th cent.</a:t>
            </a:r>
          </a:p>
          <a:p>
            <a:pPr algn="ctr"/>
            <a:r>
              <a:rPr lang="en-GB" b="1"/>
              <a:t>Daunger threatens the Lover and Fair Welcome</a:t>
            </a:r>
            <a:endParaRPr lang="en-US" b="1"/>
          </a:p>
          <a:p>
            <a:pPr algn="ctr"/>
            <a:endParaRPr lang="en-US"/>
          </a:p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5" descr="Douce 371Lover and Reason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0"/>
            <a:ext cx="8229600" cy="5487988"/>
          </a:xfrm>
          <a:noFill/>
        </p:spPr>
      </p:pic>
      <p:sp>
        <p:nvSpPr>
          <p:cNvPr id="44035" name="Text Box 6"/>
          <p:cNvSpPr txBox="1">
            <a:spLocks noChangeArrowheads="1"/>
          </p:cNvSpPr>
          <p:nvPr/>
        </p:nvSpPr>
        <p:spPr bwMode="auto">
          <a:xfrm>
            <a:off x="457200" y="5619750"/>
            <a:ext cx="82296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/>
              <a:t>MS Douce 371: French; early 15th cent.</a:t>
            </a:r>
          </a:p>
          <a:p>
            <a:pPr algn="ctr"/>
            <a:r>
              <a:rPr lang="en-GB" b="1"/>
              <a:t>The Lover and Reason</a:t>
            </a:r>
            <a:endParaRPr lang="en-US" b="1"/>
          </a:p>
          <a:p>
            <a:pPr algn="ctr"/>
            <a:endParaRPr lang="en-US"/>
          </a:p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35500" y="0"/>
            <a:ext cx="4508500" cy="6858000"/>
          </a:xfrm>
          <a:noFill/>
        </p:spPr>
      </p:pic>
      <p:sp>
        <p:nvSpPr>
          <p:cNvPr id="45059" name="Text Box 6"/>
          <p:cNvSpPr txBox="1">
            <a:spLocks noChangeArrowheads="1"/>
          </p:cNvSpPr>
          <p:nvPr/>
        </p:nvSpPr>
        <p:spPr bwMode="auto">
          <a:xfrm>
            <a:off x="746125" y="1123950"/>
            <a:ext cx="1841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45060" name="Text Box 7"/>
          <p:cNvSpPr txBox="1">
            <a:spLocks noChangeArrowheads="1"/>
          </p:cNvSpPr>
          <p:nvPr/>
        </p:nvSpPr>
        <p:spPr bwMode="auto">
          <a:xfrm>
            <a:off x="593725" y="609600"/>
            <a:ext cx="3521075" cy="594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 b="1"/>
          </a:p>
          <a:p>
            <a:r>
              <a:rPr lang="en-GB" sz="3200" b="1"/>
              <a:t>Venus come to the Lover</a:t>
            </a:r>
          </a:p>
          <a:p>
            <a:endParaRPr lang="en-GB" sz="3200" b="1"/>
          </a:p>
          <a:p>
            <a:r>
              <a:rPr lang="en-GB" sz="3200" b="1"/>
              <a:t>Fair Welcome</a:t>
            </a:r>
          </a:p>
          <a:p>
            <a:endParaRPr lang="en-GB" sz="3200" b="1"/>
          </a:p>
          <a:p>
            <a:r>
              <a:rPr lang="en-GB" sz="3200" b="1"/>
              <a:t>The Rose Tree</a:t>
            </a:r>
            <a:endParaRPr lang="en-US" sz="3200" b="1"/>
          </a:p>
          <a:p>
            <a:endParaRPr lang="en-US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9788" y="0"/>
            <a:ext cx="4494212" cy="6858000"/>
          </a:xfrm>
          <a:noFill/>
        </p:spPr>
      </p:pic>
      <p:sp>
        <p:nvSpPr>
          <p:cNvPr id="46083" name="Text Box 6"/>
          <p:cNvSpPr txBox="1">
            <a:spLocks noChangeArrowheads="1"/>
          </p:cNvSpPr>
          <p:nvPr/>
        </p:nvSpPr>
        <p:spPr bwMode="auto">
          <a:xfrm>
            <a:off x="228600" y="533400"/>
            <a:ext cx="4038600" cy="447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 b="1"/>
          </a:p>
          <a:p>
            <a:r>
              <a:rPr lang="en-GB" sz="3200" b="1"/>
              <a:t>Shame and Fear speak to Daunger (Resistance)</a:t>
            </a:r>
            <a:endParaRPr lang="en-US" sz="3200" b="1"/>
          </a:p>
          <a:p>
            <a:endParaRPr lang="en-US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24375" y="0"/>
            <a:ext cx="4619625" cy="6858000"/>
          </a:xfrm>
          <a:noFill/>
        </p:spPr>
      </p:pic>
      <p:sp>
        <p:nvSpPr>
          <p:cNvPr id="47107" name="Text Box 6"/>
          <p:cNvSpPr txBox="1">
            <a:spLocks noChangeArrowheads="1"/>
          </p:cNvSpPr>
          <p:nvPr/>
        </p:nvSpPr>
        <p:spPr bwMode="auto">
          <a:xfrm>
            <a:off x="838200" y="609600"/>
            <a:ext cx="3063875" cy="496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 b="1"/>
          </a:p>
          <a:p>
            <a:r>
              <a:rPr lang="en-GB" sz="3200" b="1"/>
              <a:t>Jealousy builds a prison for Fair Welcome</a:t>
            </a:r>
            <a:endParaRPr lang="en-US" sz="32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5" descr="24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0"/>
            <a:ext cx="4492625" cy="6858000"/>
          </a:xfrm>
          <a:noFill/>
        </p:spPr>
      </p:pic>
      <p:sp>
        <p:nvSpPr>
          <p:cNvPr id="48131" name="Text Box 6"/>
          <p:cNvSpPr txBox="1">
            <a:spLocks noChangeArrowheads="1"/>
          </p:cNvSpPr>
          <p:nvPr/>
        </p:nvSpPr>
        <p:spPr bwMode="auto">
          <a:xfrm>
            <a:off x="822325" y="533400"/>
            <a:ext cx="3444875" cy="545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 b="1"/>
              <a:t>MS Astor A.12</a:t>
            </a:r>
          </a:p>
          <a:p>
            <a:r>
              <a:rPr lang="en-GB" sz="3200" b="1"/>
              <a:t>French</a:t>
            </a:r>
          </a:p>
          <a:p>
            <a:r>
              <a:rPr lang="en-GB" sz="3200" b="1"/>
              <a:t>late 14th cent.</a:t>
            </a:r>
          </a:p>
          <a:p>
            <a:endParaRPr lang="en-GB" sz="3200" b="1"/>
          </a:p>
          <a:p>
            <a:endParaRPr lang="en-GB" sz="3200" b="1"/>
          </a:p>
          <a:p>
            <a:r>
              <a:rPr lang="en-GB" sz="3200" b="1"/>
              <a:t>The Lover laments the imprisonment of Fair Welcome</a:t>
            </a:r>
            <a:endParaRPr lang="en-US" sz="3200" b="1"/>
          </a:p>
          <a:p>
            <a:endParaRPr lang="en-US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t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76</TotalTime>
  <Words>640</Words>
  <Application>Microsoft Office PowerPoint</Application>
  <PresentationFormat>On-screen Show (4:3)</PresentationFormat>
  <Paragraphs>201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Tahoma</vt:lpstr>
      <vt:lpstr>Arial</vt:lpstr>
      <vt:lpstr>Wingdings</vt:lpstr>
      <vt:lpstr>Calibri</vt:lpstr>
      <vt:lpstr>Slit</vt:lpstr>
      <vt:lpstr>The Romance of the Rose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sm042</cp:lastModifiedBy>
  <cp:revision>10</cp:revision>
  <cp:lastPrinted>1601-01-01T00:00:00Z</cp:lastPrinted>
  <dcterms:created xsi:type="dcterms:W3CDTF">1601-01-01T00:00:00Z</dcterms:created>
  <dcterms:modified xsi:type="dcterms:W3CDTF">2012-02-05T14:59:09Z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