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34" r:id="rId2"/>
    <p:sldId id="335" r:id="rId3"/>
    <p:sldId id="336" r:id="rId4"/>
    <p:sldId id="350" r:id="rId5"/>
    <p:sldId id="351" r:id="rId6"/>
    <p:sldId id="352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45" r:id="rId15"/>
    <p:sldId id="346" r:id="rId16"/>
    <p:sldId id="347" r:id="rId17"/>
    <p:sldId id="348" r:id="rId18"/>
    <p:sldId id="34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0A55DB-B6B6-4D97-89E2-59375A83D916}" v="14" dt="2022-08-21T18:16:27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020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5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76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83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14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62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i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cy-GB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8223FB-DF7E-4EFF-A33D-FA0DF5969E06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8278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18B08DC-7AC0-4588-A10A-CFE2AE0DD659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6558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34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6113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B2F284A-D86C-4AFC-A2B2-6187DCC5D623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9332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5374226-F82B-452E-B49E-69B67A016E51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713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D41E88-3F43-40D0-8046-954223507E62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347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22063F3-D200-4820-9E3C-772ACA24EFCC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814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30AA82D-18EC-46AB-9AF2-3DC28613856A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462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58D6D6B-EE35-4740-A7F8-33D0CA1B8D09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877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10440A-A581-4C68-A526-29E01DB92B55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2064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5B24520-9A18-4366-9AB2-4A6A172174D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58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6personalities.com/free-personality-tes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123test.com/personality-test/" TargetMode="External"/><Relationship Id="rId4" Type="http://schemas.openxmlformats.org/officeDocument/2006/relationships/hyperlink" Target="http://www.humanmetrics.com/cgi-win/jtypes2.asp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51819"/>
            <a:ext cx="4244280" cy="447434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ECGE4003PC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Gwaith gr</a:t>
            </a:r>
            <a:r>
              <a:rPr lang="cy-GB" altLang="en-US" sz="4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 marL="0" indent="0">
              <a:buNone/>
              <a:defRPr/>
            </a:pPr>
            <a:endParaRPr lang="cy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2" y="1651818"/>
            <a:ext cx="4244278" cy="447434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ECGE4003P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Group </a:t>
            </a: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work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2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15602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Cynnwys</a:t>
            </a:r>
            <a:r>
              <a:rPr lang="en-GB" altLang="en-US" sz="4800" dirty="0">
                <a:latin typeface="Arial" panose="020B0604020202020204" pitchFamily="34" charset="0"/>
              </a:rPr>
              <a:t>         </a:t>
            </a: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en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152650" y="1282879"/>
            <a:ext cx="3886200" cy="489408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Sgiliau rhyngbersonol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Cryfderau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Cyfrifoldebau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153150" y="1282879"/>
            <a:ext cx="3886200" cy="4908203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Working as a group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Ground rules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Strengths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Clear agenda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Lack of progress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Task allocation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Responsibilities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752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332657"/>
            <a:ext cx="7886700" cy="1325563"/>
          </a:xfrm>
        </p:spPr>
        <p:txBody>
          <a:bodyPr>
            <a:normAutofit/>
          </a:bodyPr>
          <a:lstStyle/>
          <a:p>
            <a:br>
              <a:rPr lang="en-GB" sz="2800" dirty="0">
                <a:latin typeface="Arial" panose="020B0604020202020204" pitchFamily="34" charset="0"/>
              </a:rPr>
            </a:br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</a:rPr>
              <a:t>             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2204864"/>
            <a:ext cx="4316288" cy="3384377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Cydweithio</a:t>
            </a:r>
            <a:r>
              <a:rPr lang="en-GB" dirty="0">
                <a:latin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</a:rPr>
              <a:t>eraill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Sgiliau </a:t>
            </a:r>
            <a:r>
              <a:rPr lang="en-GB" dirty="0" err="1">
                <a:latin typeface="Arial" panose="020B0604020202020204" pitchFamily="34" charset="0"/>
              </a:rPr>
              <a:t>cyfathrebu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Datrys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problemau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2204863"/>
            <a:ext cx="3886200" cy="39721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Working with others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Communication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Problem solving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3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28801"/>
            <a:ext cx="4038600" cy="3960440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Gweithgareddau ‘Personoliaeth’</a:t>
            </a:r>
          </a:p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556793"/>
            <a:ext cx="3886200" cy="462017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‘Personality’ activities</a:t>
            </a:r>
            <a:endParaRPr lang="cy-GB" dirty="0"/>
          </a:p>
          <a:p>
            <a:pPr marL="0" indent="0">
              <a:buNone/>
            </a:pP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69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263830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sz="4800" dirty="0"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68925" y="1690689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K8, K16, K53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0412 – K60</a:t>
            </a:r>
          </a:p>
        </p:txBody>
      </p:sp>
    </p:spTree>
    <p:extLst>
      <p:ext uri="{BB962C8B-B14F-4D97-AF65-F5344CB8AC3E}">
        <p14:creationId xmlns:p14="http://schemas.microsoft.com/office/powerpoint/2010/main" val="4077943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"/>
            <a:ext cx="7886700" cy="1690689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latin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</a:rPr>
              <a:t>Early Years Practitioner </a:t>
            </a:r>
            <a:r>
              <a:rPr lang="en-GB" sz="4800" dirty="0">
                <a:latin typeface="Arial" panose="020B0604020202020204" pitchFamily="34" charset="0"/>
              </a:rPr>
              <a:t>programme</a:t>
            </a:r>
            <a:endParaRPr lang="en-US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2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Core – K8, K16, K53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0412 – K60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543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8515350" cy="1325563"/>
          </a:xfrm>
        </p:spPr>
        <p:txBody>
          <a:bodyPr>
            <a:normAutofit fontScale="90000"/>
          </a:bodyPr>
          <a:lstStyle/>
          <a:p>
            <a:pPr marL="400050"/>
            <a:br>
              <a:rPr lang="cy-GB" altLang="en-US" sz="4000" b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53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p  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Working as a group</a:t>
            </a:r>
            <a:br>
              <a:rPr lang="cy-GB" altLang="en-US" sz="5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5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53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Gweithio gydag eraill</a:t>
            </a:r>
          </a:p>
          <a:p>
            <a:pPr marL="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Pam mae hyn yn bwysig?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Working with others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Why is this important?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1026" name="Picture 2" descr="Group Work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429" y="2708920"/>
            <a:ext cx="7150763" cy="402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74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4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Working as a group</a:t>
            </a:r>
            <a:endParaRPr lang="cy-GB" alt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484784"/>
            <a:ext cx="4540696" cy="417646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Dengys ymchwil bod myfyrwyr yn dysgu mwy oddi wrth ei gilydd trwy waith grŵp a thrafodaeth.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Gan amlaf mae angen fwy o gefnogaeth ar fyfyrwyr i lwyddo.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  <a:tabLst>
                <a:tab pos="571500" algn="l"/>
              </a:tabLst>
            </a:pPr>
            <a:endParaRPr lang="cy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Dyma’r sgiliau bydd angen ar raddedigion pan maent yn chwilio am waith. Mae cyflogwyr yn chwilio am bobl sydd â sgiliau rhyngbersonol da.</a:t>
            </a:r>
            <a:endParaRPr lang="cy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4785"/>
            <a:ext cx="4388296" cy="4104455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Research tells us that students learn from each other through group work and discussion.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Students often need more support to succeed.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b="1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These are the skills graduates will need when they seek employment. Good interpersonal skills are what employers are looking for.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12799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Sgiliau rhyngbersonol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 marL="11430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Felly mae yna ffocws </a:t>
            </a:r>
            <a:r>
              <a:rPr lang="cy-GB" dirty="0" err="1">
                <a:latin typeface="Arial" panose="020B0604020202020204" pitchFamily="34" charset="0"/>
                <a:ea typeface="Times New Roman"/>
              </a:rPr>
              <a:t>cryf</a:t>
            </a:r>
            <a:r>
              <a:rPr lang="cy-GB" dirty="0">
                <a:latin typeface="Arial" panose="020B0604020202020204" pitchFamily="34" charset="0"/>
                <a:ea typeface="Times New Roman"/>
              </a:rPr>
              <a:t> ar wella sgiliau pobl yn ystod y radd yma.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dirty="0"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Pa mor dda ydych </a:t>
            </a:r>
            <a:r>
              <a:rPr lang="cy-GB" dirty="0" err="1">
                <a:latin typeface="Arial" panose="020B0604020202020204" pitchFamily="34" charset="0"/>
                <a:ea typeface="Times New Roman"/>
              </a:rPr>
              <a:t>chi’n</a:t>
            </a:r>
            <a:r>
              <a:rPr lang="cy-GB" dirty="0">
                <a:latin typeface="Arial" panose="020B0604020202020204" pitchFamily="34" charset="0"/>
                <a:ea typeface="Times New Roman"/>
              </a:rPr>
              <a:t> adnabod eich hunan?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 marL="11430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Therefore there is a strong focus on improving people skills during this degree.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How well do you know yourself?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2653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Personoliaeth</a:t>
            </a:r>
            <a:br>
              <a:rPr lang="cy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Personality</a:t>
            </a:r>
            <a:b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hlinkClick r:id="rId3"/>
              </a:rPr>
              <a:t>Link to online personality test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hlinkClick r:id="rId4"/>
              </a:rPr>
              <a:t>Link to online </a:t>
            </a:r>
            <a:r>
              <a:rPr lang="en-GB" dirty="0" err="1">
                <a:latin typeface="Arial" panose="020B0604020202020204" pitchFamily="34" charset="0"/>
                <a:hlinkClick r:id="rId4"/>
              </a:rPr>
              <a:t>personaility</a:t>
            </a:r>
            <a:r>
              <a:rPr lang="en-GB" dirty="0">
                <a:latin typeface="Arial" panose="020B0604020202020204" pitchFamily="34" charset="0"/>
                <a:hlinkClick r:id="rId4"/>
              </a:rPr>
              <a:t> test</a:t>
            </a:r>
            <a:r>
              <a:rPr lang="en-US" dirty="0">
                <a:latin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hlinkClick r:id="rId5"/>
              </a:rPr>
              <a:t>Link to online personality test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680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Pethau i’w cofio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Things to remember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Mae gan bobl teimladau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Gweithio i’ch cryfderau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 marL="11430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People have feelings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Ground rules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Work to your strengths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Clear agenda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Lack of progress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Task allocation</a:t>
            </a:r>
          </a:p>
        </p:txBody>
      </p:sp>
    </p:spTree>
    <p:extLst>
      <p:ext uri="{BB962C8B-B14F-4D97-AF65-F5344CB8AC3E}">
        <p14:creationId xmlns:p14="http://schemas.microsoft.com/office/powerpoint/2010/main" val="222479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468544" cy="975642"/>
          </a:xfrm>
        </p:spPr>
        <p:txBody>
          <a:bodyPr>
            <a:normAutofit fontScale="90000"/>
          </a:bodyPr>
          <a:lstStyle/>
          <a:p>
            <a:pPr marL="114300"/>
            <a:br>
              <a:rPr lang="cy-GB" altLang="en-US" sz="32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Gosodwch reolau gr</a:t>
            </a:r>
            <a:r>
              <a:rPr lang="cy-GB" altLang="en-US" sz="53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Make ground rules for the group</a:t>
            </a:r>
            <a:br>
              <a:rPr lang="cy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Yr amser rydych yn cyfarfod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Beth i’w wneud os oes rhywun yn dominyddu?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Beth i’w wneud os mae rhywun ddim yn tynnu pwysau?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Pa fath o ymddygiad sy’n dderbyniol/</a:t>
            </a:r>
          </a:p>
          <a:p>
            <a:pPr marL="0" indent="0">
              <a:spcBef>
                <a:spcPts val="0"/>
              </a:spcBef>
              <a:buNone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annerbyniol?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Pa fath o sylwadau sy’n dderbyniol / annerbyniol?</a:t>
            </a:r>
          </a:p>
          <a:p>
            <a:pPr>
              <a:defRPr/>
            </a:pPr>
            <a:endParaRPr lang="cy-GB" sz="2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The time you will meet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to do if someone is dominating?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to do if someone is not pulling their weight?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kind of behaviour is acceptable/</a:t>
            </a:r>
          </a:p>
          <a:p>
            <a:pPr marL="0" indent="0">
              <a:spcBef>
                <a:spcPts val="0"/>
              </a:spcBef>
              <a:buNone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unacceptable?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kind of comments are acceptable / unacceptable?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149746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br>
              <a:rPr lang="cy-GB" sz="4000" dirty="0">
                <a:latin typeface="Arial"/>
                <a:ea typeface="Times New Roman"/>
              </a:rPr>
            </a:br>
            <a:r>
              <a:rPr lang="cy-GB" sz="5300" dirty="0">
                <a:latin typeface="Arial"/>
                <a:ea typeface="Times New Roman"/>
              </a:rPr>
              <a:t>Gweithiwch i’ch cryfderau</a:t>
            </a:r>
            <a:br>
              <a:rPr lang="cy-GB" sz="5300" dirty="0">
                <a:latin typeface="Times New Roman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/>
                <a:ea typeface="Times New Roman"/>
              </a:rPr>
              <a:t>Work to your strengths</a:t>
            </a:r>
            <a:br>
              <a:rPr lang="cy-GB" sz="5300" dirty="0">
                <a:latin typeface="Times New Roman"/>
                <a:ea typeface="Times New Roman"/>
              </a:rPr>
            </a:br>
            <a:endParaRPr lang="cy-GB" sz="5300" dirty="0"/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Pwy sy’n hoffi cadw trefn yn ystod cyfarfodydd?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Pwy sy’n hoffi cymryd nodiadau?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Cynnwys pob aelod o’r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Who likes to run meetings?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Who likes to make notes?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Share tasks out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Include all members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</p:spTree>
    <p:extLst>
      <p:ext uri="{BB962C8B-B14F-4D97-AF65-F5344CB8AC3E}">
        <p14:creationId xmlns:p14="http://schemas.microsoft.com/office/powerpoint/2010/main" val="581421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rmAutofit fontScale="90000"/>
          </a:bodyPr>
          <a:lstStyle/>
          <a:p>
            <a:pPr marL="114300"/>
            <a:br>
              <a:rPr lang="cy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b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Clear agenda</a:t>
            </a: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2200" dirty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Beth ydych chi’n mynd i’w drafod ymhob cyfarfod?-golygir hyn y gall pob aelod o’r gr</a:t>
            </a:r>
            <a:r>
              <a:rPr lang="cy-GB" altLang="en-US" sz="36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p ddod a’u syniadau- bydd hyn yn arbed amser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Trefnwch </a:t>
            </a:r>
            <a:r>
              <a:rPr lang="cy-GB" altLang="en-US" sz="3600" b="1" dirty="0">
                <a:latin typeface="Arial" panose="020B0604020202020204" pitchFamily="34" charset="0"/>
                <a:cs typeface="Times New Roman" panose="02020603050405020304" pitchFamily="18" charset="0"/>
              </a:rPr>
              <a:t>amseroedd a lleoliad ymhell o flaen llaw</a:t>
            </a: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 i sicrhau bod pawb yn medru bod yn bresennol.</a:t>
            </a: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What are you going to discuss in each meeting?-all group members can bring their ideas which will save time</a:t>
            </a:r>
            <a:endParaRPr lang="cy-GB" altLang="en-US" sz="36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Arrange </a:t>
            </a:r>
            <a:r>
              <a:rPr lang="en-GB" altLang="en-US" sz="3600" b="1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meeting times and venues well in advance</a:t>
            </a: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so that everyone can attend.</a:t>
            </a:r>
            <a:endParaRPr lang="cy-GB" altLang="en-US" sz="36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4020783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60648"/>
            <a:ext cx="8229600" cy="1143000"/>
          </a:xfrm>
        </p:spPr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r>
              <a:rPr lang="cy-GB" sz="1800" dirty="0">
                <a:latin typeface="Arial"/>
                <a:ea typeface="Times New Roman"/>
              </a:rPr>
              <a:t> 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r>
              <a:rPr lang="cy-GB" sz="5300" dirty="0">
                <a:latin typeface="Arial" panose="020B0604020202020204" pitchFamily="34" charset="0"/>
                <a:ea typeface="Times New Roman"/>
              </a:rPr>
              <a:t>Diffyg cynnydd</a:t>
            </a:r>
            <a:br>
              <a:rPr lang="cy-GB" sz="5300" dirty="0">
                <a:latin typeface="Arial" panose="020B0604020202020204" pitchFamily="34" charset="0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Lack of progress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endParaRPr lang="cy-GB" sz="1800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Pob aelod o’r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 i gynnig syniadau i wella cynnydd, gan gynnwys o bosib, beth rydych chi’n bersonol yn mynd i’w wneud yn wahanol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Ydy’r tasgau wedi eu dosbarthu’n deg?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rhywun yn dominyddu’r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Ydych chi’n ddigon ystyriol o deimladau a syniadau eraill?</a:t>
            </a:r>
          </a:p>
          <a:p>
            <a:pPr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172272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Each group member to suggest ways to improve progress which could include what you personally could do differently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Are tasks shared fairly?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Is somebody dominating the group?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Are you considerate enough about each other’s feelings and ideas?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00695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br>
              <a:rPr lang="cy-GB" sz="4000" dirty="0">
                <a:latin typeface="Arial" panose="020B0604020202020204" pitchFamily="34" charset="0"/>
                <a:ea typeface="Times New Roman"/>
              </a:rPr>
            </a:br>
            <a:br>
              <a:rPr lang="cy-GB" sz="4000" dirty="0">
                <a:latin typeface="Arial" panose="020B0604020202020204" pitchFamily="34" charset="0"/>
                <a:ea typeface="Times New Roman"/>
              </a:rPr>
            </a:br>
            <a:r>
              <a:rPr lang="cy-GB" sz="5300" dirty="0">
                <a:latin typeface="Arial" panose="020B0604020202020204" pitchFamily="34" charset="0"/>
                <a:ea typeface="Times New Roman"/>
              </a:rPr>
              <a:t>Rhannu tasgau</a:t>
            </a:r>
            <a:br>
              <a:rPr lang="cy-GB" sz="5300" dirty="0">
                <a:latin typeface="Arial" panose="020B0604020202020204" pitchFamily="34" charset="0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Task allocation</a:t>
            </a:r>
            <a:br>
              <a:rPr lang="cy-GB" sz="5300" dirty="0">
                <a:latin typeface="Times New Roman"/>
                <a:ea typeface="Times New Roman"/>
              </a:rPr>
            </a:br>
            <a:br>
              <a:rPr lang="cy-GB" sz="5300" dirty="0">
                <a:latin typeface="Times New Roman"/>
                <a:ea typeface="Times New Roman"/>
              </a:rPr>
            </a:br>
            <a:endParaRPr lang="cy-GB" sz="5300" dirty="0"/>
          </a:p>
        </p:txBody>
      </p:sp>
      <p:sp>
        <p:nvSpPr>
          <p:cNvPr id="3584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Byddwch yn eglur yngl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ŷ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n â phwy sy’n gwneud beth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Sicrhewch fod tasgau wedi eu rhannu’n deg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Gosodwch amser clir i’w cyflawni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clear about who is doing what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Ensure that tasks are allocated fairly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Set clear deadlines for completion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</p:spTree>
    <p:extLst>
      <p:ext uri="{BB962C8B-B14F-4D97-AF65-F5344CB8AC3E}">
        <p14:creationId xmlns:p14="http://schemas.microsoft.com/office/powerpoint/2010/main" val="71016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Cyfrifoldebau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Responsibilities 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>
            <a:normAutofit/>
          </a:bodyPr>
          <a:lstStyle/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Ble mae’r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 yn cyfarfod?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pawb yn medru bod yna?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manylion pawb gyda chi?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Sut allwch chi gyfathrebu os nad ydych yn medru cyfarfod wyneb yn wyneb?</a:t>
            </a:r>
          </a:p>
          <a:p>
            <a:pPr marL="114300"/>
            <a:endParaRPr lang="cy-GB" alt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>
            <a:normAutofit/>
          </a:bodyPr>
          <a:lstStyle/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Where does the group meet?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Can everyone get there?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Have you each other’s contact details?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How can you communicate if you cannot all meet face to face?</a:t>
            </a:r>
          </a:p>
          <a:p>
            <a:pPr marL="114300">
              <a:spcBef>
                <a:spcPts val="0"/>
              </a:spcBef>
              <a:defRPr/>
            </a:pP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Covid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 19: Teams and Zoom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561355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1919288" y="37465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800" dirty="0" err="1">
                <a:latin typeface="Arial" panose="020B0604020202020204" pitchFamily="34" charset="0"/>
              </a:rPr>
              <a:t>Cyfeiriadau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1919288" y="1700213"/>
            <a:ext cx="8229600" cy="4525962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dirty="0">
                <a:latin typeface="Arial" panose="020B0604020202020204" pitchFamily="34" charset="0"/>
                <a:ea typeface="Times New Roman"/>
              </a:rPr>
              <a:t>Cottrell , S. (2010) </a:t>
            </a:r>
            <a:r>
              <a:rPr lang="en-GB" i="1" dirty="0">
                <a:latin typeface="Arial" panose="020B0604020202020204" pitchFamily="34" charset="0"/>
                <a:ea typeface="Times New Roman"/>
              </a:rPr>
              <a:t>Skills for success: Personal development and employability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 (2</a:t>
            </a:r>
            <a:r>
              <a:rPr lang="en-GB" baseline="30000" dirty="0">
                <a:latin typeface="Arial" panose="020B0604020202020204" pitchFamily="34" charset="0"/>
                <a:ea typeface="Times New Roman"/>
              </a:rPr>
              <a:t>nd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 </a:t>
            </a:r>
            <a:r>
              <a:rPr lang="en-GB" dirty="0" err="1">
                <a:latin typeface="Arial" panose="020B0604020202020204" pitchFamily="34" charset="0"/>
                <a:ea typeface="Times New Roman"/>
              </a:rPr>
              <a:t>ed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). Basingstoke: Palgrave Macmillan.</a:t>
            </a:r>
            <a:endParaRPr lang="cy-GB" dirty="0"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51624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872</Words>
  <Application>Microsoft Office PowerPoint</Application>
  <PresentationFormat>Widescreen</PresentationFormat>
  <Paragraphs>164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Symbol</vt:lpstr>
      <vt:lpstr>Times New Roman</vt:lpstr>
      <vt:lpstr>Office Theme</vt:lpstr>
      <vt:lpstr>PowerPoint Presentation</vt:lpstr>
      <vt:lpstr>Cynnwys         Contents</vt:lpstr>
      <vt:lpstr> Sgiliau                              Skills</vt:lpstr>
      <vt:lpstr>Adnoddau       Resources</vt:lpstr>
      <vt:lpstr>Rhaglen Ymarferydd Blynyddoedd Cynnar </vt:lpstr>
      <vt:lpstr> Early Years Practitioner programme</vt:lpstr>
      <vt:lpstr> Gweithio fel grŵp   Working as a group  </vt:lpstr>
      <vt:lpstr>Gweithio fel grŵp Working as a group</vt:lpstr>
      <vt:lpstr>Sgiliau rhyngbersonol Interpersonal skills</vt:lpstr>
      <vt:lpstr>Personoliaeth Personality </vt:lpstr>
      <vt:lpstr>Pethau i’w cofio Things to remember</vt:lpstr>
      <vt:lpstr> Gosodwch reolau grŵp Make ground rules for the group </vt:lpstr>
      <vt:lpstr> Gweithiwch i’ch cryfderau Work to your strengths </vt:lpstr>
      <vt:lpstr>  Agenda clir Clear agenda  </vt:lpstr>
      <vt:lpstr>   Diffyg cynnydd Lack of progress  </vt:lpstr>
      <vt:lpstr>  Rhannu tasgau Task allocation  </vt:lpstr>
      <vt:lpstr>Cyfrifoldebau Responsibilities 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2022-08-21T18:38:15Z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