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wmf" ContentType="image/x-wmf"/>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slides/slide66.xml" ContentType="application/vnd.openxmlformats-officedocument.presentationml.slide+xml"/>
  <Override PartName="/ppt/slides/slide67.xml" ContentType="application/vnd.openxmlformats-officedocument.presentationml.slide+xml"/>
  <Override PartName="/ppt/slides/slide68.xml" ContentType="application/vnd.openxmlformats-officedocument.presentationml.slide+xml"/>
  <Override PartName="/ppt/slides/slide69.xml" ContentType="application/vnd.openxmlformats-officedocument.presentationml.slide+xml"/>
  <Override PartName="/ppt/slides/slide70.xml" ContentType="application/vnd.openxmlformats-officedocument.presentationml.slide+xml"/>
  <Override PartName="/ppt/slides/slide71.xml" ContentType="application/vnd.openxmlformats-officedocument.presentationml.slide+xml"/>
  <Override PartName="/ppt/slides/slide72.xml" ContentType="application/vnd.openxmlformats-officedocument.presentationml.slide+xml"/>
  <Override PartName="/ppt/slides/slide73.xml" ContentType="application/vnd.openxmlformats-officedocument.presentationml.slide+xml"/>
  <Override PartName="/ppt/slides/slide74.xml" ContentType="application/vnd.openxmlformats-officedocument.presentationml.slide+xml"/>
  <Override PartName="/ppt/slides/slide75.xml" ContentType="application/vnd.openxmlformats-officedocument.presentationml.slide+xml"/>
  <Override PartName="/ppt/slides/slide76.xml" ContentType="application/vnd.openxmlformats-officedocument.presentationml.slide+xml"/>
  <Override PartName="/ppt/slides/slide77.xml" ContentType="application/vnd.openxmlformats-officedocument.presentationml.slide+xml"/>
  <Override PartName="/ppt/slides/slide78.xml" ContentType="application/vnd.openxmlformats-officedocument.presentationml.slide+xml"/>
  <Override PartName="/ppt/slides/slide79.xml" ContentType="application/vnd.openxmlformats-officedocument.presentationml.slide+xml"/>
  <Override PartName="/ppt/slides/slide80.xml" ContentType="application/vnd.openxmlformats-officedocument.presentationml.slide+xml"/>
  <Override PartName="/ppt/slides/slide81.xml" ContentType="application/vnd.openxmlformats-officedocument.presentationml.slide+xml"/>
  <Override PartName="/ppt/slides/slide82.xml" ContentType="application/vnd.openxmlformats-officedocument.presentationml.slide+xml"/>
  <Override PartName="/ppt/slides/slide83.xml" ContentType="application/vnd.openxmlformats-officedocument.presentationml.slide+xml"/>
  <Override PartName="/ppt/slides/slide84.xml" ContentType="application/vnd.openxmlformats-officedocument.presentationml.slide+xml"/>
  <Override PartName="/ppt/slides/slide85.xml" ContentType="application/vnd.openxmlformats-officedocument.presentationml.slide+xml"/>
  <Override PartName="/ppt/slides/slide86.xml" ContentType="application/vnd.openxmlformats-officedocument.presentationml.slide+xml"/>
  <Override PartName="/ppt/slides/slide87.xml" ContentType="application/vnd.openxmlformats-officedocument.presentationml.slide+xml"/>
  <Override PartName="/ppt/slides/slide88.xml" ContentType="application/vnd.openxmlformats-officedocument.presentationml.slide+xml"/>
  <Override PartName="/ppt/slides/slide89.xml" ContentType="application/vnd.openxmlformats-officedocument.presentationml.slide+xml"/>
  <Override PartName="/ppt/slides/slide90.xml" ContentType="application/vnd.openxmlformats-officedocument.presentationml.slide+xml"/>
  <Override PartName="/ppt/slides/slide9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93"/>
  </p:notesMasterIdLst>
  <p:sldIdLst>
    <p:sldId id="293" r:id="rId2"/>
    <p:sldId id="449" r:id="rId3"/>
    <p:sldId id="450" r:id="rId4"/>
    <p:sldId id="456" r:id="rId5"/>
    <p:sldId id="451" r:id="rId6"/>
    <p:sldId id="452" r:id="rId7"/>
    <p:sldId id="453" r:id="rId8"/>
    <p:sldId id="454" r:id="rId9"/>
    <p:sldId id="455" r:id="rId10"/>
    <p:sldId id="278" r:id="rId11"/>
    <p:sldId id="258" r:id="rId12"/>
    <p:sldId id="259" r:id="rId13"/>
    <p:sldId id="260" r:id="rId14"/>
    <p:sldId id="459" r:id="rId15"/>
    <p:sldId id="261" r:id="rId16"/>
    <p:sldId id="262" r:id="rId17"/>
    <p:sldId id="462" r:id="rId18"/>
    <p:sldId id="263" r:id="rId19"/>
    <p:sldId id="264" r:id="rId20"/>
    <p:sldId id="457" r:id="rId21"/>
    <p:sldId id="265" r:id="rId22"/>
    <p:sldId id="458" r:id="rId23"/>
    <p:sldId id="266" r:id="rId24"/>
    <p:sldId id="267" r:id="rId25"/>
    <p:sldId id="268" r:id="rId26"/>
    <p:sldId id="460" r:id="rId27"/>
    <p:sldId id="463" r:id="rId28"/>
    <p:sldId id="465" r:id="rId29"/>
    <p:sldId id="287" r:id="rId30"/>
    <p:sldId id="466" r:id="rId31"/>
    <p:sldId id="288" r:id="rId32"/>
    <p:sldId id="289" r:id="rId33"/>
    <p:sldId id="467" r:id="rId34"/>
    <p:sldId id="290" r:id="rId35"/>
    <p:sldId id="468" r:id="rId36"/>
    <p:sldId id="469" r:id="rId37"/>
    <p:sldId id="470" r:id="rId38"/>
    <p:sldId id="291" r:id="rId39"/>
    <p:sldId id="292" r:id="rId40"/>
    <p:sldId id="471" r:id="rId41"/>
    <p:sldId id="513" r:id="rId42"/>
    <p:sldId id="472" r:id="rId43"/>
    <p:sldId id="294" r:id="rId44"/>
    <p:sldId id="295" r:id="rId45"/>
    <p:sldId id="296" r:id="rId46"/>
    <p:sldId id="297" r:id="rId47"/>
    <p:sldId id="351" r:id="rId48"/>
    <p:sldId id="379" r:id="rId49"/>
    <p:sldId id="298" r:id="rId50"/>
    <p:sldId id="299" r:id="rId51"/>
    <p:sldId id="461" r:id="rId52"/>
    <p:sldId id="473" r:id="rId53"/>
    <p:sldId id="474" r:id="rId54"/>
    <p:sldId id="475" r:id="rId55"/>
    <p:sldId id="476" r:id="rId56"/>
    <p:sldId id="300" r:id="rId57"/>
    <p:sldId id="301" r:id="rId58"/>
    <p:sldId id="368" r:id="rId59"/>
    <p:sldId id="477" r:id="rId60"/>
    <p:sldId id="479" r:id="rId61"/>
    <p:sldId id="345" r:id="rId62"/>
    <p:sldId id="346" r:id="rId63"/>
    <p:sldId id="480" r:id="rId64"/>
    <p:sldId id="347" r:id="rId65"/>
    <p:sldId id="481" r:id="rId66"/>
    <p:sldId id="482" r:id="rId67"/>
    <p:sldId id="483" r:id="rId68"/>
    <p:sldId id="484" r:id="rId69"/>
    <p:sldId id="485" r:id="rId70"/>
    <p:sldId id="486" r:id="rId71"/>
    <p:sldId id="348" r:id="rId72"/>
    <p:sldId id="514" r:id="rId73"/>
    <p:sldId id="515" r:id="rId74"/>
    <p:sldId id="487" r:id="rId75"/>
    <p:sldId id="488" r:id="rId76"/>
    <p:sldId id="489" r:id="rId77"/>
    <p:sldId id="490" r:id="rId78"/>
    <p:sldId id="349" r:id="rId79"/>
    <p:sldId id="491" r:id="rId80"/>
    <p:sldId id="492" r:id="rId81"/>
    <p:sldId id="350" r:id="rId82"/>
    <p:sldId id="493" r:id="rId83"/>
    <p:sldId id="353" r:id="rId84"/>
    <p:sldId id="494" r:id="rId85"/>
    <p:sldId id="495" r:id="rId86"/>
    <p:sldId id="496" r:id="rId87"/>
    <p:sldId id="497" r:id="rId88"/>
    <p:sldId id="507" r:id="rId89"/>
    <p:sldId id="356" r:id="rId90"/>
    <p:sldId id="511" r:id="rId91"/>
    <p:sldId id="512" r:id="rId9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08"/>
    <p:restoredTop sz="94620"/>
  </p:normalViewPr>
  <p:slideViewPr>
    <p:cSldViewPr snapToGrid="0" snapToObjects="1">
      <p:cViewPr varScale="1">
        <p:scale>
          <a:sx n="87" d="100"/>
          <a:sy n="87" d="100"/>
        </p:scale>
        <p:origin x="1000" y="18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26" Type="http://schemas.openxmlformats.org/officeDocument/2006/relationships/slide" Target="slides/slide25.xml"/><Relationship Id="rId21" Type="http://schemas.openxmlformats.org/officeDocument/2006/relationships/slide" Target="slides/slide20.xml"/><Relationship Id="rId42" Type="http://schemas.openxmlformats.org/officeDocument/2006/relationships/slide" Target="slides/slide41.xml"/><Relationship Id="rId47" Type="http://schemas.openxmlformats.org/officeDocument/2006/relationships/slide" Target="slides/slide46.xml"/><Relationship Id="rId63" Type="http://schemas.openxmlformats.org/officeDocument/2006/relationships/slide" Target="slides/slide62.xml"/><Relationship Id="rId68" Type="http://schemas.openxmlformats.org/officeDocument/2006/relationships/slide" Target="slides/slide67.xml"/><Relationship Id="rId84" Type="http://schemas.openxmlformats.org/officeDocument/2006/relationships/slide" Target="slides/slide83.xml"/><Relationship Id="rId89" Type="http://schemas.openxmlformats.org/officeDocument/2006/relationships/slide" Target="slides/slide88.xml"/><Relationship Id="rId16" Type="http://schemas.openxmlformats.org/officeDocument/2006/relationships/slide" Target="slides/slide15.xml"/><Relationship Id="rId11" Type="http://schemas.openxmlformats.org/officeDocument/2006/relationships/slide" Target="slides/slide10.xml"/><Relationship Id="rId32" Type="http://schemas.openxmlformats.org/officeDocument/2006/relationships/slide" Target="slides/slide31.xml"/><Relationship Id="rId37" Type="http://schemas.openxmlformats.org/officeDocument/2006/relationships/slide" Target="slides/slide36.xml"/><Relationship Id="rId53" Type="http://schemas.openxmlformats.org/officeDocument/2006/relationships/slide" Target="slides/slide52.xml"/><Relationship Id="rId58" Type="http://schemas.openxmlformats.org/officeDocument/2006/relationships/slide" Target="slides/slide57.xml"/><Relationship Id="rId74" Type="http://schemas.openxmlformats.org/officeDocument/2006/relationships/slide" Target="slides/slide73.xml"/><Relationship Id="rId79" Type="http://schemas.openxmlformats.org/officeDocument/2006/relationships/slide" Target="slides/slide78.xml"/><Relationship Id="rId5" Type="http://schemas.openxmlformats.org/officeDocument/2006/relationships/slide" Target="slides/slide4.xml"/><Relationship Id="rId90" Type="http://schemas.openxmlformats.org/officeDocument/2006/relationships/slide" Target="slides/slide89.xml"/><Relationship Id="rId95" Type="http://schemas.openxmlformats.org/officeDocument/2006/relationships/viewProps" Target="viewProps.xml"/><Relationship Id="rId22" Type="http://schemas.openxmlformats.org/officeDocument/2006/relationships/slide" Target="slides/slide21.xml"/><Relationship Id="rId27" Type="http://schemas.openxmlformats.org/officeDocument/2006/relationships/slide" Target="slides/slide26.xml"/><Relationship Id="rId43" Type="http://schemas.openxmlformats.org/officeDocument/2006/relationships/slide" Target="slides/slide42.xml"/><Relationship Id="rId48" Type="http://schemas.openxmlformats.org/officeDocument/2006/relationships/slide" Target="slides/slide47.xml"/><Relationship Id="rId64" Type="http://schemas.openxmlformats.org/officeDocument/2006/relationships/slide" Target="slides/slide63.xml"/><Relationship Id="rId69" Type="http://schemas.openxmlformats.org/officeDocument/2006/relationships/slide" Target="slides/slide68.xml"/><Relationship Id="rId80" Type="http://schemas.openxmlformats.org/officeDocument/2006/relationships/slide" Target="slides/slide79.xml"/><Relationship Id="rId85" Type="http://schemas.openxmlformats.org/officeDocument/2006/relationships/slide" Target="slides/slide84.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slide" Target="slides/slide58.xml"/><Relationship Id="rId67" Type="http://schemas.openxmlformats.org/officeDocument/2006/relationships/slide" Target="slides/slide66.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slide" Target="slides/slide53.xml"/><Relationship Id="rId62" Type="http://schemas.openxmlformats.org/officeDocument/2006/relationships/slide" Target="slides/slide61.xml"/><Relationship Id="rId70" Type="http://schemas.openxmlformats.org/officeDocument/2006/relationships/slide" Target="slides/slide69.xml"/><Relationship Id="rId75" Type="http://schemas.openxmlformats.org/officeDocument/2006/relationships/slide" Target="slides/slide74.xml"/><Relationship Id="rId83" Type="http://schemas.openxmlformats.org/officeDocument/2006/relationships/slide" Target="slides/slide82.xml"/><Relationship Id="rId88" Type="http://schemas.openxmlformats.org/officeDocument/2006/relationships/slide" Target="slides/slide87.xml"/><Relationship Id="rId91" Type="http://schemas.openxmlformats.org/officeDocument/2006/relationships/slide" Target="slides/slide90.xml"/><Relationship Id="rId9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slide" Target="slides/slide56.xml"/><Relationship Id="rId10" Type="http://schemas.openxmlformats.org/officeDocument/2006/relationships/slide" Target="slides/slide9.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openxmlformats.org/officeDocument/2006/relationships/slide" Target="slides/slide59.xml"/><Relationship Id="rId65" Type="http://schemas.openxmlformats.org/officeDocument/2006/relationships/slide" Target="slides/slide64.xml"/><Relationship Id="rId73" Type="http://schemas.openxmlformats.org/officeDocument/2006/relationships/slide" Target="slides/slide72.xml"/><Relationship Id="rId78" Type="http://schemas.openxmlformats.org/officeDocument/2006/relationships/slide" Target="slides/slide77.xml"/><Relationship Id="rId81" Type="http://schemas.openxmlformats.org/officeDocument/2006/relationships/slide" Target="slides/slide80.xml"/><Relationship Id="rId86" Type="http://schemas.openxmlformats.org/officeDocument/2006/relationships/slide" Target="slides/slide85.xml"/><Relationship Id="rId94"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3" Type="http://schemas.openxmlformats.org/officeDocument/2006/relationships/slide" Target="slides/slide12.xml"/><Relationship Id="rId18" Type="http://schemas.openxmlformats.org/officeDocument/2006/relationships/slide" Target="slides/slide17.xml"/><Relationship Id="rId39" Type="http://schemas.openxmlformats.org/officeDocument/2006/relationships/slide" Target="slides/slide38.xml"/><Relationship Id="rId34" Type="http://schemas.openxmlformats.org/officeDocument/2006/relationships/slide" Target="slides/slide33.xml"/><Relationship Id="rId50" Type="http://schemas.openxmlformats.org/officeDocument/2006/relationships/slide" Target="slides/slide49.xml"/><Relationship Id="rId55" Type="http://schemas.openxmlformats.org/officeDocument/2006/relationships/slide" Target="slides/slide54.xml"/><Relationship Id="rId76" Type="http://schemas.openxmlformats.org/officeDocument/2006/relationships/slide" Target="slides/slide75.xml"/><Relationship Id="rId97" Type="http://schemas.openxmlformats.org/officeDocument/2006/relationships/tableStyles" Target="tableStyles.xml"/><Relationship Id="rId7" Type="http://schemas.openxmlformats.org/officeDocument/2006/relationships/slide" Target="slides/slide6.xml"/><Relationship Id="rId71" Type="http://schemas.openxmlformats.org/officeDocument/2006/relationships/slide" Target="slides/slide70.xml"/><Relationship Id="rId92" Type="http://schemas.openxmlformats.org/officeDocument/2006/relationships/slide" Target="slides/slide91.xml"/><Relationship Id="rId2" Type="http://schemas.openxmlformats.org/officeDocument/2006/relationships/slide" Target="slides/slide1.xml"/><Relationship Id="rId29" Type="http://schemas.openxmlformats.org/officeDocument/2006/relationships/slide" Target="slides/slide28.xml"/><Relationship Id="rId24" Type="http://schemas.openxmlformats.org/officeDocument/2006/relationships/slide" Target="slides/slide23.xml"/><Relationship Id="rId40" Type="http://schemas.openxmlformats.org/officeDocument/2006/relationships/slide" Target="slides/slide39.xml"/><Relationship Id="rId45" Type="http://schemas.openxmlformats.org/officeDocument/2006/relationships/slide" Target="slides/slide44.xml"/><Relationship Id="rId66" Type="http://schemas.openxmlformats.org/officeDocument/2006/relationships/slide" Target="slides/slide65.xml"/><Relationship Id="rId87" Type="http://schemas.openxmlformats.org/officeDocument/2006/relationships/slide" Target="slides/slide86.xml"/><Relationship Id="rId61" Type="http://schemas.openxmlformats.org/officeDocument/2006/relationships/slide" Target="slides/slide60.xml"/><Relationship Id="rId82" Type="http://schemas.openxmlformats.org/officeDocument/2006/relationships/slide" Target="slides/slide81.xml"/><Relationship Id="rId19" Type="http://schemas.openxmlformats.org/officeDocument/2006/relationships/slide" Target="slides/slide18.xml"/><Relationship Id="rId14" Type="http://schemas.openxmlformats.org/officeDocument/2006/relationships/slide" Target="slides/slide13.xml"/><Relationship Id="rId30" Type="http://schemas.openxmlformats.org/officeDocument/2006/relationships/slide" Target="slides/slide29.xml"/><Relationship Id="rId35" Type="http://schemas.openxmlformats.org/officeDocument/2006/relationships/slide" Target="slides/slide34.xml"/><Relationship Id="rId56" Type="http://schemas.openxmlformats.org/officeDocument/2006/relationships/slide" Target="slides/slide55.xml"/><Relationship Id="rId77" Type="http://schemas.openxmlformats.org/officeDocument/2006/relationships/slide" Target="slides/slide76.xml"/><Relationship Id="rId8" Type="http://schemas.openxmlformats.org/officeDocument/2006/relationships/slide" Target="slides/slide7.xml"/><Relationship Id="rId51" Type="http://schemas.openxmlformats.org/officeDocument/2006/relationships/slide" Target="slides/slide50.xml"/><Relationship Id="rId72" Type="http://schemas.openxmlformats.org/officeDocument/2006/relationships/slide" Target="slides/slide71.xml"/><Relationship Id="rId93" Type="http://schemas.openxmlformats.org/officeDocument/2006/relationships/notesMaster" Target="notesMasters/notes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1D33AE0C-1420-4443-9F68-969C4B2E9BD7}" type="datetimeFigureOut">
              <a:rPr lang="en-US" smtClean="0"/>
              <a:t>5/29/19</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A239B83-ECA5-2948-919F-8AC4DADC44EA}" type="slidenum">
              <a:rPr lang="en-US" smtClean="0"/>
              <a:t>‹#›</a:t>
            </a:fld>
            <a:endParaRPr lang="en-US"/>
          </a:p>
        </p:txBody>
      </p:sp>
    </p:spTree>
    <p:extLst>
      <p:ext uri="{BB962C8B-B14F-4D97-AF65-F5344CB8AC3E}">
        <p14:creationId xmlns:p14="http://schemas.microsoft.com/office/powerpoint/2010/main" val="340906989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7.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8.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2.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7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base" latinLnBrk="0" hangingPunct="1">
              <a:lnSpc>
                <a:spcPct val="100000"/>
              </a:lnSpc>
              <a:spcBef>
                <a:spcPct val="30000"/>
              </a:spcBef>
              <a:spcAft>
                <a:spcPct val="0"/>
              </a:spcAft>
              <a:buClrTx/>
              <a:buSzTx/>
              <a:buFontTx/>
              <a:buNone/>
              <a:tabLst/>
              <a:defRPr/>
            </a:pPr>
            <a:endParaRPr lang="en-GB" sz="1200" kern="1200" dirty="0">
              <a:solidFill>
                <a:schemeClr val="tx1"/>
              </a:solidFill>
              <a:effectLst/>
              <a:latin typeface="Arial" charset="0"/>
              <a:ea typeface="+mn-ea"/>
              <a:cs typeface="+mn-cs"/>
            </a:endParaRPr>
          </a:p>
        </p:txBody>
      </p:sp>
      <p:sp>
        <p:nvSpPr>
          <p:cNvPr id="4" name="Slide Number Placeholder 3"/>
          <p:cNvSpPr>
            <a:spLocks noGrp="1"/>
          </p:cNvSpPr>
          <p:nvPr>
            <p:ph type="sldNum" sz="quarter" idx="5"/>
          </p:nvPr>
        </p:nvSpPr>
        <p:spPr/>
        <p:txBody>
          <a:bodyPr/>
          <a:lstStyle/>
          <a:p>
            <a:fld id="{0FFF432F-34D4-4F70-B8A0-0E2E6C007F36}" type="slidenum">
              <a:rPr lang="en-GB" smtClean="0"/>
              <a:pPr/>
              <a:t>47</a:t>
            </a:fld>
            <a:endParaRPr lang="en-GB"/>
          </a:p>
        </p:txBody>
      </p:sp>
    </p:spTree>
    <p:extLst>
      <p:ext uri="{BB962C8B-B14F-4D97-AF65-F5344CB8AC3E}">
        <p14:creationId xmlns:p14="http://schemas.microsoft.com/office/powerpoint/2010/main" val="80136972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base" latinLnBrk="0" hangingPunct="1">
              <a:lnSpc>
                <a:spcPct val="100000"/>
              </a:lnSpc>
              <a:spcBef>
                <a:spcPct val="30000"/>
              </a:spcBef>
              <a:spcAft>
                <a:spcPct val="0"/>
              </a:spcAft>
              <a:buClrTx/>
              <a:buSzTx/>
              <a:buFontTx/>
              <a:buNone/>
              <a:tabLst/>
              <a:defRPr/>
            </a:pPr>
            <a:endParaRPr lang="en-GB" sz="1200" kern="1200" dirty="0">
              <a:solidFill>
                <a:schemeClr val="tx1"/>
              </a:solidFill>
              <a:effectLst/>
              <a:latin typeface="Arial" charset="0"/>
              <a:ea typeface="+mn-ea"/>
              <a:cs typeface="+mn-cs"/>
            </a:endParaRPr>
          </a:p>
        </p:txBody>
      </p:sp>
      <p:sp>
        <p:nvSpPr>
          <p:cNvPr id="4" name="Slide Number Placeholder 3"/>
          <p:cNvSpPr>
            <a:spLocks noGrp="1"/>
          </p:cNvSpPr>
          <p:nvPr>
            <p:ph type="sldNum" sz="quarter" idx="5"/>
          </p:nvPr>
        </p:nvSpPr>
        <p:spPr/>
        <p:txBody>
          <a:bodyPr/>
          <a:lstStyle/>
          <a:p>
            <a:fld id="{0FFF432F-34D4-4F70-B8A0-0E2E6C007F36}" type="slidenum">
              <a:rPr lang="en-GB" smtClean="0"/>
              <a:pPr/>
              <a:t>48</a:t>
            </a:fld>
            <a:endParaRPr lang="en-GB"/>
          </a:p>
        </p:txBody>
      </p:sp>
    </p:spTree>
    <p:extLst>
      <p:ext uri="{BB962C8B-B14F-4D97-AF65-F5344CB8AC3E}">
        <p14:creationId xmlns:p14="http://schemas.microsoft.com/office/powerpoint/2010/main" val="225104362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b="1" dirty="0"/>
              <a:t>For full definitions -ref. S.1.4, p. 104</a:t>
            </a:r>
          </a:p>
          <a:p>
            <a:endParaRPr lang="en-US" dirty="0"/>
          </a:p>
        </p:txBody>
      </p:sp>
      <p:sp>
        <p:nvSpPr>
          <p:cNvPr id="4" name="Slide Number Placeholder 3"/>
          <p:cNvSpPr>
            <a:spLocks noGrp="1"/>
          </p:cNvSpPr>
          <p:nvPr>
            <p:ph type="sldNum" sz="quarter" idx="5"/>
          </p:nvPr>
        </p:nvSpPr>
        <p:spPr/>
        <p:txBody>
          <a:bodyPr/>
          <a:lstStyle/>
          <a:p>
            <a:fld id="{DA239B83-ECA5-2948-919F-8AC4DADC44EA}" type="slidenum">
              <a:rPr lang="en-US" smtClean="0"/>
              <a:t>62</a:t>
            </a:fld>
            <a:endParaRPr lang="en-US"/>
          </a:p>
        </p:txBody>
      </p:sp>
    </p:spTree>
    <p:extLst>
      <p:ext uri="{BB962C8B-B14F-4D97-AF65-F5344CB8AC3E}">
        <p14:creationId xmlns:p14="http://schemas.microsoft.com/office/powerpoint/2010/main" val="352369880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DA239B83-ECA5-2948-919F-8AC4DADC44EA}" type="slidenum">
              <a:rPr lang="en-US" smtClean="0"/>
              <a:t>72</a:t>
            </a:fld>
            <a:endParaRPr lang="en-US"/>
          </a:p>
        </p:txBody>
      </p:sp>
    </p:spTree>
    <p:extLst>
      <p:ext uri="{BB962C8B-B14F-4D97-AF65-F5344CB8AC3E}">
        <p14:creationId xmlns:p14="http://schemas.microsoft.com/office/powerpoint/2010/main" val="172920709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351F94C-F4E5-6043-B222-5A5EDE737511}"/>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56480CA3-9436-B841-96BE-5354CD79D69C}"/>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0EE60912-43FC-B24F-B575-3DA0F615ADC4}"/>
              </a:ext>
            </a:extLst>
          </p:cNvPr>
          <p:cNvSpPr>
            <a:spLocks noGrp="1"/>
          </p:cNvSpPr>
          <p:nvPr>
            <p:ph type="dt" sz="half" idx="10"/>
          </p:nvPr>
        </p:nvSpPr>
        <p:spPr/>
        <p:txBody>
          <a:bodyPr/>
          <a:lstStyle/>
          <a:p>
            <a:fld id="{C486C947-735E-AF49-84E5-2103DFFCCA07}" type="datetimeFigureOut">
              <a:rPr lang="en-US" smtClean="0"/>
              <a:t>5/29/19</a:t>
            </a:fld>
            <a:endParaRPr lang="en-US"/>
          </a:p>
        </p:txBody>
      </p:sp>
      <p:sp>
        <p:nvSpPr>
          <p:cNvPr id="5" name="Footer Placeholder 4">
            <a:extLst>
              <a:ext uri="{FF2B5EF4-FFF2-40B4-BE49-F238E27FC236}">
                <a16:creationId xmlns:a16="http://schemas.microsoft.com/office/drawing/2014/main" id="{B66FD8FD-CAD8-F748-B58C-144161EA1328}"/>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DD3CC7DD-4E6C-E841-A4A1-E25C17B75890}"/>
              </a:ext>
            </a:extLst>
          </p:cNvPr>
          <p:cNvSpPr>
            <a:spLocks noGrp="1"/>
          </p:cNvSpPr>
          <p:nvPr>
            <p:ph type="sldNum" sz="quarter" idx="12"/>
          </p:nvPr>
        </p:nvSpPr>
        <p:spPr/>
        <p:txBody>
          <a:bodyPr/>
          <a:lstStyle/>
          <a:p>
            <a:fld id="{4DFA7C8A-DFF5-354F-A55F-E359BFA78589}" type="slidenum">
              <a:rPr lang="en-US" smtClean="0"/>
              <a:t>‹#›</a:t>
            </a:fld>
            <a:endParaRPr lang="en-US"/>
          </a:p>
        </p:txBody>
      </p:sp>
    </p:spTree>
    <p:extLst>
      <p:ext uri="{BB962C8B-B14F-4D97-AF65-F5344CB8AC3E}">
        <p14:creationId xmlns:p14="http://schemas.microsoft.com/office/powerpoint/2010/main" val="223331257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A35BC48-6006-A445-8E83-0A1121FD4EE5}"/>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60AFD73D-E573-3C42-8FAE-4F9EBE58D82F}"/>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D419572B-878E-1C43-ADB9-28777DC81167}"/>
              </a:ext>
            </a:extLst>
          </p:cNvPr>
          <p:cNvSpPr>
            <a:spLocks noGrp="1"/>
          </p:cNvSpPr>
          <p:nvPr>
            <p:ph type="dt" sz="half" idx="10"/>
          </p:nvPr>
        </p:nvSpPr>
        <p:spPr/>
        <p:txBody>
          <a:bodyPr/>
          <a:lstStyle/>
          <a:p>
            <a:fld id="{C486C947-735E-AF49-84E5-2103DFFCCA07}" type="datetimeFigureOut">
              <a:rPr lang="en-US" smtClean="0"/>
              <a:t>5/29/19</a:t>
            </a:fld>
            <a:endParaRPr lang="en-US"/>
          </a:p>
        </p:txBody>
      </p:sp>
      <p:sp>
        <p:nvSpPr>
          <p:cNvPr id="5" name="Footer Placeholder 4">
            <a:extLst>
              <a:ext uri="{FF2B5EF4-FFF2-40B4-BE49-F238E27FC236}">
                <a16:creationId xmlns:a16="http://schemas.microsoft.com/office/drawing/2014/main" id="{B9AFEF92-69C8-8F41-948C-B5ADF2F9C1AC}"/>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55C532F6-BC09-C647-95B0-C075E1ABD5D5}"/>
              </a:ext>
            </a:extLst>
          </p:cNvPr>
          <p:cNvSpPr>
            <a:spLocks noGrp="1"/>
          </p:cNvSpPr>
          <p:nvPr>
            <p:ph type="sldNum" sz="quarter" idx="12"/>
          </p:nvPr>
        </p:nvSpPr>
        <p:spPr/>
        <p:txBody>
          <a:bodyPr/>
          <a:lstStyle/>
          <a:p>
            <a:fld id="{4DFA7C8A-DFF5-354F-A55F-E359BFA78589}" type="slidenum">
              <a:rPr lang="en-US" smtClean="0"/>
              <a:t>‹#›</a:t>
            </a:fld>
            <a:endParaRPr lang="en-US"/>
          </a:p>
        </p:txBody>
      </p:sp>
    </p:spTree>
    <p:extLst>
      <p:ext uri="{BB962C8B-B14F-4D97-AF65-F5344CB8AC3E}">
        <p14:creationId xmlns:p14="http://schemas.microsoft.com/office/powerpoint/2010/main" val="199637856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F9A9F99-E546-0040-A9A6-03CD5075D2DE}"/>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2BF01FA8-4B08-2B49-BEDB-1C22BD64F171}"/>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41CFAF50-AC3E-C148-864C-BE4CDF34FCF6}"/>
              </a:ext>
            </a:extLst>
          </p:cNvPr>
          <p:cNvSpPr>
            <a:spLocks noGrp="1"/>
          </p:cNvSpPr>
          <p:nvPr>
            <p:ph type="dt" sz="half" idx="10"/>
          </p:nvPr>
        </p:nvSpPr>
        <p:spPr/>
        <p:txBody>
          <a:bodyPr/>
          <a:lstStyle/>
          <a:p>
            <a:fld id="{C486C947-735E-AF49-84E5-2103DFFCCA07}" type="datetimeFigureOut">
              <a:rPr lang="en-US" smtClean="0"/>
              <a:t>5/29/19</a:t>
            </a:fld>
            <a:endParaRPr lang="en-US"/>
          </a:p>
        </p:txBody>
      </p:sp>
      <p:sp>
        <p:nvSpPr>
          <p:cNvPr id="5" name="Footer Placeholder 4">
            <a:extLst>
              <a:ext uri="{FF2B5EF4-FFF2-40B4-BE49-F238E27FC236}">
                <a16:creationId xmlns:a16="http://schemas.microsoft.com/office/drawing/2014/main" id="{A2340DD2-3216-934C-8632-DE242E8BB2BF}"/>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9681D0E0-1CBB-BE42-B7E7-35FD0CEEFC10}"/>
              </a:ext>
            </a:extLst>
          </p:cNvPr>
          <p:cNvSpPr>
            <a:spLocks noGrp="1"/>
          </p:cNvSpPr>
          <p:nvPr>
            <p:ph type="sldNum" sz="quarter" idx="12"/>
          </p:nvPr>
        </p:nvSpPr>
        <p:spPr/>
        <p:txBody>
          <a:bodyPr/>
          <a:lstStyle/>
          <a:p>
            <a:fld id="{4DFA7C8A-DFF5-354F-A55F-E359BFA78589}" type="slidenum">
              <a:rPr lang="en-US" smtClean="0"/>
              <a:t>‹#›</a:t>
            </a:fld>
            <a:endParaRPr lang="en-US"/>
          </a:p>
        </p:txBody>
      </p:sp>
    </p:spTree>
    <p:extLst>
      <p:ext uri="{BB962C8B-B14F-4D97-AF65-F5344CB8AC3E}">
        <p14:creationId xmlns:p14="http://schemas.microsoft.com/office/powerpoint/2010/main" val="420615997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FA1C61-1CA3-5744-A95D-F2A1BACB1761}"/>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1F9F8616-9000-9E46-A067-CE4F1F6C7EBB}"/>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F01B6D60-791F-1A43-A3E3-24CF5EDC9CFA}"/>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FFECA0D0-5C2E-2A48-89C1-BA8ED46C6E24}"/>
              </a:ext>
            </a:extLst>
          </p:cNvPr>
          <p:cNvSpPr>
            <a:spLocks noGrp="1"/>
          </p:cNvSpPr>
          <p:nvPr>
            <p:ph type="dt" sz="half" idx="10"/>
          </p:nvPr>
        </p:nvSpPr>
        <p:spPr/>
        <p:txBody>
          <a:bodyPr/>
          <a:lstStyle/>
          <a:p>
            <a:fld id="{C486C947-735E-AF49-84E5-2103DFFCCA07}" type="datetimeFigureOut">
              <a:rPr lang="en-US" smtClean="0"/>
              <a:t>5/29/19</a:t>
            </a:fld>
            <a:endParaRPr lang="en-US"/>
          </a:p>
        </p:txBody>
      </p:sp>
      <p:sp>
        <p:nvSpPr>
          <p:cNvPr id="6" name="Footer Placeholder 5">
            <a:extLst>
              <a:ext uri="{FF2B5EF4-FFF2-40B4-BE49-F238E27FC236}">
                <a16:creationId xmlns:a16="http://schemas.microsoft.com/office/drawing/2014/main" id="{BDFD05FF-58AD-694E-A081-7D5FBD2D36BC}"/>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8D4D52FC-28E3-F24D-84D8-41B72FA1EA40}"/>
              </a:ext>
            </a:extLst>
          </p:cNvPr>
          <p:cNvSpPr>
            <a:spLocks noGrp="1"/>
          </p:cNvSpPr>
          <p:nvPr>
            <p:ph type="sldNum" sz="quarter" idx="12"/>
          </p:nvPr>
        </p:nvSpPr>
        <p:spPr/>
        <p:txBody>
          <a:bodyPr/>
          <a:lstStyle/>
          <a:p>
            <a:fld id="{4DFA7C8A-DFF5-354F-A55F-E359BFA78589}" type="slidenum">
              <a:rPr lang="en-US" smtClean="0"/>
              <a:t>‹#›</a:t>
            </a:fld>
            <a:endParaRPr lang="en-US"/>
          </a:p>
        </p:txBody>
      </p:sp>
    </p:spTree>
    <p:extLst>
      <p:ext uri="{BB962C8B-B14F-4D97-AF65-F5344CB8AC3E}">
        <p14:creationId xmlns:p14="http://schemas.microsoft.com/office/powerpoint/2010/main" val="380987154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62CD1F-FFEA-314C-9A50-EC7B398B1A4E}"/>
              </a:ext>
            </a:extLst>
          </p:cNvPr>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EB6E0885-7B92-E146-A1AF-805D8E29930B}"/>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B7C67871-20A8-0745-9988-6C25C89FB824}"/>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F43CBC3C-2107-BB43-B536-0F51E332D124}"/>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D906BC87-6BD7-EE42-A383-8FA8F2C61062}"/>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E6327698-33A0-EB45-9DBF-621E76090E30}"/>
              </a:ext>
            </a:extLst>
          </p:cNvPr>
          <p:cNvSpPr>
            <a:spLocks noGrp="1"/>
          </p:cNvSpPr>
          <p:nvPr>
            <p:ph type="dt" sz="half" idx="10"/>
          </p:nvPr>
        </p:nvSpPr>
        <p:spPr/>
        <p:txBody>
          <a:bodyPr/>
          <a:lstStyle/>
          <a:p>
            <a:fld id="{C486C947-735E-AF49-84E5-2103DFFCCA07}" type="datetimeFigureOut">
              <a:rPr lang="en-US" smtClean="0"/>
              <a:t>5/29/19</a:t>
            </a:fld>
            <a:endParaRPr lang="en-US"/>
          </a:p>
        </p:txBody>
      </p:sp>
      <p:sp>
        <p:nvSpPr>
          <p:cNvPr id="8" name="Footer Placeholder 7">
            <a:extLst>
              <a:ext uri="{FF2B5EF4-FFF2-40B4-BE49-F238E27FC236}">
                <a16:creationId xmlns:a16="http://schemas.microsoft.com/office/drawing/2014/main" id="{9AF92CA8-03E4-444B-95EF-EFDA953858FE}"/>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631D549F-7776-9A46-9155-595D7F0F9738}"/>
              </a:ext>
            </a:extLst>
          </p:cNvPr>
          <p:cNvSpPr>
            <a:spLocks noGrp="1"/>
          </p:cNvSpPr>
          <p:nvPr>
            <p:ph type="sldNum" sz="quarter" idx="12"/>
          </p:nvPr>
        </p:nvSpPr>
        <p:spPr/>
        <p:txBody>
          <a:bodyPr/>
          <a:lstStyle/>
          <a:p>
            <a:fld id="{4DFA7C8A-DFF5-354F-A55F-E359BFA78589}" type="slidenum">
              <a:rPr lang="en-US" smtClean="0"/>
              <a:t>‹#›</a:t>
            </a:fld>
            <a:endParaRPr lang="en-US"/>
          </a:p>
        </p:txBody>
      </p:sp>
    </p:spTree>
    <p:extLst>
      <p:ext uri="{BB962C8B-B14F-4D97-AF65-F5344CB8AC3E}">
        <p14:creationId xmlns:p14="http://schemas.microsoft.com/office/powerpoint/2010/main" val="42787204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AD3A99-FF48-5E48-8FE2-6237EDAAB30D}"/>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C7A0B64A-CDE1-0D45-B1BE-8EF6D4F909AA}"/>
              </a:ext>
            </a:extLst>
          </p:cNvPr>
          <p:cNvSpPr>
            <a:spLocks noGrp="1"/>
          </p:cNvSpPr>
          <p:nvPr>
            <p:ph type="dt" sz="half" idx="10"/>
          </p:nvPr>
        </p:nvSpPr>
        <p:spPr/>
        <p:txBody>
          <a:bodyPr/>
          <a:lstStyle/>
          <a:p>
            <a:fld id="{C486C947-735E-AF49-84E5-2103DFFCCA07}" type="datetimeFigureOut">
              <a:rPr lang="en-US" smtClean="0"/>
              <a:t>5/29/19</a:t>
            </a:fld>
            <a:endParaRPr lang="en-US"/>
          </a:p>
        </p:txBody>
      </p:sp>
      <p:sp>
        <p:nvSpPr>
          <p:cNvPr id="4" name="Footer Placeholder 3">
            <a:extLst>
              <a:ext uri="{FF2B5EF4-FFF2-40B4-BE49-F238E27FC236}">
                <a16:creationId xmlns:a16="http://schemas.microsoft.com/office/drawing/2014/main" id="{950E73B8-7EEE-AC49-9081-2A59BAB2099A}"/>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CC3B88F7-8A5E-5F45-BBF4-250670642D91}"/>
              </a:ext>
            </a:extLst>
          </p:cNvPr>
          <p:cNvSpPr>
            <a:spLocks noGrp="1"/>
          </p:cNvSpPr>
          <p:nvPr>
            <p:ph type="sldNum" sz="quarter" idx="12"/>
          </p:nvPr>
        </p:nvSpPr>
        <p:spPr/>
        <p:txBody>
          <a:bodyPr/>
          <a:lstStyle/>
          <a:p>
            <a:fld id="{4DFA7C8A-DFF5-354F-A55F-E359BFA78589}" type="slidenum">
              <a:rPr lang="en-US" smtClean="0"/>
              <a:t>‹#›</a:t>
            </a:fld>
            <a:endParaRPr lang="en-US"/>
          </a:p>
        </p:txBody>
      </p:sp>
    </p:spTree>
    <p:extLst>
      <p:ext uri="{BB962C8B-B14F-4D97-AF65-F5344CB8AC3E}">
        <p14:creationId xmlns:p14="http://schemas.microsoft.com/office/powerpoint/2010/main" val="267978260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CFA3773A-EAF3-B944-BE21-307C0AE9ACA9}"/>
              </a:ext>
            </a:extLst>
          </p:cNvPr>
          <p:cNvSpPr>
            <a:spLocks noGrp="1"/>
          </p:cNvSpPr>
          <p:nvPr>
            <p:ph type="dt" sz="half" idx="10"/>
          </p:nvPr>
        </p:nvSpPr>
        <p:spPr/>
        <p:txBody>
          <a:bodyPr/>
          <a:lstStyle/>
          <a:p>
            <a:fld id="{C486C947-735E-AF49-84E5-2103DFFCCA07}" type="datetimeFigureOut">
              <a:rPr lang="en-US" smtClean="0"/>
              <a:t>5/29/19</a:t>
            </a:fld>
            <a:endParaRPr lang="en-US"/>
          </a:p>
        </p:txBody>
      </p:sp>
      <p:sp>
        <p:nvSpPr>
          <p:cNvPr id="3" name="Footer Placeholder 2">
            <a:extLst>
              <a:ext uri="{FF2B5EF4-FFF2-40B4-BE49-F238E27FC236}">
                <a16:creationId xmlns:a16="http://schemas.microsoft.com/office/drawing/2014/main" id="{7CD8C2E5-F751-7A4A-B5F7-E4B5DEE36679}"/>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E14158DC-55AC-C74A-ABE7-E543DC771D6F}"/>
              </a:ext>
            </a:extLst>
          </p:cNvPr>
          <p:cNvSpPr>
            <a:spLocks noGrp="1"/>
          </p:cNvSpPr>
          <p:nvPr>
            <p:ph type="sldNum" sz="quarter" idx="12"/>
          </p:nvPr>
        </p:nvSpPr>
        <p:spPr/>
        <p:txBody>
          <a:bodyPr/>
          <a:lstStyle/>
          <a:p>
            <a:fld id="{4DFA7C8A-DFF5-354F-A55F-E359BFA78589}" type="slidenum">
              <a:rPr lang="en-US" smtClean="0"/>
              <a:t>‹#›</a:t>
            </a:fld>
            <a:endParaRPr lang="en-US"/>
          </a:p>
        </p:txBody>
      </p:sp>
    </p:spTree>
    <p:extLst>
      <p:ext uri="{BB962C8B-B14F-4D97-AF65-F5344CB8AC3E}">
        <p14:creationId xmlns:p14="http://schemas.microsoft.com/office/powerpoint/2010/main" val="144878397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BE8A0C-65ED-DF4C-92E3-D8AC4896D0C6}"/>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39BB802E-ECE3-4E4D-8D9E-E27AEC8DD65A}"/>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B16AFAA8-474B-7140-984E-BC7854D7EAA5}"/>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3F407B52-1345-9F48-B4B5-5F00907C480C}"/>
              </a:ext>
            </a:extLst>
          </p:cNvPr>
          <p:cNvSpPr>
            <a:spLocks noGrp="1"/>
          </p:cNvSpPr>
          <p:nvPr>
            <p:ph type="dt" sz="half" idx="10"/>
          </p:nvPr>
        </p:nvSpPr>
        <p:spPr/>
        <p:txBody>
          <a:bodyPr/>
          <a:lstStyle/>
          <a:p>
            <a:fld id="{C486C947-735E-AF49-84E5-2103DFFCCA07}" type="datetimeFigureOut">
              <a:rPr lang="en-US" smtClean="0"/>
              <a:t>5/29/19</a:t>
            </a:fld>
            <a:endParaRPr lang="en-US"/>
          </a:p>
        </p:txBody>
      </p:sp>
      <p:sp>
        <p:nvSpPr>
          <p:cNvPr id="6" name="Footer Placeholder 5">
            <a:extLst>
              <a:ext uri="{FF2B5EF4-FFF2-40B4-BE49-F238E27FC236}">
                <a16:creationId xmlns:a16="http://schemas.microsoft.com/office/drawing/2014/main" id="{D64B2DCC-CEEE-AA46-9277-42866D6A36D1}"/>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127F9BE4-266C-724F-9613-3A4D817C08A9}"/>
              </a:ext>
            </a:extLst>
          </p:cNvPr>
          <p:cNvSpPr>
            <a:spLocks noGrp="1"/>
          </p:cNvSpPr>
          <p:nvPr>
            <p:ph type="sldNum" sz="quarter" idx="12"/>
          </p:nvPr>
        </p:nvSpPr>
        <p:spPr/>
        <p:txBody>
          <a:bodyPr/>
          <a:lstStyle/>
          <a:p>
            <a:fld id="{4DFA7C8A-DFF5-354F-A55F-E359BFA78589}" type="slidenum">
              <a:rPr lang="en-US" smtClean="0"/>
              <a:t>‹#›</a:t>
            </a:fld>
            <a:endParaRPr lang="en-US"/>
          </a:p>
        </p:txBody>
      </p:sp>
    </p:spTree>
    <p:extLst>
      <p:ext uri="{BB962C8B-B14F-4D97-AF65-F5344CB8AC3E}">
        <p14:creationId xmlns:p14="http://schemas.microsoft.com/office/powerpoint/2010/main" val="111526089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847BE5-56F5-8349-BF29-A9150A5C8A0E}"/>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F591DB21-14BA-9D46-9079-E174654D713C}"/>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90AA77D7-77D8-A143-B689-4B489DA5E07B}"/>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10DE99D5-BCB1-6043-B81B-84C7F9D8580B}"/>
              </a:ext>
            </a:extLst>
          </p:cNvPr>
          <p:cNvSpPr>
            <a:spLocks noGrp="1"/>
          </p:cNvSpPr>
          <p:nvPr>
            <p:ph type="dt" sz="half" idx="10"/>
          </p:nvPr>
        </p:nvSpPr>
        <p:spPr/>
        <p:txBody>
          <a:bodyPr/>
          <a:lstStyle/>
          <a:p>
            <a:fld id="{C486C947-735E-AF49-84E5-2103DFFCCA07}" type="datetimeFigureOut">
              <a:rPr lang="en-US" smtClean="0"/>
              <a:t>5/29/19</a:t>
            </a:fld>
            <a:endParaRPr lang="en-US"/>
          </a:p>
        </p:txBody>
      </p:sp>
      <p:sp>
        <p:nvSpPr>
          <p:cNvPr id="6" name="Footer Placeholder 5">
            <a:extLst>
              <a:ext uri="{FF2B5EF4-FFF2-40B4-BE49-F238E27FC236}">
                <a16:creationId xmlns:a16="http://schemas.microsoft.com/office/drawing/2014/main" id="{5D2FAF45-5B01-394A-A492-5773EE5F5644}"/>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3F73B338-6C65-784F-8A1F-8AE741902D90}"/>
              </a:ext>
            </a:extLst>
          </p:cNvPr>
          <p:cNvSpPr>
            <a:spLocks noGrp="1"/>
          </p:cNvSpPr>
          <p:nvPr>
            <p:ph type="sldNum" sz="quarter" idx="12"/>
          </p:nvPr>
        </p:nvSpPr>
        <p:spPr/>
        <p:txBody>
          <a:bodyPr/>
          <a:lstStyle/>
          <a:p>
            <a:fld id="{4DFA7C8A-DFF5-354F-A55F-E359BFA78589}" type="slidenum">
              <a:rPr lang="en-US" smtClean="0"/>
              <a:t>‹#›</a:t>
            </a:fld>
            <a:endParaRPr lang="en-US"/>
          </a:p>
        </p:txBody>
      </p:sp>
    </p:spTree>
    <p:extLst>
      <p:ext uri="{BB962C8B-B14F-4D97-AF65-F5344CB8AC3E}">
        <p14:creationId xmlns:p14="http://schemas.microsoft.com/office/powerpoint/2010/main" val="84739217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9E831B8-BB03-BC4D-82C2-C03F4AEFBDA7}"/>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F5AE7ECE-F6E1-0642-B7FF-95DAC8721D76}"/>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EABD7753-8315-DF4A-AE6D-E9772BA795C1}"/>
              </a:ext>
            </a:extLst>
          </p:cNvPr>
          <p:cNvSpPr>
            <a:spLocks noGrp="1"/>
          </p:cNvSpPr>
          <p:nvPr>
            <p:ph type="dt" sz="half" idx="10"/>
          </p:nvPr>
        </p:nvSpPr>
        <p:spPr/>
        <p:txBody>
          <a:bodyPr/>
          <a:lstStyle/>
          <a:p>
            <a:fld id="{C486C947-735E-AF49-84E5-2103DFFCCA07}" type="datetimeFigureOut">
              <a:rPr lang="en-US" smtClean="0"/>
              <a:t>5/29/19</a:t>
            </a:fld>
            <a:endParaRPr lang="en-US"/>
          </a:p>
        </p:txBody>
      </p:sp>
      <p:sp>
        <p:nvSpPr>
          <p:cNvPr id="5" name="Footer Placeholder 4">
            <a:extLst>
              <a:ext uri="{FF2B5EF4-FFF2-40B4-BE49-F238E27FC236}">
                <a16:creationId xmlns:a16="http://schemas.microsoft.com/office/drawing/2014/main" id="{0794040F-B873-4345-A162-3A5553CA0B0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2F125764-D4A5-D545-A8A9-3DA2168395F7}"/>
              </a:ext>
            </a:extLst>
          </p:cNvPr>
          <p:cNvSpPr>
            <a:spLocks noGrp="1"/>
          </p:cNvSpPr>
          <p:nvPr>
            <p:ph type="sldNum" sz="quarter" idx="12"/>
          </p:nvPr>
        </p:nvSpPr>
        <p:spPr/>
        <p:txBody>
          <a:bodyPr/>
          <a:lstStyle/>
          <a:p>
            <a:fld id="{4DFA7C8A-DFF5-354F-A55F-E359BFA78589}" type="slidenum">
              <a:rPr lang="en-US" smtClean="0"/>
              <a:t>‹#›</a:t>
            </a:fld>
            <a:endParaRPr lang="en-US"/>
          </a:p>
        </p:txBody>
      </p:sp>
    </p:spTree>
    <p:extLst>
      <p:ext uri="{BB962C8B-B14F-4D97-AF65-F5344CB8AC3E}">
        <p14:creationId xmlns:p14="http://schemas.microsoft.com/office/powerpoint/2010/main" val="10970232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BC2613CD-509D-4940-9171-B593327B79FF}"/>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D14DAFC9-21DE-444B-8358-510046F19E86}"/>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41D7F3D8-BFE0-E94F-BF7A-8197DE9FB903}"/>
              </a:ext>
            </a:extLst>
          </p:cNvPr>
          <p:cNvSpPr>
            <a:spLocks noGrp="1"/>
          </p:cNvSpPr>
          <p:nvPr>
            <p:ph type="dt" sz="half" idx="10"/>
          </p:nvPr>
        </p:nvSpPr>
        <p:spPr/>
        <p:txBody>
          <a:bodyPr/>
          <a:lstStyle/>
          <a:p>
            <a:fld id="{C486C947-735E-AF49-84E5-2103DFFCCA07}" type="datetimeFigureOut">
              <a:rPr lang="en-US" smtClean="0"/>
              <a:t>5/29/19</a:t>
            </a:fld>
            <a:endParaRPr lang="en-US"/>
          </a:p>
        </p:txBody>
      </p:sp>
      <p:sp>
        <p:nvSpPr>
          <p:cNvPr id="5" name="Footer Placeholder 4">
            <a:extLst>
              <a:ext uri="{FF2B5EF4-FFF2-40B4-BE49-F238E27FC236}">
                <a16:creationId xmlns:a16="http://schemas.microsoft.com/office/drawing/2014/main" id="{D3E2EE3F-A67E-574B-9505-E3EECCC0F12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C98500A2-B225-E544-897A-98BA92CD9C6C}"/>
              </a:ext>
            </a:extLst>
          </p:cNvPr>
          <p:cNvSpPr>
            <a:spLocks noGrp="1"/>
          </p:cNvSpPr>
          <p:nvPr>
            <p:ph type="sldNum" sz="quarter" idx="12"/>
          </p:nvPr>
        </p:nvSpPr>
        <p:spPr/>
        <p:txBody>
          <a:bodyPr/>
          <a:lstStyle/>
          <a:p>
            <a:fld id="{4DFA7C8A-DFF5-354F-A55F-E359BFA78589}" type="slidenum">
              <a:rPr lang="en-US" smtClean="0"/>
              <a:t>‹#›</a:t>
            </a:fld>
            <a:endParaRPr lang="en-US"/>
          </a:p>
        </p:txBody>
      </p:sp>
    </p:spTree>
    <p:extLst>
      <p:ext uri="{BB962C8B-B14F-4D97-AF65-F5344CB8AC3E}">
        <p14:creationId xmlns:p14="http://schemas.microsoft.com/office/powerpoint/2010/main" val="1940860375"/>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Short Title and 1 Content">
    <p:spTree>
      <p:nvGrpSpPr>
        <p:cNvPr id="1" name=""/>
        <p:cNvGrpSpPr/>
        <p:nvPr/>
      </p:nvGrpSpPr>
      <p:grpSpPr>
        <a:xfrm>
          <a:off x="0" y="0"/>
          <a:ext cx="0" cy="0"/>
          <a:chOff x="0" y="0"/>
          <a:chExt cx="0" cy="0"/>
        </a:xfrm>
      </p:grpSpPr>
      <p:sp>
        <p:nvSpPr>
          <p:cNvPr id="6" name="Rectangle 2"/>
          <p:cNvSpPr>
            <a:spLocks noGrp="1" noChangeArrowheads="1"/>
          </p:cNvSpPr>
          <p:nvPr>
            <p:ph type="title"/>
          </p:nvPr>
        </p:nvSpPr>
        <p:spPr bwMode="auto">
          <a:xfrm>
            <a:off x="609600" y="628650"/>
            <a:ext cx="10972800" cy="660400"/>
          </a:xfrm>
          <a:prstGeom prst="rect">
            <a:avLst/>
          </a:prstGeom>
          <a:noFill/>
          <a:ln w="9525">
            <a:noFill/>
            <a:miter lim="800000"/>
            <a:headEnd/>
            <a:tailEnd/>
          </a:ln>
          <a:effectLst/>
        </p:spPr>
        <p:txBody>
          <a:bodyPr vert="horz" wrap="square" lIns="0" tIns="0" rIns="0" bIns="0" numCol="1" anchor="t" anchorCtr="0" compatLnSpc="1">
            <a:prstTxWarp prst="textNoShape">
              <a:avLst/>
            </a:prstTxWarp>
          </a:bodyPr>
          <a:lstStyle/>
          <a:p>
            <a:pPr lvl="0"/>
            <a:r>
              <a:rPr lang="en-US" dirty="0"/>
              <a:t>Click to edit Master title style</a:t>
            </a:r>
            <a:endParaRPr lang="en-GB" dirty="0"/>
          </a:p>
        </p:txBody>
      </p:sp>
      <p:sp>
        <p:nvSpPr>
          <p:cNvPr id="8" name="Content Placeholder 2"/>
          <p:cNvSpPr>
            <a:spLocks noGrp="1"/>
          </p:cNvSpPr>
          <p:nvPr>
            <p:ph idx="1" hasCustomPrompt="1"/>
          </p:nvPr>
        </p:nvSpPr>
        <p:spPr>
          <a:xfrm>
            <a:off x="609600" y="1438275"/>
            <a:ext cx="10972800" cy="4171950"/>
          </a:xfrm>
        </p:spPr>
        <p:txBody>
          <a:bodyPr>
            <a:normAutofit/>
          </a:bodyPr>
          <a:lstStyle/>
          <a:p>
            <a:pPr lvl="0"/>
            <a:r>
              <a:rPr lang="en-US" dirty="0"/>
              <a:t>Click to edit text</a:t>
            </a:r>
          </a:p>
          <a:p>
            <a:pPr lvl="1"/>
            <a:r>
              <a:rPr lang="en-US" dirty="0"/>
              <a:t>Second level</a:t>
            </a:r>
          </a:p>
          <a:p>
            <a:pPr lvl="2"/>
            <a:r>
              <a:rPr lang="en-US" dirty="0"/>
              <a:t>Third level</a:t>
            </a:r>
          </a:p>
          <a:p>
            <a:pPr lvl="3"/>
            <a:r>
              <a:rPr lang="en-US" dirty="0"/>
              <a:t>Fourth level</a:t>
            </a:r>
          </a:p>
          <a:p>
            <a:pPr lvl="4"/>
            <a:r>
              <a:rPr lang="en-US" dirty="0"/>
              <a:t>Fifth level</a:t>
            </a:r>
            <a:endParaRPr lang="en-GB" dirty="0"/>
          </a:p>
        </p:txBody>
      </p:sp>
    </p:spTree>
    <p:extLst>
      <p:ext uri="{BB962C8B-B14F-4D97-AF65-F5344CB8AC3E}">
        <p14:creationId xmlns:p14="http://schemas.microsoft.com/office/powerpoint/2010/main" val="592853659"/>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userDrawn="1">
  <p:cSld name="Long Title and 1 Content">
    <p:spTree>
      <p:nvGrpSpPr>
        <p:cNvPr id="1" name=""/>
        <p:cNvGrpSpPr/>
        <p:nvPr/>
      </p:nvGrpSpPr>
      <p:grpSpPr>
        <a:xfrm>
          <a:off x="0" y="0"/>
          <a:ext cx="0" cy="0"/>
          <a:chOff x="0" y="0"/>
          <a:chExt cx="0" cy="0"/>
        </a:xfrm>
      </p:grpSpPr>
      <p:sp>
        <p:nvSpPr>
          <p:cNvPr id="3" name="Content Placeholder 2"/>
          <p:cNvSpPr>
            <a:spLocks noGrp="1"/>
          </p:cNvSpPr>
          <p:nvPr>
            <p:ph idx="1" hasCustomPrompt="1"/>
          </p:nvPr>
        </p:nvSpPr>
        <p:spPr>
          <a:xfrm>
            <a:off x="609600" y="2005013"/>
            <a:ext cx="10972800" cy="3605212"/>
          </a:xfrm>
        </p:spPr>
        <p:txBody>
          <a:bodyPr>
            <a:normAutofit/>
          </a:bodyPr>
          <a:lstStyle/>
          <a:p>
            <a:pPr lvl="0"/>
            <a:r>
              <a:rPr lang="en-US" dirty="0"/>
              <a:t>Click to edit text</a:t>
            </a:r>
          </a:p>
          <a:p>
            <a:pPr lvl="1"/>
            <a:r>
              <a:rPr lang="en-US" dirty="0"/>
              <a:t>Second level</a:t>
            </a:r>
          </a:p>
          <a:p>
            <a:pPr lvl="2"/>
            <a:r>
              <a:rPr lang="en-US" dirty="0"/>
              <a:t>Third level</a:t>
            </a:r>
          </a:p>
          <a:p>
            <a:pPr lvl="3"/>
            <a:r>
              <a:rPr lang="en-US" dirty="0"/>
              <a:t>Fourth level</a:t>
            </a:r>
          </a:p>
          <a:p>
            <a:pPr lvl="4"/>
            <a:r>
              <a:rPr lang="en-US" dirty="0"/>
              <a:t>Fifth level</a:t>
            </a:r>
            <a:endParaRPr lang="en-GB" dirty="0"/>
          </a:p>
        </p:txBody>
      </p:sp>
      <p:sp>
        <p:nvSpPr>
          <p:cNvPr id="4" name="Title 3"/>
          <p:cNvSpPr>
            <a:spLocks noGrp="1"/>
          </p:cNvSpPr>
          <p:nvPr>
            <p:ph type="title" hasCustomPrompt="1"/>
          </p:nvPr>
        </p:nvSpPr>
        <p:spPr>
          <a:xfrm>
            <a:off x="609600" y="628650"/>
            <a:ext cx="10972800" cy="1200150"/>
          </a:xfrm>
        </p:spPr>
        <p:txBody>
          <a:bodyPr/>
          <a:lstStyle>
            <a:lvl1pPr>
              <a:defRPr baseline="0"/>
            </a:lvl1pPr>
          </a:lstStyle>
          <a:p>
            <a:r>
              <a:rPr lang="en-US" dirty="0"/>
              <a:t>Click to edit longer title </a:t>
            </a:r>
            <a:br>
              <a:rPr lang="en-US" dirty="0"/>
            </a:br>
            <a:r>
              <a:rPr lang="en-US" dirty="0"/>
              <a:t>text here</a:t>
            </a:r>
            <a:endParaRPr lang="en-GB" dirty="0"/>
          </a:p>
        </p:txBody>
      </p:sp>
    </p:spTree>
    <p:extLst>
      <p:ext uri="{BB962C8B-B14F-4D97-AF65-F5344CB8AC3E}">
        <p14:creationId xmlns:p14="http://schemas.microsoft.com/office/powerpoint/2010/main" val="73323371"/>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userDrawn="1">
  <p:cSld name="Short Title, Long Subtitle and 1 Content">
    <p:spTree>
      <p:nvGrpSpPr>
        <p:cNvPr id="1" name=""/>
        <p:cNvGrpSpPr/>
        <p:nvPr/>
      </p:nvGrpSpPr>
      <p:grpSpPr>
        <a:xfrm>
          <a:off x="0" y="0"/>
          <a:ext cx="0" cy="0"/>
          <a:chOff x="0" y="0"/>
          <a:chExt cx="0" cy="0"/>
        </a:xfrm>
      </p:grpSpPr>
      <p:sp>
        <p:nvSpPr>
          <p:cNvPr id="2" name="Title 1"/>
          <p:cNvSpPr>
            <a:spLocks noGrp="1"/>
          </p:cNvSpPr>
          <p:nvPr>
            <p:ph type="title" hasCustomPrompt="1"/>
          </p:nvPr>
        </p:nvSpPr>
        <p:spPr>
          <a:xfrm>
            <a:off x="609600" y="628651"/>
            <a:ext cx="10972800" cy="504825"/>
          </a:xfrm>
        </p:spPr>
        <p:txBody>
          <a:bodyPr/>
          <a:lstStyle>
            <a:lvl1pPr>
              <a:defRPr/>
            </a:lvl1pPr>
          </a:lstStyle>
          <a:p>
            <a:r>
              <a:rPr lang="en-US" dirty="0"/>
              <a:t>Click to edit short title text</a:t>
            </a:r>
            <a:endParaRPr lang="en-GB" dirty="0"/>
          </a:p>
        </p:txBody>
      </p:sp>
      <p:sp>
        <p:nvSpPr>
          <p:cNvPr id="8" name="Content Placeholder 7"/>
          <p:cNvSpPr>
            <a:spLocks noGrp="1"/>
          </p:cNvSpPr>
          <p:nvPr>
            <p:ph sz="quarter" idx="10"/>
          </p:nvPr>
        </p:nvSpPr>
        <p:spPr>
          <a:xfrm>
            <a:off x="609600" y="2276475"/>
            <a:ext cx="10972800" cy="3352800"/>
          </a:xfrm>
        </p:spPr>
        <p:txBody>
          <a:bodyPr/>
          <a:lstStyle>
            <a:lvl1pPr>
              <a:defRPr sz="2400"/>
            </a:lvl1pPr>
            <a:lvl2pPr>
              <a:defRPr sz="2400"/>
            </a:lvl2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endParaRPr lang="en-GB" dirty="0"/>
          </a:p>
        </p:txBody>
      </p:sp>
      <p:sp>
        <p:nvSpPr>
          <p:cNvPr id="12" name="Text Placeholder 11"/>
          <p:cNvSpPr>
            <a:spLocks noGrp="1"/>
          </p:cNvSpPr>
          <p:nvPr>
            <p:ph type="body" sz="quarter" idx="11" hasCustomPrompt="1"/>
          </p:nvPr>
        </p:nvSpPr>
        <p:spPr>
          <a:xfrm>
            <a:off x="609600" y="1343025"/>
            <a:ext cx="10972800" cy="723900"/>
          </a:xfrm>
        </p:spPr>
        <p:txBody>
          <a:bodyPr anchor="ctr"/>
          <a:lstStyle>
            <a:lvl1pPr>
              <a:defRPr/>
            </a:lvl1pPr>
          </a:lstStyle>
          <a:p>
            <a:pPr lvl="0"/>
            <a:r>
              <a:rPr lang="en-US" dirty="0"/>
              <a:t>Click to edit longer subtitle</a:t>
            </a:r>
            <a:br>
              <a:rPr lang="en-US" dirty="0"/>
            </a:br>
            <a:r>
              <a:rPr lang="en-US" dirty="0"/>
              <a:t>text here</a:t>
            </a:r>
          </a:p>
        </p:txBody>
      </p:sp>
    </p:spTree>
    <p:extLst>
      <p:ext uri="{BB962C8B-B14F-4D97-AF65-F5344CB8AC3E}">
        <p14:creationId xmlns:p14="http://schemas.microsoft.com/office/powerpoint/2010/main" val="354338773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theme" Target="../theme/theme1.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6EDBB3A5-2949-D14F-A6EC-5227CDBB4C3C}"/>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34BAF6CD-8A81-114B-8299-B1A7407F79EE}"/>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570E6BEC-EE47-CB43-8DD2-6EC3A35ECC0E}"/>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C486C947-735E-AF49-84E5-2103DFFCCA07}" type="datetimeFigureOut">
              <a:rPr lang="en-US" smtClean="0"/>
              <a:t>5/29/19</a:t>
            </a:fld>
            <a:endParaRPr lang="en-US"/>
          </a:p>
        </p:txBody>
      </p:sp>
      <p:sp>
        <p:nvSpPr>
          <p:cNvPr id="5" name="Footer Placeholder 4">
            <a:extLst>
              <a:ext uri="{FF2B5EF4-FFF2-40B4-BE49-F238E27FC236}">
                <a16:creationId xmlns:a16="http://schemas.microsoft.com/office/drawing/2014/main" id="{69F75035-6B9D-BD44-A5AF-A7F9DB184F5A}"/>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D05DCF66-30A5-3E41-986D-8E2A893DB9F5}"/>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4DFA7C8A-DFF5-354F-A55F-E359BFA78589}" type="slidenum">
              <a:rPr lang="en-US" smtClean="0"/>
              <a:t>‹#›</a:t>
            </a:fld>
            <a:endParaRPr lang="en-US"/>
          </a:p>
        </p:txBody>
      </p:sp>
    </p:spTree>
    <p:extLst>
      <p:ext uri="{BB962C8B-B14F-4D97-AF65-F5344CB8AC3E}">
        <p14:creationId xmlns:p14="http://schemas.microsoft.com/office/powerpoint/2010/main" val="3179397852"/>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 id="2147483661" r:id="rId13"/>
    <p:sldLayoutId id="2147483662" r:id="rId14"/>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4.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8.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46.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47.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xml"/><Relationship Id="rId1" Type="http://schemas.openxmlformats.org/officeDocument/2006/relationships/slideLayout" Target="../slideLayouts/slideLayout12.xml"/></Relationships>
</file>

<file path=ppt/slides/_rels/slide48.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2.xml"/></Relationships>
</file>

<file path=ppt/slides/_rels/slide49.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50.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51.xml.rels><?xml version="1.0" encoding="UTF-8" standalone="yes"?>
<Relationships xmlns="http://schemas.openxmlformats.org/package/2006/relationships"><Relationship Id="rId2" Type="http://schemas.openxmlformats.org/officeDocument/2006/relationships/hyperlink" Target="https://hbr.org/2003/04/preparing-for-evil" TargetMode="External"/><Relationship Id="rId1" Type="http://schemas.openxmlformats.org/officeDocument/2006/relationships/slideLayout" Target="../slideLayouts/slideLayout2.xml"/></Relationships>
</file>

<file path=ppt/slides/_rels/slide52.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53.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54.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55.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56.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57.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5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9.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60.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61.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62.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12.xml"/></Relationships>
</file>

<file path=ppt/slides/_rels/slide63.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64.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65.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66.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67.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68.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69.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70.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71.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72.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7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4.xml.rels><?xml version="1.0" encoding="UTF-8" standalone="yes"?>
<Relationships xmlns="http://schemas.openxmlformats.org/package/2006/relationships"><Relationship Id="rId2" Type="http://schemas.openxmlformats.org/officeDocument/2006/relationships/image" Target="../media/image3.wmf"/><Relationship Id="rId1" Type="http://schemas.openxmlformats.org/officeDocument/2006/relationships/slideLayout" Target="../slideLayouts/slideLayout1.xml"/></Relationships>
</file>

<file path=ppt/slides/_rels/slide75.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76.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77.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78.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12.xml"/></Relationships>
</file>

<file path=ppt/slides/_rels/slide79.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80.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81.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82.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83.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84.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85.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86.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87.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88.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89.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90.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91.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523999" y="1122363"/>
            <a:ext cx="9713495" cy="2387600"/>
          </a:xfrm>
        </p:spPr>
        <p:txBody>
          <a:bodyPr>
            <a:normAutofit/>
          </a:bodyPr>
          <a:lstStyle/>
          <a:p>
            <a:r>
              <a:rPr lang="en-GB" b="1" dirty="0"/>
              <a:t>Procurement &amp; </a:t>
            </a:r>
            <a:br>
              <a:rPr lang="en-GB" b="1" dirty="0"/>
            </a:br>
            <a:r>
              <a:rPr lang="en-GB" b="1" dirty="0"/>
              <a:t>Supply Chain Management</a:t>
            </a:r>
          </a:p>
        </p:txBody>
      </p:sp>
      <p:sp>
        <p:nvSpPr>
          <p:cNvPr id="3" name="TextBox 2">
            <a:extLst>
              <a:ext uri="{FF2B5EF4-FFF2-40B4-BE49-F238E27FC236}">
                <a16:creationId xmlns:a16="http://schemas.microsoft.com/office/drawing/2014/main" id="{7BD66D51-3797-BE40-8AFE-22183C01B80B}"/>
              </a:ext>
            </a:extLst>
          </p:cNvPr>
          <p:cNvSpPr txBox="1"/>
          <p:nvPr/>
        </p:nvSpPr>
        <p:spPr>
          <a:xfrm>
            <a:off x="8118763" y="4405746"/>
            <a:ext cx="1929118" cy="1754326"/>
          </a:xfrm>
          <a:prstGeom prst="rect">
            <a:avLst/>
          </a:prstGeom>
          <a:noFill/>
        </p:spPr>
        <p:txBody>
          <a:bodyPr wrap="none" rtlCol="0">
            <a:spAutoFit/>
          </a:bodyPr>
          <a:lstStyle/>
          <a:p>
            <a:r>
              <a:rPr lang="en-US" dirty="0"/>
              <a:t>Worthy Down</a:t>
            </a:r>
          </a:p>
          <a:p>
            <a:r>
              <a:rPr lang="en-US" dirty="0"/>
              <a:t>29</a:t>
            </a:r>
            <a:r>
              <a:rPr lang="en-US" baseline="30000" dirty="0"/>
              <a:t>th</a:t>
            </a:r>
            <a:r>
              <a:rPr lang="en-US" dirty="0"/>
              <a:t> 31</a:t>
            </a:r>
            <a:r>
              <a:rPr lang="en-US" baseline="30000" dirty="0"/>
              <a:t>st</a:t>
            </a:r>
            <a:r>
              <a:rPr lang="en-US" dirty="0"/>
              <a:t> May 2019</a:t>
            </a:r>
          </a:p>
          <a:p>
            <a:endParaRPr lang="en-US" dirty="0"/>
          </a:p>
          <a:p>
            <a:r>
              <a:rPr lang="en-US" dirty="0"/>
              <a:t>Day 2</a:t>
            </a:r>
          </a:p>
          <a:p>
            <a:endParaRPr lang="en-US" dirty="0"/>
          </a:p>
          <a:p>
            <a:r>
              <a:rPr lang="en-US" dirty="0"/>
              <a:t>Carl Singleton</a:t>
            </a:r>
          </a:p>
        </p:txBody>
      </p:sp>
    </p:spTree>
    <p:extLst>
      <p:ext uri="{BB962C8B-B14F-4D97-AF65-F5344CB8AC3E}">
        <p14:creationId xmlns:p14="http://schemas.microsoft.com/office/powerpoint/2010/main" val="362266760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Subtitle 4"/>
          <p:cNvSpPr>
            <a:spLocks noGrp="1"/>
          </p:cNvSpPr>
          <p:nvPr>
            <p:ph type="subTitle" idx="1"/>
          </p:nvPr>
        </p:nvSpPr>
        <p:spPr>
          <a:xfrm>
            <a:off x="1980406" y="1648747"/>
            <a:ext cx="8231188" cy="2127249"/>
          </a:xfrm>
        </p:spPr>
        <p:txBody>
          <a:bodyPr>
            <a:normAutofit/>
          </a:bodyPr>
          <a:lstStyle/>
          <a:p>
            <a:pPr algn="ctr"/>
            <a:r>
              <a:rPr lang="en-GB" sz="4400" b="1" dirty="0"/>
              <a:t>Developing Commercial Agreements</a:t>
            </a:r>
          </a:p>
        </p:txBody>
      </p:sp>
    </p:spTree>
    <p:extLst>
      <p:ext uri="{BB962C8B-B14F-4D97-AF65-F5344CB8AC3E}">
        <p14:creationId xmlns:p14="http://schemas.microsoft.com/office/powerpoint/2010/main" val="177141692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Section Headings</a:t>
            </a:r>
          </a:p>
        </p:txBody>
      </p:sp>
      <p:sp>
        <p:nvSpPr>
          <p:cNvPr id="3" name="Content Placeholder 2"/>
          <p:cNvSpPr>
            <a:spLocks noGrp="1"/>
          </p:cNvSpPr>
          <p:nvPr>
            <p:ph idx="1"/>
          </p:nvPr>
        </p:nvSpPr>
        <p:spPr>
          <a:xfrm>
            <a:off x="1981200" y="1209675"/>
            <a:ext cx="8229600" cy="4581525"/>
          </a:xfrm>
        </p:spPr>
        <p:txBody>
          <a:bodyPr/>
          <a:lstStyle/>
          <a:p>
            <a:pPr marL="514350" indent="-514350">
              <a:buAutoNum type="arabicPeriod"/>
            </a:pPr>
            <a:r>
              <a:rPr lang="en-GB" dirty="0"/>
              <a:t>Commercial Agreements</a:t>
            </a:r>
          </a:p>
          <a:p>
            <a:pPr marL="514350" indent="-514350">
              <a:buAutoNum type="arabicPeriod"/>
            </a:pPr>
            <a:endParaRPr lang="en-GB" dirty="0"/>
          </a:p>
          <a:p>
            <a:pPr marL="514350" indent="-514350">
              <a:buAutoNum type="arabicPeriod"/>
            </a:pPr>
            <a:r>
              <a:rPr lang="en-GB" dirty="0"/>
              <a:t>Quotations &amp; Tender Documents</a:t>
            </a:r>
          </a:p>
          <a:p>
            <a:pPr marL="514350" indent="-514350">
              <a:buAutoNum type="arabicPeriod"/>
            </a:pPr>
            <a:endParaRPr lang="en-GB" dirty="0"/>
          </a:p>
          <a:p>
            <a:pPr marL="514350" indent="-514350">
              <a:buAutoNum type="arabicPeriod"/>
            </a:pPr>
            <a:r>
              <a:rPr lang="en-GB" dirty="0"/>
              <a:t>Specifications</a:t>
            </a:r>
          </a:p>
          <a:p>
            <a:pPr marL="514350" indent="-514350">
              <a:buAutoNum type="arabicPeriod"/>
            </a:pPr>
            <a:endParaRPr lang="en-GB" dirty="0"/>
          </a:p>
          <a:p>
            <a:pPr marL="514350" indent="-514350">
              <a:buAutoNum type="arabicPeriod"/>
            </a:pPr>
            <a:r>
              <a:rPr lang="en-GB" dirty="0"/>
              <a:t>Key Performance Indicators (KPIs)</a:t>
            </a:r>
          </a:p>
          <a:p>
            <a:pPr marL="514350" indent="-514350">
              <a:buAutoNum type="arabicPeriod"/>
            </a:pPr>
            <a:endParaRPr lang="en-GB" dirty="0"/>
          </a:p>
          <a:p>
            <a:pPr marL="514350" indent="-514350">
              <a:buAutoNum type="arabicPeriod"/>
            </a:pPr>
            <a:r>
              <a:rPr lang="en-GB" dirty="0"/>
              <a:t>Contractual terms &amp; Schedules</a:t>
            </a:r>
          </a:p>
        </p:txBody>
      </p:sp>
    </p:spTree>
    <p:extLst>
      <p:ext uri="{BB962C8B-B14F-4D97-AF65-F5344CB8AC3E}">
        <p14:creationId xmlns:p14="http://schemas.microsoft.com/office/powerpoint/2010/main" val="260843568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2"/>
          <p:cNvSpPr txBox="1">
            <a:spLocks/>
          </p:cNvSpPr>
          <p:nvPr/>
        </p:nvSpPr>
        <p:spPr bwMode="auto">
          <a:xfrm>
            <a:off x="1981200" y="628650"/>
            <a:ext cx="8229600" cy="660400"/>
          </a:xfrm>
          <a:prstGeom prst="rect">
            <a:avLst/>
          </a:prstGeom>
          <a:noFill/>
          <a:ln w="9525">
            <a:noFill/>
            <a:miter lim="800000"/>
            <a:headEnd/>
            <a:tailEnd/>
          </a:ln>
          <a:effectLst/>
        </p:spPr>
        <p:txBody>
          <a:bodyPr vert="horz" wrap="square" lIns="0" tIns="0" rIns="0" bIns="0" numCol="1" anchor="b" anchorCtr="0" compatLnSpc="1">
            <a:prstTxWarp prst="textNoShape">
              <a:avLst/>
            </a:prstTxWarp>
          </a:bodyPr>
          <a:lstStyle/>
          <a:p>
            <a:pPr fontAlgn="base">
              <a:lnSpc>
                <a:spcPts val="4500"/>
              </a:lnSpc>
              <a:spcBef>
                <a:spcPct val="0"/>
              </a:spcBef>
              <a:spcAft>
                <a:spcPct val="0"/>
              </a:spcAft>
              <a:defRPr/>
            </a:pPr>
            <a:r>
              <a:rPr lang="en-GB" sz="4500" b="1" kern="0" dirty="0">
                <a:latin typeface="+mj-lt"/>
                <a:ea typeface="+mj-ea"/>
                <a:cs typeface="+mj-cs"/>
              </a:rPr>
              <a:t>A generic sourcing process</a:t>
            </a:r>
            <a:br>
              <a:rPr lang="en-GB" sz="4500" b="1" kern="0" dirty="0">
                <a:latin typeface="+mj-lt"/>
                <a:ea typeface="+mj-ea"/>
                <a:cs typeface="+mj-cs"/>
              </a:rPr>
            </a:br>
            <a:endParaRPr lang="en-GB" sz="4500" b="1" kern="0" dirty="0">
              <a:latin typeface="+mj-lt"/>
              <a:ea typeface="+mj-ea"/>
              <a:cs typeface="+mj-cs"/>
            </a:endParaRPr>
          </a:p>
        </p:txBody>
      </p:sp>
      <p:pic>
        <p:nvPicPr>
          <p:cNvPr id="7" name="Picture 3" descr="C:\Users\Rob\Documents\Work\Laurence\04 NegCon\04 NegCon pix\04-NegCon-Fig-0401.png"/>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3186114" y="857250"/>
            <a:ext cx="5555287" cy="43200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67531786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1. Commercial Agreements</a:t>
            </a:r>
            <a:br>
              <a:rPr lang="en-GB" dirty="0"/>
            </a:br>
            <a:endParaRPr lang="en-GB" dirty="0"/>
          </a:p>
        </p:txBody>
      </p:sp>
      <p:sp>
        <p:nvSpPr>
          <p:cNvPr id="3" name="Content Placeholder 2"/>
          <p:cNvSpPr>
            <a:spLocks noGrp="1"/>
          </p:cNvSpPr>
          <p:nvPr>
            <p:ph idx="1"/>
          </p:nvPr>
        </p:nvSpPr>
        <p:spPr/>
        <p:txBody>
          <a:bodyPr>
            <a:normAutofit/>
          </a:bodyPr>
          <a:lstStyle/>
          <a:p>
            <a:r>
              <a:rPr lang="en-GB" sz="3500" b="1" dirty="0"/>
              <a:t>The law is concerned with 4 basic questions: -</a:t>
            </a:r>
          </a:p>
          <a:p>
            <a:pPr lvl="1"/>
            <a:r>
              <a:rPr lang="en-GB" dirty="0"/>
              <a:t>Is there a contract in existence?</a:t>
            </a:r>
          </a:p>
          <a:p>
            <a:pPr lvl="1"/>
            <a:endParaRPr lang="en-GB" dirty="0"/>
          </a:p>
          <a:p>
            <a:pPr lvl="1"/>
            <a:r>
              <a:rPr lang="en-GB" dirty="0"/>
              <a:t>Is there an agreement on which the law should recognise &amp; enforce?</a:t>
            </a:r>
          </a:p>
          <a:p>
            <a:pPr lvl="1"/>
            <a:endParaRPr lang="en-GB" dirty="0"/>
          </a:p>
          <a:p>
            <a:pPr lvl="1"/>
            <a:r>
              <a:rPr lang="en-GB" dirty="0"/>
              <a:t>When do obligations of the parties come to an end?</a:t>
            </a:r>
          </a:p>
          <a:p>
            <a:pPr lvl="1"/>
            <a:endParaRPr lang="en-GB" dirty="0"/>
          </a:p>
          <a:p>
            <a:pPr lvl="1"/>
            <a:r>
              <a:rPr lang="en-GB" dirty="0"/>
              <a:t>What remedies are available for the injured party if the other party fails to meet contractual obligations?</a:t>
            </a:r>
          </a:p>
        </p:txBody>
      </p:sp>
    </p:spTree>
    <p:extLst>
      <p:ext uri="{BB962C8B-B14F-4D97-AF65-F5344CB8AC3E}">
        <p14:creationId xmlns:p14="http://schemas.microsoft.com/office/powerpoint/2010/main" val="390902431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1. Commercial Agreements</a:t>
            </a:r>
          </a:p>
        </p:txBody>
      </p:sp>
      <p:sp>
        <p:nvSpPr>
          <p:cNvPr id="3" name="Content Placeholder 2"/>
          <p:cNvSpPr>
            <a:spLocks noGrp="1"/>
          </p:cNvSpPr>
          <p:nvPr>
            <p:ph idx="1"/>
          </p:nvPr>
        </p:nvSpPr>
        <p:spPr>
          <a:xfrm>
            <a:off x="1524000" y="1438275"/>
            <a:ext cx="9144000" cy="4392899"/>
          </a:xfrm>
        </p:spPr>
        <p:txBody>
          <a:bodyPr>
            <a:normAutofit/>
          </a:bodyPr>
          <a:lstStyle/>
          <a:p>
            <a:pPr>
              <a:buFont typeface="Arial" pitchFamily="34" charset="0"/>
              <a:buChar char="•"/>
            </a:pPr>
            <a:r>
              <a:rPr lang="en-GB" dirty="0"/>
              <a:t> </a:t>
            </a:r>
            <a:r>
              <a:rPr lang="en-GB" b="1" dirty="0"/>
              <a:t>Offer &amp; acceptance is at the heart of a contract</a:t>
            </a:r>
          </a:p>
          <a:p>
            <a:pPr lvl="2"/>
            <a:r>
              <a:rPr lang="en-GB" b="1" u="sng" dirty="0"/>
              <a:t>The offer </a:t>
            </a:r>
            <a:r>
              <a:rPr lang="en-GB" dirty="0"/>
              <a:t>– maybe the </a:t>
            </a:r>
            <a:r>
              <a:rPr lang="en-GB" b="1" u="sng" dirty="0"/>
              <a:t>seller’s offer</a:t>
            </a:r>
            <a:r>
              <a:rPr lang="en-GB" u="sng" dirty="0"/>
              <a:t> </a:t>
            </a:r>
            <a:r>
              <a:rPr lang="en-GB" dirty="0"/>
              <a:t>to sell, which is </a:t>
            </a:r>
            <a:r>
              <a:rPr lang="en-GB" b="1" u="sng" dirty="0"/>
              <a:t>accepted by the buyer</a:t>
            </a:r>
            <a:r>
              <a:rPr lang="en-GB" dirty="0"/>
              <a:t> to establish an agreement;   Conversely: -</a:t>
            </a:r>
          </a:p>
          <a:p>
            <a:pPr lvl="2"/>
            <a:r>
              <a:rPr lang="en-GB" b="1" u="sng" dirty="0"/>
              <a:t>The offer </a:t>
            </a:r>
            <a:r>
              <a:rPr lang="en-GB" dirty="0"/>
              <a:t>– maybe the </a:t>
            </a:r>
            <a:r>
              <a:rPr lang="en-GB" b="1" u="sng" dirty="0"/>
              <a:t>buyer’s offer </a:t>
            </a:r>
            <a:r>
              <a:rPr lang="en-GB" dirty="0"/>
              <a:t>to buy, which the </a:t>
            </a:r>
            <a:r>
              <a:rPr lang="en-GB" b="1" u="sng" dirty="0"/>
              <a:t>seller accepts </a:t>
            </a:r>
            <a:r>
              <a:rPr lang="en-GB" dirty="0"/>
              <a:t>in order to establish an agreement</a:t>
            </a:r>
          </a:p>
          <a:p>
            <a:pPr lvl="2"/>
            <a:r>
              <a:rPr lang="en-GB" b="1" dirty="0">
                <a:solidFill>
                  <a:srgbClr val="FF0000"/>
                </a:solidFill>
              </a:rPr>
              <a:t>Distinguish here between an ‘offer’ &amp; an ‘invitation to treat’ </a:t>
            </a:r>
          </a:p>
          <a:p>
            <a:pPr lvl="1"/>
            <a:r>
              <a:rPr lang="en-GB" b="1" dirty="0"/>
              <a:t>The key requirement for a clear requirement for a valid &amp; workable commercial agreement is a clear statement &amp; accurate alignment of: -</a:t>
            </a:r>
          </a:p>
          <a:p>
            <a:pPr lvl="2"/>
            <a:r>
              <a:rPr lang="en-GB" dirty="0">
                <a:solidFill>
                  <a:srgbClr val="FF0000"/>
                </a:solidFill>
              </a:rPr>
              <a:t>Exactly what the buyer wants?</a:t>
            </a:r>
          </a:p>
          <a:p>
            <a:pPr lvl="3"/>
            <a:r>
              <a:rPr lang="en-GB" dirty="0"/>
              <a:t>In terms of – goods &amp; services, how, when, cost, quality, etc. Aligned with :-</a:t>
            </a:r>
          </a:p>
          <a:p>
            <a:pPr lvl="2"/>
            <a:r>
              <a:rPr lang="en-GB" dirty="0">
                <a:solidFill>
                  <a:srgbClr val="FF0000"/>
                </a:solidFill>
              </a:rPr>
              <a:t>What the supplier is offering, or agrees to supply?</a:t>
            </a:r>
          </a:p>
        </p:txBody>
      </p:sp>
    </p:spTree>
    <p:extLst>
      <p:ext uri="{BB962C8B-B14F-4D97-AF65-F5344CB8AC3E}">
        <p14:creationId xmlns:p14="http://schemas.microsoft.com/office/powerpoint/2010/main" val="137266622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1. Commercial Agreements</a:t>
            </a:r>
          </a:p>
        </p:txBody>
      </p:sp>
      <p:sp>
        <p:nvSpPr>
          <p:cNvPr id="3" name="Content Placeholder 2"/>
          <p:cNvSpPr>
            <a:spLocks noGrp="1"/>
          </p:cNvSpPr>
          <p:nvPr>
            <p:ph idx="1"/>
          </p:nvPr>
        </p:nvSpPr>
        <p:spPr/>
        <p:txBody>
          <a:bodyPr/>
          <a:lstStyle/>
          <a:p>
            <a:pPr>
              <a:buFont typeface="Arial" pitchFamily="34" charset="0"/>
              <a:buChar char="•"/>
            </a:pPr>
            <a:r>
              <a:rPr lang="en-GB" dirty="0"/>
              <a:t> </a:t>
            </a:r>
            <a:r>
              <a:rPr lang="en-GB" sz="3200" b="1" dirty="0"/>
              <a:t>Defining &amp; Communicating the Requirement</a:t>
            </a:r>
          </a:p>
          <a:p>
            <a:pPr lvl="1"/>
            <a:r>
              <a:rPr lang="en-GB" b="1" dirty="0"/>
              <a:t>A detailed description of all the requirements need to be drawn up &amp; communicated to the supplier: -</a:t>
            </a:r>
          </a:p>
          <a:p>
            <a:pPr lvl="2"/>
            <a:r>
              <a:rPr lang="en-GB" b="1" dirty="0"/>
              <a:t>Specifications</a:t>
            </a:r>
          </a:p>
          <a:p>
            <a:pPr lvl="2"/>
            <a:r>
              <a:rPr lang="en-GB" b="1" dirty="0"/>
              <a:t>Service level </a:t>
            </a:r>
            <a:r>
              <a:rPr lang="en-GB" b="1"/>
              <a:t>agreements - </a:t>
            </a:r>
            <a:r>
              <a:rPr lang="en-GB"/>
              <a:t>(</a:t>
            </a:r>
            <a:r>
              <a:rPr lang="en-GB" dirty="0"/>
              <a:t>added to the specification of services)</a:t>
            </a:r>
          </a:p>
          <a:p>
            <a:pPr lvl="2"/>
            <a:r>
              <a:rPr lang="en-GB" b="1" dirty="0"/>
              <a:t>Contract terms </a:t>
            </a:r>
            <a:r>
              <a:rPr lang="en-GB" dirty="0"/>
              <a:t>– setting out the obligations of the buyer &amp; seller in relation to the fulfilment of the specification</a:t>
            </a:r>
          </a:p>
          <a:p>
            <a:pPr lvl="2"/>
            <a:r>
              <a:rPr lang="en-GB" b="1" dirty="0"/>
              <a:t>Key performance indicators </a:t>
            </a:r>
            <a:r>
              <a:rPr lang="en-GB" dirty="0"/>
              <a:t>– or performance measures establishing if the requirement has been met satisfactorily </a:t>
            </a:r>
          </a:p>
          <a:p>
            <a:pPr lvl="2"/>
            <a:endParaRPr lang="en-GB" dirty="0"/>
          </a:p>
          <a:p>
            <a:pPr lvl="2"/>
            <a:endParaRPr lang="en-GB" dirty="0"/>
          </a:p>
          <a:p>
            <a:endParaRPr lang="en-GB" dirty="0"/>
          </a:p>
        </p:txBody>
      </p:sp>
    </p:spTree>
    <p:extLst>
      <p:ext uri="{BB962C8B-B14F-4D97-AF65-F5344CB8AC3E}">
        <p14:creationId xmlns:p14="http://schemas.microsoft.com/office/powerpoint/2010/main" val="277198378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2. Quotation &amp; Tender Documents</a:t>
            </a:r>
          </a:p>
        </p:txBody>
      </p:sp>
      <p:sp>
        <p:nvSpPr>
          <p:cNvPr id="3" name="Content Placeholder 2"/>
          <p:cNvSpPr>
            <a:spLocks noGrp="1"/>
          </p:cNvSpPr>
          <p:nvPr>
            <p:ph idx="1"/>
          </p:nvPr>
        </p:nvSpPr>
        <p:spPr/>
        <p:txBody>
          <a:bodyPr/>
          <a:lstStyle/>
          <a:p>
            <a:pPr>
              <a:buFont typeface="Arial" pitchFamily="34" charset="0"/>
              <a:buChar char="•"/>
            </a:pPr>
            <a:r>
              <a:rPr lang="en-GB" dirty="0"/>
              <a:t> Requests for Information (RFI)</a:t>
            </a:r>
          </a:p>
          <a:p>
            <a:pPr>
              <a:buFont typeface="Arial" pitchFamily="34" charset="0"/>
              <a:buChar char="•"/>
            </a:pPr>
            <a:r>
              <a:rPr lang="en-GB" dirty="0"/>
              <a:t> Requests for Quotation (RFQ) </a:t>
            </a:r>
          </a:p>
          <a:p>
            <a:pPr>
              <a:buFont typeface="Arial" pitchFamily="34" charset="0"/>
              <a:buChar char="•"/>
            </a:pPr>
            <a:r>
              <a:rPr lang="en-GB" dirty="0"/>
              <a:t> Requests for proposal (RFP) </a:t>
            </a:r>
          </a:p>
          <a:p>
            <a:pPr lvl="1"/>
            <a:r>
              <a:rPr lang="en-GB" b="1" dirty="0"/>
              <a:t>A standard RFQ typically sets out: -</a:t>
            </a:r>
          </a:p>
          <a:p>
            <a:pPr lvl="2"/>
            <a:r>
              <a:rPr lang="en-GB" dirty="0"/>
              <a:t>Contract details of the purchaser</a:t>
            </a:r>
          </a:p>
          <a:p>
            <a:pPr lvl="2"/>
            <a:r>
              <a:rPr lang="en-GB" dirty="0"/>
              <a:t>Reference number to use in reply &amp; date of reply</a:t>
            </a:r>
          </a:p>
          <a:p>
            <a:pPr lvl="2"/>
            <a:r>
              <a:rPr lang="en-GB" dirty="0"/>
              <a:t>Quantity &amp; description of goods / services required</a:t>
            </a:r>
          </a:p>
          <a:p>
            <a:pPr lvl="2"/>
            <a:r>
              <a:rPr lang="en-GB" dirty="0"/>
              <a:t>The required place and date of delivery</a:t>
            </a:r>
          </a:p>
          <a:p>
            <a:pPr lvl="2"/>
            <a:r>
              <a:rPr lang="en-GB" dirty="0"/>
              <a:t>The buyers standard terms &amp; conditions of purchase</a:t>
            </a:r>
          </a:p>
          <a:p>
            <a:pPr lvl="2"/>
            <a:r>
              <a:rPr lang="en-GB" dirty="0"/>
              <a:t>Terms of payment</a:t>
            </a:r>
          </a:p>
        </p:txBody>
      </p:sp>
    </p:spTree>
    <p:extLst>
      <p:ext uri="{BB962C8B-B14F-4D97-AF65-F5344CB8AC3E}">
        <p14:creationId xmlns:p14="http://schemas.microsoft.com/office/powerpoint/2010/main" val="408404010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2. Quotation &amp; Tender Documents</a:t>
            </a:r>
          </a:p>
        </p:txBody>
      </p:sp>
      <p:sp>
        <p:nvSpPr>
          <p:cNvPr id="3" name="Content Placeholder 2"/>
          <p:cNvSpPr>
            <a:spLocks noGrp="1"/>
          </p:cNvSpPr>
          <p:nvPr>
            <p:ph idx="1"/>
          </p:nvPr>
        </p:nvSpPr>
        <p:spPr>
          <a:xfrm>
            <a:off x="1685926" y="1438275"/>
            <a:ext cx="8791575" cy="4171950"/>
          </a:xfrm>
        </p:spPr>
        <p:txBody>
          <a:bodyPr/>
          <a:lstStyle/>
          <a:p>
            <a:pPr>
              <a:buFont typeface="Arial" pitchFamily="34" charset="0"/>
              <a:buChar char="•"/>
            </a:pPr>
            <a:r>
              <a:rPr lang="en-GB" dirty="0"/>
              <a:t> </a:t>
            </a:r>
            <a:r>
              <a:rPr lang="en-GB" b="1" dirty="0"/>
              <a:t>Invitations to suppliers are explored to submit a proposal &amp; price  (a quotation) for the contract. Quotations maybe evaluated in various ways: -</a:t>
            </a:r>
          </a:p>
          <a:p>
            <a:pPr lvl="2"/>
            <a:r>
              <a:rPr lang="en-GB" b="1" dirty="0"/>
              <a:t>On a comparative or ‘competitive bidding’ basis </a:t>
            </a:r>
            <a:r>
              <a:rPr lang="en-GB" dirty="0"/>
              <a:t>– e.g. the best bid or quotation for the contract (competitive bids / tendering)</a:t>
            </a:r>
          </a:p>
          <a:p>
            <a:pPr lvl="2"/>
            <a:endParaRPr lang="en-GB" b="1" dirty="0"/>
          </a:p>
          <a:p>
            <a:pPr lvl="2"/>
            <a:r>
              <a:rPr lang="en-GB" b="1" dirty="0"/>
              <a:t>As a basis for negotiation with a preferred supplier </a:t>
            </a:r>
          </a:p>
          <a:p>
            <a:pPr lvl="2"/>
            <a:endParaRPr lang="en-GB" b="1" dirty="0"/>
          </a:p>
          <a:p>
            <a:pPr lvl="2"/>
            <a:r>
              <a:rPr lang="en-GB" b="1" dirty="0"/>
              <a:t>Testing the market – </a:t>
            </a:r>
            <a:r>
              <a:rPr lang="en-GB" dirty="0"/>
              <a:t>e.g.</a:t>
            </a:r>
            <a:r>
              <a:rPr lang="en-GB" b="1" dirty="0"/>
              <a:t> </a:t>
            </a:r>
            <a:r>
              <a:rPr lang="en-GB" dirty="0"/>
              <a:t>checking the current market price when contracts are up for renewal</a:t>
            </a:r>
          </a:p>
        </p:txBody>
      </p:sp>
    </p:spTree>
    <p:extLst>
      <p:ext uri="{BB962C8B-B14F-4D97-AF65-F5344CB8AC3E}">
        <p14:creationId xmlns:p14="http://schemas.microsoft.com/office/powerpoint/2010/main" val="237799270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2. Quotation &amp; Tender Documents</a:t>
            </a:r>
          </a:p>
        </p:txBody>
      </p:sp>
      <p:sp>
        <p:nvSpPr>
          <p:cNvPr id="5" name="Content Placeholder 4"/>
          <p:cNvSpPr>
            <a:spLocks noGrp="1"/>
          </p:cNvSpPr>
          <p:nvPr>
            <p:ph idx="1"/>
          </p:nvPr>
        </p:nvSpPr>
        <p:spPr/>
        <p:txBody>
          <a:bodyPr>
            <a:normAutofit/>
          </a:bodyPr>
          <a:lstStyle/>
          <a:p>
            <a:pPr lvl="1"/>
            <a:r>
              <a:rPr lang="en-GB" b="1" dirty="0"/>
              <a:t>Approaches to tendering</a:t>
            </a:r>
          </a:p>
          <a:p>
            <a:pPr lvl="2"/>
            <a:r>
              <a:rPr lang="en-GB" b="1" dirty="0"/>
              <a:t>Open tendering</a:t>
            </a:r>
            <a:r>
              <a:rPr lang="en-GB" dirty="0"/>
              <a:t>, in which the invitation to tender is widely advertised and open to any potential bidder </a:t>
            </a:r>
          </a:p>
          <a:p>
            <a:pPr lvl="2"/>
            <a:endParaRPr lang="en-GB" b="1" dirty="0"/>
          </a:p>
          <a:p>
            <a:pPr lvl="2"/>
            <a:r>
              <a:rPr lang="en-GB" b="1" dirty="0"/>
              <a:t>Selective tendering</a:t>
            </a:r>
            <a:r>
              <a:rPr lang="en-GB" dirty="0"/>
              <a:t>, in which potential suppliers are pre-qualified and 3–10 suppliers are shortlisted for invitation to tender</a:t>
            </a:r>
          </a:p>
          <a:p>
            <a:pPr lvl="2"/>
            <a:endParaRPr lang="en-GB" b="1" dirty="0"/>
          </a:p>
          <a:p>
            <a:pPr lvl="2"/>
            <a:r>
              <a:rPr lang="en-GB" b="1" dirty="0"/>
              <a:t>Restricted open tenders</a:t>
            </a:r>
            <a:r>
              <a:rPr lang="en-GB" dirty="0"/>
              <a:t>, in which prospective suppliers are invited to compete for a contract, but are partly pre-qualified</a:t>
            </a:r>
          </a:p>
          <a:p>
            <a:endParaRPr lang="en-GB" dirty="0"/>
          </a:p>
        </p:txBody>
      </p:sp>
    </p:spTree>
    <p:extLst>
      <p:ext uri="{BB962C8B-B14F-4D97-AF65-F5344CB8AC3E}">
        <p14:creationId xmlns:p14="http://schemas.microsoft.com/office/powerpoint/2010/main" val="169784187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4294967295"/>
          </p:nvPr>
        </p:nvSpPr>
        <p:spPr>
          <a:xfrm>
            <a:off x="1981200" y="1438275"/>
            <a:ext cx="8229600" cy="4124325"/>
          </a:xfrm>
        </p:spPr>
        <p:txBody>
          <a:bodyPr/>
          <a:lstStyle/>
          <a:p>
            <a:pPr lvl="1"/>
            <a:r>
              <a:rPr lang="en-GB" b="1" dirty="0"/>
              <a:t>An effective specification</a:t>
            </a:r>
            <a:endParaRPr lang="en-GB" b="1" i="1" dirty="0"/>
          </a:p>
          <a:p>
            <a:pPr lvl="2"/>
            <a:r>
              <a:rPr lang="en-GB" i="1" dirty="0"/>
              <a:t>Define the requirement</a:t>
            </a:r>
            <a:r>
              <a:rPr lang="en-GB" dirty="0"/>
              <a:t> </a:t>
            </a:r>
          </a:p>
          <a:p>
            <a:pPr lvl="2"/>
            <a:endParaRPr lang="en-GB" i="1" dirty="0"/>
          </a:p>
          <a:p>
            <a:pPr lvl="2"/>
            <a:r>
              <a:rPr lang="en-GB" i="1" dirty="0"/>
              <a:t>Communicate the requirement</a:t>
            </a:r>
            <a:endParaRPr lang="en-US" dirty="0"/>
          </a:p>
          <a:p>
            <a:pPr lvl="2"/>
            <a:endParaRPr lang="en-GB" i="1" dirty="0"/>
          </a:p>
          <a:p>
            <a:pPr lvl="2"/>
            <a:r>
              <a:rPr lang="en-GB" i="1" dirty="0"/>
              <a:t>Minimise risk and cost</a:t>
            </a:r>
            <a:endParaRPr lang="en-US" dirty="0"/>
          </a:p>
          <a:p>
            <a:pPr lvl="2"/>
            <a:endParaRPr lang="en-GB" i="1" dirty="0"/>
          </a:p>
          <a:p>
            <a:pPr lvl="2"/>
            <a:r>
              <a:rPr lang="en-GB" i="1" dirty="0"/>
              <a:t>Provide a means of evaluating the quality or conformance</a:t>
            </a:r>
            <a:r>
              <a:rPr lang="en-GB" dirty="0"/>
              <a:t> </a:t>
            </a:r>
          </a:p>
          <a:p>
            <a:pPr lvl="2"/>
            <a:endParaRPr lang="en-GB" i="1" dirty="0"/>
          </a:p>
          <a:p>
            <a:pPr lvl="2"/>
            <a:r>
              <a:rPr lang="en-GB" i="1" dirty="0"/>
              <a:t>Support standardisation</a:t>
            </a:r>
            <a:r>
              <a:rPr lang="en-GB" b="1" i="1" dirty="0"/>
              <a:t> </a:t>
            </a:r>
            <a:r>
              <a:rPr lang="en-GB" i="1" dirty="0"/>
              <a:t>and consistency</a:t>
            </a:r>
            <a:endParaRPr lang="en-GB" dirty="0"/>
          </a:p>
          <a:p>
            <a:endParaRPr lang="en-GB" dirty="0"/>
          </a:p>
        </p:txBody>
      </p:sp>
      <p:sp>
        <p:nvSpPr>
          <p:cNvPr id="3" name="Title 2"/>
          <p:cNvSpPr>
            <a:spLocks noGrp="1"/>
          </p:cNvSpPr>
          <p:nvPr>
            <p:ph type="title"/>
          </p:nvPr>
        </p:nvSpPr>
        <p:spPr>
          <a:xfrm>
            <a:off x="1981200" y="628650"/>
            <a:ext cx="8229600" cy="660400"/>
          </a:xfrm>
        </p:spPr>
        <p:txBody>
          <a:bodyPr/>
          <a:lstStyle/>
          <a:p>
            <a:r>
              <a:rPr lang="en-GB" dirty="0"/>
              <a:t>3. Specifications</a:t>
            </a:r>
          </a:p>
        </p:txBody>
      </p:sp>
    </p:spTree>
    <p:extLst>
      <p:ext uri="{BB962C8B-B14F-4D97-AF65-F5344CB8AC3E}">
        <p14:creationId xmlns:p14="http://schemas.microsoft.com/office/powerpoint/2010/main" val="218001922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Content Placeholder 3"/>
          <p:cNvSpPr>
            <a:spLocks noGrp="1"/>
          </p:cNvSpPr>
          <p:nvPr>
            <p:ph idx="1"/>
          </p:nvPr>
        </p:nvSpPr>
        <p:spPr/>
        <p:txBody>
          <a:bodyPr>
            <a:normAutofit/>
          </a:bodyPr>
          <a:lstStyle/>
          <a:p>
            <a:pPr lvl="1"/>
            <a:r>
              <a:rPr lang="en-GB" sz="2500" dirty="0"/>
              <a:t> </a:t>
            </a:r>
            <a:r>
              <a:rPr lang="en-US" sz="2500" dirty="0"/>
              <a:t>An </a:t>
            </a:r>
            <a:r>
              <a:rPr lang="en-US" sz="2500" i="1" dirty="0"/>
              <a:t>engineering drawing, design or blueprint</a:t>
            </a:r>
            <a:r>
              <a:rPr lang="en-US" sz="2500" dirty="0"/>
              <a:t> (technical or design specification): </a:t>
            </a:r>
          </a:p>
          <a:p>
            <a:pPr lvl="1"/>
            <a:r>
              <a:rPr lang="en-GB" sz="2500" dirty="0"/>
              <a:t> </a:t>
            </a:r>
            <a:r>
              <a:rPr lang="en-US" sz="2500" dirty="0"/>
              <a:t>A </a:t>
            </a:r>
            <a:r>
              <a:rPr lang="en-US" sz="2500" i="1" dirty="0"/>
              <a:t>chemical formula or ‘recipe’ of ingredients or materials</a:t>
            </a:r>
            <a:r>
              <a:rPr lang="en-US" sz="2500" dirty="0"/>
              <a:t> (composition specification): </a:t>
            </a:r>
          </a:p>
          <a:p>
            <a:pPr lvl="1"/>
            <a:r>
              <a:rPr lang="en-US" sz="2500" dirty="0"/>
              <a:t>The specification of a </a:t>
            </a:r>
            <a:r>
              <a:rPr lang="en-US" sz="2500" i="1" dirty="0"/>
              <a:t>brand name and model name or number</a:t>
            </a:r>
            <a:endParaRPr lang="en-US" sz="2500" dirty="0"/>
          </a:p>
          <a:p>
            <a:pPr lvl="1"/>
            <a:r>
              <a:rPr lang="en-US" sz="2500" dirty="0"/>
              <a:t>A </a:t>
            </a:r>
            <a:r>
              <a:rPr lang="en-US" sz="2500" i="1" dirty="0"/>
              <a:t>sample</a:t>
            </a:r>
            <a:r>
              <a:rPr lang="en-US" sz="2500" dirty="0"/>
              <a:t> of the product</a:t>
            </a:r>
          </a:p>
          <a:p>
            <a:pPr lvl="1"/>
            <a:r>
              <a:rPr lang="en-US" sz="2500" dirty="0"/>
              <a:t>The specification of </a:t>
            </a:r>
            <a:r>
              <a:rPr lang="en-US" sz="2500" i="1" dirty="0"/>
              <a:t>compliance with a </a:t>
            </a:r>
            <a:r>
              <a:rPr lang="en-US" sz="2500" i="1" dirty="0" err="1"/>
              <a:t>recognised</a:t>
            </a:r>
            <a:r>
              <a:rPr lang="en-US" sz="2500" i="1" dirty="0"/>
              <a:t> standard</a:t>
            </a:r>
            <a:endParaRPr lang="en-GB" sz="2500" dirty="0"/>
          </a:p>
        </p:txBody>
      </p:sp>
      <p:sp>
        <p:nvSpPr>
          <p:cNvPr id="3" name="Title 2"/>
          <p:cNvSpPr>
            <a:spLocks noGrp="1"/>
          </p:cNvSpPr>
          <p:nvPr>
            <p:ph type="title"/>
          </p:nvPr>
        </p:nvSpPr>
        <p:spPr/>
        <p:txBody>
          <a:bodyPr>
            <a:normAutofit fontScale="90000"/>
          </a:bodyPr>
          <a:lstStyle/>
          <a:p>
            <a:r>
              <a:rPr lang="en-GB" dirty="0"/>
              <a:t>A conformance specification may take the form of:</a:t>
            </a:r>
          </a:p>
        </p:txBody>
      </p:sp>
    </p:spTree>
    <p:extLst>
      <p:ext uri="{BB962C8B-B14F-4D97-AF65-F5344CB8AC3E}">
        <p14:creationId xmlns:p14="http://schemas.microsoft.com/office/powerpoint/2010/main" val="236861134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rmAutofit/>
          </a:bodyPr>
          <a:lstStyle/>
          <a:p>
            <a:pPr lvl="1"/>
            <a:r>
              <a:rPr lang="en-GB" sz="2500" dirty="0"/>
              <a:t>Functionality, performance or capabilities</a:t>
            </a:r>
          </a:p>
          <a:p>
            <a:pPr lvl="1"/>
            <a:r>
              <a:rPr lang="en-GB" sz="2500" dirty="0"/>
              <a:t>Key process inputs </a:t>
            </a:r>
          </a:p>
          <a:p>
            <a:pPr lvl="1"/>
            <a:r>
              <a:rPr lang="en-GB" sz="2500" dirty="0"/>
              <a:t>The operating environment and conditions </a:t>
            </a:r>
          </a:p>
          <a:p>
            <a:pPr lvl="1"/>
            <a:r>
              <a:rPr lang="en-GB" sz="2500" dirty="0"/>
              <a:t>How the product is required to interface </a:t>
            </a:r>
            <a:r>
              <a:rPr lang="en-GB" dirty="0"/>
              <a:t>with other elements</a:t>
            </a:r>
            <a:endParaRPr lang="en-GB" sz="2500" dirty="0"/>
          </a:p>
          <a:p>
            <a:pPr lvl="1"/>
            <a:r>
              <a:rPr lang="en-GB" sz="2500" dirty="0"/>
              <a:t>Required quality levels </a:t>
            </a:r>
          </a:p>
          <a:p>
            <a:pPr lvl="1"/>
            <a:r>
              <a:rPr lang="en-GB" sz="2500" dirty="0"/>
              <a:t>Required safety levels and controls </a:t>
            </a:r>
          </a:p>
          <a:p>
            <a:pPr lvl="1"/>
            <a:r>
              <a:rPr lang="en-GB" sz="2500" dirty="0"/>
              <a:t>Required environmental performance levels</a:t>
            </a:r>
            <a:endParaRPr lang="en-US" sz="2500" dirty="0"/>
          </a:p>
          <a:p>
            <a:pPr lvl="1"/>
            <a:r>
              <a:rPr lang="en-GB" sz="2500" dirty="0"/>
              <a:t>Criteria and methods to be used</a:t>
            </a:r>
          </a:p>
        </p:txBody>
      </p:sp>
      <p:sp>
        <p:nvSpPr>
          <p:cNvPr id="3" name="Title 2"/>
          <p:cNvSpPr>
            <a:spLocks noGrp="1"/>
          </p:cNvSpPr>
          <p:nvPr>
            <p:ph type="title"/>
          </p:nvPr>
        </p:nvSpPr>
        <p:spPr/>
        <p:txBody>
          <a:bodyPr/>
          <a:lstStyle/>
          <a:p>
            <a:r>
              <a:rPr lang="en-GB" dirty="0"/>
              <a:t>Details in a performance specification</a:t>
            </a:r>
          </a:p>
        </p:txBody>
      </p:sp>
    </p:spTree>
    <p:extLst>
      <p:ext uri="{BB962C8B-B14F-4D97-AF65-F5344CB8AC3E}">
        <p14:creationId xmlns:p14="http://schemas.microsoft.com/office/powerpoint/2010/main" val="237306746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706582" y="1371600"/>
            <a:ext cx="10972800" cy="5167745"/>
          </a:xfrm>
        </p:spPr>
        <p:txBody>
          <a:bodyPr>
            <a:normAutofit fontScale="85000" lnSpcReduction="10000"/>
          </a:bodyPr>
          <a:lstStyle/>
          <a:p>
            <a:pPr marL="457200" indent="-457200"/>
            <a:r>
              <a:rPr lang="en-GB" dirty="0"/>
              <a:t>Services are intangible and lack “</a:t>
            </a:r>
            <a:r>
              <a:rPr lang="en-GB" dirty="0" err="1"/>
              <a:t>inspectability</a:t>
            </a:r>
            <a:r>
              <a:rPr lang="en-GB" dirty="0"/>
              <a:t>”</a:t>
            </a:r>
          </a:p>
          <a:p>
            <a:pPr marL="914400" lvl="1" indent="-457200"/>
            <a:r>
              <a:rPr lang="en-GB" dirty="0"/>
              <a:t>Steve Kirby: “how clean is clean? How long should it take to repair a computer? What is the definition of a well-cooked meal?”</a:t>
            </a:r>
          </a:p>
          <a:p>
            <a:pPr marL="457200" indent="-457200"/>
            <a:endParaRPr lang="en-GB" dirty="0"/>
          </a:p>
          <a:p>
            <a:pPr marL="457200" indent="-457200"/>
            <a:r>
              <a:rPr lang="en-GB" dirty="0"/>
              <a:t>Services are variable: every instance is unique</a:t>
            </a:r>
          </a:p>
          <a:p>
            <a:pPr marL="457200" indent="-457200"/>
            <a:endParaRPr lang="en-GB" dirty="0"/>
          </a:p>
          <a:p>
            <a:pPr marL="457200" indent="-457200"/>
            <a:r>
              <a:rPr lang="en-GB" dirty="0"/>
              <a:t>Services are provided in “real time” – they are only relevant when needed.</a:t>
            </a:r>
          </a:p>
          <a:p>
            <a:pPr marL="457200" indent="-457200"/>
            <a:endParaRPr lang="en-GB" dirty="0"/>
          </a:p>
          <a:p>
            <a:pPr marL="457200" indent="-457200"/>
            <a:r>
              <a:rPr lang="en-GB" dirty="0"/>
              <a:t>Many services can only be provided in particular locations – specifications need to include explicit understandings about where a service is to be provided.</a:t>
            </a:r>
          </a:p>
          <a:p>
            <a:pPr marL="457200" indent="-457200"/>
            <a:endParaRPr lang="en-GB" dirty="0"/>
          </a:p>
          <a:p>
            <a:pPr marL="457200" indent="-457200"/>
            <a:r>
              <a:rPr lang="en-GB" dirty="0"/>
              <a:t>A service may be provided over a long time period during which requirements may change from the original spec. – flexibility, review, changing controls</a:t>
            </a:r>
          </a:p>
          <a:p>
            <a:pPr marL="457200" indent="-457200"/>
            <a:endParaRPr lang="en-GB" dirty="0"/>
          </a:p>
          <a:p>
            <a:pPr marL="457200" indent="-457200"/>
            <a:endParaRPr lang="en-GB" dirty="0"/>
          </a:p>
        </p:txBody>
      </p:sp>
      <p:sp>
        <p:nvSpPr>
          <p:cNvPr id="3" name="Title 2"/>
          <p:cNvSpPr>
            <a:spLocks noGrp="1"/>
          </p:cNvSpPr>
          <p:nvPr>
            <p:ph type="title"/>
          </p:nvPr>
        </p:nvSpPr>
        <p:spPr>
          <a:xfrm>
            <a:off x="512618" y="171450"/>
            <a:ext cx="10972800" cy="1200150"/>
          </a:xfrm>
        </p:spPr>
        <p:txBody>
          <a:bodyPr/>
          <a:lstStyle/>
          <a:p>
            <a:pPr algn="ctr"/>
            <a:r>
              <a:rPr lang="en-GB" b="1" dirty="0"/>
              <a:t>Specifying Services</a:t>
            </a:r>
          </a:p>
        </p:txBody>
      </p:sp>
    </p:spTree>
    <p:extLst>
      <p:ext uri="{BB962C8B-B14F-4D97-AF65-F5344CB8AC3E}">
        <p14:creationId xmlns:p14="http://schemas.microsoft.com/office/powerpoint/2010/main" val="158961688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Content Placeholder 4"/>
          <p:cNvSpPr>
            <a:spLocks noGrp="1"/>
          </p:cNvSpPr>
          <p:nvPr>
            <p:ph idx="4294967295"/>
          </p:nvPr>
        </p:nvSpPr>
        <p:spPr>
          <a:xfrm>
            <a:off x="1981200" y="1438275"/>
            <a:ext cx="8229600" cy="4124325"/>
          </a:xfrm>
        </p:spPr>
        <p:txBody>
          <a:bodyPr>
            <a:normAutofit lnSpcReduction="10000"/>
          </a:bodyPr>
          <a:lstStyle/>
          <a:p>
            <a:pPr lvl="1"/>
            <a:r>
              <a:rPr lang="en-GB" sz="3600" b="1" dirty="0"/>
              <a:t>Performance measures &amp; targets</a:t>
            </a:r>
          </a:p>
          <a:p>
            <a:pPr lvl="2"/>
            <a:r>
              <a:rPr lang="en-GB" sz="2800" b="1" dirty="0"/>
              <a:t>Supplier performance measurement is the assessment &amp; comparison of suppliers current performance against: -</a:t>
            </a:r>
            <a:endParaRPr lang="en-GB" sz="2800" b="1" i="1" dirty="0"/>
          </a:p>
          <a:p>
            <a:pPr lvl="3"/>
            <a:r>
              <a:rPr lang="en-GB" sz="2400" i="1" dirty="0"/>
              <a:t>Defined performance criteria</a:t>
            </a:r>
            <a:r>
              <a:rPr lang="en-GB" sz="2400" dirty="0"/>
              <a:t> </a:t>
            </a:r>
          </a:p>
          <a:p>
            <a:pPr lvl="2"/>
            <a:endParaRPr lang="en-GB" sz="2400" i="1" dirty="0"/>
          </a:p>
          <a:p>
            <a:pPr lvl="3"/>
            <a:r>
              <a:rPr lang="en-GB" sz="2400" i="1" dirty="0"/>
              <a:t>Previous performance</a:t>
            </a:r>
          </a:p>
          <a:p>
            <a:pPr lvl="2"/>
            <a:endParaRPr lang="en-GB" sz="2400" i="1" dirty="0"/>
          </a:p>
          <a:p>
            <a:pPr lvl="3"/>
            <a:r>
              <a:rPr lang="en-GB" sz="2400" i="1" dirty="0"/>
              <a:t>The performance of other comparable organisations </a:t>
            </a:r>
            <a:r>
              <a:rPr lang="en-GB" sz="2400" dirty="0"/>
              <a:t>(eg other suppliers)</a:t>
            </a:r>
            <a:r>
              <a:rPr lang="en-GB" sz="2400" i="1" dirty="0"/>
              <a:t> </a:t>
            </a:r>
            <a:r>
              <a:rPr lang="en-GB" sz="2400" dirty="0"/>
              <a:t>or standard </a:t>
            </a:r>
            <a:r>
              <a:rPr lang="en-GB" sz="2400" i="1" dirty="0"/>
              <a:t>benchmarks</a:t>
            </a:r>
            <a:endParaRPr lang="en-GB" sz="2400" dirty="0"/>
          </a:p>
        </p:txBody>
      </p:sp>
      <p:sp>
        <p:nvSpPr>
          <p:cNvPr id="4" name="Title 3"/>
          <p:cNvSpPr>
            <a:spLocks noGrp="1"/>
          </p:cNvSpPr>
          <p:nvPr>
            <p:ph type="title"/>
          </p:nvPr>
        </p:nvSpPr>
        <p:spPr>
          <a:xfrm>
            <a:off x="1524000" y="628650"/>
            <a:ext cx="9144000" cy="660400"/>
          </a:xfrm>
        </p:spPr>
        <p:txBody>
          <a:bodyPr/>
          <a:lstStyle/>
          <a:p>
            <a:r>
              <a:rPr lang="en-GB" dirty="0"/>
              <a:t>4. Key Performance Indicators (KPIs)</a:t>
            </a:r>
          </a:p>
        </p:txBody>
      </p:sp>
    </p:spTree>
    <p:extLst>
      <p:ext uri="{BB962C8B-B14F-4D97-AF65-F5344CB8AC3E}">
        <p14:creationId xmlns:p14="http://schemas.microsoft.com/office/powerpoint/2010/main" val="44053752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4294967295"/>
          </p:nvPr>
        </p:nvSpPr>
        <p:spPr>
          <a:xfrm>
            <a:off x="1981200" y="1438275"/>
            <a:ext cx="8229600" cy="4124325"/>
          </a:xfrm>
        </p:spPr>
        <p:txBody>
          <a:bodyPr>
            <a:normAutofit fontScale="92500" lnSpcReduction="10000"/>
          </a:bodyPr>
          <a:lstStyle/>
          <a:p>
            <a:pPr lvl="1"/>
            <a:r>
              <a:rPr lang="en-GB" sz="3300" b="1" dirty="0"/>
              <a:t>Benefits of using KPIs</a:t>
            </a:r>
          </a:p>
          <a:p>
            <a:pPr lvl="2"/>
            <a:r>
              <a:rPr lang="en-GB" sz="2400" b="1" dirty="0"/>
              <a:t>KPIs are qualitative and / or quantitative statements that define adequate &amp; desired performance in key areas (critical success factors) &amp; against which progress &amp; performance can be measured</a:t>
            </a:r>
          </a:p>
          <a:p>
            <a:pPr lvl="2"/>
            <a:r>
              <a:rPr lang="en-GB" sz="2400" b="1" dirty="0"/>
              <a:t>Some benefits of KPIs include: -</a:t>
            </a:r>
          </a:p>
          <a:p>
            <a:pPr lvl="3"/>
            <a:r>
              <a:rPr lang="en-GB" dirty="0"/>
              <a:t>Increased and improved (results-focused) performance</a:t>
            </a:r>
            <a:endParaRPr lang="en-US" dirty="0"/>
          </a:p>
          <a:p>
            <a:pPr lvl="3"/>
            <a:r>
              <a:rPr lang="en-GB" dirty="0"/>
              <a:t>Motivation to achieve or surpass the specified performance level</a:t>
            </a:r>
            <a:endParaRPr lang="en-US" dirty="0"/>
          </a:p>
          <a:p>
            <a:pPr lvl="3"/>
            <a:r>
              <a:rPr lang="en-GB" dirty="0"/>
              <a:t>Support for collaborative buyer-supplier relations</a:t>
            </a:r>
            <a:endParaRPr lang="en-US" dirty="0"/>
          </a:p>
          <a:p>
            <a:pPr lvl="3"/>
            <a:r>
              <a:rPr lang="en-GB" dirty="0"/>
              <a:t>The ability directly to compare year on year performance</a:t>
            </a:r>
          </a:p>
          <a:p>
            <a:pPr lvl="3"/>
            <a:r>
              <a:rPr lang="en-GB" dirty="0"/>
              <a:t>Focus on key results areas (critical success factors) </a:t>
            </a:r>
          </a:p>
          <a:p>
            <a:pPr lvl="3"/>
            <a:r>
              <a:rPr lang="en-GB" dirty="0"/>
              <a:t>Clearly defined shared goals</a:t>
            </a:r>
            <a:endParaRPr lang="en-US" dirty="0"/>
          </a:p>
          <a:p>
            <a:pPr lvl="3"/>
            <a:r>
              <a:rPr lang="en-GB" dirty="0"/>
              <a:t>Reduced conflict</a:t>
            </a:r>
          </a:p>
        </p:txBody>
      </p:sp>
      <p:sp>
        <p:nvSpPr>
          <p:cNvPr id="3" name="Title 2"/>
          <p:cNvSpPr>
            <a:spLocks noGrp="1"/>
          </p:cNvSpPr>
          <p:nvPr>
            <p:ph type="title"/>
          </p:nvPr>
        </p:nvSpPr>
        <p:spPr>
          <a:xfrm>
            <a:off x="1524000" y="628650"/>
            <a:ext cx="9144000" cy="660400"/>
          </a:xfrm>
        </p:spPr>
        <p:txBody>
          <a:bodyPr/>
          <a:lstStyle/>
          <a:p>
            <a:r>
              <a:rPr lang="en-GB" dirty="0"/>
              <a:t>4. Key Performance Indicators (KPIs)</a:t>
            </a:r>
          </a:p>
        </p:txBody>
      </p:sp>
    </p:spTree>
    <p:extLst>
      <p:ext uri="{BB962C8B-B14F-4D97-AF65-F5344CB8AC3E}">
        <p14:creationId xmlns:p14="http://schemas.microsoft.com/office/powerpoint/2010/main" val="3929282619"/>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4294967295"/>
          </p:nvPr>
        </p:nvSpPr>
        <p:spPr>
          <a:xfrm>
            <a:off x="1981200" y="1438275"/>
            <a:ext cx="8229600" cy="4124325"/>
          </a:xfrm>
        </p:spPr>
        <p:txBody>
          <a:bodyPr>
            <a:normAutofit/>
          </a:bodyPr>
          <a:lstStyle/>
          <a:p>
            <a:pPr lvl="1"/>
            <a:r>
              <a:rPr lang="en-GB" sz="3300" b="1" dirty="0"/>
              <a:t>Drawbacks of using KPIs</a:t>
            </a:r>
          </a:p>
          <a:p>
            <a:pPr lvl="2"/>
            <a:r>
              <a:rPr lang="en-GB" sz="2400" b="1" dirty="0"/>
              <a:t>Cutting corners is certain “non-measured” areas to improve </a:t>
            </a:r>
            <a:r>
              <a:rPr lang="en-GB" sz="2400" b="1" dirty="0" err="1"/>
              <a:t>performace</a:t>
            </a:r>
            <a:r>
              <a:rPr lang="en-GB" sz="2400" b="1" dirty="0"/>
              <a:t> in measured areas</a:t>
            </a:r>
          </a:p>
          <a:p>
            <a:pPr lvl="3"/>
            <a:r>
              <a:rPr lang="en-GB" sz="2200" dirty="0"/>
              <a:t>Functions focussing only on their own targets</a:t>
            </a:r>
          </a:p>
          <a:p>
            <a:pPr lvl="3"/>
            <a:endParaRPr lang="en-GB" sz="2200" dirty="0"/>
          </a:p>
          <a:p>
            <a:pPr lvl="2"/>
            <a:r>
              <a:rPr lang="en-GB" sz="2400" b="1" dirty="0"/>
              <a:t>Specifying too many KPI’s can be difficult to monitor</a:t>
            </a:r>
          </a:p>
          <a:p>
            <a:pPr lvl="2"/>
            <a:endParaRPr lang="en-GB" sz="2400" b="1" dirty="0"/>
          </a:p>
          <a:p>
            <a:pPr lvl="2"/>
            <a:r>
              <a:rPr lang="en-GB" sz="2400" b="1" dirty="0"/>
              <a:t>It may be useful to involves suppliers in the setting of KPI’s to ensure they are SMART</a:t>
            </a:r>
          </a:p>
        </p:txBody>
      </p:sp>
      <p:sp>
        <p:nvSpPr>
          <p:cNvPr id="3" name="Title 2"/>
          <p:cNvSpPr>
            <a:spLocks noGrp="1"/>
          </p:cNvSpPr>
          <p:nvPr>
            <p:ph type="title"/>
          </p:nvPr>
        </p:nvSpPr>
        <p:spPr>
          <a:xfrm>
            <a:off x="1524000" y="628650"/>
            <a:ext cx="9144000" cy="660400"/>
          </a:xfrm>
        </p:spPr>
        <p:txBody>
          <a:bodyPr/>
          <a:lstStyle/>
          <a:p>
            <a:r>
              <a:rPr lang="en-GB" dirty="0"/>
              <a:t>4. Key Performance Indicators (KPIs)</a:t>
            </a:r>
          </a:p>
        </p:txBody>
      </p:sp>
    </p:spTree>
    <p:extLst>
      <p:ext uri="{BB962C8B-B14F-4D97-AF65-F5344CB8AC3E}">
        <p14:creationId xmlns:p14="http://schemas.microsoft.com/office/powerpoint/2010/main" val="997596008"/>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Content Placeholder 3"/>
          <p:cNvGraphicFramePr>
            <a:graphicFrameLocks noGrp="1"/>
          </p:cNvGraphicFramePr>
          <p:nvPr>
            <p:ph idx="4294967295"/>
            <p:extLst/>
          </p:nvPr>
        </p:nvGraphicFramePr>
        <p:xfrm>
          <a:off x="2030438" y="1276351"/>
          <a:ext cx="8159261" cy="4334256"/>
        </p:xfrm>
        <a:graphic>
          <a:graphicData uri="http://schemas.openxmlformats.org/drawingml/2006/table">
            <a:tbl>
              <a:tblPr>
                <a:tableStyleId>{2D5ABB26-0587-4C30-8999-92F81FD0307C}</a:tableStyleId>
              </a:tblPr>
              <a:tblGrid>
                <a:gridCol w="2189138">
                  <a:extLst>
                    <a:ext uri="{9D8B030D-6E8A-4147-A177-3AD203B41FA5}">
                      <a16:colId xmlns:a16="http://schemas.microsoft.com/office/drawing/2014/main" val="20000"/>
                    </a:ext>
                  </a:extLst>
                </a:gridCol>
                <a:gridCol w="5970123">
                  <a:extLst>
                    <a:ext uri="{9D8B030D-6E8A-4147-A177-3AD203B41FA5}">
                      <a16:colId xmlns:a16="http://schemas.microsoft.com/office/drawing/2014/main" val="20001"/>
                    </a:ext>
                  </a:extLst>
                </a:gridCol>
              </a:tblGrid>
              <a:tr h="0">
                <a:tc>
                  <a:txBody>
                    <a:bodyPr/>
                    <a:lstStyle/>
                    <a:p>
                      <a:pPr algn="l" rtl="0"/>
                      <a:r>
                        <a:rPr lang="en-GB" sz="1800" b="0" i="0" dirty="0">
                          <a:effectLst/>
                        </a:rPr>
                        <a:t>SUCCESS FACTORS</a:t>
                      </a:r>
                    </a:p>
                  </a:txBody>
                  <a:tcPr>
                    <a:lnL w="6350" cap="flat" cmpd="sng" algn="ctr">
                      <a:solidFill>
                        <a:schemeClr val="tx1"/>
                      </a:solidFill>
                      <a:prstDash val="solid"/>
                      <a:round/>
                      <a:headEnd type="none" w="med" len="med"/>
                      <a:tailEnd type="none" w="med" len="med"/>
                    </a:lnL>
                    <a:lnR w="6350" cap="flat" cmpd="sng" algn="ctr">
                      <a:solidFill>
                        <a:schemeClr val="tx1"/>
                      </a:solidFill>
                      <a:prstDash val="solid"/>
                      <a:round/>
                      <a:headEnd type="none" w="med" len="med"/>
                      <a:tailEnd type="none" w="med" len="med"/>
                    </a:lnR>
                    <a:lnT w="635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tc>
                  <a:txBody>
                    <a:bodyPr/>
                    <a:lstStyle/>
                    <a:p>
                      <a:pPr algn="l" rtl="0"/>
                      <a:r>
                        <a:rPr lang="en-GB" sz="1800" b="0" i="0" dirty="0">
                          <a:effectLst/>
                        </a:rPr>
                        <a:t>SAMPLE KPIS</a:t>
                      </a:r>
                    </a:p>
                  </a:txBody>
                  <a:tcPr>
                    <a:lnL w="6350" cap="flat" cmpd="sng" algn="ctr">
                      <a:solidFill>
                        <a:schemeClr val="tx1"/>
                      </a:solidFill>
                      <a:prstDash val="solid"/>
                      <a:round/>
                      <a:headEnd type="none" w="med" len="med"/>
                      <a:tailEnd type="none" w="med" len="med"/>
                    </a:lnL>
                    <a:lnR w="6350" cap="flat" cmpd="sng" algn="ctr">
                      <a:solidFill>
                        <a:schemeClr val="tx1"/>
                      </a:solidFill>
                      <a:prstDash val="solid"/>
                      <a:round/>
                      <a:headEnd type="none" w="med" len="med"/>
                      <a:tailEnd type="none" w="med" len="med"/>
                    </a:lnR>
                    <a:lnT w="635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extLst>
                  <a:ext uri="{0D108BD9-81ED-4DB2-BD59-A6C34878D82A}">
                    <a16:rowId xmlns:a16="http://schemas.microsoft.com/office/drawing/2014/main" val="10000"/>
                  </a:ext>
                </a:extLst>
              </a:tr>
              <a:tr h="0">
                <a:tc>
                  <a:txBody>
                    <a:bodyPr/>
                    <a:lstStyle/>
                    <a:p>
                      <a:pPr algn="l" rtl="0">
                        <a:lnSpc>
                          <a:spcPct val="90000"/>
                        </a:lnSpc>
                      </a:pPr>
                      <a:r>
                        <a:rPr lang="en-GB" sz="1600" b="1" dirty="0">
                          <a:effectLst/>
                        </a:rPr>
                        <a:t>Cost management</a:t>
                      </a:r>
                    </a:p>
                  </a:txBody>
                  <a:tcPr>
                    <a:lnL w="6350" cap="flat" cmpd="sng" algn="ctr">
                      <a:solidFill>
                        <a:schemeClr val="tx1"/>
                      </a:solidFill>
                      <a:prstDash val="solid"/>
                      <a:round/>
                      <a:headEnd type="none" w="med" len="med"/>
                      <a:tailEnd type="none" w="med" len="med"/>
                    </a:lnL>
                    <a:lnR w="635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accent1"/>
                    </a:solidFill>
                  </a:tcPr>
                </a:tc>
                <a:tc>
                  <a:txBody>
                    <a:bodyPr/>
                    <a:lstStyle/>
                    <a:p>
                      <a:pPr marL="285750" indent="-285750" algn="l" rtl="0">
                        <a:lnSpc>
                          <a:spcPct val="90000"/>
                        </a:lnSpc>
                        <a:buFont typeface="Arial" pitchFamily="34" charset="0"/>
                        <a:buChar char="•"/>
                      </a:pPr>
                      <a:r>
                        <a:rPr lang="en-GB" sz="1600" b="0" dirty="0">
                          <a:effectLst/>
                        </a:rPr>
                        <a:t>Value or percentage of cost reductions obtained </a:t>
                      </a:r>
                    </a:p>
                    <a:p>
                      <a:pPr marL="285750" indent="-285750" algn="l" rtl="0">
                        <a:lnSpc>
                          <a:spcPct val="90000"/>
                        </a:lnSpc>
                        <a:buFont typeface="Arial" pitchFamily="34" charset="0"/>
                        <a:buChar char="•"/>
                      </a:pPr>
                      <a:r>
                        <a:rPr lang="en-GB" sz="1600" b="0" dirty="0">
                          <a:effectLst/>
                        </a:rPr>
                        <a:t>Number of cost reduction initiatives proposed or implemented </a:t>
                      </a:r>
                    </a:p>
                    <a:p>
                      <a:pPr marL="285750" indent="-285750" algn="l" rtl="0">
                        <a:lnSpc>
                          <a:spcPct val="90000"/>
                        </a:lnSpc>
                        <a:buFont typeface="Arial" pitchFamily="34" charset="0"/>
                        <a:buChar char="•"/>
                      </a:pPr>
                      <a:r>
                        <a:rPr lang="en-GB" sz="1600" b="0" dirty="0">
                          <a:effectLst/>
                        </a:rPr>
                        <a:t>Percentage range of acceptable cost variance from budgeted costs</a:t>
                      </a:r>
                    </a:p>
                  </a:txBody>
                  <a:tcPr>
                    <a:lnL w="6350" cap="flat" cmpd="sng" algn="ctr">
                      <a:solidFill>
                        <a:schemeClr val="tx1"/>
                      </a:solidFill>
                      <a:prstDash val="solid"/>
                      <a:round/>
                      <a:headEnd type="none" w="med" len="med"/>
                      <a:tailEnd type="none" w="med" len="med"/>
                    </a:lnL>
                    <a:lnR w="635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accent1"/>
                    </a:solidFill>
                  </a:tcPr>
                </a:tc>
                <a:extLst>
                  <a:ext uri="{0D108BD9-81ED-4DB2-BD59-A6C34878D82A}">
                    <a16:rowId xmlns:a16="http://schemas.microsoft.com/office/drawing/2014/main" val="10001"/>
                  </a:ext>
                </a:extLst>
              </a:tr>
              <a:tr h="0">
                <a:tc>
                  <a:txBody>
                    <a:bodyPr/>
                    <a:lstStyle/>
                    <a:p>
                      <a:pPr algn="l" rtl="0">
                        <a:lnSpc>
                          <a:spcPct val="90000"/>
                        </a:lnSpc>
                      </a:pPr>
                      <a:r>
                        <a:rPr lang="en-GB" sz="1600" b="1" dirty="0">
                          <a:effectLst/>
                        </a:rPr>
                        <a:t>Quality performance,</a:t>
                      </a:r>
                      <a:br>
                        <a:rPr lang="en-GB" sz="1600" b="1" dirty="0">
                          <a:effectLst/>
                        </a:rPr>
                      </a:br>
                      <a:r>
                        <a:rPr lang="en-GB" sz="1600" b="1" dirty="0">
                          <a:effectLst/>
                        </a:rPr>
                        <a:t>conformance or</a:t>
                      </a:r>
                      <a:br>
                        <a:rPr lang="en-GB" sz="1600" b="1" dirty="0">
                          <a:effectLst/>
                        </a:rPr>
                      </a:br>
                      <a:r>
                        <a:rPr lang="en-GB" sz="1600" b="1" dirty="0">
                          <a:effectLst/>
                        </a:rPr>
                        <a:t>compliance</a:t>
                      </a:r>
                    </a:p>
                  </a:txBody>
                  <a:tcPr>
                    <a:lnL w="6350" cap="flat" cmpd="sng" algn="ctr">
                      <a:solidFill>
                        <a:schemeClr val="tx1"/>
                      </a:solidFill>
                      <a:prstDash val="solid"/>
                      <a:round/>
                      <a:headEnd type="none" w="med" len="med"/>
                      <a:tailEnd type="none" w="med" len="med"/>
                    </a:lnL>
                    <a:lnR w="635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accent2"/>
                    </a:solidFill>
                  </a:tcPr>
                </a:tc>
                <a:tc>
                  <a:txBody>
                    <a:bodyPr/>
                    <a:lstStyle/>
                    <a:p>
                      <a:pPr marL="285750" indent="-285750" algn="l" rtl="0">
                        <a:lnSpc>
                          <a:spcPct val="90000"/>
                        </a:lnSpc>
                        <a:buFont typeface="Arial" pitchFamily="34" charset="0"/>
                        <a:buChar char="•"/>
                      </a:pPr>
                      <a:r>
                        <a:rPr lang="en-GB" sz="1600" b="0" dirty="0">
                          <a:effectLst/>
                        </a:rPr>
                        <a:t>Percentage or volume of rejects and returns, errors or scrapped items delivered </a:t>
                      </a:r>
                    </a:p>
                    <a:p>
                      <a:pPr marL="285750" indent="-285750" algn="l" rtl="0">
                        <a:lnSpc>
                          <a:spcPct val="90000"/>
                        </a:lnSpc>
                        <a:buFont typeface="Arial" pitchFamily="34" charset="0"/>
                        <a:buChar char="•"/>
                      </a:pPr>
                      <a:r>
                        <a:rPr lang="en-GB" sz="1600" b="0" dirty="0">
                          <a:effectLst/>
                        </a:rPr>
                        <a:t>Number of customer complaints and/or returns</a:t>
                      </a:r>
                    </a:p>
                    <a:p>
                      <a:pPr marL="285750" indent="-285750" algn="l" rtl="0">
                        <a:lnSpc>
                          <a:spcPct val="90000"/>
                        </a:lnSpc>
                        <a:buFont typeface="Arial" pitchFamily="34" charset="0"/>
                        <a:buChar char="•"/>
                      </a:pPr>
                      <a:r>
                        <a:rPr lang="en-GB" sz="1600" b="0" dirty="0">
                          <a:effectLst/>
                        </a:rPr>
                        <a:t>Certification under quality management standards (eg ISO 9000) and/or environmental management standards (eg ISO 14001)</a:t>
                      </a:r>
                    </a:p>
                  </a:txBody>
                  <a:tcPr>
                    <a:lnL w="6350" cap="flat" cmpd="sng" algn="ctr">
                      <a:solidFill>
                        <a:schemeClr val="tx1"/>
                      </a:solidFill>
                      <a:prstDash val="solid"/>
                      <a:round/>
                      <a:headEnd type="none" w="med" len="med"/>
                      <a:tailEnd type="none" w="med" len="med"/>
                    </a:lnL>
                    <a:lnR w="635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accent2"/>
                    </a:solidFill>
                  </a:tcPr>
                </a:tc>
                <a:extLst>
                  <a:ext uri="{0D108BD9-81ED-4DB2-BD59-A6C34878D82A}">
                    <a16:rowId xmlns:a16="http://schemas.microsoft.com/office/drawing/2014/main" val="10002"/>
                  </a:ext>
                </a:extLst>
              </a:tr>
              <a:tr h="0">
                <a:tc>
                  <a:txBody>
                    <a:bodyPr/>
                    <a:lstStyle/>
                    <a:p>
                      <a:pPr algn="l" rtl="0">
                        <a:lnSpc>
                          <a:spcPct val="90000"/>
                        </a:lnSpc>
                      </a:pPr>
                      <a:r>
                        <a:rPr lang="en-GB" sz="1600" b="1" dirty="0">
                          <a:effectLst/>
                        </a:rPr>
                        <a:t>Timeliness/</a:t>
                      </a:r>
                    </a:p>
                    <a:p>
                      <a:pPr algn="l" rtl="0">
                        <a:lnSpc>
                          <a:spcPct val="90000"/>
                        </a:lnSpc>
                      </a:pPr>
                      <a:r>
                        <a:rPr lang="en-GB" sz="1600" b="1" dirty="0">
                          <a:effectLst/>
                        </a:rPr>
                        <a:t>delivery</a:t>
                      </a:r>
                    </a:p>
                  </a:txBody>
                  <a:tcPr>
                    <a:lnL w="6350" cap="flat" cmpd="sng" algn="ctr">
                      <a:solidFill>
                        <a:schemeClr val="tx1"/>
                      </a:solidFill>
                      <a:prstDash val="solid"/>
                      <a:round/>
                      <a:headEnd type="none" w="med" len="med"/>
                      <a:tailEnd type="none" w="med" len="med"/>
                    </a:lnL>
                    <a:lnR w="635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accent1"/>
                    </a:solidFill>
                  </a:tcPr>
                </a:tc>
                <a:tc>
                  <a:txBody>
                    <a:bodyPr/>
                    <a:lstStyle/>
                    <a:p>
                      <a:pPr marL="285750" indent="-285750" algn="l" rtl="0">
                        <a:lnSpc>
                          <a:spcPct val="90000"/>
                        </a:lnSpc>
                        <a:buFont typeface="Arial" pitchFamily="34" charset="0"/>
                        <a:buChar char="•"/>
                      </a:pPr>
                      <a:r>
                        <a:rPr lang="en-GB" sz="1600" b="0" dirty="0">
                          <a:effectLst/>
                        </a:rPr>
                        <a:t>Frequency or percentage of late, incorrect or incomplete deliveries</a:t>
                      </a:r>
                    </a:p>
                    <a:p>
                      <a:pPr marL="285750" indent="-285750" algn="l" rtl="0">
                        <a:lnSpc>
                          <a:spcPct val="90000"/>
                        </a:lnSpc>
                        <a:buFont typeface="Arial" pitchFamily="34" charset="0"/>
                        <a:buChar char="•"/>
                      </a:pPr>
                      <a:r>
                        <a:rPr lang="en-GB" sz="1600" b="0" dirty="0">
                          <a:effectLst/>
                        </a:rPr>
                        <a:t>Percentage of on time in full – OTIF – deliveries</a:t>
                      </a:r>
                    </a:p>
                    <a:p>
                      <a:pPr marL="285750" indent="-285750" algn="l" rtl="0">
                        <a:lnSpc>
                          <a:spcPct val="90000"/>
                        </a:lnSpc>
                        <a:buFont typeface="Arial" pitchFamily="34" charset="0"/>
                        <a:buChar char="•"/>
                      </a:pPr>
                      <a:r>
                        <a:rPr lang="en-GB" sz="1600" b="0" dirty="0">
                          <a:effectLst/>
                        </a:rPr>
                        <a:t>Range of acceptable schedule variance (deadline +/– x hours or days)</a:t>
                      </a:r>
                    </a:p>
                  </a:txBody>
                  <a:tcPr>
                    <a:lnL w="6350" cap="flat" cmpd="sng" algn="ctr">
                      <a:solidFill>
                        <a:schemeClr val="tx1"/>
                      </a:solidFill>
                      <a:prstDash val="solid"/>
                      <a:round/>
                      <a:headEnd type="none" w="med" len="med"/>
                      <a:tailEnd type="none" w="med" len="med"/>
                    </a:lnL>
                    <a:lnR w="635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accent1"/>
                    </a:solidFill>
                  </a:tcPr>
                </a:tc>
                <a:extLst>
                  <a:ext uri="{0D108BD9-81ED-4DB2-BD59-A6C34878D82A}">
                    <a16:rowId xmlns:a16="http://schemas.microsoft.com/office/drawing/2014/main" val="10003"/>
                  </a:ext>
                </a:extLst>
              </a:tr>
              <a:tr h="0">
                <a:tc>
                  <a:txBody>
                    <a:bodyPr/>
                    <a:lstStyle/>
                    <a:p>
                      <a:pPr algn="l" rtl="0">
                        <a:lnSpc>
                          <a:spcPct val="90000"/>
                        </a:lnSpc>
                      </a:pPr>
                      <a:r>
                        <a:rPr lang="en-GB" sz="1600" b="1" dirty="0">
                          <a:effectLst/>
                        </a:rPr>
                        <a:t>Service</a:t>
                      </a:r>
                    </a:p>
                  </a:txBody>
                  <a:tcPr>
                    <a:lnL w="6350" cap="flat" cmpd="sng" algn="ctr">
                      <a:solidFill>
                        <a:schemeClr val="tx1"/>
                      </a:solidFill>
                      <a:prstDash val="solid"/>
                      <a:round/>
                      <a:headEnd type="none" w="med" len="med"/>
                      <a:tailEnd type="none" w="med" len="med"/>
                    </a:lnL>
                    <a:lnR w="635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accent2"/>
                    </a:solidFill>
                  </a:tcPr>
                </a:tc>
                <a:tc>
                  <a:txBody>
                    <a:bodyPr/>
                    <a:lstStyle/>
                    <a:p>
                      <a:pPr marL="285750" indent="-285750" algn="l" rtl="0">
                        <a:lnSpc>
                          <a:spcPct val="90000"/>
                        </a:lnSpc>
                        <a:buFont typeface="Arial" pitchFamily="34" charset="0"/>
                        <a:buChar char="•"/>
                      </a:pPr>
                      <a:r>
                        <a:rPr lang="en-GB" sz="1600" b="0" dirty="0">
                          <a:effectLst/>
                        </a:rPr>
                        <a:t>Promptness in dealing with enquiries and problems</a:t>
                      </a:r>
                    </a:p>
                  </a:txBody>
                  <a:tcPr>
                    <a:lnL w="6350" cap="flat" cmpd="sng" algn="ctr">
                      <a:solidFill>
                        <a:schemeClr val="tx1"/>
                      </a:solidFill>
                      <a:prstDash val="solid"/>
                      <a:round/>
                      <a:headEnd type="none" w="med" len="med"/>
                      <a:tailEnd type="none" w="med" len="med"/>
                    </a:lnL>
                    <a:lnR w="635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accent2"/>
                    </a:solidFill>
                  </a:tcPr>
                </a:tc>
                <a:extLst>
                  <a:ext uri="{0D108BD9-81ED-4DB2-BD59-A6C34878D82A}">
                    <a16:rowId xmlns:a16="http://schemas.microsoft.com/office/drawing/2014/main" val="10004"/>
                  </a:ext>
                </a:extLst>
              </a:tr>
              <a:tr h="0">
                <a:tc>
                  <a:txBody>
                    <a:bodyPr/>
                    <a:lstStyle/>
                    <a:p>
                      <a:pPr algn="l" rtl="0">
                        <a:lnSpc>
                          <a:spcPct val="90000"/>
                        </a:lnSpc>
                      </a:pPr>
                      <a:r>
                        <a:rPr lang="en-GB" sz="1600" b="1" dirty="0">
                          <a:effectLst/>
                        </a:rPr>
                        <a:t>Resources</a:t>
                      </a:r>
                    </a:p>
                  </a:txBody>
                  <a:tcPr>
                    <a:lnL w="6350" cap="flat" cmpd="sng" algn="ctr">
                      <a:solidFill>
                        <a:schemeClr val="tx1"/>
                      </a:solidFill>
                      <a:prstDash val="solid"/>
                      <a:round/>
                      <a:headEnd type="none" w="med" len="med"/>
                      <a:tailEnd type="none" w="med" len="med"/>
                    </a:lnL>
                    <a:lnR w="635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635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accent1"/>
                    </a:solidFill>
                  </a:tcPr>
                </a:tc>
                <a:tc>
                  <a:txBody>
                    <a:bodyPr/>
                    <a:lstStyle/>
                    <a:p>
                      <a:pPr marL="285750" indent="-285750" algn="l" rtl="0">
                        <a:lnSpc>
                          <a:spcPct val="90000"/>
                        </a:lnSpc>
                        <a:buFont typeface="Arial" pitchFamily="34" charset="0"/>
                        <a:buChar char="•"/>
                      </a:pPr>
                      <a:r>
                        <a:rPr lang="en-GB" sz="1600" b="0" dirty="0">
                          <a:effectLst/>
                        </a:rPr>
                        <a:t>Minimum number of staff or resources of specified grades to be allocated to the project (eg for service provision or outsourcing)</a:t>
                      </a:r>
                    </a:p>
                  </a:txBody>
                  <a:tcPr>
                    <a:lnL w="6350" cap="flat" cmpd="sng" algn="ctr">
                      <a:solidFill>
                        <a:schemeClr val="tx1"/>
                      </a:solidFill>
                      <a:prstDash val="solid"/>
                      <a:round/>
                      <a:headEnd type="none" w="med" len="med"/>
                      <a:tailEnd type="none" w="med" len="med"/>
                    </a:lnL>
                    <a:lnR w="635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635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accent1"/>
                    </a:solidFill>
                  </a:tcPr>
                </a:tc>
                <a:extLst>
                  <a:ext uri="{0D108BD9-81ED-4DB2-BD59-A6C34878D82A}">
                    <a16:rowId xmlns:a16="http://schemas.microsoft.com/office/drawing/2014/main" val="10005"/>
                  </a:ext>
                </a:extLst>
              </a:tr>
            </a:tbl>
          </a:graphicData>
        </a:graphic>
      </p:graphicFrame>
      <p:sp>
        <p:nvSpPr>
          <p:cNvPr id="3" name="Title 2"/>
          <p:cNvSpPr>
            <a:spLocks noGrp="1"/>
          </p:cNvSpPr>
          <p:nvPr>
            <p:ph type="title"/>
          </p:nvPr>
        </p:nvSpPr>
        <p:spPr>
          <a:xfrm>
            <a:off x="1981200" y="628650"/>
            <a:ext cx="8229600" cy="660400"/>
          </a:xfrm>
        </p:spPr>
        <p:txBody>
          <a:bodyPr/>
          <a:lstStyle/>
          <a:p>
            <a:r>
              <a:rPr lang="en-GB" sz="4000" dirty="0"/>
              <a:t>General KPIs for supplier performance</a:t>
            </a:r>
            <a:endParaRPr lang="en-GB" dirty="0"/>
          </a:p>
        </p:txBody>
      </p:sp>
    </p:spTree>
    <p:extLst>
      <p:ext uri="{BB962C8B-B14F-4D97-AF65-F5344CB8AC3E}">
        <p14:creationId xmlns:p14="http://schemas.microsoft.com/office/powerpoint/2010/main" val="3600590956"/>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r>
              <a:rPr lang="en-GB" dirty="0"/>
              <a:t>KPIs as statements of performance</a:t>
            </a:r>
          </a:p>
        </p:txBody>
      </p:sp>
      <p:graphicFrame>
        <p:nvGraphicFramePr>
          <p:cNvPr id="4" name="Content Placeholder 3"/>
          <p:cNvGraphicFramePr>
            <a:graphicFrameLocks noGrp="1"/>
          </p:cNvGraphicFramePr>
          <p:nvPr>
            <p:ph idx="1"/>
            <p:extLst/>
          </p:nvPr>
        </p:nvGraphicFramePr>
        <p:xfrm>
          <a:off x="1981201" y="1438275"/>
          <a:ext cx="8062623" cy="3901440"/>
        </p:xfrm>
        <a:graphic>
          <a:graphicData uri="http://schemas.openxmlformats.org/drawingml/2006/table">
            <a:tbl>
              <a:tblPr/>
              <a:tblGrid>
                <a:gridCol w="3019425">
                  <a:extLst>
                    <a:ext uri="{9D8B030D-6E8A-4147-A177-3AD203B41FA5}">
                      <a16:colId xmlns:a16="http://schemas.microsoft.com/office/drawing/2014/main" val="20000"/>
                    </a:ext>
                  </a:extLst>
                </a:gridCol>
                <a:gridCol w="5043198">
                  <a:extLst>
                    <a:ext uri="{9D8B030D-6E8A-4147-A177-3AD203B41FA5}">
                      <a16:colId xmlns:a16="http://schemas.microsoft.com/office/drawing/2014/main" val="20001"/>
                    </a:ext>
                  </a:extLst>
                </a:gridCol>
              </a:tblGrid>
              <a:tr h="0">
                <a:tc>
                  <a:txBody>
                    <a:bodyPr/>
                    <a:lstStyle/>
                    <a:p>
                      <a:pPr algn="l" rtl="0"/>
                      <a:r>
                        <a:rPr lang="en-GB" sz="2000" b="0" i="0" dirty="0">
                          <a:effectLst/>
                          <a:latin typeface="+mn-lt"/>
                        </a:rPr>
                        <a:t>PERFORMANCE CRITERION</a:t>
                      </a:r>
                    </a:p>
                  </a:txBody>
                  <a:tcPr>
                    <a:lnL w="6350" cap="flat" cmpd="sng" algn="ctr">
                      <a:solidFill>
                        <a:schemeClr val="tx1"/>
                      </a:solidFill>
                      <a:prstDash val="solid"/>
                      <a:round/>
                      <a:headEnd type="none" w="med" len="med"/>
                      <a:tailEnd type="none" w="med" len="med"/>
                    </a:lnL>
                    <a:lnR w="6350" cap="flat" cmpd="sng" algn="ctr">
                      <a:solidFill>
                        <a:schemeClr val="tx1"/>
                      </a:solidFill>
                      <a:prstDash val="solid"/>
                      <a:round/>
                      <a:headEnd type="none" w="med" len="med"/>
                      <a:tailEnd type="none" w="med" len="med"/>
                    </a:lnR>
                    <a:lnT w="6350" cap="flat" cmpd="sng" algn="ctr">
                      <a:solidFill>
                        <a:schemeClr val="tx1"/>
                      </a:solidFill>
                      <a:prstDash val="solid"/>
                      <a:round/>
                      <a:headEnd type="none" w="med" len="med"/>
                      <a:tailEnd type="none" w="med" len="med"/>
                    </a:lnT>
                    <a:lnB w="9525" cap="flat" cmpd="sng" algn="ctr">
                      <a:noFill/>
                      <a:prstDash val="solid"/>
                      <a:round/>
                      <a:headEnd type="none" w="med" len="med"/>
                      <a:tailEnd type="none" w="med" len="med"/>
                    </a:lnB>
                    <a:solidFill>
                      <a:schemeClr val="bg1"/>
                    </a:solidFill>
                  </a:tcPr>
                </a:tc>
                <a:tc>
                  <a:txBody>
                    <a:bodyPr/>
                    <a:lstStyle/>
                    <a:p>
                      <a:pPr algn="l" rtl="0"/>
                      <a:r>
                        <a:rPr lang="en-GB" sz="2000" b="0" i="0" dirty="0">
                          <a:effectLst/>
                          <a:latin typeface="+mn-lt"/>
                        </a:rPr>
                        <a:t>PERFORMANCE INDICATOR</a:t>
                      </a:r>
                    </a:p>
                  </a:txBody>
                  <a:tcPr>
                    <a:lnL w="6350" cap="flat" cmpd="sng" algn="ctr">
                      <a:solidFill>
                        <a:schemeClr val="tx1"/>
                      </a:solidFill>
                      <a:prstDash val="solid"/>
                      <a:round/>
                      <a:headEnd type="none" w="med" len="med"/>
                      <a:tailEnd type="none" w="med" len="med"/>
                    </a:lnL>
                    <a:lnR w="6350" cap="flat" cmpd="sng" algn="ctr">
                      <a:solidFill>
                        <a:schemeClr val="tx1"/>
                      </a:solidFill>
                      <a:prstDash val="solid"/>
                      <a:round/>
                      <a:headEnd type="none" w="med" len="med"/>
                      <a:tailEnd type="none" w="med" len="med"/>
                    </a:lnR>
                    <a:lnT w="6350" cap="flat" cmpd="sng" algn="ctr">
                      <a:solidFill>
                        <a:schemeClr val="tx1"/>
                      </a:solidFill>
                      <a:prstDash val="solid"/>
                      <a:round/>
                      <a:headEnd type="none" w="med" len="med"/>
                      <a:tailEnd type="none" w="med" len="med"/>
                    </a:lnT>
                    <a:lnB w="9525" cap="flat" cmpd="sng" algn="ctr">
                      <a:noFill/>
                      <a:prstDash val="solid"/>
                      <a:round/>
                      <a:headEnd type="none" w="med" len="med"/>
                      <a:tailEnd type="none" w="med" len="med"/>
                    </a:lnB>
                    <a:solidFill>
                      <a:schemeClr val="bg1"/>
                    </a:solidFill>
                  </a:tcPr>
                </a:tc>
                <a:extLst>
                  <a:ext uri="{0D108BD9-81ED-4DB2-BD59-A6C34878D82A}">
                    <a16:rowId xmlns:a16="http://schemas.microsoft.com/office/drawing/2014/main" val="10000"/>
                  </a:ext>
                </a:extLst>
              </a:tr>
              <a:tr h="0">
                <a:tc>
                  <a:txBody>
                    <a:bodyPr/>
                    <a:lstStyle/>
                    <a:p>
                      <a:pPr algn="l" rtl="0"/>
                      <a:r>
                        <a:rPr lang="en-GB" sz="2000" b="1" dirty="0">
                          <a:effectLst/>
                          <a:latin typeface="+mn-lt"/>
                        </a:rPr>
                        <a:t>Quality</a:t>
                      </a:r>
                    </a:p>
                  </a:txBody>
                  <a:tcPr>
                    <a:lnL w="6350" cap="flat" cmpd="sng" algn="ctr">
                      <a:solidFill>
                        <a:schemeClr val="tx1"/>
                      </a:solidFill>
                      <a:prstDash val="solid"/>
                      <a:round/>
                      <a:headEnd type="none" w="med" len="med"/>
                      <a:tailEnd type="none" w="med" len="med"/>
                    </a:lnL>
                    <a:lnR w="6350" cap="flat" cmpd="sng" algn="ctr">
                      <a:solidFill>
                        <a:schemeClr val="tx1"/>
                      </a:solidFill>
                      <a:prstDash val="solid"/>
                      <a:round/>
                      <a:headEnd type="none" w="med" len="med"/>
                      <a:tailEnd type="none" w="med" len="med"/>
                    </a:lnR>
                    <a:lnT w="9525" cap="flat" cmpd="sng" algn="ctr">
                      <a:noFill/>
                      <a:prstDash val="solid"/>
                      <a:round/>
                      <a:headEnd type="none" w="med" len="med"/>
                      <a:tailEnd type="none" w="med" len="med"/>
                    </a:lnT>
                    <a:lnB w="9525" cap="flat" cmpd="sng" algn="ctr">
                      <a:noFill/>
                      <a:prstDash val="solid"/>
                      <a:round/>
                      <a:headEnd type="none" w="med" len="med"/>
                      <a:tailEnd type="none" w="med" len="med"/>
                    </a:lnB>
                    <a:solidFill>
                      <a:schemeClr val="accent1"/>
                    </a:solidFill>
                  </a:tcPr>
                </a:tc>
                <a:tc>
                  <a:txBody>
                    <a:bodyPr/>
                    <a:lstStyle/>
                    <a:p>
                      <a:pPr algn="l" rtl="0"/>
                      <a:r>
                        <a:rPr lang="en-GB" sz="2000" dirty="0">
                          <a:effectLst/>
                          <a:latin typeface="+mn-lt"/>
                        </a:rPr>
                        <a:t>Management systems and processes are clear and documented</a:t>
                      </a:r>
                    </a:p>
                  </a:txBody>
                  <a:tcPr>
                    <a:lnL w="6350" cap="flat" cmpd="sng" algn="ctr">
                      <a:solidFill>
                        <a:schemeClr val="tx1"/>
                      </a:solidFill>
                      <a:prstDash val="solid"/>
                      <a:round/>
                      <a:headEnd type="none" w="med" len="med"/>
                      <a:tailEnd type="none" w="med" len="med"/>
                    </a:lnL>
                    <a:lnR w="6350" cap="flat" cmpd="sng" algn="ctr">
                      <a:solidFill>
                        <a:schemeClr val="tx1"/>
                      </a:solidFill>
                      <a:prstDash val="solid"/>
                      <a:round/>
                      <a:headEnd type="none" w="med" len="med"/>
                      <a:tailEnd type="none" w="med" len="med"/>
                    </a:lnR>
                    <a:lnT w="9525" cap="flat" cmpd="sng" algn="ctr">
                      <a:noFill/>
                      <a:prstDash val="solid"/>
                      <a:round/>
                      <a:headEnd type="none" w="med" len="med"/>
                      <a:tailEnd type="none" w="med" len="med"/>
                    </a:lnT>
                    <a:lnB w="9525" cap="flat" cmpd="sng" algn="ctr">
                      <a:noFill/>
                      <a:prstDash val="solid"/>
                      <a:round/>
                      <a:headEnd type="none" w="med" len="med"/>
                      <a:tailEnd type="none" w="med" len="med"/>
                    </a:lnB>
                    <a:solidFill>
                      <a:schemeClr val="accent1"/>
                    </a:solidFill>
                  </a:tcPr>
                </a:tc>
                <a:extLst>
                  <a:ext uri="{0D108BD9-81ED-4DB2-BD59-A6C34878D82A}">
                    <a16:rowId xmlns:a16="http://schemas.microsoft.com/office/drawing/2014/main" val="10001"/>
                  </a:ext>
                </a:extLst>
              </a:tr>
              <a:tr h="0">
                <a:tc>
                  <a:txBody>
                    <a:bodyPr/>
                    <a:lstStyle/>
                    <a:p>
                      <a:pPr algn="l" rtl="0"/>
                      <a:r>
                        <a:rPr lang="en-GB" sz="2000" b="1" dirty="0">
                          <a:effectLst/>
                          <a:latin typeface="+mn-lt"/>
                        </a:rPr>
                        <a:t>Cost management</a:t>
                      </a:r>
                    </a:p>
                  </a:txBody>
                  <a:tcPr>
                    <a:lnL w="6350" cap="flat" cmpd="sng" algn="ctr">
                      <a:solidFill>
                        <a:schemeClr val="tx1"/>
                      </a:solidFill>
                      <a:prstDash val="solid"/>
                      <a:round/>
                      <a:headEnd type="none" w="med" len="med"/>
                      <a:tailEnd type="none" w="med" len="med"/>
                    </a:lnL>
                    <a:lnR w="6350" cap="flat" cmpd="sng" algn="ctr">
                      <a:solidFill>
                        <a:schemeClr val="tx1"/>
                      </a:solidFill>
                      <a:prstDash val="solid"/>
                      <a:round/>
                      <a:headEnd type="none" w="med" len="med"/>
                      <a:tailEnd type="none" w="med" len="med"/>
                    </a:lnR>
                    <a:lnT w="9525" cap="flat" cmpd="sng" algn="ctr">
                      <a:noFill/>
                      <a:prstDash val="solid"/>
                      <a:round/>
                      <a:headEnd type="none" w="med" len="med"/>
                      <a:tailEnd type="none" w="med" len="med"/>
                    </a:lnT>
                    <a:lnB w="9525" cap="flat" cmpd="sng" algn="ctr">
                      <a:noFill/>
                      <a:prstDash val="solid"/>
                      <a:round/>
                      <a:headEnd type="none" w="med" len="med"/>
                      <a:tailEnd type="none" w="med" len="med"/>
                    </a:lnB>
                    <a:solidFill>
                      <a:schemeClr val="accent2"/>
                    </a:solidFill>
                  </a:tcPr>
                </a:tc>
                <a:tc>
                  <a:txBody>
                    <a:bodyPr/>
                    <a:lstStyle/>
                    <a:p>
                      <a:pPr algn="l" rtl="0"/>
                      <a:r>
                        <a:rPr lang="en-GB" sz="2000" dirty="0">
                          <a:effectLst/>
                          <a:latin typeface="+mn-lt"/>
                        </a:rPr>
                        <a:t>Consumable purchasing rates are benchmarked for value for money</a:t>
                      </a:r>
                    </a:p>
                  </a:txBody>
                  <a:tcPr>
                    <a:lnL w="6350" cap="flat" cmpd="sng" algn="ctr">
                      <a:solidFill>
                        <a:schemeClr val="tx1"/>
                      </a:solidFill>
                      <a:prstDash val="solid"/>
                      <a:round/>
                      <a:headEnd type="none" w="med" len="med"/>
                      <a:tailEnd type="none" w="med" len="med"/>
                    </a:lnL>
                    <a:lnR w="6350" cap="flat" cmpd="sng" algn="ctr">
                      <a:solidFill>
                        <a:schemeClr val="tx1"/>
                      </a:solidFill>
                      <a:prstDash val="solid"/>
                      <a:round/>
                      <a:headEnd type="none" w="med" len="med"/>
                      <a:tailEnd type="none" w="med" len="med"/>
                    </a:lnR>
                    <a:lnT w="9525" cap="flat" cmpd="sng" algn="ctr">
                      <a:noFill/>
                      <a:prstDash val="solid"/>
                      <a:round/>
                      <a:headEnd type="none" w="med" len="med"/>
                      <a:tailEnd type="none" w="med" len="med"/>
                    </a:lnT>
                    <a:lnB w="9525" cap="flat" cmpd="sng" algn="ctr">
                      <a:noFill/>
                      <a:prstDash val="solid"/>
                      <a:round/>
                      <a:headEnd type="none" w="med" len="med"/>
                      <a:tailEnd type="none" w="med" len="med"/>
                    </a:lnB>
                    <a:solidFill>
                      <a:schemeClr val="accent2"/>
                    </a:solidFill>
                  </a:tcPr>
                </a:tc>
                <a:extLst>
                  <a:ext uri="{0D108BD9-81ED-4DB2-BD59-A6C34878D82A}">
                    <a16:rowId xmlns:a16="http://schemas.microsoft.com/office/drawing/2014/main" val="10002"/>
                  </a:ext>
                </a:extLst>
              </a:tr>
              <a:tr h="0">
                <a:tc>
                  <a:txBody>
                    <a:bodyPr/>
                    <a:lstStyle/>
                    <a:p>
                      <a:pPr algn="l" rtl="0"/>
                      <a:r>
                        <a:rPr lang="en-GB" sz="2000" b="1" dirty="0">
                          <a:effectLst/>
                          <a:latin typeface="+mn-lt"/>
                        </a:rPr>
                        <a:t>Timeliness</a:t>
                      </a:r>
                    </a:p>
                  </a:txBody>
                  <a:tcPr>
                    <a:lnL w="6350" cap="flat" cmpd="sng" algn="ctr">
                      <a:solidFill>
                        <a:schemeClr val="tx1"/>
                      </a:solidFill>
                      <a:prstDash val="solid"/>
                      <a:round/>
                      <a:headEnd type="none" w="med" len="med"/>
                      <a:tailEnd type="none" w="med" len="med"/>
                    </a:lnL>
                    <a:lnR w="6350" cap="flat" cmpd="sng" algn="ctr">
                      <a:solidFill>
                        <a:schemeClr val="tx1"/>
                      </a:solidFill>
                      <a:prstDash val="solid"/>
                      <a:round/>
                      <a:headEnd type="none" w="med" len="med"/>
                      <a:tailEnd type="none" w="med" len="med"/>
                    </a:lnR>
                    <a:lnT w="9525" cap="flat" cmpd="sng" algn="ctr">
                      <a:noFill/>
                      <a:prstDash val="solid"/>
                      <a:round/>
                      <a:headEnd type="none" w="med" len="med"/>
                      <a:tailEnd type="none" w="med" len="med"/>
                    </a:lnT>
                    <a:lnB w="9525" cap="flat" cmpd="sng" algn="ctr">
                      <a:noFill/>
                      <a:prstDash val="solid"/>
                      <a:round/>
                      <a:headEnd type="none" w="med" len="med"/>
                      <a:tailEnd type="none" w="med" len="med"/>
                    </a:lnB>
                    <a:solidFill>
                      <a:schemeClr val="accent1"/>
                    </a:solidFill>
                  </a:tcPr>
                </a:tc>
                <a:tc>
                  <a:txBody>
                    <a:bodyPr/>
                    <a:lstStyle/>
                    <a:p>
                      <a:pPr algn="l" rtl="0"/>
                      <a:r>
                        <a:rPr lang="en-GB" sz="2000" dirty="0">
                          <a:effectLst/>
                          <a:latin typeface="+mn-lt"/>
                        </a:rPr>
                        <a:t>Service is delivered within the agreed periods of availability</a:t>
                      </a:r>
                    </a:p>
                  </a:txBody>
                  <a:tcPr>
                    <a:lnL w="6350" cap="flat" cmpd="sng" algn="ctr">
                      <a:solidFill>
                        <a:schemeClr val="tx1"/>
                      </a:solidFill>
                      <a:prstDash val="solid"/>
                      <a:round/>
                      <a:headEnd type="none" w="med" len="med"/>
                      <a:tailEnd type="none" w="med" len="med"/>
                    </a:lnL>
                    <a:lnR w="6350" cap="flat" cmpd="sng" algn="ctr">
                      <a:solidFill>
                        <a:schemeClr val="tx1"/>
                      </a:solidFill>
                      <a:prstDash val="solid"/>
                      <a:round/>
                      <a:headEnd type="none" w="med" len="med"/>
                      <a:tailEnd type="none" w="med" len="med"/>
                    </a:lnR>
                    <a:lnT w="9525" cap="flat" cmpd="sng" algn="ctr">
                      <a:noFill/>
                      <a:prstDash val="solid"/>
                      <a:round/>
                      <a:headEnd type="none" w="med" len="med"/>
                      <a:tailEnd type="none" w="med" len="med"/>
                    </a:lnT>
                    <a:lnB w="9525" cap="flat" cmpd="sng" algn="ctr">
                      <a:noFill/>
                      <a:prstDash val="solid"/>
                      <a:round/>
                      <a:headEnd type="none" w="med" len="med"/>
                      <a:tailEnd type="none" w="med" len="med"/>
                    </a:lnB>
                    <a:solidFill>
                      <a:schemeClr val="accent1"/>
                    </a:solidFill>
                  </a:tcPr>
                </a:tc>
                <a:extLst>
                  <a:ext uri="{0D108BD9-81ED-4DB2-BD59-A6C34878D82A}">
                    <a16:rowId xmlns:a16="http://schemas.microsoft.com/office/drawing/2014/main" val="10003"/>
                  </a:ext>
                </a:extLst>
              </a:tr>
              <a:tr h="0">
                <a:tc>
                  <a:txBody>
                    <a:bodyPr/>
                    <a:lstStyle/>
                    <a:p>
                      <a:pPr algn="l" rtl="0"/>
                      <a:r>
                        <a:rPr lang="en-GB" sz="2000" b="1" dirty="0">
                          <a:effectLst/>
                          <a:latin typeface="+mn-lt"/>
                        </a:rPr>
                        <a:t>Quantity</a:t>
                      </a:r>
                    </a:p>
                  </a:txBody>
                  <a:tcPr>
                    <a:lnL w="6350" cap="flat" cmpd="sng" algn="ctr">
                      <a:solidFill>
                        <a:schemeClr val="tx1"/>
                      </a:solidFill>
                      <a:prstDash val="solid"/>
                      <a:round/>
                      <a:headEnd type="none" w="med" len="med"/>
                      <a:tailEnd type="none" w="med" len="med"/>
                    </a:lnL>
                    <a:lnR w="6350" cap="flat" cmpd="sng" algn="ctr">
                      <a:solidFill>
                        <a:schemeClr val="tx1"/>
                      </a:solidFill>
                      <a:prstDash val="solid"/>
                      <a:round/>
                      <a:headEnd type="none" w="med" len="med"/>
                      <a:tailEnd type="none" w="med" len="med"/>
                    </a:lnR>
                    <a:lnT w="9525" cap="flat" cmpd="sng" algn="ctr">
                      <a:noFill/>
                      <a:prstDash val="solid"/>
                      <a:round/>
                      <a:headEnd type="none" w="med" len="med"/>
                      <a:tailEnd type="none" w="med" len="med"/>
                    </a:lnT>
                    <a:lnB w="9525" cap="flat" cmpd="sng" algn="ctr">
                      <a:noFill/>
                      <a:prstDash val="solid"/>
                      <a:round/>
                      <a:headEnd type="none" w="med" len="med"/>
                      <a:tailEnd type="none" w="med" len="med"/>
                    </a:lnB>
                    <a:solidFill>
                      <a:schemeClr val="accent2"/>
                    </a:solidFill>
                  </a:tcPr>
                </a:tc>
                <a:tc>
                  <a:txBody>
                    <a:bodyPr/>
                    <a:lstStyle/>
                    <a:p>
                      <a:pPr algn="l" rtl="0"/>
                      <a:r>
                        <a:rPr lang="en-GB" sz="2000" dirty="0">
                          <a:effectLst/>
                          <a:latin typeface="+mn-lt"/>
                        </a:rPr>
                        <a:t>Stocks are maintained to appropriate levels to ensure continuity of service</a:t>
                      </a:r>
                    </a:p>
                  </a:txBody>
                  <a:tcPr>
                    <a:lnL w="6350" cap="flat" cmpd="sng" algn="ctr">
                      <a:solidFill>
                        <a:schemeClr val="tx1"/>
                      </a:solidFill>
                      <a:prstDash val="solid"/>
                      <a:round/>
                      <a:headEnd type="none" w="med" len="med"/>
                      <a:tailEnd type="none" w="med" len="med"/>
                    </a:lnL>
                    <a:lnR w="6350" cap="flat" cmpd="sng" algn="ctr">
                      <a:solidFill>
                        <a:schemeClr val="tx1"/>
                      </a:solidFill>
                      <a:prstDash val="solid"/>
                      <a:round/>
                      <a:headEnd type="none" w="med" len="med"/>
                      <a:tailEnd type="none" w="med" len="med"/>
                    </a:lnR>
                    <a:lnT w="9525" cap="flat" cmpd="sng" algn="ctr">
                      <a:noFill/>
                      <a:prstDash val="solid"/>
                      <a:round/>
                      <a:headEnd type="none" w="med" len="med"/>
                      <a:tailEnd type="none" w="med" len="med"/>
                    </a:lnT>
                    <a:lnB w="9525" cap="flat" cmpd="sng" algn="ctr">
                      <a:noFill/>
                      <a:prstDash val="solid"/>
                      <a:round/>
                      <a:headEnd type="none" w="med" len="med"/>
                      <a:tailEnd type="none" w="med" len="med"/>
                    </a:lnB>
                    <a:solidFill>
                      <a:schemeClr val="accent2"/>
                    </a:solidFill>
                  </a:tcPr>
                </a:tc>
                <a:extLst>
                  <a:ext uri="{0D108BD9-81ED-4DB2-BD59-A6C34878D82A}">
                    <a16:rowId xmlns:a16="http://schemas.microsoft.com/office/drawing/2014/main" val="10004"/>
                  </a:ext>
                </a:extLst>
              </a:tr>
              <a:tr h="0">
                <a:tc>
                  <a:txBody>
                    <a:bodyPr/>
                    <a:lstStyle/>
                    <a:p>
                      <a:pPr algn="l" rtl="0"/>
                      <a:r>
                        <a:rPr lang="en-GB" sz="2000" b="1" dirty="0">
                          <a:effectLst/>
                          <a:latin typeface="+mn-lt"/>
                        </a:rPr>
                        <a:t>Compliance</a:t>
                      </a:r>
                    </a:p>
                  </a:txBody>
                  <a:tcPr>
                    <a:lnL w="6350" cap="flat" cmpd="sng" algn="ctr">
                      <a:solidFill>
                        <a:schemeClr val="tx1"/>
                      </a:solidFill>
                      <a:prstDash val="solid"/>
                      <a:round/>
                      <a:headEnd type="none" w="med" len="med"/>
                      <a:tailEnd type="none" w="med" len="med"/>
                    </a:lnL>
                    <a:lnR w="6350" cap="flat" cmpd="sng" algn="ctr">
                      <a:solidFill>
                        <a:schemeClr val="tx1"/>
                      </a:solidFill>
                      <a:prstDash val="solid"/>
                      <a:round/>
                      <a:headEnd type="none" w="med" len="med"/>
                      <a:tailEnd type="none" w="med" len="med"/>
                    </a:lnR>
                    <a:lnT w="9525" cap="flat" cmpd="sng" algn="ctr">
                      <a:noFill/>
                      <a:prstDash val="solid"/>
                      <a:round/>
                      <a:headEnd type="none" w="med" len="med"/>
                      <a:tailEnd type="none" w="med" len="med"/>
                    </a:lnT>
                    <a:lnB w="6350" cap="flat" cmpd="sng" algn="ctr">
                      <a:solidFill>
                        <a:schemeClr val="tx1"/>
                      </a:solidFill>
                      <a:prstDash val="solid"/>
                      <a:round/>
                      <a:headEnd type="none" w="med" len="med"/>
                      <a:tailEnd type="none" w="med" len="med"/>
                    </a:lnB>
                    <a:solidFill>
                      <a:schemeClr val="accent1"/>
                    </a:solidFill>
                  </a:tcPr>
                </a:tc>
                <a:tc>
                  <a:txBody>
                    <a:bodyPr/>
                    <a:lstStyle/>
                    <a:p>
                      <a:pPr algn="l" rtl="0"/>
                      <a:r>
                        <a:rPr lang="en-GB" sz="2000" dirty="0">
                          <a:effectLst/>
                          <a:latin typeface="+mn-lt"/>
                        </a:rPr>
                        <a:t>Corporate policies and procedures are adhered to</a:t>
                      </a:r>
                    </a:p>
                  </a:txBody>
                  <a:tcPr>
                    <a:lnL w="6350" cap="flat" cmpd="sng" algn="ctr">
                      <a:solidFill>
                        <a:schemeClr val="tx1"/>
                      </a:solidFill>
                      <a:prstDash val="solid"/>
                      <a:round/>
                      <a:headEnd type="none" w="med" len="med"/>
                      <a:tailEnd type="none" w="med" len="med"/>
                    </a:lnL>
                    <a:lnR w="6350" cap="flat" cmpd="sng" algn="ctr">
                      <a:solidFill>
                        <a:schemeClr val="tx1"/>
                      </a:solidFill>
                      <a:prstDash val="solid"/>
                      <a:round/>
                      <a:headEnd type="none" w="med" len="med"/>
                      <a:tailEnd type="none" w="med" len="med"/>
                    </a:lnR>
                    <a:lnT w="9525" cap="flat" cmpd="sng" algn="ctr">
                      <a:noFill/>
                      <a:prstDash val="solid"/>
                      <a:round/>
                      <a:headEnd type="none" w="med" len="med"/>
                      <a:tailEnd type="none" w="med" len="med"/>
                    </a:lnT>
                    <a:lnB w="6350" cap="flat" cmpd="sng" algn="ctr">
                      <a:solidFill>
                        <a:schemeClr val="tx1"/>
                      </a:solidFill>
                      <a:prstDash val="solid"/>
                      <a:round/>
                      <a:headEnd type="none" w="med" len="med"/>
                      <a:tailEnd type="none" w="med" len="med"/>
                    </a:lnB>
                    <a:solidFill>
                      <a:schemeClr val="accent1"/>
                    </a:solidFill>
                  </a:tcPr>
                </a:tc>
                <a:extLst>
                  <a:ext uri="{0D108BD9-81ED-4DB2-BD59-A6C34878D82A}">
                    <a16:rowId xmlns:a16="http://schemas.microsoft.com/office/drawing/2014/main" val="10005"/>
                  </a:ext>
                </a:extLst>
              </a:tr>
            </a:tbl>
          </a:graphicData>
        </a:graphic>
      </p:graphicFrame>
    </p:spTree>
    <p:extLst>
      <p:ext uri="{BB962C8B-B14F-4D97-AF65-F5344CB8AC3E}">
        <p14:creationId xmlns:p14="http://schemas.microsoft.com/office/powerpoint/2010/main" val="2817894965"/>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5. Contractual terms &amp; Schedules</a:t>
            </a:r>
          </a:p>
        </p:txBody>
      </p:sp>
      <p:sp>
        <p:nvSpPr>
          <p:cNvPr id="3" name="Content Placeholder 2"/>
          <p:cNvSpPr>
            <a:spLocks noGrp="1"/>
          </p:cNvSpPr>
          <p:nvPr>
            <p:ph idx="1"/>
          </p:nvPr>
        </p:nvSpPr>
        <p:spPr/>
        <p:txBody>
          <a:bodyPr>
            <a:normAutofit/>
          </a:bodyPr>
          <a:lstStyle/>
          <a:p>
            <a:pPr>
              <a:buFont typeface="Arial" pitchFamily="34" charset="0"/>
              <a:buChar char="•"/>
            </a:pPr>
            <a:r>
              <a:rPr lang="en-GB" dirty="0"/>
              <a:t> The role of a contract is to set out agreed roles, rights &amp; obligations of both parties in a commercial transaction or relationship</a:t>
            </a:r>
          </a:p>
          <a:p>
            <a:pPr>
              <a:buFont typeface="Arial" pitchFamily="34" charset="0"/>
              <a:buChar char="•"/>
            </a:pPr>
            <a:r>
              <a:rPr lang="en-GB" dirty="0"/>
              <a:t> A contract implies an intention to </a:t>
            </a:r>
            <a:r>
              <a:rPr lang="en-GB" dirty="0">
                <a:solidFill>
                  <a:srgbClr val="FF0000"/>
                </a:solidFill>
              </a:rPr>
              <a:t>‘enter into legal relations’</a:t>
            </a:r>
          </a:p>
          <a:p>
            <a:pPr lvl="2"/>
            <a:r>
              <a:rPr lang="en-GB" b="1" dirty="0"/>
              <a:t>i.e. both parties agree to be legally bound by the specified roles &amp; responsibilities </a:t>
            </a:r>
          </a:p>
          <a:p>
            <a:pPr lvl="1"/>
            <a:r>
              <a:rPr lang="en-GB" dirty="0"/>
              <a:t>It can be in the form of a verbal agreement or ‘understanding’ or a more complex contract usually formalised in writing?    </a:t>
            </a:r>
          </a:p>
        </p:txBody>
      </p:sp>
    </p:spTree>
    <p:extLst>
      <p:ext uri="{BB962C8B-B14F-4D97-AF65-F5344CB8AC3E}">
        <p14:creationId xmlns:p14="http://schemas.microsoft.com/office/powerpoint/2010/main" val="1260718614"/>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GB" dirty="0"/>
              <a:t>Terms</a:t>
            </a:r>
          </a:p>
        </p:txBody>
      </p:sp>
      <p:sp>
        <p:nvSpPr>
          <p:cNvPr id="5" name="Content Placeholder 4"/>
          <p:cNvSpPr>
            <a:spLocks noGrp="1"/>
          </p:cNvSpPr>
          <p:nvPr>
            <p:ph sz="half" idx="1"/>
          </p:nvPr>
        </p:nvSpPr>
        <p:spPr/>
        <p:txBody>
          <a:bodyPr/>
          <a:lstStyle/>
          <a:p>
            <a:r>
              <a:rPr lang="en-GB" b="1" dirty="0"/>
              <a:t>Express terms</a:t>
            </a:r>
            <a:r>
              <a:rPr lang="en-GB" dirty="0"/>
              <a:t> are clearly stated and recognised in the contract between the parties</a:t>
            </a:r>
          </a:p>
          <a:p>
            <a:r>
              <a:rPr lang="en-US" b="1" dirty="0"/>
              <a:t>Implied terms</a:t>
            </a:r>
            <a:r>
              <a:rPr lang="en-US" dirty="0"/>
              <a:t> are terms which are assumed to exist by virtue of common law</a:t>
            </a:r>
            <a:endParaRPr lang="en-GB" dirty="0"/>
          </a:p>
        </p:txBody>
      </p:sp>
      <p:sp>
        <p:nvSpPr>
          <p:cNvPr id="6" name="Content Placeholder 5"/>
          <p:cNvSpPr>
            <a:spLocks noGrp="1"/>
          </p:cNvSpPr>
          <p:nvPr>
            <p:ph sz="half" idx="2"/>
          </p:nvPr>
        </p:nvSpPr>
        <p:spPr/>
        <p:txBody>
          <a:bodyPr/>
          <a:lstStyle/>
          <a:p>
            <a:r>
              <a:rPr lang="en-GB" dirty="0"/>
              <a:t>A </a:t>
            </a:r>
            <a:r>
              <a:rPr lang="en-GB" b="1" dirty="0"/>
              <a:t>condition </a:t>
            </a:r>
            <a:r>
              <a:rPr lang="en-GB" dirty="0"/>
              <a:t>is a vital term of the contract</a:t>
            </a:r>
            <a:br>
              <a:rPr lang="en-GB" dirty="0"/>
            </a:br>
            <a:br>
              <a:rPr lang="en-GB" dirty="0"/>
            </a:br>
            <a:endParaRPr lang="en-GB" dirty="0"/>
          </a:p>
          <a:p>
            <a:r>
              <a:rPr lang="en-GB" dirty="0"/>
              <a:t>A </a:t>
            </a:r>
            <a:r>
              <a:rPr lang="en-GB" b="1" dirty="0"/>
              <a:t>warranty</a:t>
            </a:r>
            <a:r>
              <a:rPr lang="en-GB" dirty="0"/>
              <a:t> is a less important term which is incidental to the main purpose of the contract</a:t>
            </a:r>
          </a:p>
        </p:txBody>
      </p:sp>
    </p:spTree>
    <p:extLst>
      <p:ext uri="{BB962C8B-B14F-4D97-AF65-F5344CB8AC3E}">
        <p14:creationId xmlns:p14="http://schemas.microsoft.com/office/powerpoint/2010/main" val="727634908"/>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lstStyle/>
          <a:p>
            <a:r>
              <a:rPr lang="en-GB" dirty="0"/>
              <a:t>Standard &amp; modal form contracts</a:t>
            </a:r>
          </a:p>
        </p:txBody>
      </p:sp>
      <p:sp>
        <p:nvSpPr>
          <p:cNvPr id="6" name="Content Placeholder 5"/>
          <p:cNvSpPr>
            <a:spLocks noGrp="1"/>
          </p:cNvSpPr>
          <p:nvPr>
            <p:ph idx="1"/>
          </p:nvPr>
        </p:nvSpPr>
        <p:spPr/>
        <p:txBody>
          <a:bodyPr/>
          <a:lstStyle/>
          <a:p>
            <a:pPr>
              <a:buFont typeface="Arial" pitchFamily="34" charset="0"/>
              <a:buChar char="•"/>
            </a:pPr>
            <a:r>
              <a:rPr lang="en-GB" dirty="0"/>
              <a:t> </a:t>
            </a:r>
            <a:r>
              <a:rPr lang="en-GB" b="1" dirty="0"/>
              <a:t>Standard contract</a:t>
            </a:r>
          </a:p>
          <a:p>
            <a:pPr lvl="2"/>
            <a:r>
              <a:rPr lang="en-GB" dirty="0"/>
              <a:t>Where an organisation has recurring dealings with a supplier, or recurring requirements for a product or service, it may develop its own standard contract.</a:t>
            </a:r>
          </a:p>
          <a:p>
            <a:pPr lvl="2"/>
            <a:endParaRPr lang="en-GB" dirty="0"/>
          </a:p>
          <a:p>
            <a:pPr>
              <a:buFont typeface="Arial" pitchFamily="34" charset="0"/>
              <a:buChar char="•"/>
            </a:pPr>
            <a:r>
              <a:rPr lang="en-GB" dirty="0"/>
              <a:t> </a:t>
            </a:r>
            <a:r>
              <a:rPr lang="en-GB" b="1" dirty="0"/>
              <a:t>Model form contracts</a:t>
            </a:r>
          </a:p>
          <a:p>
            <a:pPr lvl="2"/>
            <a:r>
              <a:rPr lang="en-GB" dirty="0"/>
              <a:t>Are published by 3</a:t>
            </a:r>
            <a:r>
              <a:rPr lang="en-GB" baseline="30000" dirty="0"/>
              <a:t>rd</a:t>
            </a:r>
            <a:r>
              <a:rPr lang="en-GB" dirty="0"/>
              <a:t> Party experts (e.g. trade associations or professional bodies), incorporating standard practice in contracting for specific purposes within specific industries, ensuring a fair balance of contractual rights and responsibilities for buyer &amp; seller.</a:t>
            </a:r>
          </a:p>
        </p:txBody>
      </p:sp>
    </p:spTree>
    <p:extLst>
      <p:ext uri="{BB962C8B-B14F-4D97-AF65-F5344CB8AC3E}">
        <p14:creationId xmlns:p14="http://schemas.microsoft.com/office/powerpoint/2010/main" val="3615677561"/>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Content Placeholder 3"/>
          <p:cNvGraphicFramePr>
            <a:graphicFrameLocks noGrp="1"/>
          </p:cNvGraphicFramePr>
          <p:nvPr>
            <p:ph idx="1"/>
            <p:extLst/>
          </p:nvPr>
        </p:nvGraphicFramePr>
        <p:xfrm>
          <a:off x="1981200" y="1838324"/>
          <a:ext cx="8230770" cy="3790950"/>
        </p:xfrm>
        <a:graphic>
          <a:graphicData uri="http://schemas.openxmlformats.org/drawingml/2006/table">
            <a:tbl>
              <a:tblPr/>
              <a:tblGrid>
                <a:gridCol w="4115385">
                  <a:extLst>
                    <a:ext uri="{9D8B030D-6E8A-4147-A177-3AD203B41FA5}">
                      <a16:colId xmlns:a16="http://schemas.microsoft.com/office/drawing/2014/main" val="20000"/>
                    </a:ext>
                  </a:extLst>
                </a:gridCol>
                <a:gridCol w="4115385">
                  <a:extLst>
                    <a:ext uri="{9D8B030D-6E8A-4147-A177-3AD203B41FA5}">
                      <a16:colId xmlns:a16="http://schemas.microsoft.com/office/drawing/2014/main" val="20001"/>
                    </a:ext>
                  </a:extLst>
                </a:gridCol>
              </a:tblGrid>
              <a:tr h="0">
                <a:tc>
                  <a:txBody>
                    <a:bodyPr/>
                    <a:lstStyle/>
                    <a:p>
                      <a:pPr algn="just" rtl="0"/>
                      <a:r>
                        <a:rPr lang="en-GB" sz="1800" b="0" i="0" dirty="0">
                          <a:effectLst/>
                          <a:latin typeface="+mn-lt"/>
                        </a:rPr>
                        <a:t>ADVANTAGES</a:t>
                      </a:r>
                    </a:p>
                  </a:txBody>
                  <a:tcPr marL="68881" marR="68881" marT="66675" marB="66675">
                    <a:lnL w="6350" cap="flat" cmpd="sng" algn="ctr">
                      <a:solidFill>
                        <a:schemeClr val="tx1"/>
                      </a:solidFill>
                      <a:prstDash val="solid"/>
                      <a:round/>
                      <a:headEnd type="none" w="med" len="med"/>
                      <a:tailEnd type="none" w="med" len="med"/>
                    </a:lnL>
                    <a:lnR w="6350" cap="flat" cmpd="sng" algn="ctr">
                      <a:solidFill>
                        <a:schemeClr val="tx1"/>
                      </a:solidFill>
                      <a:prstDash val="solid"/>
                      <a:round/>
                      <a:headEnd type="none" w="med" len="med"/>
                      <a:tailEnd type="none" w="med" len="med"/>
                    </a:lnR>
                    <a:lnT w="6350" cap="flat" cmpd="sng" algn="ctr">
                      <a:solidFill>
                        <a:schemeClr val="tx1"/>
                      </a:solid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just" rtl="0"/>
                      <a:r>
                        <a:rPr lang="en-GB" sz="1800" b="0" i="0" dirty="0">
                          <a:effectLst/>
                          <a:latin typeface="+mn-lt"/>
                        </a:rPr>
                        <a:t>DISADVANTAGES</a:t>
                      </a:r>
                    </a:p>
                  </a:txBody>
                  <a:tcPr marL="68881" marR="68881" marT="66675" marB="66675">
                    <a:lnL w="6350" cap="flat" cmpd="sng" algn="ctr">
                      <a:solidFill>
                        <a:schemeClr val="tx1"/>
                      </a:solidFill>
                      <a:prstDash val="solid"/>
                      <a:round/>
                      <a:headEnd type="none" w="med" len="med"/>
                      <a:tailEnd type="none" w="med" len="med"/>
                    </a:lnL>
                    <a:lnR w="6350" cap="flat" cmpd="sng" algn="ctr">
                      <a:solidFill>
                        <a:schemeClr val="tx1"/>
                      </a:solidFill>
                      <a:prstDash val="solid"/>
                      <a:round/>
                      <a:headEnd type="none" w="med" len="med"/>
                      <a:tailEnd type="none" w="med" len="med"/>
                    </a:lnR>
                    <a:lnT w="6350" cap="flat" cmpd="sng" algn="ctr">
                      <a:solidFill>
                        <a:schemeClr val="tx1"/>
                      </a:solid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extLst>
                  <a:ext uri="{0D108BD9-81ED-4DB2-BD59-A6C34878D82A}">
                    <a16:rowId xmlns:a16="http://schemas.microsoft.com/office/drawing/2014/main" val="10000"/>
                  </a:ext>
                </a:extLst>
              </a:tr>
              <a:tr h="0">
                <a:tc>
                  <a:txBody>
                    <a:bodyPr/>
                    <a:lstStyle/>
                    <a:p>
                      <a:pPr algn="l" rtl="0"/>
                      <a:r>
                        <a:rPr lang="en-GB" sz="1800" dirty="0">
                          <a:effectLst/>
                          <a:latin typeface="+mn-lt"/>
                        </a:rPr>
                        <a:t>Helps reduce time and costs of contract development (including legal costs)</a:t>
                      </a:r>
                    </a:p>
                  </a:txBody>
                  <a:tcPr marL="94465" marR="94465">
                    <a:lnL w="6350" cap="flat" cmpd="sng" algn="ctr">
                      <a:solidFill>
                        <a:schemeClr val="tx1"/>
                      </a:solidFill>
                      <a:prstDash val="solid"/>
                      <a:round/>
                      <a:headEnd type="none" w="med" len="med"/>
                      <a:tailEnd type="none" w="med" len="med"/>
                    </a:lnL>
                    <a:lnR w="6350" cap="flat" cmpd="sng" algn="ctr">
                      <a:solidFill>
                        <a:schemeClr val="tx1"/>
                      </a:solid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accent1"/>
                    </a:solidFill>
                  </a:tcPr>
                </a:tc>
                <a:tc>
                  <a:txBody>
                    <a:bodyPr/>
                    <a:lstStyle/>
                    <a:p>
                      <a:pPr algn="l" rtl="0"/>
                      <a:r>
                        <a:rPr lang="en-GB" sz="1800" dirty="0">
                          <a:effectLst/>
                          <a:latin typeface="+mn-lt"/>
                        </a:rPr>
                        <a:t>Terms may not be as advantageous to a powerful buyer as if contract was negotiated</a:t>
                      </a:r>
                    </a:p>
                  </a:txBody>
                  <a:tcPr marL="94465" marR="94465">
                    <a:lnL w="6350" cap="flat" cmpd="sng" algn="ctr">
                      <a:solidFill>
                        <a:schemeClr val="tx1"/>
                      </a:solidFill>
                      <a:prstDash val="solid"/>
                      <a:round/>
                      <a:headEnd type="none" w="med" len="med"/>
                      <a:tailEnd type="none" w="med" len="med"/>
                    </a:lnL>
                    <a:lnR w="6350" cap="flat" cmpd="sng" algn="ctr">
                      <a:solidFill>
                        <a:schemeClr val="tx1"/>
                      </a:solid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accent1"/>
                    </a:solidFill>
                  </a:tcPr>
                </a:tc>
                <a:extLst>
                  <a:ext uri="{0D108BD9-81ED-4DB2-BD59-A6C34878D82A}">
                    <a16:rowId xmlns:a16="http://schemas.microsoft.com/office/drawing/2014/main" val="10001"/>
                  </a:ext>
                </a:extLst>
              </a:tr>
              <a:tr h="0">
                <a:tc>
                  <a:txBody>
                    <a:bodyPr/>
                    <a:lstStyle/>
                    <a:p>
                      <a:pPr algn="l" rtl="0"/>
                      <a:r>
                        <a:rPr lang="en-GB" sz="1800" dirty="0">
                          <a:effectLst/>
                          <a:latin typeface="+mn-lt"/>
                        </a:rPr>
                        <a:t>Avoids ‘reinventing the wheel’ – but can be adapted to suit particular circumstances</a:t>
                      </a:r>
                    </a:p>
                  </a:txBody>
                  <a:tcPr marL="94465" marR="94465">
                    <a:lnL w="6350" cap="flat" cmpd="sng" algn="ctr">
                      <a:solidFill>
                        <a:schemeClr val="tx1"/>
                      </a:solidFill>
                      <a:prstDash val="solid"/>
                      <a:round/>
                      <a:headEnd type="none" w="med" len="med"/>
                      <a:tailEnd type="none" w="med" len="med"/>
                    </a:lnL>
                    <a:lnR w="6350" cap="flat" cmpd="sng" algn="ctr">
                      <a:solidFill>
                        <a:schemeClr val="tx1"/>
                      </a:solid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accent2"/>
                    </a:solidFill>
                  </a:tcPr>
                </a:tc>
                <a:tc>
                  <a:txBody>
                    <a:bodyPr/>
                    <a:lstStyle/>
                    <a:p>
                      <a:pPr algn="l" rtl="0"/>
                      <a:r>
                        <a:rPr lang="en-GB" sz="1800" dirty="0">
                          <a:effectLst/>
                          <a:latin typeface="+mn-lt"/>
                        </a:rPr>
                        <a:t>Terms may not include special clauses or requirements to cover the buyer’s position</a:t>
                      </a:r>
                    </a:p>
                  </a:txBody>
                  <a:tcPr marL="94465" marR="94465">
                    <a:lnL w="6350" cap="flat" cmpd="sng" algn="ctr">
                      <a:solidFill>
                        <a:schemeClr val="tx1"/>
                      </a:solidFill>
                      <a:prstDash val="solid"/>
                      <a:round/>
                      <a:headEnd type="none" w="med" len="med"/>
                      <a:tailEnd type="none" w="med" len="med"/>
                    </a:lnL>
                    <a:lnR w="6350" cap="flat" cmpd="sng" algn="ctr">
                      <a:solidFill>
                        <a:schemeClr val="tx1"/>
                      </a:solid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accent2"/>
                    </a:solidFill>
                  </a:tcPr>
                </a:tc>
                <a:extLst>
                  <a:ext uri="{0D108BD9-81ED-4DB2-BD59-A6C34878D82A}">
                    <a16:rowId xmlns:a16="http://schemas.microsoft.com/office/drawing/2014/main" val="10002"/>
                  </a:ext>
                </a:extLst>
              </a:tr>
              <a:tr h="0">
                <a:tc>
                  <a:txBody>
                    <a:bodyPr/>
                    <a:lstStyle/>
                    <a:p>
                      <a:pPr algn="l" rtl="0"/>
                      <a:r>
                        <a:rPr lang="en-GB" sz="1800" dirty="0">
                          <a:effectLst/>
                          <a:latin typeface="+mn-lt"/>
                        </a:rPr>
                        <a:t>Industry model forms are widely accepted, reducing negotiation time and costs</a:t>
                      </a:r>
                    </a:p>
                  </a:txBody>
                  <a:tcPr marL="94465" marR="94465">
                    <a:lnL w="6350" cap="flat" cmpd="sng" algn="ctr">
                      <a:solidFill>
                        <a:schemeClr val="tx1"/>
                      </a:solidFill>
                      <a:prstDash val="solid"/>
                      <a:round/>
                      <a:headEnd type="none" w="med" len="med"/>
                      <a:tailEnd type="none" w="med" len="med"/>
                    </a:lnL>
                    <a:lnR w="6350" cap="flat" cmpd="sng" algn="ctr">
                      <a:solidFill>
                        <a:schemeClr val="tx1"/>
                      </a:solid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accent1"/>
                    </a:solidFill>
                  </a:tcPr>
                </a:tc>
                <a:tc>
                  <a:txBody>
                    <a:bodyPr/>
                    <a:lstStyle/>
                    <a:p>
                      <a:pPr algn="l" rtl="0"/>
                      <a:r>
                        <a:rPr lang="en-GB" sz="1800" dirty="0">
                          <a:effectLst/>
                          <a:latin typeface="+mn-lt"/>
                        </a:rPr>
                        <a:t>Legal advice is still required if significant amendments or variations are to be made</a:t>
                      </a:r>
                    </a:p>
                  </a:txBody>
                  <a:tcPr marL="94465" marR="94465">
                    <a:lnL w="6350" cap="flat" cmpd="sng" algn="ctr">
                      <a:solidFill>
                        <a:schemeClr val="tx1"/>
                      </a:solidFill>
                      <a:prstDash val="solid"/>
                      <a:round/>
                      <a:headEnd type="none" w="med" len="med"/>
                      <a:tailEnd type="none" w="med" len="med"/>
                    </a:lnL>
                    <a:lnR w="6350" cap="flat" cmpd="sng" algn="ctr">
                      <a:solidFill>
                        <a:schemeClr val="tx1"/>
                      </a:solid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accent1"/>
                    </a:solidFill>
                  </a:tcPr>
                </a:tc>
                <a:extLst>
                  <a:ext uri="{0D108BD9-81ED-4DB2-BD59-A6C34878D82A}">
                    <a16:rowId xmlns:a16="http://schemas.microsoft.com/office/drawing/2014/main" val="10003"/>
                  </a:ext>
                </a:extLst>
              </a:tr>
              <a:tr h="0">
                <a:tc>
                  <a:txBody>
                    <a:bodyPr/>
                    <a:lstStyle/>
                    <a:p>
                      <a:pPr algn="l" rtl="0"/>
                      <a:r>
                        <a:rPr lang="en-GB" sz="1800" dirty="0">
                          <a:effectLst/>
                          <a:latin typeface="+mn-lt"/>
                        </a:rPr>
                        <a:t>Designed to be fair to both parties</a:t>
                      </a:r>
                    </a:p>
                  </a:txBody>
                  <a:tcPr marL="94465" marR="94465">
                    <a:lnL w="6350" cap="flat" cmpd="sng" algn="ctr">
                      <a:solidFill>
                        <a:schemeClr val="tx1"/>
                      </a:solidFill>
                      <a:prstDash val="solid"/>
                      <a:round/>
                      <a:headEnd type="none" w="med" len="med"/>
                      <a:tailEnd type="none" w="med" len="med"/>
                    </a:lnL>
                    <a:lnR w="6350" cap="flat" cmpd="sng" algn="ctr">
                      <a:solidFill>
                        <a:schemeClr val="tx1"/>
                      </a:solidFill>
                      <a:prstDash val="solid"/>
                      <a:round/>
                      <a:headEnd type="none" w="med" len="med"/>
                      <a:tailEnd type="none" w="med" len="med"/>
                    </a:lnR>
                    <a:lnT w="12700" cap="flat" cmpd="sng" algn="ctr">
                      <a:noFill/>
                      <a:prstDash val="solid"/>
                      <a:round/>
                      <a:headEnd type="none" w="med" len="med"/>
                      <a:tailEnd type="none" w="med" len="med"/>
                    </a:lnT>
                    <a:lnB w="635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accent2"/>
                    </a:solidFill>
                  </a:tcPr>
                </a:tc>
                <a:tc>
                  <a:txBody>
                    <a:bodyPr/>
                    <a:lstStyle/>
                    <a:p>
                      <a:pPr algn="l" rtl="0"/>
                      <a:r>
                        <a:rPr lang="en-GB" sz="1800" dirty="0">
                          <a:effectLst/>
                          <a:latin typeface="+mn-lt"/>
                        </a:rPr>
                        <a:t>Costs of training buyers to use model forms</a:t>
                      </a:r>
                    </a:p>
                  </a:txBody>
                  <a:tcPr marL="94465" marR="94465">
                    <a:lnL w="6350" cap="flat" cmpd="sng" algn="ctr">
                      <a:solidFill>
                        <a:schemeClr val="tx1"/>
                      </a:solidFill>
                      <a:prstDash val="solid"/>
                      <a:round/>
                      <a:headEnd type="none" w="med" len="med"/>
                      <a:tailEnd type="none" w="med" len="med"/>
                    </a:lnL>
                    <a:lnR w="6350" cap="flat" cmpd="sng" algn="ctr">
                      <a:solidFill>
                        <a:schemeClr val="tx1"/>
                      </a:solidFill>
                      <a:prstDash val="solid"/>
                      <a:round/>
                      <a:headEnd type="none" w="med" len="med"/>
                      <a:tailEnd type="none" w="med" len="med"/>
                    </a:lnR>
                    <a:lnT w="12700" cap="flat" cmpd="sng" algn="ctr">
                      <a:noFill/>
                      <a:prstDash val="solid"/>
                      <a:round/>
                      <a:headEnd type="none" w="med" len="med"/>
                      <a:tailEnd type="none" w="med" len="med"/>
                    </a:lnT>
                    <a:lnB w="635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accent2"/>
                    </a:solidFill>
                  </a:tcPr>
                </a:tc>
                <a:extLst>
                  <a:ext uri="{0D108BD9-81ED-4DB2-BD59-A6C34878D82A}">
                    <a16:rowId xmlns:a16="http://schemas.microsoft.com/office/drawing/2014/main" val="10004"/>
                  </a:ext>
                </a:extLst>
              </a:tr>
            </a:tbl>
          </a:graphicData>
        </a:graphic>
      </p:graphicFrame>
      <p:sp>
        <p:nvSpPr>
          <p:cNvPr id="3" name="Title 2"/>
          <p:cNvSpPr>
            <a:spLocks noGrp="1"/>
          </p:cNvSpPr>
          <p:nvPr>
            <p:ph type="title"/>
          </p:nvPr>
        </p:nvSpPr>
        <p:spPr/>
        <p:txBody>
          <a:bodyPr>
            <a:normAutofit fontScale="90000"/>
          </a:bodyPr>
          <a:lstStyle/>
          <a:p>
            <a:r>
              <a:rPr lang="en-GB" dirty="0"/>
              <a:t>Advantages and disadvantages of standard contracts</a:t>
            </a:r>
          </a:p>
        </p:txBody>
      </p:sp>
    </p:spTree>
    <p:extLst>
      <p:ext uri="{BB962C8B-B14F-4D97-AF65-F5344CB8AC3E}">
        <p14:creationId xmlns:p14="http://schemas.microsoft.com/office/powerpoint/2010/main" val="2118577594"/>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4294967295"/>
          </p:nvPr>
        </p:nvSpPr>
        <p:spPr>
          <a:xfrm>
            <a:off x="1981200" y="1438275"/>
            <a:ext cx="8229600" cy="4124325"/>
          </a:xfrm>
        </p:spPr>
        <p:txBody>
          <a:bodyPr/>
          <a:lstStyle/>
          <a:p>
            <a:pPr lvl="1"/>
            <a:r>
              <a:rPr lang="en-US" b="1" dirty="0"/>
              <a:t>Health and safety commitments</a:t>
            </a:r>
            <a:endParaRPr lang="en-US" dirty="0"/>
          </a:p>
          <a:p>
            <a:pPr lvl="1"/>
            <a:r>
              <a:rPr lang="en-US" b="1" dirty="0"/>
              <a:t>Non-disclosure </a:t>
            </a:r>
          </a:p>
          <a:p>
            <a:pPr lvl="1"/>
            <a:r>
              <a:rPr lang="en-US" b="1" dirty="0"/>
              <a:t>Use of subcontractors</a:t>
            </a:r>
          </a:p>
          <a:p>
            <a:pPr lvl="1"/>
            <a:r>
              <a:rPr lang="en-US" b="1" dirty="0"/>
              <a:t>Supplier staff</a:t>
            </a:r>
            <a:endParaRPr lang="en-GB" dirty="0"/>
          </a:p>
        </p:txBody>
      </p:sp>
      <p:sp>
        <p:nvSpPr>
          <p:cNvPr id="3" name="Title 2"/>
          <p:cNvSpPr>
            <a:spLocks noGrp="1"/>
          </p:cNvSpPr>
          <p:nvPr>
            <p:ph type="title"/>
          </p:nvPr>
        </p:nvSpPr>
        <p:spPr>
          <a:xfrm>
            <a:off x="1981200" y="628650"/>
            <a:ext cx="8229600" cy="660400"/>
          </a:xfrm>
        </p:spPr>
        <p:txBody>
          <a:bodyPr/>
          <a:lstStyle/>
          <a:p>
            <a:r>
              <a:rPr lang="en-GB" dirty="0"/>
              <a:t>Other relevant schedules</a:t>
            </a:r>
          </a:p>
        </p:txBody>
      </p:sp>
    </p:spTree>
    <p:extLst>
      <p:ext uri="{BB962C8B-B14F-4D97-AF65-F5344CB8AC3E}">
        <p14:creationId xmlns:p14="http://schemas.microsoft.com/office/powerpoint/2010/main" val="3932584326"/>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4294967295"/>
          </p:nvPr>
        </p:nvSpPr>
        <p:spPr>
          <a:xfrm>
            <a:off x="1981200" y="1438275"/>
            <a:ext cx="8229600" cy="4124325"/>
          </a:xfrm>
        </p:spPr>
        <p:txBody>
          <a:bodyPr>
            <a:normAutofit lnSpcReduction="10000"/>
          </a:bodyPr>
          <a:lstStyle/>
          <a:p>
            <a:pPr marL="0" indent="0">
              <a:buNone/>
            </a:pPr>
            <a:r>
              <a:rPr lang="en-GB" b="1" dirty="0"/>
              <a:t>For example:</a:t>
            </a:r>
          </a:p>
          <a:p>
            <a:pPr marL="514350" indent="-514350">
              <a:buFont typeface="+mj-lt"/>
              <a:buAutoNum type="arabicPeriod"/>
            </a:pPr>
            <a:r>
              <a:rPr lang="en-GB" sz="2300" dirty="0"/>
              <a:t>Letter of acceptance of tender</a:t>
            </a:r>
            <a:endParaRPr lang="en-US" sz="2300" dirty="0"/>
          </a:p>
          <a:p>
            <a:pPr marL="514350" indent="-514350">
              <a:buFont typeface="+mj-lt"/>
              <a:buAutoNum type="arabicPeriod"/>
            </a:pPr>
            <a:r>
              <a:rPr lang="en-GB" sz="2300" dirty="0"/>
              <a:t>Scope of contract document</a:t>
            </a:r>
            <a:endParaRPr lang="en-US" sz="2300" dirty="0"/>
          </a:p>
          <a:p>
            <a:pPr marL="514350" indent="-514350">
              <a:buFont typeface="+mj-lt"/>
              <a:buAutoNum type="arabicPeriod"/>
            </a:pPr>
            <a:r>
              <a:rPr lang="en-GB" sz="2300" dirty="0"/>
              <a:t>Specification or statement of requirements</a:t>
            </a:r>
            <a:endParaRPr lang="en-US" sz="2300" dirty="0"/>
          </a:p>
          <a:p>
            <a:pPr marL="514350" indent="-514350">
              <a:buFont typeface="+mj-lt"/>
              <a:buAutoNum type="arabicPeriod"/>
            </a:pPr>
            <a:r>
              <a:rPr lang="en-GB" sz="2300" dirty="0"/>
              <a:t>Technical drawings (where relevant) with reference, sheet and version number</a:t>
            </a:r>
            <a:endParaRPr lang="en-US" sz="2300" dirty="0"/>
          </a:p>
          <a:p>
            <a:pPr marL="514350" indent="-514350">
              <a:buFont typeface="+mj-lt"/>
              <a:buAutoNum type="arabicPeriod"/>
            </a:pPr>
            <a:r>
              <a:rPr lang="en-GB" sz="2300" dirty="0"/>
              <a:t>General conditions of contract</a:t>
            </a:r>
            <a:endParaRPr lang="en-US" sz="2300" dirty="0"/>
          </a:p>
          <a:p>
            <a:pPr marL="514350" indent="-514350">
              <a:buFont typeface="+mj-lt"/>
              <a:buAutoNum type="arabicPeriod"/>
            </a:pPr>
            <a:r>
              <a:rPr lang="en-GB" sz="2300" dirty="0"/>
              <a:t>Special conditions of contract </a:t>
            </a:r>
            <a:endParaRPr lang="en-US" sz="2300" dirty="0"/>
          </a:p>
          <a:p>
            <a:pPr marL="514350" indent="-514350">
              <a:buFont typeface="+mj-lt"/>
              <a:buAutoNum type="arabicPeriod"/>
            </a:pPr>
            <a:r>
              <a:rPr lang="en-GB" sz="2300" dirty="0"/>
              <a:t>Invitation to tender, tender form and attached schedules</a:t>
            </a:r>
            <a:endParaRPr lang="en-US" sz="2300" dirty="0"/>
          </a:p>
          <a:p>
            <a:pPr marL="514350" indent="-514350">
              <a:buFont typeface="+mj-lt"/>
              <a:buAutoNum type="arabicPeriod"/>
            </a:pPr>
            <a:r>
              <a:rPr lang="en-GB" sz="2300" dirty="0"/>
              <a:t>Any correspondence referred to in the letter of acceptance</a:t>
            </a:r>
            <a:endParaRPr lang="en-US" sz="2300" dirty="0"/>
          </a:p>
          <a:p>
            <a:endParaRPr lang="en-GB" dirty="0"/>
          </a:p>
        </p:txBody>
      </p:sp>
      <p:sp>
        <p:nvSpPr>
          <p:cNvPr id="3" name="Title 2"/>
          <p:cNvSpPr>
            <a:spLocks noGrp="1"/>
          </p:cNvSpPr>
          <p:nvPr>
            <p:ph type="title"/>
          </p:nvPr>
        </p:nvSpPr>
        <p:spPr>
          <a:xfrm>
            <a:off x="1981200" y="628650"/>
            <a:ext cx="8229600" cy="660400"/>
          </a:xfrm>
        </p:spPr>
        <p:txBody>
          <a:bodyPr/>
          <a:lstStyle/>
          <a:p>
            <a:r>
              <a:rPr lang="en-GB" dirty="0"/>
              <a:t>Schedule of contract documents</a:t>
            </a:r>
          </a:p>
        </p:txBody>
      </p:sp>
    </p:spTree>
    <p:extLst>
      <p:ext uri="{BB962C8B-B14F-4D97-AF65-F5344CB8AC3E}">
        <p14:creationId xmlns:p14="http://schemas.microsoft.com/office/powerpoint/2010/main" val="3928829462"/>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F7A59F5-8146-F643-A5A6-6292FA086EC7}"/>
              </a:ext>
            </a:extLst>
          </p:cNvPr>
          <p:cNvSpPr>
            <a:spLocks noGrp="1"/>
          </p:cNvSpPr>
          <p:nvPr>
            <p:ph type="title"/>
          </p:nvPr>
        </p:nvSpPr>
        <p:spPr/>
        <p:txBody>
          <a:bodyPr/>
          <a:lstStyle/>
          <a:p>
            <a:r>
              <a:rPr lang="en-US" b="1" dirty="0"/>
              <a:t>Questions?</a:t>
            </a:r>
          </a:p>
        </p:txBody>
      </p:sp>
      <p:sp>
        <p:nvSpPr>
          <p:cNvPr id="3" name="Content Placeholder 2">
            <a:extLst>
              <a:ext uri="{FF2B5EF4-FFF2-40B4-BE49-F238E27FC236}">
                <a16:creationId xmlns:a16="http://schemas.microsoft.com/office/drawing/2014/main" id="{BC588468-5B21-1E41-8143-6FE0F34D9B2A}"/>
              </a:ext>
            </a:extLst>
          </p:cNvPr>
          <p:cNvSpPr>
            <a:spLocks noGrp="1"/>
          </p:cNvSpPr>
          <p:nvPr>
            <p:ph idx="1"/>
          </p:nvPr>
        </p:nvSpPr>
        <p:spPr>
          <a:xfrm>
            <a:off x="838200" y="1690688"/>
            <a:ext cx="10515600" cy="4486275"/>
          </a:xfrm>
        </p:spPr>
        <p:txBody>
          <a:bodyPr/>
          <a:lstStyle/>
          <a:p>
            <a:pPr marL="514350" indent="-514350">
              <a:buAutoNum type="arabicPeriod"/>
            </a:pPr>
            <a:r>
              <a:rPr lang="en-US" dirty="0"/>
              <a:t>What is the difference between a conformance specification and a performance specification?</a:t>
            </a:r>
          </a:p>
          <a:p>
            <a:pPr marL="514350" indent="-514350">
              <a:buAutoNum type="arabicPeriod"/>
            </a:pPr>
            <a:endParaRPr lang="en-US" dirty="0"/>
          </a:p>
          <a:p>
            <a:pPr marL="514350" indent="-514350">
              <a:buAutoNum type="arabicPeriod"/>
            </a:pPr>
            <a:r>
              <a:rPr lang="en-US" dirty="0"/>
              <a:t>What are the difficulties in specifying services?</a:t>
            </a:r>
          </a:p>
          <a:p>
            <a:pPr marL="514350" indent="-514350">
              <a:buAutoNum type="arabicPeriod"/>
            </a:pPr>
            <a:endParaRPr lang="en-US" dirty="0"/>
          </a:p>
          <a:p>
            <a:pPr marL="514350" indent="-514350">
              <a:buAutoNum type="arabicPeriod"/>
            </a:pPr>
            <a:r>
              <a:rPr lang="en-US" dirty="0"/>
              <a:t>What are the benefits of KPI’s</a:t>
            </a:r>
          </a:p>
          <a:p>
            <a:pPr marL="514350" indent="-514350">
              <a:buAutoNum type="arabicPeriod"/>
            </a:pPr>
            <a:endParaRPr lang="en-US" dirty="0"/>
          </a:p>
          <a:p>
            <a:pPr marL="514350" indent="-514350">
              <a:buAutoNum type="arabicPeriod"/>
            </a:pPr>
            <a:endParaRPr lang="en-US" dirty="0"/>
          </a:p>
        </p:txBody>
      </p:sp>
    </p:spTree>
    <p:extLst>
      <p:ext uri="{BB962C8B-B14F-4D97-AF65-F5344CB8AC3E}">
        <p14:creationId xmlns:p14="http://schemas.microsoft.com/office/powerpoint/2010/main" val="3805885635"/>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Subtitle 4"/>
          <p:cNvSpPr>
            <a:spLocks noGrp="1"/>
          </p:cNvSpPr>
          <p:nvPr>
            <p:ph type="subTitle" idx="1"/>
          </p:nvPr>
        </p:nvSpPr>
        <p:spPr>
          <a:xfrm>
            <a:off x="1980406" y="1614056"/>
            <a:ext cx="8231188" cy="1993899"/>
          </a:xfrm>
        </p:spPr>
        <p:txBody>
          <a:bodyPr>
            <a:normAutofit lnSpcReduction="10000"/>
          </a:bodyPr>
          <a:lstStyle/>
          <a:p>
            <a:pPr algn="ctr"/>
            <a:endParaRPr lang="en-GB" sz="4400" b="1" dirty="0"/>
          </a:p>
          <a:p>
            <a:pPr algn="ctr"/>
            <a:r>
              <a:rPr lang="en-GB" sz="4400" b="1" dirty="0"/>
              <a:t>Contractual Agreements for Supply</a:t>
            </a:r>
          </a:p>
        </p:txBody>
      </p:sp>
    </p:spTree>
    <p:extLst>
      <p:ext uri="{BB962C8B-B14F-4D97-AF65-F5344CB8AC3E}">
        <p14:creationId xmlns:p14="http://schemas.microsoft.com/office/powerpoint/2010/main" val="1647218388"/>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2"/>
          <p:cNvSpPr txBox="1">
            <a:spLocks/>
          </p:cNvSpPr>
          <p:nvPr/>
        </p:nvSpPr>
        <p:spPr bwMode="auto">
          <a:xfrm>
            <a:off x="1981200" y="628650"/>
            <a:ext cx="8229600" cy="660400"/>
          </a:xfrm>
          <a:prstGeom prst="rect">
            <a:avLst/>
          </a:prstGeom>
          <a:noFill/>
          <a:ln w="9525">
            <a:noFill/>
            <a:miter lim="800000"/>
            <a:headEnd/>
            <a:tailEnd/>
          </a:ln>
          <a:effectLst/>
        </p:spPr>
        <p:txBody>
          <a:bodyPr vert="horz" wrap="square" lIns="0" tIns="0" rIns="0" bIns="0" numCol="1" anchor="b" anchorCtr="0" compatLnSpc="1">
            <a:prstTxWarp prst="textNoShape">
              <a:avLst/>
            </a:prstTxWarp>
          </a:bodyPr>
          <a:lstStyle/>
          <a:p>
            <a:pPr fontAlgn="base">
              <a:lnSpc>
                <a:spcPts val="4500"/>
              </a:lnSpc>
              <a:spcBef>
                <a:spcPct val="0"/>
              </a:spcBef>
              <a:spcAft>
                <a:spcPct val="0"/>
              </a:spcAft>
              <a:defRPr/>
            </a:pPr>
            <a:r>
              <a:rPr lang="en-GB" sz="4500" b="1" kern="0" dirty="0">
                <a:latin typeface="+mj-lt"/>
                <a:ea typeface="+mj-ea"/>
                <a:cs typeface="+mj-cs"/>
              </a:rPr>
              <a:t>A generic sourcing process</a:t>
            </a:r>
            <a:br>
              <a:rPr lang="en-GB" sz="4500" b="1" kern="0" dirty="0">
                <a:latin typeface="+mj-lt"/>
                <a:ea typeface="+mj-ea"/>
                <a:cs typeface="+mj-cs"/>
              </a:rPr>
            </a:br>
            <a:endParaRPr lang="en-GB" sz="4500" b="1" kern="0" dirty="0">
              <a:latin typeface="+mj-lt"/>
              <a:ea typeface="+mj-ea"/>
              <a:cs typeface="+mj-cs"/>
            </a:endParaRPr>
          </a:p>
        </p:txBody>
      </p:sp>
      <p:pic>
        <p:nvPicPr>
          <p:cNvPr id="7" name="Picture 3" descr="C:\Users\Rob\Documents\Work\Laurence\04 NegCon\04 NegCon pix\04-NegCon-Fig-0401.png"/>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3262314" y="1323975"/>
            <a:ext cx="5555287" cy="43200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51886551"/>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p:cNvSpPr>
            <a:spLocks noGrp="1"/>
          </p:cNvSpPr>
          <p:nvPr>
            <p:ph type="title"/>
          </p:nvPr>
        </p:nvSpPr>
        <p:spPr/>
        <p:txBody>
          <a:bodyPr>
            <a:normAutofit fontScale="90000"/>
          </a:bodyPr>
          <a:lstStyle/>
          <a:p>
            <a:r>
              <a:rPr lang="en-GB" dirty="0"/>
              <a:t>Contractual Agreements for Supply</a:t>
            </a:r>
            <a:br>
              <a:rPr lang="en-GB" dirty="0"/>
            </a:br>
            <a:endParaRPr lang="en-GB" dirty="0"/>
          </a:p>
        </p:txBody>
      </p:sp>
      <p:sp>
        <p:nvSpPr>
          <p:cNvPr id="9" name="Content Placeholder 8"/>
          <p:cNvSpPr>
            <a:spLocks noGrp="1"/>
          </p:cNvSpPr>
          <p:nvPr>
            <p:ph idx="1"/>
          </p:nvPr>
        </p:nvSpPr>
        <p:spPr/>
        <p:txBody>
          <a:bodyPr/>
          <a:lstStyle/>
          <a:p>
            <a:pPr lvl="1"/>
            <a:r>
              <a:rPr lang="en-GB" dirty="0"/>
              <a:t>One-off purchases</a:t>
            </a:r>
          </a:p>
          <a:p>
            <a:pPr lvl="1"/>
            <a:r>
              <a:rPr lang="en-GB" dirty="0"/>
              <a:t>Framework arrangements and agreements</a:t>
            </a:r>
          </a:p>
          <a:p>
            <a:pPr lvl="1"/>
            <a:r>
              <a:rPr lang="en-GB" dirty="0"/>
              <a:t>The use of mini-competitions</a:t>
            </a:r>
          </a:p>
          <a:p>
            <a:pPr lvl="1"/>
            <a:r>
              <a:rPr lang="en-GB" dirty="0"/>
              <a:t>Call-offs</a:t>
            </a:r>
          </a:p>
          <a:p>
            <a:pPr lvl="1"/>
            <a:r>
              <a:rPr lang="en-GB" dirty="0"/>
              <a:t>Services contracts</a:t>
            </a:r>
          </a:p>
          <a:p>
            <a:pPr lvl="1"/>
            <a:r>
              <a:rPr lang="en-GB" dirty="0"/>
              <a:t>Contracts for the hire and leasing of assets</a:t>
            </a:r>
          </a:p>
          <a:p>
            <a:pPr lvl="1"/>
            <a:endParaRPr lang="en-GB" dirty="0"/>
          </a:p>
        </p:txBody>
      </p:sp>
    </p:spTree>
    <p:extLst>
      <p:ext uri="{BB962C8B-B14F-4D97-AF65-F5344CB8AC3E}">
        <p14:creationId xmlns:p14="http://schemas.microsoft.com/office/powerpoint/2010/main" val="3238696900"/>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1. One-off purchases</a:t>
            </a:r>
          </a:p>
        </p:txBody>
      </p:sp>
      <p:sp>
        <p:nvSpPr>
          <p:cNvPr id="3" name="Content Placeholder 2"/>
          <p:cNvSpPr>
            <a:spLocks noGrp="1"/>
          </p:cNvSpPr>
          <p:nvPr>
            <p:ph idx="1"/>
          </p:nvPr>
        </p:nvSpPr>
        <p:spPr>
          <a:xfrm>
            <a:off x="1685926" y="1438275"/>
            <a:ext cx="8753475" cy="4352925"/>
          </a:xfrm>
        </p:spPr>
        <p:txBody>
          <a:bodyPr>
            <a:normAutofit fontScale="92500" lnSpcReduction="10000"/>
          </a:bodyPr>
          <a:lstStyle/>
          <a:p>
            <a:pPr>
              <a:buFont typeface="Arial" pitchFamily="34" charset="0"/>
              <a:buChar char="•"/>
            </a:pPr>
            <a:r>
              <a:rPr lang="en-GB" dirty="0"/>
              <a:t> The category of ‘one-off purchases’ covers a very wide range of contracts &amp; procurement requirements </a:t>
            </a:r>
          </a:p>
          <a:p>
            <a:pPr>
              <a:buFont typeface="Arial" pitchFamily="34" charset="0"/>
              <a:buChar char="•"/>
            </a:pPr>
            <a:r>
              <a:rPr lang="en-GB" dirty="0"/>
              <a:t> One-off purchases might range from: -</a:t>
            </a:r>
          </a:p>
          <a:p>
            <a:pPr lvl="2"/>
            <a:r>
              <a:rPr lang="en-GB" dirty="0"/>
              <a:t>Low value new purchases (or occasional new buys) such as a replacement item of furniture or an unusual stationery or production requirement for e.g. a special project;</a:t>
            </a:r>
          </a:p>
          <a:p>
            <a:pPr lvl="2"/>
            <a:r>
              <a:rPr lang="en-GB" dirty="0"/>
              <a:t>The contracting of a one-off service such as an office re-decoration or re-location</a:t>
            </a:r>
          </a:p>
          <a:p>
            <a:pPr lvl="2"/>
            <a:r>
              <a:rPr lang="en-GB" dirty="0"/>
              <a:t>The procurement of a high-value, long lifecycle capital asset- e.g. a building, IT system, or plant &amp; machinery</a:t>
            </a:r>
          </a:p>
          <a:p>
            <a:pPr>
              <a:buFont typeface="Arial" pitchFamily="34" charset="0"/>
              <a:buChar char="•"/>
            </a:pPr>
            <a:r>
              <a:rPr lang="en-GB" dirty="0"/>
              <a:t> The key point about a contract for a one-off purchase is that it’s a straightforward contract for the sale of goods or a service where: -</a:t>
            </a:r>
          </a:p>
        </p:txBody>
      </p:sp>
    </p:spTree>
    <p:extLst>
      <p:ext uri="{BB962C8B-B14F-4D97-AF65-F5344CB8AC3E}">
        <p14:creationId xmlns:p14="http://schemas.microsoft.com/office/powerpoint/2010/main" val="1829147463"/>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Content Placeholder 3"/>
          <p:cNvSpPr>
            <a:spLocks noGrp="1"/>
          </p:cNvSpPr>
          <p:nvPr>
            <p:ph idx="1"/>
          </p:nvPr>
        </p:nvSpPr>
        <p:spPr>
          <a:xfrm>
            <a:off x="1666876" y="1847851"/>
            <a:ext cx="8829675" cy="3762375"/>
          </a:xfrm>
        </p:spPr>
        <p:txBody>
          <a:bodyPr>
            <a:normAutofit/>
          </a:bodyPr>
          <a:lstStyle/>
          <a:p>
            <a:pPr lvl="1"/>
            <a:r>
              <a:rPr lang="en-GB" dirty="0"/>
              <a:t>It commits both buyer and supplier</a:t>
            </a:r>
            <a:r>
              <a:rPr lang="en-GB" b="1" dirty="0"/>
              <a:t> </a:t>
            </a:r>
            <a:r>
              <a:rPr lang="en-GB" dirty="0"/>
              <a:t>to all the terms relevant to supply of the specified requirement, in a specific case. </a:t>
            </a:r>
          </a:p>
          <a:p>
            <a:pPr lvl="1"/>
            <a:r>
              <a:rPr lang="en-GB" dirty="0"/>
              <a:t>It </a:t>
            </a:r>
            <a:r>
              <a:rPr lang="en-GB" i="1" dirty="0"/>
              <a:t>only </a:t>
            </a:r>
            <a:r>
              <a:rPr lang="en-GB" dirty="0"/>
              <a:t>commits the buyer and supplier to purchase and supply of the specified requirement, in a specific case.</a:t>
            </a:r>
          </a:p>
          <a:p>
            <a:pPr lvl="2"/>
            <a:endParaRPr lang="en-GB" dirty="0"/>
          </a:p>
          <a:p>
            <a:pPr lvl="2"/>
            <a:r>
              <a:rPr lang="en-GB" dirty="0"/>
              <a:t>N.B. that ‘one-off’ doesn’t mean that the item is only required once, or is always a ‘new buy’.</a:t>
            </a:r>
          </a:p>
          <a:p>
            <a:pPr lvl="2"/>
            <a:r>
              <a:rPr lang="en-GB" dirty="0"/>
              <a:t>A one-off purchase approach maybe used for re-buys or modified re-buys, but is not committing to a repeat or ongoing purchase or supply.</a:t>
            </a:r>
          </a:p>
        </p:txBody>
      </p:sp>
      <p:sp>
        <p:nvSpPr>
          <p:cNvPr id="2" name="Title 1"/>
          <p:cNvSpPr>
            <a:spLocks noGrp="1"/>
          </p:cNvSpPr>
          <p:nvPr>
            <p:ph type="title"/>
          </p:nvPr>
        </p:nvSpPr>
        <p:spPr/>
        <p:txBody>
          <a:bodyPr>
            <a:normAutofit fontScale="90000"/>
          </a:bodyPr>
          <a:lstStyle/>
          <a:p>
            <a:r>
              <a:rPr lang="en-GB" dirty="0"/>
              <a:t>Key points about a contract for a one-off purchase</a:t>
            </a:r>
            <a:br>
              <a:rPr lang="en-US" dirty="0"/>
            </a:br>
            <a:endParaRPr lang="en-GB" dirty="0"/>
          </a:p>
        </p:txBody>
      </p:sp>
    </p:spTree>
    <p:extLst>
      <p:ext uri="{BB962C8B-B14F-4D97-AF65-F5344CB8AC3E}">
        <p14:creationId xmlns:p14="http://schemas.microsoft.com/office/powerpoint/2010/main" val="4274454066"/>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Content Placeholder 5"/>
          <p:cNvSpPr>
            <a:spLocks noGrp="1"/>
          </p:cNvSpPr>
          <p:nvPr>
            <p:ph idx="1"/>
          </p:nvPr>
        </p:nvSpPr>
        <p:spPr/>
        <p:txBody>
          <a:bodyPr>
            <a:normAutofit/>
          </a:bodyPr>
          <a:lstStyle/>
          <a:p>
            <a:r>
              <a:rPr lang="en-GB" dirty="0"/>
              <a:t>‘Opening the market to a wider supplier base means that:</a:t>
            </a:r>
          </a:p>
          <a:p>
            <a:pPr lvl="1"/>
            <a:r>
              <a:rPr lang="en-GB" dirty="0"/>
              <a:t>You will not miss out on potential suppliers who may be more competitive</a:t>
            </a:r>
          </a:p>
          <a:p>
            <a:pPr lvl="1"/>
            <a:r>
              <a:rPr lang="en-GB" dirty="0"/>
              <a:t>You might find innovative solutions you might otherwise have missed</a:t>
            </a:r>
          </a:p>
          <a:p>
            <a:pPr lvl="1"/>
            <a:r>
              <a:rPr lang="en-GB" dirty="0"/>
              <a:t>You will avoid the danger of the market stagnating through an ever decreasing number of large suppliers.’</a:t>
            </a:r>
          </a:p>
          <a:p>
            <a:endParaRPr lang="en-GB" dirty="0"/>
          </a:p>
        </p:txBody>
      </p:sp>
      <p:sp>
        <p:nvSpPr>
          <p:cNvPr id="2" name="Title 1"/>
          <p:cNvSpPr>
            <a:spLocks noGrp="1"/>
          </p:cNvSpPr>
          <p:nvPr>
            <p:ph type="title"/>
          </p:nvPr>
        </p:nvSpPr>
        <p:spPr/>
        <p:txBody>
          <a:bodyPr>
            <a:normAutofit fontScale="90000"/>
          </a:bodyPr>
          <a:lstStyle/>
          <a:p>
            <a:r>
              <a:rPr lang="en-GB" dirty="0"/>
              <a:t>Small and medium-sized enterprise (SME) suppliers</a:t>
            </a:r>
          </a:p>
        </p:txBody>
      </p:sp>
    </p:spTree>
    <p:extLst>
      <p:ext uri="{BB962C8B-B14F-4D97-AF65-F5344CB8AC3E}">
        <p14:creationId xmlns:p14="http://schemas.microsoft.com/office/powerpoint/2010/main" val="1198762551"/>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524000" y="628650"/>
            <a:ext cx="9144000" cy="660400"/>
          </a:xfrm>
        </p:spPr>
        <p:txBody>
          <a:bodyPr/>
          <a:lstStyle/>
          <a:p>
            <a:r>
              <a:rPr lang="en-GB" dirty="0"/>
              <a:t>2. Blanket, call-off &amp; systems contracts</a:t>
            </a:r>
          </a:p>
        </p:txBody>
      </p:sp>
      <p:sp>
        <p:nvSpPr>
          <p:cNvPr id="3" name="Content Placeholder 2"/>
          <p:cNvSpPr>
            <a:spLocks noGrp="1"/>
          </p:cNvSpPr>
          <p:nvPr>
            <p:ph idx="1"/>
          </p:nvPr>
        </p:nvSpPr>
        <p:spPr>
          <a:xfrm>
            <a:off x="1524000" y="1438275"/>
            <a:ext cx="9144000" cy="4171950"/>
          </a:xfrm>
        </p:spPr>
        <p:txBody>
          <a:bodyPr>
            <a:normAutofit fontScale="92500" lnSpcReduction="10000"/>
          </a:bodyPr>
          <a:lstStyle/>
          <a:p>
            <a:pPr>
              <a:buFont typeface="Arial" pitchFamily="34" charset="0"/>
              <a:buChar char="•"/>
            </a:pPr>
            <a:r>
              <a:rPr lang="en-GB" dirty="0"/>
              <a:t> </a:t>
            </a:r>
            <a:r>
              <a:rPr lang="en-GB" b="1" dirty="0"/>
              <a:t>Standing offers</a:t>
            </a:r>
          </a:p>
          <a:p>
            <a:pPr lvl="1"/>
            <a:r>
              <a:rPr lang="en-GB" dirty="0"/>
              <a:t>An alternative to a straightforward ‘one–off’ offer &amp; acceptance is a </a:t>
            </a:r>
            <a:r>
              <a:rPr lang="en-GB" b="1" dirty="0"/>
              <a:t>‘standing offer’</a:t>
            </a:r>
            <a:r>
              <a:rPr lang="en-GB" dirty="0"/>
              <a:t>;</a:t>
            </a:r>
          </a:p>
          <a:p>
            <a:pPr lvl="2"/>
            <a:r>
              <a:rPr lang="en-GB" dirty="0"/>
              <a:t>A standing offer is where there has been a general invitation to supply a series of things, such as cleaning or catering services, or the supply of goods on a periodical replenishment basis as and when required;</a:t>
            </a:r>
          </a:p>
          <a:p>
            <a:pPr lvl="2"/>
            <a:r>
              <a:rPr lang="en-GB" dirty="0"/>
              <a:t>The supplier has tendered and made an offer to supply that ongoing requirement.</a:t>
            </a:r>
          </a:p>
          <a:p>
            <a:pPr lvl="2"/>
            <a:r>
              <a:rPr lang="en-GB" dirty="0"/>
              <a:t>Such an offer is then open to a ‘series of acceptances’ whenever an actual order is placed under the contract</a:t>
            </a:r>
          </a:p>
          <a:p>
            <a:pPr lvl="2"/>
            <a:r>
              <a:rPr lang="en-GB" b="1" dirty="0"/>
              <a:t>N.B. each acceptances completes a distinct contract and the standing offer can be revoked at any time, unless there is an express obligation to keep it open for a certain period of time </a:t>
            </a:r>
          </a:p>
          <a:p>
            <a:pPr lvl="2"/>
            <a:r>
              <a:rPr lang="en-GB" b="1" dirty="0"/>
              <a:t>Re. Great Northern Railways v Witham (1873) </a:t>
            </a:r>
          </a:p>
        </p:txBody>
      </p:sp>
    </p:spTree>
    <p:extLst>
      <p:ext uri="{BB962C8B-B14F-4D97-AF65-F5344CB8AC3E}">
        <p14:creationId xmlns:p14="http://schemas.microsoft.com/office/powerpoint/2010/main" val="2247504370"/>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Blanket ordering</a:t>
            </a:r>
            <a:br>
              <a:rPr lang="en-US" dirty="0"/>
            </a:br>
            <a:endParaRPr lang="en-GB" dirty="0"/>
          </a:p>
        </p:txBody>
      </p:sp>
      <p:sp>
        <p:nvSpPr>
          <p:cNvPr id="3" name="Text Placeholder 2"/>
          <p:cNvSpPr>
            <a:spLocks noGrp="1"/>
          </p:cNvSpPr>
          <p:nvPr>
            <p:ph type="body" idx="4294967295"/>
          </p:nvPr>
        </p:nvSpPr>
        <p:spPr>
          <a:xfrm>
            <a:off x="1981200" y="1385093"/>
            <a:ext cx="8229600" cy="1158082"/>
          </a:xfrm>
        </p:spPr>
        <p:txBody>
          <a:bodyPr>
            <a:normAutofit lnSpcReduction="10000"/>
          </a:bodyPr>
          <a:lstStyle/>
          <a:p>
            <a:r>
              <a:rPr lang="en-GB" dirty="0"/>
              <a:t>This is an agreement under which a supplier undertakes to provide an estimated quantity of items over an agreed period of time at an agreed price. </a:t>
            </a:r>
            <a:endParaRPr lang="en-US" dirty="0"/>
          </a:p>
        </p:txBody>
      </p:sp>
      <p:sp>
        <p:nvSpPr>
          <p:cNvPr id="4" name="Content Placeholder 3"/>
          <p:cNvSpPr>
            <a:spLocks noGrp="1"/>
          </p:cNvSpPr>
          <p:nvPr>
            <p:ph sz="quarter" idx="10"/>
          </p:nvPr>
        </p:nvSpPr>
        <p:spPr>
          <a:xfrm>
            <a:off x="1981200" y="2857501"/>
            <a:ext cx="8229600" cy="2771775"/>
          </a:xfrm>
        </p:spPr>
        <p:txBody>
          <a:bodyPr/>
          <a:lstStyle/>
          <a:p>
            <a:pPr lvl="1"/>
            <a:r>
              <a:rPr lang="en-US" sz="2800" dirty="0"/>
              <a:t>Sometimes the price is not specified in monetary amount, and instead the agreement contains a formula for determining it</a:t>
            </a:r>
          </a:p>
          <a:p>
            <a:pPr lvl="1"/>
            <a:r>
              <a:rPr lang="en-US" sz="2800" dirty="0"/>
              <a:t>The quantity of items to be supplied is not usually agreed in advance</a:t>
            </a:r>
          </a:p>
          <a:p>
            <a:endParaRPr lang="en-GB" dirty="0"/>
          </a:p>
        </p:txBody>
      </p:sp>
    </p:spTree>
    <p:extLst>
      <p:ext uri="{BB962C8B-B14F-4D97-AF65-F5344CB8AC3E}">
        <p14:creationId xmlns:p14="http://schemas.microsoft.com/office/powerpoint/2010/main" val="1413799666"/>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lstStyle/>
          <a:p>
            <a:r>
              <a:rPr lang="en-GB" dirty="0"/>
              <a:t>Call-off contracts</a:t>
            </a:r>
          </a:p>
        </p:txBody>
      </p:sp>
      <p:sp>
        <p:nvSpPr>
          <p:cNvPr id="6" name="Content Placeholder 5"/>
          <p:cNvSpPr>
            <a:spLocks noGrp="1"/>
          </p:cNvSpPr>
          <p:nvPr>
            <p:ph idx="1"/>
          </p:nvPr>
        </p:nvSpPr>
        <p:spPr>
          <a:xfrm>
            <a:off x="1524000" y="1438275"/>
            <a:ext cx="9144000" cy="4171950"/>
          </a:xfrm>
        </p:spPr>
        <p:txBody>
          <a:bodyPr/>
          <a:lstStyle/>
          <a:p>
            <a:pPr>
              <a:buFont typeface="Arial" pitchFamily="34" charset="0"/>
              <a:buChar char="•"/>
            </a:pPr>
            <a:r>
              <a:rPr lang="en-GB" dirty="0"/>
              <a:t> A call-off contract is a term given to a contract set up between the buyer &amp; seller where there is an overall commitment to purchase a given quantity of items or services over the period of the call-off contract.</a:t>
            </a:r>
          </a:p>
          <a:p>
            <a:pPr lvl="2"/>
            <a:r>
              <a:rPr lang="en-GB" dirty="0"/>
              <a:t>It typically operates similarly to the ‘standing offer’</a:t>
            </a:r>
          </a:p>
          <a:p>
            <a:pPr lvl="2"/>
            <a:r>
              <a:rPr lang="en-GB" dirty="0"/>
              <a:t>There is usually a binding commitment on the part of the buyer to purchase the required quantity over the call-off period</a:t>
            </a:r>
          </a:p>
          <a:p>
            <a:pPr lvl="2"/>
            <a:r>
              <a:rPr lang="en-GB" dirty="0"/>
              <a:t>There is also usually a commitment on the part of the supplier to fulfil any orders placed by the buyer during the call-off period</a:t>
            </a:r>
          </a:p>
          <a:p>
            <a:pPr lvl="2">
              <a:buNone/>
            </a:pPr>
            <a:endParaRPr lang="en-GB" dirty="0"/>
          </a:p>
        </p:txBody>
      </p:sp>
    </p:spTree>
    <p:extLst>
      <p:ext uri="{BB962C8B-B14F-4D97-AF65-F5344CB8AC3E}">
        <p14:creationId xmlns:p14="http://schemas.microsoft.com/office/powerpoint/2010/main" val="3921226647"/>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Systems contracting</a:t>
            </a:r>
          </a:p>
        </p:txBody>
      </p:sp>
      <p:sp>
        <p:nvSpPr>
          <p:cNvPr id="3" name="Content Placeholder 2"/>
          <p:cNvSpPr>
            <a:spLocks noGrp="1"/>
          </p:cNvSpPr>
          <p:nvPr>
            <p:ph idx="1"/>
          </p:nvPr>
        </p:nvSpPr>
        <p:spPr>
          <a:xfrm>
            <a:off x="1524000" y="1276351"/>
            <a:ext cx="9144000" cy="4514849"/>
          </a:xfrm>
        </p:spPr>
        <p:txBody>
          <a:bodyPr>
            <a:normAutofit fontScale="92500"/>
          </a:bodyPr>
          <a:lstStyle/>
          <a:p>
            <a:pPr>
              <a:buFont typeface="Arial" pitchFamily="34" charset="0"/>
              <a:buChar char="•"/>
            </a:pPr>
            <a:r>
              <a:rPr lang="en-GB" dirty="0"/>
              <a:t> The term systems contracting is used for broader agreements where the buyer sets up an agreement on terms &amp; conditions for recurring procurement of a particular item or items.</a:t>
            </a:r>
          </a:p>
          <a:p>
            <a:pPr lvl="2"/>
            <a:r>
              <a:rPr lang="en-GB" dirty="0"/>
              <a:t>The procedure involves negotiation of a master contract specifying the items included in the agreement, e.g. prices and terms of delivery</a:t>
            </a:r>
          </a:p>
          <a:p>
            <a:pPr lvl="2"/>
            <a:r>
              <a:rPr lang="en-GB" dirty="0"/>
              <a:t>Quantities are not usually specified</a:t>
            </a:r>
          </a:p>
          <a:p>
            <a:pPr lvl="2"/>
            <a:r>
              <a:rPr lang="en-GB" dirty="0"/>
              <a:t>When demand arises, buyers often from other departments call for releases or ‘call-offs’ against the contract, without the need for requisitions, purchase orders or re-contracting</a:t>
            </a:r>
          </a:p>
          <a:p>
            <a:pPr lvl="2"/>
            <a:r>
              <a:rPr lang="en-GB" dirty="0"/>
              <a:t>The use of systems contracting implies high degrees of trust on the part of both buyer &amp; supplier</a:t>
            </a:r>
          </a:p>
          <a:p>
            <a:pPr lvl="2"/>
            <a:r>
              <a:rPr lang="en-GB" dirty="0"/>
              <a:t>The contract is generally placed on an exclusive basis &amp; it is typical that the supplier is treated as an extension of the buyer’s stores function</a:t>
            </a:r>
          </a:p>
          <a:p>
            <a:pPr lvl="2"/>
            <a:r>
              <a:rPr lang="en-GB" dirty="0"/>
              <a:t>Both buyer &amp; supplier must be prepared for a level of interdependence.</a:t>
            </a:r>
          </a:p>
          <a:p>
            <a:pPr lvl="2"/>
            <a:endParaRPr lang="en-GB" dirty="0"/>
          </a:p>
          <a:p>
            <a:pPr lvl="2"/>
            <a:endParaRPr lang="en-GB" dirty="0"/>
          </a:p>
          <a:p>
            <a:pPr>
              <a:buFont typeface="Arial" pitchFamily="34" charset="0"/>
              <a:buChar char="•"/>
            </a:pPr>
            <a:endParaRPr lang="en-GB" dirty="0"/>
          </a:p>
        </p:txBody>
      </p:sp>
    </p:spTree>
    <p:extLst>
      <p:ext uri="{BB962C8B-B14F-4D97-AF65-F5344CB8AC3E}">
        <p14:creationId xmlns:p14="http://schemas.microsoft.com/office/powerpoint/2010/main" val="3044241137"/>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3. Framework agreements </a:t>
            </a:r>
          </a:p>
        </p:txBody>
      </p:sp>
      <p:sp>
        <p:nvSpPr>
          <p:cNvPr id="3" name="Content Placeholder 2"/>
          <p:cNvSpPr>
            <a:spLocks noGrp="1"/>
          </p:cNvSpPr>
          <p:nvPr>
            <p:ph idx="1"/>
          </p:nvPr>
        </p:nvSpPr>
        <p:spPr>
          <a:xfrm>
            <a:off x="1524000" y="1438275"/>
            <a:ext cx="9144000" cy="4171950"/>
          </a:xfrm>
        </p:spPr>
        <p:txBody>
          <a:bodyPr>
            <a:normAutofit/>
          </a:bodyPr>
          <a:lstStyle/>
          <a:p>
            <a:pPr lvl="1"/>
            <a:r>
              <a:rPr lang="en-GB" dirty="0"/>
              <a:t>“An agreement or other arrangement between one or more contracting authorities (buyers) and one or more economic operators (suppliers) which establishes the terms (price &amp; quality) under which the economic operator will enter into one or more contracts with a contracting authority in a period during which the framework agreement applies.”			</a:t>
            </a:r>
            <a:r>
              <a:rPr lang="en-GB" b="1" dirty="0"/>
              <a:t>(Source: Public Contracts Regulations, 2006)</a:t>
            </a:r>
          </a:p>
          <a:p>
            <a:pPr lvl="2"/>
            <a:endParaRPr lang="en-GB" dirty="0"/>
          </a:p>
          <a:p>
            <a:pPr lvl="2"/>
            <a:r>
              <a:rPr lang="en-GB" dirty="0"/>
              <a:t>In other words the OGC suggests that – </a:t>
            </a:r>
            <a:r>
              <a:rPr lang="en-GB" i="1" dirty="0"/>
              <a:t>“a framework agreement is a general term for agreements with providers that sets out the terms &amp; conditions under which specific purchases (call-offs) can be made throughout the term of the agreement.”</a:t>
            </a:r>
          </a:p>
        </p:txBody>
      </p:sp>
    </p:spTree>
    <p:extLst>
      <p:ext uri="{BB962C8B-B14F-4D97-AF65-F5344CB8AC3E}">
        <p14:creationId xmlns:p14="http://schemas.microsoft.com/office/powerpoint/2010/main" val="887044252"/>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Framework agreements</a:t>
            </a:r>
            <a:endParaRPr lang="en-GB" dirty="0"/>
          </a:p>
        </p:txBody>
      </p:sp>
      <p:sp>
        <p:nvSpPr>
          <p:cNvPr id="8" name="Content Placeholder 7"/>
          <p:cNvSpPr>
            <a:spLocks noGrp="1"/>
          </p:cNvSpPr>
          <p:nvPr>
            <p:ph idx="1"/>
          </p:nvPr>
        </p:nvSpPr>
        <p:spPr/>
        <p:txBody>
          <a:bodyPr>
            <a:normAutofit/>
          </a:bodyPr>
          <a:lstStyle/>
          <a:p>
            <a:pPr marL="342900" indent="-342900"/>
            <a:r>
              <a:rPr lang="en-GB" dirty="0"/>
              <a:t>Three options:</a:t>
            </a:r>
          </a:p>
          <a:p>
            <a:pPr marL="342900" indent="-342900"/>
            <a:r>
              <a:rPr lang="en-GB" dirty="0"/>
              <a:t>To </a:t>
            </a:r>
            <a:r>
              <a:rPr lang="en-GB" b="1" dirty="0"/>
              <a:t>issue call-off orders against the framework with a selected supplier</a:t>
            </a:r>
          </a:p>
          <a:p>
            <a:pPr marL="342900" indent="-342900"/>
            <a:r>
              <a:rPr lang="en-GB" dirty="0"/>
              <a:t>To </a:t>
            </a:r>
            <a:r>
              <a:rPr lang="en-GB" b="1" dirty="0"/>
              <a:t>run a</a:t>
            </a:r>
            <a:r>
              <a:rPr lang="en-GB" dirty="0"/>
              <a:t> </a:t>
            </a:r>
            <a:r>
              <a:rPr lang="en-GB" b="1" dirty="0"/>
              <a:t>further mini-competition</a:t>
            </a:r>
            <a:r>
              <a:rPr lang="en-GB" dirty="0"/>
              <a:t> (competitive tender) between multiple suppliers included in the framework</a:t>
            </a:r>
          </a:p>
          <a:p>
            <a:pPr marL="342900" indent="-342900"/>
            <a:r>
              <a:rPr lang="en-GB" dirty="0"/>
              <a:t>To </a:t>
            </a:r>
            <a:r>
              <a:rPr lang="en-GB" b="1" dirty="0"/>
              <a:t>go elsewhere </a:t>
            </a:r>
            <a:r>
              <a:rPr lang="en-US" dirty="0"/>
              <a:t>(utilising appropriate contract tender and award procedures)</a:t>
            </a:r>
            <a:endParaRPr lang="en-US" b="1" dirty="0"/>
          </a:p>
        </p:txBody>
      </p:sp>
    </p:spTree>
    <p:extLst>
      <p:ext uri="{BB962C8B-B14F-4D97-AF65-F5344CB8AC3E}">
        <p14:creationId xmlns:p14="http://schemas.microsoft.com/office/powerpoint/2010/main" val="3378231024"/>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Call-offs and mini-competitions</a:t>
            </a:r>
          </a:p>
        </p:txBody>
      </p:sp>
      <p:sp>
        <p:nvSpPr>
          <p:cNvPr id="7" name="Content Placeholder 6"/>
          <p:cNvSpPr>
            <a:spLocks noGrp="1"/>
          </p:cNvSpPr>
          <p:nvPr>
            <p:ph idx="1"/>
          </p:nvPr>
        </p:nvSpPr>
        <p:spPr/>
        <p:txBody>
          <a:bodyPr/>
          <a:lstStyle/>
          <a:p>
            <a:pPr lvl="1"/>
            <a:r>
              <a:rPr lang="en-GB" dirty="0"/>
              <a:t>Apply the terms of the framework agreement</a:t>
            </a:r>
          </a:p>
          <a:p>
            <a:pPr lvl="1"/>
            <a:r>
              <a:rPr lang="en-GB" dirty="0"/>
              <a:t>Hold a mini-competition between capable framework participants</a:t>
            </a:r>
          </a:p>
          <a:p>
            <a:pPr lvl="1"/>
            <a:endParaRPr lang="en-GB" dirty="0"/>
          </a:p>
        </p:txBody>
      </p:sp>
    </p:spTree>
    <p:extLst>
      <p:ext uri="{BB962C8B-B14F-4D97-AF65-F5344CB8AC3E}">
        <p14:creationId xmlns:p14="http://schemas.microsoft.com/office/powerpoint/2010/main" val="2446166974"/>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z="4300" dirty="0"/>
              <a:t>Examples of framework agreements</a:t>
            </a:r>
          </a:p>
        </p:txBody>
      </p:sp>
      <p:sp>
        <p:nvSpPr>
          <p:cNvPr id="3" name="Content Placeholder 2"/>
          <p:cNvSpPr>
            <a:spLocks noGrp="1"/>
          </p:cNvSpPr>
          <p:nvPr>
            <p:ph idx="1"/>
          </p:nvPr>
        </p:nvSpPr>
        <p:spPr/>
        <p:txBody>
          <a:bodyPr>
            <a:normAutofit/>
          </a:bodyPr>
          <a:lstStyle/>
          <a:p>
            <a:pPr lvl="1"/>
            <a:r>
              <a:rPr lang="en-US" dirty="0"/>
              <a:t>Supplies from a single provider</a:t>
            </a:r>
          </a:p>
          <a:p>
            <a:pPr lvl="1"/>
            <a:r>
              <a:rPr lang="en-US" dirty="0"/>
              <a:t>Supplies from several providers </a:t>
            </a:r>
          </a:p>
          <a:p>
            <a:pPr lvl="1"/>
            <a:r>
              <a:rPr lang="en-US" dirty="0"/>
              <a:t>Consultancy services</a:t>
            </a:r>
          </a:p>
          <a:p>
            <a:pPr lvl="1"/>
            <a:r>
              <a:rPr lang="en-US" dirty="0"/>
              <a:t>Minor works</a:t>
            </a:r>
          </a:p>
          <a:p>
            <a:pPr lvl="1"/>
            <a:r>
              <a:rPr lang="en-US" dirty="0"/>
              <a:t>Major works</a:t>
            </a:r>
          </a:p>
          <a:p>
            <a:endParaRPr lang="en-GB" dirty="0"/>
          </a:p>
        </p:txBody>
      </p:sp>
    </p:spTree>
    <p:extLst>
      <p:ext uri="{BB962C8B-B14F-4D97-AF65-F5344CB8AC3E}">
        <p14:creationId xmlns:p14="http://schemas.microsoft.com/office/powerpoint/2010/main" val="1322575425"/>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08D6FE-17D9-6D4E-9D69-79721771B955}"/>
              </a:ext>
            </a:extLst>
          </p:cNvPr>
          <p:cNvSpPr>
            <a:spLocks noGrp="1"/>
          </p:cNvSpPr>
          <p:nvPr>
            <p:ph type="title"/>
          </p:nvPr>
        </p:nvSpPr>
        <p:spPr/>
        <p:txBody>
          <a:bodyPr/>
          <a:lstStyle/>
          <a:p>
            <a:r>
              <a:rPr lang="en-US" dirty="0"/>
              <a:t>Activity</a:t>
            </a:r>
          </a:p>
        </p:txBody>
      </p:sp>
      <p:sp>
        <p:nvSpPr>
          <p:cNvPr id="3" name="Content Placeholder 2">
            <a:extLst>
              <a:ext uri="{FF2B5EF4-FFF2-40B4-BE49-F238E27FC236}">
                <a16:creationId xmlns:a16="http://schemas.microsoft.com/office/drawing/2014/main" id="{BFBE59F6-A8F9-B041-B178-09338BA3EAA3}"/>
              </a:ext>
            </a:extLst>
          </p:cNvPr>
          <p:cNvSpPr>
            <a:spLocks noGrp="1"/>
          </p:cNvSpPr>
          <p:nvPr>
            <p:ph idx="1"/>
          </p:nvPr>
        </p:nvSpPr>
        <p:spPr/>
        <p:txBody>
          <a:bodyPr/>
          <a:lstStyle/>
          <a:p>
            <a:r>
              <a:rPr lang="en-US" dirty="0"/>
              <a:t>Identify appropriate spend categories for the following contract types:</a:t>
            </a:r>
          </a:p>
          <a:p>
            <a:endParaRPr lang="en-US" dirty="0"/>
          </a:p>
          <a:p>
            <a:pPr>
              <a:buFont typeface="Wingdings" pitchFamily="2" charset="2"/>
              <a:buChar char="Ø"/>
            </a:pPr>
            <a:r>
              <a:rPr lang="en-US" dirty="0"/>
              <a:t>Framework agreement</a:t>
            </a:r>
          </a:p>
          <a:p>
            <a:pPr>
              <a:buFont typeface="Wingdings" pitchFamily="2" charset="2"/>
              <a:buChar char="Ø"/>
            </a:pPr>
            <a:r>
              <a:rPr lang="en-US" dirty="0"/>
              <a:t>Call-off order</a:t>
            </a:r>
          </a:p>
          <a:p>
            <a:pPr>
              <a:buFont typeface="Wingdings" pitchFamily="2" charset="2"/>
              <a:buChar char="Ø"/>
            </a:pPr>
            <a:r>
              <a:rPr lang="en-US" dirty="0"/>
              <a:t>Blanket Order</a:t>
            </a:r>
          </a:p>
          <a:p>
            <a:pPr>
              <a:buFont typeface="Wingdings" pitchFamily="2" charset="2"/>
              <a:buChar char="Ø"/>
            </a:pPr>
            <a:r>
              <a:rPr lang="en-US" dirty="0"/>
              <a:t>Systems </a:t>
            </a:r>
            <a:r>
              <a:rPr lang="en-US" dirty="0" err="1"/>
              <a:t>contrtacting</a:t>
            </a:r>
            <a:endParaRPr lang="en-US" dirty="0"/>
          </a:p>
        </p:txBody>
      </p:sp>
    </p:spTree>
    <p:extLst>
      <p:ext uri="{BB962C8B-B14F-4D97-AF65-F5344CB8AC3E}">
        <p14:creationId xmlns:p14="http://schemas.microsoft.com/office/powerpoint/2010/main" val="3601990232"/>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GB" dirty="0"/>
              <a:t>4. Service Contracts </a:t>
            </a:r>
          </a:p>
        </p:txBody>
      </p:sp>
      <p:sp>
        <p:nvSpPr>
          <p:cNvPr id="5" name="Content Placeholder 4"/>
          <p:cNvSpPr>
            <a:spLocks noGrp="1"/>
          </p:cNvSpPr>
          <p:nvPr>
            <p:ph idx="1"/>
          </p:nvPr>
        </p:nvSpPr>
        <p:spPr/>
        <p:txBody>
          <a:bodyPr/>
          <a:lstStyle/>
          <a:p>
            <a:pPr>
              <a:buFont typeface="Arial" pitchFamily="34" charset="0"/>
              <a:buChar char="•"/>
            </a:pPr>
            <a:r>
              <a:rPr lang="en-GB" dirty="0"/>
              <a:t> It is helpful to distinguish between – </a:t>
            </a:r>
            <a:r>
              <a:rPr lang="en-GB" b="1" dirty="0"/>
              <a:t>‘goods, services &amp; works’</a:t>
            </a:r>
            <a:r>
              <a:rPr lang="en-GB" dirty="0"/>
              <a:t>, because they are dealt differently in contract law – (e.g. in the Sale of Goods Act and the Supply of Goods &amp; Services Act) and in category management</a:t>
            </a:r>
          </a:p>
        </p:txBody>
      </p:sp>
    </p:spTree>
    <p:extLst>
      <p:ext uri="{BB962C8B-B14F-4D97-AF65-F5344CB8AC3E}">
        <p14:creationId xmlns:p14="http://schemas.microsoft.com/office/powerpoint/2010/main" val="2645900898"/>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Services contracts</a:t>
            </a:r>
          </a:p>
        </p:txBody>
      </p:sp>
      <p:sp>
        <p:nvSpPr>
          <p:cNvPr id="3" name="Content Placeholder 2"/>
          <p:cNvSpPr>
            <a:spLocks noGrp="1"/>
          </p:cNvSpPr>
          <p:nvPr>
            <p:ph idx="1"/>
          </p:nvPr>
        </p:nvSpPr>
        <p:spPr/>
        <p:txBody>
          <a:bodyPr>
            <a:normAutofit/>
          </a:bodyPr>
          <a:lstStyle/>
          <a:p>
            <a:pPr lvl="1"/>
            <a:r>
              <a:rPr lang="en-GB" b="1" dirty="0"/>
              <a:t>Goods</a:t>
            </a:r>
            <a:r>
              <a:rPr lang="en-GB" dirty="0"/>
              <a:t> are tangible or material items, which can be consumed. </a:t>
            </a:r>
          </a:p>
          <a:p>
            <a:pPr lvl="1"/>
            <a:r>
              <a:rPr lang="en-GB" b="1" dirty="0"/>
              <a:t>Services</a:t>
            </a:r>
            <a:r>
              <a:rPr lang="en-GB" i="1" dirty="0"/>
              <a:t> </a:t>
            </a:r>
            <a:r>
              <a:rPr lang="en-GB" dirty="0"/>
              <a:t>are actions individuals or organisations perform which confer a benefit, but do not result in the ‘ownership’ of anything.  </a:t>
            </a:r>
          </a:p>
          <a:p>
            <a:pPr lvl="1"/>
            <a:r>
              <a:rPr lang="en-GB" b="1" dirty="0"/>
              <a:t>Works</a:t>
            </a:r>
            <a:r>
              <a:rPr lang="en-GB" i="1" dirty="0"/>
              <a:t> </a:t>
            </a:r>
            <a:r>
              <a:rPr lang="en-GB" dirty="0"/>
              <a:t>includes projects such as the construction, alteration, repair, maintenance or demolition of buildings or structures; the installation of fittings; and so on. </a:t>
            </a:r>
          </a:p>
        </p:txBody>
      </p:sp>
    </p:spTree>
    <p:extLst>
      <p:ext uri="{BB962C8B-B14F-4D97-AF65-F5344CB8AC3E}">
        <p14:creationId xmlns:p14="http://schemas.microsoft.com/office/powerpoint/2010/main" val="2621658511"/>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itle 8"/>
          <p:cNvSpPr>
            <a:spLocks noGrp="1"/>
          </p:cNvSpPr>
          <p:nvPr>
            <p:ph type="title"/>
          </p:nvPr>
        </p:nvSpPr>
        <p:spPr/>
        <p:txBody>
          <a:bodyPr/>
          <a:lstStyle/>
          <a:p>
            <a:r>
              <a:rPr lang="en-GB"/>
              <a:t>Service level agreements</a:t>
            </a:r>
            <a:endParaRPr lang="en-GB" dirty="0"/>
          </a:p>
        </p:txBody>
      </p:sp>
      <p:sp>
        <p:nvSpPr>
          <p:cNvPr id="10" name="Content Placeholder 9"/>
          <p:cNvSpPr>
            <a:spLocks noGrp="1"/>
          </p:cNvSpPr>
          <p:nvPr>
            <p:ph idx="1"/>
          </p:nvPr>
        </p:nvSpPr>
        <p:spPr/>
        <p:txBody>
          <a:bodyPr>
            <a:normAutofit/>
          </a:bodyPr>
          <a:lstStyle/>
          <a:p>
            <a:pPr lvl="1"/>
            <a:r>
              <a:rPr lang="en-GB" dirty="0"/>
              <a:t>What services are included </a:t>
            </a:r>
          </a:p>
          <a:p>
            <a:pPr lvl="1"/>
            <a:r>
              <a:rPr lang="en-GB" dirty="0"/>
              <a:t>Standards or levels of service</a:t>
            </a:r>
          </a:p>
          <a:p>
            <a:pPr lvl="1"/>
            <a:r>
              <a:rPr lang="en-GB" dirty="0"/>
              <a:t>The allocation of responsibility for activities, risks and costs</a:t>
            </a:r>
          </a:p>
          <a:p>
            <a:pPr lvl="1"/>
            <a:r>
              <a:rPr lang="en-GB" dirty="0"/>
              <a:t>How services and service levels will be monitored and reviewed</a:t>
            </a:r>
          </a:p>
          <a:p>
            <a:pPr lvl="1"/>
            <a:r>
              <a:rPr lang="en-GB" dirty="0"/>
              <a:t>How complaints and disputes will be managed</a:t>
            </a:r>
          </a:p>
          <a:p>
            <a:pPr lvl="1"/>
            <a:r>
              <a:rPr lang="en-GB" dirty="0"/>
              <a:t>When and how the agreement will be reviewed and revised</a:t>
            </a:r>
          </a:p>
          <a:p>
            <a:endParaRPr lang="en-GB" dirty="0"/>
          </a:p>
        </p:txBody>
      </p:sp>
    </p:spTree>
    <p:extLst>
      <p:ext uri="{BB962C8B-B14F-4D97-AF65-F5344CB8AC3E}">
        <p14:creationId xmlns:p14="http://schemas.microsoft.com/office/powerpoint/2010/main" val="1726285036"/>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sz="3600" dirty="0"/>
              <a:t>The Supply of Goods and Services Act 1982</a:t>
            </a:r>
            <a:br>
              <a:rPr lang="en-GB" dirty="0"/>
            </a:br>
            <a:endParaRPr lang="en-GB" dirty="0"/>
          </a:p>
        </p:txBody>
      </p:sp>
      <p:graphicFrame>
        <p:nvGraphicFramePr>
          <p:cNvPr id="4" name="Content Placeholder 3"/>
          <p:cNvGraphicFramePr>
            <a:graphicFrameLocks noGrp="1"/>
          </p:cNvGraphicFramePr>
          <p:nvPr>
            <p:ph idx="1"/>
            <p:extLst/>
          </p:nvPr>
        </p:nvGraphicFramePr>
        <p:xfrm>
          <a:off x="1981201" y="1438275"/>
          <a:ext cx="8229125" cy="3383280"/>
        </p:xfrm>
        <a:graphic>
          <a:graphicData uri="http://schemas.openxmlformats.org/drawingml/2006/table">
            <a:tbl>
              <a:tblPr/>
              <a:tblGrid>
                <a:gridCol w="672609">
                  <a:extLst>
                    <a:ext uri="{9D8B030D-6E8A-4147-A177-3AD203B41FA5}">
                      <a16:colId xmlns:a16="http://schemas.microsoft.com/office/drawing/2014/main" val="20000"/>
                    </a:ext>
                  </a:extLst>
                </a:gridCol>
                <a:gridCol w="2101174">
                  <a:extLst>
                    <a:ext uri="{9D8B030D-6E8A-4147-A177-3AD203B41FA5}">
                      <a16:colId xmlns:a16="http://schemas.microsoft.com/office/drawing/2014/main" val="20001"/>
                    </a:ext>
                  </a:extLst>
                </a:gridCol>
                <a:gridCol w="5455342">
                  <a:extLst>
                    <a:ext uri="{9D8B030D-6E8A-4147-A177-3AD203B41FA5}">
                      <a16:colId xmlns:a16="http://schemas.microsoft.com/office/drawing/2014/main" val="20002"/>
                    </a:ext>
                  </a:extLst>
                </a:gridCol>
              </a:tblGrid>
              <a:tr h="0">
                <a:tc>
                  <a:txBody>
                    <a:bodyPr/>
                    <a:lstStyle/>
                    <a:p>
                      <a:pPr algn="just" rtl="0"/>
                      <a:r>
                        <a:rPr lang="en-GB" sz="1800" b="0" i="0" dirty="0">
                          <a:effectLst/>
                          <a:latin typeface="+mn-lt"/>
                        </a:rPr>
                        <a:t>S</a:t>
                      </a:r>
                    </a:p>
                  </a:txBody>
                  <a:tcPr marL="92529" marR="92529">
                    <a:lnL w="6350" cap="flat" cmpd="sng" algn="ctr">
                      <a:solidFill>
                        <a:schemeClr val="tx1"/>
                      </a:solidFill>
                      <a:prstDash val="solid"/>
                      <a:round/>
                      <a:headEnd type="none" w="med" len="med"/>
                      <a:tailEnd type="none" w="med" len="med"/>
                    </a:lnL>
                    <a:lnR w="6350" cap="flat" cmpd="sng" algn="ctr">
                      <a:solidFill>
                        <a:schemeClr val="tx1"/>
                      </a:solidFill>
                      <a:prstDash val="solid"/>
                      <a:round/>
                      <a:headEnd type="none" w="med" len="med"/>
                      <a:tailEnd type="none" w="med" len="med"/>
                    </a:lnR>
                    <a:lnT w="6350" cap="flat" cmpd="sng" algn="ctr">
                      <a:solidFill>
                        <a:schemeClr val="tx1"/>
                      </a:solidFill>
                      <a:prstDash val="solid"/>
                      <a:round/>
                      <a:headEnd type="none" w="med" len="med"/>
                      <a:tailEnd type="none" w="med" len="med"/>
                    </a:lnT>
                    <a:lnB w="6350" cap="flat" cmpd="sng" algn="ctr">
                      <a:noFill/>
                      <a:prstDash val="solid"/>
                      <a:round/>
                      <a:headEnd type="none" w="med" len="med"/>
                      <a:tailEnd type="none" w="med" len="med"/>
                    </a:lnB>
                    <a:solidFill>
                      <a:schemeClr val="bg1"/>
                    </a:solidFill>
                  </a:tcPr>
                </a:tc>
                <a:tc>
                  <a:txBody>
                    <a:bodyPr/>
                    <a:lstStyle/>
                    <a:p>
                      <a:pPr algn="just" rtl="0"/>
                      <a:r>
                        <a:rPr lang="en-GB" sz="1800" b="0" i="0" dirty="0">
                          <a:effectLst/>
                          <a:latin typeface="+mn-lt"/>
                        </a:rPr>
                        <a:t>IMPLIED TERM</a:t>
                      </a:r>
                    </a:p>
                  </a:txBody>
                  <a:tcPr marL="92529" marR="92529">
                    <a:lnL w="6350" cap="flat" cmpd="sng" algn="ctr">
                      <a:solidFill>
                        <a:schemeClr val="tx1"/>
                      </a:solidFill>
                      <a:prstDash val="solid"/>
                      <a:round/>
                      <a:headEnd type="none" w="med" len="med"/>
                      <a:tailEnd type="none" w="med" len="med"/>
                    </a:lnL>
                    <a:lnR w="6350" cap="flat" cmpd="sng" algn="ctr">
                      <a:solidFill>
                        <a:schemeClr val="tx1"/>
                      </a:solidFill>
                      <a:prstDash val="solid"/>
                      <a:round/>
                      <a:headEnd type="none" w="med" len="med"/>
                      <a:tailEnd type="none" w="med" len="med"/>
                    </a:lnR>
                    <a:lnT w="6350" cap="flat" cmpd="sng" algn="ctr">
                      <a:solidFill>
                        <a:schemeClr val="tx1"/>
                      </a:solidFill>
                      <a:prstDash val="solid"/>
                      <a:round/>
                      <a:headEnd type="none" w="med" len="med"/>
                      <a:tailEnd type="none" w="med" len="med"/>
                    </a:lnT>
                    <a:lnB w="6350" cap="flat" cmpd="sng" algn="ctr">
                      <a:noFill/>
                      <a:prstDash val="solid"/>
                      <a:round/>
                      <a:headEnd type="none" w="med" len="med"/>
                      <a:tailEnd type="none" w="med" len="med"/>
                    </a:lnB>
                    <a:solidFill>
                      <a:schemeClr val="bg1"/>
                    </a:solidFill>
                  </a:tcPr>
                </a:tc>
                <a:tc>
                  <a:txBody>
                    <a:bodyPr/>
                    <a:lstStyle/>
                    <a:p>
                      <a:pPr algn="just" rtl="0"/>
                      <a:r>
                        <a:rPr lang="en-GB" sz="1800" b="0" i="0" dirty="0">
                          <a:effectLst/>
                          <a:latin typeface="+mn-lt"/>
                        </a:rPr>
                        <a:t>EXPLANATION</a:t>
                      </a:r>
                    </a:p>
                  </a:txBody>
                  <a:tcPr marL="92529" marR="92529">
                    <a:lnL w="6350" cap="flat" cmpd="sng" algn="ctr">
                      <a:solidFill>
                        <a:schemeClr val="tx1"/>
                      </a:solidFill>
                      <a:prstDash val="solid"/>
                      <a:round/>
                      <a:headEnd type="none" w="med" len="med"/>
                      <a:tailEnd type="none" w="med" len="med"/>
                    </a:lnL>
                    <a:lnR w="6350" cap="flat" cmpd="sng" algn="ctr">
                      <a:solidFill>
                        <a:schemeClr val="tx1"/>
                      </a:solidFill>
                      <a:prstDash val="solid"/>
                      <a:round/>
                      <a:headEnd type="none" w="med" len="med"/>
                      <a:tailEnd type="none" w="med" len="med"/>
                    </a:lnR>
                    <a:lnT w="6350" cap="flat" cmpd="sng" algn="ctr">
                      <a:solidFill>
                        <a:schemeClr val="tx1"/>
                      </a:solidFill>
                      <a:prstDash val="solid"/>
                      <a:round/>
                      <a:headEnd type="none" w="med" len="med"/>
                      <a:tailEnd type="none" w="med" len="med"/>
                    </a:lnT>
                    <a:lnB w="6350" cap="flat" cmpd="sng" algn="ctr">
                      <a:noFill/>
                      <a:prstDash val="solid"/>
                      <a:round/>
                      <a:headEnd type="none" w="med" len="med"/>
                      <a:tailEnd type="none" w="med" len="med"/>
                    </a:lnB>
                    <a:solidFill>
                      <a:schemeClr val="bg1"/>
                    </a:solidFill>
                  </a:tcPr>
                </a:tc>
                <a:extLst>
                  <a:ext uri="{0D108BD9-81ED-4DB2-BD59-A6C34878D82A}">
                    <a16:rowId xmlns:a16="http://schemas.microsoft.com/office/drawing/2014/main" val="10000"/>
                  </a:ext>
                </a:extLst>
              </a:tr>
              <a:tr h="0">
                <a:tc>
                  <a:txBody>
                    <a:bodyPr/>
                    <a:lstStyle/>
                    <a:p>
                      <a:pPr algn="l" rtl="0"/>
                      <a:r>
                        <a:rPr lang="en-GB" sz="1800" dirty="0">
                          <a:effectLst/>
                          <a:latin typeface="+mn-lt"/>
                        </a:rPr>
                        <a:t>13</a:t>
                      </a:r>
                    </a:p>
                  </a:txBody>
                  <a:tcPr marL="92529" marR="92529">
                    <a:lnL w="6350" cap="flat" cmpd="sng" algn="ctr">
                      <a:solidFill>
                        <a:schemeClr val="tx1"/>
                      </a:solidFill>
                      <a:prstDash val="solid"/>
                      <a:round/>
                      <a:headEnd type="none" w="med" len="med"/>
                      <a:tailEnd type="none" w="med" len="med"/>
                    </a:lnL>
                    <a:lnR w="6350" cap="flat" cmpd="sng" algn="ctr">
                      <a:solidFill>
                        <a:schemeClr val="tx1"/>
                      </a:solid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solidFill>
                      <a:schemeClr val="accent1"/>
                    </a:solidFill>
                  </a:tcPr>
                </a:tc>
                <a:tc>
                  <a:txBody>
                    <a:bodyPr/>
                    <a:lstStyle/>
                    <a:p>
                      <a:pPr algn="l" rtl="0"/>
                      <a:r>
                        <a:rPr lang="en-GB" sz="1800" b="1" i="0" dirty="0">
                          <a:effectLst/>
                          <a:latin typeface="+mn-lt"/>
                        </a:rPr>
                        <a:t>Care and skill</a:t>
                      </a:r>
                    </a:p>
                  </a:txBody>
                  <a:tcPr marL="92529" marR="92529">
                    <a:lnL w="6350" cap="flat" cmpd="sng" algn="ctr">
                      <a:solidFill>
                        <a:schemeClr val="tx1"/>
                      </a:solidFill>
                      <a:prstDash val="solid"/>
                      <a:round/>
                      <a:headEnd type="none" w="med" len="med"/>
                      <a:tailEnd type="none" w="med" len="med"/>
                    </a:lnL>
                    <a:lnR w="6350" cap="flat" cmpd="sng" algn="ctr">
                      <a:solidFill>
                        <a:schemeClr val="tx1"/>
                      </a:solid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solidFill>
                      <a:schemeClr val="accent1"/>
                    </a:solidFill>
                  </a:tcPr>
                </a:tc>
                <a:tc>
                  <a:txBody>
                    <a:bodyPr/>
                    <a:lstStyle/>
                    <a:p>
                      <a:pPr algn="l" rtl="0"/>
                      <a:r>
                        <a:rPr lang="en-GB" sz="1800" dirty="0">
                          <a:effectLst/>
                          <a:latin typeface="+mn-lt"/>
                        </a:rPr>
                        <a:t>The supplier will carry out the service with reasonable care and skill. </a:t>
                      </a:r>
                    </a:p>
                  </a:txBody>
                  <a:tcPr marL="92529" marR="92529">
                    <a:lnL w="6350" cap="flat" cmpd="sng" algn="ctr">
                      <a:solidFill>
                        <a:schemeClr val="tx1"/>
                      </a:solidFill>
                      <a:prstDash val="solid"/>
                      <a:round/>
                      <a:headEnd type="none" w="med" len="med"/>
                      <a:tailEnd type="none" w="med" len="med"/>
                    </a:lnL>
                    <a:lnR w="6350" cap="flat" cmpd="sng" algn="ctr">
                      <a:solidFill>
                        <a:schemeClr val="tx1"/>
                      </a:solid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solidFill>
                      <a:schemeClr val="accent1"/>
                    </a:solidFill>
                  </a:tcPr>
                </a:tc>
                <a:extLst>
                  <a:ext uri="{0D108BD9-81ED-4DB2-BD59-A6C34878D82A}">
                    <a16:rowId xmlns:a16="http://schemas.microsoft.com/office/drawing/2014/main" val="10001"/>
                  </a:ext>
                </a:extLst>
              </a:tr>
              <a:tr h="0">
                <a:tc>
                  <a:txBody>
                    <a:bodyPr/>
                    <a:lstStyle/>
                    <a:p>
                      <a:pPr algn="l" rtl="0"/>
                      <a:r>
                        <a:rPr lang="en-GB" sz="1800" dirty="0">
                          <a:effectLst/>
                          <a:latin typeface="+mn-lt"/>
                        </a:rPr>
                        <a:t>14</a:t>
                      </a:r>
                    </a:p>
                  </a:txBody>
                  <a:tcPr marL="92529" marR="92529">
                    <a:lnL w="6350" cap="flat" cmpd="sng" algn="ctr">
                      <a:solidFill>
                        <a:schemeClr val="tx1"/>
                      </a:solidFill>
                      <a:prstDash val="solid"/>
                      <a:round/>
                      <a:headEnd type="none" w="med" len="med"/>
                      <a:tailEnd type="none" w="med" len="med"/>
                    </a:lnL>
                    <a:lnR w="6350" cap="flat" cmpd="sng" algn="ctr">
                      <a:solidFill>
                        <a:schemeClr val="tx1"/>
                      </a:solid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solidFill>
                      <a:schemeClr val="accent2"/>
                    </a:solidFill>
                  </a:tcPr>
                </a:tc>
                <a:tc>
                  <a:txBody>
                    <a:bodyPr/>
                    <a:lstStyle/>
                    <a:p>
                      <a:pPr algn="l" rtl="0"/>
                      <a:r>
                        <a:rPr lang="en-GB" sz="1800" b="1" i="0" dirty="0">
                          <a:effectLst/>
                          <a:latin typeface="+mn-lt"/>
                        </a:rPr>
                        <a:t>Time of performance</a:t>
                      </a:r>
                    </a:p>
                  </a:txBody>
                  <a:tcPr marL="92529" marR="92529">
                    <a:lnL w="6350" cap="flat" cmpd="sng" algn="ctr">
                      <a:solidFill>
                        <a:schemeClr val="tx1"/>
                      </a:solidFill>
                      <a:prstDash val="solid"/>
                      <a:round/>
                      <a:headEnd type="none" w="med" len="med"/>
                      <a:tailEnd type="none" w="med" len="med"/>
                    </a:lnL>
                    <a:lnR w="6350" cap="flat" cmpd="sng" algn="ctr">
                      <a:solidFill>
                        <a:schemeClr val="tx1"/>
                      </a:solid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solidFill>
                      <a:schemeClr val="accent2"/>
                    </a:solidFill>
                  </a:tcPr>
                </a:tc>
                <a:tc>
                  <a:txBody>
                    <a:bodyPr/>
                    <a:lstStyle/>
                    <a:p>
                      <a:pPr algn="l" rtl="0"/>
                      <a:r>
                        <a:rPr lang="en-GB" sz="1800" dirty="0">
                          <a:effectLst/>
                          <a:latin typeface="+mn-lt"/>
                        </a:rPr>
                        <a:t>Where the time for the service to be carried out is not fixed by contract, but is left to be fixed (in a way agreed by the parties, or by the course of dealings), the supplier will carry it out within a ‘reasonable’ time.</a:t>
                      </a:r>
                    </a:p>
                  </a:txBody>
                  <a:tcPr marL="92529" marR="92529">
                    <a:lnL w="6350" cap="flat" cmpd="sng" algn="ctr">
                      <a:solidFill>
                        <a:schemeClr val="tx1"/>
                      </a:solidFill>
                      <a:prstDash val="solid"/>
                      <a:round/>
                      <a:headEnd type="none" w="med" len="med"/>
                      <a:tailEnd type="none" w="med" len="med"/>
                    </a:lnL>
                    <a:lnR w="6350" cap="flat" cmpd="sng" algn="ctr">
                      <a:solidFill>
                        <a:schemeClr val="tx1"/>
                      </a:solid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solidFill>
                      <a:schemeClr val="accent2"/>
                    </a:solidFill>
                  </a:tcPr>
                </a:tc>
                <a:extLst>
                  <a:ext uri="{0D108BD9-81ED-4DB2-BD59-A6C34878D82A}">
                    <a16:rowId xmlns:a16="http://schemas.microsoft.com/office/drawing/2014/main" val="10002"/>
                  </a:ext>
                </a:extLst>
              </a:tr>
              <a:tr h="0">
                <a:tc>
                  <a:txBody>
                    <a:bodyPr/>
                    <a:lstStyle/>
                    <a:p>
                      <a:pPr algn="l" rtl="0"/>
                      <a:r>
                        <a:rPr lang="en-GB" sz="1800" dirty="0">
                          <a:effectLst/>
                          <a:latin typeface="+mn-lt"/>
                        </a:rPr>
                        <a:t>15</a:t>
                      </a:r>
                    </a:p>
                  </a:txBody>
                  <a:tcPr marL="92529" marR="92529">
                    <a:lnL w="6350" cap="flat" cmpd="sng" algn="ctr">
                      <a:solidFill>
                        <a:schemeClr val="tx1"/>
                      </a:solidFill>
                      <a:prstDash val="solid"/>
                      <a:round/>
                      <a:headEnd type="none" w="med" len="med"/>
                      <a:tailEnd type="none" w="med" len="med"/>
                    </a:lnL>
                    <a:lnR w="6350" cap="flat" cmpd="sng" algn="ctr">
                      <a:solidFill>
                        <a:schemeClr val="tx1"/>
                      </a:solidFill>
                      <a:prstDash val="solid"/>
                      <a:round/>
                      <a:headEnd type="none" w="med" len="med"/>
                      <a:tailEnd type="none" w="med" len="med"/>
                    </a:lnR>
                    <a:lnT w="6350" cap="flat" cmpd="sng" algn="ctr">
                      <a:noFill/>
                      <a:prstDash val="solid"/>
                      <a:round/>
                      <a:headEnd type="none" w="med" len="med"/>
                      <a:tailEnd type="none" w="med" len="med"/>
                    </a:lnT>
                    <a:lnB w="6350" cap="flat" cmpd="sng" algn="ctr">
                      <a:solidFill>
                        <a:schemeClr val="tx1"/>
                      </a:solidFill>
                      <a:prstDash val="solid"/>
                      <a:round/>
                      <a:headEnd type="none" w="med" len="med"/>
                      <a:tailEnd type="none" w="med" len="med"/>
                    </a:lnB>
                    <a:solidFill>
                      <a:schemeClr val="accent1"/>
                    </a:solidFill>
                  </a:tcPr>
                </a:tc>
                <a:tc>
                  <a:txBody>
                    <a:bodyPr/>
                    <a:lstStyle/>
                    <a:p>
                      <a:pPr algn="l" rtl="0"/>
                      <a:r>
                        <a:rPr lang="en-GB" sz="1800" b="1" i="0" dirty="0">
                          <a:effectLst/>
                          <a:latin typeface="+mn-lt"/>
                        </a:rPr>
                        <a:t>Consideration</a:t>
                      </a:r>
                    </a:p>
                  </a:txBody>
                  <a:tcPr marL="92529" marR="92529">
                    <a:lnL w="6350" cap="flat" cmpd="sng" algn="ctr">
                      <a:solidFill>
                        <a:schemeClr val="tx1"/>
                      </a:solidFill>
                      <a:prstDash val="solid"/>
                      <a:round/>
                      <a:headEnd type="none" w="med" len="med"/>
                      <a:tailEnd type="none" w="med" len="med"/>
                    </a:lnL>
                    <a:lnR w="6350" cap="flat" cmpd="sng" algn="ctr">
                      <a:solidFill>
                        <a:schemeClr val="tx1"/>
                      </a:solidFill>
                      <a:prstDash val="solid"/>
                      <a:round/>
                      <a:headEnd type="none" w="med" len="med"/>
                      <a:tailEnd type="none" w="med" len="med"/>
                    </a:lnR>
                    <a:lnT w="6350" cap="flat" cmpd="sng" algn="ctr">
                      <a:noFill/>
                      <a:prstDash val="solid"/>
                      <a:round/>
                      <a:headEnd type="none" w="med" len="med"/>
                      <a:tailEnd type="none" w="med" len="med"/>
                    </a:lnT>
                    <a:lnB w="6350" cap="flat" cmpd="sng" algn="ctr">
                      <a:solidFill>
                        <a:schemeClr val="tx1"/>
                      </a:solidFill>
                      <a:prstDash val="solid"/>
                      <a:round/>
                      <a:headEnd type="none" w="med" len="med"/>
                      <a:tailEnd type="none" w="med" len="med"/>
                    </a:lnB>
                    <a:solidFill>
                      <a:schemeClr val="accent1"/>
                    </a:solidFill>
                  </a:tcPr>
                </a:tc>
                <a:tc>
                  <a:txBody>
                    <a:bodyPr/>
                    <a:lstStyle/>
                    <a:p>
                      <a:pPr algn="l" rtl="0"/>
                      <a:r>
                        <a:rPr lang="en-GB" sz="1800" dirty="0">
                          <a:effectLst/>
                          <a:latin typeface="+mn-lt"/>
                        </a:rPr>
                        <a:t>Where consideration for the services is not fixed by contract, but is left to be determined (in a way agreed by the parties, or by the course of dealings), the buyer will pay a ‘reasonable’ charge.</a:t>
                      </a:r>
                    </a:p>
                  </a:txBody>
                  <a:tcPr marL="92529" marR="92529">
                    <a:lnL w="6350" cap="flat" cmpd="sng" algn="ctr">
                      <a:solidFill>
                        <a:schemeClr val="tx1"/>
                      </a:solidFill>
                      <a:prstDash val="solid"/>
                      <a:round/>
                      <a:headEnd type="none" w="med" len="med"/>
                      <a:tailEnd type="none" w="med" len="med"/>
                    </a:lnL>
                    <a:lnR w="6350" cap="flat" cmpd="sng" algn="ctr">
                      <a:solidFill>
                        <a:schemeClr val="tx1"/>
                      </a:solidFill>
                      <a:prstDash val="solid"/>
                      <a:round/>
                      <a:headEnd type="none" w="med" len="med"/>
                      <a:tailEnd type="none" w="med" len="med"/>
                    </a:lnR>
                    <a:lnT w="6350" cap="flat" cmpd="sng" algn="ctr">
                      <a:noFill/>
                      <a:prstDash val="solid"/>
                      <a:round/>
                      <a:headEnd type="none" w="med" len="med"/>
                      <a:tailEnd type="none" w="med" len="med"/>
                    </a:lnT>
                    <a:lnB w="6350" cap="flat" cmpd="sng" algn="ctr">
                      <a:solidFill>
                        <a:schemeClr val="tx1"/>
                      </a:solidFill>
                      <a:prstDash val="solid"/>
                      <a:round/>
                      <a:headEnd type="none" w="med" len="med"/>
                      <a:tailEnd type="none" w="med" len="med"/>
                    </a:lnB>
                    <a:solidFill>
                      <a:schemeClr val="accent1"/>
                    </a:solidFill>
                  </a:tcPr>
                </a:tc>
                <a:extLst>
                  <a:ext uri="{0D108BD9-81ED-4DB2-BD59-A6C34878D82A}">
                    <a16:rowId xmlns:a16="http://schemas.microsoft.com/office/drawing/2014/main" val="10003"/>
                  </a:ext>
                </a:extLst>
              </a:tr>
            </a:tbl>
          </a:graphicData>
        </a:graphic>
      </p:graphicFrame>
    </p:spTree>
    <p:extLst>
      <p:ext uri="{BB962C8B-B14F-4D97-AF65-F5344CB8AC3E}">
        <p14:creationId xmlns:p14="http://schemas.microsoft.com/office/powerpoint/2010/main" val="405209635"/>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sz="3600" dirty="0"/>
              <a:t>Service contracts and outsource contracts</a:t>
            </a:r>
            <a:br>
              <a:rPr lang="en-US" dirty="0"/>
            </a:br>
            <a:endParaRPr lang="en-GB" dirty="0"/>
          </a:p>
        </p:txBody>
      </p:sp>
      <p:graphicFrame>
        <p:nvGraphicFramePr>
          <p:cNvPr id="4" name="Content Placeholder 3"/>
          <p:cNvGraphicFramePr>
            <a:graphicFrameLocks noGrp="1"/>
          </p:cNvGraphicFramePr>
          <p:nvPr>
            <p:ph idx="1"/>
            <p:extLst/>
          </p:nvPr>
        </p:nvGraphicFramePr>
        <p:xfrm>
          <a:off x="2000251" y="1285774"/>
          <a:ext cx="8229599" cy="4401072"/>
        </p:xfrm>
        <a:graphic>
          <a:graphicData uri="http://schemas.openxmlformats.org/drawingml/2006/table">
            <a:tbl>
              <a:tblPr/>
              <a:tblGrid>
                <a:gridCol w="3881279">
                  <a:extLst>
                    <a:ext uri="{9D8B030D-6E8A-4147-A177-3AD203B41FA5}">
                      <a16:colId xmlns:a16="http://schemas.microsoft.com/office/drawing/2014/main" val="20000"/>
                    </a:ext>
                  </a:extLst>
                </a:gridCol>
                <a:gridCol w="4348320">
                  <a:extLst>
                    <a:ext uri="{9D8B030D-6E8A-4147-A177-3AD203B41FA5}">
                      <a16:colId xmlns:a16="http://schemas.microsoft.com/office/drawing/2014/main" val="20001"/>
                    </a:ext>
                  </a:extLst>
                </a:gridCol>
              </a:tblGrid>
              <a:tr h="396000">
                <a:tc>
                  <a:txBody>
                    <a:bodyPr/>
                    <a:lstStyle/>
                    <a:p>
                      <a:pPr algn="l" rtl="0"/>
                      <a:r>
                        <a:rPr lang="en-GB" sz="1800" b="0" i="0" dirty="0">
                          <a:effectLst/>
                          <a:latin typeface="+mn-lt"/>
                        </a:rPr>
                        <a:t>DEFINITION</a:t>
                      </a:r>
                    </a:p>
                  </a:txBody>
                  <a:tcPr>
                    <a:lnL w="6350" cap="flat" cmpd="sng" algn="ctr">
                      <a:solidFill>
                        <a:schemeClr val="tx1"/>
                      </a:solidFill>
                      <a:prstDash val="solid"/>
                      <a:round/>
                      <a:headEnd type="none" w="med" len="med"/>
                      <a:tailEnd type="none" w="med" len="med"/>
                    </a:lnL>
                    <a:lnR w="6350" cap="flat" cmpd="sng" algn="ctr">
                      <a:solidFill>
                        <a:schemeClr val="tx1"/>
                      </a:solidFill>
                      <a:prstDash val="solid"/>
                      <a:round/>
                      <a:headEnd type="none" w="med" len="med"/>
                      <a:tailEnd type="none" w="med" len="med"/>
                    </a:lnR>
                    <a:lnT w="6350" cap="flat" cmpd="sng" algn="ctr">
                      <a:solidFill>
                        <a:schemeClr val="tx1"/>
                      </a:solidFill>
                      <a:prstDash val="solid"/>
                      <a:round/>
                      <a:headEnd type="none" w="med" len="med"/>
                      <a:tailEnd type="none" w="med" len="med"/>
                    </a:lnT>
                    <a:lnB w="6350" cap="flat" cmpd="sng" algn="ctr">
                      <a:noFill/>
                      <a:prstDash val="solid"/>
                      <a:round/>
                      <a:headEnd type="none" w="med" len="med"/>
                      <a:tailEnd type="none" w="med" len="med"/>
                    </a:lnB>
                    <a:solidFill>
                      <a:schemeClr val="bg1"/>
                    </a:solidFill>
                  </a:tcPr>
                </a:tc>
                <a:tc>
                  <a:txBody>
                    <a:bodyPr/>
                    <a:lstStyle/>
                    <a:p>
                      <a:pPr algn="l" rtl="0"/>
                      <a:r>
                        <a:rPr lang="en-GB" sz="1800" b="0" i="0" dirty="0">
                          <a:effectLst/>
                          <a:latin typeface="+mn-lt"/>
                        </a:rPr>
                        <a:t>EXPLANATION</a:t>
                      </a:r>
                    </a:p>
                  </a:txBody>
                  <a:tcPr>
                    <a:lnL w="6350" cap="flat" cmpd="sng" algn="ctr">
                      <a:solidFill>
                        <a:schemeClr val="tx1"/>
                      </a:solidFill>
                      <a:prstDash val="solid"/>
                      <a:round/>
                      <a:headEnd type="none" w="med" len="med"/>
                      <a:tailEnd type="none" w="med" len="med"/>
                    </a:lnL>
                    <a:lnR w="6350" cap="flat" cmpd="sng" algn="ctr">
                      <a:solidFill>
                        <a:schemeClr val="tx1"/>
                      </a:solidFill>
                      <a:prstDash val="solid"/>
                      <a:round/>
                      <a:headEnd type="none" w="med" len="med"/>
                      <a:tailEnd type="none" w="med" len="med"/>
                    </a:lnR>
                    <a:lnT w="6350" cap="flat" cmpd="sng" algn="ctr">
                      <a:solidFill>
                        <a:schemeClr val="tx1"/>
                      </a:solidFill>
                      <a:prstDash val="solid"/>
                      <a:round/>
                      <a:headEnd type="none" w="med" len="med"/>
                      <a:tailEnd type="none" w="med" len="med"/>
                    </a:lnT>
                    <a:lnB w="6350" cap="flat" cmpd="sng" algn="ctr">
                      <a:noFill/>
                      <a:prstDash val="solid"/>
                      <a:round/>
                      <a:headEnd type="none" w="med" len="med"/>
                      <a:tailEnd type="none" w="med" len="med"/>
                    </a:lnB>
                    <a:solidFill>
                      <a:schemeClr val="bg1"/>
                    </a:solidFill>
                  </a:tcPr>
                </a:tc>
                <a:extLst>
                  <a:ext uri="{0D108BD9-81ED-4DB2-BD59-A6C34878D82A}">
                    <a16:rowId xmlns:a16="http://schemas.microsoft.com/office/drawing/2014/main" val="10000"/>
                  </a:ext>
                </a:extLst>
              </a:tr>
              <a:tr h="0">
                <a:tc>
                  <a:txBody>
                    <a:bodyPr/>
                    <a:lstStyle/>
                    <a:p>
                      <a:pPr algn="l" rtl="0">
                        <a:lnSpc>
                          <a:spcPct val="90000"/>
                        </a:lnSpc>
                      </a:pPr>
                      <a:r>
                        <a:rPr lang="en-GB" sz="1600" dirty="0">
                          <a:effectLst/>
                          <a:latin typeface="+mn-lt"/>
                        </a:rPr>
                        <a:t>A </a:t>
                      </a:r>
                      <a:r>
                        <a:rPr lang="en-GB" sz="1600" b="1" dirty="0">
                          <a:effectLst/>
                          <a:latin typeface="+mn-lt"/>
                        </a:rPr>
                        <a:t>service contract</a:t>
                      </a:r>
                      <a:r>
                        <a:rPr lang="en-GB" sz="1600" dirty="0">
                          <a:effectLst/>
                          <a:latin typeface="+mn-lt"/>
                        </a:rPr>
                        <a:t> is a supply contract concerned with sourcing a service rather than a tangible product.</a:t>
                      </a:r>
                    </a:p>
                  </a:txBody>
                  <a:tcPr>
                    <a:lnL w="6350" cap="flat" cmpd="sng" algn="ctr">
                      <a:solidFill>
                        <a:schemeClr val="tx1"/>
                      </a:solidFill>
                      <a:prstDash val="solid"/>
                      <a:round/>
                      <a:headEnd type="none" w="med" len="med"/>
                      <a:tailEnd type="none" w="med" len="med"/>
                    </a:lnL>
                    <a:lnR w="6350" cap="flat" cmpd="sng" algn="ctr">
                      <a:solidFill>
                        <a:schemeClr val="tx1"/>
                      </a:solid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solidFill>
                      <a:schemeClr val="accent1"/>
                    </a:solidFill>
                  </a:tcPr>
                </a:tc>
                <a:tc>
                  <a:txBody>
                    <a:bodyPr/>
                    <a:lstStyle/>
                    <a:p>
                      <a:pPr algn="l" rtl="0">
                        <a:lnSpc>
                          <a:spcPct val="90000"/>
                        </a:lnSpc>
                      </a:pPr>
                      <a:r>
                        <a:rPr lang="en-GB" sz="1600" dirty="0">
                          <a:effectLst/>
                          <a:latin typeface="+mn-lt"/>
                        </a:rPr>
                        <a:t>Company A wishes to purchase a service, eg consultancy or a cleaning service, and enters into a contract with a selected supplier (Company B) to have the service performed on agreed terms.</a:t>
                      </a:r>
                    </a:p>
                  </a:txBody>
                  <a:tcPr>
                    <a:lnL w="6350" cap="flat" cmpd="sng" algn="ctr">
                      <a:solidFill>
                        <a:schemeClr val="tx1"/>
                      </a:solidFill>
                      <a:prstDash val="solid"/>
                      <a:round/>
                      <a:headEnd type="none" w="med" len="med"/>
                      <a:tailEnd type="none" w="med" len="med"/>
                    </a:lnL>
                    <a:lnR w="6350" cap="flat" cmpd="sng" algn="ctr">
                      <a:solidFill>
                        <a:schemeClr val="tx1"/>
                      </a:solid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solidFill>
                      <a:schemeClr val="accent1"/>
                    </a:solidFill>
                  </a:tcPr>
                </a:tc>
                <a:extLst>
                  <a:ext uri="{0D108BD9-81ED-4DB2-BD59-A6C34878D82A}">
                    <a16:rowId xmlns:a16="http://schemas.microsoft.com/office/drawing/2014/main" val="10001"/>
                  </a:ext>
                </a:extLst>
              </a:tr>
              <a:tr h="0">
                <a:tc>
                  <a:txBody>
                    <a:bodyPr/>
                    <a:lstStyle/>
                    <a:p>
                      <a:pPr algn="l" rtl="0">
                        <a:lnSpc>
                          <a:spcPct val="90000"/>
                        </a:lnSpc>
                      </a:pPr>
                      <a:r>
                        <a:rPr lang="en-GB" sz="1600" b="1" dirty="0">
                          <a:effectLst/>
                          <a:latin typeface="+mn-lt"/>
                        </a:rPr>
                        <a:t>Subcontracting</a:t>
                      </a:r>
                      <a:r>
                        <a:rPr lang="en-GB" sz="1600" dirty="0">
                          <a:effectLst/>
                          <a:latin typeface="+mn-lt"/>
                        </a:rPr>
                        <a:t> is the use of an outside organisation to do work that the contracting organisation cannot do itself, because of a temporary shortage of resources or lack of capacity.</a:t>
                      </a:r>
                    </a:p>
                  </a:txBody>
                  <a:tcPr>
                    <a:lnL w="6350" cap="flat" cmpd="sng" algn="ctr">
                      <a:solidFill>
                        <a:schemeClr val="tx1"/>
                      </a:solidFill>
                      <a:prstDash val="solid"/>
                      <a:round/>
                      <a:headEnd type="none" w="med" len="med"/>
                      <a:tailEnd type="none" w="med" len="med"/>
                    </a:lnL>
                    <a:lnR w="6350" cap="flat" cmpd="sng" algn="ctr">
                      <a:solidFill>
                        <a:schemeClr val="tx1"/>
                      </a:solid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solidFill>
                      <a:schemeClr val="accent2"/>
                    </a:solidFill>
                  </a:tcPr>
                </a:tc>
                <a:tc>
                  <a:txBody>
                    <a:bodyPr/>
                    <a:lstStyle/>
                    <a:p>
                      <a:pPr algn="l" rtl="0">
                        <a:lnSpc>
                          <a:spcPct val="90000"/>
                        </a:lnSpc>
                      </a:pPr>
                      <a:r>
                        <a:rPr lang="en-GB" sz="1600" dirty="0">
                          <a:effectLst/>
                          <a:latin typeface="+mn-lt"/>
                        </a:rPr>
                        <a:t>Company A contracts Company B (the main contractor) to perform certain work, such as cleaning services. Company B lacks capacity to perform all the work itself. In order to meet Company A’s requirements, B subcontracts some of the work to Company C – if permitted to do so by its contract with Company A.</a:t>
                      </a:r>
                    </a:p>
                  </a:txBody>
                  <a:tcPr>
                    <a:lnL w="6350" cap="flat" cmpd="sng" algn="ctr">
                      <a:solidFill>
                        <a:schemeClr val="tx1"/>
                      </a:solidFill>
                      <a:prstDash val="solid"/>
                      <a:round/>
                      <a:headEnd type="none" w="med" len="med"/>
                      <a:tailEnd type="none" w="med" len="med"/>
                    </a:lnL>
                    <a:lnR w="6350" cap="flat" cmpd="sng" algn="ctr">
                      <a:solidFill>
                        <a:schemeClr val="tx1"/>
                      </a:solid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solidFill>
                      <a:schemeClr val="accent2"/>
                    </a:solidFill>
                  </a:tcPr>
                </a:tc>
                <a:extLst>
                  <a:ext uri="{0D108BD9-81ED-4DB2-BD59-A6C34878D82A}">
                    <a16:rowId xmlns:a16="http://schemas.microsoft.com/office/drawing/2014/main" val="10002"/>
                  </a:ext>
                </a:extLst>
              </a:tr>
              <a:tr h="0">
                <a:tc>
                  <a:txBody>
                    <a:bodyPr/>
                    <a:lstStyle/>
                    <a:p>
                      <a:pPr algn="l" rtl="0">
                        <a:lnSpc>
                          <a:spcPct val="90000"/>
                        </a:lnSpc>
                      </a:pPr>
                      <a:r>
                        <a:rPr lang="en-GB" sz="1600" b="1" dirty="0">
                          <a:effectLst/>
                          <a:latin typeface="+mn-lt"/>
                        </a:rPr>
                        <a:t>Outsourcing</a:t>
                      </a:r>
                      <a:r>
                        <a:rPr lang="en-GB" sz="1600" dirty="0">
                          <a:effectLst/>
                          <a:latin typeface="+mn-lt"/>
                        </a:rPr>
                        <a:t> is the strategic contracting out of major work, previously carried out in-house, to an external service provider.</a:t>
                      </a:r>
                    </a:p>
                  </a:txBody>
                  <a:tcPr>
                    <a:lnL w="6350" cap="flat" cmpd="sng" algn="ctr">
                      <a:solidFill>
                        <a:schemeClr val="tx1"/>
                      </a:solidFill>
                      <a:prstDash val="solid"/>
                      <a:round/>
                      <a:headEnd type="none" w="med" len="med"/>
                      <a:tailEnd type="none" w="med" len="med"/>
                    </a:lnL>
                    <a:lnR w="6350" cap="flat" cmpd="sng" algn="ctr">
                      <a:solidFill>
                        <a:schemeClr val="tx1"/>
                      </a:solidFill>
                      <a:prstDash val="solid"/>
                      <a:round/>
                      <a:headEnd type="none" w="med" len="med"/>
                      <a:tailEnd type="none" w="med" len="med"/>
                    </a:lnR>
                    <a:lnT w="6350" cap="flat" cmpd="sng" algn="ctr">
                      <a:noFill/>
                      <a:prstDash val="solid"/>
                      <a:round/>
                      <a:headEnd type="none" w="med" len="med"/>
                      <a:tailEnd type="none" w="med" len="med"/>
                    </a:lnT>
                    <a:lnB w="6350" cap="flat" cmpd="sng" algn="ctr">
                      <a:solidFill>
                        <a:schemeClr val="tx1"/>
                      </a:solidFill>
                      <a:prstDash val="solid"/>
                      <a:round/>
                      <a:headEnd type="none" w="med" len="med"/>
                      <a:tailEnd type="none" w="med" len="med"/>
                    </a:lnB>
                    <a:solidFill>
                      <a:schemeClr val="accent1"/>
                    </a:solidFill>
                  </a:tcPr>
                </a:tc>
                <a:tc>
                  <a:txBody>
                    <a:bodyPr/>
                    <a:lstStyle/>
                    <a:p>
                      <a:pPr algn="l" rtl="0">
                        <a:lnSpc>
                          <a:spcPct val="90000"/>
                        </a:lnSpc>
                      </a:pPr>
                      <a:r>
                        <a:rPr lang="en-GB" sz="1600" dirty="0">
                          <a:effectLst/>
                          <a:latin typeface="+mn-lt"/>
                        </a:rPr>
                        <a:t>The outsourcer (Company A) will draw up a long-term contract specifying the work to be performed and the service levels to be achieved by an outsource provider (Company B). The outsourcer retains responsibility for satisfactory completion of the work.</a:t>
                      </a:r>
                    </a:p>
                  </a:txBody>
                  <a:tcPr>
                    <a:lnL w="6350" cap="flat" cmpd="sng" algn="ctr">
                      <a:solidFill>
                        <a:schemeClr val="tx1"/>
                      </a:solidFill>
                      <a:prstDash val="solid"/>
                      <a:round/>
                      <a:headEnd type="none" w="med" len="med"/>
                      <a:tailEnd type="none" w="med" len="med"/>
                    </a:lnL>
                    <a:lnR w="6350" cap="flat" cmpd="sng" algn="ctr">
                      <a:solidFill>
                        <a:schemeClr val="tx1"/>
                      </a:solidFill>
                      <a:prstDash val="solid"/>
                      <a:round/>
                      <a:headEnd type="none" w="med" len="med"/>
                      <a:tailEnd type="none" w="med" len="med"/>
                    </a:lnR>
                    <a:lnT w="6350" cap="flat" cmpd="sng" algn="ctr">
                      <a:noFill/>
                      <a:prstDash val="solid"/>
                      <a:round/>
                      <a:headEnd type="none" w="med" len="med"/>
                      <a:tailEnd type="none" w="med" len="med"/>
                    </a:lnT>
                    <a:lnB w="6350" cap="flat" cmpd="sng" algn="ctr">
                      <a:solidFill>
                        <a:schemeClr val="tx1"/>
                      </a:solidFill>
                      <a:prstDash val="solid"/>
                      <a:round/>
                      <a:headEnd type="none" w="med" len="med"/>
                      <a:tailEnd type="none" w="med" len="med"/>
                    </a:lnB>
                    <a:solidFill>
                      <a:schemeClr val="accent1"/>
                    </a:solidFill>
                  </a:tcPr>
                </a:tc>
                <a:extLst>
                  <a:ext uri="{0D108BD9-81ED-4DB2-BD59-A6C34878D82A}">
                    <a16:rowId xmlns:a16="http://schemas.microsoft.com/office/drawing/2014/main" val="10003"/>
                  </a:ext>
                </a:extLst>
              </a:tr>
            </a:tbl>
          </a:graphicData>
        </a:graphic>
      </p:graphicFrame>
    </p:spTree>
    <p:extLst>
      <p:ext uri="{BB962C8B-B14F-4D97-AF65-F5344CB8AC3E}">
        <p14:creationId xmlns:p14="http://schemas.microsoft.com/office/powerpoint/2010/main" val="2149615543"/>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718704" y="262381"/>
            <a:ext cx="11087100" cy="752476"/>
          </a:xfrm>
        </p:spPr>
        <p:txBody>
          <a:bodyPr>
            <a:normAutofit fontScale="90000"/>
          </a:bodyPr>
          <a:lstStyle/>
          <a:p>
            <a:r>
              <a:rPr lang="en-GB" b="1" dirty="0"/>
              <a:t>Make or Buy? - What Should be Outsourced?</a:t>
            </a:r>
            <a:br>
              <a:rPr lang="en-GB" dirty="0"/>
            </a:br>
            <a:endParaRPr lang="en-GB" dirty="0"/>
          </a:p>
        </p:txBody>
      </p:sp>
      <p:pic>
        <p:nvPicPr>
          <p:cNvPr id="4" name="Picture 3" descr="L4M4_Ethical_Responsible_Sourcing_ch01_04.png"/>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2202571" y="941254"/>
            <a:ext cx="6816738" cy="4826577"/>
          </a:xfrm>
          <a:prstGeom prst="rect">
            <a:avLst/>
          </a:prstGeom>
        </p:spPr>
      </p:pic>
      <p:sp>
        <p:nvSpPr>
          <p:cNvPr id="7" name="TextBox 6"/>
          <p:cNvSpPr txBox="1"/>
          <p:nvPr/>
        </p:nvSpPr>
        <p:spPr>
          <a:xfrm>
            <a:off x="122966" y="6097706"/>
            <a:ext cx="5344763" cy="276999"/>
          </a:xfrm>
          <a:prstGeom prst="rect">
            <a:avLst/>
          </a:prstGeom>
          <a:noFill/>
        </p:spPr>
        <p:txBody>
          <a:bodyPr wrap="square" rtlCol="0">
            <a:spAutoFit/>
          </a:bodyPr>
          <a:lstStyle/>
          <a:p>
            <a:r>
              <a:rPr lang="en-GB" sz="1200" i="1" dirty="0">
                <a:solidFill>
                  <a:schemeClr val="tx1">
                    <a:lumMod val="50000"/>
                  </a:schemeClr>
                </a:solidFill>
              </a:rPr>
              <a:t>Figure 1.4 Outsource matrix based on Barnes (2008)</a:t>
            </a:r>
          </a:p>
        </p:txBody>
      </p:sp>
    </p:spTree>
    <p:extLst>
      <p:ext uri="{BB962C8B-B14F-4D97-AF65-F5344CB8AC3E}">
        <p14:creationId xmlns:p14="http://schemas.microsoft.com/office/powerpoint/2010/main" val="1992212072"/>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822375" y="636319"/>
            <a:ext cx="11087100" cy="752476"/>
          </a:xfrm>
        </p:spPr>
        <p:txBody>
          <a:bodyPr>
            <a:noAutofit/>
          </a:bodyPr>
          <a:lstStyle/>
          <a:p>
            <a:r>
              <a:rPr lang="en-GB" sz="3200" b="1" dirty="0"/>
              <a:t>What Should be Outsourced?</a:t>
            </a:r>
            <a:br>
              <a:rPr lang="en-GB" sz="3200" dirty="0"/>
            </a:br>
            <a:endParaRPr lang="en-GB" sz="3200" dirty="0"/>
          </a:p>
        </p:txBody>
      </p:sp>
      <p:graphicFrame>
        <p:nvGraphicFramePr>
          <p:cNvPr id="8" name="Table 7">
            <a:extLst>
              <a:ext uri="{FF2B5EF4-FFF2-40B4-BE49-F238E27FC236}">
                <a16:creationId xmlns:a16="http://schemas.microsoft.com/office/drawing/2014/main" id="{2949450D-4FBB-E941-81E7-39BDF1CEEBC1}"/>
              </a:ext>
            </a:extLst>
          </p:cNvPr>
          <p:cNvGraphicFramePr>
            <a:graphicFrameLocks noGrp="1"/>
          </p:cNvGraphicFramePr>
          <p:nvPr>
            <p:extLst/>
          </p:nvPr>
        </p:nvGraphicFramePr>
        <p:xfrm>
          <a:off x="2664358" y="1964267"/>
          <a:ext cx="8342308" cy="3840162"/>
        </p:xfrm>
        <a:graphic>
          <a:graphicData uri="http://schemas.openxmlformats.org/drawingml/2006/table">
            <a:tbl>
              <a:tblPr firstRow="1" bandRow="1">
                <a:tableStyleId>{5C22544A-7EE6-4342-B048-85BDC9FD1C3A}</a:tableStyleId>
              </a:tblPr>
              <a:tblGrid>
                <a:gridCol w="4171154">
                  <a:extLst>
                    <a:ext uri="{9D8B030D-6E8A-4147-A177-3AD203B41FA5}">
                      <a16:colId xmlns:a16="http://schemas.microsoft.com/office/drawing/2014/main" val="20000"/>
                    </a:ext>
                  </a:extLst>
                </a:gridCol>
                <a:gridCol w="4171154">
                  <a:extLst>
                    <a:ext uri="{9D8B030D-6E8A-4147-A177-3AD203B41FA5}">
                      <a16:colId xmlns:a16="http://schemas.microsoft.com/office/drawing/2014/main" val="20001"/>
                    </a:ext>
                  </a:extLst>
                </a:gridCol>
              </a:tblGrid>
              <a:tr h="1920081">
                <a:tc>
                  <a:txBody>
                    <a:bodyPr/>
                    <a:lstStyle/>
                    <a:p>
                      <a:pPr algn="ctr"/>
                      <a:endParaRPr lang="en-US" sz="2400" b="0" dirty="0">
                        <a:solidFill>
                          <a:schemeClr val="tx1"/>
                        </a:solidFill>
                      </a:endParaRPr>
                    </a:p>
                    <a:p>
                      <a:pPr algn="ctr"/>
                      <a:endParaRPr lang="en-US" sz="2400" b="0" dirty="0">
                        <a:solidFill>
                          <a:schemeClr val="tx1"/>
                        </a:solidFill>
                      </a:endParaRPr>
                    </a:p>
                    <a:p>
                      <a:pPr algn="ctr"/>
                      <a:r>
                        <a:rPr lang="en-US" sz="2400" b="0" dirty="0">
                          <a:solidFill>
                            <a:schemeClr val="tx1"/>
                          </a:solidFill>
                        </a:rPr>
                        <a:t>Collaboration</a:t>
                      </a:r>
                    </a:p>
                  </a:txBody>
                  <a:tcPr>
                    <a:solidFill>
                      <a:schemeClr val="accent1"/>
                    </a:solidFill>
                  </a:tcPr>
                </a:tc>
                <a:tc>
                  <a:txBody>
                    <a:bodyPr/>
                    <a:lstStyle/>
                    <a:p>
                      <a:pPr algn="ctr"/>
                      <a:endParaRPr lang="en-US" sz="2400" b="0" dirty="0">
                        <a:solidFill>
                          <a:schemeClr val="tx1"/>
                        </a:solidFill>
                      </a:endParaRPr>
                    </a:p>
                    <a:p>
                      <a:pPr algn="ctr"/>
                      <a:endParaRPr lang="en-US" sz="2400" b="0" dirty="0">
                        <a:solidFill>
                          <a:schemeClr val="tx1"/>
                        </a:solidFill>
                      </a:endParaRPr>
                    </a:p>
                    <a:p>
                      <a:pPr algn="ctr"/>
                      <a:r>
                        <a:rPr lang="en-US" sz="2400" b="0" dirty="0">
                          <a:solidFill>
                            <a:schemeClr val="tx1"/>
                          </a:solidFill>
                        </a:rPr>
                        <a:t>In-House</a:t>
                      </a:r>
                    </a:p>
                  </a:txBody>
                  <a:tcPr>
                    <a:solidFill>
                      <a:schemeClr val="accent1"/>
                    </a:solidFill>
                  </a:tcPr>
                </a:tc>
                <a:extLst>
                  <a:ext uri="{0D108BD9-81ED-4DB2-BD59-A6C34878D82A}">
                    <a16:rowId xmlns:a16="http://schemas.microsoft.com/office/drawing/2014/main" val="10000"/>
                  </a:ext>
                </a:extLst>
              </a:tr>
              <a:tr h="1920081">
                <a:tc>
                  <a:txBody>
                    <a:bodyPr/>
                    <a:lstStyle/>
                    <a:p>
                      <a:pPr algn="ctr"/>
                      <a:endParaRPr lang="en-US" sz="2400" b="0" dirty="0">
                        <a:solidFill>
                          <a:schemeClr val="tx1"/>
                        </a:solidFill>
                      </a:endParaRPr>
                    </a:p>
                    <a:p>
                      <a:pPr algn="ctr"/>
                      <a:endParaRPr lang="en-US" sz="2400" b="0" dirty="0">
                        <a:solidFill>
                          <a:schemeClr val="tx1"/>
                        </a:solidFill>
                      </a:endParaRPr>
                    </a:p>
                    <a:p>
                      <a:pPr algn="ctr"/>
                      <a:r>
                        <a:rPr lang="en-US" sz="2400" b="0" dirty="0">
                          <a:solidFill>
                            <a:schemeClr val="tx1"/>
                          </a:solidFill>
                        </a:rPr>
                        <a:t>Outsource / Buy-In</a:t>
                      </a:r>
                    </a:p>
                  </a:txBody>
                  <a:tcPr>
                    <a:solidFill>
                      <a:schemeClr val="accent1"/>
                    </a:solidFill>
                  </a:tcPr>
                </a:tc>
                <a:tc>
                  <a:txBody>
                    <a:bodyPr/>
                    <a:lstStyle/>
                    <a:p>
                      <a:pPr algn="ctr"/>
                      <a:endParaRPr lang="en-US" sz="2400" b="0" dirty="0">
                        <a:solidFill>
                          <a:schemeClr val="tx1"/>
                        </a:solidFill>
                      </a:endParaRPr>
                    </a:p>
                    <a:p>
                      <a:pPr algn="ctr"/>
                      <a:endParaRPr lang="en-US" sz="2400" b="0" dirty="0">
                        <a:solidFill>
                          <a:schemeClr val="tx1"/>
                        </a:solidFill>
                      </a:endParaRPr>
                    </a:p>
                    <a:p>
                      <a:pPr algn="ctr"/>
                      <a:r>
                        <a:rPr lang="en-US" sz="2400" b="0" dirty="0">
                          <a:solidFill>
                            <a:schemeClr val="tx1"/>
                          </a:solidFill>
                        </a:rPr>
                        <a:t>Develop Contracting</a:t>
                      </a:r>
                    </a:p>
                  </a:txBody>
                  <a:tcPr>
                    <a:solidFill>
                      <a:schemeClr val="accent1"/>
                    </a:solidFill>
                  </a:tcPr>
                </a:tc>
                <a:extLst>
                  <a:ext uri="{0D108BD9-81ED-4DB2-BD59-A6C34878D82A}">
                    <a16:rowId xmlns:a16="http://schemas.microsoft.com/office/drawing/2014/main" val="10001"/>
                  </a:ext>
                </a:extLst>
              </a:tr>
            </a:tbl>
          </a:graphicData>
        </a:graphic>
      </p:graphicFrame>
      <p:cxnSp>
        <p:nvCxnSpPr>
          <p:cNvPr id="9" name="Straight Arrow Connector 8">
            <a:extLst>
              <a:ext uri="{FF2B5EF4-FFF2-40B4-BE49-F238E27FC236}">
                <a16:creationId xmlns:a16="http://schemas.microsoft.com/office/drawing/2014/main" id="{3862BC7B-F571-F248-99F8-E2AF4DABBECF}"/>
              </a:ext>
            </a:extLst>
          </p:cNvPr>
          <p:cNvCxnSpPr/>
          <p:nvPr/>
        </p:nvCxnSpPr>
        <p:spPr>
          <a:xfrm>
            <a:off x="2107431" y="1964267"/>
            <a:ext cx="16934" cy="3840163"/>
          </a:xfrm>
          <a:prstGeom prst="straightConnector1">
            <a:avLst/>
          </a:prstGeom>
          <a:ln w="12700">
            <a:solidFill>
              <a:schemeClr val="tx1"/>
            </a:solidFill>
            <a:headEnd type="triangle"/>
            <a:tailEnd type="triangle"/>
          </a:ln>
        </p:spPr>
        <p:style>
          <a:lnRef idx="1">
            <a:schemeClr val="accent1"/>
          </a:lnRef>
          <a:fillRef idx="0">
            <a:schemeClr val="accent1"/>
          </a:fillRef>
          <a:effectRef idx="0">
            <a:schemeClr val="accent1"/>
          </a:effectRef>
          <a:fontRef idx="minor">
            <a:schemeClr val="tx1"/>
          </a:fontRef>
        </p:style>
      </p:cxnSp>
      <p:cxnSp>
        <p:nvCxnSpPr>
          <p:cNvPr id="10" name="Straight Arrow Connector 9">
            <a:extLst>
              <a:ext uri="{FF2B5EF4-FFF2-40B4-BE49-F238E27FC236}">
                <a16:creationId xmlns:a16="http://schemas.microsoft.com/office/drawing/2014/main" id="{05033E94-8752-8041-B9B5-735180271F1F}"/>
              </a:ext>
            </a:extLst>
          </p:cNvPr>
          <p:cNvCxnSpPr/>
          <p:nvPr/>
        </p:nvCxnSpPr>
        <p:spPr>
          <a:xfrm flipV="1">
            <a:off x="2032000" y="5977467"/>
            <a:ext cx="8974666" cy="16933"/>
          </a:xfrm>
          <a:prstGeom prst="straightConnector1">
            <a:avLst/>
          </a:prstGeom>
          <a:ln w="12700">
            <a:solidFill>
              <a:schemeClr val="tx1"/>
            </a:solidFill>
            <a:headEnd type="triangle"/>
            <a:tailEnd type="triangle"/>
          </a:ln>
        </p:spPr>
        <p:style>
          <a:lnRef idx="1">
            <a:schemeClr val="accent1"/>
          </a:lnRef>
          <a:fillRef idx="0">
            <a:schemeClr val="accent1"/>
          </a:fillRef>
          <a:effectRef idx="0">
            <a:schemeClr val="accent1"/>
          </a:effectRef>
          <a:fontRef idx="minor">
            <a:schemeClr val="tx1"/>
          </a:fontRef>
        </p:style>
      </p:cxnSp>
      <p:sp>
        <p:nvSpPr>
          <p:cNvPr id="11" name="TextBox 10">
            <a:extLst>
              <a:ext uri="{FF2B5EF4-FFF2-40B4-BE49-F238E27FC236}">
                <a16:creationId xmlns:a16="http://schemas.microsoft.com/office/drawing/2014/main" id="{E12EC8E8-031B-E847-92F0-D1121D5BE862}"/>
              </a:ext>
            </a:extLst>
          </p:cNvPr>
          <p:cNvSpPr txBox="1"/>
          <p:nvPr/>
        </p:nvSpPr>
        <p:spPr>
          <a:xfrm>
            <a:off x="181445" y="3551766"/>
            <a:ext cx="1665284" cy="646331"/>
          </a:xfrm>
          <a:prstGeom prst="rect">
            <a:avLst/>
          </a:prstGeom>
          <a:noFill/>
        </p:spPr>
        <p:txBody>
          <a:bodyPr wrap="square" rtlCol="0">
            <a:spAutoFit/>
          </a:bodyPr>
          <a:lstStyle/>
          <a:p>
            <a:r>
              <a:rPr lang="en-US" b="1" dirty="0"/>
              <a:t>Core Competence</a:t>
            </a:r>
          </a:p>
        </p:txBody>
      </p:sp>
      <p:sp>
        <p:nvSpPr>
          <p:cNvPr id="12" name="TextBox 11">
            <a:extLst>
              <a:ext uri="{FF2B5EF4-FFF2-40B4-BE49-F238E27FC236}">
                <a16:creationId xmlns:a16="http://schemas.microsoft.com/office/drawing/2014/main" id="{291D77F6-7B29-F443-AD89-856E50788191}"/>
              </a:ext>
            </a:extLst>
          </p:cNvPr>
          <p:cNvSpPr txBox="1"/>
          <p:nvPr/>
        </p:nvSpPr>
        <p:spPr>
          <a:xfrm>
            <a:off x="5782078" y="6032264"/>
            <a:ext cx="2504788" cy="369332"/>
          </a:xfrm>
          <a:prstGeom prst="rect">
            <a:avLst/>
          </a:prstGeom>
          <a:noFill/>
        </p:spPr>
        <p:txBody>
          <a:bodyPr wrap="none" rtlCol="0">
            <a:spAutoFit/>
          </a:bodyPr>
          <a:lstStyle/>
          <a:p>
            <a:r>
              <a:rPr lang="en-US" b="1" dirty="0"/>
              <a:t>Contractor Competence </a:t>
            </a:r>
          </a:p>
        </p:txBody>
      </p:sp>
      <p:sp>
        <p:nvSpPr>
          <p:cNvPr id="13" name="TextBox 12">
            <a:extLst>
              <a:ext uri="{FF2B5EF4-FFF2-40B4-BE49-F238E27FC236}">
                <a16:creationId xmlns:a16="http://schemas.microsoft.com/office/drawing/2014/main" id="{2F6755F9-AA5F-854A-81A5-65524824094D}"/>
              </a:ext>
            </a:extLst>
          </p:cNvPr>
          <p:cNvSpPr txBox="1"/>
          <p:nvPr/>
        </p:nvSpPr>
        <p:spPr>
          <a:xfrm>
            <a:off x="829426" y="1964267"/>
            <a:ext cx="612668" cy="369332"/>
          </a:xfrm>
          <a:prstGeom prst="rect">
            <a:avLst/>
          </a:prstGeom>
          <a:noFill/>
        </p:spPr>
        <p:txBody>
          <a:bodyPr wrap="none" rtlCol="0">
            <a:spAutoFit/>
          </a:bodyPr>
          <a:lstStyle/>
          <a:p>
            <a:r>
              <a:rPr lang="en-US"/>
              <a:t>High</a:t>
            </a:r>
          </a:p>
        </p:txBody>
      </p:sp>
      <p:sp>
        <p:nvSpPr>
          <p:cNvPr id="14" name="TextBox 13">
            <a:extLst>
              <a:ext uri="{FF2B5EF4-FFF2-40B4-BE49-F238E27FC236}">
                <a16:creationId xmlns:a16="http://schemas.microsoft.com/office/drawing/2014/main" id="{BC4BEEAD-8DA9-1E4E-82BD-1B2828CE9D4E}"/>
              </a:ext>
            </a:extLst>
          </p:cNvPr>
          <p:cNvSpPr txBox="1"/>
          <p:nvPr/>
        </p:nvSpPr>
        <p:spPr>
          <a:xfrm>
            <a:off x="2051690" y="6109996"/>
            <a:ext cx="612668" cy="369332"/>
          </a:xfrm>
          <a:prstGeom prst="rect">
            <a:avLst/>
          </a:prstGeom>
          <a:noFill/>
        </p:spPr>
        <p:txBody>
          <a:bodyPr wrap="none" rtlCol="0">
            <a:spAutoFit/>
          </a:bodyPr>
          <a:lstStyle/>
          <a:p>
            <a:r>
              <a:rPr lang="en-US"/>
              <a:t>High</a:t>
            </a:r>
          </a:p>
        </p:txBody>
      </p:sp>
      <p:sp>
        <p:nvSpPr>
          <p:cNvPr id="15" name="TextBox 14">
            <a:extLst>
              <a:ext uri="{FF2B5EF4-FFF2-40B4-BE49-F238E27FC236}">
                <a16:creationId xmlns:a16="http://schemas.microsoft.com/office/drawing/2014/main" id="{06457B61-6B98-7343-9071-688B4D0729F1}"/>
              </a:ext>
            </a:extLst>
          </p:cNvPr>
          <p:cNvSpPr txBox="1"/>
          <p:nvPr/>
        </p:nvSpPr>
        <p:spPr>
          <a:xfrm>
            <a:off x="10617200" y="6109996"/>
            <a:ext cx="568682" cy="369332"/>
          </a:xfrm>
          <a:prstGeom prst="rect">
            <a:avLst/>
          </a:prstGeom>
          <a:noFill/>
        </p:spPr>
        <p:txBody>
          <a:bodyPr wrap="none" rtlCol="0">
            <a:spAutoFit/>
          </a:bodyPr>
          <a:lstStyle/>
          <a:p>
            <a:r>
              <a:rPr lang="en-US"/>
              <a:t>Low</a:t>
            </a:r>
          </a:p>
        </p:txBody>
      </p:sp>
      <p:sp>
        <p:nvSpPr>
          <p:cNvPr id="16" name="TextBox 15">
            <a:extLst>
              <a:ext uri="{FF2B5EF4-FFF2-40B4-BE49-F238E27FC236}">
                <a16:creationId xmlns:a16="http://schemas.microsoft.com/office/drawing/2014/main" id="{75E2C041-84A8-9346-AAFB-1753443ECDD8}"/>
              </a:ext>
            </a:extLst>
          </p:cNvPr>
          <p:cNvSpPr txBox="1"/>
          <p:nvPr/>
        </p:nvSpPr>
        <p:spPr>
          <a:xfrm>
            <a:off x="822375" y="5608135"/>
            <a:ext cx="568682" cy="369332"/>
          </a:xfrm>
          <a:prstGeom prst="rect">
            <a:avLst/>
          </a:prstGeom>
          <a:noFill/>
        </p:spPr>
        <p:txBody>
          <a:bodyPr wrap="none" rtlCol="0">
            <a:spAutoFit/>
          </a:bodyPr>
          <a:lstStyle/>
          <a:p>
            <a:r>
              <a:rPr lang="en-US"/>
              <a:t>Low</a:t>
            </a:r>
          </a:p>
        </p:txBody>
      </p:sp>
    </p:spTree>
    <p:extLst>
      <p:ext uri="{BB962C8B-B14F-4D97-AF65-F5344CB8AC3E}">
        <p14:creationId xmlns:p14="http://schemas.microsoft.com/office/powerpoint/2010/main" val="2728812393"/>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Requirements for outsourcing</a:t>
            </a:r>
          </a:p>
        </p:txBody>
      </p:sp>
      <p:sp>
        <p:nvSpPr>
          <p:cNvPr id="3" name="Content Placeholder 2"/>
          <p:cNvSpPr>
            <a:spLocks noGrp="1"/>
          </p:cNvSpPr>
          <p:nvPr>
            <p:ph idx="1"/>
          </p:nvPr>
        </p:nvSpPr>
        <p:spPr/>
        <p:txBody>
          <a:bodyPr>
            <a:normAutofit/>
          </a:bodyPr>
          <a:lstStyle/>
          <a:p>
            <a:pPr lvl="1"/>
            <a:r>
              <a:rPr lang="en-US" dirty="0"/>
              <a:t>Rigorous supplier selection</a:t>
            </a:r>
          </a:p>
          <a:p>
            <a:pPr lvl="1"/>
            <a:r>
              <a:rPr lang="en-US" dirty="0"/>
              <a:t>Rigorous supplier contracting</a:t>
            </a:r>
          </a:p>
          <a:p>
            <a:pPr lvl="1"/>
            <a:r>
              <a:rPr lang="en-US" dirty="0"/>
              <a:t>Clear and agreed service levels, standards and key performance indicators</a:t>
            </a:r>
          </a:p>
          <a:p>
            <a:pPr lvl="1"/>
            <a:r>
              <a:rPr lang="en-US" dirty="0"/>
              <a:t>Consistent and rigorous monitoring of service delivery and quality</a:t>
            </a:r>
          </a:p>
          <a:p>
            <a:pPr lvl="1"/>
            <a:r>
              <a:rPr lang="en-US" dirty="0"/>
              <a:t>Ongoing contract and supplier management</a:t>
            </a:r>
          </a:p>
          <a:p>
            <a:pPr lvl="1"/>
            <a:r>
              <a:rPr lang="en-US" dirty="0"/>
              <a:t>Contract review</a:t>
            </a:r>
            <a:endParaRPr lang="en-GB" dirty="0"/>
          </a:p>
        </p:txBody>
      </p:sp>
    </p:spTree>
    <p:extLst>
      <p:ext uri="{BB962C8B-B14F-4D97-AF65-F5344CB8AC3E}">
        <p14:creationId xmlns:p14="http://schemas.microsoft.com/office/powerpoint/2010/main" val="4062660571"/>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Contract terms for outsourcing</a:t>
            </a:r>
          </a:p>
        </p:txBody>
      </p:sp>
      <p:sp>
        <p:nvSpPr>
          <p:cNvPr id="3" name="Content Placeholder 2"/>
          <p:cNvSpPr>
            <a:spLocks noGrp="1"/>
          </p:cNvSpPr>
          <p:nvPr>
            <p:ph idx="1"/>
          </p:nvPr>
        </p:nvSpPr>
        <p:spPr/>
        <p:txBody>
          <a:bodyPr>
            <a:normAutofit/>
          </a:bodyPr>
          <a:lstStyle/>
          <a:p>
            <a:pPr lvl="1"/>
            <a:r>
              <a:rPr lang="en-US" dirty="0"/>
              <a:t>Confidentiality</a:t>
            </a:r>
          </a:p>
          <a:p>
            <a:pPr lvl="1"/>
            <a:r>
              <a:rPr lang="en-US" dirty="0"/>
              <a:t>Intellectual property protection</a:t>
            </a:r>
          </a:p>
          <a:p>
            <a:pPr lvl="1"/>
            <a:r>
              <a:rPr lang="en-US" dirty="0"/>
              <a:t>Transfer of assets</a:t>
            </a:r>
          </a:p>
          <a:p>
            <a:pPr lvl="1"/>
            <a:r>
              <a:rPr lang="en-US" dirty="0"/>
              <a:t>Employment terms of transferred staff</a:t>
            </a:r>
          </a:p>
          <a:p>
            <a:pPr lvl="1"/>
            <a:r>
              <a:rPr lang="en-GB" dirty="0"/>
              <a:t>Indemnities</a:t>
            </a:r>
          </a:p>
          <a:p>
            <a:pPr lvl="1"/>
            <a:r>
              <a:rPr lang="en-GB" dirty="0"/>
              <a:t>Subcontractor approval rights</a:t>
            </a:r>
          </a:p>
          <a:p>
            <a:pPr lvl="1"/>
            <a:r>
              <a:rPr lang="en-US" dirty="0"/>
              <a:t>Performance management</a:t>
            </a:r>
          </a:p>
          <a:p>
            <a:pPr lvl="1"/>
            <a:r>
              <a:rPr lang="en-US" dirty="0"/>
              <a:t>Dispute resolution</a:t>
            </a:r>
          </a:p>
          <a:p>
            <a:pPr lvl="1"/>
            <a:r>
              <a:rPr lang="en-US" dirty="0"/>
              <a:t>Contract variation and price adjustment</a:t>
            </a:r>
            <a:endParaRPr lang="en-GB" dirty="0"/>
          </a:p>
        </p:txBody>
      </p:sp>
    </p:spTree>
    <p:extLst>
      <p:ext uri="{BB962C8B-B14F-4D97-AF65-F5344CB8AC3E}">
        <p14:creationId xmlns:p14="http://schemas.microsoft.com/office/powerpoint/2010/main" val="2042271352"/>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870654A-E8F2-D34B-A154-7BE06D84A9C9}"/>
              </a:ext>
            </a:extLst>
          </p:cNvPr>
          <p:cNvSpPr>
            <a:spLocks noGrp="1"/>
          </p:cNvSpPr>
          <p:nvPr>
            <p:ph type="title"/>
          </p:nvPr>
        </p:nvSpPr>
        <p:spPr/>
        <p:txBody>
          <a:bodyPr/>
          <a:lstStyle/>
          <a:p>
            <a:r>
              <a:rPr lang="en-US" b="1" dirty="0"/>
              <a:t>Risk Management</a:t>
            </a:r>
          </a:p>
        </p:txBody>
      </p:sp>
      <p:sp>
        <p:nvSpPr>
          <p:cNvPr id="3" name="Content Placeholder 2">
            <a:extLst>
              <a:ext uri="{FF2B5EF4-FFF2-40B4-BE49-F238E27FC236}">
                <a16:creationId xmlns:a16="http://schemas.microsoft.com/office/drawing/2014/main" id="{586D4C7A-73E1-6A46-BB4A-81BB075CD194}"/>
              </a:ext>
            </a:extLst>
          </p:cNvPr>
          <p:cNvSpPr>
            <a:spLocks noGrp="1"/>
          </p:cNvSpPr>
          <p:nvPr>
            <p:ph idx="1"/>
          </p:nvPr>
        </p:nvSpPr>
        <p:spPr/>
        <p:txBody>
          <a:bodyPr/>
          <a:lstStyle/>
          <a:p>
            <a:pPr marL="0" indent="0">
              <a:buNone/>
            </a:pPr>
            <a:r>
              <a:rPr lang="en-GB" dirty="0">
                <a:hlinkClick r:id="rId2"/>
              </a:rPr>
              <a:t>https://hbr.org/2003/04/preparing-for-evil</a:t>
            </a:r>
            <a:endParaRPr lang="en-US" dirty="0"/>
          </a:p>
        </p:txBody>
      </p:sp>
    </p:spTree>
    <p:extLst>
      <p:ext uri="{BB962C8B-B14F-4D97-AF65-F5344CB8AC3E}">
        <p14:creationId xmlns:p14="http://schemas.microsoft.com/office/powerpoint/2010/main" val="2792830511"/>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5. Hiring &amp; Leasing </a:t>
            </a:r>
          </a:p>
        </p:txBody>
      </p:sp>
      <p:sp>
        <p:nvSpPr>
          <p:cNvPr id="3" name="Content Placeholder 2"/>
          <p:cNvSpPr>
            <a:spLocks noGrp="1"/>
          </p:cNvSpPr>
          <p:nvPr>
            <p:ph idx="1"/>
          </p:nvPr>
        </p:nvSpPr>
        <p:spPr>
          <a:xfrm>
            <a:off x="1524000" y="1438275"/>
            <a:ext cx="9144000" cy="4171950"/>
          </a:xfrm>
        </p:spPr>
        <p:txBody>
          <a:bodyPr/>
          <a:lstStyle/>
          <a:p>
            <a:pPr>
              <a:buFont typeface="Arial" pitchFamily="34" charset="0"/>
              <a:buChar char="•"/>
            </a:pPr>
            <a:r>
              <a:rPr lang="en-GB" dirty="0"/>
              <a:t> Various procurement options may be considered as an alternative to the purchase expensive capital asset.  This includes hiring &amp; leasing</a:t>
            </a:r>
          </a:p>
          <a:p>
            <a:pPr lvl="2"/>
            <a:r>
              <a:rPr lang="en-GB" dirty="0"/>
              <a:t>Distinguish between contracts for the </a:t>
            </a:r>
            <a:r>
              <a:rPr lang="en-GB" b="1" dirty="0"/>
              <a:t>‘sales of goods’ </a:t>
            </a:r>
            <a:r>
              <a:rPr lang="en-GB" dirty="0"/>
              <a:t>(where the transfer of ownership takes place) &amp; </a:t>
            </a:r>
            <a:r>
              <a:rPr lang="en-GB" b="1" dirty="0"/>
              <a:t>‘contracts of bailment’, </a:t>
            </a:r>
            <a:r>
              <a:rPr lang="en-GB" dirty="0"/>
              <a:t>(where custody of goods are provided by the owner to another party over a specified period)</a:t>
            </a:r>
          </a:p>
          <a:p>
            <a:pPr lvl="3"/>
            <a:r>
              <a:rPr lang="en-GB" b="1" dirty="0"/>
              <a:t>Bailment is therefore covered by Supply of Goods &amp; Services Act, 1982 &amp; NOT the Sale of Goods Act, 1979.</a:t>
            </a:r>
          </a:p>
          <a:p>
            <a:pPr lvl="2"/>
            <a:r>
              <a:rPr lang="en-GB" dirty="0"/>
              <a:t>Hiring &amp; leasing are closely related contractual approaches through which: -</a:t>
            </a:r>
          </a:p>
          <a:p>
            <a:pPr lvl="3"/>
            <a:r>
              <a:rPr lang="en-GB" dirty="0"/>
              <a:t>The </a:t>
            </a:r>
            <a:r>
              <a:rPr lang="en-GB" b="1" u="sng" dirty="0"/>
              <a:t>ownership</a:t>
            </a:r>
            <a:r>
              <a:rPr lang="en-GB" b="1" dirty="0"/>
              <a:t> </a:t>
            </a:r>
            <a:r>
              <a:rPr lang="en-GB" dirty="0"/>
              <a:t>of an asset remains with another organisation (the </a:t>
            </a:r>
            <a:r>
              <a:rPr lang="en-GB" dirty="0" err="1"/>
              <a:t>bailor</a:t>
            </a:r>
            <a:r>
              <a:rPr lang="en-GB" dirty="0"/>
              <a:t>), but</a:t>
            </a:r>
          </a:p>
          <a:p>
            <a:pPr lvl="3"/>
            <a:r>
              <a:rPr lang="en-GB" dirty="0"/>
              <a:t>The customer or client organisation (the </a:t>
            </a:r>
            <a:r>
              <a:rPr lang="en-GB" dirty="0" err="1"/>
              <a:t>bailee</a:t>
            </a:r>
            <a:r>
              <a:rPr lang="en-GB" dirty="0"/>
              <a:t>) </a:t>
            </a:r>
            <a:r>
              <a:rPr lang="en-GB" b="1" u="sng" dirty="0"/>
              <a:t>enjoys possession &amp; use</a:t>
            </a:r>
            <a:r>
              <a:rPr lang="en-GB" dirty="0"/>
              <a:t> of the asset in exchange for payment</a:t>
            </a:r>
          </a:p>
        </p:txBody>
      </p:sp>
    </p:spTree>
    <p:extLst>
      <p:ext uri="{BB962C8B-B14F-4D97-AF65-F5344CB8AC3E}">
        <p14:creationId xmlns:p14="http://schemas.microsoft.com/office/powerpoint/2010/main" val="1860509533"/>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Contracts of hire</a:t>
            </a:r>
          </a:p>
        </p:txBody>
      </p:sp>
      <p:sp>
        <p:nvSpPr>
          <p:cNvPr id="3" name="Content Placeholder 2"/>
          <p:cNvSpPr>
            <a:spLocks noGrp="1"/>
          </p:cNvSpPr>
          <p:nvPr>
            <p:ph idx="1"/>
          </p:nvPr>
        </p:nvSpPr>
        <p:spPr>
          <a:xfrm>
            <a:off x="1524000" y="1438275"/>
            <a:ext cx="9144000" cy="4171950"/>
          </a:xfrm>
        </p:spPr>
        <p:txBody>
          <a:bodyPr>
            <a:normAutofit fontScale="92500" lnSpcReduction="10000"/>
          </a:bodyPr>
          <a:lstStyle/>
          <a:p>
            <a:pPr>
              <a:buFont typeface="Arial" pitchFamily="34" charset="0"/>
              <a:buChar char="•"/>
            </a:pPr>
            <a:r>
              <a:rPr lang="en-GB" dirty="0"/>
              <a:t> A </a:t>
            </a:r>
            <a:r>
              <a:rPr lang="en-GB" b="1" dirty="0"/>
              <a:t>contract of hire of goods </a:t>
            </a:r>
            <a:r>
              <a:rPr lang="en-GB" dirty="0"/>
              <a:t>arises where the owner of the goods merely allows the hirer to have possession of goods for a specified period.</a:t>
            </a:r>
          </a:p>
          <a:p>
            <a:pPr lvl="2"/>
            <a:r>
              <a:rPr lang="en-GB" dirty="0"/>
              <a:t>This is </a:t>
            </a:r>
            <a:r>
              <a:rPr lang="en-GB" b="1" u="sng" dirty="0"/>
              <a:t>NOT</a:t>
            </a:r>
            <a:r>
              <a:rPr lang="en-GB" dirty="0"/>
              <a:t> a contract of sale of goods, because there is no intention to transfer ownership</a:t>
            </a:r>
          </a:p>
          <a:p>
            <a:pPr lvl="2"/>
            <a:r>
              <a:rPr lang="en-GB" dirty="0"/>
              <a:t>The hirer contracts to take possession of the item and to enjoy its use for a stated period, at an agreed rate per period, on agreed terms and for an agreed rate per period.</a:t>
            </a:r>
          </a:p>
          <a:p>
            <a:pPr lvl="2"/>
            <a:r>
              <a:rPr lang="en-GB" dirty="0"/>
              <a:t>The hire company takes the equipment back into its possession after the period of hire, to lend to other customers on similar terms.</a:t>
            </a:r>
          </a:p>
          <a:p>
            <a:pPr lvl="2"/>
            <a:r>
              <a:rPr lang="en-GB" dirty="0"/>
              <a:t>Hire contracts are often standard contracts prepared on the standard terms of business of the hire organisation</a:t>
            </a:r>
          </a:p>
          <a:p>
            <a:pPr lvl="2"/>
            <a:r>
              <a:rPr lang="en-GB" dirty="0"/>
              <a:t>A hire contract will be particularly appropriate for short-term requirements when it would not be cost effective to make a major capital investment in an asset only required for a short project, task or occasional need</a:t>
            </a:r>
          </a:p>
        </p:txBody>
      </p:sp>
    </p:spTree>
    <p:extLst>
      <p:ext uri="{BB962C8B-B14F-4D97-AF65-F5344CB8AC3E}">
        <p14:creationId xmlns:p14="http://schemas.microsoft.com/office/powerpoint/2010/main" val="191428195"/>
      </p:ext>
    </p:extLst>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Contracts of hire purchase</a:t>
            </a:r>
          </a:p>
        </p:txBody>
      </p:sp>
      <p:sp>
        <p:nvSpPr>
          <p:cNvPr id="3" name="Content Placeholder 2"/>
          <p:cNvSpPr>
            <a:spLocks noGrp="1"/>
          </p:cNvSpPr>
          <p:nvPr>
            <p:ph idx="1"/>
          </p:nvPr>
        </p:nvSpPr>
        <p:spPr>
          <a:xfrm>
            <a:off x="1524000" y="1438275"/>
            <a:ext cx="9144000" cy="4171950"/>
          </a:xfrm>
        </p:spPr>
        <p:txBody>
          <a:bodyPr/>
          <a:lstStyle/>
          <a:p>
            <a:pPr>
              <a:buFont typeface="Arial" pitchFamily="34" charset="0"/>
              <a:buChar char="•"/>
            </a:pPr>
            <a:r>
              <a:rPr lang="en-GB" dirty="0"/>
              <a:t> A </a:t>
            </a:r>
            <a:r>
              <a:rPr lang="en-GB" b="1" dirty="0"/>
              <a:t>contract of hire purchase </a:t>
            </a:r>
            <a:r>
              <a:rPr lang="en-GB" dirty="0"/>
              <a:t>is appropriate when the need for an asset is ongoing. This is a contract under which the owner of the goods (the hirer or </a:t>
            </a:r>
            <a:r>
              <a:rPr lang="en-GB" dirty="0" err="1"/>
              <a:t>bailor</a:t>
            </a:r>
            <a:r>
              <a:rPr lang="en-GB" dirty="0"/>
              <a:t>) hires them to another party, who has the option to purchase once all the agreed instalments have been paid.</a:t>
            </a:r>
          </a:p>
          <a:p>
            <a:pPr lvl="2"/>
            <a:r>
              <a:rPr lang="en-GB" dirty="0"/>
              <a:t>The contract of hire purchase is also </a:t>
            </a:r>
            <a:r>
              <a:rPr lang="en-GB" b="1" u="sng" dirty="0"/>
              <a:t>NOT </a:t>
            </a:r>
            <a:r>
              <a:rPr lang="en-GB" dirty="0"/>
              <a:t>a contract for the sale of goods</a:t>
            </a:r>
          </a:p>
          <a:p>
            <a:pPr lvl="2"/>
            <a:r>
              <a:rPr lang="en-GB" dirty="0"/>
              <a:t>The hirer does not obtain immediate ownership for the duration of the agreement, it merely has possession</a:t>
            </a:r>
          </a:p>
          <a:p>
            <a:pPr lvl="2"/>
            <a:r>
              <a:rPr lang="en-GB" dirty="0"/>
              <a:t>It is not an agreement to sell either, because the contract </a:t>
            </a:r>
            <a:r>
              <a:rPr lang="en-GB" b="1" u="sng" dirty="0"/>
              <a:t>DOES NOT</a:t>
            </a:r>
            <a:r>
              <a:rPr lang="en-GB" b="1" dirty="0"/>
              <a:t> </a:t>
            </a:r>
            <a:r>
              <a:rPr lang="en-GB" dirty="0"/>
              <a:t>give the hirer the right to ownership once the instalments have been paid, it merely gives the option to purchase.</a:t>
            </a:r>
          </a:p>
        </p:txBody>
      </p:sp>
    </p:spTree>
    <p:extLst>
      <p:ext uri="{BB962C8B-B14F-4D97-AF65-F5344CB8AC3E}">
        <p14:creationId xmlns:p14="http://schemas.microsoft.com/office/powerpoint/2010/main" val="2501829294"/>
      </p:ext>
    </p:extLst>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Contracts for lease</a:t>
            </a:r>
          </a:p>
        </p:txBody>
      </p:sp>
      <p:sp>
        <p:nvSpPr>
          <p:cNvPr id="3" name="Content Placeholder 2"/>
          <p:cNvSpPr>
            <a:spLocks noGrp="1"/>
          </p:cNvSpPr>
          <p:nvPr>
            <p:ph idx="1"/>
          </p:nvPr>
        </p:nvSpPr>
        <p:spPr>
          <a:xfrm>
            <a:off x="1524000" y="1257301"/>
            <a:ext cx="9144000" cy="4352925"/>
          </a:xfrm>
        </p:spPr>
        <p:txBody>
          <a:bodyPr>
            <a:normAutofit lnSpcReduction="10000"/>
          </a:bodyPr>
          <a:lstStyle/>
          <a:p>
            <a:pPr>
              <a:buFont typeface="Arial" pitchFamily="34" charset="0"/>
              <a:buChar char="•"/>
            </a:pPr>
            <a:r>
              <a:rPr lang="en-GB" dirty="0"/>
              <a:t> Leasing is more long-term, financed-based arrangement in which the leasing company (or </a:t>
            </a:r>
            <a:r>
              <a:rPr lang="en-GB" dirty="0" err="1"/>
              <a:t>lessor</a:t>
            </a:r>
            <a:r>
              <a:rPr lang="en-GB" dirty="0"/>
              <a:t>) contracts with the customer (lessee) to buy an asset (from a 3</a:t>
            </a:r>
            <a:r>
              <a:rPr lang="en-GB" baseline="30000" dirty="0"/>
              <a:t>rd</a:t>
            </a:r>
            <a:r>
              <a:rPr lang="en-GB" dirty="0"/>
              <a:t> party) and hire it to its customer </a:t>
            </a:r>
          </a:p>
          <a:p>
            <a:pPr lvl="2"/>
            <a:r>
              <a:rPr lang="en-GB" dirty="0"/>
              <a:t>The </a:t>
            </a:r>
            <a:r>
              <a:rPr lang="en-GB" dirty="0" err="1"/>
              <a:t>lessor</a:t>
            </a:r>
            <a:r>
              <a:rPr lang="en-GB" dirty="0"/>
              <a:t> (generally a finance company) buys and owns the asset and the lessee pays regular instalments over a pre-determined period, to have possession and use it</a:t>
            </a:r>
          </a:p>
          <a:p>
            <a:pPr lvl="2"/>
            <a:r>
              <a:rPr lang="en-GB" dirty="0"/>
              <a:t>The lessee will typically have the right to secure outright ownership from the </a:t>
            </a:r>
            <a:r>
              <a:rPr lang="en-GB" dirty="0" err="1"/>
              <a:t>lessor</a:t>
            </a:r>
            <a:r>
              <a:rPr lang="en-GB" dirty="0"/>
              <a:t> once sufficient payments have been made under the agreement</a:t>
            </a:r>
          </a:p>
          <a:p>
            <a:pPr lvl="2"/>
            <a:r>
              <a:rPr lang="en-GB" dirty="0"/>
              <a:t>Effectively the </a:t>
            </a:r>
            <a:r>
              <a:rPr lang="en-GB" dirty="0" err="1"/>
              <a:t>lessor</a:t>
            </a:r>
            <a:r>
              <a:rPr lang="en-GB" dirty="0"/>
              <a:t> </a:t>
            </a:r>
            <a:r>
              <a:rPr lang="en-GB" b="1" dirty="0"/>
              <a:t>‘assists the purchase’ </a:t>
            </a:r>
            <a:r>
              <a:rPr lang="en-GB" dirty="0"/>
              <a:t>of the asset, but retains ownerships of its collateral or security for its loan.</a:t>
            </a:r>
          </a:p>
          <a:p>
            <a:pPr lvl="1"/>
            <a:r>
              <a:rPr lang="en-GB" b="1" dirty="0"/>
              <a:t>The advantages &amp; disadvantages of outright purchase &amp; leasing are outlined below: -</a:t>
            </a:r>
          </a:p>
        </p:txBody>
      </p:sp>
    </p:spTree>
    <p:extLst>
      <p:ext uri="{BB962C8B-B14F-4D97-AF65-F5344CB8AC3E}">
        <p14:creationId xmlns:p14="http://schemas.microsoft.com/office/powerpoint/2010/main" val="2278846391"/>
      </p:ext>
    </p:extLst>
  </p:cSld>
  <p:clrMapOvr>
    <a:masterClrMapping/>
  </p:clrMapOvr>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The lease or buy decision</a:t>
            </a:r>
          </a:p>
        </p:txBody>
      </p:sp>
      <p:sp>
        <p:nvSpPr>
          <p:cNvPr id="3" name="Content Placeholder 2"/>
          <p:cNvSpPr>
            <a:spLocks noGrp="1"/>
          </p:cNvSpPr>
          <p:nvPr>
            <p:ph sz="half" idx="1"/>
          </p:nvPr>
        </p:nvSpPr>
        <p:spPr/>
        <p:txBody>
          <a:bodyPr>
            <a:noAutofit/>
          </a:bodyPr>
          <a:lstStyle/>
          <a:p>
            <a:r>
              <a:rPr lang="en-GB" sz="2400" b="1" dirty="0"/>
              <a:t>Advantages of outright purchase</a:t>
            </a:r>
          </a:p>
          <a:p>
            <a:pPr lvl="1"/>
            <a:r>
              <a:rPr lang="en-GB" sz="2000" dirty="0"/>
              <a:t>Total cost is low, compared to rental</a:t>
            </a:r>
          </a:p>
          <a:p>
            <a:pPr lvl="1"/>
            <a:r>
              <a:rPr lang="en-GB" sz="2000" dirty="0"/>
              <a:t>The user has total control over the use of the asset</a:t>
            </a:r>
          </a:p>
          <a:p>
            <a:pPr lvl="1"/>
            <a:r>
              <a:rPr lang="en-GB" sz="2000" dirty="0"/>
              <a:t>The asset may have residual re-sale value at the end of use</a:t>
            </a:r>
          </a:p>
          <a:p>
            <a:pPr lvl="1"/>
            <a:r>
              <a:rPr lang="en-GB" sz="2000" dirty="0"/>
              <a:t>Capital allowances may be set against tax, and grants may be available</a:t>
            </a:r>
          </a:p>
          <a:p>
            <a:endParaRPr lang="en-GB" dirty="0"/>
          </a:p>
        </p:txBody>
      </p:sp>
      <p:sp>
        <p:nvSpPr>
          <p:cNvPr id="4" name="Content Placeholder 3"/>
          <p:cNvSpPr>
            <a:spLocks noGrp="1"/>
          </p:cNvSpPr>
          <p:nvPr>
            <p:ph sz="half" idx="2"/>
          </p:nvPr>
        </p:nvSpPr>
        <p:spPr/>
        <p:txBody>
          <a:bodyPr>
            <a:noAutofit/>
          </a:bodyPr>
          <a:lstStyle/>
          <a:p>
            <a:r>
              <a:rPr lang="en-GB" sz="2400" b="1" dirty="0"/>
              <a:t>Disadvantages of outright purchase</a:t>
            </a:r>
          </a:p>
          <a:p>
            <a:pPr lvl="1"/>
            <a:r>
              <a:rPr lang="en-GB" sz="2000" dirty="0"/>
              <a:t>High initial expenditure ties up capital</a:t>
            </a:r>
          </a:p>
          <a:p>
            <a:pPr lvl="1"/>
            <a:r>
              <a:rPr lang="en-GB" sz="2000" dirty="0"/>
              <a:t>User bears all costs and risks of maintenance, operation and disposal</a:t>
            </a:r>
          </a:p>
          <a:p>
            <a:pPr lvl="1"/>
            <a:r>
              <a:rPr lang="en-GB" sz="2000" dirty="0"/>
              <a:t>Risk of technological obsolescence </a:t>
            </a:r>
          </a:p>
          <a:p>
            <a:pPr lvl="1"/>
            <a:r>
              <a:rPr lang="en-GB" sz="2000" dirty="0"/>
              <a:t>Wasteful, if equipment is needed only for a short period</a:t>
            </a:r>
          </a:p>
        </p:txBody>
      </p:sp>
    </p:spTree>
    <p:extLst>
      <p:ext uri="{BB962C8B-B14F-4D97-AF65-F5344CB8AC3E}">
        <p14:creationId xmlns:p14="http://schemas.microsoft.com/office/powerpoint/2010/main" val="2298058642"/>
      </p:ext>
    </p:extLst>
  </p:cSld>
  <p:clrMapOvr>
    <a:masterClrMapping/>
  </p:clrMapOvr>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The lease or buy decision</a:t>
            </a:r>
            <a:br>
              <a:rPr lang="en-US" dirty="0"/>
            </a:br>
            <a:endParaRPr lang="en-GB" dirty="0"/>
          </a:p>
        </p:txBody>
      </p:sp>
      <p:sp>
        <p:nvSpPr>
          <p:cNvPr id="3" name="Content Placeholder 2"/>
          <p:cNvSpPr>
            <a:spLocks noGrp="1"/>
          </p:cNvSpPr>
          <p:nvPr>
            <p:ph sz="half" idx="1"/>
          </p:nvPr>
        </p:nvSpPr>
        <p:spPr/>
        <p:txBody>
          <a:bodyPr>
            <a:noAutofit/>
          </a:bodyPr>
          <a:lstStyle/>
          <a:p>
            <a:r>
              <a:rPr lang="en-GB" sz="2400" b="1" dirty="0"/>
              <a:t>Advantages of leasing</a:t>
            </a:r>
          </a:p>
          <a:p>
            <a:pPr lvl="1"/>
            <a:r>
              <a:rPr lang="en-GB" sz="2000" dirty="0"/>
              <a:t>No initial investment to tie up capital</a:t>
            </a:r>
          </a:p>
          <a:p>
            <a:pPr lvl="1"/>
            <a:r>
              <a:rPr lang="en-GB" sz="2000" dirty="0"/>
              <a:t>Protects against technological obsolescence</a:t>
            </a:r>
          </a:p>
          <a:p>
            <a:pPr lvl="1"/>
            <a:r>
              <a:rPr lang="en-GB" sz="2000" dirty="0"/>
              <a:t>Costs are known and agreed in advance</a:t>
            </a:r>
          </a:p>
          <a:p>
            <a:pPr lvl="1"/>
            <a:r>
              <a:rPr lang="en-GB" sz="2000" dirty="0"/>
              <a:t>Fewer complex tax and depreciation calculations</a:t>
            </a:r>
          </a:p>
          <a:p>
            <a:pPr lvl="1"/>
            <a:r>
              <a:rPr lang="en-GB" sz="2000" dirty="0"/>
              <a:t>Hedge against inflation, as payments are made in ‘real’ money terms</a:t>
            </a:r>
          </a:p>
          <a:p>
            <a:endParaRPr lang="en-GB" sz="2000" dirty="0"/>
          </a:p>
        </p:txBody>
      </p:sp>
      <p:sp>
        <p:nvSpPr>
          <p:cNvPr id="4" name="Content Placeholder 3"/>
          <p:cNvSpPr>
            <a:spLocks noGrp="1"/>
          </p:cNvSpPr>
          <p:nvPr>
            <p:ph sz="half" idx="2"/>
          </p:nvPr>
        </p:nvSpPr>
        <p:spPr/>
        <p:txBody>
          <a:bodyPr>
            <a:noAutofit/>
          </a:bodyPr>
          <a:lstStyle/>
          <a:p>
            <a:r>
              <a:rPr lang="en-GB" sz="2400" b="1" dirty="0"/>
              <a:t>Disadvantages of leasing</a:t>
            </a:r>
          </a:p>
          <a:p>
            <a:pPr lvl="1"/>
            <a:r>
              <a:rPr lang="en-GB" sz="2000" dirty="0"/>
              <a:t>Long-term commitment to pay instalments</a:t>
            </a:r>
          </a:p>
          <a:p>
            <a:pPr lvl="1"/>
            <a:r>
              <a:rPr lang="en-GB" sz="2000" dirty="0"/>
              <a:t>User does not have total control of asset</a:t>
            </a:r>
          </a:p>
          <a:p>
            <a:pPr lvl="1"/>
            <a:r>
              <a:rPr lang="en-GB" sz="2000" dirty="0"/>
              <a:t>Total cost may be higher than purchase</a:t>
            </a:r>
          </a:p>
          <a:p>
            <a:pPr lvl="1"/>
            <a:r>
              <a:rPr lang="en-GB" sz="2000" dirty="0"/>
              <a:t>Large organisations may get better terms by securing their own finance to purchase </a:t>
            </a:r>
          </a:p>
          <a:p>
            <a:pPr lvl="1"/>
            <a:r>
              <a:rPr lang="en-GB" sz="2000" dirty="0"/>
              <a:t>Contract terms may favour the lessor</a:t>
            </a:r>
          </a:p>
        </p:txBody>
      </p:sp>
    </p:spTree>
    <p:extLst>
      <p:ext uri="{BB962C8B-B14F-4D97-AF65-F5344CB8AC3E}">
        <p14:creationId xmlns:p14="http://schemas.microsoft.com/office/powerpoint/2010/main" val="1717001198"/>
      </p:ext>
    </p:extLst>
  </p:cSld>
  <p:clrMapOvr>
    <a:masterClrMapping/>
  </p:clrMapOvr>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B2854B6-9DBE-6348-9469-3E912649E91B}"/>
              </a:ext>
            </a:extLst>
          </p:cNvPr>
          <p:cNvSpPr>
            <a:spLocks noGrp="1"/>
          </p:cNvSpPr>
          <p:nvPr>
            <p:ph type="title"/>
          </p:nvPr>
        </p:nvSpPr>
        <p:spPr/>
        <p:txBody>
          <a:bodyPr/>
          <a:lstStyle/>
          <a:p>
            <a:r>
              <a:rPr lang="en-US" b="1" dirty="0"/>
              <a:t>Activity</a:t>
            </a:r>
          </a:p>
        </p:txBody>
      </p:sp>
      <p:sp>
        <p:nvSpPr>
          <p:cNvPr id="3" name="Content Placeholder 2">
            <a:extLst>
              <a:ext uri="{FF2B5EF4-FFF2-40B4-BE49-F238E27FC236}">
                <a16:creationId xmlns:a16="http://schemas.microsoft.com/office/drawing/2014/main" id="{95FA3AFA-09CC-9A46-B80E-3F1DA6D22A92}"/>
              </a:ext>
            </a:extLst>
          </p:cNvPr>
          <p:cNvSpPr>
            <a:spLocks noGrp="1"/>
          </p:cNvSpPr>
          <p:nvPr>
            <p:ph idx="1"/>
          </p:nvPr>
        </p:nvSpPr>
        <p:spPr/>
        <p:txBody>
          <a:bodyPr/>
          <a:lstStyle/>
          <a:p>
            <a:pPr marL="0" indent="0">
              <a:buNone/>
            </a:pPr>
            <a:r>
              <a:rPr lang="en-US" dirty="0"/>
              <a:t>Worthy Down has just outsourced  XXXXXX  to a third party </a:t>
            </a:r>
            <a:r>
              <a:rPr lang="en-US" dirty="0" err="1"/>
              <a:t>organisation</a:t>
            </a:r>
            <a:endParaRPr lang="en-US" dirty="0"/>
          </a:p>
          <a:p>
            <a:pPr marL="0" indent="0">
              <a:buNone/>
            </a:pPr>
            <a:endParaRPr lang="en-US" dirty="0"/>
          </a:p>
          <a:p>
            <a:pPr marL="0" indent="0">
              <a:buNone/>
            </a:pPr>
            <a:r>
              <a:rPr lang="en-US" dirty="0"/>
              <a:t>Create a Service Level Agreement that could be used in the contract for this service provision</a:t>
            </a:r>
          </a:p>
          <a:p>
            <a:pPr>
              <a:buFont typeface="Wingdings" pitchFamily="2" charset="2"/>
              <a:buChar char="Ø"/>
            </a:pPr>
            <a:r>
              <a:rPr lang="en-US" dirty="0"/>
              <a:t>Specify at least 6 criteria</a:t>
            </a:r>
          </a:p>
        </p:txBody>
      </p:sp>
    </p:spTree>
    <p:extLst>
      <p:ext uri="{BB962C8B-B14F-4D97-AF65-F5344CB8AC3E}">
        <p14:creationId xmlns:p14="http://schemas.microsoft.com/office/powerpoint/2010/main" val="1391681671"/>
      </p:ext>
    </p:extLst>
  </p:cSld>
  <p:clrMapOvr>
    <a:masterClrMapping/>
  </p:clrMapOvr>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Subtitle 4"/>
          <p:cNvSpPr>
            <a:spLocks noGrp="1"/>
          </p:cNvSpPr>
          <p:nvPr>
            <p:ph type="subTitle" idx="1"/>
          </p:nvPr>
        </p:nvSpPr>
        <p:spPr>
          <a:xfrm>
            <a:off x="2153804" y="2660650"/>
            <a:ext cx="8231188" cy="1536699"/>
          </a:xfrm>
        </p:spPr>
        <p:txBody>
          <a:bodyPr>
            <a:normAutofit/>
          </a:bodyPr>
          <a:lstStyle/>
          <a:p>
            <a:pPr algn="ctr"/>
            <a:r>
              <a:rPr lang="en-GB" sz="4400" b="1" dirty="0"/>
              <a:t>Cost &amp; Price Analysis</a:t>
            </a:r>
          </a:p>
        </p:txBody>
      </p:sp>
    </p:spTree>
    <p:extLst>
      <p:ext uri="{BB962C8B-B14F-4D97-AF65-F5344CB8AC3E}">
        <p14:creationId xmlns:p14="http://schemas.microsoft.com/office/powerpoint/2010/main" val="2317633472"/>
      </p:ext>
    </p:extLst>
  </p:cSld>
  <p:clrMapOvr>
    <a:masterClrMapping/>
  </p:clrMapOvr>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1. How suppliers set their prices </a:t>
            </a:r>
            <a:br>
              <a:rPr lang="en-GB" dirty="0"/>
            </a:br>
            <a:endParaRPr lang="en-GB" dirty="0"/>
          </a:p>
        </p:txBody>
      </p:sp>
      <p:sp>
        <p:nvSpPr>
          <p:cNvPr id="3" name="Content Placeholder 2"/>
          <p:cNvSpPr>
            <a:spLocks noGrp="1"/>
          </p:cNvSpPr>
          <p:nvPr>
            <p:ph idx="1"/>
          </p:nvPr>
        </p:nvSpPr>
        <p:spPr/>
        <p:txBody>
          <a:bodyPr/>
          <a:lstStyle/>
          <a:p>
            <a:pPr>
              <a:buFont typeface="Arial" pitchFamily="34" charset="0"/>
              <a:buChar char="•"/>
            </a:pPr>
            <a:r>
              <a:rPr lang="en-GB" dirty="0"/>
              <a:t>  There are a range of internal &amp; external factors that may be taken into account by suppliers when setting or negotiating prices &amp; any price decision will be a combination of these factors.</a:t>
            </a:r>
          </a:p>
          <a:p>
            <a:pPr marL="914400" lvl="2" indent="0">
              <a:buNone/>
            </a:pPr>
            <a:endParaRPr lang="en-GB" b="1" dirty="0"/>
          </a:p>
        </p:txBody>
      </p:sp>
    </p:spTree>
    <p:extLst>
      <p:ext uri="{BB962C8B-B14F-4D97-AF65-F5344CB8AC3E}">
        <p14:creationId xmlns:p14="http://schemas.microsoft.com/office/powerpoint/2010/main" val="531761298"/>
      </p:ext>
    </p:extLst>
  </p:cSld>
  <p:clrMapOvr>
    <a:masterClrMapping/>
  </p:clrMapOvr>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Factors in supplier pricing decisions</a:t>
            </a:r>
            <a:br>
              <a:rPr lang="en-US" dirty="0"/>
            </a:br>
            <a:endParaRPr lang="en-GB" dirty="0"/>
          </a:p>
        </p:txBody>
      </p:sp>
      <p:sp>
        <p:nvSpPr>
          <p:cNvPr id="6" name="Content Placeholder 5"/>
          <p:cNvSpPr>
            <a:spLocks noGrp="1"/>
          </p:cNvSpPr>
          <p:nvPr>
            <p:ph sz="half" idx="1"/>
          </p:nvPr>
        </p:nvSpPr>
        <p:spPr/>
        <p:txBody>
          <a:bodyPr>
            <a:noAutofit/>
          </a:bodyPr>
          <a:lstStyle/>
          <a:p>
            <a:r>
              <a:rPr lang="en-GB" sz="2400" b="1" i="1" dirty="0"/>
              <a:t>External factors</a:t>
            </a:r>
          </a:p>
          <a:p>
            <a:pPr lvl="1"/>
            <a:r>
              <a:rPr lang="en-GB" sz="1700" dirty="0"/>
              <a:t>Prices charged by competitors</a:t>
            </a:r>
          </a:p>
          <a:p>
            <a:pPr lvl="1"/>
            <a:r>
              <a:rPr lang="en-GB" sz="1700" dirty="0"/>
              <a:t>Extent of competition (market structure)</a:t>
            </a:r>
          </a:p>
          <a:p>
            <a:pPr lvl="1"/>
            <a:r>
              <a:rPr lang="en-GB" sz="1700" dirty="0"/>
              <a:t>The nature of competition in the market</a:t>
            </a:r>
          </a:p>
          <a:p>
            <a:pPr lvl="1"/>
            <a:r>
              <a:rPr lang="en-GB" sz="1700" dirty="0"/>
              <a:t>Market conditions</a:t>
            </a:r>
          </a:p>
          <a:p>
            <a:pPr lvl="1"/>
            <a:r>
              <a:rPr lang="en-GB" sz="1700" dirty="0"/>
              <a:t>Customer perceptions of value</a:t>
            </a:r>
          </a:p>
          <a:p>
            <a:pPr lvl="1"/>
            <a:r>
              <a:rPr lang="en-GB" sz="1700" dirty="0"/>
              <a:t>Price elasticity of demand</a:t>
            </a:r>
          </a:p>
          <a:p>
            <a:pPr lvl="1"/>
            <a:r>
              <a:rPr lang="en-GB" sz="1700" dirty="0"/>
              <a:t>What a particular (desirable, powerful) customer is prepared to pay</a:t>
            </a:r>
          </a:p>
          <a:p>
            <a:pPr lvl="1"/>
            <a:r>
              <a:rPr lang="en-GB" sz="1700" dirty="0"/>
              <a:t>Environmental factors affecting the cost of raw materials</a:t>
            </a:r>
          </a:p>
          <a:p>
            <a:pPr lvl="1"/>
            <a:r>
              <a:rPr lang="en-GB" sz="1700" dirty="0"/>
              <a:t>Environmental factors affecting demand and affordability</a:t>
            </a:r>
          </a:p>
          <a:p>
            <a:endParaRPr lang="en-GB" sz="1600" dirty="0"/>
          </a:p>
        </p:txBody>
      </p:sp>
      <p:sp>
        <p:nvSpPr>
          <p:cNvPr id="7" name="Content Placeholder 6"/>
          <p:cNvSpPr>
            <a:spLocks noGrp="1"/>
          </p:cNvSpPr>
          <p:nvPr>
            <p:ph sz="half" idx="2"/>
          </p:nvPr>
        </p:nvSpPr>
        <p:spPr/>
        <p:txBody>
          <a:bodyPr>
            <a:noAutofit/>
          </a:bodyPr>
          <a:lstStyle/>
          <a:p>
            <a:r>
              <a:rPr lang="en-GB" sz="2400" b="1" i="1" dirty="0"/>
              <a:t>Internal factors</a:t>
            </a:r>
          </a:p>
          <a:p>
            <a:pPr lvl="1"/>
            <a:r>
              <a:rPr lang="en-GB" sz="1700" dirty="0"/>
              <a:t>Costs of production and sales</a:t>
            </a:r>
          </a:p>
          <a:p>
            <a:pPr lvl="1"/>
            <a:r>
              <a:rPr lang="en-GB" sz="1700" dirty="0"/>
              <a:t>How badly the supplier needs the business at a particular time</a:t>
            </a:r>
          </a:p>
          <a:p>
            <a:pPr lvl="1"/>
            <a:r>
              <a:rPr lang="en-GB" sz="1700" dirty="0"/>
              <a:t>Risk management</a:t>
            </a:r>
          </a:p>
          <a:p>
            <a:pPr lvl="1"/>
            <a:r>
              <a:rPr lang="en-GB" sz="1700" dirty="0"/>
              <a:t>How attractive a particular customer is to the supplier</a:t>
            </a:r>
          </a:p>
          <a:p>
            <a:pPr lvl="1"/>
            <a:r>
              <a:rPr lang="en-GB" sz="1700" dirty="0"/>
              <a:t>Financial position and product portfolio</a:t>
            </a:r>
          </a:p>
          <a:p>
            <a:pPr lvl="1"/>
            <a:r>
              <a:rPr lang="en-GB" sz="1700" dirty="0"/>
              <a:t>Where the product is in its ‘lifecycle’</a:t>
            </a:r>
          </a:p>
          <a:p>
            <a:pPr lvl="1"/>
            <a:r>
              <a:rPr lang="en-GB" sz="1700" dirty="0"/>
              <a:t>Shareholders’ expectations and managerial objectives in regard to profit margins</a:t>
            </a:r>
          </a:p>
          <a:p>
            <a:pPr lvl="1"/>
            <a:r>
              <a:rPr lang="en-GB" sz="1700" dirty="0"/>
              <a:t>The strategic objectives of the organisation</a:t>
            </a:r>
          </a:p>
          <a:p>
            <a:endParaRPr lang="en-GB" sz="1700" dirty="0"/>
          </a:p>
        </p:txBody>
      </p:sp>
    </p:spTree>
    <p:extLst>
      <p:ext uri="{BB962C8B-B14F-4D97-AF65-F5344CB8AC3E}">
        <p14:creationId xmlns:p14="http://schemas.microsoft.com/office/powerpoint/2010/main" val="881449521"/>
      </p:ext>
    </p:extLst>
  </p:cSld>
  <p:clrMapOvr>
    <a:masterClrMapping/>
  </p:clrMapOvr>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Supplier pricing strategies </a:t>
            </a:r>
            <a:br>
              <a:rPr lang="en-GB" dirty="0"/>
            </a:br>
            <a:endParaRPr lang="en-GB" dirty="0"/>
          </a:p>
        </p:txBody>
      </p:sp>
      <p:sp>
        <p:nvSpPr>
          <p:cNvPr id="5" name="Content Placeholder 4"/>
          <p:cNvSpPr>
            <a:spLocks noGrp="1"/>
          </p:cNvSpPr>
          <p:nvPr>
            <p:ph idx="1"/>
          </p:nvPr>
        </p:nvSpPr>
        <p:spPr>
          <a:xfrm>
            <a:off x="1524000" y="1438275"/>
            <a:ext cx="9144000" cy="4400550"/>
          </a:xfrm>
        </p:spPr>
        <p:txBody>
          <a:bodyPr>
            <a:normAutofit/>
          </a:bodyPr>
          <a:lstStyle/>
          <a:p>
            <a:pPr lvl="1"/>
            <a:r>
              <a:rPr lang="en-GB" b="1" dirty="0"/>
              <a:t>Supplier strategies are therefore based upon </a:t>
            </a:r>
            <a:r>
              <a:rPr lang="en-GB" b="1" u="sng" dirty="0"/>
              <a:t>‘cost’ </a:t>
            </a:r>
            <a:r>
              <a:rPr lang="en-GB" b="1" dirty="0"/>
              <a:t>or </a:t>
            </a:r>
            <a:r>
              <a:rPr lang="en-GB" b="1" u="sng" dirty="0"/>
              <a:t>‘market’ </a:t>
            </a:r>
            <a:r>
              <a:rPr lang="en-GB" b="1" dirty="0"/>
              <a:t>factors</a:t>
            </a:r>
          </a:p>
          <a:p>
            <a:pPr lvl="1"/>
            <a:r>
              <a:rPr lang="en-GB" dirty="0"/>
              <a:t>Essential </a:t>
            </a:r>
            <a:r>
              <a:rPr lang="en-GB" b="1" u="sng" dirty="0"/>
              <a:t>‘cost-based pricing’ </a:t>
            </a:r>
            <a:r>
              <a:rPr lang="en-GB" dirty="0"/>
              <a:t>allows the supplier to cover their costs &amp; allow for an extra sum to secure a reasonable profit or surplus.  Cost-based pricing approaches include: -</a:t>
            </a:r>
          </a:p>
          <a:p>
            <a:pPr lvl="2"/>
            <a:r>
              <a:rPr lang="en-GB" dirty="0"/>
              <a:t>Full-cost pricing</a:t>
            </a:r>
          </a:p>
          <a:p>
            <a:pPr lvl="2"/>
            <a:r>
              <a:rPr lang="en-GB" dirty="0"/>
              <a:t>Cost-plus or mark-up pricing</a:t>
            </a:r>
          </a:p>
          <a:p>
            <a:pPr lvl="2"/>
            <a:r>
              <a:rPr lang="en-GB" dirty="0"/>
              <a:t>Marginal pricing</a:t>
            </a:r>
          </a:p>
          <a:p>
            <a:pPr lvl="2"/>
            <a:r>
              <a:rPr lang="en-GB" dirty="0"/>
              <a:t>Rate of return or ‘target return’ pricing</a:t>
            </a:r>
          </a:p>
          <a:p>
            <a:pPr lvl="2"/>
            <a:r>
              <a:rPr lang="en-GB" dirty="0"/>
              <a:t>Contribution pricing</a:t>
            </a:r>
          </a:p>
        </p:txBody>
      </p:sp>
    </p:spTree>
    <p:extLst>
      <p:ext uri="{BB962C8B-B14F-4D97-AF65-F5344CB8AC3E}">
        <p14:creationId xmlns:p14="http://schemas.microsoft.com/office/powerpoint/2010/main" val="213395960"/>
      </p:ext>
    </p:extLst>
  </p:cSld>
  <p:clrMapOvr>
    <a:masterClrMapping/>
  </p:clrMapOvr>
</p:sld>
</file>

<file path=ppt/slides/slide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524000" y="200026"/>
            <a:ext cx="9144000" cy="1089025"/>
          </a:xfrm>
        </p:spPr>
        <p:txBody>
          <a:bodyPr/>
          <a:lstStyle/>
          <a:p>
            <a:r>
              <a:rPr lang="en-GB" dirty="0"/>
              <a:t>Limitations &amp; risks of cost-based pricing</a:t>
            </a:r>
          </a:p>
        </p:txBody>
      </p:sp>
      <p:sp>
        <p:nvSpPr>
          <p:cNvPr id="3" name="Content Placeholder 2"/>
          <p:cNvSpPr>
            <a:spLocks noGrp="1"/>
          </p:cNvSpPr>
          <p:nvPr>
            <p:ph idx="1"/>
          </p:nvPr>
        </p:nvSpPr>
        <p:spPr>
          <a:xfrm>
            <a:off x="1524000" y="1438275"/>
            <a:ext cx="9144000" cy="4371975"/>
          </a:xfrm>
        </p:spPr>
        <p:txBody>
          <a:bodyPr>
            <a:normAutofit/>
          </a:bodyPr>
          <a:lstStyle/>
          <a:p>
            <a:pPr lvl="2"/>
            <a:r>
              <a:rPr lang="en-GB" dirty="0"/>
              <a:t>They ignore competition &amp; other influences on pricing </a:t>
            </a:r>
          </a:p>
          <a:p>
            <a:pPr lvl="2"/>
            <a:r>
              <a:rPr lang="en-GB" dirty="0"/>
              <a:t>They can be quite inflexible &amp; do not take into account changes or trends in the external environment</a:t>
            </a:r>
          </a:p>
          <a:p>
            <a:pPr lvl="2"/>
            <a:r>
              <a:rPr lang="en-GB" dirty="0"/>
              <a:t>They do not give the supplier an incentive to reduce or manage costs – unless some form of incentive is built into the contract (e.g. fixed payments for meeting cost saving targets, or sharing cost savings with the buyer)</a:t>
            </a:r>
          </a:p>
          <a:p>
            <a:pPr lvl="2"/>
            <a:r>
              <a:rPr lang="en-GB" dirty="0"/>
              <a:t>The supplier may be ignoring potential profits</a:t>
            </a:r>
          </a:p>
          <a:p>
            <a:pPr lvl="3"/>
            <a:r>
              <a:rPr lang="en-GB" dirty="0"/>
              <a:t>For example, for a premium branded product, the customer might be willing to pay much more than the price derived from cost methods.  </a:t>
            </a:r>
          </a:p>
          <a:p>
            <a:pPr lvl="3"/>
            <a:r>
              <a:rPr lang="en-GB" dirty="0"/>
              <a:t>Or if a supplier is successful in reducing its production costs, the savings will in theory, be passed onto customers (the buyer) rather than reaping higher profits.</a:t>
            </a:r>
          </a:p>
          <a:p>
            <a:pPr lvl="3"/>
            <a:r>
              <a:rPr lang="en-GB" dirty="0"/>
              <a:t>Contractual arrangement may be negotiated to minimise these types of drawbacks, by building in more generous profit margins or a share of the cost savings?</a:t>
            </a:r>
          </a:p>
        </p:txBody>
      </p:sp>
    </p:spTree>
    <p:extLst>
      <p:ext uri="{BB962C8B-B14F-4D97-AF65-F5344CB8AC3E}">
        <p14:creationId xmlns:p14="http://schemas.microsoft.com/office/powerpoint/2010/main" val="640001936"/>
      </p:ext>
    </p:extLst>
  </p:cSld>
  <p:clrMapOvr>
    <a:masterClrMapping/>
  </p:clrMapOvr>
</p:sld>
</file>

<file path=ppt/slides/slide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Market-driven pricing approaches</a:t>
            </a:r>
            <a:br>
              <a:rPr lang="en-US" dirty="0"/>
            </a:br>
            <a:endParaRPr lang="en-GB" dirty="0"/>
          </a:p>
        </p:txBody>
      </p:sp>
      <p:sp>
        <p:nvSpPr>
          <p:cNvPr id="3" name="Content Placeholder 2"/>
          <p:cNvSpPr>
            <a:spLocks noGrp="1"/>
          </p:cNvSpPr>
          <p:nvPr>
            <p:ph idx="1"/>
          </p:nvPr>
        </p:nvSpPr>
        <p:spPr>
          <a:xfrm>
            <a:off x="1524000" y="1438275"/>
            <a:ext cx="9144000" cy="4429125"/>
          </a:xfrm>
        </p:spPr>
        <p:txBody>
          <a:bodyPr>
            <a:normAutofit lnSpcReduction="10000"/>
          </a:bodyPr>
          <a:lstStyle/>
          <a:p>
            <a:pPr lvl="1"/>
            <a:r>
              <a:rPr lang="en-GB" b="1" dirty="0"/>
              <a:t>Some reasons why suppliers more often use competitive &amp; market-based pricing strategies. A range of </a:t>
            </a:r>
            <a:r>
              <a:rPr lang="en-GB" b="1" u="sng" dirty="0"/>
              <a:t>market-driven pricing</a:t>
            </a:r>
            <a:r>
              <a:rPr lang="en-GB" b="1" dirty="0"/>
              <a:t> approaches can include: -  </a:t>
            </a:r>
          </a:p>
          <a:p>
            <a:pPr lvl="2"/>
            <a:r>
              <a:rPr lang="en-GB" b="1" dirty="0"/>
              <a:t>Price volume - </a:t>
            </a:r>
            <a:r>
              <a:rPr lang="en-GB" dirty="0"/>
              <a:t>(cost-volume-profit or break-even to determine production volumes</a:t>
            </a:r>
            <a:endParaRPr lang="en-US" dirty="0"/>
          </a:p>
          <a:p>
            <a:pPr lvl="2"/>
            <a:r>
              <a:rPr lang="en-GB" b="1" dirty="0"/>
              <a:t>Market share pricing - </a:t>
            </a:r>
            <a:r>
              <a:rPr lang="en-GB" dirty="0"/>
              <a:t>(or penetration pricing – low introductory pricing)</a:t>
            </a:r>
            <a:endParaRPr lang="en-US" dirty="0"/>
          </a:p>
          <a:p>
            <a:pPr lvl="2"/>
            <a:r>
              <a:rPr lang="en-GB" b="1" dirty="0"/>
              <a:t>Market skimming - </a:t>
            </a:r>
            <a:r>
              <a:rPr lang="en-GB" dirty="0"/>
              <a:t>(high introductory pricing)</a:t>
            </a:r>
            <a:endParaRPr lang="en-US" dirty="0"/>
          </a:p>
          <a:p>
            <a:pPr lvl="2"/>
            <a:r>
              <a:rPr lang="en-GB" b="1" dirty="0"/>
              <a:t>Current revenue pricing </a:t>
            </a:r>
            <a:r>
              <a:rPr lang="en-GB" dirty="0"/>
              <a:t>- (or contribution pricing – covering operating costs)</a:t>
            </a:r>
            <a:endParaRPr lang="en-US" dirty="0"/>
          </a:p>
          <a:p>
            <a:pPr lvl="2"/>
            <a:r>
              <a:rPr lang="en-GB" b="1" dirty="0"/>
              <a:t>Promotional pricing </a:t>
            </a:r>
            <a:r>
              <a:rPr lang="en-GB" dirty="0"/>
              <a:t>- (offering discounts for a specific or limited period to boost short-term sales)</a:t>
            </a:r>
            <a:endParaRPr lang="en-US" dirty="0"/>
          </a:p>
          <a:p>
            <a:pPr lvl="2"/>
            <a:r>
              <a:rPr lang="en-GB" b="1" dirty="0"/>
              <a:t>Market segment pricing </a:t>
            </a:r>
            <a:r>
              <a:rPr lang="en-GB" dirty="0"/>
              <a:t>- (also called differential pricing or price discrimination, setting prices for different market segments)</a:t>
            </a:r>
            <a:endParaRPr lang="en-US" dirty="0"/>
          </a:p>
          <a:p>
            <a:pPr lvl="2"/>
            <a:r>
              <a:rPr lang="en-GB" b="1" dirty="0"/>
              <a:t>Competition pricing </a:t>
            </a:r>
            <a:r>
              <a:rPr lang="en-GB" dirty="0"/>
              <a:t>- (or dynamic pricing where the supplier ‘bids’ competitively to win a contract – e.g. a reverse auction)</a:t>
            </a:r>
            <a:endParaRPr lang="en-US" dirty="0"/>
          </a:p>
          <a:p>
            <a:endParaRPr lang="en-GB" dirty="0"/>
          </a:p>
        </p:txBody>
      </p:sp>
    </p:spTree>
    <p:extLst>
      <p:ext uri="{BB962C8B-B14F-4D97-AF65-F5344CB8AC3E}">
        <p14:creationId xmlns:p14="http://schemas.microsoft.com/office/powerpoint/2010/main" val="1179296570"/>
      </p:ext>
    </p:extLst>
  </p:cSld>
  <p:clrMapOvr>
    <a:masterClrMapping/>
  </p:clrMapOvr>
</p:sld>
</file>

<file path=ppt/slides/slide6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Obtaining prices from the supplier</a:t>
            </a:r>
          </a:p>
        </p:txBody>
      </p:sp>
      <p:sp>
        <p:nvSpPr>
          <p:cNvPr id="3" name="Content Placeholder 2"/>
          <p:cNvSpPr>
            <a:spLocks noGrp="1"/>
          </p:cNvSpPr>
          <p:nvPr>
            <p:ph idx="1"/>
          </p:nvPr>
        </p:nvSpPr>
        <p:spPr>
          <a:xfrm>
            <a:off x="1524000" y="1438275"/>
            <a:ext cx="9144000" cy="4371975"/>
          </a:xfrm>
        </p:spPr>
        <p:txBody>
          <a:bodyPr>
            <a:normAutofit lnSpcReduction="10000"/>
          </a:bodyPr>
          <a:lstStyle/>
          <a:p>
            <a:pPr lvl="2"/>
            <a:r>
              <a:rPr lang="en-GB" b="1" dirty="0"/>
              <a:t>There are various methods by which suppliers can communicate prices to buyers, or by which buyers can ascertain the price of the goods they are interested in: -</a:t>
            </a:r>
          </a:p>
          <a:p>
            <a:pPr lvl="3"/>
            <a:r>
              <a:rPr lang="en-GB" dirty="0"/>
              <a:t>Suppliers may have </a:t>
            </a:r>
            <a:r>
              <a:rPr lang="en-GB" b="1" u="sng" dirty="0"/>
              <a:t>a standard price list or price schedule </a:t>
            </a:r>
            <a:r>
              <a:rPr lang="en-GB" dirty="0"/>
              <a:t>in a printed form, posted online, or catalogue</a:t>
            </a:r>
          </a:p>
          <a:p>
            <a:pPr lvl="3"/>
            <a:r>
              <a:rPr lang="en-GB" dirty="0"/>
              <a:t>Prices may be </a:t>
            </a:r>
            <a:r>
              <a:rPr lang="en-GB" b="1" u="sng" dirty="0"/>
              <a:t>quoted on request </a:t>
            </a:r>
            <a:r>
              <a:rPr lang="en-GB" dirty="0"/>
              <a:t>– based on an internal price list or prepared estimates for proposed contract</a:t>
            </a:r>
          </a:p>
          <a:p>
            <a:pPr lvl="3"/>
            <a:r>
              <a:rPr lang="en-GB" dirty="0"/>
              <a:t>Prices may be arrived at through </a:t>
            </a:r>
            <a:r>
              <a:rPr lang="en-GB" b="1" u="sng" dirty="0"/>
              <a:t>negotiation</a:t>
            </a:r>
            <a:r>
              <a:rPr lang="en-GB" u="sng" dirty="0"/>
              <a:t> </a:t>
            </a:r>
            <a:r>
              <a:rPr lang="en-GB" dirty="0"/>
              <a:t>between suppliers &amp; buyers based on price &amp; cost analysis</a:t>
            </a:r>
          </a:p>
          <a:p>
            <a:pPr lvl="3"/>
            <a:r>
              <a:rPr lang="en-GB" dirty="0"/>
              <a:t>Prices may be determined </a:t>
            </a:r>
            <a:r>
              <a:rPr lang="en-GB" b="1" u="sng" dirty="0"/>
              <a:t>by competition</a:t>
            </a:r>
            <a:r>
              <a:rPr lang="en-GB" u="sng" dirty="0"/>
              <a:t> </a:t>
            </a:r>
            <a:r>
              <a:rPr lang="en-GB" dirty="0"/>
              <a:t>– in an auction or a reverse auction </a:t>
            </a:r>
          </a:p>
          <a:p>
            <a:pPr lvl="3"/>
            <a:r>
              <a:rPr lang="en-GB" dirty="0"/>
              <a:t>Prices may be determined </a:t>
            </a:r>
            <a:r>
              <a:rPr lang="en-GB" b="1" u="sng" dirty="0"/>
              <a:t>by</a:t>
            </a:r>
            <a:r>
              <a:rPr lang="en-GB" u="sng" dirty="0"/>
              <a:t> </a:t>
            </a:r>
            <a:r>
              <a:rPr lang="en-GB" b="1" u="sng" dirty="0"/>
              <a:t>competition by the market</a:t>
            </a:r>
            <a:r>
              <a:rPr lang="en-GB" dirty="0"/>
              <a:t>, e.g. for commodities &amp; other materials which are traded in market exchanges – ‘market prices’ are published on the exchange, the national press &amp; trade journals. Historical data will help identify trends &amp; fluctuations in prices to extrapolate future prices </a:t>
            </a:r>
          </a:p>
          <a:p>
            <a:pPr lvl="3"/>
            <a:r>
              <a:rPr lang="en-GB" b="1" u="sng" dirty="0"/>
              <a:t>Economic indices</a:t>
            </a:r>
            <a:r>
              <a:rPr lang="en-GB" u="sng" dirty="0"/>
              <a:t> </a:t>
            </a:r>
            <a:r>
              <a:rPr lang="en-GB" dirty="0"/>
              <a:t>are published for various price data (e.g. commodity prices) &amp; cost data (e.g. labour costs) indicating changes &amp; trends in average data over time</a:t>
            </a:r>
          </a:p>
        </p:txBody>
      </p:sp>
    </p:spTree>
    <p:extLst>
      <p:ext uri="{BB962C8B-B14F-4D97-AF65-F5344CB8AC3E}">
        <p14:creationId xmlns:p14="http://schemas.microsoft.com/office/powerpoint/2010/main" val="2166212730"/>
      </p:ext>
    </p:extLst>
  </p:cSld>
  <p:clrMapOvr>
    <a:masterClrMapping/>
  </p:clrMapOvr>
</p:sld>
</file>

<file path=ppt/slides/slide6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Factors in buyers’ decision price</a:t>
            </a:r>
          </a:p>
        </p:txBody>
      </p:sp>
      <p:sp>
        <p:nvSpPr>
          <p:cNvPr id="3" name="Content Placeholder 2"/>
          <p:cNvSpPr>
            <a:spLocks noGrp="1"/>
          </p:cNvSpPr>
          <p:nvPr>
            <p:ph idx="1"/>
          </p:nvPr>
        </p:nvSpPr>
        <p:spPr>
          <a:xfrm>
            <a:off x="1524000" y="1438275"/>
            <a:ext cx="9144000" cy="4371975"/>
          </a:xfrm>
        </p:spPr>
        <p:txBody>
          <a:bodyPr>
            <a:normAutofit lnSpcReduction="10000"/>
          </a:bodyPr>
          <a:lstStyle/>
          <a:p>
            <a:pPr lvl="2"/>
            <a:r>
              <a:rPr lang="en-GB" sz="2800" b="1" dirty="0"/>
              <a:t>Some of the factors involved in how buyers decide what prices to accept include: -</a:t>
            </a:r>
          </a:p>
          <a:p>
            <a:pPr lvl="3"/>
            <a:r>
              <a:rPr lang="en-GB" dirty="0"/>
              <a:t>The buying organisations </a:t>
            </a:r>
            <a:r>
              <a:rPr lang="en-GB" b="1" dirty="0"/>
              <a:t>relative bargaining power in the market and in a relationship</a:t>
            </a:r>
            <a:r>
              <a:rPr lang="en-GB" dirty="0"/>
              <a:t> – (refer to market structures &amp; competition &amp; Porter’s 5-Forces in chapter 8)</a:t>
            </a:r>
          </a:p>
          <a:p>
            <a:pPr lvl="3"/>
            <a:r>
              <a:rPr lang="en-GB" b="1" dirty="0"/>
              <a:t>The number of suppliers in the market &amp; the possibility of substitute products</a:t>
            </a:r>
            <a:r>
              <a:rPr lang="en-GB" dirty="0"/>
              <a:t> – ‘switching power’ (Porter’s 5-Forces)</a:t>
            </a:r>
          </a:p>
          <a:p>
            <a:pPr lvl="3"/>
            <a:r>
              <a:rPr lang="en-GB" b="1" dirty="0"/>
              <a:t>The type of purchase </a:t>
            </a:r>
            <a:r>
              <a:rPr lang="en-GB" dirty="0"/>
              <a:t>– (Ref. </a:t>
            </a:r>
            <a:r>
              <a:rPr lang="en-GB" dirty="0" err="1"/>
              <a:t>Kraljic</a:t>
            </a:r>
            <a:r>
              <a:rPr lang="en-GB" dirty="0"/>
              <a:t>)</a:t>
            </a:r>
          </a:p>
          <a:p>
            <a:pPr lvl="3"/>
            <a:r>
              <a:rPr lang="en-GB" b="1" dirty="0"/>
              <a:t>The prices paid by competitors </a:t>
            </a:r>
            <a:r>
              <a:rPr lang="en-GB" dirty="0"/>
              <a:t>– keeping the buyers materials cost competitive</a:t>
            </a:r>
          </a:p>
          <a:p>
            <a:pPr lvl="3"/>
            <a:r>
              <a:rPr lang="en-GB" b="1" dirty="0"/>
              <a:t>The total package of benefits offered for the price &amp; if there is ‘value’ at a higher price</a:t>
            </a:r>
            <a:r>
              <a:rPr lang="en-GB" dirty="0"/>
              <a:t> – cost/price v differentiation. See Bowman’s  Clock (next slide)</a:t>
            </a:r>
          </a:p>
          <a:p>
            <a:pPr lvl="3"/>
            <a:r>
              <a:rPr lang="en-GB" b="1" dirty="0"/>
              <a:t>What the buyer can afford - </a:t>
            </a:r>
            <a:r>
              <a:rPr lang="en-GB" dirty="0"/>
              <a:t>given the quantities involved over a given period</a:t>
            </a:r>
          </a:p>
          <a:p>
            <a:pPr lvl="3"/>
            <a:r>
              <a:rPr lang="en-GB" b="1" dirty="0"/>
              <a:t>What is a 'reasonable’ price </a:t>
            </a:r>
            <a:r>
              <a:rPr lang="en-GB" dirty="0"/>
              <a:t>– based on price analysis</a:t>
            </a:r>
          </a:p>
          <a:p>
            <a:pPr lvl="3"/>
            <a:r>
              <a:rPr lang="en-GB" b="1" dirty="0"/>
              <a:t>What is a ‘fair’ (ethical &amp; sustainable) price - </a:t>
            </a:r>
            <a:r>
              <a:rPr lang="en-GB" dirty="0"/>
              <a:t>from the buyer’s &amp; supplier’s point of view</a:t>
            </a:r>
          </a:p>
          <a:p>
            <a:pPr lvl="3"/>
            <a:endParaRPr lang="en-GB" dirty="0"/>
          </a:p>
        </p:txBody>
      </p:sp>
    </p:spTree>
    <p:extLst>
      <p:ext uri="{BB962C8B-B14F-4D97-AF65-F5344CB8AC3E}">
        <p14:creationId xmlns:p14="http://schemas.microsoft.com/office/powerpoint/2010/main" val="958596916"/>
      </p:ext>
    </p:extLst>
  </p:cSld>
  <p:clrMapOvr>
    <a:masterClrMapping/>
  </p:clrMapOvr>
</p:sld>
</file>

<file path=ppt/slides/slide6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4"/>
          <p:cNvSpPr>
            <a:spLocks noChangeArrowheads="1"/>
          </p:cNvSpPr>
          <p:nvPr/>
        </p:nvSpPr>
        <p:spPr bwMode="auto">
          <a:xfrm>
            <a:off x="2119314" y="5922963"/>
            <a:ext cx="7951787" cy="577850"/>
          </a:xfrm>
          <a:prstGeom prst="rect">
            <a:avLst/>
          </a:prstGeom>
          <a:noFill/>
          <a:ln w="12700">
            <a:noFill/>
            <a:miter lim="800000"/>
            <a:headEnd/>
            <a:tailEnd/>
          </a:ln>
        </p:spPr>
        <p:txBody>
          <a:bodyPr lIns="90488" tIns="44450" rIns="90488" bIns="44450">
            <a:spAutoFit/>
          </a:bodyPr>
          <a:lstStyle/>
          <a:p>
            <a:pPr algn="r" eaLnBrk="0" hangingPunct="0">
              <a:buClr>
                <a:schemeClr val="tx2"/>
              </a:buClr>
              <a:buSzPct val="65000"/>
              <a:buFont typeface="Wingdings" pitchFamily="2" charset="2"/>
              <a:buNone/>
            </a:pPr>
            <a:r>
              <a:rPr lang="en-GB" sz="1600" b="1"/>
              <a:t>The strategy clock: Bowman’s competitive strategy options</a:t>
            </a:r>
          </a:p>
          <a:p>
            <a:pPr algn="r" eaLnBrk="0" hangingPunct="0">
              <a:buClr>
                <a:schemeClr val="tx2"/>
              </a:buClr>
              <a:buSzPct val="65000"/>
              <a:buFont typeface="Wingdings" pitchFamily="2" charset="2"/>
              <a:buNone/>
            </a:pPr>
            <a:r>
              <a:rPr lang="en-GB" sz="1600" b="1"/>
              <a:t>(Source: Johnson &amp; Scholes, 1999)</a:t>
            </a:r>
          </a:p>
        </p:txBody>
      </p:sp>
      <p:sp>
        <p:nvSpPr>
          <p:cNvPr id="5" name="Oval 5"/>
          <p:cNvSpPr>
            <a:spLocks noChangeArrowheads="1"/>
          </p:cNvSpPr>
          <p:nvPr/>
        </p:nvSpPr>
        <p:spPr bwMode="auto">
          <a:xfrm rot="19200000">
            <a:off x="6126163" y="3170239"/>
            <a:ext cx="2501900" cy="1139825"/>
          </a:xfrm>
          <a:prstGeom prst="ellipse">
            <a:avLst/>
          </a:prstGeom>
          <a:solidFill>
            <a:srgbClr val="E5EBFF"/>
          </a:solidFill>
          <a:ln w="12700">
            <a:solidFill>
              <a:srgbClr val="001A6B"/>
            </a:solidFill>
            <a:prstDash val="lgDash"/>
            <a:round/>
            <a:headEnd/>
            <a:tailEnd/>
          </a:ln>
        </p:spPr>
        <p:txBody>
          <a:bodyPr wrap="none" anchor="ctr"/>
          <a:lstStyle/>
          <a:p>
            <a:endParaRPr lang="en-US"/>
          </a:p>
        </p:txBody>
      </p:sp>
      <p:sp>
        <p:nvSpPr>
          <p:cNvPr id="6" name="Rectangle 6"/>
          <p:cNvSpPr>
            <a:spLocks noChangeArrowheads="1"/>
          </p:cNvSpPr>
          <p:nvPr/>
        </p:nvSpPr>
        <p:spPr bwMode="auto">
          <a:xfrm>
            <a:off x="4273551" y="1149350"/>
            <a:ext cx="5097463" cy="3644900"/>
          </a:xfrm>
          <a:prstGeom prst="rect">
            <a:avLst/>
          </a:prstGeom>
          <a:noFill/>
          <a:ln w="12700">
            <a:solidFill>
              <a:srgbClr val="001A6B"/>
            </a:solidFill>
            <a:miter lim="800000"/>
            <a:headEnd/>
            <a:tailEnd/>
          </a:ln>
        </p:spPr>
        <p:txBody>
          <a:bodyPr wrap="none" anchor="ctr"/>
          <a:lstStyle/>
          <a:p>
            <a:endParaRPr lang="en-US"/>
          </a:p>
        </p:txBody>
      </p:sp>
      <p:sp>
        <p:nvSpPr>
          <p:cNvPr id="7" name="Line 7"/>
          <p:cNvSpPr>
            <a:spLocks noChangeShapeType="1"/>
          </p:cNvSpPr>
          <p:nvPr/>
        </p:nvSpPr>
        <p:spPr bwMode="auto">
          <a:xfrm flipV="1">
            <a:off x="6629400" y="1735139"/>
            <a:ext cx="0" cy="1025525"/>
          </a:xfrm>
          <a:prstGeom prst="line">
            <a:avLst/>
          </a:prstGeom>
          <a:noFill/>
          <a:ln w="12700">
            <a:solidFill>
              <a:srgbClr val="001A6B"/>
            </a:solidFill>
            <a:round/>
            <a:headEnd/>
            <a:tailEnd type="triangle" w="med" len="med"/>
          </a:ln>
        </p:spPr>
        <p:txBody>
          <a:bodyPr wrap="none" anchor="ctr"/>
          <a:lstStyle/>
          <a:p>
            <a:endParaRPr lang="en-GB"/>
          </a:p>
        </p:txBody>
      </p:sp>
      <p:sp>
        <p:nvSpPr>
          <p:cNvPr id="8" name="Line 8"/>
          <p:cNvSpPr>
            <a:spLocks noChangeShapeType="1"/>
          </p:cNvSpPr>
          <p:nvPr/>
        </p:nvSpPr>
        <p:spPr bwMode="auto">
          <a:xfrm flipV="1">
            <a:off x="6851650" y="1958975"/>
            <a:ext cx="469900" cy="882650"/>
          </a:xfrm>
          <a:prstGeom prst="line">
            <a:avLst/>
          </a:prstGeom>
          <a:noFill/>
          <a:ln w="12700">
            <a:solidFill>
              <a:srgbClr val="001A6B"/>
            </a:solidFill>
            <a:round/>
            <a:headEnd/>
            <a:tailEnd type="triangle" w="med" len="med"/>
          </a:ln>
        </p:spPr>
        <p:txBody>
          <a:bodyPr wrap="none" anchor="ctr"/>
          <a:lstStyle/>
          <a:p>
            <a:endParaRPr lang="en-GB"/>
          </a:p>
        </p:txBody>
      </p:sp>
      <p:sp>
        <p:nvSpPr>
          <p:cNvPr id="9" name="Line 9"/>
          <p:cNvSpPr>
            <a:spLocks noChangeShapeType="1"/>
          </p:cNvSpPr>
          <p:nvPr/>
        </p:nvSpPr>
        <p:spPr bwMode="auto">
          <a:xfrm flipH="1">
            <a:off x="6927850" y="3009900"/>
            <a:ext cx="1054100" cy="0"/>
          </a:xfrm>
          <a:prstGeom prst="line">
            <a:avLst/>
          </a:prstGeom>
          <a:noFill/>
          <a:ln w="12700">
            <a:solidFill>
              <a:srgbClr val="000000"/>
            </a:solidFill>
            <a:round/>
            <a:headEnd type="triangle" w="med" len="med"/>
            <a:tailEnd/>
          </a:ln>
        </p:spPr>
        <p:txBody>
          <a:bodyPr wrap="none" anchor="ctr"/>
          <a:lstStyle/>
          <a:p>
            <a:endParaRPr lang="en-GB"/>
          </a:p>
        </p:txBody>
      </p:sp>
      <p:sp>
        <p:nvSpPr>
          <p:cNvPr id="10" name="Line 10"/>
          <p:cNvSpPr>
            <a:spLocks noChangeShapeType="1"/>
          </p:cNvSpPr>
          <p:nvPr/>
        </p:nvSpPr>
        <p:spPr bwMode="auto">
          <a:xfrm flipV="1">
            <a:off x="6629400" y="3335339"/>
            <a:ext cx="0" cy="1025525"/>
          </a:xfrm>
          <a:prstGeom prst="line">
            <a:avLst/>
          </a:prstGeom>
          <a:noFill/>
          <a:ln w="12700">
            <a:solidFill>
              <a:srgbClr val="001A6B"/>
            </a:solidFill>
            <a:round/>
            <a:headEnd type="triangle" w="med" len="med"/>
            <a:tailEnd/>
          </a:ln>
        </p:spPr>
        <p:txBody>
          <a:bodyPr wrap="none" anchor="ctr"/>
          <a:lstStyle/>
          <a:p>
            <a:endParaRPr lang="en-GB"/>
          </a:p>
        </p:txBody>
      </p:sp>
      <p:sp>
        <p:nvSpPr>
          <p:cNvPr id="11" name="Line 11"/>
          <p:cNvSpPr>
            <a:spLocks noChangeShapeType="1"/>
          </p:cNvSpPr>
          <p:nvPr/>
        </p:nvSpPr>
        <p:spPr bwMode="auto">
          <a:xfrm flipH="1">
            <a:off x="5308601" y="3005138"/>
            <a:ext cx="1031875" cy="0"/>
          </a:xfrm>
          <a:prstGeom prst="line">
            <a:avLst/>
          </a:prstGeom>
          <a:noFill/>
          <a:ln w="12700">
            <a:solidFill>
              <a:srgbClr val="001A6B"/>
            </a:solidFill>
            <a:round/>
            <a:headEnd/>
            <a:tailEnd type="triangle" w="med" len="med"/>
          </a:ln>
        </p:spPr>
        <p:txBody>
          <a:bodyPr wrap="none" anchor="ctr"/>
          <a:lstStyle/>
          <a:p>
            <a:endParaRPr lang="en-GB"/>
          </a:p>
        </p:txBody>
      </p:sp>
      <p:sp>
        <p:nvSpPr>
          <p:cNvPr id="12" name="Line 12"/>
          <p:cNvSpPr>
            <a:spLocks noChangeShapeType="1"/>
          </p:cNvSpPr>
          <p:nvPr/>
        </p:nvSpPr>
        <p:spPr bwMode="auto">
          <a:xfrm flipV="1">
            <a:off x="5805488" y="3260726"/>
            <a:ext cx="608012" cy="836613"/>
          </a:xfrm>
          <a:prstGeom prst="line">
            <a:avLst/>
          </a:prstGeom>
          <a:noFill/>
          <a:ln w="12700">
            <a:solidFill>
              <a:srgbClr val="001A6B"/>
            </a:solidFill>
            <a:round/>
            <a:headEnd type="triangle" w="med" len="med"/>
            <a:tailEnd/>
          </a:ln>
        </p:spPr>
        <p:txBody>
          <a:bodyPr wrap="none" anchor="ctr"/>
          <a:lstStyle/>
          <a:p>
            <a:endParaRPr lang="en-GB"/>
          </a:p>
        </p:txBody>
      </p:sp>
      <p:sp>
        <p:nvSpPr>
          <p:cNvPr id="13" name="Line 13"/>
          <p:cNvSpPr>
            <a:spLocks noChangeShapeType="1"/>
          </p:cNvSpPr>
          <p:nvPr/>
        </p:nvSpPr>
        <p:spPr bwMode="auto">
          <a:xfrm>
            <a:off x="6840538" y="3249614"/>
            <a:ext cx="633412" cy="719137"/>
          </a:xfrm>
          <a:prstGeom prst="line">
            <a:avLst/>
          </a:prstGeom>
          <a:noFill/>
          <a:ln w="12700">
            <a:solidFill>
              <a:srgbClr val="001A6B"/>
            </a:solidFill>
            <a:round/>
            <a:headEnd/>
            <a:tailEnd type="triangle" w="med" len="med"/>
          </a:ln>
        </p:spPr>
        <p:txBody>
          <a:bodyPr wrap="none" anchor="ctr"/>
          <a:lstStyle/>
          <a:p>
            <a:endParaRPr lang="en-GB"/>
          </a:p>
        </p:txBody>
      </p:sp>
      <p:sp>
        <p:nvSpPr>
          <p:cNvPr id="14" name="Line 14"/>
          <p:cNvSpPr>
            <a:spLocks noChangeShapeType="1"/>
          </p:cNvSpPr>
          <p:nvPr/>
        </p:nvSpPr>
        <p:spPr bwMode="auto">
          <a:xfrm>
            <a:off x="5788026" y="2130426"/>
            <a:ext cx="619125" cy="695325"/>
          </a:xfrm>
          <a:prstGeom prst="line">
            <a:avLst/>
          </a:prstGeom>
          <a:noFill/>
          <a:ln w="12700">
            <a:solidFill>
              <a:srgbClr val="001A6B"/>
            </a:solidFill>
            <a:round/>
            <a:headEnd type="triangle" w="med" len="med"/>
            <a:tailEnd/>
          </a:ln>
        </p:spPr>
        <p:txBody>
          <a:bodyPr wrap="none" anchor="ctr"/>
          <a:lstStyle/>
          <a:p>
            <a:endParaRPr lang="en-GB"/>
          </a:p>
        </p:txBody>
      </p:sp>
      <p:sp>
        <p:nvSpPr>
          <p:cNvPr id="15" name="Rectangle 15"/>
          <p:cNvSpPr>
            <a:spLocks noChangeArrowheads="1"/>
          </p:cNvSpPr>
          <p:nvPr/>
        </p:nvSpPr>
        <p:spPr bwMode="auto">
          <a:xfrm>
            <a:off x="5024439" y="2833689"/>
            <a:ext cx="390525" cy="333375"/>
          </a:xfrm>
          <a:prstGeom prst="rect">
            <a:avLst/>
          </a:prstGeom>
          <a:noFill/>
          <a:ln w="12700">
            <a:noFill/>
            <a:miter lim="800000"/>
            <a:headEnd/>
            <a:tailEnd/>
          </a:ln>
        </p:spPr>
        <p:txBody>
          <a:bodyPr lIns="90488" tIns="44450" rIns="90488" bIns="44450">
            <a:spAutoFit/>
          </a:bodyPr>
          <a:lstStyle/>
          <a:p>
            <a:pPr eaLnBrk="0" hangingPunct="0">
              <a:spcBef>
                <a:spcPct val="50000"/>
              </a:spcBef>
              <a:buClr>
                <a:schemeClr val="tx2"/>
              </a:buClr>
              <a:buSzPct val="65000"/>
              <a:buFont typeface="Wingdings" pitchFamily="2" charset="2"/>
              <a:buNone/>
            </a:pPr>
            <a:r>
              <a:rPr lang="en-GB" sz="1600" b="1" dirty="0">
                <a:solidFill>
                  <a:schemeClr val="bg2">
                    <a:lumMod val="10000"/>
                  </a:schemeClr>
                </a:solidFill>
              </a:rPr>
              <a:t>2</a:t>
            </a:r>
          </a:p>
        </p:txBody>
      </p:sp>
      <p:sp>
        <p:nvSpPr>
          <p:cNvPr id="16" name="Rectangle 16"/>
          <p:cNvSpPr>
            <a:spLocks noChangeArrowheads="1"/>
          </p:cNvSpPr>
          <p:nvPr/>
        </p:nvSpPr>
        <p:spPr bwMode="auto">
          <a:xfrm>
            <a:off x="6453189" y="1433514"/>
            <a:ext cx="390525" cy="333375"/>
          </a:xfrm>
          <a:prstGeom prst="rect">
            <a:avLst/>
          </a:prstGeom>
          <a:noFill/>
          <a:ln w="12700">
            <a:noFill/>
            <a:miter lim="800000"/>
            <a:headEnd/>
            <a:tailEnd/>
          </a:ln>
        </p:spPr>
        <p:txBody>
          <a:bodyPr lIns="90488" tIns="44450" rIns="90488" bIns="44450">
            <a:spAutoFit/>
          </a:bodyPr>
          <a:lstStyle/>
          <a:p>
            <a:pPr eaLnBrk="0" hangingPunct="0">
              <a:spcBef>
                <a:spcPct val="50000"/>
              </a:spcBef>
              <a:buClr>
                <a:schemeClr val="tx2"/>
              </a:buClr>
              <a:buSzPct val="65000"/>
              <a:buFont typeface="Wingdings" pitchFamily="2" charset="2"/>
              <a:buNone/>
            </a:pPr>
            <a:r>
              <a:rPr lang="en-GB" sz="1600" b="1" dirty="0">
                <a:solidFill>
                  <a:schemeClr val="bg2">
                    <a:lumMod val="10000"/>
                  </a:schemeClr>
                </a:solidFill>
              </a:rPr>
              <a:t>4</a:t>
            </a:r>
          </a:p>
        </p:txBody>
      </p:sp>
      <p:sp>
        <p:nvSpPr>
          <p:cNvPr id="17" name="Rectangle 17"/>
          <p:cNvSpPr>
            <a:spLocks noChangeArrowheads="1"/>
          </p:cNvSpPr>
          <p:nvPr/>
        </p:nvSpPr>
        <p:spPr bwMode="auto">
          <a:xfrm>
            <a:off x="7258051" y="1662114"/>
            <a:ext cx="390525" cy="333375"/>
          </a:xfrm>
          <a:prstGeom prst="rect">
            <a:avLst/>
          </a:prstGeom>
          <a:noFill/>
          <a:ln w="12700">
            <a:noFill/>
            <a:miter lim="800000"/>
            <a:headEnd/>
            <a:tailEnd/>
          </a:ln>
        </p:spPr>
        <p:txBody>
          <a:bodyPr lIns="90488" tIns="44450" rIns="90488" bIns="44450">
            <a:spAutoFit/>
          </a:bodyPr>
          <a:lstStyle/>
          <a:p>
            <a:pPr eaLnBrk="0" hangingPunct="0">
              <a:spcBef>
                <a:spcPct val="50000"/>
              </a:spcBef>
              <a:buClr>
                <a:schemeClr val="tx2"/>
              </a:buClr>
              <a:buSzPct val="65000"/>
              <a:buFont typeface="Wingdings" pitchFamily="2" charset="2"/>
              <a:buNone/>
            </a:pPr>
            <a:r>
              <a:rPr lang="en-GB" sz="1600" b="1" dirty="0">
                <a:solidFill>
                  <a:schemeClr val="bg2">
                    <a:lumMod val="10000"/>
                  </a:schemeClr>
                </a:solidFill>
              </a:rPr>
              <a:t>5</a:t>
            </a:r>
          </a:p>
        </p:txBody>
      </p:sp>
      <p:sp>
        <p:nvSpPr>
          <p:cNvPr id="18" name="Rectangle 18"/>
          <p:cNvSpPr>
            <a:spLocks noChangeArrowheads="1"/>
          </p:cNvSpPr>
          <p:nvPr/>
        </p:nvSpPr>
        <p:spPr bwMode="auto">
          <a:xfrm>
            <a:off x="5514976" y="1833564"/>
            <a:ext cx="390525" cy="333375"/>
          </a:xfrm>
          <a:prstGeom prst="rect">
            <a:avLst/>
          </a:prstGeom>
          <a:noFill/>
          <a:ln w="12700">
            <a:noFill/>
            <a:miter lim="800000"/>
            <a:headEnd/>
            <a:tailEnd/>
          </a:ln>
        </p:spPr>
        <p:txBody>
          <a:bodyPr lIns="90488" tIns="44450" rIns="90488" bIns="44450">
            <a:spAutoFit/>
          </a:bodyPr>
          <a:lstStyle/>
          <a:p>
            <a:pPr eaLnBrk="0" hangingPunct="0">
              <a:spcBef>
                <a:spcPct val="50000"/>
              </a:spcBef>
              <a:buClr>
                <a:schemeClr val="tx2"/>
              </a:buClr>
              <a:buSzPct val="65000"/>
              <a:buFont typeface="Wingdings" pitchFamily="2" charset="2"/>
              <a:buNone/>
            </a:pPr>
            <a:r>
              <a:rPr lang="en-GB" sz="1600" b="1" dirty="0">
                <a:solidFill>
                  <a:schemeClr val="bg2">
                    <a:lumMod val="10000"/>
                  </a:schemeClr>
                </a:solidFill>
              </a:rPr>
              <a:t>3</a:t>
            </a:r>
          </a:p>
        </p:txBody>
      </p:sp>
      <p:sp>
        <p:nvSpPr>
          <p:cNvPr id="19" name="Rectangle 19"/>
          <p:cNvSpPr>
            <a:spLocks noChangeArrowheads="1"/>
          </p:cNvSpPr>
          <p:nvPr/>
        </p:nvSpPr>
        <p:spPr bwMode="auto">
          <a:xfrm>
            <a:off x="5557839" y="4052889"/>
            <a:ext cx="390525" cy="333375"/>
          </a:xfrm>
          <a:prstGeom prst="rect">
            <a:avLst/>
          </a:prstGeom>
          <a:noFill/>
          <a:ln w="12700">
            <a:noFill/>
            <a:miter lim="800000"/>
            <a:headEnd/>
            <a:tailEnd/>
          </a:ln>
        </p:spPr>
        <p:txBody>
          <a:bodyPr lIns="90488" tIns="44450" rIns="90488" bIns="44450">
            <a:spAutoFit/>
          </a:bodyPr>
          <a:lstStyle/>
          <a:p>
            <a:pPr eaLnBrk="0" hangingPunct="0">
              <a:spcBef>
                <a:spcPct val="50000"/>
              </a:spcBef>
              <a:buClr>
                <a:schemeClr val="tx2"/>
              </a:buClr>
              <a:buSzPct val="65000"/>
              <a:buFont typeface="Wingdings" pitchFamily="2" charset="2"/>
              <a:buNone/>
            </a:pPr>
            <a:r>
              <a:rPr lang="en-GB" sz="1600" b="1" dirty="0">
                <a:solidFill>
                  <a:schemeClr val="bg2">
                    <a:lumMod val="10000"/>
                  </a:schemeClr>
                </a:solidFill>
              </a:rPr>
              <a:t>1</a:t>
            </a:r>
          </a:p>
        </p:txBody>
      </p:sp>
      <p:sp>
        <p:nvSpPr>
          <p:cNvPr id="20" name="Rectangle 20"/>
          <p:cNvSpPr>
            <a:spLocks noChangeArrowheads="1"/>
          </p:cNvSpPr>
          <p:nvPr/>
        </p:nvSpPr>
        <p:spPr bwMode="auto">
          <a:xfrm>
            <a:off x="6472239" y="4338639"/>
            <a:ext cx="390525" cy="333375"/>
          </a:xfrm>
          <a:prstGeom prst="rect">
            <a:avLst/>
          </a:prstGeom>
          <a:noFill/>
          <a:ln w="12700">
            <a:noFill/>
            <a:miter lim="800000"/>
            <a:headEnd/>
            <a:tailEnd/>
          </a:ln>
        </p:spPr>
        <p:txBody>
          <a:bodyPr lIns="90488" tIns="44450" rIns="90488" bIns="44450">
            <a:spAutoFit/>
          </a:bodyPr>
          <a:lstStyle/>
          <a:p>
            <a:pPr eaLnBrk="0" hangingPunct="0">
              <a:spcBef>
                <a:spcPct val="50000"/>
              </a:spcBef>
              <a:buClr>
                <a:schemeClr val="tx2"/>
              </a:buClr>
              <a:buSzPct val="65000"/>
              <a:buFont typeface="Wingdings" pitchFamily="2" charset="2"/>
              <a:buNone/>
            </a:pPr>
            <a:r>
              <a:rPr lang="en-GB" sz="1600" b="1" dirty="0">
                <a:solidFill>
                  <a:schemeClr val="bg2">
                    <a:lumMod val="10000"/>
                  </a:schemeClr>
                </a:solidFill>
              </a:rPr>
              <a:t>8</a:t>
            </a:r>
          </a:p>
        </p:txBody>
      </p:sp>
      <p:sp>
        <p:nvSpPr>
          <p:cNvPr id="21" name="Rectangle 21"/>
          <p:cNvSpPr>
            <a:spLocks noChangeArrowheads="1"/>
          </p:cNvSpPr>
          <p:nvPr/>
        </p:nvSpPr>
        <p:spPr bwMode="auto">
          <a:xfrm>
            <a:off x="7462839" y="4033839"/>
            <a:ext cx="390525" cy="333375"/>
          </a:xfrm>
          <a:prstGeom prst="rect">
            <a:avLst/>
          </a:prstGeom>
          <a:noFill/>
          <a:ln w="12700">
            <a:noFill/>
            <a:miter lim="800000"/>
            <a:headEnd/>
            <a:tailEnd/>
          </a:ln>
        </p:spPr>
        <p:txBody>
          <a:bodyPr lIns="90488" tIns="44450" rIns="90488" bIns="44450">
            <a:spAutoFit/>
          </a:bodyPr>
          <a:lstStyle/>
          <a:p>
            <a:pPr eaLnBrk="0" hangingPunct="0">
              <a:spcBef>
                <a:spcPct val="50000"/>
              </a:spcBef>
              <a:buClr>
                <a:schemeClr val="tx2"/>
              </a:buClr>
              <a:buSzPct val="65000"/>
              <a:buFont typeface="Wingdings" pitchFamily="2" charset="2"/>
              <a:buNone/>
            </a:pPr>
            <a:r>
              <a:rPr lang="en-GB" sz="1600" b="1" dirty="0">
                <a:solidFill>
                  <a:schemeClr val="bg2">
                    <a:lumMod val="10000"/>
                  </a:schemeClr>
                </a:solidFill>
              </a:rPr>
              <a:t>7</a:t>
            </a:r>
          </a:p>
        </p:txBody>
      </p:sp>
      <p:sp>
        <p:nvSpPr>
          <p:cNvPr id="22" name="Rectangle 22"/>
          <p:cNvSpPr>
            <a:spLocks noChangeArrowheads="1"/>
          </p:cNvSpPr>
          <p:nvPr/>
        </p:nvSpPr>
        <p:spPr bwMode="auto">
          <a:xfrm>
            <a:off x="7929564" y="2847976"/>
            <a:ext cx="390525" cy="333375"/>
          </a:xfrm>
          <a:prstGeom prst="rect">
            <a:avLst/>
          </a:prstGeom>
          <a:noFill/>
          <a:ln w="12700">
            <a:noFill/>
            <a:miter lim="800000"/>
            <a:headEnd/>
            <a:tailEnd/>
          </a:ln>
        </p:spPr>
        <p:txBody>
          <a:bodyPr lIns="90488" tIns="44450" rIns="90488" bIns="44450">
            <a:spAutoFit/>
          </a:bodyPr>
          <a:lstStyle/>
          <a:p>
            <a:pPr eaLnBrk="0" hangingPunct="0">
              <a:spcBef>
                <a:spcPct val="50000"/>
              </a:spcBef>
              <a:buClr>
                <a:schemeClr val="tx2"/>
              </a:buClr>
              <a:buSzPct val="65000"/>
              <a:buFont typeface="Wingdings" pitchFamily="2" charset="2"/>
              <a:buNone/>
            </a:pPr>
            <a:r>
              <a:rPr lang="en-GB" sz="1600" b="1" dirty="0">
                <a:solidFill>
                  <a:schemeClr val="bg2">
                    <a:lumMod val="10000"/>
                  </a:schemeClr>
                </a:solidFill>
              </a:rPr>
              <a:t>6</a:t>
            </a:r>
          </a:p>
        </p:txBody>
      </p:sp>
      <p:sp>
        <p:nvSpPr>
          <p:cNvPr id="23" name="Rectangle 23"/>
          <p:cNvSpPr>
            <a:spLocks noChangeArrowheads="1"/>
          </p:cNvSpPr>
          <p:nvPr/>
        </p:nvSpPr>
        <p:spPr bwMode="auto">
          <a:xfrm>
            <a:off x="5857876" y="1181101"/>
            <a:ext cx="1533525" cy="333375"/>
          </a:xfrm>
          <a:prstGeom prst="rect">
            <a:avLst/>
          </a:prstGeom>
          <a:noFill/>
          <a:ln w="12700">
            <a:noFill/>
            <a:miter lim="800000"/>
            <a:headEnd/>
            <a:tailEnd/>
          </a:ln>
        </p:spPr>
        <p:txBody>
          <a:bodyPr lIns="90488" tIns="44450" rIns="90488" bIns="44450">
            <a:spAutoFit/>
          </a:bodyPr>
          <a:lstStyle/>
          <a:p>
            <a:pPr algn="ctr" eaLnBrk="0" hangingPunct="0">
              <a:spcBef>
                <a:spcPct val="50000"/>
              </a:spcBef>
              <a:buClr>
                <a:schemeClr val="tx2"/>
              </a:buClr>
              <a:buSzPct val="65000"/>
              <a:buFont typeface="Wingdings" pitchFamily="2" charset="2"/>
              <a:buNone/>
            </a:pPr>
            <a:r>
              <a:rPr lang="en-GB" sz="1600" dirty="0">
                <a:solidFill>
                  <a:schemeClr val="bg2">
                    <a:lumMod val="10000"/>
                  </a:schemeClr>
                </a:solidFill>
              </a:rPr>
              <a:t>Differentiation</a:t>
            </a:r>
          </a:p>
        </p:txBody>
      </p:sp>
      <p:sp>
        <p:nvSpPr>
          <p:cNvPr id="24" name="Rectangle 24"/>
          <p:cNvSpPr>
            <a:spLocks noChangeArrowheads="1"/>
          </p:cNvSpPr>
          <p:nvPr/>
        </p:nvSpPr>
        <p:spPr bwMode="auto">
          <a:xfrm>
            <a:off x="7467600" y="1509713"/>
            <a:ext cx="1423988" cy="577850"/>
          </a:xfrm>
          <a:prstGeom prst="rect">
            <a:avLst/>
          </a:prstGeom>
          <a:noFill/>
          <a:ln w="12700">
            <a:noFill/>
            <a:miter lim="800000"/>
            <a:headEnd/>
            <a:tailEnd/>
          </a:ln>
        </p:spPr>
        <p:txBody>
          <a:bodyPr lIns="90488" tIns="44450" rIns="90488" bIns="44450">
            <a:spAutoFit/>
          </a:bodyPr>
          <a:lstStyle/>
          <a:p>
            <a:pPr eaLnBrk="0" hangingPunct="0">
              <a:spcBef>
                <a:spcPct val="50000"/>
              </a:spcBef>
              <a:buClr>
                <a:schemeClr val="tx2"/>
              </a:buClr>
              <a:buSzPct val="65000"/>
              <a:buFont typeface="Wingdings" pitchFamily="2" charset="2"/>
              <a:buNone/>
            </a:pPr>
            <a:r>
              <a:rPr lang="en-GB" sz="1600" dirty="0">
                <a:solidFill>
                  <a:schemeClr val="bg2">
                    <a:lumMod val="10000"/>
                  </a:schemeClr>
                </a:solidFill>
              </a:rPr>
              <a:t>Focused differentiation</a:t>
            </a:r>
          </a:p>
        </p:txBody>
      </p:sp>
      <p:sp>
        <p:nvSpPr>
          <p:cNvPr id="25" name="Rectangle 25"/>
          <p:cNvSpPr>
            <a:spLocks noChangeArrowheads="1"/>
          </p:cNvSpPr>
          <p:nvPr/>
        </p:nvSpPr>
        <p:spPr bwMode="auto">
          <a:xfrm>
            <a:off x="4710114" y="1614489"/>
            <a:ext cx="923925" cy="333375"/>
          </a:xfrm>
          <a:prstGeom prst="rect">
            <a:avLst/>
          </a:prstGeom>
          <a:noFill/>
          <a:ln w="12700">
            <a:noFill/>
            <a:miter lim="800000"/>
            <a:headEnd/>
            <a:tailEnd/>
          </a:ln>
        </p:spPr>
        <p:txBody>
          <a:bodyPr lIns="90488" tIns="44450" rIns="90488" bIns="44450">
            <a:spAutoFit/>
          </a:bodyPr>
          <a:lstStyle/>
          <a:p>
            <a:pPr algn="r" eaLnBrk="0" hangingPunct="0">
              <a:spcBef>
                <a:spcPct val="50000"/>
              </a:spcBef>
              <a:buClr>
                <a:schemeClr val="tx2"/>
              </a:buClr>
              <a:buSzPct val="65000"/>
              <a:buFont typeface="Wingdings" pitchFamily="2" charset="2"/>
              <a:buNone/>
            </a:pPr>
            <a:r>
              <a:rPr lang="en-GB" sz="1600" dirty="0">
                <a:solidFill>
                  <a:schemeClr val="bg2">
                    <a:lumMod val="10000"/>
                  </a:schemeClr>
                </a:solidFill>
              </a:rPr>
              <a:t>Hybrid</a:t>
            </a:r>
          </a:p>
        </p:txBody>
      </p:sp>
      <p:sp>
        <p:nvSpPr>
          <p:cNvPr id="26" name="Rectangle 26"/>
          <p:cNvSpPr>
            <a:spLocks noChangeArrowheads="1"/>
          </p:cNvSpPr>
          <p:nvPr/>
        </p:nvSpPr>
        <p:spPr bwMode="auto">
          <a:xfrm>
            <a:off x="4414839" y="2716213"/>
            <a:ext cx="771525" cy="577850"/>
          </a:xfrm>
          <a:prstGeom prst="rect">
            <a:avLst/>
          </a:prstGeom>
          <a:noFill/>
          <a:ln w="12700">
            <a:noFill/>
            <a:miter lim="800000"/>
            <a:headEnd/>
            <a:tailEnd/>
          </a:ln>
        </p:spPr>
        <p:txBody>
          <a:bodyPr lIns="90488" tIns="44450" rIns="90488" bIns="44450">
            <a:spAutoFit/>
          </a:bodyPr>
          <a:lstStyle/>
          <a:p>
            <a:pPr eaLnBrk="0" hangingPunct="0">
              <a:spcBef>
                <a:spcPct val="50000"/>
              </a:spcBef>
              <a:buClr>
                <a:schemeClr val="tx2"/>
              </a:buClr>
              <a:buSzPct val="65000"/>
              <a:buFont typeface="Wingdings" pitchFamily="2" charset="2"/>
              <a:buNone/>
            </a:pPr>
            <a:r>
              <a:rPr lang="en-GB" sz="1600" dirty="0">
                <a:solidFill>
                  <a:schemeClr val="bg2">
                    <a:lumMod val="10000"/>
                  </a:schemeClr>
                </a:solidFill>
              </a:rPr>
              <a:t>Low Price</a:t>
            </a:r>
          </a:p>
        </p:txBody>
      </p:sp>
      <p:sp>
        <p:nvSpPr>
          <p:cNvPr id="27" name="Rectangle 27"/>
          <p:cNvSpPr>
            <a:spLocks noChangeArrowheads="1"/>
          </p:cNvSpPr>
          <p:nvPr/>
        </p:nvSpPr>
        <p:spPr bwMode="auto">
          <a:xfrm>
            <a:off x="4729163" y="4271964"/>
            <a:ext cx="976312" cy="333375"/>
          </a:xfrm>
          <a:prstGeom prst="rect">
            <a:avLst/>
          </a:prstGeom>
          <a:noFill/>
          <a:ln w="12700">
            <a:noFill/>
            <a:miter lim="800000"/>
            <a:headEnd/>
            <a:tailEnd/>
          </a:ln>
        </p:spPr>
        <p:txBody>
          <a:bodyPr lIns="90488" tIns="44450" rIns="90488" bIns="44450">
            <a:spAutoFit/>
          </a:bodyPr>
          <a:lstStyle/>
          <a:p>
            <a:pPr algn="r" eaLnBrk="0" hangingPunct="0">
              <a:spcBef>
                <a:spcPct val="50000"/>
              </a:spcBef>
              <a:buClr>
                <a:schemeClr val="tx2"/>
              </a:buClr>
              <a:buSzPct val="65000"/>
              <a:buFont typeface="Wingdings" pitchFamily="2" charset="2"/>
              <a:buNone/>
            </a:pPr>
            <a:r>
              <a:rPr lang="en-GB" sz="1600" dirty="0">
                <a:solidFill>
                  <a:schemeClr val="bg2">
                    <a:lumMod val="10000"/>
                  </a:schemeClr>
                </a:solidFill>
              </a:rPr>
              <a:t>‘No frills’</a:t>
            </a:r>
          </a:p>
        </p:txBody>
      </p:sp>
      <p:sp>
        <p:nvSpPr>
          <p:cNvPr id="28" name="Rectangle 28"/>
          <p:cNvSpPr>
            <a:spLocks noChangeArrowheads="1"/>
          </p:cNvSpPr>
          <p:nvPr/>
        </p:nvSpPr>
        <p:spPr bwMode="auto">
          <a:xfrm>
            <a:off x="7929563" y="3900489"/>
            <a:ext cx="1604962" cy="822325"/>
          </a:xfrm>
          <a:prstGeom prst="rect">
            <a:avLst/>
          </a:prstGeom>
          <a:noFill/>
          <a:ln w="12700">
            <a:noFill/>
            <a:miter lim="800000"/>
            <a:headEnd/>
            <a:tailEnd/>
          </a:ln>
        </p:spPr>
        <p:txBody>
          <a:bodyPr lIns="90488" tIns="44450" rIns="90488" bIns="44450">
            <a:spAutoFit/>
          </a:bodyPr>
          <a:lstStyle/>
          <a:p>
            <a:pPr eaLnBrk="0" hangingPunct="0">
              <a:spcBef>
                <a:spcPct val="50000"/>
              </a:spcBef>
              <a:buClr>
                <a:schemeClr val="tx2"/>
              </a:buClr>
              <a:buSzPct val="65000"/>
              <a:buFont typeface="Wingdings" pitchFamily="2" charset="2"/>
              <a:buNone/>
            </a:pPr>
            <a:r>
              <a:rPr lang="en-GB" sz="1600" dirty="0">
                <a:solidFill>
                  <a:schemeClr val="bg2">
                    <a:lumMod val="10000"/>
                  </a:schemeClr>
                </a:solidFill>
              </a:rPr>
              <a:t>Strategies destined for ultimate failure</a:t>
            </a:r>
          </a:p>
        </p:txBody>
      </p:sp>
      <p:sp>
        <p:nvSpPr>
          <p:cNvPr id="29" name="Rectangle 29"/>
          <p:cNvSpPr>
            <a:spLocks noChangeArrowheads="1"/>
          </p:cNvSpPr>
          <p:nvPr/>
        </p:nvSpPr>
        <p:spPr bwMode="auto">
          <a:xfrm>
            <a:off x="3333751" y="1138239"/>
            <a:ext cx="938213" cy="366767"/>
          </a:xfrm>
          <a:prstGeom prst="rect">
            <a:avLst/>
          </a:prstGeom>
          <a:noFill/>
          <a:ln w="12700">
            <a:noFill/>
            <a:miter lim="800000"/>
            <a:headEnd/>
            <a:tailEnd/>
          </a:ln>
        </p:spPr>
        <p:txBody>
          <a:bodyPr wrap="square" lIns="90488" tIns="44450" rIns="90488" bIns="44450">
            <a:spAutoFit/>
          </a:bodyPr>
          <a:lstStyle/>
          <a:p>
            <a:pPr algn="r" eaLnBrk="0" hangingPunct="0">
              <a:spcBef>
                <a:spcPct val="50000"/>
              </a:spcBef>
              <a:buClr>
                <a:schemeClr val="tx2"/>
              </a:buClr>
              <a:buSzPct val="65000"/>
              <a:buFont typeface="Wingdings" pitchFamily="2" charset="2"/>
              <a:buNone/>
            </a:pPr>
            <a:r>
              <a:rPr lang="en-GB" b="1" dirty="0">
                <a:solidFill>
                  <a:schemeClr val="bg2">
                    <a:lumMod val="10000"/>
                  </a:schemeClr>
                </a:solidFill>
              </a:rPr>
              <a:t>High</a:t>
            </a:r>
          </a:p>
        </p:txBody>
      </p:sp>
      <p:sp>
        <p:nvSpPr>
          <p:cNvPr id="30" name="Rectangle 30"/>
          <p:cNvSpPr>
            <a:spLocks noChangeArrowheads="1"/>
          </p:cNvSpPr>
          <p:nvPr/>
        </p:nvSpPr>
        <p:spPr bwMode="auto">
          <a:xfrm>
            <a:off x="3190876" y="4422777"/>
            <a:ext cx="1095374" cy="366767"/>
          </a:xfrm>
          <a:prstGeom prst="rect">
            <a:avLst/>
          </a:prstGeom>
          <a:noFill/>
          <a:ln w="12700">
            <a:noFill/>
            <a:miter lim="800000"/>
            <a:headEnd/>
            <a:tailEnd/>
          </a:ln>
        </p:spPr>
        <p:txBody>
          <a:bodyPr wrap="square" lIns="90488" tIns="44450" rIns="90488" bIns="44450">
            <a:spAutoFit/>
          </a:bodyPr>
          <a:lstStyle/>
          <a:p>
            <a:pPr algn="r" eaLnBrk="0" hangingPunct="0">
              <a:spcBef>
                <a:spcPct val="50000"/>
              </a:spcBef>
              <a:buClr>
                <a:schemeClr val="tx2"/>
              </a:buClr>
              <a:buSzPct val="65000"/>
              <a:buFont typeface="Wingdings" pitchFamily="2" charset="2"/>
              <a:buNone/>
            </a:pPr>
            <a:r>
              <a:rPr lang="en-GB" b="1" dirty="0">
                <a:solidFill>
                  <a:schemeClr val="bg2">
                    <a:lumMod val="10000"/>
                  </a:schemeClr>
                </a:solidFill>
              </a:rPr>
              <a:t>Low</a:t>
            </a:r>
          </a:p>
        </p:txBody>
      </p:sp>
      <p:sp>
        <p:nvSpPr>
          <p:cNvPr id="31" name="Rectangle 31"/>
          <p:cNvSpPr>
            <a:spLocks noChangeArrowheads="1"/>
          </p:cNvSpPr>
          <p:nvPr/>
        </p:nvSpPr>
        <p:spPr bwMode="auto">
          <a:xfrm>
            <a:off x="4176714" y="4786314"/>
            <a:ext cx="947737" cy="366767"/>
          </a:xfrm>
          <a:prstGeom prst="rect">
            <a:avLst/>
          </a:prstGeom>
          <a:noFill/>
          <a:ln w="12700">
            <a:noFill/>
            <a:miter lim="800000"/>
            <a:headEnd/>
            <a:tailEnd/>
          </a:ln>
        </p:spPr>
        <p:txBody>
          <a:bodyPr wrap="square" lIns="90488" tIns="44450" rIns="90488" bIns="44450">
            <a:spAutoFit/>
          </a:bodyPr>
          <a:lstStyle/>
          <a:p>
            <a:pPr eaLnBrk="0" hangingPunct="0">
              <a:spcBef>
                <a:spcPct val="50000"/>
              </a:spcBef>
              <a:buClr>
                <a:schemeClr val="tx2"/>
              </a:buClr>
              <a:buSzPct val="65000"/>
              <a:buFont typeface="Wingdings" pitchFamily="2" charset="2"/>
              <a:buNone/>
            </a:pPr>
            <a:r>
              <a:rPr lang="en-GB" b="1" dirty="0">
                <a:solidFill>
                  <a:schemeClr val="bg2">
                    <a:lumMod val="10000"/>
                  </a:schemeClr>
                </a:solidFill>
              </a:rPr>
              <a:t>Low</a:t>
            </a:r>
          </a:p>
        </p:txBody>
      </p:sp>
      <p:sp>
        <p:nvSpPr>
          <p:cNvPr id="32" name="Rectangle 32"/>
          <p:cNvSpPr>
            <a:spLocks noChangeArrowheads="1"/>
          </p:cNvSpPr>
          <p:nvPr/>
        </p:nvSpPr>
        <p:spPr bwMode="auto">
          <a:xfrm>
            <a:off x="8591551" y="4786314"/>
            <a:ext cx="868363" cy="366767"/>
          </a:xfrm>
          <a:prstGeom prst="rect">
            <a:avLst/>
          </a:prstGeom>
          <a:noFill/>
          <a:ln w="12700">
            <a:noFill/>
            <a:miter lim="800000"/>
            <a:headEnd/>
            <a:tailEnd/>
          </a:ln>
        </p:spPr>
        <p:txBody>
          <a:bodyPr wrap="square" lIns="90488" tIns="44450" rIns="90488" bIns="44450">
            <a:spAutoFit/>
          </a:bodyPr>
          <a:lstStyle/>
          <a:p>
            <a:pPr algn="r" eaLnBrk="0" hangingPunct="0">
              <a:spcBef>
                <a:spcPct val="50000"/>
              </a:spcBef>
              <a:buClr>
                <a:schemeClr val="tx2"/>
              </a:buClr>
              <a:buSzPct val="65000"/>
              <a:buFont typeface="Wingdings" pitchFamily="2" charset="2"/>
              <a:buNone/>
            </a:pPr>
            <a:r>
              <a:rPr lang="en-GB" b="1" dirty="0">
                <a:solidFill>
                  <a:schemeClr val="bg2">
                    <a:lumMod val="10000"/>
                  </a:schemeClr>
                </a:solidFill>
              </a:rPr>
              <a:t>High</a:t>
            </a:r>
          </a:p>
        </p:txBody>
      </p:sp>
      <p:sp>
        <p:nvSpPr>
          <p:cNvPr id="33" name="Rectangle 33"/>
          <p:cNvSpPr>
            <a:spLocks noChangeArrowheads="1"/>
          </p:cNvSpPr>
          <p:nvPr/>
        </p:nvSpPr>
        <p:spPr bwMode="auto">
          <a:xfrm>
            <a:off x="2433639" y="2433639"/>
            <a:ext cx="1762125" cy="705321"/>
          </a:xfrm>
          <a:prstGeom prst="rect">
            <a:avLst/>
          </a:prstGeom>
          <a:noFill/>
          <a:ln w="12700">
            <a:noFill/>
            <a:miter lim="800000"/>
            <a:headEnd/>
            <a:tailEnd/>
          </a:ln>
        </p:spPr>
        <p:txBody>
          <a:bodyPr lIns="90488" tIns="44450" rIns="90488" bIns="44450">
            <a:spAutoFit/>
          </a:bodyPr>
          <a:lstStyle/>
          <a:p>
            <a:pPr eaLnBrk="0" hangingPunct="0">
              <a:spcBef>
                <a:spcPct val="50000"/>
              </a:spcBef>
              <a:buClr>
                <a:schemeClr val="tx2"/>
              </a:buClr>
              <a:buSzPct val="65000"/>
              <a:buFont typeface="Wingdings" pitchFamily="2" charset="2"/>
              <a:buNone/>
            </a:pPr>
            <a:r>
              <a:rPr lang="en-GB" sz="2000" b="1" dirty="0">
                <a:solidFill>
                  <a:schemeClr val="bg2">
                    <a:lumMod val="10000"/>
                  </a:schemeClr>
                </a:solidFill>
              </a:rPr>
              <a:t>PERCEIVED ADDED VALUE</a:t>
            </a:r>
          </a:p>
        </p:txBody>
      </p:sp>
      <p:sp>
        <p:nvSpPr>
          <p:cNvPr id="34" name="Rectangle 34"/>
          <p:cNvSpPr>
            <a:spLocks noChangeArrowheads="1"/>
          </p:cNvSpPr>
          <p:nvPr/>
        </p:nvSpPr>
        <p:spPr bwMode="auto">
          <a:xfrm>
            <a:off x="5862639" y="5024438"/>
            <a:ext cx="1762125" cy="393700"/>
          </a:xfrm>
          <a:prstGeom prst="rect">
            <a:avLst/>
          </a:prstGeom>
          <a:noFill/>
          <a:ln w="12700">
            <a:noFill/>
            <a:miter lim="800000"/>
            <a:headEnd/>
            <a:tailEnd/>
          </a:ln>
        </p:spPr>
        <p:txBody>
          <a:bodyPr lIns="90488" tIns="44450" rIns="90488" bIns="44450">
            <a:spAutoFit/>
          </a:bodyPr>
          <a:lstStyle/>
          <a:p>
            <a:pPr algn="ctr" eaLnBrk="0" hangingPunct="0">
              <a:spcBef>
                <a:spcPct val="50000"/>
              </a:spcBef>
              <a:buClr>
                <a:schemeClr val="tx2"/>
              </a:buClr>
              <a:buSzPct val="65000"/>
              <a:buFont typeface="Wingdings" pitchFamily="2" charset="2"/>
              <a:buNone/>
            </a:pPr>
            <a:r>
              <a:rPr lang="en-GB" sz="2000" b="1" dirty="0">
                <a:solidFill>
                  <a:schemeClr val="bg2">
                    <a:lumMod val="10000"/>
                  </a:schemeClr>
                </a:solidFill>
              </a:rPr>
              <a:t>PRICE</a:t>
            </a:r>
          </a:p>
        </p:txBody>
      </p:sp>
      <p:sp>
        <p:nvSpPr>
          <p:cNvPr id="35" name="Oval 35"/>
          <p:cNvSpPr>
            <a:spLocks noChangeArrowheads="1"/>
          </p:cNvSpPr>
          <p:nvPr/>
        </p:nvSpPr>
        <p:spPr bwMode="auto">
          <a:xfrm>
            <a:off x="6330950" y="2749550"/>
            <a:ext cx="596900" cy="596900"/>
          </a:xfrm>
          <a:prstGeom prst="ellipse">
            <a:avLst/>
          </a:prstGeom>
          <a:solidFill>
            <a:srgbClr val="E5EBFF"/>
          </a:solidFill>
          <a:ln w="12700">
            <a:solidFill>
              <a:srgbClr val="001A6B"/>
            </a:solidFill>
            <a:round/>
            <a:headEnd/>
            <a:tailEnd/>
          </a:ln>
        </p:spPr>
        <p:txBody>
          <a:bodyPr wrap="none" anchor="ctr"/>
          <a:lstStyle/>
          <a:p>
            <a:endParaRPr lang="en-US"/>
          </a:p>
        </p:txBody>
      </p:sp>
    </p:spTree>
    <p:extLst>
      <p:ext uri="{BB962C8B-B14F-4D97-AF65-F5344CB8AC3E}">
        <p14:creationId xmlns:p14="http://schemas.microsoft.com/office/powerpoint/2010/main" val="1685805489"/>
      </p:ext>
    </p:extLst>
  </p:cSld>
  <p:clrMapOvr>
    <a:masterClrMapping/>
  </p:clrMapOvr>
</p:sld>
</file>

<file path=ppt/slides/slide6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Price and cost analysis</a:t>
            </a:r>
          </a:p>
        </p:txBody>
      </p:sp>
      <p:sp>
        <p:nvSpPr>
          <p:cNvPr id="3" name="Content Placeholder 2"/>
          <p:cNvSpPr>
            <a:spLocks noGrp="1"/>
          </p:cNvSpPr>
          <p:nvPr>
            <p:ph idx="1"/>
          </p:nvPr>
        </p:nvSpPr>
        <p:spPr>
          <a:xfrm>
            <a:off x="1524000" y="1438275"/>
            <a:ext cx="9144000" cy="4381500"/>
          </a:xfrm>
        </p:spPr>
        <p:txBody>
          <a:bodyPr/>
          <a:lstStyle/>
          <a:p>
            <a:pPr lvl="2"/>
            <a:r>
              <a:rPr lang="en-GB" sz="3600" b="1" dirty="0"/>
              <a:t>Price analysis </a:t>
            </a:r>
            <a:r>
              <a:rPr lang="en-GB" dirty="0"/>
              <a:t>– simply seeks to determine if the price offered is a fair &amp; appropriate price for the goods.  The ‘right’ price in this sense may be one which advantageous or reasonable compared to: -</a:t>
            </a:r>
          </a:p>
          <a:p>
            <a:pPr lvl="3"/>
            <a:r>
              <a:rPr lang="en-GB" b="1" dirty="0"/>
              <a:t>Prices offered by other suppliers</a:t>
            </a:r>
            <a:r>
              <a:rPr lang="en-GB" dirty="0"/>
              <a:t> - (competitive tendering or quotations)</a:t>
            </a:r>
          </a:p>
          <a:p>
            <a:pPr lvl="3"/>
            <a:r>
              <a:rPr lang="en-GB" b="1" dirty="0"/>
              <a:t>Prices previously paid by the buyer - </a:t>
            </a:r>
            <a:r>
              <a:rPr lang="en-GB" dirty="0"/>
              <a:t>for the same goods &amp; services, the market or ‘going-rate’ &amp; / or the price of a substitute   </a:t>
            </a:r>
          </a:p>
        </p:txBody>
      </p:sp>
    </p:spTree>
    <p:extLst>
      <p:ext uri="{BB962C8B-B14F-4D97-AF65-F5344CB8AC3E}">
        <p14:creationId xmlns:p14="http://schemas.microsoft.com/office/powerpoint/2010/main" val="2887967892"/>
      </p:ext>
    </p:extLst>
  </p:cSld>
  <p:clrMapOvr>
    <a:masterClrMapping/>
  </p:clrMapOvr>
</p:sld>
</file>

<file path=ppt/slides/slide6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Price and cost analysis</a:t>
            </a:r>
          </a:p>
        </p:txBody>
      </p:sp>
      <p:sp>
        <p:nvSpPr>
          <p:cNvPr id="3" name="Content Placeholder 2"/>
          <p:cNvSpPr>
            <a:spLocks noGrp="1"/>
          </p:cNvSpPr>
          <p:nvPr>
            <p:ph idx="1"/>
          </p:nvPr>
        </p:nvSpPr>
        <p:spPr>
          <a:xfrm>
            <a:off x="1524000" y="1438275"/>
            <a:ext cx="9144000" cy="4171950"/>
          </a:xfrm>
        </p:spPr>
        <p:txBody>
          <a:bodyPr>
            <a:normAutofit fontScale="92500" lnSpcReduction="20000"/>
          </a:bodyPr>
          <a:lstStyle/>
          <a:p>
            <a:pPr marL="0" lvl="2" indent="0"/>
            <a:r>
              <a:rPr lang="en-GB" sz="3600" b="1" dirty="0"/>
              <a:t>Cost analysis</a:t>
            </a:r>
          </a:p>
          <a:p>
            <a:pPr marL="457200" lvl="3" indent="0"/>
            <a:r>
              <a:rPr lang="en-GB" dirty="0"/>
              <a:t> Is a more specialised techniques &amp; often used to support price negotiations where the supplier justifies their price by the need to cover costs (i.e. cost-based pricing).  It looks specifically at how the quoted price related to the suppliers cost of production. Cost breakdowns may be requested so that: -</a:t>
            </a:r>
          </a:p>
          <a:p>
            <a:pPr marL="914400" lvl="4" indent="0"/>
            <a:r>
              <a:rPr lang="en-GB" dirty="0"/>
              <a:t> </a:t>
            </a:r>
            <a:r>
              <a:rPr lang="en-GB" b="1" dirty="0"/>
              <a:t>Differences between the supplier’s cost breakdown &amp; the buyer’s own analysis or estimate of the suppliers costs</a:t>
            </a:r>
            <a:r>
              <a:rPr lang="en-GB" dirty="0"/>
              <a:t> - can be examined to arrive at an agreed cost figure</a:t>
            </a:r>
          </a:p>
          <a:p>
            <a:pPr marL="914400" lvl="4" indent="0"/>
            <a:r>
              <a:rPr lang="en-GB" dirty="0"/>
              <a:t> </a:t>
            </a:r>
            <a:r>
              <a:rPr lang="en-GB" b="1" dirty="0"/>
              <a:t>Buyer’s can identify &amp; demonstrate in the negotiation when suppliers might be claiming higher-than-average or unjustifiable profit margins</a:t>
            </a:r>
          </a:p>
          <a:p>
            <a:pPr marL="914400" lvl="4" indent="0"/>
            <a:r>
              <a:rPr lang="en-GB" dirty="0"/>
              <a:t> </a:t>
            </a:r>
            <a:r>
              <a:rPr lang="en-GB" b="1" dirty="0"/>
              <a:t>Buyer’s can calculate a target price or price range for use in the negotiation - </a:t>
            </a:r>
            <a:r>
              <a:rPr lang="en-GB" dirty="0"/>
              <a:t>(based on the supplier covering their costs plus a reasonable profit margin?)</a:t>
            </a:r>
          </a:p>
          <a:p>
            <a:pPr marL="914400" lvl="4" indent="0"/>
            <a:r>
              <a:rPr lang="en-GB" dirty="0"/>
              <a:t> </a:t>
            </a:r>
            <a:r>
              <a:rPr lang="en-GB" b="1" dirty="0"/>
              <a:t>Buyer’s can identify where &amp; how far the supplier has room to make concessions on price - </a:t>
            </a:r>
            <a:r>
              <a:rPr lang="en-GB" dirty="0"/>
              <a:t>what the range of negotiation is &amp; what the suppliers ‘sticking-point’ on price might be (covering costs?)</a:t>
            </a:r>
          </a:p>
          <a:p>
            <a:pPr marL="914400" lvl="4" indent="0"/>
            <a:r>
              <a:rPr lang="en-GB" dirty="0"/>
              <a:t> </a:t>
            </a:r>
            <a:r>
              <a:rPr lang="en-GB" b="1" dirty="0"/>
              <a:t>Buyer’s can establish how much leverage to apply to force down prices - </a:t>
            </a:r>
            <a:r>
              <a:rPr lang="en-GB" dirty="0"/>
              <a:t>without making the contract and / or the suppliers business unsustainable which might – pose supply risks; or be perceived by stakeholders to be unethical &amp; irresponsible?</a:t>
            </a:r>
          </a:p>
          <a:p>
            <a:endParaRPr lang="en-GB" dirty="0"/>
          </a:p>
        </p:txBody>
      </p:sp>
    </p:spTree>
    <p:extLst>
      <p:ext uri="{BB962C8B-B14F-4D97-AF65-F5344CB8AC3E}">
        <p14:creationId xmlns:p14="http://schemas.microsoft.com/office/powerpoint/2010/main" val="1079739289"/>
      </p:ext>
    </p:extLst>
  </p:cSld>
  <p:clrMapOvr>
    <a:masterClrMapping/>
  </p:clrMapOvr>
</p:sld>
</file>

<file path=ppt/slides/slide7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2. Understanding costs</a:t>
            </a:r>
          </a:p>
        </p:txBody>
      </p:sp>
      <p:sp>
        <p:nvSpPr>
          <p:cNvPr id="3" name="Content Placeholder 2"/>
          <p:cNvSpPr>
            <a:spLocks noGrp="1"/>
          </p:cNvSpPr>
          <p:nvPr>
            <p:ph idx="1"/>
          </p:nvPr>
        </p:nvSpPr>
        <p:spPr>
          <a:xfrm>
            <a:off x="1524000" y="1438275"/>
            <a:ext cx="9144000" cy="4171950"/>
          </a:xfrm>
        </p:spPr>
        <p:txBody>
          <a:bodyPr>
            <a:normAutofit/>
          </a:bodyPr>
          <a:lstStyle/>
          <a:p>
            <a:pPr>
              <a:buFont typeface="Arial" pitchFamily="34" charset="0"/>
              <a:buChar char="•"/>
            </a:pPr>
            <a:r>
              <a:rPr lang="en-GB" dirty="0"/>
              <a:t> </a:t>
            </a:r>
            <a:r>
              <a:rPr lang="en-GB" b="1" dirty="0"/>
              <a:t>It is important to distinguish clearly between </a:t>
            </a:r>
            <a:r>
              <a:rPr lang="en-GB" b="1" u="sng" dirty="0"/>
              <a:t>‘Price’ </a:t>
            </a:r>
            <a:r>
              <a:rPr lang="en-GB" b="1" dirty="0"/>
              <a:t>&amp; ‘</a:t>
            </a:r>
            <a:r>
              <a:rPr lang="en-GB" b="1" u="sng" dirty="0"/>
              <a:t>Costs</a:t>
            </a:r>
            <a:r>
              <a:rPr lang="en-GB" b="1" dirty="0"/>
              <a:t>’</a:t>
            </a:r>
          </a:p>
          <a:p>
            <a:pPr lvl="2"/>
            <a:r>
              <a:rPr lang="en-GB" sz="2400" b="1" dirty="0"/>
              <a:t>Price</a:t>
            </a:r>
            <a:r>
              <a:rPr lang="en-GB" sz="2400" dirty="0"/>
              <a:t> </a:t>
            </a:r>
            <a:r>
              <a:rPr lang="en-GB" dirty="0"/>
              <a:t>– is what the seller charges for a package of benefits offered to a buyer - (</a:t>
            </a:r>
            <a:r>
              <a:rPr lang="en-GB" b="1" dirty="0"/>
              <a:t>Price is a factor of a suppliers ‘output’s</a:t>
            </a:r>
            <a:r>
              <a:rPr lang="en-GB" dirty="0"/>
              <a:t>)</a:t>
            </a:r>
          </a:p>
          <a:p>
            <a:pPr lvl="2"/>
            <a:r>
              <a:rPr lang="en-GB" sz="2400" b="1" dirty="0"/>
              <a:t>Cost</a:t>
            </a:r>
            <a:r>
              <a:rPr lang="en-GB" dirty="0"/>
              <a:t> – is what the buying organisation pays to acquire &amp; utilise the goods purchased - (</a:t>
            </a:r>
            <a:r>
              <a:rPr lang="en-GB" b="1" dirty="0"/>
              <a:t>Cost is a factor of a buyers ‘inputs</a:t>
            </a:r>
            <a:r>
              <a:rPr lang="en-GB" dirty="0"/>
              <a:t>)</a:t>
            </a:r>
          </a:p>
          <a:p>
            <a:pPr lvl="3"/>
            <a:r>
              <a:rPr lang="en-GB" b="1" dirty="0"/>
              <a:t>Cost</a:t>
            </a:r>
            <a:r>
              <a:rPr lang="en-GB" dirty="0"/>
              <a:t> is therefore ‘</a:t>
            </a:r>
            <a:r>
              <a:rPr lang="en-GB" b="1" dirty="0"/>
              <a:t>a factor of inputs’ </a:t>
            </a:r>
            <a:r>
              <a:rPr lang="en-GB" dirty="0"/>
              <a:t>to the buying organisation, whilst </a:t>
            </a:r>
            <a:r>
              <a:rPr lang="en-GB" b="1" dirty="0"/>
              <a:t>price</a:t>
            </a:r>
            <a:r>
              <a:rPr lang="en-GB" dirty="0"/>
              <a:t> is ‘</a:t>
            </a:r>
            <a:r>
              <a:rPr lang="en-GB" b="1" dirty="0"/>
              <a:t>a factor of its outputs’</a:t>
            </a:r>
          </a:p>
          <a:p>
            <a:pPr lvl="1"/>
            <a:r>
              <a:rPr lang="en-GB" b="1" dirty="0"/>
              <a:t>It is also important for the buyer to understand that suppliers are entitled to make a profit </a:t>
            </a:r>
          </a:p>
          <a:p>
            <a:pPr lvl="3"/>
            <a:r>
              <a:rPr lang="en-GB" dirty="0"/>
              <a:t>i.e. the supplier is entitled to set or quote prices on goods which allows them to cover their costs &amp; make a reasonable ‘profit margin’</a:t>
            </a:r>
          </a:p>
        </p:txBody>
      </p:sp>
    </p:spTree>
    <p:extLst>
      <p:ext uri="{BB962C8B-B14F-4D97-AF65-F5344CB8AC3E}">
        <p14:creationId xmlns:p14="http://schemas.microsoft.com/office/powerpoint/2010/main" val="3375221684"/>
      </p:ext>
    </p:extLst>
  </p:cSld>
  <p:clrMapOvr>
    <a:masterClrMapping/>
  </p:clrMapOvr>
</p:sld>
</file>

<file path=ppt/slides/slide7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Components of the cost base</a:t>
            </a:r>
            <a:endParaRPr lang="en-GB" dirty="0"/>
          </a:p>
        </p:txBody>
      </p:sp>
      <p:sp>
        <p:nvSpPr>
          <p:cNvPr id="3" name="Content Placeholder 2"/>
          <p:cNvSpPr>
            <a:spLocks noGrp="1"/>
          </p:cNvSpPr>
          <p:nvPr>
            <p:ph idx="1"/>
          </p:nvPr>
        </p:nvSpPr>
        <p:spPr>
          <a:xfrm>
            <a:off x="1524000" y="1276351"/>
            <a:ext cx="9144000" cy="4524375"/>
          </a:xfrm>
        </p:spPr>
        <p:txBody>
          <a:bodyPr>
            <a:normAutofit/>
          </a:bodyPr>
          <a:lstStyle/>
          <a:p>
            <a:pPr lvl="1"/>
            <a:r>
              <a:rPr lang="en-GB" dirty="0"/>
              <a:t>There are </a:t>
            </a:r>
            <a:r>
              <a:rPr lang="en-GB" b="1" u="sng" dirty="0"/>
              <a:t>THREE </a:t>
            </a:r>
            <a:r>
              <a:rPr lang="en-GB" dirty="0"/>
              <a:t>major areas in which a supplier manufacturing organisation incurs costs (AKA ‘types’ or ‘components’ of costs): -</a:t>
            </a:r>
          </a:p>
          <a:p>
            <a:pPr lvl="2"/>
            <a:r>
              <a:rPr lang="en-GB" b="1" dirty="0"/>
              <a:t>Raw materials </a:t>
            </a:r>
            <a:r>
              <a:rPr lang="en-GB" dirty="0"/>
              <a:t>– and / or components, sub-assemblies &amp; consumables: the inputs of the manufacturing process</a:t>
            </a:r>
            <a:endParaRPr lang="en-US" dirty="0"/>
          </a:p>
          <a:p>
            <a:pPr lvl="2"/>
            <a:r>
              <a:rPr lang="en-GB" b="1" dirty="0"/>
              <a:t>Labour</a:t>
            </a:r>
            <a:r>
              <a:rPr lang="en-GB" dirty="0"/>
              <a:t> – the wages or salaries of workers employed by the supplier organisation</a:t>
            </a:r>
            <a:endParaRPr lang="en-US" dirty="0"/>
          </a:p>
          <a:p>
            <a:pPr lvl="2"/>
            <a:r>
              <a:rPr lang="en-GB" b="1" dirty="0"/>
              <a:t>Overheads </a:t>
            </a:r>
            <a:r>
              <a:rPr lang="en-GB" dirty="0"/>
              <a:t>– expenditures which cannot be directly identified with the output of any particular production item, but associated with keeping the process up &amp; running.  Overheads can be sub-divided into: -</a:t>
            </a:r>
          </a:p>
          <a:p>
            <a:pPr lvl="3"/>
            <a:r>
              <a:rPr lang="en-GB" b="1" dirty="0"/>
              <a:t>Production or manufacturing overheads </a:t>
            </a:r>
            <a:r>
              <a:rPr lang="en-GB" dirty="0"/>
              <a:t>– e.g. electricity, maintenance&amp; set-up costs)</a:t>
            </a:r>
          </a:p>
          <a:p>
            <a:pPr lvl="3"/>
            <a:r>
              <a:rPr lang="en-GB" b="1" dirty="0"/>
              <a:t>Administrative overheads </a:t>
            </a:r>
            <a:r>
              <a:rPr lang="en-GB" dirty="0"/>
              <a:t>– e.g. office expenses &amp; management costs, storage, transport, logistics costs, etc.</a:t>
            </a:r>
            <a:endParaRPr lang="en-US" dirty="0"/>
          </a:p>
          <a:p>
            <a:endParaRPr lang="en-GB" dirty="0"/>
          </a:p>
        </p:txBody>
      </p:sp>
    </p:spTree>
    <p:extLst>
      <p:ext uri="{BB962C8B-B14F-4D97-AF65-F5344CB8AC3E}">
        <p14:creationId xmlns:p14="http://schemas.microsoft.com/office/powerpoint/2010/main" val="1656499347"/>
      </p:ext>
    </p:extLst>
  </p:cSld>
  <p:clrMapOvr>
    <a:masterClrMapping/>
  </p:clrMapOvr>
</p:sld>
</file>

<file path=ppt/slides/slide7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AA1907-FAB6-C843-9241-34B6EBF478D9}"/>
              </a:ext>
            </a:extLst>
          </p:cNvPr>
          <p:cNvSpPr>
            <a:spLocks noGrp="1"/>
          </p:cNvSpPr>
          <p:nvPr>
            <p:ph type="title"/>
          </p:nvPr>
        </p:nvSpPr>
        <p:spPr>
          <a:xfrm>
            <a:off x="838200" y="0"/>
            <a:ext cx="10515600" cy="1325563"/>
          </a:xfrm>
        </p:spPr>
        <p:txBody>
          <a:bodyPr/>
          <a:lstStyle/>
          <a:p>
            <a:r>
              <a:rPr lang="en-US" b="1" dirty="0"/>
              <a:t>Total Cost Of Ownership</a:t>
            </a:r>
          </a:p>
        </p:txBody>
      </p:sp>
      <p:sp>
        <p:nvSpPr>
          <p:cNvPr id="3" name="Content Placeholder 2">
            <a:extLst>
              <a:ext uri="{FF2B5EF4-FFF2-40B4-BE49-F238E27FC236}">
                <a16:creationId xmlns:a16="http://schemas.microsoft.com/office/drawing/2014/main" id="{1E431E81-D449-8742-9666-2A3BA2546A70}"/>
              </a:ext>
            </a:extLst>
          </p:cNvPr>
          <p:cNvSpPr>
            <a:spLocks noGrp="1"/>
          </p:cNvSpPr>
          <p:nvPr>
            <p:ph idx="1"/>
          </p:nvPr>
        </p:nvSpPr>
        <p:spPr>
          <a:xfrm>
            <a:off x="838200" y="1253330"/>
            <a:ext cx="10515600" cy="5383443"/>
          </a:xfrm>
        </p:spPr>
        <p:txBody>
          <a:bodyPr>
            <a:normAutofit fontScale="85000" lnSpcReduction="20000"/>
          </a:bodyPr>
          <a:lstStyle/>
          <a:p>
            <a:r>
              <a:rPr lang="en-US" dirty="0"/>
              <a:t>Transactional costs – administration, taxes, foreign exchange</a:t>
            </a:r>
          </a:p>
          <a:p>
            <a:endParaRPr lang="en-US" dirty="0"/>
          </a:p>
          <a:p>
            <a:r>
              <a:rPr lang="en-US" dirty="0"/>
              <a:t>Finance costs (if borrowing is applicable)</a:t>
            </a:r>
          </a:p>
          <a:p>
            <a:endParaRPr lang="en-US" dirty="0"/>
          </a:p>
          <a:p>
            <a:r>
              <a:rPr lang="en-US" dirty="0"/>
              <a:t>Acquisition costs – cost of delivery (logistics), installation and commissioning</a:t>
            </a:r>
          </a:p>
          <a:p>
            <a:endParaRPr lang="en-US" dirty="0"/>
          </a:p>
          <a:p>
            <a:r>
              <a:rPr lang="en-US" dirty="0"/>
              <a:t>Operating costs – energy, spares, consumables, MRO, operator training, after sales support</a:t>
            </a:r>
          </a:p>
          <a:p>
            <a:endParaRPr lang="en-US" dirty="0"/>
          </a:p>
          <a:p>
            <a:r>
              <a:rPr lang="en-US" dirty="0"/>
              <a:t>Costs of storage and handling</a:t>
            </a:r>
          </a:p>
          <a:p>
            <a:endParaRPr lang="en-US" dirty="0"/>
          </a:p>
          <a:p>
            <a:r>
              <a:rPr lang="en-US" dirty="0"/>
              <a:t>Costs of quality</a:t>
            </a:r>
          </a:p>
          <a:p>
            <a:endParaRPr lang="en-US" dirty="0"/>
          </a:p>
          <a:p>
            <a:r>
              <a:rPr lang="en-US" dirty="0"/>
              <a:t>End of life costs, decommissioning, removal and disposal</a:t>
            </a:r>
          </a:p>
          <a:p>
            <a:endParaRPr lang="en-US" dirty="0"/>
          </a:p>
          <a:p>
            <a:endParaRPr lang="en-US" dirty="0"/>
          </a:p>
        </p:txBody>
      </p:sp>
    </p:spTree>
    <p:extLst>
      <p:ext uri="{BB962C8B-B14F-4D97-AF65-F5344CB8AC3E}">
        <p14:creationId xmlns:p14="http://schemas.microsoft.com/office/powerpoint/2010/main" val="3039793729"/>
      </p:ext>
    </p:extLst>
  </p:cSld>
  <p:clrMapOvr>
    <a:masterClrMapping/>
  </p:clrMapOvr>
</p:sld>
</file>

<file path=ppt/slides/slide7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AAB59A8B-B045-AB49-80B3-4FF20E597F8E}"/>
              </a:ext>
            </a:extLst>
          </p:cNvPr>
          <p:cNvSpPr>
            <a:spLocks noGrp="1"/>
          </p:cNvSpPr>
          <p:nvPr>
            <p:ph idx="1"/>
          </p:nvPr>
        </p:nvSpPr>
        <p:spPr>
          <a:xfrm>
            <a:off x="838200" y="2168013"/>
            <a:ext cx="10515600" cy="3436656"/>
          </a:xfrm>
        </p:spPr>
        <p:txBody>
          <a:bodyPr/>
          <a:lstStyle/>
          <a:p>
            <a:pPr marL="0" indent="0" algn="ctr">
              <a:buNone/>
            </a:pPr>
            <a:r>
              <a:rPr lang="en-US" sz="4000" i="1" dirty="0"/>
              <a:t>“Low purchase price may reflect a high total ownership cost”</a:t>
            </a:r>
          </a:p>
          <a:p>
            <a:pPr marL="0" indent="0" algn="ctr">
              <a:buNone/>
            </a:pPr>
            <a:r>
              <a:rPr lang="en-US" sz="4000" b="1" dirty="0"/>
              <a:t>therefore</a:t>
            </a:r>
          </a:p>
          <a:p>
            <a:pPr marL="0" indent="0" algn="ctr">
              <a:buNone/>
            </a:pPr>
            <a:r>
              <a:rPr lang="en-US" sz="4000" i="1" dirty="0"/>
              <a:t>“Best value = lowest total lifecycle cost”</a:t>
            </a:r>
          </a:p>
          <a:p>
            <a:pPr marL="0" indent="0" algn="r">
              <a:buNone/>
            </a:pPr>
            <a:r>
              <a:rPr lang="en-US" dirty="0"/>
              <a:t>Baily et al.</a:t>
            </a:r>
          </a:p>
        </p:txBody>
      </p:sp>
    </p:spTree>
    <p:extLst>
      <p:ext uri="{BB962C8B-B14F-4D97-AF65-F5344CB8AC3E}">
        <p14:creationId xmlns:p14="http://schemas.microsoft.com/office/powerpoint/2010/main" val="3171073747"/>
      </p:ext>
    </p:extLst>
  </p:cSld>
  <p:clrMapOvr>
    <a:masterClrMapping/>
  </p:clrMapOvr>
</p:sld>
</file>

<file path=ppt/slides/slide7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2"/>
          <p:cNvSpPr txBox="1">
            <a:spLocks noChangeArrowheads="1"/>
          </p:cNvSpPr>
          <p:nvPr/>
        </p:nvSpPr>
        <p:spPr bwMode="auto">
          <a:xfrm>
            <a:off x="1981200" y="685800"/>
            <a:ext cx="8229600" cy="1143000"/>
          </a:xfrm>
          <a:prstGeom prst="rect">
            <a:avLst/>
          </a:prstGeom>
          <a:noFill/>
          <a:ln w="9525">
            <a:noFill/>
            <a:miter lim="800000"/>
            <a:headEnd/>
            <a:tailEnd/>
          </a:ln>
          <a:effectLst/>
        </p:spPr>
        <p:txBody>
          <a:bodyPr vert="horz" wrap="square" lIns="0" tIns="0" rIns="0" bIns="0" numCol="1" anchor="b" anchorCtr="0" compatLnSpc="1">
            <a:prstTxWarp prst="textNoShape">
              <a:avLst/>
            </a:prstTxWarp>
          </a:bodyPr>
          <a:lstStyle/>
          <a:p>
            <a:pPr fontAlgn="base">
              <a:lnSpc>
                <a:spcPts val="4500"/>
              </a:lnSpc>
              <a:spcBef>
                <a:spcPct val="0"/>
              </a:spcBef>
              <a:spcAft>
                <a:spcPct val="0"/>
              </a:spcAft>
              <a:defRPr/>
            </a:pPr>
            <a:r>
              <a:rPr lang="en-GB" sz="2400" b="1" i="1" kern="0">
                <a:latin typeface="Gill Sans MT" pitchFamily="34" charset="0"/>
                <a:ea typeface="+mj-ea"/>
                <a:cs typeface="+mj-cs"/>
              </a:rPr>
              <a:t>The value chain</a:t>
            </a:r>
            <a:endParaRPr lang="en-US" sz="2400" b="1" i="1" kern="0">
              <a:latin typeface="Gill Sans MT" pitchFamily="34" charset="0"/>
              <a:ea typeface="+mj-ea"/>
              <a:cs typeface="+mj-cs"/>
            </a:endParaRPr>
          </a:p>
        </p:txBody>
      </p:sp>
      <p:sp>
        <p:nvSpPr>
          <p:cNvPr id="5" name="Rectangle 3"/>
          <p:cNvSpPr>
            <a:spLocks noChangeArrowheads="1"/>
          </p:cNvSpPr>
          <p:nvPr/>
        </p:nvSpPr>
        <p:spPr bwMode="auto">
          <a:xfrm>
            <a:off x="1524001" y="1365304"/>
            <a:ext cx="1430713" cy="3139321"/>
          </a:xfrm>
          <a:prstGeom prst="rect">
            <a:avLst/>
          </a:prstGeom>
          <a:noFill/>
          <a:ln w="9525">
            <a:noFill/>
            <a:miter lim="800000"/>
            <a:headEnd/>
            <a:tailEnd/>
          </a:ln>
        </p:spPr>
        <p:txBody>
          <a:bodyPr wrap="none" anchor="ctr">
            <a:spAutoFit/>
          </a:bodyPr>
          <a:lstStyle/>
          <a:p>
            <a:endParaRPr lang="en-GB" dirty="0"/>
          </a:p>
          <a:p>
            <a:endParaRPr lang="en-GB" dirty="0"/>
          </a:p>
          <a:p>
            <a:endParaRPr lang="en-GB" dirty="0"/>
          </a:p>
          <a:p>
            <a:endParaRPr lang="en-GB" dirty="0"/>
          </a:p>
          <a:p>
            <a:endParaRPr lang="en-GB" dirty="0"/>
          </a:p>
          <a:p>
            <a:r>
              <a:rPr lang="en-GB" dirty="0"/>
              <a:t>Indirect costs</a:t>
            </a:r>
          </a:p>
          <a:p>
            <a:endParaRPr lang="en-GB" dirty="0"/>
          </a:p>
          <a:p>
            <a:endParaRPr lang="en-GB" dirty="0"/>
          </a:p>
          <a:p>
            <a:r>
              <a:rPr lang="en-GB" dirty="0"/>
              <a:t>Direct costs</a:t>
            </a:r>
          </a:p>
          <a:p>
            <a:endParaRPr lang="en-GB" dirty="0"/>
          </a:p>
          <a:p>
            <a:endParaRPr lang="en-GB" dirty="0"/>
          </a:p>
        </p:txBody>
      </p:sp>
      <p:sp>
        <p:nvSpPr>
          <p:cNvPr id="6" name="Rectangle 4"/>
          <p:cNvSpPr>
            <a:spLocks noChangeArrowheads="1"/>
          </p:cNvSpPr>
          <p:nvPr/>
        </p:nvSpPr>
        <p:spPr bwMode="auto">
          <a:xfrm>
            <a:off x="1524001" y="2488684"/>
            <a:ext cx="184731" cy="369332"/>
          </a:xfrm>
          <a:prstGeom prst="rect">
            <a:avLst/>
          </a:prstGeom>
          <a:noFill/>
          <a:ln w="9525">
            <a:noFill/>
            <a:miter lim="800000"/>
            <a:headEnd/>
            <a:tailEnd/>
          </a:ln>
        </p:spPr>
        <p:txBody>
          <a:bodyPr wrap="none" anchor="ctr">
            <a:spAutoFit/>
          </a:bodyPr>
          <a:lstStyle/>
          <a:p>
            <a:endParaRPr lang="en-GB"/>
          </a:p>
        </p:txBody>
      </p:sp>
      <p:pic>
        <p:nvPicPr>
          <p:cNvPr id="7" name="Picture 8" descr="Figure 4"/>
          <p:cNvPicPr>
            <a:picLocks noChangeAspect="1" noChangeArrowheads="1"/>
          </p:cNvPicPr>
          <p:nvPr/>
        </p:nvPicPr>
        <p:blipFill>
          <a:blip r:embed="rId2"/>
          <a:srcRect/>
          <a:stretch>
            <a:fillRect/>
          </a:stretch>
        </p:blipFill>
        <p:spPr bwMode="auto">
          <a:xfrm>
            <a:off x="2971800" y="1981201"/>
            <a:ext cx="6477000" cy="3336925"/>
          </a:xfrm>
          <a:prstGeom prst="rect">
            <a:avLst/>
          </a:prstGeom>
          <a:noFill/>
          <a:ln w="9525">
            <a:noFill/>
            <a:miter lim="800000"/>
            <a:headEnd/>
            <a:tailEnd/>
          </a:ln>
        </p:spPr>
      </p:pic>
    </p:spTree>
    <p:extLst>
      <p:ext uri="{BB962C8B-B14F-4D97-AF65-F5344CB8AC3E}">
        <p14:creationId xmlns:p14="http://schemas.microsoft.com/office/powerpoint/2010/main" val="2206367975"/>
      </p:ext>
    </p:extLst>
  </p:cSld>
  <p:clrMapOvr>
    <a:masterClrMapping/>
  </p:clrMapOvr>
</p:sld>
</file>

<file path=ppt/slides/slide7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Direct &amp; indirect costs</a:t>
            </a:r>
          </a:p>
        </p:txBody>
      </p:sp>
      <p:sp>
        <p:nvSpPr>
          <p:cNvPr id="3" name="Content Placeholder 2"/>
          <p:cNvSpPr>
            <a:spLocks noGrp="1"/>
          </p:cNvSpPr>
          <p:nvPr>
            <p:ph idx="1"/>
          </p:nvPr>
        </p:nvSpPr>
        <p:spPr>
          <a:xfrm>
            <a:off x="1524000" y="1438275"/>
            <a:ext cx="9144000" cy="4410075"/>
          </a:xfrm>
        </p:spPr>
        <p:txBody>
          <a:bodyPr>
            <a:normAutofit lnSpcReduction="10000"/>
          </a:bodyPr>
          <a:lstStyle/>
          <a:p>
            <a:pPr>
              <a:buFont typeface="Arial" pitchFamily="34" charset="0"/>
              <a:buChar char="•"/>
            </a:pPr>
            <a:r>
              <a:rPr lang="en-GB" dirty="0"/>
              <a:t> One common way of classifying costs is to distinguish between </a:t>
            </a:r>
            <a:r>
              <a:rPr lang="en-GB" b="1" dirty="0"/>
              <a:t>‘direct &amp; indirect costs’</a:t>
            </a:r>
            <a:r>
              <a:rPr lang="en-GB" dirty="0"/>
              <a:t>: - </a:t>
            </a:r>
          </a:p>
          <a:p>
            <a:pPr lvl="2"/>
            <a:r>
              <a:rPr lang="en-GB" b="1" dirty="0"/>
              <a:t>Direct costs </a:t>
            </a:r>
            <a:r>
              <a:rPr lang="en-GB" dirty="0"/>
              <a:t>– are costs which can be directly identified with a specific saleable unit of output.  For example – the direct costs of producing a text book will include: -</a:t>
            </a:r>
          </a:p>
          <a:p>
            <a:pPr lvl="3"/>
            <a:r>
              <a:rPr lang="en-GB" b="1" dirty="0"/>
              <a:t>Direct materials </a:t>
            </a:r>
            <a:r>
              <a:rPr lang="en-GB" dirty="0"/>
              <a:t>(paper, ink &amp; glue) + </a:t>
            </a:r>
            <a:r>
              <a:rPr lang="en-GB" b="1" dirty="0"/>
              <a:t>direct labour </a:t>
            </a:r>
            <a:r>
              <a:rPr lang="en-GB" dirty="0"/>
              <a:t>(paid to employees working on the production of the book) + </a:t>
            </a:r>
            <a:r>
              <a:rPr lang="en-GB" b="1" dirty="0"/>
              <a:t>direct expenses </a:t>
            </a:r>
            <a:r>
              <a:rPr lang="en-GB" dirty="0"/>
              <a:t>(e.g. the cost of royalties  payable)</a:t>
            </a:r>
          </a:p>
          <a:p>
            <a:pPr lvl="2"/>
            <a:r>
              <a:rPr lang="en-GB" b="1" dirty="0"/>
              <a:t>Indirect costs (or overheads)</a:t>
            </a:r>
            <a:r>
              <a:rPr lang="en-GB" dirty="0"/>
              <a:t> – are those expenditures on </a:t>
            </a:r>
            <a:r>
              <a:rPr lang="en-GB" b="1" dirty="0"/>
              <a:t>labour + materials + other items </a:t>
            </a:r>
            <a:r>
              <a:rPr lang="en-GB" dirty="0"/>
              <a:t>which cannot be identified with a specific saleable unit of output. For example – the direct costs of producing a text book will include: -</a:t>
            </a:r>
          </a:p>
          <a:p>
            <a:pPr lvl="3"/>
            <a:r>
              <a:rPr lang="en-GB" b="1" dirty="0"/>
              <a:t>Indirect material costs </a:t>
            </a:r>
            <a:r>
              <a:rPr lang="en-GB" dirty="0"/>
              <a:t>(e.g. oil used to lubricate the press) + </a:t>
            </a:r>
            <a:r>
              <a:rPr lang="en-GB" b="1" dirty="0"/>
              <a:t>indirect labour </a:t>
            </a:r>
            <a:r>
              <a:rPr lang="en-GB" dirty="0"/>
              <a:t>costs (the salaries of the supervisor or sales staff). </a:t>
            </a:r>
          </a:p>
          <a:p>
            <a:pPr lvl="3"/>
            <a:r>
              <a:rPr lang="en-GB" dirty="0"/>
              <a:t>These costs are often classified as </a:t>
            </a:r>
            <a:r>
              <a:rPr lang="en-GB" b="1" dirty="0"/>
              <a:t>production overheads, administrative overheads &amp; selling &amp; distribution overheads</a:t>
            </a:r>
          </a:p>
        </p:txBody>
      </p:sp>
    </p:spTree>
    <p:extLst>
      <p:ext uri="{BB962C8B-B14F-4D97-AF65-F5344CB8AC3E}">
        <p14:creationId xmlns:p14="http://schemas.microsoft.com/office/powerpoint/2010/main" val="49413812"/>
      </p:ext>
    </p:extLst>
  </p:cSld>
  <p:clrMapOvr>
    <a:masterClrMapping/>
  </p:clrMapOvr>
</p:sld>
</file>

<file path=ppt/slides/slide7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ectangle 2"/>
          <p:cNvSpPr txBox="1">
            <a:spLocks noChangeArrowheads="1"/>
          </p:cNvSpPr>
          <p:nvPr/>
        </p:nvSpPr>
        <p:spPr bwMode="auto">
          <a:xfrm>
            <a:off x="1981200" y="685800"/>
            <a:ext cx="8229600" cy="1143000"/>
          </a:xfrm>
          <a:prstGeom prst="rect">
            <a:avLst/>
          </a:prstGeom>
          <a:noFill/>
          <a:ln w="9525">
            <a:noFill/>
            <a:miter lim="800000"/>
            <a:headEnd/>
            <a:tailEnd/>
          </a:ln>
          <a:effectLst/>
        </p:spPr>
        <p:txBody>
          <a:bodyPr vert="horz" wrap="square" lIns="0" tIns="0" rIns="0" bIns="0" numCol="1" anchor="b" anchorCtr="0" compatLnSpc="1">
            <a:prstTxWarp prst="textNoShape">
              <a:avLst/>
            </a:prstTxWarp>
          </a:bodyPr>
          <a:lstStyle/>
          <a:p>
            <a:pPr fontAlgn="base">
              <a:lnSpc>
                <a:spcPts val="4500"/>
              </a:lnSpc>
              <a:spcBef>
                <a:spcPct val="0"/>
              </a:spcBef>
              <a:spcAft>
                <a:spcPct val="0"/>
              </a:spcAft>
              <a:defRPr/>
            </a:pPr>
            <a:r>
              <a:rPr lang="en-GB" sz="2400" b="1" i="1" kern="0">
                <a:latin typeface="Gill Sans MT" pitchFamily="34" charset="0"/>
                <a:ea typeface="+mj-ea"/>
                <a:cs typeface="+mj-cs"/>
              </a:rPr>
              <a:t>Direct and indirect costs</a:t>
            </a:r>
            <a:endParaRPr lang="en-US" sz="2400" b="1" i="1" kern="0">
              <a:latin typeface="Gill Sans MT" pitchFamily="34" charset="0"/>
              <a:ea typeface="+mj-ea"/>
              <a:cs typeface="+mj-cs"/>
            </a:endParaRPr>
          </a:p>
        </p:txBody>
      </p:sp>
      <p:sp>
        <p:nvSpPr>
          <p:cNvPr id="7" name="Rectangle 3"/>
          <p:cNvSpPr>
            <a:spLocks noChangeArrowheads="1"/>
          </p:cNvSpPr>
          <p:nvPr/>
        </p:nvSpPr>
        <p:spPr bwMode="auto">
          <a:xfrm>
            <a:off x="1524001" y="2488684"/>
            <a:ext cx="184731" cy="369332"/>
          </a:xfrm>
          <a:prstGeom prst="rect">
            <a:avLst/>
          </a:prstGeom>
          <a:noFill/>
          <a:ln w="9525">
            <a:noFill/>
            <a:miter lim="800000"/>
            <a:headEnd/>
            <a:tailEnd/>
          </a:ln>
        </p:spPr>
        <p:txBody>
          <a:bodyPr wrap="none" anchor="ctr">
            <a:spAutoFit/>
          </a:bodyPr>
          <a:lstStyle/>
          <a:p>
            <a:endParaRPr lang="en-GB"/>
          </a:p>
        </p:txBody>
      </p:sp>
      <p:sp>
        <p:nvSpPr>
          <p:cNvPr id="8" name="Rectangle 4"/>
          <p:cNvSpPr>
            <a:spLocks noChangeArrowheads="1"/>
          </p:cNvSpPr>
          <p:nvPr/>
        </p:nvSpPr>
        <p:spPr bwMode="auto">
          <a:xfrm>
            <a:off x="1524001" y="2488684"/>
            <a:ext cx="184731" cy="369332"/>
          </a:xfrm>
          <a:prstGeom prst="rect">
            <a:avLst/>
          </a:prstGeom>
          <a:noFill/>
          <a:ln w="9525">
            <a:noFill/>
            <a:miter lim="800000"/>
            <a:headEnd/>
            <a:tailEnd/>
          </a:ln>
        </p:spPr>
        <p:txBody>
          <a:bodyPr wrap="none" anchor="ctr">
            <a:spAutoFit/>
          </a:bodyPr>
          <a:lstStyle/>
          <a:p>
            <a:endParaRPr lang="en-GB"/>
          </a:p>
        </p:txBody>
      </p:sp>
      <p:sp>
        <p:nvSpPr>
          <p:cNvPr id="9" name="Rectangle 38"/>
          <p:cNvSpPr>
            <a:spLocks noChangeArrowheads="1"/>
          </p:cNvSpPr>
          <p:nvPr/>
        </p:nvSpPr>
        <p:spPr bwMode="auto">
          <a:xfrm>
            <a:off x="4152901" y="2878138"/>
            <a:ext cx="184731" cy="369332"/>
          </a:xfrm>
          <a:prstGeom prst="rect">
            <a:avLst/>
          </a:prstGeom>
          <a:noFill/>
          <a:ln w="9525">
            <a:noFill/>
            <a:miter lim="800000"/>
            <a:headEnd/>
            <a:tailEnd/>
          </a:ln>
        </p:spPr>
        <p:txBody>
          <a:bodyPr wrap="none">
            <a:spAutoFit/>
          </a:bodyPr>
          <a:lstStyle/>
          <a:p>
            <a:endParaRPr lang="en-GB"/>
          </a:p>
        </p:txBody>
      </p:sp>
      <p:grpSp>
        <p:nvGrpSpPr>
          <p:cNvPr id="10" name="Group 34"/>
          <p:cNvGrpSpPr>
            <a:grpSpLocks/>
          </p:cNvGrpSpPr>
          <p:nvPr/>
        </p:nvGrpSpPr>
        <p:grpSpPr bwMode="auto">
          <a:xfrm>
            <a:off x="5486400" y="2438400"/>
            <a:ext cx="1371600" cy="1524000"/>
            <a:chOff x="3828" y="8689"/>
            <a:chExt cx="1954" cy="1416"/>
          </a:xfrm>
        </p:grpSpPr>
        <p:sp>
          <p:nvSpPr>
            <p:cNvPr id="11" name="AutoShape 37"/>
            <p:cNvSpPr>
              <a:spLocks/>
            </p:cNvSpPr>
            <p:nvPr/>
          </p:nvSpPr>
          <p:spPr bwMode="auto">
            <a:xfrm>
              <a:off x="3828" y="8689"/>
              <a:ext cx="120" cy="615"/>
            </a:xfrm>
            <a:prstGeom prst="rightBrace">
              <a:avLst>
                <a:gd name="adj1" fmla="val 42708"/>
                <a:gd name="adj2" fmla="val 50000"/>
              </a:avLst>
            </a:prstGeom>
            <a:noFill/>
            <a:ln w="9525">
              <a:solidFill>
                <a:srgbClr val="000000"/>
              </a:solidFill>
              <a:round/>
              <a:headEnd/>
              <a:tailEnd/>
            </a:ln>
          </p:spPr>
          <p:txBody>
            <a:bodyPr/>
            <a:lstStyle/>
            <a:p>
              <a:endParaRPr lang="en-GB"/>
            </a:p>
          </p:txBody>
        </p:sp>
        <p:sp>
          <p:nvSpPr>
            <p:cNvPr id="12" name="AutoShape 36"/>
            <p:cNvSpPr>
              <a:spLocks/>
            </p:cNvSpPr>
            <p:nvPr/>
          </p:nvSpPr>
          <p:spPr bwMode="auto">
            <a:xfrm>
              <a:off x="5647" y="9016"/>
              <a:ext cx="135" cy="735"/>
            </a:xfrm>
            <a:prstGeom prst="rightBrace">
              <a:avLst>
                <a:gd name="adj1" fmla="val 45370"/>
                <a:gd name="adj2" fmla="val 50000"/>
              </a:avLst>
            </a:prstGeom>
            <a:noFill/>
            <a:ln w="9525">
              <a:solidFill>
                <a:srgbClr val="000000"/>
              </a:solidFill>
              <a:round/>
              <a:headEnd/>
              <a:tailEnd/>
            </a:ln>
          </p:spPr>
          <p:txBody>
            <a:bodyPr/>
            <a:lstStyle/>
            <a:p>
              <a:endParaRPr lang="en-GB"/>
            </a:p>
          </p:txBody>
        </p:sp>
        <p:sp>
          <p:nvSpPr>
            <p:cNvPr id="13" name="AutoShape 35"/>
            <p:cNvSpPr>
              <a:spLocks/>
            </p:cNvSpPr>
            <p:nvPr/>
          </p:nvSpPr>
          <p:spPr bwMode="auto">
            <a:xfrm>
              <a:off x="3840" y="9490"/>
              <a:ext cx="120" cy="615"/>
            </a:xfrm>
            <a:prstGeom prst="rightBrace">
              <a:avLst>
                <a:gd name="adj1" fmla="val 42708"/>
                <a:gd name="adj2" fmla="val 50000"/>
              </a:avLst>
            </a:prstGeom>
            <a:noFill/>
            <a:ln w="9525">
              <a:solidFill>
                <a:srgbClr val="000000"/>
              </a:solidFill>
              <a:round/>
              <a:headEnd/>
              <a:tailEnd/>
            </a:ln>
          </p:spPr>
          <p:txBody>
            <a:bodyPr/>
            <a:lstStyle/>
            <a:p>
              <a:endParaRPr lang="en-GB"/>
            </a:p>
          </p:txBody>
        </p:sp>
      </p:grpSp>
      <p:graphicFrame>
        <p:nvGraphicFramePr>
          <p:cNvPr id="14" name="Group 58"/>
          <p:cNvGraphicFramePr>
            <a:graphicFrameLocks noGrp="1"/>
          </p:cNvGraphicFramePr>
          <p:nvPr/>
        </p:nvGraphicFramePr>
        <p:xfrm>
          <a:off x="3657600" y="2362201"/>
          <a:ext cx="5143500" cy="1693863"/>
        </p:xfrm>
        <a:graphic>
          <a:graphicData uri="http://schemas.openxmlformats.org/drawingml/2006/table">
            <a:tbl>
              <a:tblPr/>
              <a:tblGrid>
                <a:gridCol w="2024063">
                  <a:extLst>
                    <a:ext uri="{9D8B030D-6E8A-4147-A177-3AD203B41FA5}">
                      <a16:colId xmlns:a16="http://schemas.microsoft.com/office/drawing/2014/main" val="20000"/>
                    </a:ext>
                  </a:extLst>
                </a:gridCol>
                <a:gridCol w="1336675">
                  <a:extLst>
                    <a:ext uri="{9D8B030D-6E8A-4147-A177-3AD203B41FA5}">
                      <a16:colId xmlns:a16="http://schemas.microsoft.com/office/drawing/2014/main" val="20001"/>
                    </a:ext>
                  </a:extLst>
                </a:gridCol>
                <a:gridCol w="1782762">
                  <a:extLst>
                    <a:ext uri="{9D8B030D-6E8A-4147-A177-3AD203B41FA5}">
                      <a16:colId xmlns:a16="http://schemas.microsoft.com/office/drawing/2014/main" val="20002"/>
                    </a:ext>
                  </a:extLst>
                </a:gridCol>
              </a:tblGrid>
              <a:tr h="1693863">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US" sz="1600" b="0" i="0" u="none" strike="noStrike" cap="none" normalizeH="0" baseline="0">
                          <a:ln>
                            <a:noFill/>
                          </a:ln>
                          <a:solidFill>
                            <a:schemeClr val="tx1"/>
                          </a:solidFill>
                          <a:effectLst/>
                          <a:latin typeface="Gill Sans MT" pitchFamily="34" charset="0"/>
                          <a:cs typeface="Times New Roman" pitchFamily="18" charset="0"/>
                        </a:rPr>
                        <a:t>Direct materials</a:t>
                      </a:r>
                      <a:br>
                        <a:rPr kumimoji="0" lang="en-US" sz="1600" b="0" i="0" u="none" strike="noStrike" cap="none" normalizeH="0" baseline="0">
                          <a:ln>
                            <a:noFill/>
                          </a:ln>
                          <a:solidFill>
                            <a:schemeClr val="tx1"/>
                          </a:solidFill>
                          <a:effectLst/>
                          <a:latin typeface="Gill Sans MT" pitchFamily="34" charset="0"/>
                          <a:cs typeface="Times New Roman" pitchFamily="18" charset="0"/>
                        </a:rPr>
                      </a:br>
                      <a:r>
                        <a:rPr kumimoji="0" lang="en-US" sz="1600" b="0" i="0" u="none" strike="noStrike" cap="none" normalizeH="0" baseline="0">
                          <a:ln>
                            <a:noFill/>
                          </a:ln>
                          <a:solidFill>
                            <a:schemeClr val="tx1"/>
                          </a:solidFill>
                          <a:effectLst/>
                          <a:latin typeface="Gill Sans MT" pitchFamily="34" charset="0"/>
                          <a:cs typeface="Times New Roman" pitchFamily="18" charset="0"/>
                        </a:rPr>
                        <a:t>Direct labour</a:t>
                      </a:r>
                      <a:br>
                        <a:rPr kumimoji="0" lang="en-US" sz="1600" b="0" i="0" u="none" strike="noStrike" cap="none" normalizeH="0" baseline="0">
                          <a:ln>
                            <a:noFill/>
                          </a:ln>
                          <a:solidFill>
                            <a:schemeClr val="tx1"/>
                          </a:solidFill>
                          <a:effectLst/>
                          <a:latin typeface="Gill Sans MT" pitchFamily="34" charset="0"/>
                          <a:cs typeface="Times New Roman" pitchFamily="18" charset="0"/>
                        </a:rPr>
                      </a:br>
                      <a:r>
                        <a:rPr kumimoji="0" lang="en-US" sz="1600" b="0" i="0" u="none" strike="noStrike" cap="none" normalizeH="0" baseline="0">
                          <a:ln>
                            <a:noFill/>
                          </a:ln>
                          <a:solidFill>
                            <a:schemeClr val="tx1"/>
                          </a:solidFill>
                          <a:effectLst/>
                          <a:latin typeface="Gill Sans MT" pitchFamily="34" charset="0"/>
                          <a:cs typeface="Times New Roman" pitchFamily="18" charset="0"/>
                        </a:rPr>
                        <a:t>Direct expenses</a:t>
                      </a:r>
                      <a:br>
                        <a:rPr kumimoji="0" lang="en-US" sz="1600" b="0" i="0" u="none" strike="noStrike" cap="none" normalizeH="0" baseline="0">
                          <a:ln>
                            <a:noFill/>
                          </a:ln>
                          <a:solidFill>
                            <a:schemeClr val="tx1"/>
                          </a:solidFill>
                          <a:effectLst/>
                          <a:latin typeface="Gill Sans MT" pitchFamily="34" charset="0"/>
                          <a:cs typeface="Times New Roman" pitchFamily="18" charset="0"/>
                        </a:rPr>
                      </a:br>
                      <a:r>
                        <a:rPr kumimoji="0" lang="en-US" sz="1600" b="0" i="0" u="none" strike="noStrike" cap="none" normalizeH="0" baseline="0">
                          <a:ln>
                            <a:noFill/>
                          </a:ln>
                          <a:solidFill>
                            <a:schemeClr val="tx1"/>
                          </a:solidFill>
                          <a:effectLst/>
                          <a:latin typeface="Gill Sans MT" pitchFamily="34" charset="0"/>
                          <a:cs typeface="Times New Roman" pitchFamily="18" charset="0"/>
                        </a:rPr>
                        <a:t>Indirect materials</a:t>
                      </a:r>
                      <a:br>
                        <a:rPr kumimoji="0" lang="en-US" sz="1600" b="0" i="0" u="none" strike="noStrike" cap="none" normalizeH="0" baseline="0">
                          <a:ln>
                            <a:noFill/>
                          </a:ln>
                          <a:solidFill>
                            <a:schemeClr val="tx1"/>
                          </a:solidFill>
                          <a:effectLst/>
                          <a:latin typeface="Gill Sans MT" pitchFamily="34" charset="0"/>
                          <a:cs typeface="Times New Roman" pitchFamily="18" charset="0"/>
                        </a:rPr>
                      </a:br>
                      <a:r>
                        <a:rPr kumimoji="0" lang="en-US" sz="1600" b="0" i="0" u="none" strike="noStrike" cap="none" normalizeH="0" baseline="0">
                          <a:ln>
                            <a:noFill/>
                          </a:ln>
                          <a:solidFill>
                            <a:schemeClr val="tx1"/>
                          </a:solidFill>
                          <a:effectLst/>
                          <a:latin typeface="Gill Sans MT" pitchFamily="34" charset="0"/>
                          <a:cs typeface="Times New Roman" pitchFamily="18" charset="0"/>
                        </a:rPr>
                        <a:t>Indirect labour</a:t>
                      </a:r>
                      <a:br>
                        <a:rPr kumimoji="0" lang="en-US" sz="1600" b="0" i="0" u="none" strike="noStrike" cap="none" normalizeH="0" baseline="0">
                          <a:ln>
                            <a:noFill/>
                          </a:ln>
                          <a:solidFill>
                            <a:schemeClr val="tx1"/>
                          </a:solidFill>
                          <a:effectLst/>
                          <a:latin typeface="Gill Sans MT" pitchFamily="34" charset="0"/>
                          <a:cs typeface="Times New Roman" pitchFamily="18" charset="0"/>
                        </a:rPr>
                      </a:br>
                      <a:r>
                        <a:rPr kumimoji="0" lang="en-US" sz="1600" b="0" i="0" u="none" strike="noStrike" cap="none" normalizeH="0" baseline="0">
                          <a:ln>
                            <a:noFill/>
                          </a:ln>
                          <a:solidFill>
                            <a:schemeClr val="tx1"/>
                          </a:solidFill>
                          <a:effectLst/>
                          <a:latin typeface="Gill Sans MT" pitchFamily="34" charset="0"/>
                          <a:cs typeface="Times New Roman" pitchFamily="18" charset="0"/>
                        </a:rPr>
                        <a:t>Indirect expenses</a:t>
                      </a:r>
                      <a:endParaRPr kumimoji="0" lang="en-US" sz="1600" b="0" i="0" u="none" strike="noStrike" cap="none" normalizeH="0" baseline="0">
                        <a:ln>
                          <a:noFill/>
                        </a:ln>
                        <a:solidFill>
                          <a:schemeClr val="tx1"/>
                        </a:solidFill>
                        <a:effectLst/>
                        <a:latin typeface="Gill Sans MT" pitchFamily="34" charset="0"/>
                      </a:endParaRPr>
                    </a:p>
                  </a:txBody>
                  <a:tcPr horzOverflow="overflow">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0"/>
                        </a:spcBef>
                        <a:spcAft>
                          <a:spcPct val="0"/>
                        </a:spcAft>
                        <a:buClrTx/>
                        <a:buSzTx/>
                        <a:buFontTx/>
                        <a:buNone/>
                        <a:tabLst/>
                      </a:pPr>
                      <a:br>
                        <a:rPr kumimoji="0" lang="en-US" sz="1600" b="0" i="0" u="none" strike="noStrike" cap="none" normalizeH="0" baseline="0">
                          <a:ln>
                            <a:noFill/>
                          </a:ln>
                          <a:solidFill>
                            <a:schemeClr val="tx1"/>
                          </a:solidFill>
                          <a:effectLst/>
                          <a:latin typeface="Gill Sans MT" pitchFamily="34" charset="0"/>
                          <a:cs typeface="Times New Roman" pitchFamily="18" charset="0"/>
                        </a:rPr>
                      </a:br>
                      <a:r>
                        <a:rPr kumimoji="0" lang="en-US" sz="1600" b="0" i="0" u="none" strike="noStrike" cap="none" normalizeH="0" baseline="0">
                          <a:ln>
                            <a:noFill/>
                          </a:ln>
                          <a:solidFill>
                            <a:schemeClr val="tx1"/>
                          </a:solidFill>
                          <a:effectLst/>
                          <a:latin typeface="Gill Sans MT" pitchFamily="34" charset="0"/>
                          <a:cs typeface="Times New Roman" pitchFamily="18" charset="0"/>
                        </a:rPr>
                        <a:t>Prime cost</a:t>
                      </a:r>
                    </a:p>
                    <a:p>
                      <a:pPr marL="0" marR="0" lvl="0" indent="0" algn="l" defTabSz="914400" rtl="0" eaLnBrk="0" fontAlgn="base" latinLnBrk="0" hangingPunct="0">
                        <a:lnSpc>
                          <a:spcPct val="100000"/>
                        </a:lnSpc>
                        <a:spcBef>
                          <a:spcPct val="0"/>
                        </a:spcBef>
                        <a:spcAft>
                          <a:spcPct val="0"/>
                        </a:spcAft>
                        <a:buClrTx/>
                        <a:buSzTx/>
                        <a:buFontTx/>
                        <a:buNone/>
                        <a:tabLst/>
                      </a:pPr>
                      <a:br>
                        <a:rPr kumimoji="0" lang="en-US" sz="1600" b="0" i="0" u="none" strike="noStrike" cap="none" normalizeH="0" baseline="0">
                          <a:ln>
                            <a:noFill/>
                          </a:ln>
                          <a:solidFill>
                            <a:schemeClr val="tx1"/>
                          </a:solidFill>
                          <a:effectLst/>
                          <a:latin typeface="Gill Sans MT" pitchFamily="34" charset="0"/>
                          <a:cs typeface="Times New Roman" pitchFamily="18" charset="0"/>
                        </a:rPr>
                      </a:br>
                      <a:r>
                        <a:rPr kumimoji="0" lang="en-US" sz="1600" b="0" i="0" u="none" strike="noStrike" cap="none" normalizeH="0" baseline="0">
                          <a:ln>
                            <a:noFill/>
                          </a:ln>
                          <a:solidFill>
                            <a:schemeClr val="tx1"/>
                          </a:solidFill>
                          <a:effectLst/>
                          <a:latin typeface="Gill Sans MT" pitchFamily="34" charset="0"/>
                          <a:cs typeface="Times New Roman" pitchFamily="18" charset="0"/>
                        </a:rPr>
                        <a:t>Production overheads</a:t>
                      </a:r>
                      <a:endParaRPr kumimoji="0" lang="en-US" sz="1600" b="0" i="0" u="none" strike="noStrike" cap="none" normalizeH="0" baseline="0">
                        <a:ln>
                          <a:noFill/>
                        </a:ln>
                        <a:solidFill>
                          <a:schemeClr val="tx1"/>
                        </a:solidFill>
                        <a:effectLst/>
                        <a:latin typeface="Gill Sans MT" pitchFamily="34" charset="0"/>
                      </a:endParaRPr>
                    </a:p>
                  </a:txBody>
                  <a:tcPr horzOverflow="overflow">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0"/>
                        </a:spcBef>
                        <a:spcAft>
                          <a:spcPct val="0"/>
                        </a:spcAft>
                        <a:buClrTx/>
                        <a:buSzTx/>
                        <a:buFontTx/>
                        <a:buNone/>
                        <a:tabLst/>
                      </a:pPr>
                      <a:br>
                        <a:rPr kumimoji="0" lang="en-US" sz="1600" b="0" i="0" u="none" strike="noStrike" cap="none" normalizeH="0" baseline="0">
                          <a:ln>
                            <a:noFill/>
                          </a:ln>
                          <a:solidFill>
                            <a:schemeClr val="tx1"/>
                          </a:solidFill>
                          <a:effectLst/>
                          <a:latin typeface="Gill Sans MT" pitchFamily="34" charset="0"/>
                          <a:cs typeface="Times New Roman" pitchFamily="18" charset="0"/>
                        </a:rPr>
                      </a:br>
                      <a:br>
                        <a:rPr kumimoji="0" lang="en-US" sz="1600" b="0" i="0" u="none" strike="noStrike" cap="none" normalizeH="0" baseline="0">
                          <a:ln>
                            <a:noFill/>
                          </a:ln>
                          <a:solidFill>
                            <a:schemeClr val="tx1"/>
                          </a:solidFill>
                          <a:effectLst/>
                          <a:latin typeface="Gill Sans MT" pitchFamily="34" charset="0"/>
                          <a:cs typeface="Times New Roman" pitchFamily="18" charset="0"/>
                        </a:rPr>
                      </a:br>
                      <a:r>
                        <a:rPr kumimoji="0" lang="en-US" sz="1600" b="0" i="0" u="none" strike="noStrike" cap="none" normalizeH="0" baseline="0">
                          <a:ln>
                            <a:noFill/>
                          </a:ln>
                          <a:solidFill>
                            <a:schemeClr val="tx1"/>
                          </a:solidFill>
                          <a:effectLst/>
                          <a:latin typeface="Gill Sans MT" pitchFamily="34" charset="0"/>
                          <a:cs typeface="Times New Roman" pitchFamily="18" charset="0"/>
                        </a:rPr>
                        <a:t>Total production cost</a:t>
                      </a:r>
                      <a:endParaRPr kumimoji="0" lang="en-US" sz="1600" b="0" i="0" u="none" strike="noStrike" cap="none" normalizeH="0" baseline="0">
                        <a:ln>
                          <a:noFill/>
                        </a:ln>
                        <a:solidFill>
                          <a:schemeClr val="tx1"/>
                        </a:solidFill>
                        <a:effectLst/>
                        <a:latin typeface="Gill Sans MT" pitchFamily="34" charset="0"/>
                      </a:endParaRPr>
                    </a:p>
                  </a:txBody>
                  <a:tcPr horzOverflow="overflow">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0"/>
                  </a:ext>
                </a:extLst>
              </a:tr>
            </a:tbl>
          </a:graphicData>
        </a:graphic>
      </p:graphicFrame>
    </p:spTree>
    <p:extLst>
      <p:ext uri="{BB962C8B-B14F-4D97-AF65-F5344CB8AC3E}">
        <p14:creationId xmlns:p14="http://schemas.microsoft.com/office/powerpoint/2010/main" val="4234275574"/>
      </p:ext>
    </p:extLst>
  </p:cSld>
  <p:clrMapOvr>
    <a:masterClrMapping/>
  </p:clrMapOvr>
</p:sld>
</file>

<file path=ppt/slides/slide7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524000" y="628650"/>
            <a:ext cx="9144000" cy="660400"/>
          </a:xfrm>
        </p:spPr>
        <p:txBody>
          <a:bodyPr/>
          <a:lstStyle/>
          <a:p>
            <a:r>
              <a:rPr lang="en-GB" dirty="0"/>
              <a:t>Fixed &amp; variable costs- Cost Behaviour</a:t>
            </a:r>
          </a:p>
        </p:txBody>
      </p:sp>
      <p:sp>
        <p:nvSpPr>
          <p:cNvPr id="3" name="Content Placeholder 2"/>
          <p:cNvSpPr>
            <a:spLocks noGrp="1"/>
          </p:cNvSpPr>
          <p:nvPr>
            <p:ph idx="1"/>
          </p:nvPr>
        </p:nvSpPr>
        <p:spPr>
          <a:xfrm>
            <a:off x="1524000" y="1438275"/>
            <a:ext cx="9144000" cy="4381500"/>
          </a:xfrm>
        </p:spPr>
        <p:txBody>
          <a:bodyPr>
            <a:normAutofit lnSpcReduction="10000"/>
          </a:bodyPr>
          <a:lstStyle/>
          <a:p>
            <a:pPr>
              <a:buFont typeface="Arial" pitchFamily="34" charset="0"/>
              <a:buChar char="•"/>
            </a:pPr>
            <a:r>
              <a:rPr lang="en-GB" dirty="0"/>
              <a:t> </a:t>
            </a:r>
            <a:r>
              <a:rPr lang="en-GB" b="1" dirty="0"/>
              <a:t>Cost behaviour - </a:t>
            </a:r>
            <a:r>
              <a:rPr lang="en-GB" dirty="0"/>
              <a:t>is the way in which the ‘costs of output’ are affected by fluctuations in the level of activity in production volumes or the levels of sales</a:t>
            </a:r>
          </a:p>
          <a:p>
            <a:pPr lvl="2"/>
            <a:r>
              <a:rPr lang="en-GB" dirty="0"/>
              <a:t>Some costs </a:t>
            </a:r>
            <a:r>
              <a:rPr lang="en-GB" b="1" u="sng" dirty="0"/>
              <a:t>DO NOT VARY</a:t>
            </a:r>
            <a:r>
              <a:rPr lang="en-GB" dirty="0"/>
              <a:t> at all as the volume of sales or production increases.  </a:t>
            </a:r>
          </a:p>
          <a:p>
            <a:pPr lvl="3"/>
            <a:r>
              <a:rPr lang="en-GB" dirty="0"/>
              <a:t>If an organisation is paying rent on a factory, or paying employees a salary (not based on output), it will have to pay the same amount for a given period, whether the factory is operating or not and / or how much it is producing.  This type of cost is called a </a:t>
            </a:r>
            <a:r>
              <a:rPr lang="en-GB" b="1" u="sng" dirty="0"/>
              <a:t>‘fixed cost’</a:t>
            </a:r>
          </a:p>
          <a:p>
            <a:pPr lvl="2"/>
            <a:r>
              <a:rPr lang="en-GB" dirty="0"/>
              <a:t>Other costs </a:t>
            </a:r>
            <a:r>
              <a:rPr lang="en-GB" b="1" u="sng" dirty="0"/>
              <a:t>VARY </a:t>
            </a:r>
            <a:r>
              <a:rPr lang="en-GB" dirty="0"/>
              <a:t>as the volume of sales &amp; production increases. </a:t>
            </a:r>
          </a:p>
          <a:p>
            <a:pPr lvl="3"/>
            <a:r>
              <a:rPr lang="en-GB" dirty="0"/>
              <a:t>If the organisation uses raw materials to produce widgets say at </a:t>
            </a:r>
            <a:r>
              <a:rPr lang="en-GB" b="1" u="sng" dirty="0"/>
              <a:t>£0.40p per widget</a:t>
            </a:r>
            <a:r>
              <a:rPr lang="en-GB" dirty="0"/>
              <a:t>, the production of </a:t>
            </a:r>
            <a:r>
              <a:rPr lang="en-GB" b="1" u="sng" dirty="0"/>
              <a:t>10,000 widgets </a:t>
            </a:r>
            <a:r>
              <a:rPr lang="en-GB" dirty="0"/>
              <a:t>will cost </a:t>
            </a:r>
            <a:r>
              <a:rPr lang="en-GB" b="1" u="sng" dirty="0"/>
              <a:t>(£0.40 x 10,000) = £4,000</a:t>
            </a:r>
          </a:p>
          <a:p>
            <a:pPr lvl="3"/>
            <a:r>
              <a:rPr lang="en-GB" dirty="0"/>
              <a:t>But the production of </a:t>
            </a:r>
            <a:r>
              <a:rPr lang="en-GB" b="1" u="sng" dirty="0"/>
              <a:t>20,000 widgets </a:t>
            </a:r>
            <a:r>
              <a:rPr lang="en-GB" dirty="0"/>
              <a:t>at </a:t>
            </a:r>
            <a:r>
              <a:rPr lang="en-GB" b="1" u="sng" dirty="0"/>
              <a:t>£0.40 </a:t>
            </a:r>
            <a:r>
              <a:rPr lang="en-GB" dirty="0"/>
              <a:t>would now cost </a:t>
            </a:r>
            <a:r>
              <a:rPr lang="en-GB" b="1" u="sng" dirty="0"/>
              <a:t>£8,000</a:t>
            </a:r>
          </a:p>
          <a:p>
            <a:pPr lvl="3"/>
            <a:r>
              <a:rPr lang="en-GB" dirty="0"/>
              <a:t>This type of cost is called a </a:t>
            </a:r>
            <a:r>
              <a:rPr lang="en-GB" b="1" u="sng" dirty="0"/>
              <a:t>‘variable cost’</a:t>
            </a:r>
          </a:p>
        </p:txBody>
      </p:sp>
    </p:spTree>
    <p:extLst>
      <p:ext uri="{BB962C8B-B14F-4D97-AF65-F5344CB8AC3E}">
        <p14:creationId xmlns:p14="http://schemas.microsoft.com/office/powerpoint/2010/main" val="3915451511"/>
      </p:ext>
    </p:extLst>
  </p:cSld>
  <p:clrMapOvr>
    <a:masterClrMapping/>
  </p:clrMapOvr>
</p:sld>
</file>

<file path=ppt/slides/slide7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Fixed and variable costs</a:t>
            </a:r>
            <a:br>
              <a:rPr lang="en-US" dirty="0"/>
            </a:br>
            <a:endParaRPr lang="en-GB" dirty="0"/>
          </a:p>
        </p:txBody>
      </p:sp>
      <p:sp>
        <p:nvSpPr>
          <p:cNvPr id="5" name="Content Placeholder 4"/>
          <p:cNvSpPr>
            <a:spLocks noGrp="1"/>
          </p:cNvSpPr>
          <p:nvPr>
            <p:ph idx="1"/>
          </p:nvPr>
        </p:nvSpPr>
        <p:spPr/>
        <p:txBody>
          <a:bodyPr/>
          <a:lstStyle/>
          <a:p>
            <a:endParaRPr lang="en-GB" dirty="0"/>
          </a:p>
        </p:txBody>
      </p:sp>
      <p:pic>
        <p:nvPicPr>
          <p:cNvPr id="3" name="Picture 2" descr="C:\Users\Rob\Documents\Work\Laurence\04 NegCon\04 NegCon pix\04-NegCon-Fig-0702.png"/>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3000377" y="1414256"/>
            <a:ext cx="6133963" cy="43200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563520856"/>
      </p:ext>
    </p:extLst>
  </p:cSld>
  <p:clrMapOvr>
    <a:masterClrMapping/>
  </p:clrMapOvr>
</p:sld>
</file>

<file path=ppt/slides/slide7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Fixed and variable costs</a:t>
            </a:r>
          </a:p>
        </p:txBody>
      </p:sp>
      <p:sp>
        <p:nvSpPr>
          <p:cNvPr id="3" name="Content Placeholder 2"/>
          <p:cNvSpPr>
            <a:spLocks noGrp="1"/>
          </p:cNvSpPr>
          <p:nvPr>
            <p:ph idx="1"/>
          </p:nvPr>
        </p:nvSpPr>
        <p:spPr>
          <a:xfrm>
            <a:off x="1524000" y="1438275"/>
            <a:ext cx="9144000" cy="4391025"/>
          </a:xfrm>
        </p:spPr>
        <p:txBody>
          <a:bodyPr>
            <a:normAutofit fontScale="92500" lnSpcReduction="10000"/>
          </a:bodyPr>
          <a:lstStyle/>
          <a:p>
            <a:pPr>
              <a:buFont typeface="Arial" pitchFamily="34" charset="0"/>
              <a:buChar char="•"/>
            </a:pPr>
            <a:r>
              <a:rPr lang="en-GB" dirty="0"/>
              <a:t> </a:t>
            </a:r>
            <a:r>
              <a:rPr lang="en-GB" b="1" dirty="0"/>
              <a:t>Understanding fixed &amp; variable costs can help the procurement function in a variety of ways: -</a:t>
            </a:r>
          </a:p>
          <a:p>
            <a:pPr lvl="2"/>
            <a:r>
              <a:rPr lang="en-GB" b="1" dirty="0"/>
              <a:t>To calculate a suppliers cost structure</a:t>
            </a:r>
            <a:r>
              <a:rPr lang="en-GB" dirty="0"/>
              <a:t> - &amp; help to determine the parameters for negotiation on price</a:t>
            </a:r>
          </a:p>
          <a:p>
            <a:pPr lvl="2"/>
            <a:r>
              <a:rPr lang="en-GB" b="1" dirty="0"/>
              <a:t>To establish cost per unit </a:t>
            </a:r>
            <a:r>
              <a:rPr lang="en-GB" dirty="0"/>
              <a:t>- &amp; help to make direct comparisons between different suppliers</a:t>
            </a:r>
          </a:p>
          <a:p>
            <a:pPr lvl="2"/>
            <a:r>
              <a:rPr lang="en-GB" b="1" dirty="0"/>
              <a:t>Understanding variable costs </a:t>
            </a:r>
            <a:r>
              <a:rPr lang="en-GB" dirty="0"/>
              <a:t>– to help a buyer to assess the reasonableness of a suppliers proposed price increases (based on raw material cost rises)</a:t>
            </a:r>
          </a:p>
          <a:p>
            <a:pPr lvl="2"/>
            <a:r>
              <a:rPr lang="en-GB" b="1" dirty="0"/>
              <a:t>Understanding fixed costs </a:t>
            </a:r>
            <a:r>
              <a:rPr lang="en-GB" dirty="0"/>
              <a:t>– can help in understanding the suppliers </a:t>
            </a:r>
            <a:r>
              <a:rPr lang="en-GB" b="1" dirty="0"/>
              <a:t>‘resistance points’ </a:t>
            </a:r>
            <a:r>
              <a:rPr lang="en-GB" dirty="0"/>
              <a:t>&amp; </a:t>
            </a:r>
            <a:r>
              <a:rPr lang="en-GB" b="1" dirty="0"/>
              <a:t>‘walk-away position’ </a:t>
            </a:r>
            <a:r>
              <a:rPr lang="en-GB" dirty="0"/>
              <a:t>in negotiation as the supplier needs to cover fixed costs</a:t>
            </a:r>
          </a:p>
          <a:p>
            <a:pPr lvl="2"/>
            <a:r>
              <a:rPr lang="en-GB" b="1" dirty="0"/>
              <a:t>Understanding fixed costs </a:t>
            </a:r>
            <a:r>
              <a:rPr lang="en-GB" dirty="0"/>
              <a:t>– can also indicate the level of profit a supplier is seeking. Once a supplier has covered its fixed costs, any price increase in excess of variable costs will be sufficient to make a contribution to profit so the buyer may hope to negotiate a movement on price from the supplier?</a:t>
            </a:r>
          </a:p>
        </p:txBody>
      </p:sp>
    </p:spTree>
    <p:extLst>
      <p:ext uri="{BB962C8B-B14F-4D97-AF65-F5344CB8AC3E}">
        <p14:creationId xmlns:p14="http://schemas.microsoft.com/office/powerpoint/2010/main" val="3749304888"/>
      </p:ext>
    </p:extLst>
  </p:cSld>
  <p:clrMapOvr>
    <a:masterClrMapping/>
  </p:clrMapOvr>
</p:sld>
</file>

<file path=ppt/slides/slide8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524000" y="628650"/>
            <a:ext cx="9144000" cy="660400"/>
          </a:xfrm>
        </p:spPr>
        <p:txBody>
          <a:bodyPr/>
          <a:lstStyle/>
          <a:p>
            <a:r>
              <a:rPr lang="en-GB" dirty="0"/>
              <a:t>Assessing supplier cost information</a:t>
            </a:r>
          </a:p>
        </p:txBody>
      </p:sp>
      <p:sp>
        <p:nvSpPr>
          <p:cNvPr id="3" name="Content Placeholder 2"/>
          <p:cNvSpPr>
            <a:spLocks noGrp="1"/>
          </p:cNvSpPr>
          <p:nvPr>
            <p:ph idx="1"/>
          </p:nvPr>
        </p:nvSpPr>
        <p:spPr>
          <a:xfrm>
            <a:off x="1524000" y="1438275"/>
            <a:ext cx="9144000" cy="4371975"/>
          </a:xfrm>
        </p:spPr>
        <p:txBody>
          <a:bodyPr>
            <a:normAutofit fontScale="92500" lnSpcReduction="10000"/>
          </a:bodyPr>
          <a:lstStyle/>
          <a:p>
            <a:pPr>
              <a:buFont typeface="Arial" pitchFamily="34" charset="0"/>
              <a:buChar char="•"/>
            </a:pPr>
            <a:r>
              <a:rPr lang="en-GB" dirty="0"/>
              <a:t> Problems with cost analysis is that it is conducted by the supplier who might be reluctant to share the information</a:t>
            </a:r>
          </a:p>
          <a:p>
            <a:pPr lvl="2"/>
            <a:r>
              <a:rPr lang="en-GB" dirty="0"/>
              <a:t>In close, long-tern integrative supply relationships there may be a policy of: -</a:t>
            </a:r>
          </a:p>
          <a:p>
            <a:pPr lvl="3"/>
            <a:r>
              <a:rPr lang="en-GB" sz="2600" b="1" dirty="0"/>
              <a:t>Open-book costing </a:t>
            </a:r>
            <a:r>
              <a:rPr lang="en-GB" dirty="0"/>
              <a:t>– where suppliers provide information about their costs to buyers in order to reassure them that they are receiving </a:t>
            </a:r>
            <a:r>
              <a:rPr lang="en-GB" b="1" dirty="0"/>
              <a:t>‘value for money</a:t>
            </a:r>
            <a:r>
              <a:rPr lang="en-GB" dirty="0"/>
              <a:t>’.</a:t>
            </a:r>
          </a:p>
          <a:p>
            <a:pPr lvl="4"/>
            <a:r>
              <a:rPr lang="en-GB" dirty="0"/>
              <a:t>In principle such an approach is helpful in agreeing </a:t>
            </a:r>
            <a:r>
              <a:rPr lang="en-GB" b="1" dirty="0"/>
              <a:t>‘cost-based prices’ </a:t>
            </a:r>
            <a:r>
              <a:rPr lang="en-GB" dirty="0"/>
              <a:t>&amp; can enable the buyer to help the supplier to identify potential for </a:t>
            </a:r>
            <a:r>
              <a:rPr lang="en-GB" b="1" dirty="0"/>
              <a:t>‘cost savings’ </a:t>
            </a:r>
          </a:p>
          <a:p>
            <a:pPr lvl="4"/>
            <a:r>
              <a:rPr lang="en-GB" dirty="0"/>
              <a:t>In practice, its unlikely to appeal much to suppliers because the flow of information is all one way &amp; to the buyers advantage </a:t>
            </a:r>
          </a:p>
          <a:p>
            <a:pPr lvl="4"/>
            <a:r>
              <a:rPr lang="en-GB" dirty="0"/>
              <a:t>Suppliers may also be reluctant to divulge confidential information that could be passed onto another supplier, reducing its competitive advantage?</a:t>
            </a:r>
          </a:p>
          <a:p>
            <a:pPr lvl="3"/>
            <a:r>
              <a:rPr lang="en-GB" sz="2600" b="1" dirty="0"/>
              <a:t>Cost transparency</a:t>
            </a:r>
            <a:r>
              <a:rPr lang="en-GB" sz="2600" dirty="0"/>
              <a:t> </a:t>
            </a:r>
            <a:r>
              <a:rPr lang="en-GB" dirty="0"/>
              <a:t>– is where both supplier &amp; buyer share cost information, in order to collaborate in joint cost reduction initiatives. This is arguably a fairer &amp; more mutually advantageous approach than open-book costing?  However, it does demand a high level of trust, which might only exist within long-term integrative or partnering relationships</a:t>
            </a:r>
          </a:p>
        </p:txBody>
      </p:sp>
    </p:spTree>
    <p:extLst>
      <p:ext uri="{BB962C8B-B14F-4D97-AF65-F5344CB8AC3E}">
        <p14:creationId xmlns:p14="http://schemas.microsoft.com/office/powerpoint/2010/main" val="1898209782"/>
      </p:ext>
    </p:extLst>
  </p:cSld>
  <p:clrMapOvr>
    <a:masterClrMapping/>
  </p:clrMapOvr>
</p:sld>
</file>

<file path=ppt/slides/slide8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Benefits of cost analysis</a:t>
            </a:r>
            <a:endParaRPr lang="en-GB" dirty="0">
              <a:effectLst/>
            </a:endParaRPr>
          </a:p>
        </p:txBody>
      </p:sp>
      <p:sp>
        <p:nvSpPr>
          <p:cNvPr id="3" name="Text Placeholder 2"/>
          <p:cNvSpPr>
            <a:spLocks noGrp="1"/>
          </p:cNvSpPr>
          <p:nvPr>
            <p:ph type="body" idx="1"/>
          </p:nvPr>
        </p:nvSpPr>
        <p:spPr/>
        <p:txBody>
          <a:bodyPr/>
          <a:lstStyle/>
          <a:p>
            <a:r>
              <a:rPr lang="en-GB" b="1" dirty="0"/>
              <a:t>Buyers can:</a:t>
            </a:r>
          </a:p>
          <a:p>
            <a:endParaRPr lang="en-GB" dirty="0"/>
          </a:p>
        </p:txBody>
      </p:sp>
      <p:sp>
        <p:nvSpPr>
          <p:cNvPr id="4" name="Content Placeholder 3"/>
          <p:cNvSpPr>
            <a:spLocks noGrp="1"/>
          </p:cNvSpPr>
          <p:nvPr>
            <p:ph sz="half" idx="2"/>
          </p:nvPr>
        </p:nvSpPr>
        <p:spPr/>
        <p:txBody>
          <a:bodyPr>
            <a:normAutofit/>
          </a:bodyPr>
          <a:lstStyle/>
          <a:p>
            <a:pPr lvl="1"/>
            <a:r>
              <a:rPr lang="en-GB" sz="2300" dirty="0"/>
              <a:t>Estimate the level of sales the supplier must achieve to break even</a:t>
            </a:r>
          </a:p>
          <a:p>
            <a:pPr lvl="1"/>
            <a:r>
              <a:rPr lang="en-GB" sz="2300" dirty="0"/>
              <a:t>Compare the level of profit targeted by the supplier with that earned by competitors</a:t>
            </a:r>
          </a:p>
          <a:p>
            <a:pPr lvl="1"/>
            <a:r>
              <a:rPr lang="en-GB" sz="2300" dirty="0"/>
              <a:t>Estimate how valuable the business or contract will be to the supplier</a:t>
            </a:r>
          </a:p>
          <a:p>
            <a:pPr lvl="1"/>
            <a:r>
              <a:rPr lang="en-GB" sz="2300" dirty="0"/>
              <a:t>Estimate the lowest possible price the supplier can sustainably afford to charge</a:t>
            </a:r>
          </a:p>
          <a:p>
            <a:endParaRPr lang="en-GB" dirty="0"/>
          </a:p>
        </p:txBody>
      </p:sp>
      <p:sp>
        <p:nvSpPr>
          <p:cNvPr id="5" name="Text Placeholder 4"/>
          <p:cNvSpPr>
            <a:spLocks noGrp="1"/>
          </p:cNvSpPr>
          <p:nvPr>
            <p:ph type="body" sz="quarter" idx="3"/>
          </p:nvPr>
        </p:nvSpPr>
        <p:spPr/>
        <p:txBody>
          <a:bodyPr/>
          <a:lstStyle/>
          <a:p>
            <a:r>
              <a:rPr lang="en-GB" b="1" dirty="0"/>
              <a:t>Cost analysis can therefore:</a:t>
            </a:r>
          </a:p>
          <a:p>
            <a:endParaRPr lang="en-GB" dirty="0"/>
          </a:p>
        </p:txBody>
      </p:sp>
      <p:sp>
        <p:nvSpPr>
          <p:cNvPr id="6" name="Content Placeholder 5"/>
          <p:cNvSpPr>
            <a:spLocks noGrp="1"/>
          </p:cNvSpPr>
          <p:nvPr>
            <p:ph sz="quarter" idx="4"/>
          </p:nvPr>
        </p:nvSpPr>
        <p:spPr/>
        <p:txBody>
          <a:bodyPr>
            <a:normAutofit/>
          </a:bodyPr>
          <a:lstStyle/>
          <a:p>
            <a:pPr lvl="1"/>
            <a:r>
              <a:rPr lang="en-GB" sz="2100" dirty="0"/>
              <a:t>Keep prices realistic, especially in the absence of competition</a:t>
            </a:r>
          </a:p>
          <a:p>
            <a:pPr lvl="1"/>
            <a:r>
              <a:rPr lang="en-GB" sz="2100" dirty="0"/>
              <a:t>Focus attention on what costs ought to be involved in producing the goods or services</a:t>
            </a:r>
          </a:p>
          <a:p>
            <a:pPr lvl="1"/>
            <a:r>
              <a:rPr lang="en-GB" sz="2100" dirty="0"/>
              <a:t>Support supplier risk management and sustainability</a:t>
            </a:r>
          </a:p>
          <a:p>
            <a:endParaRPr lang="en-GB" dirty="0"/>
          </a:p>
        </p:txBody>
      </p:sp>
    </p:spTree>
    <p:extLst>
      <p:ext uri="{BB962C8B-B14F-4D97-AF65-F5344CB8AC3E}">
        <p14:creationId xmlns:p14="http://schemas.microsoft.com/office/powerpoint/2010/main" val="614059737"/>
      </p:ext>
    </p:extLst>
  </p:cSld>
  <p:clrMapOvr>
    <a:masterClrMapping/>
  </p:clrMapOvr>
</p:sld>
</file>

<file path=ppt/slides/slide8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p:cNvSpPr>
            <a:spLocks noGrp="1"/>
          </p:cNvSpPr>
          <p:nvPr>
            <p:ph type="title"/>
          </p:nvPr>
        </p:nvSpPr>
        <p:spPr/>
        <p:txBody>
          <a:bodyPr>
            <a:normAutofit fontScale="90000"/>
          </a:bodyPr>
          <a:lstStyle/>
          <a:p>
            <a:r>
              <a:rPr lang="en-GB" dirty="0"/>
              <a:t>3. Costing methods</a:t>
            </a:r>
            <a:br>
              <a:rPr lang="en-GB" dirty="0"/>
            </a:br>
            <a:endParaRPr lang="en-GB" dirty="0"/>
          </a:p>
        </p:txBody>
      </p:sp>
      <p:sp>
        <p:nvSpPr>
          <p:cNvPr id="8" name="Content Placeholder 7"/>
          <p:cNvSpPr>
            <a:spLocks noGrp="1"/>
          </p:cNvSpPr>
          <p:nvPr>
            <p:ph idx="1"/>
          </p:nvPr>
        </p:nvSpPr>
        <p:spPr>
          <a:xfrm>
            <a:off x="1524000" y="1438275"/>
            <a:ext cx="9144000" cy="4371975"/>
          </a:xfrm>
        </p:spPr>
        <p:txBody>
          <a:bodyPr>
            <a:normAutofit/>
          </a:bodyPr>
          <a:lstStyle/>
          <a:p>
            <a:pPr marL="538163" indent="-538163" defTabSz="192088">
              <a:spcBef>
                <a:spcPct val="100000"/>
              </a:spcBef>
              <a:tabLst>
                <a:tab pos="538163" algn="l"/>
              </a:tabLst>
            </a:pPr>
            <a:r>
              <a:rPr lang="en-US" sz="3900" b="1" dirty="0"/>
              <a:t>Marginal Costing </a:t>
            </a:r>
          </a:p>
          <a:p>
            <a:pPr marL="987426" lvl="1" indent="-538163" defTabSz="192088">
              <a:spcBef>
                <a:spcPct val="100000"/>
              </a:spcBef>
              <a:tabLst>
                <a:tab pos="538163" algn="l"/>
              </a:tabLst>
            </a:pPr>
            <a:r>
              <a:rPr lang="en-US" dirty="0"/>
              <a:t>Under a </a:t>
            </a:r>
            <a:r>
              <a:rPr lang="en-US" b="1" u="sng" dirty="0"/>
              <a:t>marginal costing</a:t>
            </a:r>
            <a:r>
              <a:rPr lang="en-US" u="sng" dirty="0"/>
              <a:t> </a:t>
            </a:r>
            <a:r>
              <a:rPr lang="en-US" dirty="0"/>
              <a:t>approach, suppliers concentrate only on </a:t>
            </a:r>
            <a:r>
              <a:rPr lang="en-US" b="1" u="sng" dirty="0"/>
              <a:t>the marginal cost of producing additional units. </a:t>
            </a:r>
            <a:r>
              <a:rPr lang="en-US" dirty="0"/>
              <a:t>This essentially means that they cost their products on the basis of </a:t>
            </a:r>
            <a:r>
              <a:rPr lang="en-US" b="1" u="sng" dirty="0"/>
              <a:t>variable costs only.</a:t>
            </a:r>
            <a:r>
              <a:rPr lang="en-US" b="1" dirty="0"/>
              <a:t>		</a:t>
            </a:r>
          </a:p>
          <a:p>
            <a:pPr marL="987426" lvl="1" indent="-538163" defTabSz="192088">
              <a:spcBef>
                <a:spcPct val="100000"/>
              </a:spcBef>
              <a:tabLst>
                <a:tab pos="538163" algn="l"/>
              </a:tabLst>
            </a:pPr>
            <a:r>
              <a:rPr lang="en-US" dirty="0"/>
              <a:t>A supplier would have to add a substantial </a:t>
            </a:r>
            <a:r>
              <a:rPr lang="en-US" b="1" u="sng" dirty="0"/>
              <a:t>mark-up</a:t>
            </a:r>
            <a:r>
              <a:rPr lang="en-US" dirty="0"/>
              <a:t> in order to set a ‘</a:t>
            </a:r>
            <a:r>
              <a:rPr lang="en-US" b="1" u="sng" dirty="0"/>
              <a:t>selling price’.</a:t>
            </a:r>
            <a:r>
              <a:rPr lang="en-US" b="1" dirty="0"/>
              <a:t>   Mark-up</a:t>
            </a:r>
            <a:r>
              <a:rPr lang="en-US" dirty="0"/>
              <a:t> </a:t>
            </a:r>
            <a:r>
              <a:rPr lang="en-US" b="1" u="sng" dirty="0"/>
              <a:t>MUST</a:t>
            </a:r>
            <a:r>
              <a:rPr lang="en-US" dirty="0"/>
              <a:t> be sufficient to cover </a:t>
            </a:r>
            <a:r>
              <a:rPr lang="en-US" b="1" u="sng" dirty="0"/>
              <a:t>fixed costs </a:t>
            </a:r>
            <a:r>
              <a:rPr lang="en-US" dirty="0"/>
              <a:t>as well as earning a </a:t>
            </a:r>
            <a:r>
              <a:rPr lang="en-US" b="1" u="sng" dirty="0"/>
              <a:t>profit</a:t>
            </a:r>
            <a:r>
              <a:rPr lang="en-US" dirty="0"/>
              <a:t>	</a:t>
            </a:r>
            <a:r>
              <a:rPr lang="en-US" b="1" dirty="0"/>
              <a:t>																					</a:t>
            </a:r>
          </a:p>
          <a:p>
            <a:pPr marL="987426" lvl="1" indent="-538163" defTabSz="192088">
              <a:spcBef>
                <a:spcPct val="100000"/>
              </a:spcBef>
              <a:tabLst>
                <a:tab pos="538163" algn="l"/>
              </a:tabLst>
            </a:pPr>
            <a:endParaRPr lang="en-GB" dirty="0"/>
          </a:p>
        </p:txBody>
      </p:sp>
    </p:spTree>
    <p:extLst>
      <p:ext uri="{BB962C8B-B14F-4D97-AF65-F5344CB8AC3E}">
        <p14:creationId xmlns:p14="http://schemas.microsoft.com/office/powerpoint/2010/main" val="1132258877"/>
      </p:ext>
    </p:extLst>
  </p:cSld>
  <p:clrMapOvr>
    <a:masterClrMapping/>
  </p:clrMapOvr>
</p:sld>
</file>

<file path=ppt/slides/slide8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524000" y="628650"/>
            <a:ext cx="9144000" cy="660400"/>
          </a:xfrm>
        </p:spPr>
        <p:txBody>
          <a:bodyPr>
            <a:normAutofit fontScale="90000"/>
          </a:bodyPr>
          <a:lstStyle/>
          <a:p>
            <a:pPr algn="ctr">
              <a:tabLst>
                <a:tab pos="1885950" algn="l"/>
              </a:tabLst>
            </a:pPr>
            <a:r>
              <a:rPr lang="en-GB" dirty="0"/>
              <a:t>Marginal costing – a worked example</a:t>
            </a:r>
            <a:br>
              <a:rPr lang="en-GB" dirty="0"/>
            </a:br>
            <a:endParaRPr lang="en-GB" dirty="0"/>
          </a:p>
        </p:txBody>
      </p:sp>
      <p:sp>
        <p:nvSpPr>
          <p:cNvPr id="3" name="Content Placeholder 2"/>
          <p:cNvSpPr>
            <a:spLocks noGrp="1"/>
          </p:cNvSpPr>
          <p:nvPr>
            <p:ph idx="1"/>
          </p:nvPr>
        </p:nvSpPr>
        <p:spPr>
          <a:xfrm>
            <a:off x="1981200" y="1276351"/>
            <a:ext cx="8229600" cy="3867149"/>
          </a:xfrm>
        </p:spPr>
        <p:txBody>
          <a:bodyPr>
            <a:normAutofit fontScale="47500" lnSpcReduction="20000"/>
          </a:bodyPr>
          <a:lstStyle/>
          <a:p>
            <a:r>
              <a:rPr lang="en-GB" dirty="0"/>
              <a:t>Two products – Alpha and Gamma – are finished by passing them through a spraying process. There is considerable demand for both products, but output is restricted by the capacity of the spraying process.</a:t>
            </a:r>
          </a:p>
          <a:p>
            <a:pPr>
              <a:tabLst>
                <a:tab pos="3960000" algn="ctr"/>
                <a:tab pos="5760000" algn="ctr"/>
              </a:tabLst>
            </a:pPr>
            <a:r>
              <a:rPr lang="en-GB" i="1" dirty="0"/>
              <a:t>	</a:t>
            </a:r>
          </a:p>
          <a:p>
            <a:pPr>
              <a:tabLst>
                <a:tab pos="3960000" algn="ctr"/>
                <a:tab pos="5760000" algn="ctr"/>
              </a:tabLst>
            </a:pPr>
            <a:endParaRPr lang="en-GB" i="1" dirty="0"/>
          </a:p>
          <a:p>
            <a:pPr>
              <a:tabLst>
                <a:tab pos="3960000" algn="ctr"/>
                <a:tab pos="5760000" algn="ctr"/>
              </a:tabLst>
            </a:pPr>
            <a:endParaRPr lang="en-GB" i="1" dirty="0"/>
          </a:p>
          <a:p>
            <a:pPr>
              <a:tabLst>
                <a:tab pos="3960000" algn="ctr"/>
                <a:tab pos="5760000" algn="ctr"/>
              </a:tabLst>
            </a:pPr>
            <a:endParaRPr lang="en-GB" i="1" dirty="0"/>
          </a:p>
          <a:p>
            <a:pPr>
              <a:tabLst>
                <a:tab pos="3960000" algn="ctr"/>
                <a:tab pos="5760000" algn="ctr"/>
              </a:tabLst>
            </a:pPr>
            <a:endParaRPr lang="en-GB" dirty="0"/>
          </a:p>
          <a:p>
            <a:pPr>
              <a:tabLst>
                <a:tab pos="3960000" algn="ctr"/>
                <a:tab pos="5760000" algn="ctr"/>
              </a:tabLst>
            </a:pPr>
            <a:endParaRPr lang="en-GB" dirty="0"/>
          </a:p>
          <a:p>
            <a:pPr>
              <a:tabLst>
                <a:tab pos="3960000" algn="ctr"/>
                <a:tab pos="5760000" algn="ctr"/>
              </a:tabLst>
            </a:pPr>
            <a:endParaRPr lang="en-GB" dirty="0"/>
          </a:p>
          <a:p>
            <a:pPr>
              <a:tabLst>
                <a:tab pos="3960000" algn="ctr"/>
                <a:tab pos="5760000" algn="ctr"/>
              </a:tabLst>
            </a:pPr>
            <a:r>
              <a:rPr lang="en-GB" dirty="0"/>
              <a:t>Without any restriction in the capacity of the spraying process, Gamma seems the more profitable product and should be preferred?  However, as </a:t>
            </a:r>
            <a:r>
              <a:rPr lang="en-GB" b="1" dirty="0"/>
              <a:t>the spraying process is the limiting factor</a:t>
            </a:r>
            <a:r>
              <a:rPr lang="en-GB" dirty="0"/>
              <a:t>, it is important for the business to use the capacity of the process as profitably as possible, i.e. to earn the maximum profit for each spraying hour.</a:t>
            </a:r>
          </a:p>
          <a:p>
            <a:r>
              <a:rPr lang="en-GB" dirty="0"/>
              <a:t>The contributions per spraying hour are </a:t>
            </a:r>
            <a:r>
              <a:rPr lang="en-GB" b="1" u="sng" dirty="0"/>
              <a:t>£4.00 </a:t>
            </a:r>
            <a:r>
              <a:rPr lang="en-GB" u="sng" dirty="0"/>
              <a:t>for </a:t>
            </a:r>
            <a:r>
              <a:rPr lang="en-GB" b="1" u="sng" dirty="0"/>
              <a:t>Alpha</a:t>
            </a:r>
            <a:r>
              <a:rPr lang="en-GB" u="sng" dirty="0"/>
              <a:t> </a:t>
            </a:r>
            <a:r>
              <a:rPr lang="en-GB" dirty="0"/>
              <a:t>and </a:t>
            </a:r>
            <a:r>
              <a:rPr lang="en-GB" b="1" u="sng" dirty="0"/>
              <a:t>£7.50</a:t>
            </a:r>
            <a:r>
              <a:rPr lang="en-GB" u="sng" dirty="0"/>
              <a:t> for </a:t>
            </a:r>
            <a:r>
              <a:rPr lang="en-GB" b="1" u="sng" dirty="0"/>
              <a:t>Gamma</a:t>
            </a:r>
            <a:r>
              <a:rPr lang="en-GB" dirty="0"/>
              <a:t> and, therefore, it is Alpha which should really be preferred. This can be proved by assuming a fixed number of spraying hours per week, say 45 hours?</a:t>
            </a:r>
          </a:p>
          <a:p>
            <a:endParaRPr lang="en-GB" dirty="0"/>
          </a:p>
          <a:p>
            <a:endParaRPr lang="en-GB" dirty="0"/>
          </a:p>
          <a:p>
            <a:endParaRPr lang="en-GB" dirty="0"/>
          </a:p>
          <a:p>
            <a:endParaRPr lang="en-GB" dirty="0"/>
          </a:p>
        </p:txBody>
      </p:sp>
      <p:graphicFrame>
        <p:nvGraphicFramePr>
          <p:cNvPr id="5" name="Table 4"/>
          <p:cNvGraphicFramePr>
            <a:graphicFrameLocks noGrp="1"/>
          </p:cNvGraphicFramePr>
          <p:nvPr>
            <p:extLst/>
          </p:nvPr>
        </p:nvGraphicFramePr>
        <p:xfrm>
          <a:off x="2171701" y="1695449"/>
          <a:ext cx="7585033" cy="1371600"/>
        </p:xfrm>
        <a:graphic>
          <a:graphicData uri="http://schemas.openxmlformats.org/drawingml/2006/table">
            <a:tbl>
              <a:tblPr/>
              <a:tblGrid>
                <a:gridCol w="3959633">
                  <a:extLst>
                    <a:ext uri="{9D8B030D-6E8A-4147-A177-3AD203B41FA5}">
                      <a16:colId xmlns:a16="http://schemas.microsoft.com/office/drawing/2014/main" val="20000"/>
                    </a:ext>
                  </a:extLst>
                </a:gridCol>
                <a:gridCol w="1800000">
                  <a:extLst>
                    <a:ext uri="{9D8B030D-6E8A-4147-A177-3AD203B41FA5}">
                      <a16:colId xmlns:a16="http://schemas.microsoft.com/office/drawing/2014/main" val="20001"/>
                    </a:ext>
                  </a:extLst>
                </a:gridCol>
                <a:gridCol w="1825400">
                  <a:extLst>
                    <a:ext uri="{9D8B030D-6E8A-4147-A177-3AD203B41FA5}">
                      <a16:colId xmlns:a16="http://schemas.microsoft.com/office/drawing/2014/main" val="20002"/>
                    </a:ext>
                  </a:extLst>
                </a:gridCol>
              </a:tblGrid>
              <a:tr h="0">
                <a:tc>
                  <a:txBody>
                    <a:bodyPr/>
                    <a:lstStyle/>
                    <a:p>
                      <a:pPr rtl="0"/>
                      <a:endParaRPr lang="en-GB" sz="1500" dirty="0">
                        <a:effectLst/>
                      </a:endParaRPr>
                    </a:p>
                  </a:txBody>
                  <a:tcPr marL="39600" marR="39600" marT="0" marB="0">
                    <a:lnL>
                      <a:noFill/>
                    </a:lnL>
                    <a:lnR>
                      <a:noFill/>
                    </a:lnR>
                    <a:lnT>
                      <a:noFill/>
                    </a:lnT>
                    <a:lnB>
                      <a:noFill/>
                    </a:lnB>
                  </a:tcPr>
                </a:tc>
                <a:tc>
                  <a:txBody>
                    <a:bodyPr/>
                    <a:lstStyle/>
                    <a:p>
                      <a:pPr rtl="0"/>
                      <a:r>
                        <a:rPr lang="en-GB" sz="1500" i="1" dirty="0">
                          <a:effectLst/>
                          <a:latin typeface="Calibri"/>
                        </a:rPr>
                        <a:t>Alpha</a:t>
                      </a:r>
                      <a:endParaRPr lang="en-GB" sz="1500" dirty="0">
                        <a:effectLst/>
                      </a:endParaRPr>
                    </a:p>
                  </a:txBody>
                  <a:tcPr marL="39600" marR="39600" marT="0" marB="0">
                    <a:lnL>
                      <a:noFill/>
                    </a:lnL>
                    <a:lnR>
                      <a:noFill/>
                    </a:lnR>
                    <a:lnT>
                      <a:noFill/>
                    </a:lnT>
                    <a:lnB>
                      <a:noFill/>
                    </a:lnB>
                  </a:tcPr>
                </a:tc>
                <a:tc>
                  <a:txBody>
                    <a:bodyPr/>
                    <a:lstStyle/>
                    <a:p>
                      <a:pPr rtl="0"/>
                      <a:r>
                        <a:rPr lang="en-GB" sz="1500" i="1" dirty="0">
                          <a:effectLst/>
                          <a:latin typeface="Calibri"/>
                        </a:rPr>
                        <a:t>Gamma</a:t>
                      </a:r>
                      <a:endParaRPr lang="en-GB" sz="1500" dirty="0">
                        <a:effectLst/>
                      </a:endParaRPr>
                    </a:p>
                  </a:txBody>
                  <a:tcPr marL="39600" marR="39600" marT="0" marB="0">
                    <a:lnL>
                      <a:noFill/>
                    </a:lnL>
                    <a:lnR>
                      <a:noFill/>
                    </a:lnR>
                    <a:lnT>
                      <a:noFill/>
                    </a:lnT>
                    <a:lnB>
                      <a:noFill/>
                    </a:lnB>
                  </a:tcPr>
                </a:tc>
                <a:extLst>
                  <a:ext uri="{0D108BD9-81ED-4DB2-BD59-A6C34878D82A}">
                    <a16:rowId xmlns:a16="http://schemas.microsoft.com/office/drawing/2014/main" val="10000"/>
                  </a:ext>
                </a:extLst>
              </a:tr>
              <a:tr h="0">
                <a:tc>
                  <a:txBody>
                    <a:bodyPr/>
                    <a:lstStyle/>
                    <a:p>
                      <a:pPr rtl="0"/>
                      <a:endParaRPr lang="en-GB" sz="1500" dirty="0">
                        <a:effectLst/>
                      </a:endParaRPr>
                    </a:p>
                  </a:txBody>
                  <a:tcPr marL="39600" marR="39600" marT="0" marB="0">
                    <a:lnL>
                      <a:noFill/>
                    </a:lnL>
                    <a:lnR>
                      <a:noFill/>
                    </a:lnR>
                    <a:lnT>
                      <a:noFill/>
                    </a:lnT>
                    <a:lnB>
                      <a:noFill/>
                    </a:lnB>
                  </a:tcPr>
                </a:tc>
                <a:tc>
                  <a:txBody>
                    <a:bodyPr/>
                    <a:lstStyle/>
                    <a:p>
                      <a:pPr rtl="0"/>
                      <a:r>
                        <a:rPr lang="en-GB" sz="1500" dirty="0">
                          <a:effectLst/>
                          <a:latin typeface="Calibri"/>
                        </a:rPr>
                        <a:t>   £</a:t>
                      </a:r>
                      <a:endParaRPr lang="en-GB" sz="1500" dirty="0">
                        <a:effectLst/>
                      </a:endParaRPr>
                    </a:p>
                  </a:txBody>
                  <a:tcPr marL="39600" marR="39600" marT="0" marB="0">
                    <a:lnL>
                      <a:noFill/>
                    </a:lnL>
                    <a:lnR>
                      <a:noFill/>
                    </a:lnR>
                    <a:lnT>
                      <a:noFill/>
                    </a:lnT>
                    <a:lnB>
                      <a:noFill/>
                    </a:lnB>
                  </a:tcPr>
                </a:tc>
                <a:tc>
                  <a:txBody>
                    <a:bodyPr/>
                    <a:lstStyle/>
                    <a:p>
                      <a:pPr rtl="0"/>
                      <a:r>
                        <a:rPr lang="en-GB" sz="1500" dirty="0">
                          <a:effectLst/>
                          <a:latin typeface="Calibri"/>
                        </a:rPr>
                        <a:t>   £</a:t>
                      </a:r>
                      <a:endParaRPr lang="en-GB" sz="1500" dirty="0">
                        <a:effectLst/>
                      </a:endParaRPr>
                    </a:p>
                  </a:txBody>
                  <a:tcPr marL="39600" marR="39600" marT="0" marB="0">
                    <a:lnL>
                      <a:noFill/>
                    </a:lnL>
                    <a:lnR>
                      <a:noFill/>
                    </a:lnR>
                    <a:lnT>
                      <a:noFill/>
                    </a:lnT>
                    <a:lnB>
                      <a:noFill/>
                    </a:lnB>
                  </a:tcPr>
                </a:tc>
                <a:extLst>
                  <a:ext uri="{0D108BD9-81ED-4DB2-BD59-A6C34878D82A}">
                    <a16:rowId xmlns:a16="http://schemas.microsoft.com/office/drawing/2014/main" val="10001"/>
                  </a:ext>
                </a:extLst>
              </a:tr>
              <a:tr h="0">
                <a:tc>
                  <a:txBody>
                    <a:bodyPr/>
                    <a:lstStyle/>
                    <a:p>
                      <a:pPr rtl="0"/>
                      <a:r>
                        <a:rPr lang="en-GB" sz="1500" dirty="0">
                          <a:effectLst/>
                          <a:latin typeface="Calibri"/>
                        </a:rPr>
                        <a:t>Selling price</a:t>
                      </a:r>
                      <a:endParaRPr lang="en-GB" sz="1500" dirty="0">
                        <a:effectLst/>
                      </a:endParaRPr>
                    </a:p>
                  </a:txBody>
                  <a:tcPr marL="39600" marR="39600" marT="0" marB="0">
                    <a:lnL>
                      <a:noFill/>
                    </a:lnL>
                    <a:lnR>
                      <a:noFill/>
                    </a:lnR>
                    <a:lnT>
                      <a:noFill/>
                    </a:lnT>
                    <a:lnB>
                      <a:noFill/>
                    </a:lnB>
                  </a:tcPr>
                </a:tc>
                <a:tc>
                  <a:txBody>
                    <a:bodyPr/>
                    <a:lstStyle/>
                    <a:p>
                      <a:pPr algn="r" rtl="0"/>
                      <a:r>
                        <a:rPr lang="en-GB" sz="1500" dirty="0">
                          <a:effectLst/>
                          <a:latin typeface="Calibri"/>
                        </a:rPr>
                        <a:t>10.00</a:t>
                      </a:r>
                      <a:endParaRPr lang="en-GB" sz="1500" dirty="0">
                        <a:effectLst/>
                      </a:endParaRPr>
                    </a:p>
                  </a:txBody>
                  <a:tcPr marL="0" marR="1350000" marT="0" marB="0">
                    <a:lnL>
                      <a:noFill/>
                    </a:lnL>
                    <a:lnR>
                      <a:noFill/>
                    </a:lnR>
                    <a:lnT>
                      <a:noFill/>
                    </a:lnT>
                    <a:lnB>
                      <a:noFill/>
                    </a:lnB>
                  </a:tcPr>
                </a:tc>
                <a:tc>
                  <a:txBody>
                    <a:bodyPr/>
                    <a:lstStyle/>
                    <a:p>
                      <a:pPr algn="r" rtl="0"/>
                      <a:r>
                        <a:rPr lang="en-GB" sz="1500" dirty="0">
                          <a:effectLst/>
                          <a:latin typeface="Calibri"/>
                        </a:rPr>
                        <a:t>15.00</a:t>
                      </a:r>
                      <a:endParaRPr lang="en-GB" sz="1500" dirty="0">
                        <a:effectLst/>
                      </a:endParaRPr>
                    </a:p>
                  </a:txBody>
                  <a:tcPr marL="0" marR="1350000" marT="0" marB="0">
                    <a:lnL>
                      <a:noFill/>
                    </a:lnL>
                    <a:lnR>
                      <a:noFill/>
                    </a:lnR>
                    <a:lnT>
                      <a:noFill/>
                    </a:lnT>
                    <a:lnB>
                      <a:noFill/>
                    </a:lnB>
                  </a:tcPr>
                </a:tc>
                <a:extLst>
                  <a:ext uri="{0D108BD9-81ED-4DB2-BD59-A6C34878D82A}">
                    <a16:rowId xmlns:a16="http://schemas.microsoft.com/office/drawing/2014/main" val="10002"/>
                  </a:ext>
                </a:extLst>
              </a:tr>
              <a:tr h="0">
                <a:tc>
                  <a:txBody>
                    <a:bodyPr/>
                    <a:lstStyle/>
                    <a:p>
                      <a:pPr rtl="0"/>
                      <a:r>
                        <a:rPr lang="en-GB" sz="1500" dirty="0">
                          <a:effectLst/>
                          <a:latin typeface="Calibri"/>
                        </a:rPr>
                        <a:t>Variable cost</a:t>
                      </a:r>
                      <a:endParaRPr lang="en-GB" sz="1500" dirty="0">
                        <a:effectLst/>
                      </a:endParaRPr>
                    </a:p>
                  </a:txBody>
                  <a:tcPr marL="39600" marR="39600" marT="0" marB="0">
                    <a:lnL>
                      <a:noFill/>
                    </a:lnL>
                    <a:lnR>
                      <a:noFill/>
                    </a:lnR>
                    <a:lnT>
                      <a:noFill/>
                    </a:lnT>
                    <a:lnB>
                      <a:noFill/>
                    </a:lnB>
                  </a:tcPr>
                </a:tc>
                <a:tc>
                  <a:txBody>
                    <a:bodyPr/>
                    <a:lstStyle/>
                    <a:p>
                      <a:pPr algn="r" rtl="0"/>
                      <a:r>
                        <a:rPr lang="en-GB" sz="1500" dirty="0">
                          <a:effectLst/>
                          <a:latin typeface="Calibri"/>
                        </a:rPr>
                        <a:t>6.00</a:t>
                      </a:r>
                      <a:endParaRPr lang="en-GB" sz="1500" dirty="0">
                        <a:effectLst/>
                      </a:endParaRPr>
                    </a:p>
                  </a:txBody>
                  <a:tcPr marL="0" marR="1350000" marT="0" marB="0">
                    <a:lnL>
                      <a:noFill/>
                    </a:lnL>
                    <a:lnR>
                      <a:noFill/>
                    </a:lnR>
                    <a:lnT>
                      <a:noFill/>
                    </a:lnT>
                    <a:lnB>
                      <a:noFill/>
                    </a:lnB>
                  </a:tcPr>
                </a:tc>
                <a:tc>
                  <a:txBody>
                    <a:bodyPr/>
                    <a:lstStyle/>
                    <a:p>
                      <a:pPr algn="r" rtl="0"/>
                      <a:r>
                        <a:rPr lang="en-GB" sz="1500" dirty="0">
                          <a:effectLst/>
                          <a:latin typeface="Calibri"/>
                        </a:rPr>
                        <a:t>7.50</a:t>
                      </a:r>
                      <a:endParaRPr lang="en-GB" sz="1500" dirty="0">
                        <a:effectLst/>
                      </a:endParaRPr>
                    </a:p>
                  </a:txBody>
                  <a:tcPr marL="0" marR="1350000" marT="0" marB="0">
                    <a:lnL>
                      <a:noFill/>
                    </a:lnL>
                    <a:lnR>
                      <a:noFill/>
                    </a:lnR>
                    <a:lnT>
                      <a:noFill/>
                    </a:lnT>
                    <a:lnB>
                      <a:noFill/>
                    </a:lnB>
                  </a:tcPr>
                </a:tc>
                <a:extLst>
                  <a:ext uri="{0D108BD9-81ED-4DB2-BD59-A6C34878D82A}">
                    <a16:rowId xmlns:a16="http://schemas.microsoft.com/office/drawing/2014/main" val="10003"/>
                  </a:ext>
                </a:extLst>
              </a:tr>
              <a:tr h="0">
                <a:tc>
                  <a:txBody>
                    <a:bodyPr/>
                    <a:lstStyle/>
                    <a:p>
                      <a:pPr rtl="0"/>
                      <a:r>
                        <a:rPr lang="en-GB" sz="1500" b="0" dirty="0">
                          <a:effectLst/>
                          <a:latin typeface="Calibri"/>
                        </a:rPr>
                        <a:t>Contribution</a:t>
                      </a:r>
                      <a:endParaRPr lang="en-GB" sz="1500" b="0" dirty="0">
                        <a:effectLst/>
                      </a:endParaRPr>
                    </a:p>
                  </a:txBody>
                  <a:tcPr marL="39600" marR="39600" marT="0" marB="0">
                    <a:lnL>
                      <a:noFill/>
                    </a:lnL>
                    <a:lnR>
                      <a:noFill/>
                    </a:lnR>
                    <a:lnT>
                      <a:noFill/>
                    </a:lnT>
                    <a:lnB>
                      <a:noFill/>
                    </a:lnB>
                  </a:tcPr>
                </a:tc>
                <a:tc>
                  <a:txBody>
                    <a:bodyPr/>
                    <a:lstStyle/>
                    <a:p>
                      <a:pPr algn="r" rtl="0"/>
                      <a:r>
                        <a:rPr lang="en-GB" sz="1500" dirty="0">
                          <a:effectLst/>
                          <a:latin typeface="Calibri"/>
                        </a:rPr>
                        <a:t>4.00</a:t>
                      </a:r>
                      <a:endParaRPr lang="en-GB" sz="1500" dirty="0">
                        <a:effectLst/>
                      </a:endParaRPr>
                    </a:p>
                  </a:txBody>
                  <a:tcPr marL="0" marR="1350000" marT="0" marB="0">
                    <a:lnL>
                      <a:noFill/>
                    </a:lnL>
                    <a:lnR>
                      <a:noFill/>
                    </a:lnR>
                    <a:lnT>
                      <a:noFill/>
                    </a:lnT>
                    <a:lnB>
                      <a:noFill/>
                    </a:lnB>
                  </a:tcPr>
                </a:tc>
                <a:tc>
                  <a:txBody>
                    <a:bodyPr/>
                    <a:lstStyle/>
                    <a:p>
                      <a:pPr algn="r" rtl="0"/>
                      <a:r>
                        <a:rPr lang="en-GB" sz="1500" dirty="0">
                          <a:effectLst/>
                          <a:latin typeface="Calibri"/>
                        </a:rPr>
                        <a:t>7.50</a:t>
                      </a:r>
                      <a:endParaRPr lang="en-GB" sz="1500" dirty="0">
                        <a:effectLst/>
                      </a:endParaRPr>
                    </a:p>
                  </a:txBody>
                  <a:tcPr marL="0" marR="1350000" marT="0" marB="0">
                    <a:lnL>
                      <a:noFill/>
                    </a:lnL>
                    <a:lnR>
                      <a:noFill/>
                    </a:lnR>
                    <a:lnT>
                      <a:noFill/>
                    </a:lnT>
                    <a:lnB>
                      <a:noFill/>
                    </a:lnB>
                  </a:tcPr>
                </a:tc>
                <a:extLst>
                  <a:ext uri="{0D108BD9-81ED-4DB2-BD59-A6C34878D82A}">
                    <a16:rowId xmlns:a16="http://schemas.microsoft.com/office/drawing/2014/main" val="10004"/>
                  </a:ext>
                </a:extLst>
              </a:tr>
              <a:tr h="0">
                <a:tc>
                  <a:txBody>
                    <a:bodyPr/>
                    <a:lstStyle/>
                    <a:p>
                      <a:pPr rtl="0"/>
                      <a:r>
                        <a:rPr lang="en-GB" sz="1500" b="1" dirty="0">
                          <a:effectLst/>
                          <a:latin typeface="Calibri"/>
                        </a:rPr>
                        <a:t>Finishing time in spraying process</a:t>
                      </a:r>
                      <a:endParaRPr lang="en-GB" sz="1500" b="1" dirty="0">
                        <a:effectLst/>
                      </a:endParaRPr>
                    </a:p>
                  </a:txBody>
                  <a:tcPr marL="39600" marR="39600" marT="0" marB="0">
                    <a:lnL>
                      <a:noFill/>
                    </a:lnL>
                    <a:lnR>
                      <a:noFill/>
                    </a:lnR>
                    <a:lnT>
                      <a:noFill/>
                    </a:lnT>
                    <a:lnB>
                      <a:noFill/>
                    </a:lnB>
                  </a:tcPr>
                </a:tc>
                <a:tc>
                  <a:txBody>
                    <a:bodyPr/>
                    <a:lstStyle/>
                    <a:p>
                      <a:pPr rtl="0"/>
                      <a:r>
                        <a:rPr lang="en-GB" sz="1500" dirty="0">
                          <a:effectLst/>
                          <a:latin typeface="Calibri"/>
                        </a:rPr>
                        <a:t>1 hour</a:t>
                      </a:r>
                      <a:endParaRPr lang="en-GB" sz="1500" dirty="0">
                        <a:effectLst/>
                      </a:endParaRPr>
                    </a:p>
                  </a:txBody>
                  <a:tcPr marL="39600" marR="39600" marT="0" marB="0">
                    <a:lnL>
                      <a:noFill/>
                    </a:lnL>
                    <a:lnR>
                      <a:noFill/>
                    </a:lnR>
                    <a:lnT>
                      <a:noFill/>
                    </a:lnT>
                    <a:lnB>
                      <a:noFill/>
                    </a:lnB>
                  </a:tcPr>
                </a:tc>
                <a:tc>
                  <a:txBody>
                    <a:bodyPr/>
                    <a:lstStyle/>
                    <a:p>
                      <a:pPr rtl="0"/>
                      <a:r>
                        <a:rPr lang="en-GB" sz="1500" dirty="0">
                          <a:effectLst/>
                          <a:latin typeface="Calibri"/>
                        </a:rPr>
                        <a:t>3 hours</a:t>
                      </a:r>
                      <a:endParaRPr lang="en-GB" sz="1500" dirty="0">
                        <a:effectLst/>
                      </a:endParaRPr>
                    </a:p>
                  </a:txBody>
                  <a:tcPr marL="39600" marR="39600" marT="0" marB="0">
                    <a:lnL>
                      <a:noFill/>
                    </a:lnL>
                    <a:lnR>
                      <a:noFill/>
                    </a:lnR>
                    <a:lnT>
                      <a:noFill/>
                    </a:lnT>
                    <a:lnB>
                      <a:noFill/>
                    </a:lnB>
                  </a:tcPr>
                </a:tc>
                <a:extLst>
                  <a:ext uri="{0D108BD9-81ED-4DB2-BD59-A6C34878D82A}">
                    <a16:rowId xmlns:a16="http://schemas.microsoft.com/office/drawing/2014/main" val="10005"/>
                  </a:ext>
                </a:extLst>
              </a:tr>
            </a:tbl>
          </a:graphicData>
        </a:graphic>
      </p:graphicFrame>
      <p:graphicFrame>
        <p:nvGraphicFramePr>
          <p:cNvPr id="6" name="Table 5"/>
          <p:cNvGraphicFramePr>
            <a:graphicFrameLocks noGrp="1"/>
          </p:cNvGraphicFramePr>
          <p:nvPr>
            <p:extLst/>
          </p:nvPr>
        </p:nvGraphicFramePr>
        <p:xfrm>
          <a:off x="2171700" y="4612005"/>
          <a:ext cx="7560000" cy="960120"/>
        </p:xfrm>
        <a:graphic>
          <a:graphicData uri="http://schemas.openxmlformats.org/drawingml/2006/table">
            <a:tbl>
              <a:tblPr/>
              <a:tblGrid>
                <a:gridCol w="3960000">
                  <a:extLst>
                    <a:ext uri="{9D8B030D-6E8A-4147-A177-3AD203B41FA5}">
                      <a16:colId xmlns:a16="http://schemas.microsoft.com/office/drawing/2014/main" val="20000"/>
                    </a:ext>
                  </a:extLst>
                </a:gridCol>
                <a:gridCol w="1800000">
                  <a:extLst>
                    <a:ext uri="{9D8B030D-6E8A-4147-A177-3AD203B41FA5}">
                      <a16:colId xmlns:a16="http://schemas.microsoft.com/office/drawing/2014/main" val="20001"/>
                    </a:ext>
                  </a:extLst>
                </a:gridCol>
                <a:gridCol w="1800000">
                  <a:extLst>
                    <a:ext uri="{9D8B030D-6E8A-4147-A177-3AD203B41FA5}">
                      <a16:colId xmlns:a16="http://schemas.microsoft.com/office/drawing/2014/main" val="20002"/>
                    </a:ext>
                  </a:extLst>
                </a:gridCol>
              </a:tblGrid>
              <a:tr h="0">
                <a:tc>
                  <a:txBody>
                    <a:bodyPr/>
                    <a:lstStyle/>
                    <a:p>
                      <a:pPr algn="l" rtl="0"/>
                      <a:endParaRPr lang="en-GB" dirty="0">
                        <a:effectLst/>
                      </a:endParaRPr>
                    </a:p>
                  </a:txBody>
                  <a:tcPr marL="39600" marR="39600" marT="0" marB="0">
                    <a:lnL>
                      <a:noFill/>
                    </a:lnL>
                    <a:lnR>
                      <a:noFill/>
                    </a:lnR>
                    <a:lnT>
                      <a:noFill/>
                    </a:lnT>
                    <a:lnB>
                      <a:noFill/>
                    </a:lnB>
                  </a:tcPr>
                </a:tc>
                <a:tc>
                  <a:txBody>
                    <a:bodyPr/>
                    <a:lstStyle/>
                    <a:p>
                      <a:pPr algn="l" rtl="0"/>
                      <a:r>
                        <a:rPr lang="en-GB" sz="1500" i="1" dirty="0">
                          <a:effectLst/>
                          <a:latin typeface="Calibri"/>
                        </a:rPr>
                        <a:t>Alpha </a:t>
                      </a:r>
                      <a:endParaRPr lang="en-GB" dirty="0">
                        <a:effectLst/>
                      </a:endParaRPr>
                    </a:p>
                  </a:txBody>
                  <a:tcPr marL="39600" marR="39600" marT="0" marB="0">
                    <a:lnL>
                      <a:noFill/>
                    </a:lnL>
                    <a:lnR>
                      <a:noFill/>
                    </a:lnR>
                    <a:lnT>
                      <a:noFill/>
                    </a:lnT>
                    <a:lnB>
                      <a:noFill/>
                    </a:lnB>
                  </a:tcPr>
                </a:tc>
                <a:tc>
                  <a:txBody>
                    <a:bodyPr/>
                    <a:lstStyle/>
                    <a:p>
                      <a:pPr algn="l" rtl="0"/>
                      <a:r>
                        <a:rPr lang="en-GB" sz="1500" i="1">
                          <a:effectLst/>
                          <a:latin typeface="Calibri"/>
                        </a:rPr>
                        <a:t>Gamma</a:t>
                      </a:r>
                      <a:endParaRPr lang="en-GB">
                        <a:effectLst/>
                      </a:endParaRPr>
                    </a:p>
                  </a:txBody>
                  <a:tcPr marL="39600" marR="39600" marT="0" marB="0">
                    <a:lnL>
                      <a:noFill/>
                    </a:lnL>
                    <a:lnR>
                      <a:noFill/>
                    </a:lnR>
                    <a:lnT>
                      <a:noFill/>
                    </a:lnT>
                    <a:lnB>
                      <a:noFill/>
                    </a:lnB>
                  </a:tcPr>
                </a:tc>
                <a:extLst>
                  <a:ext uri="{0D108BD9-81ED-4DB2-BD59-A6C34878D82A}">
                    <a16:rowId xmlns:a16="http://schemas.microsoft.com/office/drawing/2014/main" val="10000"/>
                  </a:ext>
                </a:extLst>
              </a:tr>
              <a:tr h="0">
                <a:tc>
                  <a:txBody>
                    <a:bodyPr/>
                    <a:lstStyle/>
                    <a:p>
                      <a:pPr algn="l" rtl="0"/>
                      <a:r>
                        <a:rPr lang="en-GB" sz="1500" dirty="0">
                          <a:effectLst/>
                          <a:latin typeface="Calibri"/>
                        </a:rPr>
                        <a:t>Number of units to be sprayed in 45 hours </a:t>
                      </a:r>
                      <a:endParaRPr lang="en-GB" dirty="0">
                        <a:effectLst/>
                      </a:endParaRPr>
                    </a:p>
                  </a:txBody>
                  <a:tcPr marL="39600" marR="39600" marT="0" marB="0">
                    <a:lnL>
                      <a:noFill/>
                    </a:lnL>
                    <a:lnR>
                      <a:noFill/>
                    </a:lnR>
                    <a:lnT>
                      <a:noFill/>
                    </a:lnT>
                    <a:lnB>
                      <a:noFill/>
                    </a:lnB>
                  </a:tcPr>
                </a:tc>
                <a:tc>
                  <a:txBody>
                    <a:bodyPr/>
                    <a:lstStyle/>
                    <a:p>
                      <a:pPr algn="l" rtl="0"/>
                      <a:r>
                        <a:rPr lang="en-GB" sz="1500" dirty="0">
                          <a:effectLst/>
                          <a:latin typeface="Calibri"/>
                        </a:rPr>
                        <a:t>        45</a:t>
                      </a:r>
                      <a:endParaRPr lang="en-GB" dirty="0">
                        <a:effectLst/>
                      </a:endParaRPr>
                    </a:p>
                  </a:txBody>
                  <a:tcPr marL="39600" marR="39600" marT="0" marB="0">
                    <a:lnL>
                      <a:noFill/>
                    </a:lnL>
                    <a:lnR>
                      <a:noFill/>
                    </a:lnR>
                    <a:lnT>
                      <a:noFill/>
                    </a:lnT>
                    <a:lnB>
                      <a:noFill/>
                    </a:lnB>
                  </a:tcPr>
                </a:tc>
                <a:tc>
                  <a:txBody>
                    <a:bodyPr/>
                    <a:lstStyle/>
                    <a:p>
                      <a:pPr algn="l" rtl="0"/>
                      <a:r>
                        <a:rPr lang="en-GB" sz="1500" dirty="0">
                          <a:effectLst/>
                          <a:latin typeface="Calibri"/>
                        </a:rPr>
                        <a:t>         15</a:t>
                      </a:r>
                      <a:endParaRPr lang="en-GB" dirty="0">
                        <a:effectLst/>
                      </a:endParaRPr>
                    </a:p>
                  </a:txBody>
                  <a:tcPr marL="39600" marR="39600" marT="0" marB="0">
                    <a:lnL>
                      <a:noFill/>
                    </a:lnL>
                    <a:lnR>
                      <a:noFill/>
                    </a:lnR>
                    <a:lnT>
                      <a:noFill/>
                    </a:lnT>
                    <a:lnB>
                      <a:noFill/>
                    </a:lnB>
                  </a:tcPr>
                </a:tc>
                <a:extLst>
                  <a:ext uri="{0D108BD9-81ED-4DB2-BD59-A6C34878D82A}">
                    <a16:rowId xmlns:a16="http://schemas.microsoft.com/office/drawing/2014/main" val="10001"/>
                  </a:ext>
                </a:extLst>
              </a:tr>
              <a:tr h="0">
                <a:tc>
                  <a:txBody>
                    <a:bodyPr/>
                    <a:lstStyle/>
                    <a:p>
                      <a:pPr algn="l" rtl="0"/>
                      <a:r>
                        <a:rPr lang="en-GB" sz="1500">
                          <a:effectLst/>
                          <a:latin typeface="Calibri"/>
                        </a:rPr>
                        <a:t>Contribution per unit </a:t>
                      </a:r>
                      <a:endParaRPr lang="en-GB">
                        <a:effectLst/>
                      </a:endParaRPr>
                    </a:p>
                  </a:txBody>
                  <a:tcPr marL="39600" marR="39600" marT="0" marB="0">
                    <a:lnL>
                      <a:noFill/>
                    </a:lnL>
                    <a:lnR>
                      <a:noFill/>
                    </a:lnR>
                    <a:lnT>
                      <a:noFill/>
                    </a:lnT>
                    <a:lnB>
                      <a:noFill/>
                    </a:lnB>
                  </a:tcPr>
                </a:tc>
                <a:tc>
                  <a:txBody>
                    <a:bodyPr/>
                    <a:lstStyle/>
                    <a:p>
                      <a:pPr algn="r" rtl="0"/>
                      <a:r>
                        <a:rPr lang="en-GB" sz="1500" dirty="0">
                          <a:effectLst/>
                          <a:latin typeface="Calibri"/>
                        </a:rPr>
                        <a:t>£4.00</a:t>
                      </a:r>
                      <a:endParaRPr lang="en-GB" dirty="0">
                        <a:effectLst/>
                      </a:endParaRPr>
                    </a:p>
                  </a:txBody>
                  <a:tcPr marL="0" marR="1152000" marT="0" marB="0">
                    <a:lnL>
                      <a:noFill/>
                    </a:lnL>
                    <a:lnR>
                      <a:noFill/>
                    </a:lnR>
                    <a:lnT>
                      <a:noFill/>
                    </a:lnT>
                    <a:lnB>
                      <a:noFill/>
                    </a:lnB>
                  </a:tcPr>
                </a:tc>
                <a:tc>
                  <a:txBody>
                    <a:bodyPr/>
                    <a:lstStyle/>
                    <a:p>
                      <a:pPr algn="r" rtl="0"/>
                      <a:r>
                        <a:rPr lang="en-GB" sz="1500" dirty="0">
                          <a:effectLst/>
                          <a:latin typeface="Calibri"/>
                        </a:rPr>
                        <a:t>£7.50</a:t>
                      </a:r>
                      <a:endParaRPr lang="en-GB" dirty="0">
                        <a:effectLst/>
                      </a:endParaRPr>
                    </a:p>
                  </a:txBody>
                  <a:tcPr marL="0" marR="1152000" marT="0" marB="0">
                    <a:lnL>
                      <a:noFill/>
                    </a:lnL>
                    <a:lnR>
                      <a:noFill/>
                    </a:lnR>
                    <a:lnT>
                      <a:noFill/>
                    </a:lnT>
                    <a:lnB>
                      <a:noFill/>
                    </a:lnB>
                  </a:tcPr>
                </a:tc>
                <a:extLst>
                  <a:ext uri="{0D108BD9-81ED-4DB2-BD59-A6C34878D82A}">
                    <a16:rowId xmlns:a16="http://schemas.microsoft.com/office/drawing/2014/main" val="10002"/>
                  </a:ext>
                </a:extLst>
              </a:tr>
              <a:tr h="0">
                <a:tc>
                  <a:txBody>
                    <a:bodyPr/>
                    <a:lstStyle/>
                    <a:p>
                      <a:pPr algn="l" rtl="0"/>
                      <a:r>
                        <a:rPr lang="en-GB" sz="1500">
                          <a:effectLst/>
                          <a:latin typeface="Calibri"/>
                        </a:rPr>
                        <a:t>Total contribution per 45 hours</a:t>
                      </a:r>
                      <a:endParaRPr lang="en-GB">
                        <a:effectLst/>
                      </a:endParaRPr>
                    </a:p>
                  </a:txBody>
                  <a:tcPr marL="39600" marR="39600" marT="0" marB="0">
                    <a:lnL>
                      <a:noFill/>
                    </a:lnL>
                    <a:lnR>
                      <a:noFill/>
                    </a:lnR>
                    <a:lnT>
                      <a:noFill/>
                    </a:lnT>
                    <a:lnB>
                      <a:noFill/>
                    </a:lnB>
                  </a:tcPr>
                </a:tc>
                <a:tc>
                  <a:txBody>
                    <a:bodyPr/>
                    <a:lstStyle/>
                    <a:p>
                      <a:pPr algn="r" rtl="0"/>
                      <a:r>
                        <a:rPr lang="en-GB" sz="1500" dirty="0">
                          <a:effectLst/>
                          <a:latin typeface="Calibri"/>
                        </a:rPr>
                        <a:t>£180.00</a:t>
                      </a:r>
                      <a:endParaRPr lang="en-GB" dirty="0">
                        <a:effectLst/>
                      </a:endParaRPr>
                    </a:p>
                  </a:txBody>
                  <a:tcPr marL="0" marR="1152000" marT="0" marB="0">
                    <a:lnL>
                      <a:noFill/>
                    </a:lnL>
                    <a:lnR>
                      <a:noFill/>
                    </a:lnR>
                    <a:lnT>
                      <a:noFill/>
                    </a:lnT>
                    <a:lnB>
                      <a:noFill/>
                    </a:lnB>
                  </a:tcPr>
                </a:tc>
                <a:tc>
                  <a:txBody>
                    <a:bodyPr/>
                    <a:lstStyle/>
                    <a:p>
                      <a:pPr algn="r" rtl="0"/>
                      <a:r>
                        <a:rPr lang="en-GB" sz="1500" dirty="0">
                          <a:effectLst/>
                          <a:latin typeface="Calibri"/>
                        </a:rPr>
                        <a:t>£112.50</a:t>
                      </a:r>
                      <a:endParaRPr lang="en-GB" dirty="0">
                        <a:effectLst/>
                      </a:endParaRPr>
                    </a:p>
                  </a:txBody>
                  <a:tcPr marL="0" marR="1152000" marT="0" marB="0">
                    <a:lnL>
                      <a:noFill/>
                    </a:lnL>
                    <a:lnR>
                      <a:noFill/>
                    </a:lnR>
                    <a:lnT>
                      <a:noFill/>
                    </a:lnT>
                    <a:lnB>
                      <a:noFill/>
                    </a:lnB>
                  </a:tcPr>
                </a:tc>
                <a:extLst>
                  <a:ext uri="{0D108BD9-81ED-4DB2-BD59-A6C34878D82A}">
                    <a16:rowId xmlns:a16="http://schemas.microsoft.com/office/drawing/2014/main" val="10003"/>
                  </a:ext>
                </a:extLst>
              </a:tr>
            </a:tbl>
          </a:graphicData>
        </a:graphic>
      </p:graphicFrame>
      <p:cxnSp>
        <p:nvCxnSpPr>
          <p:cNvPr id="8" name="Straight Connector 7"/>
          <p:cNvCxnSpPr/>
          <p:nvPr/>
        </p:nvCxnSpPr>
        <p:spPr bwMode="auto">
          <a:xfrm>
            <a:off x="6096000" y="2847206"/>
            <a:ext cx="612000" cy="0"/>
          </a:xfrm>
          <a:prstGeom prst="line">
            <a:avLst/>
          </a:prstGeom>
          <a:solidFill>
            <a:schemeClr val="accent1"/>
          </a:solidFill>
          <a:ln w="28575" cap="flat" cmpd="dbl" algn="ctr">
            <a:solidFill>
              <a:schemeClr val="tx1"/>
            </a:solidFill>
            <a:prstDash val="solid"/>
            <a:round/>
            <a:headEnd type="none" w="med" len="med"/>
            <a:tailEnd type="none" w="med" len="med"/>
          </a:ln>
          <a:effectLst/>
        </p:spPr>
      </p:cxnSp>
      <p:cxnSp>
        <p:nvCxnSpPr>
          <p:cNvPr id="9" name="Straight Connector 8"/>
          <p:cNvCxnSpPr/>
          <p:nvPr/>
        </p:nvCxnSpPr>
        <p:spPr bwMode="auto">
          <a:xfrm>
            <a:off x="6096000" y="2618606"/>
            <a:ext cx="612000" cy="0"/>
          </a:xfrm>
          <a:prstGeom prst="line">
            <a:avLst/>
          </a:prstGeom>
          <a:solidFill>
            <a:schemeClr val="accent1"/>
          </a:solidFill>
          <a:ln w="9525" cap="flat" cmpd="sng" algn="ctr">
            <a:solidFill>
              <a:schemeClr val="tx1"/>
            </a:solidFill>
            <a:prstDash val="solid"/>
            <a:round/>
            <a:headEnd type="none" w="med" len="med"/>
            <a:tailEnd type="none" w="med" len="med"/>
          </a:ln>
          <a:effectLst/>
        </p:spPr>
      </p:cxnSp>
      <p:cxnSp>
        <p:nvCxnSpPr>
          <p:cNvPr id="10" name="Straight Connector 9"/>
          <p:cNvCxnSpPr/>
          <p:nvPr/>
        </p:nvCxnSpPr>
        <p:spPr bwMode="auto">
          <a:xfrm>
            <a:off x="7962900" y="2846437"/>
            <a:ext cx="612000" cy="0"/>
          </a:xfrm>
          <a:prstGeom prst="line">
            <a:avLst/>
          </a:prstGeom>
          <a:solidFill>
            <a:schemeClr val="accent1"/>
          </a:solidFill>
          <a:ln w="28575" cap="flat" cmpd="dbl" algn="ctr">
            <a:solidFill>
              <a:schemeClr val="tx1"/>
            </a:solidFill>
            <a:prstDash val="solid"/>
            <a:round/>
            <a:headEnd type="none" w="med" len="med"/>
            <a:tailEnd type="none" w="med" len="med"/>
          </a:ln>
          <a:effectLst/>
        </p:spPr>
      </p:cxnSp>
      <p:cxnSp>
        <p:nvCxnSpPr>
          <p:cNvPr id="11" name="Straight Connector 10"/>
          <p:cNvCxnSpPr/>
          <p:nvPr/>
        </p:nvCxnSpPr>
        <p:spPr bwMode="auto">
          <a:xfrm>
            <a:off x="7962900" y="2617837"/>
            <a:ext cx="612000" cy="0"/>
          </a:xfrm>
          <a:prstGeom prst="line">
            <a:avLst/>
          </a:prstGeom>
          <a:solidFill>
            <a:schemeClr val="accent1"/>
          </a:solidFill>
          <a:ln w="9525" cap="flat" cmpd="sng" algn="ctr">
            <a:solidFill>
              <a:schemeClr val="tx1"/>
            </a:solidFill>
            <a:prstDash val="solid"/>
            <a:round/>
            <a:headEnd type="none" w="med" len="med"/>
            <a:tailEnd type="none" w="med" len="med"/>
          </a:ln>
          <a:effectLst/>
        </p:spPr>
      </p:cxnSp>
    </p:spTree>
    <p:extLst>
      <p:ext uri="{BB962C8B-B14F-4D97-AF65-F5344CB8AC3E}">
        <p14:creationId xmlns:p14="http://schemas.microsoft.com/office/powerpoint/2010/main" val="1688366745"/>
      </p:ext>
    </p:extLst>
  </p:cSld>
  <p:clrMapOvr>
    <a:masterClrMapping/>
  </p:clrMapOvr>
</p:sld>
</file>

<file path=ppt/slides/slide8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Costing methods</a:t>
            </a:r>
          </a:p>
        </p:txBody>
      </p:sp>
      <p:sp>
        <p:nvSpPr>
          <p:cNvPr id="3" name="Content Placeholder 2"/>
          <p:cNvSpPr>
            <a:spLocks noGrp="1"/>
          </p:cNvSpPr>
          <p:nvPr>
            <p:ph idx="1"/>
          </p:nvPr>
        </p:nvSpPr>
        <p:spPr>
          <a:xfrm>
            <a:off x="1524000" y="1495425"/>
            <a:ext cx="9144000" cy="4286250"/>
          </a:xfrm>
        </p:spPr>
        <p:txBody>
          <a:bodyPr>
            <a:normAutofit fontScale="77500" lnSpcReduction="20000"/>
          </a:bodyPr>
          <a:lstStyle/>
          <a:p>
            <a:pPr marL="538163" indent="-538163" defTabSz="192088">
              <a:spcBef>
                <a:spcPct val="100000"/>
              </a:spcBef>
              <a:tabLst>
                <a:tab pos="538163" algn="l"/>
              </a:tabLst>
            </a:pPr>
            <a:r>
              <a:rPr lang="en-US" sz="5100" b="1" dirty="0"/>
              <a:t>Absorption costing</a:t>
            </a:r>
          </a:p>
          <a:p>
            <a:pPr marL="987426" lvl="1" indent="-538163" defTabSz="192088">
              <a:spcBef>
                <a:spcPct val="100000"/>
              </a:spcBef>
              <a:tabLst>
                <a:tab pos="538163" algn="l"/>
              </a:tabLst>
            </a:pPr>
            <a:r>
              <a:rPr lang="en-US" sz="3100" dirty="0"/>
              <a:t>Under traditional </a:t>
            </a:r>
            <a:r>
              <a:rPr lang="en-US" sz="3100" b="1" u="sng" dirty="0"/>
              <a:t>absorption costing</a:t>
            </a:r>
            <a:r>
              <a:rPr lang="en-US" sz="3100" u="sng" dirty="0"/>
              <a:t> </a:t>
            </a:r>
            <a:r>
              <a:rPr lang="en-US" sz="3100" dirty="0"/>
              <a:t>approach, suppliers attempt to calculate the </a:t>
            </a:r>
            <a:r>
              <a:rPr lang="en-US" sz="3100" b="1" u="sng" dirty="0"/>
              <a:t>total costs </a:t>
            </a:r>
            <a:r>
              <a:rPr lang="en-US" sz="3100" dirty="0"/>
              <a:t>of their products with </a:t>
            </a:r>
            <a:r>
              <a:rPr lang="en-US" sz="3100" b="1" u="sng" dirty="0"/>
              <a:t>both variable and 	fixed costs</a:t>
            </a:r>
            <a:r>
              <a:rPr lang="en-US" sz="3100" dirty="0"/>
              <a:t>. To this total </a:t>
            </a:r>
            <a:r>
              <a:rPr lang="en-US" sz="3100" b="1" u="sng" dirty="0"/>
              <a:t>they add a ‘mark-up’ </a:t>
            </a:r>
            <a:r>
              <a:rPr lang="en-US" sz="3100" dirty="0"/>
              <a:t>sufficient to earn a satisfactory profit.</a:t>
            </a:r>
          </a:p>
          <a:p>
            <a:pPr marL="987426" lvl="1" indent="-538163" defTabSz="192088">
              <a:spcBef>
                <a:spcPct val="100000"/>
              </a:spcBef>
              <a:tabLst>
                <a:tab pos="538163" algn="l"/>
              </a:tabLst>
            </a:pPr>
            <a:r>
              <a:rPr lang="en-US" sz="3100" b="1" dirty="0"/>
              <a:t>Absorption costing = Total costs (fixed &amp; variable) + mark-up </a:t>
            </a:r>
          </a:p>
          <a:p>
            <a:pPr marL="987426" lvl="1" indent="-538163" defTabSz="192088">
              <a:spcBef>
                <a:spcPct val="100000"/>
              </a:spcBef>
              <a:tabLst>
                <a:tab pos="538163" algn="l"/>
              </a:tabLst>
            </a:pPr>
            <a:r>
              <a:rPr lang="en-US" sz="3100" dirty="0"/>
              <a:t>The</a:t>
            </a:r>
            <a:r>
              <a:rPr lang="en-US" sz="3100" b="1" dirty="0"/>
              <a:t> </a:t>
            </a:r>
            <a:r>
              <a:rPr lang="en-US" sz="3100" dirty="0"/>
              <a:t>problem with </a:t>
            </a:r>
            <a:r>
              <a:rPr lang="en-US" sz="3100" b="1" u="sng" dirty="0"/>
              <a:t>absorption costing </a:t>
            </a:r>
            <a:r>
              <a:rPr lang="en-US" sz="3100" dirty="0"/>
              <a:t>is attributing a fair amount of fixed cost</a:t>
            </a:r>
            <a:r>
              <a:rPr lang="en-US" sz="3100" b="1" dirty="0"/>
              <a:t> </a:t>
            </a:r>
            <a:r>
              <a:rPr lang="en-US" sz="3100" dirty="0"/>
              <a:t>to each unit of output?  Typically to calculate the amount of some measurable resource consumed in a production period &amp; relate the fixed overhead to that resource</a:t>
            </a:r>
          </a:p>
          <a:p>
            <a:pPr lvl="1"/>
            <a:endParaRPr lang="en-GB" dirty="0"/>
          </a:p>
          <a:p>
            <a:endParaRPr lang="en-GB" dirty="0"/>
          </a:p>
        </p:txBody>
      </p:sp>
    </p:spTree>
    <p:extLst>
      <p:ext uri="{BB962C8B-B14F-4D97-AF65-F5344CB8AC3E}">
        <p14:creationId xmlns:p14="http://schemas.microsoft.com/office/powerpoint/2010/main" val="265224250"/>
      </p:ext>
    </p:extLst>
  </p:cSld>
  <p:clrMapOvr>
    <a:masterClrMapping/>
  </p:clrMapOvr>
</p:sld>
</file>

<file path=ppt/slides/slide8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Absorption costing - example</a:t>
            </a:r>
          </a:p>
        </p:txBody>
      </p:sp>
      <p:sp>
        <p:nvSpPr>
          <p:cNvPr id="3" name="Content Placeholder 2"/>
          <p:cNvSpPr>
            <a:spLocks noGrp="1"/>
          </p:cNvSpPr>
          <p:nvPr>
            <p:ph idx="1"/>
          </p:nvPr>
        </p:nvSpPr>
        <p:spPr/>
        <p:txBody>
          <a:bodyPr/>
          <a:lstStyle/>
          <a:p>
            <a:r>
              <a:rPr lang="en-GB" b="1" dirty="0"/>
              <a:t>Supplier A</a:t>
            </a:r>
          </a:p>
          <a:p>
            <a:pPr lvl="2"/>
            <a:r>
              <a:rPr lang="en-GB" dirty="0"/>
              <a:t>Requires </a:t>
            </a:r>
            <a:r>
              <a:rPr lang="en-GB" b="1" u="sng" dirty="0"/>
              <a:t>5,000 labour hours </a:t>
            </a:r>
            <a:r>
              <a:rPr lang="en-GB" dirty="0"/>
              <a:t>in assembly in a given production period </a:t>
            </a:r>
          </a:p>
          <a:p>
            <a:pPr lvl="2"/>
            <a:r>
              <a:rPr lang="en-GB" dirty="0"/>
              <a:t>Expected fixed costs during the period = </a:t>
            </a:r>
            <a:r>
              <a:rPr lang="en-GB" b="1" u="sng" dirty="0"/>
              <a:t>£4,000</a:t>
            </a:r>
          </a:p>
          <a:p>
            <a:pPr lvl="2"/>
            <a:r>
              <a:rPr lang="en-GB" dirty="0"/>
              <a:t>For every </a:t>
            </a:r>
            <a:r>
              <a:rPr lang="en-GB" b="1" u="sng" dirty="0"/>
              <a:t>‘labour hour’</a:t>
            </a:r>
            <a:r>
              <a:rPr lang="en-GB" b="1" dirty="0"/>
              <a:t>  </a:t>
            </a:r>
            <a:r>
              <a:rPr lang="en-GB" dirty="0"/>
              <a:t>worked, Supplier A clocks up </a:t>
            </a:r>
            <a:r>
              <a:rPr lang="en-GB" b="1" u="sng" dirty="0"/>
              <a:t>£0.80p </a:t>
            </a:r>
            <a:r>
              <a:rPr lang="en-GB" dirty="0"/>
              <a:t>of fixed cost – </a:t>
            </a:r>
            <a:r>
              <a:rPr lang="en-GB" b="1" dirty="0"/>
              <a:t>(£4,000 / 5000 hours = £0.80p) </a:t>
            </a:r>
          </a:p>
          <a:p>
            <a:pPr lvl="2"/>
            <a:endParaRPr lang="en-GB" b="1" dirty="0"/>
          </a:p>
          <a:p>
            <a:pPr lvl="2"/>
            <a:r>
              <a:rPr lang="en-GB" b="1" dirty="0"/>
              <a:t>Supplier A would refer to an </a:t>
            </a:r>
            <a:r>
              <a:rPr lang="en-GB" b="1" u="sng" dirty="0"/>
              <a:t>‘absorption rate</a:t>
            </a:r>
            <a:r>
              <a:rPr lang="en-GB" b="1" dirty="0"/>
              <a:t>’ of: -</a:t>
            </a:r>
          </a:p>
          <a:p>
            <a:pPr lvl="3"/>
            <a:r>
              <a:rPr lang="en-GB" b="1" u="sng" dirty="0"/>
              <a:t>£0.80p / direct labour hour </a:t>
            </a:r>
          </a:p>
          <a:p>
            <a:endParaRPr lang="en-GB" dirty="0"/>
          </a:p>
        </p:txBody>
      </p:sp>
    </p:spTree>
    <p:extLst>
      <p:ext uri="{BB962C8B-B14F-4D97-AF65-F5344CB8AC3E}">
        <p14:creationId xmlns:p14="http://schemas.microsoft.com/office/powerpoint/2010/main" val="2305906357"/>
      </p:ext>
    </p:extLst>
  </p:cSld>
  <p:clrMapOvr>
    <a:masterClrMapping/>
  </p:clrMapOvr>
</p:sld>
</file>

<file path=ppt/slides/slide8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Activity-based costing (ABC)</a:t>
            </a:r>
          </a:p>
        </p:txBody>
      </p:sp>
      <p:sp>
        <p:nvSpPr>
          <p:cNvPr id="3" name="Content Placeholder 2"/>
          <p:cNvSpPr>
            <a:spLocks noGrp="1"/>
          </p:cNvSpPr>
          <p:nvPr>
            <p:ph idx="1"/>
          </p:nvPr>
        </p:nvSpPr>
        <p:spPr>
          <a:xfrm>
            <a:off x="1524000" y="1438275"/>
            <a:ext cx="9144000" cy="4171950"/>
          </a:xfrm>
        </p:spPr>
        <p:txBody>
          <a:bodyPr>
            <a:normAutofit fontScale="85000" lnSpcReduction="10000"/>
          </a:bodyPr>
          <a:lstStyle/>
          <a:p>
            <a:pPr lvl="2"/>
            <a:r>
              <a:rPr lang="en-GB" dirty="0"/>
              <a:t>A more accurate approach to absorption costing is known as </a:t>
            </a:r>
            <a:r>
              <a:rPr lang="en-GB" b="1" dirty="0"/>
              <a:t>‘activity based costing’ </a:t>
            </a:r>
            <a:r>
              <a:rPr lang="en-GB" dirty="0"/>
              <a:t>in which fixed costs are allocated to products on the basis of the cost of activities used in creating them</a:t>
            </a:r>
          </a:p>
          <a:p>
            <a:pPr lvl="2"/>
            <a:r>
              <a:rPr lang="en-GB" dirty="0"/>
              <a:t>The first stage in setting up an ABC system is to identify all of the activities undertaken by the enterprise &amp; to analyse them into those that add value (i.e. the primary activities) &amp; those not adding-value (the secondary / support activities) – </a:t>
            </a:r>
            <a:r>
              <a:rPr lang="en-GB" b="1" dirty="0"/>
              <a:t>ref. the value chain earlier</a:t>
            </a:r>
          </a:p>
          <a:p>
            <a:pPr lvl="3"/>
            <a:r>
              <a:rPr lang="en-GB" dirty="0"/>
              <a:t>All primary activities that have some form of output can be identified and this is called the activities – </a:t>
            </a:r>
            <a:r>
              <a:rPr lang="en-GB" b="1" dirty="0"/>
              <a:t>‘cost driver’.</a:t>
            </a:r>
          </a:p>
          <a:p>
            <a:pPr lvl="4"/>
            <a:r>
              <a:rPr lang="en-GB" b="1" dirty="0"/>
              <a:t>Example </a:t>
            </a:r>
            <a:r>
              <a:rPr lang="en-GB" dirty="0"/>
              <a:t>– all activities in a purchase order. The cost driver is the purchase order itself.  </a:t>
            </a:r>
            <a:r>
              <a:rPr lang="en-GB" b="1" dirty="0"/>
              <a:t>How much does it cost to raise a purchase order at your organisation?</a:t>
            </a:r>
          </a:p>
          <a:p>
            <a:pPr lvl="3"/>
            <a:r>
              <a:rPr lang="en-GB" dirty="0"/>
              <a:t>Another key feature of ABC is the use of </a:t>
            </a:r>
            <a:r>
              <a:rPr lang="en-GB" b="1" dirty="0"/>
              <a:t>‘cost pools’. </a:t>
            </a:r>
          </a:p>
          <a:p>
            <a:pPr lvl="4"/>
            <a:r>
              <a:rPr lang="en-GB" b="1" dirty="0"/>
              <a:t>Example – </a:t>
            </a:r>
            <a:r>
              <a:rPr lang="en-GB" dirty="0"/>
              <a:t>all the overhead costs associated with running a procurement department  might be regarded as a </a:t>
            </a:r>
            <a:r>
              <a:rPr lang="en-GB" b="1" dirty="0"/>
              <a:t>‘cost pool’.</a:t>
            </a:r>
          </a:p>
          <a:p>
            <a:pPr lvl="3"/>
            <a:r>
              <a:rPr lang="en-GB" dirty="0"/>
              <a:t> Once </a:t>
            </a:r>
            <a:r>
              <a:rPr lang="en-GB" b="1" dirty="0"/>
              <a:t>cost pools </a:t>
            </a:r>
            <a:r>
              <a:rPr lang="en-GB" dirty="0"/>
              <a:t>have been identified and built up there is </a:t>
            </a:r>
            <a:r>
              <a:rPr lang="en-GB" b="1" dirty="0"/>
              <a:t>a total for the fixed overhead costs incurred </a:t>
            </a:r>
            <a:r>
              <a:rPr lang="en-GB" dirty="0"/>
              <a:t>for running a given activity, e.g. procurement &amp; </a:t>
            </a:r>
            <a:r>
              <a:rPr lang="en-GB" b="1" dirty="0"/>
              <a:t>the determination of an appropriate cost driver</a:t>
            </a:r>
            <a:r>
              <a:rPr lang="en-GB" dirty="0"/>
              <a:t> (i.e. the raising of a purchase order), </a:t>
            </a:r>
            <a:r>
              <a:rPr lang="en-GB" b="1" dirty="0"/>
              <a:t>the ‘cost rate driver’ can be calculated – </a:t>
            </a:r>
            <a:r>
              <a:rPr lang="en-GB" dirty="0"/>
              <a:t>i.e. </a:t>
            </a:r>
            <a:r>
              <a:rPr lang="en-GB" b="1" dirty="0"/>
              <a:t>the total cost pool divided by number of cost drivers</a:t>
            </a:r>
          </a:p>
          <a:p>
            <a:pPr lvl="4"/>
            <a:r>
              <a:rPr lang="en-GB" b="1" dirty="0"/>
              <a:t>This is equivalent to an overhead absorption rate used in traditional absorption costing</a:t>
            </a:r>
          </a:p>
        </p:txBody>
      </p:sp>
    </p:spTree>
    <p:extLst>
      <p:ext uri="{BB962C8B-B14F-4D97-AF65-F5344CB8AC3E}">
        <p14:creationId xmlns:p14="http://schemas.microsoft.com/office/powerpoint/2010/main" val="2859561797"/>
      </p:ext>
    </p:extLst>
  </p:cSld>
  <p:clrMapOvr>
    <a:masterClrMapping/>
  </p:clrMapOvr>
</p:sld>
</file>

<file path=ppt/slides/slide8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Lifecycle costing</a:t>
            </a:r>
          </a:p>
        </p:txBody>
      </p:sp>
      <p:sp>
        <p:nvSpPr>
          <p:cNvPr id="6" name="Content Placeholder 5"/>
          <p:cNvSpPr>
            <a:spLocks noGrp="1"/>
          </p:cNvSpPr>
          <p:nvPr>
            <p:ph sz="quarter" idx="10"/>
          </p:nvPr>
        </p:nvSpPr>
        <p:spPr/>
        <p:txBody>
          <a:bodyPr>
            <a:normAutofit/>
          </a:bodyPr>
          <a:lstStyle/>
          <a:p>
            <a:pPr lvl="1"/>
            <a:r>
              <a:rPr lang="en-GB" dirty="0"/>
              <a:t>Various transaction costs</a:t>
            </a:r>
          </a:p>
          <a:p>
            <a:pPr lvl="1"/>
            <a:r>
              <a:rPr lang="en-GB" dirty="0"/>
              <a:t>Finance costs</a:t>
            </a:r>
          </a:p>
          <a:p>
            <a:pPr lvl="1"/>
            <a:r>
              <a:rPr lang="en-GB" dirty="0"/>
              <a:t>Acquisition costs</a:t>
            </a:r>
          </a:p>
          <a:p>
            <a:pPr lvl="1"/>
            <a:r>
              <a:rPr lang="en-GB" dirty="0"/>
              <a:t>Operating costs</a:t>
            </a:r>
          </a:p>
          <a:p>
            <a:pPr lvl="1"/>
            <a:r>
              <a:rPr lang="en-GB" dirty="0"/>
              <a:t>Costs of storage and other handling, assembly or finishing required</a:t>
            </a:r>
          </a:p>
          <a:p>
            <a:pPr lvl="1"/>
            <a:r>
              <a:rPr lang="en-GB" dirty="0"/>
              <a:t>Costs of quality</a:t>
            </a:r>
          </a:p>
          <a:p>
            <a:pPr lvl="1"/>
            <a:r>
              <a:rPr lang="en-GB" dirty="0"/>
              <a:t>End of life costs</a:t>
            </a:r>
            <a:endParaRPr lang="en-US" dirty="0"/>
          </a:p>
          <a:p>
            <a:endParaRPr lang="en-GB" dirty="0"/>
          </a:p>
        </p:txBody>
      </p:sp>
      <p:sp>
        <p:nvSpPr>
          <p:cNvPr id="4" name="Text Placeholder 3"/>
          <p:cNvSpPr>
            <a:spLocks noGrp="1"/>
          </p:cNvSpPr>
          <p:nvPr>
            <p:ph type="body" sz="quarter" idx="11"/>
          </p:nvPr>
        </p:nvSpPr>
        <p:spPr>
          <a:xfrm>
            <a:off x="1524000" y="1343025"/>
            <a:ext cx="9144000" cy="723900"/>
          </a:xfrm>
        </p:spPr>
        <p:txBody>
          <a:bodyPr>
            <a:normAutofit fontScale="85000" lnSpcReduction="10000"/>
          </a:bodyPr>
          <a:lstStyle/>
          <a:p>
            <a:r>
              <a:rPr lang="en-GB" b="1" dirty="0"/>
              <a:t>Lifecycle costing is also known as the “Total cost of ownership” – </a:t>
            </a:r>
            <a:r>
              <a:rPr lang="en-GB" dirty="0"/>
              <a:t>this </a:t>
            </a:r>
            <a:r>
              <a:rPr lang="en-GB" b="1" dirty="0"/>
              <a:t> </a:t>
            </a:r>
            <a:r>
              <a:rPr lang="en-GB" dirty="0"/>
              <a:t>includes not just the price of the items being purchased, but also:</a:t>
            </a:r>
          </a:p>
        </p:txBody>
      </p:sp>
    </p:spTree>
    <p:extLst>
      <p:ext uri="{BB962C8B-B14F-4D97-AF65-F5344CB8AC3E}">
        <p14:creationId xmlns:p14="http://schemas.microsoft.com/office/powerpoint/2010/main" val="1414995266"/>
      </p:ext>
    </p:extLst>
  </p:cSld>
  <p:clrMapOvr>
    <a:masterClrMapping/>
  </p:clrMapOvr>
</p:sld>
</file>

<file path=ppt/slides/slide8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The Margin of safety</a:t>
            </a:r>
          </a:p>
        </p:txBody>
      </p:sp>
      <p:sp>
        <p:nvSpPr>
          <p:cNvPr id="3" name="Content Placeholder 2"/>
          <p:cNvSpPr>
            <a:spLocks noGrp="1"/>
          </p:cNvSpPr>
          <p:nvPr>
            <p:ph idx="1"/>
          </p:nvPr>
        </p:nvSpPr>
        <p:spPr>
          <a:xfrm>
            <a:off x="1524000" y="1438275"/>
            <a:ext cx="9029700" cy="4371975"/>
          </a:xfrm>
        </p:spPr>
        <p:txBody>
          <a:bodyPr/>
          <a:lstStyle/>
          <a:p>
            <a:r>
              <a:rPr lang="en-GB" sz="3600" b="1" dirty="0"/>
              <a:t>The Margin of Safety</a:t>
            </a:r>
          </a:p>
          <a:p>
            <a:pPr lvl="1"/>
            <a:r>
              <a:rPr lang="en-GB" b="1" i="1" dirty="0"/>
              <a:t>“The margin of safety is </a:t>
            </a:r>
            <a:r>
              <a:rPr lang="en-GB" b="1" i="1" u="sng" dirty="0"/>
              <a:t>the difference between planned sales level and the breakeven sales level</a:t>
            </a:r>
            <a:r>
              <a:rPr lang="en-GB" b="1" i="1" dirty="0"/>
              <a:t>”.</a:t>
            </a:r>
          </a:p>
          <a:p>
            <a:pPr lvl="1"/>
            <a:r>
              <a:rPr lang="en-GB" b="1" dirty="0"/>
              <a:t>Example</a:t>
            </a:r>
          </a:p>
          <a:p>
            <a:pPr lvl="2"/>
            <a:r>
              <a:rPr lang="en-GB" dirty="0"/>
              <a:t>If Y Limited plans to achieve a sales level of 100,000 units, ‘The Margin of Safety’ would be :-</a:t>
            </a:r>
          </a:p>
          <a:p>
            <a:pPr lvl="3"/>
            <a:r>
              <a:rPr lang="en-GB" dirty="0"/>
              <a:t>100,000 units (planned sales) </a:t>
            </a:r>
            <a:r>
              <a:rPr lang="en-GB" b="1" u="sng" dirty="0"/>
              <a:t>less</a:t>
            </a:r>
            <a:r>
              <a:rPr lang="en-GB" dirty="0"/>
              <a:t> 70,000 units (BE point) = </a:t>
            </a:r>
            <a:r>
              <a:rPr lang="en-GB" b="1" u="sng" dirty="0"/>
              <a:t>30,000 units</a:t>
            </a:r>
          </a:p>
          <a:p>
            <a:pPr lvl="3"/>
            <a:r>
              <a:rPr lang="en-GB" dirty="0"/>
              <a:t>This means that sales can fall short of the target by as many as 30,000 units before Y Limited begins to make a loss</a:t>
            </a:r>
          </a:p>
          <a:p>
            <a:endParaRPr lang="en-GB" dirty="0"/>
          </a:p>
        </p:txBody>
      </p:sp>
    </p:spTree>
    <p:extLst>
      <p:ext uri="{BB962C8B-B14F-4D97-AF65-F5344CB8AC3E}">
        <p14:creationId xmlns:p14="http://schemas.microsoft.com/office/powerpoint/2010/main" val="2123180573"/>
      </p:ext>
    </p:extLst>
  </p:cSld>
  <p:clrMapOvr>
    <a:masterClrMapping/>
  </p:clrMapOvr>
</p:sld>
</file>

<file path=ppt/slides/slide8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sz="4800" dirty="0"/>
              <a:t>Pricing arrangements</a:t>
            </a:r>
            <a:endParaRPr lang="en-GB" dirty="0"/>
          </a:p>
        </p:txBody>
      </p:sp>
      <p:sp>
        <p:nvSpPr>
          <p:cNvPr id="3" name="Content Placeholder 2"/>
          <p:cNvSpPr>
            <a:spLocks noGrp="1"/>
          </p:cNvSpPr>
          <p:nvPr>
            <p:ph sz="quarter" idx="10"/>
          </p:nvPr>
        </p:nvSpPr>
        <p:spPr>
          <a:xfrm>
            <a:off x="1524000" y="1447801"/>
            <a:ext cx="9144000" cy="4181475"/>
          </a:xfrm>
        </p:spPr>
        <p:txBody>
          <a:bodyPr>
            <a:normAutofit lnSpcReduction="10000"/>
          </a:bodyPr>
          <a:lstStyle/>
          <a:p>
            <a:pPr>
              <a:buFont typeface="Arial" pitchFamily="34" charset="0"/>
              <a:buChar char="•"/>
            </a:pPr>
            <a:r>
              <a:rPr lang="en-GB" dirty="0"/>
              <a:t> </a:t>
            </a:r>
            <a:r>
              <a:rPr lang="en-GB" sz="3600" b="1" dirty="0"/>
              <a:t>Fixed price agreements</a:t>
            </a:r>
          </a:p>
          <a:p>
            <a:pPr lvl="2"/>
            <a:r>
              <a:rPr lang="en-GB" sz="1900" dirty="0"/>
              <a:t>Contract price adjustment (CPA)</a:t>
            </a:r>
          </a:p>
          <a:p>
            <a:pPr lvl="2"/>
            <a:r>
              <a:rPr lang="en-GB" sz="1900" dirty="0"/>
              <a:t>Price review or re-determination clause</a:t>
            </a:r>
          </a:p>
          <a:p>
            <a:pPr lvl="2"/>
            <a:r>
              <a:rPr lang="en-GB" sz="1900" dirty="0"/>
              <a:t>Level of effort term contract</a:t>
            </a:r>
          </a:p>
          <a:p>
            <a:pPr>
              <a:buFont typeface="Arial" pitchFamily="34" charset="0"/>
              <a:buChar char="•"/>
            </a:pPr>
            <a:r>
              <a:rPr lang="en-GB" b="1" dirty="0"/>
              <a:t> </a:t>
            </a:r>
            <a:r>
              <a:rPr lang="en-GB" sz="3600" b="1" dirty="0"/>
              <a:t>Incentivised contract  </a:t>
            </a:r>
          </a:p>
          <a:p>
            <a:pPr lvl="2"/>
            <a:r>
              <a:rPr lang="en-GB" sz="1900" dirty="0"/>
              <a:t>Of various kinds, such as bonus payments or formulae for sharing cost savings</a:t>
            </a:r>
          </a:p>
          <a:p>
            <a:pPr lvl="2"/>
            <a:endParaRPr lang="en-GB" b="1" dirty="0"/>
          </a:p>
          <a:p>
            <a:pPr>
              <a:buFont typeface="Arial" pitchFamily="34" charset="0"/>
              <a:buChar char="•"/>
            </a:pPr>
            <a:r>
              <a:rPr lang="en-GB" b="1" dirty="0"/>
              <a:t> </a:t>
            </a:r>
            <a:r>
              <a:rPr lang="en-GB" sz="3600" b="1" dirty="0"/>
              <a:t>Cost-plus agreements</a:t>
            </a:r>
          </a:p>
          <a:p>
            <a:pPr lvl="2"/>
            <a:r>
              <a:rPr lang="en-GB" dirty="0"/>
              <a:t>In which a buyer agrees to reimburse the supplier for all allowable, allocable &amp; reasonable costs incurred in performing the contract, in addition to an agreed profit %.</a:t>
            </a:r>
          </a:p>
          <a:p>
            <a:pPr lvl="1"/>
            <a:endParaRPr lang="en-GB" sz="3600" b="1" dirty="0"/>
          </a:p>
        </p:txBody>
      </p:sp>
    </p:spTree>
    <p:extLst>
      <p:ext uri="{BB962C8B-B14F-4D97-AF65-F5344CB8AC3E}">
        <p14:creationId xmlns:p14="http://schemas.microsoft.com/office/powerpoint/2010/main" val="2219959469"/>
      </p:ext>
    </p:extLst>
  </p:cSld>
  <p:clrMapOvr>
    <a:masterClrMapping/>
  </p:clrMapOvr>
</p:sld>
</file>

<file path=ppt/slides/slide9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lstStyle/>
          <a:p>
            <a:r>
              <a:rPr lang="en-GB" dirty="0"/>
              <a:t>Negotiating prices</a:t>
            </a:r>
          </a:p>
        </p:txBody>
      </p:sp>
      <p:sp>
        <p:nvSpPr>
          <p:cNvPr id="6" name="Content Placeholder 5"/>
          <p:cNvSpPr>
            <a:spLocks noGrp="1"/>
          </p:cNvSpPr>
          <p:nvPr>
            <p:ph idx="1"/>
          </p:nvPr>
        </p:nvSpPr>
        <p:spPr>
          <a:xfrm>
            <a:off x="1524000" y="1438275"/>
            <a:ext cx="9144000" cy="4362450"/>
          </a:xfrm>
        </p:spPr>
        <p:txBody>
          <a:bodyPr>
            <a:normAutofit/>
          </a:bodyPr>
          <a:lstStyle/>
          <a:p>
            <a:pPr>
              <a:buFont typeface="Arial" pitchFamily="34" charset="0"/>
              <a:buChar char="•"/>
            </a:pPr>
            <a:r>
              <a:rPr lang="en-GB" dirty="0"/>
              <a:t> </a:t>
            </a:r>
            <a:r>
              <a:rPr lang="en-GB" b="1" dirty="0"/>
              <a:t>Advantages of </a:t>
            </a:r>
            <a:r>
              <a:rPr lang="en-GB" b="1" u="sng" dirty="0"/>
              <a:t>fixed price agreements </a:t>
            </a:r>
            <a:r>
              <a:rPr lang="en-GB" b="1" dirty="0"/>
              <a:t>to the </a:t>
            </a:r>
            <a:r>
              <a:rPr lang="en-GB" b="1" u="sng" dirty="0"/>
              <a:t>BUYER</a:t>
            </a:r>
            <a:r>
              <a:rPr lang="en-GB" b="1" dirty="0"/>
              <a:t>, in terms of: -</a:t>
            </a:r>
          </a:p>
          <a:p>
            <a:pPr lvl="2"/>
            <a:r>
              <a:rPr lang="en-GB" b="1" dirty="0"/>
              <a:t>Financial risk </a:t>
            </a:r>
            <a:r>
              <a:rPr lang="en-GB" dirty="0"/>
              <a:t>– since the total price commitment is known in advance &amp; the supplier bears all the risk of cost fluctuation</a:t>
            </a:r>
          </a:p>
          <a:p>
            <a:pPr lvl="2"/>
            <a:r>
              <a:rPr lang="en-GB" b="1" dirty="0"/>
              <a:t>Cash flow management </a:t>
            </a:r>
            <a:r>
              <a:rPr lang="en-GB" dirty="0"/>
              <a:t>-  since the timing of the payments related to milestones or instalments deliveries, will be pre-planned</a:t>
            </a:r>
          </a:p>
          <a:p>
            <a:pPr lvl="2"/>
            <a:r>
              <a:rPr lang="en-GB" b="1" dirty="0"/>
              <a:t>Supplier motivation </a:t>
            </a:r>
            <a:r>
              <a:rPr lang="en-GB" dirty="0"/>
              <a:t>– a fixed price schedule gives the supplier a strong incentive to complete the work efficiently &amp; on time  - why?  The cost of savings (below the agreed price) are kept by the supplier and is also liable for an cost ‘blow-outs’.  In other words the suppliers profit depends upon the actual cost outcome – without minimum or maximum profit limitations</a:t>
            </a:r>
          </a:p>
          <a:p>
            <a:pPr lvl="2"/>
            <a:r>
              <a:rPr lang="en-GB" b="1" dirty="0"/>
              <a:t>Administrative simplicity &amp; contract management </a:t>
            </a:r>
            <a:r>
              <a:rPr lang="en-GB" dirty="0"/>
              <a:t>– since the buyer will not be concerned with monitoring or auditing cost performance</a:t>
            </a:r>
          </a:p>
          <a:p>
            <a:pPr lvl="2"/>
            <a:endParaRPr lang="en-GB" dirty="0"/>
          </a:p>
          <a:p>
            <a:endParaRPr lang="en-GB" dirty="0"/>
          </a:p>
        </p:txBody>
      </p:sp>
    </p:spTree>
    <p:extLst>
      <p:ext uri="{BB962C8B-B14F-4D97-AF65-F5344CB8AC3E}">
        <p14:creationId xmlns:p14="http://schemas.microsoft.com/office/powerpoint/2010/main" val="1940742331"/>
      </p:ext>
    </p:extLst>
  </p:cSld>
  <p:clrMapOvr>
    <a:masterClrMapping/>
  </p:clrMapOvr>
</p:sld>
</file>

<file path=ppt/slides/slide9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Cost-plus arrangements</a:t>
            </a:r>
          </a:p>
        </p:txBody>
      </p:sp>
      <p:sp>
        <p:nvSpPr>
          <p:cNvPr id="3" name="Content Placeholder 2"/>
          <p:cNvSpPr>
            <a:spLocks noGrp="1"/>
          </p:cNvSpPr>
          <p:nvPr>
            <p:ph idx="1"/>
          </p:nvPr>
        </p:nvSpPr>
        <p:spPr>
          <a:xfrm>
            <a:off x="1524000" y="1438275"/>
            <a:ext cx="9144000" cy="4171950"/>
          </a:xfrm>
        </p:spPr>
        <p:txBody>
          <a:bodyPr/>
          <a:lstStyle/>
          <a:p>
            <a:pPr>
              <a:buFont typeface="Arial" pitchFamily="34" charset="0"/>
              <a:buChar char="•"/>
            </a:pPr>
            <a:r>
              <a:rPr lang="en-GB" sz="3600" b="1" dirty="0"/>
              <a:t>Disadvantages to the buyer include: -</a:t>
            </a:r>
          </a:p>
          <a:p>
            <a:pPr lvl="1"/>
            <a:r>
              <a:rPr lang="en-GB" b="1" dirty="0"/>
              <a:t>These arrangements tend to be an advantage to the supplier and a correspondingly disadvantage to the buyer</a:t>
            </a:r>
          </a:p>
          <a:p>
            <a:pPr lvl="2"/>
            <a:r>
              <a:rPr lang="en-GB" b="1" dirty="0"/>
              <a:t>Why – see definition for ‘Cost-Plus’ above</a:t>
            </a:r>
          </a:p>
          <a:p>
            <a:pPr lvl="1"/>
            <a:r>
              <a:rPr lang="en-GB" b="1" dirty="0"/>
              <a:t>However some advantages for the Buyer include: -</a:t>
            </a:r>
          </a:p>
          <a:p>
            <a:endParaRPr lang="en-GB" dirty="0"/>
          </a:p>
        </p:txBody>
      </p:sp>
    </p:spTree>
    <p:extLst>
      <p:ext uri="{BB962C8B-B14F-4D97-AF65-F5344CB8AC3E}">
        <p14:creationId xmlns:p14="http://schemas.microsoft.com/office/powerpoint/2010/main" val="2493443004"/>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126</TotalTime>
  <Words>7392</Words>
  <Application>Microsoft Macintosh PowerPoint</Application>
  <PresentationFormat>Widescreen</PresentationFormat>
  <Paragraphs>719</Paragraphs>
  <Slides>91</Slides>
  <Notes>4</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91</vt:i4>
      </vt:variant>
    </vt:vector>
  </HeadingPairs>
  <TitlesOfParts>
    <vt:vector size="97" baseType="lpstr">
      <vt:lpstr>Arial</vt:lpstr>
      <vt:lpstr>Calibri</vt:lpstr>
      <vt:lpstr>Calibri Light</vt:lpstr>
      <vt:lpstr>Gill Sans MT</vt:lpstr>
      <vt:lpstr>Wingdings</vt:lpstr>
      <vt:lpstr>Office Theme</vt:lpstr>
      <vt:lpstr>Procurement &amp;  Supply Chain Management</vt:lpstr>
      <vt:lpstr>PowerPoint Presentation</vt:lpstr>
      <vt:lpstr>Section Headings</vt:lpstr>
      <vt:lpstr>PowerPoint Presentation</vt:lpstr>
      <vt:lpstr>1. Commercial Agreements </vt:lpstr>
      <vt:lpstr>1. Commercial Agreements</vt:lpstr>
      <vt:lpstr>1. Commercial Agreements</vt:lpstr>
      <vt:lpstr>2. Quotation &amp; Tender Documents</vt:lpstr>
      <vt:lpstr>2. Quotation &amp; Tender Documents</vt:lpstr>
      <vt:lpstr>2. Quotation &amp; Tender Documents</vt:lpstr>
      <vt:lpstr>3. Specifications</vt:lpstr>
      <vt:lpstr>A conformance specification may take the form of:</vt:lpstr>
      <vt:lpstr>Details in a performance specification</vt:lpstr>
      <vt:lpstr>Specifying Services</vt:lpstr>
      <vt:lpstr>4. Key Performance Indicators (KPIs)</vt:lpstr>
      <vt:lpstr>4. Key Performance Indicators (KPIs)</vt:lpstr>
      <vt:lpstr>4. Key Performance Indicators (KPIs)</vt:lpstr>
      <vt:lpstr>General KPIs for supplier performance</vt:lpstr>
      <vt:lpstr>KPIs as statements of performance</vt:lpstr>
      <vt:lpstr>5. Contractual terms &amp; Schedules</vt:lpstr>
      <vt:lpstr>Terms</vt:lpstr>
      <vt:lpstr>Standard &amp; modal form contracts</vt:lpstr>
      <vt:lpstr>Advantages and disadvantages of standard contracts</vt:lpstr>
      <vt:lpstr>Other relevant schedules</vt:lpstr>
      <vt:lpstr>Schedule of contract documents</vt:lpstr>
      <vt:lpstr>Questions?</vt:lpstr>
      <vt:lpstr>PowerPoint Presentation</vt:lpstr>
      <vt:lpstr>PowerPoint Presentation</vt:lpstr>
      <vt:lpstr>Contractual Agreements for Supply </vt:lpstr>
      <vt:lpstr>1. One-off purchases</vt:lpstr>
      <vt:lpstr>Key points about a contract for a one-off purchase </vt:lpstr>
      <vt:lpstr>Small and medium-sized enterprise (SME) suppliers</vt:lpstr>
      <vt:lpstr>2. Blanket, call-off &amp; systems contracts</vt:lpstr>
      <vt:lpstr>Blanket ordering </vt:lpstr>
      <vt:lpstr>Call-off contracts</vt:lpstr>
      <vt:lpstr>Systems contracting</vt:lpstr>
      <vt:lpstr>3. Framework agreements </vt:lpstr>
      <vt:lpstr>Framework agreements</vt:lpstr>
      <vt:lpstr>Call-offs and mini-competitions</vt:lpstr>
      <vt:lpstr>Examples of framework agreements</vt:lpstr>
      <vt:lpstr>Activity</vt:lpstr>
      <vt:lpstr>4. Service Contracts </vt:lpstr>
      <vt:lpstr>Services contracts</vt:lpstr>
      <vt:lpstr>Service level agreements</vt:lpstr>
      <vt:lpstr>The Supply of Goods and Services Act 1982 </vt:lpstr>
      <vt:lpstr>Service contracts and outsource contracts </vt:lpstr>
      <vt:lpstr>Make or Buy? - What Should be Outsourced? </vt:lpstr>
      <vt:lpstr>What Should be Outsourced? </vt:lpstr>
      <vt:lpstr>Requirements for outsourcing</vt:lpstr>
      <vt:lpstr>Contract terms for outsourcing</vt:lpstr>
      <vt:lpstr>Risk Management</vt:lpstr>
      <vt:lpstr>5. Hiring &amp; Leasing </vt:lpstr>
      <vt:lpstr>Contracts of hire</vt:lpstr>
      <vt:lpstr>Contracts of hire purchase</vt:lpstr>
      <vt:lpstr>Contracts for lease</vt:lpstr>
      <vt:lpstr>The lease or buy decision</vt:lpstr>
      <vt:lpstr>The lease or buy decision </vt:lpstr>
      <vt:lpstr>Activity</vt:lpstr>
      <vt:lpstr>PowerPoint Presentation</vt:lpstr>
      <vt:lpstr>1. How suppliers set their prices  </vt:lpstr>
      <vt:lpstr>Factors in supplier pricing decisions </vt:lpstr>
      <vt:lpstr>Supplier pricing strategies  </vt:lpstr>
      <vt:lpstr>Limitations &amp; risks of cost-based pricing</vt:lpstr>
      <vt:lpstr>Market-driven pricing approaches </vt:lpstr>
      <vt:lpstr>Obtaining prices from the supplier</vt:lpstr>
      <vt:lpstr>Factors in buyers’ decision price</vt:lpstr>
      <vt:lpstr>PowerPoint Presentation</vt:lpstr>
      <vt:lpstr>Price and cost analysis</vt:lpstr>
      <vt:lpstr>Price and cost analysis</vt:lpstr>
      <vt:lpstr>2. Understanding costs</vt:lpstr>
      <vt:lpstr>Components of the cost base</vt:lpstr>
      <vt:lpstr>Total Cost Of Ownership</vt:lpstr>
      <vt:lpstr>PowerPoint Presentation</vt:lpstr>
      <vt:lpstr>PowerPoint Presentation</vt:lpstr>
      <vt:lpstr>Direct &amp; indirect costs</vt:lpstr>
      <vt:lpstr>PowerPoint Presentation</vt:lpstr>
      <vt:lpstr>Fixed &amp; variable costs- Cost Behaviour</vt:lpstr>
      <vt:lpstr>Fixed and variable costs </vt:lpstr>
      <vt:lpstr>Fixed and variable costs</vt:lpstr>
      <vt:lpstr>Assessing supplier cost information</vt:lpstr>
      <vt:lpstr>Benefits of cost analysis</vt:lpstr>
      <vt:lpstr>3. Costing methods </vt:lpstr>
      <vt:lpstr>Marginal costing – a worked example </vt:lpstr>
      <vt:lpstr>Costing methods</vt:lpstr>
      <vt:lpstr>Absorption costing - example</vt:lpstr>
      <vt:lpstr>Activity-based costing (ABC)</vt:lpstr>
      <vt:lpstr>Lifecycle costing</vt:lpstr>
      <vt:lpstr>The Margin of safety</vt:lpstr>
      <vt:lpstr>Pricing arrangements</vt:lpstr>
      <vt:lpstr>Negotiating prices</vt:lpstr>
      <vt:lpstr>Cost-plus arrangements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Procurement &amp;  Supply Chain Management</dc:title>
  <dc:creator>Carl Singleton</dc:creator>
  <cp:lastModifiedBy>Carl Singleton</cp:lastModifiedBy>
  <cp:revision>10</cp:revision>
  <dcterms:created xsi:type="dcterms:W3CDTF">2019-05-29T20:21:41Z</dcterms:created>
  <dcterms:modified xsi:type="dcterms:W3CDTF">2019-05-29T22:27:47Z</dcterms:modified>
</cp:coreProperties>
</file>