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5"/>
  </p:notesMasterIdLst>
  <p:sldIdLst>
    <p:sldId id="266" r:id="rId2"/>
    <p:sldId id="280" r:id="rId3"/>
    <p:sldId id="279" r:id="rId4"/>
    <p:sldId id="278" r:id="rId5"/>
    <p:sldId id="264" r:id="rId6"/>
    <p:sldId id="269" r:id="rId7"/>
    <p:sldId id="267" r:id="rId8"/>
    <p:sldId id="268" r:id="rId9"/>
    <p:sldId id="265" r:id="rId10"/>
    <p:sldId id="270" r:id="rId11"/>
    <p:sldId id="271" r:id="rId12"/>
    <p:sldId id="273" r:id="rId13"/>
    <p:sldId id="274"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14" autoAdjust="0"/>
    <p:restoredTop sz="67725" autoAdjust="0"/>
  </p:normalViewPr>
  <p:slideViewPr>
    <p:cSldViewPr snapToGrid="0" snapToObjects="1">
      <p:cViewPr varScale="1">
        <p:scale>
          <a:sx n="63" d="100"/>
          <a:sy n="63" d="100"/>
        </p:scale>
        <p:origin x="408" y="184"/>
      </p:cViewPr>
      <p:guideLst>
        <p:guide orient="horz" pos="2160"/>
        <p:guide pos="2880"/>
      </p:guideLst>
    </p:cSldViewPr>
  </p:slideViewPr>
  <p:outlineViewPr>
    <p:cViewPr>
      <p:scale>
        <a:sx n="33" d="100"/>
        <a:sy n="33" d="100"/>
      </p:scale>
      <p:origin x="0" y="1187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75A346-DADC-9D45-9EC8-B2887CC79367}" type="datetimeFigureOut">
              <a:rPr lang="en-US" smtClean="0"/>
              <a:t>10/28/18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3F1FE-CAC6-FC43-B8A5-6D62AF467122}" type="slidenum">
              <a:rPr lang="en-US" smtClean="0"/>
              <a:t>‹#›</a:t>
            </a:fld>
            <a:endParaRPr lang="en-US"/>
          </a:p>
        </p:txBody>
      </p:sp>
    </p:spTree>
    <p:extLst>
      <p:ext uri="{BB962C8B-B14F-4D97-AF65-F5344CB8AC3E}">
        <p14:creationId xmlns:p14="http://schemas.microsoft.com/office/powerpoint/2010/main" val="1080820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smtClean="0">
                <a:solidFill>
                  <a:schemeClr val="tx1"/>
                </a:solidFill>
                <a:effectLst/>
                <a:latin typeface="+mn-lt"/>
                <a:ea typeface="+mn-ea"/>
                <a:cs typeface="+mn-cs"/>
              </a:rPr>
              <a:t>Yn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dilyn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sgwrs</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gydag</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Ysgol</a:t>
            </a:r>
            <a:r>
              <a:rPr lang="en-US" sz="1200" b="0" i="0" kern="1200" dirty="0" smtClean="0">
                <a:solidFill>
                  <a:schemeClr val="tx1"/>
                </a:solidFill>
                <a:effectLst/>
                <a:latin typeface="+mn-lt"/>
                <a:ea typeface="+mn-ea"/>
                <a:cs typeface="+mn-cs"/>
              </a:rPr>
              <a:t> y</a:t>
            </a:r>
            <a:r>
              <a:rPr lang="en-US" sz="1200" b="0" i="0" kern="1200" baseline="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Dderwen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gweler</a:t>
            </a:r>
            <a:r>
              <a:rPr lang="en-US" sz="1200" b="0" i="0" kern="1200" dirty="0" smtClean="0">
                <a:solidFill>
                  <a:schemeClr val="tx1"/>
                </a:solidFill>
                <a:effectLst/>
                <a:latin typeface="+mn-lt"/>
                <a:ea typeface="+mn-ea"/>
                <a:cs typeface="+mn-cs"/>
              </a:rPr>
              <a:t> y </a:t>
            </a:r>
            <a:r>
              <a:rPr lang="en-US" sz="1200" b="0" i="0" kern="1200" dirty="0" err="1" smtClean="0">
                <a:solidFill>
                  <a:schemeClr val="tx1"/>
                </a:solidFill>
                <a:effectLst/>
                <a:latin typeface="+mn-lt"/>
                <a:ea typeface="+mn-ea"/>
                <a:cs typeface="+mn-cs"/>
              </a:rPr>
              <a:t>trefniadau</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canlynol</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ar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gyfer</a:t>
            </a:r>
            <a:r>
              <a:rPr lang="en-US" sz="1200" b="0" i="0" kern="1200" dirty="0" smtClean="0">
                <a:solidFill>
                  <a:schemeClr val="tx1"/>
                </a:solidFill>
                <a:effectLst/>
                <a:latin typeface="+mn-lt"/>
                <a:ea typeface="+mn-ea"/>
                <a:cs typeface="+mn-cs"/>
              </a:rPr>
              <a:t> y </a:t>
            </a:r>
            <a:r>
              <a:rPr lang="en-US" sz="1200" b="0" i="0" kern="1200" dirty="0" err="1" smtClean="0">
                <a:solidFill>
                  <a:schemeClr val="tx1"/>
                </a:solidFill>
                <a:effectLst/>
                <a:latin typeface="+mn-lt"/>
                <a:ea typeface="+mn-ea"/>
                <a:cs typeface="+mn-cs"/>
              </a:rPr>
              <a:t>meicroaddysgu</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sy'n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digwydd</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ar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Dachwedd</a:t>
            </a:r>
            <a:r>
              <a:rPr lang="en-US" sz="1200" b="0" i="0" kern="1200" dirty="0" smtClean="0">
                <a:solidFill>
                  <a:schemeClr val="tx1"/>
                </a:solidFill>
                <a:effectLst/>
                <a:latin typeface="+mn-lt"/>
                <a:ea typeface="+mn-ea"/>
                <a:cs typeface="+mn-cs"/>
              </a:rPr>
              <a:t> 6ed:</a:t>
            </a:r>
          </a:p>
          <a:p>
            <a:r>
              <a:rPr lang="en-US" sz="1200" b="0" i="0" kern="1200" dirty="0" smtClean="0">
                <a:solidFill>
                  <a:schemeClr val="tx1"/>
                </a:solidFill>
                <a:effectLst/>
                <a:latin typeface="+mn-lt"/>
                <a:ea typeface="+mn-ea"/>
                <a:cs typeface="+mn-cs"/>
              </a:rPr>
              <a:t/>
            </a:r>
            <a:br>
              <a:rPr lang="en-US" sz="1200" b="0" i="0" kern="1200" dirty="0" smtClean="0">
                <a:solidFill>
                  <a:schemeClr val="tx1"/>
                </a:solidFill>
                <a:effectLst/>
                <a:latin typeface="+mn-lt"/>
                <a:ea typeface="+mn-ea"/>
                <a:cs typeface="+mn-cs"/>
              </a:rPr>
            </a:br>
            <a:endParaRPr lang="en-US" sz="1200" b="0" i="0" kern="1200" dirty="0" smtClean="0">
              <a:solidFill>
                <a:schemeClr val="tx1"/>
              </a:solidFill>
              <a:effectLst/>
              <a:latin typeface="+mn-lt"/>
              <a:ea typeface="+mn-ea"/>
              <a:cs typeface="+mn-cs"/>
            </a:endParaRPr>
          </a:p>
          <a:p>
            <a:r>
              <a:rPr lang="en-US" sz="1200" b="0" i="0" kern="1200" dirty="0" err="1" smtClean="0">
                <a:solidFill>
                  <a:schemeClr val="tx1"/>
                </a:solidFill>
                <a:effectLst/>
                <a:latin typeface="+mn-lt"/>
                <a:ea typeface="+mn-ea"/>
                <a:cs typeface="+mn-cs"/>
              </a:rPr>
              <a:t>Cyrraedd</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yr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ysgol</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erbyn</a:t>
            </a:r>
            <a:r>
              <a:rPr lang="en-US" sz="1200" b="0" i="0" kern="1200" dirty="0" smtClean="0">
                <a:solidFill>
                  <a:schemeClr val="tx1"/>
                </a:solidFill>
                <a:effectLst/>
                <a:latin typeface="+mn-lt"/>
                <a:ea typeface="+mn-ea"/>
                <a:cs typeface="+mn-cs"/>
              </a:rPr>
              <a:t> 9am </a:t>
            </a:r>
            <a:r>
              <a:rPr lang="en-US" sz="1200" b="0" i="0" kern="1200" dirty="0" err="1" smtClean="0">
                <a:solidFill>
                  <a:schemeClr val="tx1"/>
                </a:solidFill>
                <a:effectLst/>
                <a:latin typeface="+mn-lt"/>
                <a:ea typeface="+mn-ea"/>
                <a:cs typeface="+mn-cs"/>
              </a:rPr>
              <a:t>er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mwyn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dechrau'r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meicroaddysgu</a:t>
            </a:r>
            <a:r>
              <a:rPr lang="en-US" sz="1200" b="0" i="0" kern="1200" dirty="0" smtClean="0">
                <a:solidFill>
                  <a:schemeClr val="tx1"/>
                </a:solidFill>
                <a:effectLst/>
                <a:latin typeface="+mn-lt"/>
                <a:ea typeface="+mn-ea"/>
                <a:cs typeface="+mn-cs"/>
              </a:rPr>
              <a:t> am 9.30am.</a:t>
            </a:r>
          </a:p>
          <a:p>
            <a:r>
              <a:rPr lang="en-US" sz="1200" b="0" i="0" kern="1200" dirty="0" err="1" smtClean="0">
                <a:solidFill>
                  <a:schemeClr val="tx1"/>
                </a:solidFill>
                <a:effectLst/>
                <a:latin typeface="+mn-lt"/>
                <a:ea typeface="+mn-ea"/>
                <a:cs typeface="+mn-cs"/>
              </a:rPr>
              <a:t>Myfyrwyr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wedi'u</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rhannu</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i</a:t>
            </a:r>
            <a:r>
              <a:rPr lang="en-US" sz="1200" b="0" i="0" kern="1200" dirty="0" smtClean="0">
                <a:solidFill>
                  <a:schemeClr val="tx1"/>
                </a:solidFill>
                <a:effectLst/>
                <a:latin typeface="+mn-lt"/>
                <a:ea typeface="+mn-ea"/>
                <a:cs typeface="+mn-cs"/>
              </a:rPr>
              <a:t> 6 </a:t>
            </a:r>
            <a:r>
              <a:rPr lang="en-US" sz="1200" b="0" i="0" kern="1200" dirty="0" err="1" smtClean="0">
                <a:solidFill>
                  <a:schemeClr val="tx1"/>
                </a:solidFill>
                <a:effectLst/>
                <a:latin typeface="+mn-lt"/>
                <a:ea typeface="+mn-ea"/>
                <a:cs typeface="+mn-cs"/>
              </a:rPr>
              <a:t>grwp</a:t>
            </a:r>
            <a:r>
              <a:rPr lang="en-US" sz="1200" b="0" i="0" kern="1200" dirty="0" smtClean="0">
                <a:solidFill>
                  <a:schemeClr val="tx1"/>
                </a:solidFill>
                <a:effectLst/>
                <a:latin typeface="+mn-lt"/>
                <a:ea typeface="+mn-ea"/>
                <a:cs typeface="+mn-cs"/>
              </a:rPr>
              <a:t> o 3, a </a:t>
            </a:r>
            <a:r>
              <a:rPr lang="en-US" sz="1200" b="0" i="0" kern="1200" dirty="0" err="1" smtClean="0">
                <a:solidFill>
                  <a:schemeClr val="tx1"/>
                </a:solidFill>
                <a:effectLst/>
                <a:latin typeface="+mn-lt"/>
                <a:ea typeface="+mn-ea"/>
                <a:cs typeface="+mn-cs"/>
              </a:rPr>
              <a:t>phob</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grwp</a:t>
            </a:r>
            <a:r>
              <a:rPr lang="en-US" sz="1200" b="0" i="0" kern="1200" dirty="0" smtClean="0">
                <a:solidFill>
                  <a:schemeClr val="tx1"/>
                </a:solidFill>
                <a:effectLst/>
                <a:latin typeface="+mn-lt"/>
                <a:ea typeface="+mn-ea"/>
                <a:cs typeface="+mn-cs"/>
              </a:rPr>
              <a:t> o 3 </a:t>
            </a:r>
            <a:r>
              <a:rPr lang="en-US" sz="1200" b="0" i="0" kern="1200" dirty="0" err="1" smtClean="0">
                <a:solidFill>
                  <a:schemeClr val="tx1"/>
                </a:solidFill>
                <a:effectLst/>
                <a:latin typeface="+mn-lt"/>
                <a:ea typeface="+mn-ea"/>
                <a:cs typeface="+mn-cs"/>
              </a:rPr>
              <a:t>yn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derbyn</a:t>
            </a:r>
            <a:r>
              <a:rPr lang="en-US" sz="1200" b="0" i="0" kern="1200" dirty="0" smtClean="0">
                <a:solidFill>
                  <a:schemeClr val="tx1"/>
                </a:solidFill>
                <a:effectLst/>
                <a:latin typeface="+mn-lt"/>
                <a:ea typeface="+mn-ea"/>
                <a:cs typeface="+mn-cs"/>
              </a:rPr>
              <a:t> 1 </a:t>
            </a:r>
            <a:r>
              <a:rPr lang="en-US" sz="1200" b="0" i="0" kern="1200" dirty="0" err="1" smtClean="0">
                <a:solidFill>
                  <a:schemeClr val="tx1"/>
                </a:solidFill>
                <a:effectLst/>
                <a:latin typeface="+mn-lt"/>
                <a:ea typeface="+mn-ea"/>
                <a:cs typeface="+mn-cs"/>
              </a:rPr>
              <a:t>grwp</a:t>
            </a:r>
            <a:r>
              <a:rPr lang="en-US" sz="1200" b="0" i="0" kern="1200" dirty="0" smtClean="0">
                <a:solidFill>
                  <a:schemeClr val="tx1"/>
                </a:solidFill>
                <a:effectLst/>
                <a:latin typeface="+mn-lt"/>
                <a:ea typeface="+mn-ea"/>
                <a:cs typeface="+mn-cs"/>
              </a:rPr>
              <a:t> o </a:t>
            </a:r>
            <a:r>
              <a:rPr lang="en-US" sz="1200" b="0" i="0" kern="1200" dirty="0" err="1" smtClean="0">
                <a:solidFill>
                  <a:schemeClr val="tx1"/>
                </a:solidFill>
                <a:effectLst/>
                <a:latin typeface="+mn-lt"/>
                <a:ea typeface="+mn-ea"/>
                <a:cs typeface="+mn-cs"/>
              </a:rPr>
              <a:t>blant</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i'w</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addysgu</a:t>
            </a:r>
            <a:r>
              <a:rPr lang="en-US" sz="1200" b="0" i="0" kern="1200" dirty="0" smtClean="0">
                <a:solidFill>
                  <a:schemeClr val="tx1"/>
                </a:solidFill>
                <a:effectLst/>
                <a:latin typeface="+mn-lt"/>
                <a:ea typeface="+mn-ea"/>
                <a:cs typeface="+mn-cs"/>
              </a:rPr>
              <a:t>.</a:t>
            </a:r>
          </a:p>
          <a:p>
            <a:r>
              <a:rPr lang="en-US" sz="1200" b="0" i="0" kern="1200" dirty="0" smtClean="0">
                <a:solidFill>
                  <a:schemeClr val="tx1"/>
                </a:solidFill>
                <a:effectLst/>
                <a:latin typeface="+mn-lt"/>
                <a:ea typeface="+mn-ea"/>
                <a:cs typeface="+mn-cs"/>
              </a:rPr>
              <a:t>Y </a:t>
            </a:r>
            <a:r>
              <a:rPr lang="en-US" sz="1200" b="0" i="0" kern="1200" dirty="0" err="1" smtClean="0">
                <a:solidFill>
                  <a:schemeClr val="tx1"/>
                </a:solidFill>
                <a:effectLst/>
                <a:latin typeface="+mn-lt"/>
                <a:ea typeface="+mn-ea"/>
                <a:cs typeface="+mn-cs"/>
              </a:rPr>
              <a:t>thema</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ydy</a:t>
            </a:r>
            <a:r>
              <a:rPr lang="en-US" sz="1200" b="0" i="0" kern="1200" dirty="0" smtClean="0">
                <a:solidFill>
                  <a:schemeClr val="tx1"/>
                </a:solidFill>
                <a:effectLst/>
                <a:latin typeface="+mn-lt"/>
                <a:ea typeface="+mn-ea"/>
                <a:cs typeface="+mn-cs"/>
              </a:rPr>
              <a:t> Tan </a:t>
            </a:r>
            <a:r>
              <a:rPr lang="en-US" sz="1200" b="0" i="0" kern="1200" dirty="0" err="1" smtClean="0">
                <a:solidFill>
                  <a:schemeClr val="tx1"/>
                </a:solidFill>
                <a:effectLst/>
                <a:latin typeface="+mn-lt"/>
                <a:ea typeface="+mn-ea"/>
                <a:cs typeface="+mn-cs"/>
              </a:rPr>
              <a:t>Gwyllt</a:t>
            </a:r>
            <a:r>
              <a:rPr lang="en-US" sz="1200" b="0" i="0" kern="1200" dirty="0" smtClean="0">
                <a:solidFill>
                  <a:schemeClr val="tx1"/>
                </a:solidFill>
                <a:effectLst/>
                <a:latin typeface="+mn-lt"/>
                <a:ea typeface="+mn-ea"/>
                <a:cs typeface="+mn-cs"/>
              </a:rPr>
              <a:t>, a </a:t>
            </a:r>
            <a:r>
              <a:rPr lang="en-US" sz="1200" b="0" i="0" kern="1200" dirty="0" err="1" smtClean="0">
                <a:solidFill>
                  <a:schemeClr val="tx1"/>
                </a:solidFill>
                <a:effectLst/>
                <a:latin typeface="+mn-lt"/>
                <a:ea typeface="+mn-ea"/>
                <a:cs typeface="+mn-cs"/>
              </a:rPr>
              <a:t>bydd</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myfyrwyr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yn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seilio'u</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meicroaddysgu</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ar</a:t>
            </a:r>
            <a:r>
              <a:rPr lang="en-US" sz="1200" b="0" i="0" kern="1200" dirty="0" smtClean="0">
                <a:solidFill>
                  <a:schemeClr val="tx1"/>
                </a:solidFill>
                <a:effectLst/>
                <a:latin typeface="+mn-lt"/>
                <a:ea typeface="+mn-ea"/>
                <a:cs typeface="+mn-cs"/>
              </a:rPr>
              <a:t> y </a:t>
            </a:r>
            <a:r>
              <a:rPr lang="en-US" sz="1200" b="0" i="0" kern="1200" dirty="0" err="1" smtClean="0">
                <a:solidFill>
                  <a:schemeClr val="tx1"/>
                </a:solidFill>
                <a:effectLst/>
                <a:latin typeface="+mn-lt"/>
                <a:ea typeface="+mn-ea"/>
                <a:cs typeface="+mn-cs"/>
              </a:rPr>
              <a:t>pwnc</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arsylwon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nhw</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wythnos</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ddiwethaf</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e.e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os</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arsylwon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nhw</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Fathemateg</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bydd</a:t>
            </a:r>
            <a:r>
              <a:rPr lang="en-US" sz="1200" b="0" i="0" kern="1200" dirty="0" smtClean="0">
                <a:solidFill>
                  <a:schemeClr val="tx1"/>
                </a:solidFill>
                <a:effectLst/>
                <a:latin typeface="+mn-lt"/>
                <a:ea typeface="+mn-ea"/>
                <a:cs typeface="+mn-cs"/>
              </a:rPr>
              <a:t> y </a:t>
            </a:r>
            <a:r>
              <a:rPr lang="en-US" sz="1200" b="0" i="0" kern="1200" dirty="0" err="1" smtClean="0">
                <a:solidFill>
                  <a:schemeClr val="tx1"/>
                </a:solidFill>
                <a:effectLst/>
                <a:latin typeface="+mn-lt"/>
                <a:ea typeface="+mn-ea"/>
                <a:cs typeface="+mn-cs"/>
              </a:rPr>
              <a:t>meicrowers</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yn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ffocysu</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ar</a:t>
            </a:r>
            <a:r>
              <a:rPr lang="en-US" sz="1200" b="0" i="0" kern="1200" dirty="0" smtClean="0">
                <a:solidFill>
                  <a:schemeClr val="tx1"/>
                </a:solidFill>
                <a:effectLst/>
                <a:latin typeface="+mn-lt"/>
                <a:ea typeface="+mn-ea"/>
                <a:cs typeface="+mn-cs"/>
              </a:rPr>
              <a:t> Dan </a:t>
            </a:r>
            <a:r>
              <a:rPr lang="en-US" sz="1200" b="0" i="0" kern="1200" dirty="0" err="1" smtClean="0">
                <a:solidFill>
                  <a:schemeClr val="tx1"/>
                </a:solidFill>
                <a:effectLst/>
                <a:latin typeface="+mn-lt"/>
                <a:ea typeface="+mn-ea"/>
                <a:cs typeface="+mn-cs"/>
              </a:rPr>
              <a:t>Gwyllt</a:t>
            </a:r>
            <a:r>
              <a:rPr lang="en-US" sz="1200" b="0" i="0" kern="1200" dirty="0" smtClean="0">
                <a:solidFill>
                  <a:schemeClr val="tx1"/>
                </a:solidFill>
                <a:effectLst/>
                <a:latin typeface="+mn-lt"/>
                <a:ea typeface="+mn-ea"/>
                <a:cs typeface="+mn-cs"/>
              </a:rPr>
              <a:t> a </a:t>
            </a:r>
            <a:r>
              <a:rPr lang="en-US" sz="1200" b="0" i="0" kern="1200" dirty="0" err="1" smtClean="0">
                <a:solidFill>
                  <a:schemeClr val="tx1"/>
                </a:solidFill>
                <a:effectLst/>
                <a:latin typeface="+mn-lt"/>
                <a:ea typeface="+mn-ea"/>
                <a:cs typeface="+mn-cs"/>
              </a:rPr>
              <a:t>Mathemateg</a:t>
            </a:r>
            <a:r>
              <a:rPr lang="en-US" sz="1200" b="0" i="0" kern="1200" dirty="0" smtClean="0">
                <a:solidFill>
                  <a:schemeClr val="tx1"/>
                </a:solidFill>
                <a:effectLst/>
                <a:latin typeface="+mn-lt"/>
                <a:ea typeface="+mn-ea"/>
                <a:cs typeface="+mn-cs"/>
              </a:rPr>
              <a:t>.</a:t>
            </a:r>
          </a:p>
          <a:p>
            <a:r>
              <a:rPr lang="en-US" sz="1200" b="0" i="0" kern="1200" dirty="0" err="1" smtClean="0">
                <a:solidFill>
                  <a:schemeClr val="tx1"/>
                </a:solidFill>
                <a:effectLst/>
                <a:latin typeface="+mn-lt"/>
                <a:ea typeface="+mn-ea"/>
                <a:cs typeface="+mn-cs"/>
              </a:rPr>
              <a:t>Bydd</a:t>
            </a:r>
            <a:r>
              <a:rPr lang="en-US" sz="1200" b="0" i="0" kern="1200" dirty="0" smtClean="0">
                <a:solidFill>
                  <a:schemeClr val="tx1"/>
                </a:solidFill>
                <a:effectLst/>
                <a:latin typeface="+mn-lt"/>
                <a:ea typeface="+mn-ea"/>
                <a:cs typeface="+mn-cs"/>
              </a:rPr>
              <a:t> y </a:t>
            </a:r>
            <a:r>
              <a:rPr lang="en-US" sz="1200" b="0" i="0" kern="1200" dirty="0" err="1" smtClean="0">
                <a:solidFill>
                  <a:schemeClr val="tx1"/>
                </a:solidFill>
                <a:effectLst/>
                <a:latin typeface="+mn-lt"/>
                <a:ea typeface="+mn-ea"/>
                <a:cs typeface="+mn-cs"/>
              </a:rPr>
              <a:t>meicrowers</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yn</a:t>
            </a:r>
            <a:r>
              <a:rPr lang="en-US" sz="1200" b="0" i="0" kern="1200" dirty="0" smtClean="0">
                <a:solidFill>
                  <a:schemeClr val="tx1"/>
                </a:solidFill>
                <a:effectLst/>
                <a:latin typeface="+mn-lt"/>
                <a:ea typeface="+mn-ea"/>
                <a:cs typeface="+mn-cs"/>
              </a:rPr>
              <a:t> para am </a:t>
            </a:r>
            <a:r>
              <a:rPr lang="en-US" sz="1200" b="0" i="0" kern="1200" dirty="0" err="1" smtClean="0">
                <a:solidFill>
                  <a:schemeClr val="tx1"/>
                </a:solidFill>
                <a:effectLst/>
                <a:latin typeface="+mn-lt"/>
                <a:ea typeface="+mn-ea"/>
                <a:cs typeface="+mn-cs"/>
              </a:rPr>
              <a:t>awr</a:t>
            </a:r>
            <a:r>
              <a:rPr lang="en-US" sz="1200" b="0" i="0" kern="1200" dirty="0" smtClean="0">
                <a:solidFill>
                  <a:schemeClr val="tx1"/>
                </a:solidFill>
                <a:effectLst/>
                <a:latin typeface="+mn-lt"/>
                <a:ea typeface="+mn-ea"/>
                <a:cs typeface="+mn-cs"/>
              </a:rPr>
              <a:t>, ac </a:t>
            </a:r>
            <a:r>
              <a:rPr lang="en-US" sz="1200" b="0" i="0" kern="1200" dirty="0" err="1" smtClean="0">
                <a:solidFill>
                  <a:schemeClr val="tx1"/>
                </a:solidFill>
                <a:effectLst/>
                <a:latin typeface="+mn-lt"/>
                <a:ea typeface="+mn-ea"/>
                <a:cs typeface="+mn-cs"/>
              </a:rPr>
              <a:t>mae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angen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i</a:t>
            </a:r>
            <a:r>
              <a:rPr lang="en-US" sz="1200" b="0" i="0" kern="1200" dirty="0" smtClean="0">
                <a:solidFill>
                  <a:schemeClr val="tx1"/>
                </a:solidFill>
                <a:effectLst/>
                <a:latin typeface="+mn-lt"/>
                <a:ea typeface="+mn-ea"/>
                <a:cs typeface="+mn-cs"/>
              </a:rPr>
              <a:t> bob </a:t>
            </a:r>
            <a:r>
              <a:rPr lang="en-US" sz="1200" b="0" i="0" kern="1200" dirty="0" err="1" smtClean="0">
                <a:solidFill>
                  <a:schemeClr val="tx1"/>
                </a:solidFill>
                <a:effectLst/>
                <a:latin typeface="+mn-lt"/>
                <a:ea typeface="+mn-ea"/>
                <a:cs typeface="+mn-cs"/>
              </a:rPr>
              <a:t>aelod</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o'r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grwp</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gymryd</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cyfrifoldeb</a:t>
            </a:r>
            <a:r>
              <a:rPr lang="en-US" sz="1200" b="0" i="0" kern="1200" dirty="0" smtClean="0">
                <a:solidFill>
                  <a:schemeClr val="tx1"/>
                </a:solidFill>
                <a:effectLst/>
                <a:latin typeface="+mn-lt"/>
                <a:ea typeface="+mn-ea"/>
                <a:cs typeface="+mn-cs"/>
              </a:rPr>
              <a:t> am un </a:t>
            </a:r>
            <a:r>
              <a:rPr lang="en-US" sz="1200" b="0" i="0" kern="1200" dirty="0" err="1" smtClean="0">
                <a:solidFill>
                  <a:schemeClr val="tx1"/>
                </a:solidFill>
                <a:effectLst/>
                <a:latin typeface="+mn-lt"/>
                <a:ea typeface="+mn-ea"/>
                <a:cs typeface="+mn-cs"/>
              </a:rPr>
              <a:t>rhan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o'r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wers</a:t>
            </a:r>
            <a:r>
              <a:rPr lang="en-US" sz="1200" b="0" i="0" kern="1200" dirty="0" smtClean="0">
                <a:solidFill>
                  <a:schemeClr val="tx1"/>
                </a:solidFill>
                <a:effectLst/>
                <a:latin typeface="+mn-lt"/>
                <a:ea typeface="+mn-ea"/>
                <a:cs typeface="+mn-cs"/>
              </a:rPr>
              <a:t>: Person 1 = </a:t>
            </a:r>
            <a:r>
              <a:rPr lang="en-US" sz="1200" b="0" i="0" kern="1200" dirty="0" err="1" smtClean="0">
                <a:solidFill>
                  <a:schemeClr val="tx1"/>
                </a:solidFill>
                <a:effectLst/>
                <a:latin typeface="+mn-lt"/>
                <a:ea typeface="+mn-ea"/>
                <a:cs typeface="+mn-cs"/>
              </a:rPr>
              <a:t>cyflwyniad</a:t>
            </a:r>
            <a:r>
              <a:rPr lang="en-US" sz="1200" b="0" i="0" kern="1200" dirty="0" smtClean="0">
                <a:solidFill>
                  <a:schemeClr val="tx1"/>
                </a:solidFill>
                <a:effectLst/>
                <a:latin typeface="+mn-lt"/>
                <a:ea typeface="+mn-ea"/>
                <a:cs typeface="+mn-cs"/>
              </a:rPr>
              <a:t> 10-15 </a:t>
            </a:r>
            <a:r>
              <a:rPr lang="en-US" sz="1200" b="0" i="0" kern="1200" dirty="0" err="1" smtClean="0">
                <a:solidFill>
                  <a:schemeClr val="tx1"/>
                </a:solidFill>
                <a:effectLst/>
                <a:latin typeface="+mn-lt"/>
                <a:ea typeface="+mn-ea"/>
                <a:cs typeface="+mn-cs"/>
              </a:rPr>
              <a:t>munud</a:t>
            </a:r>
            <a:r>
              <a:rPr lang="en-US" sz="1200" b="0" i="0" kern="1200" dirty="0" smtClean="0">
                <a:solidFill>
                  <a:schemeClr val="tx1"/>
                </a:solidFill>
                <a:effectLst/>
                <a:latin typeface="+mn-lt"/>
                <a:ea typeface="+mn-ea"/>
                <a:cs typeface="+mn-cs"/>
              </a:rPr>
              <a:t>; person 2 = </a:t>
            </a:r>
            <a:r>
              <a:rPr lang="en-US" sz="1200" b="0" i="0" kern="1200" dirty="0" err="1" smtClean="0">
                <a:solidFill>
                  <a:schemeClr val="tx1"/>
                </a:solidFill>
                <a:effectLst/>
                <a:latin typeface="+mn-lt"/>
                <a:ea typeface="+mn-ea"/>
                <a:cs typeface="+mn-cs"/>
              </a:rPr>
              <a:t>Tasg</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ffocws</a:t>
            </a:r>
            <a:r>
              <a:rPr lang="en-US" sz="1200" b="0" i="0" kern="1200" dirty="0" smtClean="0">
                <a:solidFill>
                  <a:schemeClr val="tx1"/>
                </a:solidFill>
                <a:effectLst/>
                <a:latin typeface="+mn-lt"/>
                <a:ea typeface="+mn-ea"/>
                <a:cs typeface="+mn-cs"/>
              </a:rPr>
              <a:t> 30 </a:t>
            </a:r>
            <a:r>
              <a:rPr lang="en-US" sz="1200" b="0" i="0" kern="1200" dirty="0" err="1" smtClean="0">
                <a:solidFill>
                  <a:schemeClr val="tx1"/>
                </a:solidFill>
                <a:effectLst/>
                <a:latin typeface="+mn-lt"/>
                <a:ea typeface="+mn-ea"/>
                <a:cs typeface="+mn-cs"/>
              </a:rPr>
              <a:t>munud</a:t>
            </a:r>
            <a:r>
              <a:rPr lang="en-US" sz="1200" b="0" i="0" kern="1200" dirty="0" smtClean="0">
                <a:solidFill>
                  <a:schemeClr val="tx1"/>
                </a:solidFill>
                <a:effectLst/>
                <a:latin typeface="+mn-lt"/>
                <a:ea typeface="+mn-ea"/>
                <a:cs typeface="+mn-cs"/>
              </a:rPr>
              <a:t>; person 3 = </a:t>
            </a:r>
            <a:r>
              <a:rPr lang="en-US" sz="1200" b="0" i="0" kern="1200" dirty="0" err="1" smtClean="0">
                <a:solidFill>
                  <a:schemeClr val="tx1"/>
                </a:solidFill>
                <a:effectLst/>
                <a:latin typeface="+mn-lt"/>
                <a:ea typeface="+mn-ea"/>
                <a:cs typeface="+mn-cs"/>
              </a:rPr>
              <a:t>diweddglo</a:t>
            </a:r>
            <a:r>
              <a:rPr lang="en-US" sz="1200" b="0" i="0" kern="1200" dirty="0" smtClean="0">
                <a:solidFill>
                  <a:schemeClr val="tx1"/>
                </a:solidFill>
                <a:effectLst/>
                <a:latin typeface="+mn-lt"/>
                <a:ea typeface="+mn-ea"/>
                <a:cs typeface="+mn-cs"/>
              </a:rPr>
              <a:t> 15 </a:t>
            </a:r>
            <a:r>
              <a:rPr lang="en-US" sz="1200" b="0" i="0" kern="1200" dirty="0" err="1" smtClean="0">
                <a:solidFill>
                  <a:schemeClr val="tx1"/>
                </a:solidFill>
                <a:effectLst/>
                <a:latin typeface="+mn-lt"/>
                <a:ea typeface="+mn-ea"/>
                <a:cs typeface="+mn-cs"/>
              </a:rPr>
              <a:t>munud</a:t>
            </a:r>
            <a:r>
              <a:rPr lang="en-US" sz="1200" b="0" i="0" kern="1200" dirty="0" smtClean="0">
                <a:solidFill>
                  <a:schemeClr val="tx1"/>
                </a:solidFill>
                <a:effectLst/>
                <a:latin typeface="+mn-lt"/>
                <a:ea typeface="+mn-ea"/>
                <a:cs typeface="+mn-cs"/>
              </a:rPr>
              <a:t>.</a:t>
            </a:r>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1516502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1af</a:t>
            </a:r>
            <a:r>
              <a:rPr lang="en-GB" baseline="0" dirty="0" smtClean="0"/>
              <a:t> = </a:t>
            </a:r>
            <a:r>
              <a:rPr lang="en-GB" baseline="0" dirty="0" err="1" smtClean="0"/>
              <a:t>Ffyn</a:t>
            </a:r>
            <a:r>
              <a:rPr lang="en-GB" baseline="0" dirty="0" smtClean="0"/>
              <a:t> lollipop / Lollipop sticks (20%)</a:t>
            </a:r>
          </a:p>
          <a:p>
            <a:r>
              <a:rPr lang="en-GB" baseline="0" dirty="0" smtClean="0"/>
              <a:t>2il = </a:t>
            </a:r>
            <a:r>
              <a:rPr lang="en-GB" baseline="0" dirty="0" err="1" smtClean="0"/>
              <a:t>Chwarae</a:t>
            </a:r>
            <a:r>
              <a:rPr lang="en-GB" baseline="0" dirty="0" smtClean="0"/>
              <a:t> </a:t>
            </a:r>
            <a:r>
              <a:rPr lang="en-GB" baseline="0" dirty="0" err="1" smtClean="0"/>
              <a:t>rol</a:t>
            </a:r>
            <a:r>
              <a:rPr lang="en-GB" baseline="0" dirty="0" smtClean="0"/>
              <a:t> / Role play (12.6%)</a:t>
            </a:r>
          </a:p>
          <a:p>
            <a:r>
              <a:rPr lang="en-GB" baseline="0" dirty="0" smtClean="0"/>
              <a:t>3ydd = </a:t>
            </a:r>
            <a:r>
              <a:rPr lang="en-GB" baseline="0" dirty="0" err="1" smtClean="0"/>
              <a:t>Goleuadau</a:t>
            </a:r>
            <a:r>
              <a:rPr lang="en-GB" baseline="0" dirty="0" smtClean="0"/>
              <a:t> </a:t>
            </a:r>
            <a:r>
              <a:rPr lang="en-GB" baseline="0" dirty="0" err="1" smtClean="0"/>
              <a:t>traffig</a:t>
            </a:r>
            <a:r>
              <a:rPr lang="en-GB" baseline="0" dirty="0" smtClean="0"/>
              <a:t> / Traffic lights (8.6%)</a:t>
            </a:r>
          </a:p>
          <a:p>
            <a:endParaRPr lang="en-US" dirty="0"/>
          </a:p>
        </p:txBody>
      </p:sp>
      <p:sp>
        <p:nvSpPr>
          <p:cNvPr id="4" name="Slide Number Placeholder 3"/>
          <p:cNvSpPr>
            <a:spLocks noGrp="1"/>
          </p:cNvSpPr>
          <p:nvPr>
            <p:ph type="sldNum" sz="quarter" idx="10"/>
          </p:nvPr>
        </p:nvSpPr>
        <p:spPr/>
        <p:txBody>
          <a:bodyPr/>
          <a:lstStyle/>
          <a:p>
            <a:fld id="{E273F1FE-CAC6-FC43-B8A5-6D62AF467122}" type="slidenum">
              <a:rPr lang="en-US" smtClean="0"/>
              <a:t>2</a:t>
            </a:fld>
            <a:endParaRPr lang="en-US"/>
          </a:p>
        </p:txBody>
      </p:sp>
    </p:spTree>
    <p:extLst>
      <p:ext uri="{BB962C8B-B14F-4D97-AF65-F5344CB8AC3E}">
        <p14:creationId xmlns:p14="http://schemas.microsoft.com/office/powerpoint/2010/main" val="1018847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err="1" smtClean="0"/>
              <a:t>Trafodaeth</a:t>
            </a:r>
            <a:r>
              <a:rPr lang="en-GB" baseline="0" dirty="0" smtClean="0"/>
              <a:t> </a:t>
            </a:r>
            <a:r>
              <a:rPr lang="en-GB" baseline="0" dirty="0" err="1" smtClean="0"/>
              <a:t>fer</a:t>
            </a:r>
            <a:r>
              <a:rPr lang="en-GB" baseline="0" dirty="0" smtClean="0"/>
              <a:t> am </a:t>
            </a:r>
            <a:r>
              <a:rPr lang="en-GB" baseline="0" dirty="0" err="1" smtClean="0"/>
              <a:t>fanteision</a:t>
            </a:r>
            <a:r>
              <a:rPr lang="en-GB" baseline="0" dirty="0" smtClean="0"/>
              <a:t> ac </a:t>
            </a:r>
            <a:r>
              <a:rPr lang="en-GB" baseline="0" dirty="0" err="1" smtClean="0"/>
              <a:t>anfanteision</a:t>
            </a:r>
            <a:r>
              <a:rPr lang="en-GB" baseline="0" dirty="0" smtClean="0"/>
              <a:t> y math </a:t>
            </a:r>
            <a:r>
              <a:rPr lang="en-GB" baseline="0" dirty="0" err="1" smtClean="0"/>
              <a:t>yma</a:t>
            </a:r>
            <a:r>
              <a:rPr lang="en-GB" baseline="0" dirty="0" smtClean="0"/>
              <a:t> o </a:t>
            </a:r>
            <a:r>
              <a:rPr lang="en-GB" baseline="0" dirty="0" err="1" smtClean="0"/>
              <a:t>strategaethau</a:t>
            </a:r>
            <a:r>
              <a:rPr lang="en-GB" baseline="0" dirty="0" smtClean="0"/>
              <a:t> </a:t>
            </a:r>
            <a:r>
              <a:rPr lang="en-GB" baseline="0" dirty="0" err="1" smtClean="0"/>
              <a:t>a’u</a:t>
            </a:r>
            <a:r>
              <a:rPr lang="en-GB" baseline="0" dirty="0" smtClean="0"/>
              <a:t> </a:t>
            </a:r>
            <a:r>
              <a:rPr lang="en-GB" baseline="0" dirty="0" err="1" smtClean="0"/>
              <a:t>heffaith</a:t>
            </a:r>
            <a:r>
              <a:rPr lang="en-GB" baseline="0" dirty="0" smtClean="0"/>
              <a:t> </a:t>
            </a:r>
            <a:r>
              <a:rPr lang="en-GB" baseline="0" dirty="0" err="1" smtClean="0"/>
              <a:t>yn</a:t>
            </a:r>
            <a:r>
              <a:rPr lang="en-GB" baseline="0" dirty="0" smtClean="0"/>
              <a:t> </a:t>
            </a:r>
            <a:r>
              <a:rPr lang="en-GB" baseline="0" dirty="0" err="1" smtClean="0"/>
              <a:t>yr</a:t>
            </a:r>
            <a:r>
              <a:rPr lang="en-GB" baseline="0" dirty="0" smtClean="0"/>
              <a:t> </a:t>
            </a:r>
            <a:r>
              <a:rPr lang="en-GB" baseline="0" dirty="0" err="1" smtClean="0"/>
              <a:t>ystafell</a:t>
            </a:r>
            <a:r>
              <a:rPr lang="en-GB" baseline="0" dirty="0" smtClean="0"/>
              <a:t> </a:t>
            </a:r>
            <a:r>
              <a:rPr lang="en-GB" baseline="0" dirty="0" err="1" smtClean="0"/>
              <a:t>ddosbarth</a:t>
            </a:r>
            <a:r>
              <a:rPr lang="en-GB" baseline="0" dirty="0" smtClean="0"/>
              <a:t>, </a:t>
            </a:r>
            <a:r>
              <a:rPr lang="en-GB" baseline="0" dirty="0" err="1" smtClean="0"/>
              <a:t>e.e</a:t>
            </a:r>
            <a:r>
              <a:rPr lang="en-GB" baseline="0" dirty="0" smtClean="0"/>
              <a:t>. </a:t>
            </a:r>
            <a:r>
              <a:rPr lang="en-GB" baseline="0" dirty="0" err="1" smtClean="0"/>
              <a:t>gorddibynnu</a:t>
            </a:r>
            <a:r>
              <a:rPr lang="en-GB" baseline="0" dirty="0" smtClean="0"/>
              <a:t> </a:t>
            </a:r>
            <a:r>
              <a:rPr lang="en-GB" baseline="0" dirty="0" err="1" smtClean="0"/>
              <a:t>ar</a:t>
            </a:r>
            <a:r>
              <a:rPr lang="en-GB" baseline="0" dirty="0" smtClean="0"/>
              <a:t> un </a:t>
            </a:r>
            <a:r>
              <a:rPr lang="en-GB" baseline="0" dirty="0" err="1" smtClean="0"/>
              <a:t>strategaeth</a:t>
            </a:r>
            <a:r>
              <a:rPr lang="en-GB" baseline="0" dirty="0" smtClean="0"/>
              <a:t> </a:t>
            </a:r>
            <a:r>
              <a:rPr lang="en-GB" baseline="0" dirty="0" err="1" smtClean="0"/>
              <a:t>yn</a:t>
            </a:r>
            <a:r>
              <a:rPr lang="en-GB" baseline="0" dirty="0" smtClean="0"/>
              <a:t> </a:t>
            </a:r>
            <a:r>
              <a:rPr lang="en-GB" baseline="0" dirty="0" err="1" smtClean="0"/>
              <a:t>broblem</a:t>
            </a:r>
            <a:r>
              <a:rPr lang="en-GB" baseline="0" dirty="0" smtClean="0"/>
              <a:t>, </a:t>
            </a:r>
            <a:r>
              <a:rPr lang="en-GB" baseline="0" dirty="0" err="1" smtClean="0"/>
              <a:t>angen</a:t>
            </a:r>
            <a:r>
              <a:rPr lang="en-GB" baseline="0" dirty="0" smtClean="0"/>
              <a:t> </a:t>
            </a:r>
            <a:r>
              <a:rPr lang="en-GB" baseline="0" dirty="0" err="1" smtClean="0"/>
              <a:t>gofalu</a:t>
            </a:r>
            <a:r>
              <a:rPr lang="en-GB" baseline="0" dirty="0" smtClean="0"/>
              <a:t> bod </a:t>
            </a:r>
            <a:r>
              <a:rPr lang="en-GB" baseline="0" dirty="0" err="1" smtClean="0"/>
              <a:t>polisi</a:t>
            </a:r>
            <a:r>
              <a:rPr lang="en-GB" baseline="0" dirty="0" smtClean="0"/>
              <a:t> </a:t>
            </a:r>
            <a:r>
              <a:rPr lang="en-GB" baseline="0" dirty="0" err="1" smtClean="0"/>
              <a:t>ysgol</a:t>
            </a:r>
            <a:r>
              <a:rPr lang="en-GB" baseline="0" dirty="0" smtClean="0"/>
              <a:t> </a:t>
            </a:r>
            <a:r>
              <a:rPr lang="en-GB" baseline="0" dirty="0" err="1" smtClean="0"/>
              <a:t>yn</a:t>
            </a:r>
            <a:r>
              <a:rPr lang="en-GB" baseline="0" dirty="0" smtClean="0"/>
              <a:t> </a:t>
            </a:r>
            <a:r>
              <a:rPr lang="en-GB" baseline="0" dirty="0" err="1" smtClean="0"/>
              <a:t>cael</a:t>
            </a:r>
            <a:r>
              <a:rPr lang="en-GB" baseline="0" dirty="0" smtClean="0"/>
              <a:t> </a:t>
            </a:r>
            <a:r>
              <a:rPr lang="en-GB" baseline="0" dirty="0" err="1" smtClean="0"/>
              <a:t>ei</a:t>
            </a:r>
            <a:r>
              <a:rPr lang="en-GB" baseline="0" dirty="0" smtClean="0"/>
              <a:t> </a:t>
            </a:r>
            <a:r>
              <a:rPr lang="en-GB" baseline="0" dirty="0" err="1" smtClean="0"/>
              <a:t>ddilyn</a:t>
            </a:r>
            <a:r>
              <a:rPr lang="en-GB" baseline="0" dirty="0" smtClean="0"/>
              <a:t>, </a:t>
            </a:r>
            <a:r>
              <a:rPr lang="en-GB" baseline="0" dirty="0" err="1" smtClean="0"/>
              <a:t>nid</a:t>
            </a:r>
            <a:r>
              <a:rPr lang="en-GB" baseline="0" dirty="0" smtClean="0"/>
              <a:t> </a:t>
            </a:r>
            <a:r>
              <a:rPr lang="en-GB" baseline="0" dirty="0" err="1" smtClean="0"/>
              <a:t>yw</a:t>
            </a:r>
            <a:r>
              <a:rPr lang="en-GB" baseline="0" dirty="0" smtClean="0"/>
              <a:t> </a:t>
            </a:r>
            <a:r>
              <a:rPr lang="en-GB" baseline="0" dirty="0" err="1" smtClean="0"/>
              <a:t>pob</a:t>
            </a:r>
            <a:r>
              <a:rPr lang="en-GB" baseline="0" dirty="0" smtClean="0"/>
              <a:t> </a:t>
            </a:r>
            <a:r>
              <a:rPr lang="en-GB" baseline="0" dirty="0" err="1" smtClean="0"/>
              <a:t>strategaeth</a:t>
            </a:r>
            <a:r>
              <a:rPr lang="en-GB" baseline="0" dirty="0" smtClean="0"/>
              <a:t> </a:t>
            </a:r>
            <a:r>
              <a:rPr lang="en-GB" baseline="0" dirty="0" err="1" smtClean="0"/>
              <a:t>yn</a:t>
            </a:r>
            <a:r>
              <a:rPr lang="en-GB" baseline="0" dirty="0" smtClean="0"/>
              <a:t> </a:t>
            </a:r>
            <a:r>
              <a:rPr lang="en-GB" baseline="0" dirty="0" err="1" smtClean="0"/>
              <a:t>siwto</a:t>
            </a:r>
            <a:r>
              <a:rPr lang="en-GB" baseline="0" dirty="0" smtClean="0"/>
              <a:t> </a:t>
            </a:r>
            <a:r>
              <a:rPr lang="en-GB" baseline="0" dirty="0" err="1" smtClean="0"/>
              <a:t>dulliau</a:t>
            </a:r>
            <a:r>
              <a:rPr lang="en-GB" baseline="0" dirty="0" smtClean="0"/>
              <a:t> </a:t>
            </a:r>
            <a:r>
              <a:rPr lang="en-GB" baseline="0" dirty="0" err="1" smtClean="0"/>
              <a:t>dysgu</a:t>
            </a:r>
            <a:r>
              <a:rPr lang="en-GB" baseline="0" dirty="0" smtClean="0"/>
              <a:t> ac </a:t>
            </a:r>
            <a:r>
              <a:rPr lang="en-GB" baseline="0" dirty="0" err="1" smtClean="0"/>
              <a:t>addygsu</a:t>
            </a:r>
            <a:r>
              <a:rPr lang="en-GB" baseline="0" dirty="0" smtClean="0"/>
              <a:t> </a:t>
            </a:r>
            <a:r>
              <a:rPr lang="en-GB" baseline="0" dirty="0" err="1" smtClean="0"/>
              <a:t>yr</a:t>
            </a:r>
            <a:r>
              <a:rPr lang="en-GB" baseline="0" dirty="0" smtClean="0"/>
              <a:t> </a:t>
            </a:r>
            <a:r>
              <a:rPr lang="en-GB" baseline="0" dirty="0" err="1" smtClean="0"/>
              <a:t>athro</a:t>
            </a:r>
            <a:r>
              <a:rPr lang="en-GB" baseline="0" dirty="0" smtClean="0"/>
              <a:t>/</a:t>
            </a:r>
            <a:r>
              <a:rPr lang="en-GB" baseline="0" dirty="0" err="1" smtClean="0"/>
              <a:t>disgyblion</a:t>
            </a:r>
            <a:r>
              <a:rPr lang="en-GB" baseline="0" dirty="0" smtClean="0"/>
              <a:t>.</a:t>
            </a:r>
            <a:endParaRPr lang="en-GB" dirty="0" smtClean="0"/>
          </a:p>
          <a:p>
            <a:endParaRPr lang="en-US" dirty="0"/>
          </a:p>
        </p:txBody>
      </p:sp>
      <p:sp>
        <p:nvSpPr>
          <p:cNvPr id="4" name="Slide Number Placeholder 3"/>
          <p:cNvSpPr>
            <a:spLocks noGrp="1"/>
          </p:cNvSpPr>
          <p:nvPr>
            <p:ph type="sldNum" sz="quarter" idx="10"/>
          </p:nvPr>
        </p:nvSpPr>
        <p:spPr/>
        <p:txBody>
          <a:bodyPr/>
          <a:lstStyle/>
          <a:p>
            <a:fld id="{E273F1FE-CAC6-FC43-B8A5-6D62AF467122}" type="slidenum">
              <a:rPr lang="en-US" smtClean="0"/>
              <a:t>3</a:t>
            </a:fld>
            <a:endParaRPr lang="en-US"/>
          </a:p>
        </p:txBody>
      </p:sp>
    </p:spTree>
    <p:extLst>
      <p:ext uri="{BB962C8B-B14F-4D97-AF65-F5344CB8AC3E}">
        <p14:creationId xmlns:p14="http://schemas.microsoft.com/office/powerpoint/2010/main" val="1831741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Trafodaeth</a:t>
            </a:r>
            <a:r>
              <a:rPr lang="en-US" dirty="0" smtClean="0"/>
              <a:t> </a:t>
            </a:r>
            <a:r>
              <a:rPr lang="en-US" dirty="0" err="1" smtClean="0"/>
              <a:t>fer</a:t>
            </a:r>
            <a:endParaRPr lang="en-US" dirty="0"/>
          </a:p>
        </p:txBody>
      </p:sp>
      <p:sp>
        <p:nvSpPr>
          <p:cNvPr id="4" name="Slide Number Placeholder 3"/>
          <p:cNvSpPr>
            <a:spLocks noGrp="1"/>
          </p:cNvSpPr>
          <p:nvPr>
            <p:ph type="sldNum" sz="quarter" idx="10"/>
          </p:nvPr>
        </p:nvSpPr>
        <p:spPr/>
        <p:txBody>
          <a:bodyPr/>
          <a:lstStyle/>
          <a:p>
            <a:fld id="{E273F1FE-CAC6-FC43-B8A5-6D62AF467122}" type="slidenum">
              <a:rPr lang="en-US" smtClean="0"/>
              <a:t>4</a:t>
            </a:fld>
            <a:endParaRPr lang="en-US"/>
          </a:p>
        </p:txBody>
      </p:sp>
    </p:spTree>
    <p:extLst>
      <p:ext uri="{BB962C8B-B14F-4D97-AF65-F5344CB8AC3E}">
        <p14:creationId xmlns:p14="http://schemas.microsoft.com/office/powerpoint/2010/main" val="158263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err="1" smtClean="0">
                <a:solidFill>
                  <a:schemeClr val="tx1"/>
                </a:solidFill>
                <a:effectLst/>
                <a:latin typeface="+mn-lt"/>
                <a:ea typeface="+mn-ea"/>
                <a:cs typeface="+mn-cs"/>
              </a:rPr>
              <a:t>Bydd</a:t>
            </a:r>
            <a:r>
              <a:rPr lang="en-US" sz="1200" b="0" i="0" kern="1200" dirty="0" smtClean="0">
                <a:solidFill>
                  <a:schemeClr val="tx1"/>
                </a:solidFill>
                <a:effectLst/>
                <a:latin typeface="+mn-lt"/>
                <a:ea typeface="+mn-ea"/>
                <a:cs typeface="+mn-cs"/>
              </a:rPr>
              <a:t> y </a:t>
            </a:r>
            <a:r>
              <a:rPr lang="en-US" sz="1200" b="0" i="0" kern="1200" dirty="0" err="1" smtClean="0">
                <a:solidFill>
                  <a:schemeClr val="tx1"/>
                </a:solidFill>
                <a:effectLst/>
                <a:latin typeface="+mn-lt"/>
                <a:ea typeface="+mn-ea"/>
                <a:cs typeface="+mn-cs"/>
              </a:rPr>
              <a:t>meicrowers</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yn</a:t>
            </a:r>
            <a:r>
              <a:rPr lang="en-US" sz="1200" b="0" i="0" kern="1200" dirty="0" smtClean="0">
                <a:solidFill>
                  <a:schemeClr val="tx1"/>
                </a:solidFill>
                <a:effectLst/>
                <a:latin typeface="+mn-lt"/>
                <a:ea typeface="+mn-ea"/>
                <a:cs typeface="+mn-cs"/>
              </a:rPr>
              <a:t> para am </a:t>
            </a:r>
            <a:r>
              <a:rPr lang="en-US" sz="1200" b="0" i="0" kern="1200" dirty="0" err="1" smtClean="0">
                <a:solidFill>
                  <a:schemeClr val="tx1"/>
                </a:solidFill>
                <a:effectLst/>
                <a:latin typeface="+mn-lt"/>
                <a:ea typeface="+mn-ea"/>
                <a:cs typeface="+mn-cs"/>
              </a:rPr>
              <a:t>awr</a:t>
            </a:r>
            <a:r>
              <a:rPr lang="en-US" sz="1200" b="0" i="0" kern="1200" dirty="0" smtClean="0">
                <a:solidFill>
                  <a:schemeClr val="tx1"/>
                </a:solidFill>
                <a:effectLst/>
                <a:latin typeface="+mn-lt"/>
                <a:ea typeface="+mn-ea"/>
                <a:cs typeface="+mn-cs"/>
              </a:rPr>
              <a:t>, ac </a:t>
            </a:r>
            <a:r>
              <a:rPr lang="en-US" sz="1200" b="0" i="0" kern="1200" dirty="0" err="1" smtClean="0">
                <a:solidFill>
                  <a:schemeClr val="tx1"/>
                </a:solidFill>
                <a:effectLst/>
                <a:latin typeface="+mn-lt"/>
                <a:ea typeface="+mn-ea"/>
                <a:cs typeface="+mn-cs"/>
              </a:rPr>
              <a:t>mae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angen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i</a:t>
            </a:r>
            <a:r>
              <a:rPr lang="en-US" sz="1200" b="0" i="0" kern="1200" dirty="0" smtClean="0">
                <a:solidFill>
                  <a:schemeClr val="tx1"/>
                </a:solidFill>
                <a:effectLst/>
                <a:latin typeface="+mn-lt"/>
                <a:ea typeface="+mn-ea"/>
                <a:cs typeface="+mn-cs"/>
              </a:rPr>
              <a:t> bob </a:t>
            </a:r>
            <a:r>
              <a:rPr lang="en-US" sz="1200" b="0" i="0" kern="1200" dirty="0" err="1" smtClean="0">
                <a:solidFill>
                  <a:schemeClr val="tx1"/>
                </a:solidFill>
                <a:effectLst/>
                <a:latin typeface="+mn-lt"/>
                <a:ea typeface="+mn-ea"/>
                <a:cs typeface="+mn-cs"/>
              </a:rPr>
              <a:t>aelod</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o'r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grwp</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gymryd</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cyfrifoldeb</a:t>
            </a:r>
            <a:r>
              <a:rPr lang="en-US" sz="1200" b="0" i="0" kern="1200" dirty="0" smtClean="0">
                <a:solidFill>
                  <a:schemeClr val="tx1"/>
                </a:solidFill>
                <a:effectLst/>
                <a:latin typeface="+mn-lt"/>
                <a:ea typeface="+mn-ea"/>
                <a:cs typeface="+mn-cs"/>
              </a:rPr>
              <a:t> am un </a:t>
            </a:r>
            <a:r>
              <a:rPr lang="en-US" sz="1200" b="0" i="0" kern="1200" dirty="0" err="1" smtClean="0">
                <a:solidFill>
                  <a:schemeClr val="tx1"/>
                </a:solidFill>
                <a:effectLst/>
                <a:latin typeface="+mn-lt"/>
                <a:ea typeface="+mn-ea"/>
                <a:cs typeface="+mn-cs"/>
              </a:rPr>
              <a:t>rhan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o'r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wers</a:t>
            </a:r>
            <a:r>
              <a:rPr lang="en-US" sz="1200" b="0" i="0" kern="1200" dirty="0" smtClean="0">
                <a:solidFill>
                  <a:schemeClr val="tx1"/>
                </a:solidFill>
                <a:effectLst/>
                <a:latin typeface="+mn-lt"/>
                <a:ea typeface="+mn-ea"/>
                <a:cs typeface="+mn-cs"/>
              </a:rPr>
              <a:t>: Person 1 = </a:t>
            </a:r>
            <a:r>
              <a:rPr lang="en-US" sz="1200" b="0" i="0" kern="1200" dirty="0" err="1" smtClean="0">
                <a:solidFill>
                  <a:schemeClr val="tx1"/>
                </a:solidFill>
                <a:effectLst/>
                <a:latin typeface="+mn-lt"/>
                <a:ea typeface="+mn-ea"/>
                <a:cs typeface="+mn-cs"/>
              </a:rPr>
              <a:t>cyflwyniad</a:t>
            </a:r>
            <a:r>
              <a:rPr lang="en-US" sz="1200" b="0" i="0" kern="1200" dirty="0" smtClean="0">
                <a:solidFill>
                  <a:schemeClr val="tx1"/>
                </a:solidFill>
                <a:effectLst/>
                <a:latin typeface="+mn-lt"/>
                <a:ea typeface="+mn-ea"/>
                <a:cs typeface="+mn-cs"/>
              </a:rPr>
              <a:t> 10-15 </a:t>
            </a:r>
            <a:r>
              <a:rPr lang="en-US" sz="1200" b="0" i="0" kern="1200" dirty="0" err="1" smtClean="0">
                <a:solidFill>
                  <a:schemeClr val="tx1"/>
                </a:solidFill>
                <a:effectLst/>
                <a:latin typeface="+mn-lt"/>
                <a:ea typeface="+mn-ea"/>
                <a:cs typeface="+mn-cs"/>
              </a:rPr>
              <a:t>munud</a:t>
            </a:r>
            <a:r>
              <a:rPr lang="en-US" sz="1200" b="0" i="0" kern="1200" dirty="0" smtClean="0">
                <a:solidFill>
                  <a:schemeClr val="tx1"/>
                </a:solidFill>
                <a:effectLst/>
                <a:latin typeface="+mn-lt"/>
                <a:ea typeface="+mn-ea"/>
                <a:cs typeface="+mn-cs"/>
              </a:rPr>
              <a:t>; person 2 = </a:t>
            </a:r>
            <a:r>
              <a:rPr lang="en-US" sz="1200" b="0" i="0" kern="1200" dirty="0" err="1" smtClean="0">
                <a:solidFill>
                  <a:schemeClr val="tx1"/>
                </a:solidFill>
                <a:effectLst/>
                <a:latin typeface="+mn-lt"/>
                <a:ea typeface="+mn-ea"/>
                <a:cs typeface="+mn-cs"/>
              </a:rPr>
              <a:t>Tasg</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ffocws</a:t>
            </a:r>
            <a:r>
              <a:rPr lang="en-US" sz="1200" b="0" i="0" kern="1200" dirty="0" smtClean="0">
                <a:solidFill>
                  <a:schemeClr val="tx1"/>
                </a:solidFill>
                <a:effectLst/>
                <a:latin typeface="+mn-lt"/>
                <a:ea typeface="+mn-ea"/>
                <a:cs typeface="+mn-cs"/>
              </a:rPr>
              <a:t> 30 </a:t>
            </a:r>
            <a:r>
              <a:rPr lang="en-US" sz="1200" b="0" i="0" kern="1200" dirty="0" err="1" smtClean="0">
                <a:solidFill>
                  <a:schemeClr val="tx1"/>
                </a:solidFill>
                <a:effectLst/>
                <a:latin typeface="+mn-lt"/>
                <a:ea typeface="+mn-ea"/>
                <a:cs typeface="+mn-cs"/>
              </a:rPr>
              <a:t>munud</a:t>
            </a:r>
            <a:r>
              <a:rPr lang="en-US" sz="1200" b="0" i="0" kern="1200" dirty="0" smtClean="0">
                <a:solidFill>
                  <a:schemeClr val="tx1"/>
                </a:solidFill>
                <a:effectLst/>
                <a:latin typeface="+mn-lt"/>
                <a:ea typeface="+mn-ea"/>
                <a:cs typeface="+mn-cs"/>
              </a:rPr>
              <a:t>; person 3 = </a:t>
            </a:r>
            <a:r>
              <a:rPr lang="en-US" sz="1200" b="0" i="0" kern="1200" dirty="0" err="1" smtClean="0">
                <a:solidFill>
                  <a:schemeClr val="tx1"/>
                </a:solidFill>
                <a:effectLst/>
                <a:latin typeface="+mn-lt"/>
                <a:ea typeface="+mn-ea"/>
                <a:cs typeface="+mn-cs"/>
              </a:rPr>
              <a:t>diweddglo</a:t>
            </a:r>
            <a:r>
              <a:rPr lang="en-US" sz="1200" b="0" i="0" kern="1200" dirty="0" smtClean="0">
                <a:solidFill>
                  <a:schemeClr val="tx1"/>
                </a:solidFill>
                <a:effectLst/>
                <a:latin typeface="+mn-lt"/>
                <a:ea typeface="+mn-ea"/>
                <a:cs typeface="+mn-cs"/>
              </a:rPr>
              <a:t> 15 </a:t>
            </a:r>
            <a:r>
              <a:rPr lang="en-US" sz="1200" b="0" i="0" kern="1200" dirty="0" err="1" smtClean="0">
                <a:solidFill>
                  <a:schemeClr val="tx1"/>
                </a:solidFill>
                <a:effectLst/>
                <a:latin typeface="+mn-lt"/>
                <a:ea typeface="+mn-ea"/>
                <a:cs typeface="+mn-cs"/>
              </a:rPr>
              <a:t>munud</a:t>
            </a:r>
            <a:r>
              <a:rPr lang="en-US" sz="1200" b="0" i="0" kern="1200" smtClean="0">
                <a:solidFill>
                  <a:schemeClr val="tx1"/>
                </a:solidFill>
                <a:effectLst/>
                <a:latin typeface="+mn-lt"/>
                <a:ea typeface="+mn-ea"/>
                <a:cs typeface="+mn-cs"/>
              </a:rPr>
              <a:t>.</a:t>
            </a:r>
          </a:p>
          <a:p>
            <a:endParaRPr lang="en-US" dirty="0" smtClean="0"/>
          </a:p>
        </p:txBody>
      </p:sp>
      <p:sp>
        <p:nvSpPr>
          <p:cNvPr id="4" name="Slide Number Placeholder 3"/>
          <p:cNvSpPr>
            <a:spLocks noGrp="1"/>
          </p:cNvSpPr>
          <p:nvPr>
            <p:ph type="sldNum" sz="quarter" idx="10"/>
          </p:nvPr>
        </p:nvSpPr>
        <p:spPr/>
        <p:txBody>
          <a:bodyPr/>
          <a:lstStyle/>
          <a:p>
            <a:fld id="{6AB26003-50EF-C944-A8E1-7199B9107BC6}" type="slidenum">
              <a:rPr lang="en-US" smtClean="0"/>
              <a:t>7</a:t>
            </a:fld>
            <a:endParaRPr lang="en-US"/>
          </a:p>
        </p:txBody>
      </p:sp>
    </p:spTree>
    <p:extLst>
      <p:ext uri="{BB962C8B-B14F-4D97-AF65-F5344CB8AC3E}">
        <p14:creationId xmlns:p14="http://schemas.microsoft.com/office/powerpoint/2010/main" val="1087555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err="1" smtClean="0">
                <a:solidFill>
                  <a:schemeClr val="tx1"/>
                </a:solidFill>
                <a:effectLst/>
                <a:latin typeface="+mn-lt"/>
                <a:ea typeface="+mn-ea"/>
                <a:cs typeface="+mn-cs"/>
              </a:rPr>
              <a:t>Bydd</a:t>
            </a:r>
            <a:r>
              <a:rPr lang="en-US" sz="1200" b="0" i="0" kern="1200" dirty="0" smtClean="0">
                <a:solidFill>
                  <a:schemeClr val="tx1"/>
                </a:solidFill>
                <a:effectLst/>
                <a:latin typeface="+mn-lt"/>
                <a:ea typeface="+mn-ea"/>
                <a:cs typeface="+mn-cs"/>
              </a:rPr>
              <a:t> y </a:t>
            </a:r>
            <a:r>
              <a:rPr lang="en-US" sz="1200" b="0" i="0" kern="1200" dirty="0" err="1" smtClean="0">
                <a:solidFill>
                  <a:schemeClr val="tx1"/>
                </a:solidFill>
                <a:effectLst/>
                <a:latin typeface="+mn-lt"/>
                <a:ea typeface="+mn-ea"/>
                <a:cs typeface="+mn-cs"/>
              </a:rPr>
              <a:t>meicrowers</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yn</a:t>
            </a:r>
            <a:r>
              <a:rPr lang="en-US" sz="1200" b="0" i="0" kern="1200" dirty="0" smtClean="0">
                <a:solidFill>
                  <a:schemeClr val="tx1"/>
                </a:solidFill>
                <a:effectLst/>
                <a:latin typeface="+mn-lt"/>
                <a:ea typeface="+mn-ea"/>
                <a:cs typeface="+mn-cs"/>
              </a:rPr>
              <a:t> para am </a:t>
            </a:r>
            <a:r>
              <a:rPr lang="en-US" sz="1200" b="0" i="0" kern="1200" dirty="0" err="1" smtClean="0">
                <a:solidFill>
                  <a:schemeClr val="tx1"/>
                </a:solidFill>
                <a:effectLst/>
                <a:latin typeface="+mn-lt"/>
                <a:ea typeface="+mn-ea"/>
                <a:cs typeface="+mn-cs"/>
              </a:rPr>
              <a:t>awr</a:t>
            </a:r>
            <a:r>
              <a:rPr lang="en-US" sz="1200" b="0" i="0" kern="1200" dirty="0" smtClean="0">
                <a:solidFill>
                  <a:schemeClr val="tx1"/>
                </a:solidFill>
                <a:effectLst/>
                <a:latin typeface="+mn-lt"/>
                <a:ea typeface="+mn-ea"/>
                <a:cs typeface="+mn-cs"/>
              </a:rPr>
              <a:t>, ac </a:t>
            </a:r>
            <a:r>
              <a:rPr lang="en-US" sz="1200" b="0" i="0" kern="1200" dirty="0" err="1" smtClean="0">
                <a:solidFill>
                  <a:schemeClr val="tx1"/>
                </a:solidFill>
                <a:effectLst/>
                <a:latin typeface="+mn-lt"/>
                <a:ea typeface="+mn-ea"/>
                <a:cs typeface="+mn-cs"/>
              </a:rPr>
              <a:t>mae</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angen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i</a:t>
            </a:r>
            <a:r>
              <a:rPr lang="en-US" sz="1200" b="0" i="0" kern="1200" dirty="0" smtClean="0">
                <a:solidFill>
                  <a:schemeClr val="tx1"/>
                </a:solidFill>
                <a:effectLst/>
                <a:latin typeface="+mn-lt"/>
                <a:ea typeface="+mn-ea"/>
                <a:cs typeface="+mn-cs"/>
              </a:rPr>
              <a:t> bob </a:t>
            </a:r>
            <a:r>
              <a:rPr lang="en-US" sz="1200" b="0" i="0" kern="1200" dirty="0" err="1" smtClean="0">
                <a:solidFill>
                  <a:schemeClr val="tx1"/>
                </a:solidFill>
                <a:effectLst/>
                <a:latin typeface="+mn-lt"/>
                <a:ea typeface="+mn-ea"/>
                <a:cs typeface="+mn-cs"/>
              </a:rPr>
              <a:t>aelod</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o'r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grwp</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gymryd</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cyfrifoldeb</a:t>
            </a:r>
            <a:r>
              <a:rPr lang="en-US" sz="1200" b="0" i="0" kern="1200" dirty="0" smtClean="0">
                <a:solidFill>
                  <a:schemeClr val="tx1"/>
                </a:solidFill>
                <a:effectLst/>
                <a:latin typeface="+mn-lt"/>
                <a:ea typeface="+mn-ea"/>
                <a:cs typeface="+mn-cs"/>
              </a:rPr>
              <a:t> am un </a:t>
            </a:r>
            <a:r>
              <a:rPr lang="en-US" sz="1200" b="0" i="0" kern="1200" dirty="0" err="1" smtClean="0">
                <a:solidFill>
                  <a:schemeClr val="tx1"/>
                </a:solidFill>
                <a:effectLst/>
                <a:latin typeface="+mn-lt"/>
                <a:ea typeface="+mn-ea"/>
                <a:cs typeface="+mn-cs"/>
              </a:rPr>
              <a:t>rhan</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o'r</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wers</a:t>
            </a:r>
            <a:r>
              <a:rPr lang="en-US" sz="1200" b="0" i="0" kern="1200" dirty="0" smtClean="0">
                <a:solidFill>
                  <a:schemeClr val="tx1"/>
                </a:solidFill>
                <a:effectLst/>
                <a:latin typeface="+mn-lt"/>
                <a:ea typeface="+mn-ea"/>
                <a:cs typeface="+mn-cs"/>
              </a:rPr>
              <a:t>: Person 1 = </a:t>
            </a:r>
            <a:r>
              <a:rPr lang="en-US" sz="1200" b="0" i="0" kern="1200" dirty="0" err="1" smtClean="0">
                <a:solidFill>
                  <a:schemeClr val="tx1"/>
                </a:solidFill>
                <a:effectLst/>
                <a:latin typeface="+mn-lt"/>
                <a:ea typeface="+mn-ea"/>
                <a:cs typeface="+mn-cs"/>
              </a:rPr>
              <a:t>cyflwyniad</a:t>
            </a:r>
            <a:r>
              <a:rPr lang="en-US" sz="1200" b="0" i="0" kern="1200" dirty="0" smtClean="0">
                <a:solidFill>
                  <a:schemeClr val="tx1"/>
                </a:solidFill>
                <a:effectLst/>
                <a:latin typeface="+mn-lt"/>
                <a:ea typeface="+mn-ea"/>
                <a:cs typeface="+mn-cs"/>
              </a:rPr>
              <a:t> 10-15 </a:t>
            </a:r>
            <a:r>
              <a:rPr lang="en-US" sz="1200" b="0" i="0" kern="1200" dirty="0" err="1" smtClean="0">
                <a:solidFill>
                  <a:schemeClr val="tx1"/>
                </a:solidFill>
                <a:effectLst/>
                <a:latin typeface="+mn-lt"/>
                <a:ea typeface="+mn-ea"/>
                <a:cs typeface="+mn-cs"/>
              </a:rPr>
              <a:t>munud</a:t>
            </a:r>
            <a:r>
              <a:rPr lang="en-US" sz="1200" b="0" i="0" kern="1200" dirty="0" smtClean="0">
                <a:solidFill>
                  <a:schemeClr val="tx1"/>
                </a:solidFill>
                <a:effectLst/>
                <a:latin typeface="+mn-lt"/>
                <a:ea typeface="+mn-ea"/>
                <a:cs typeface="+mn-cs"/>
              </a:rPr>
              <a:t>; person 2 = </a:t>
            </a:r>
            <a:r>
              <a:rPr lang="en-US" sz="1200" b="0" i="0" kern="1200" dirty="0" err="1" smtClean="0">
                <a:solidFill>
                  <a:schemeClr val="tx1"/>
                </a:solidFill>
                <a:effectLst/>
                <a:latin typeface="+mn-lt"/>
                <a:ea typeface="+mn-ea"/>
                <a:cs typeface="+mn-cs"/>
              </a:rPr>
              <a:t>Tasg</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ffocws</a:t>
            </a:r>
            <a:r>
              <a:rPr lang="en-US" sz="1200" b="0" i="0" kern="1200" dirty="0" smtClean="0">
                <a:solidFill>
                  <a:schemeClr val="tx1"/>
                </a:solidFill>
                <a:effectLst/>
                <a:latin typeface="+mn-lt"/>
                <a:ea typeface="+mn-ea"/>
                <a:cs typeface="+mn-cs"/>
              </a:rPr>
              <a:t> 30 </a:t>
            </a:r>
            <a:r>
              <a:rPr lang="en-US" sz="1200" b="0" i="0" kern="1200" dirty="0" err="1" smtClean="0">
                <a:solidFill>
                  <a:schemeClr val="tx1"/>
                </a:solidFill>
                <a:effectLst/>
                <a:latin typeface="+mn-lt"/>
                <a:ea typeface="+mn-ea"/>
                <a:cs typeface="+mn-cs"/>
              </a:rPr>
              <a:t>munud</a:t>
            </a:r>
            <a:r>
              <a:rPr lang="en-US" sz="1200" b="0" i="0" kern="1200" dirty="0" smtClean="0">
                <a:solidFill>
                  <a:schemeClr val="tx1"/>
                </a:solidFill>
                <a:effectLst/>
                <a:latin typeface="+mn-lt"/>
                <a:ea typeface="+mn-ea"/>
                <a:cs typeface="+mn-cs"/>
              </a:rPr>
              <a:t>; person 3 = </a:t>
            </a:r>
            <a:r>
              <a:rPr lang="en-US" sz="1200" b="0" i="0" kern="1200" dirty="0" err="1" smtClean="0">
                <a:solidFill>
                  <a:schemeClr val="tx1"/>
                </a:solidFill>
                <a:effectLst/>
                <a:latin typeface="+mn-lt"/>
                <a:ea typeface="+mn-ea"/>
                <a:cs typeface="+mn-cs"/>
              </a:rPr>
              <a:t>diweddglo</a:t>
            </a:r>
            <a:r>
              <a:rPr lang="en-US" sz="1200" b="0" i="0" kern="1200" dirty="0" smtClean="0">
                <a:solidFill>
                  <a:schemeClr val="tx1"/>
                </a:solidFill>
                <a:effectLst/>
                <a:latin typeface="+mn-lt"/>
                <a:ea typeface="+mn-ea"/>
                <a:cs typeface="+mn-cs"/>
              </a:rPr>
              <a:t> 15 </a:t>
            </a:r>
            <a:r>
              <a:rPr lang="en-US" sz="1200" b="0" i="0" kern="1200" dirty="0" err="1" smtClean="0">
                <a:solidFill>
                  <a:schemeClr val="tx1"/>
                </a:solidFill>
                <a:effectLst/>
                <a:latin typeface="+mn-lt"/>
                <a:ea typeface="+mn-ea"/>
                <a:cs typeface="+mn-cs"/>
              </a:rPr>
              <a:t>munud</a:t>
            </a:r>
            <a:r>
              <a:rPr lang="en-US" sz="1200" b="0" i="0" kern="1200" smtClean="0">
                <a:solidFill>
                  <a:schemeClr val="tx1"/>
                </a:solidFill>
                <a:effectLst/>
                <a:latin typeface="+mn-lt"/>
                <a:ea typeface="+mn-ea"/>
                <a:cs typeface="+mn-cs"/>
              </a:rPr>
              <a:t>.</a:t>
            </a:r>
          </a:p>
          <a:p>
            <a:endParaRPr lang="en-US"/>
          </a:p>
        </p:txBody>
      </p:sp>
      <p:sp>
        <p:nvSpPr>
          <p:cNvPr id="4" name="Slide Number Placeholder 3"/>
          <p:cNvSpPr>
            <a:spLocks noGrp="1"/>
          </p:cNvSpPr>
          <p:nvPr>
            <p:ph type="sldNum" sz="quarter" idx="10"/>
          </p:nvPr>
        </p:nvSpPr>
        <p:spPr/>
        <p:txBody>
          <a:bodyPr/>
          <a:lstStyle/>
          <a:p>
            <a:fld id="{E273F1FE-CAC6-FC43-B8A5-6D62AF467122}" type="slidenum">
              <a:rPr lang="en-US" smtClean="0"/>
              <a:t>8</a:t>
            </a:fld>
            <a:endParaRPr lang="en-US"/>
          </a:p>
        </p:txBody>
      </p:sp>
    </p:spTree>
    <p:extLst>
      <p:ext uri="{BB962C8B-B14F-4D97-AF65-F5344CB8AC3E}">
        <p14:creationId xmlns:p14="http://schemas.microsoft.com/office/powerpoint/2010/main" val="16143426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15C8E16-E459-AE4C-BB62-71A8FD34E167}" type="datetimeFigureOut">
              <a:rPr lang="en-US" smtClean="0"/>
              <a:t>10/28/18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37211D-0AE6-184A-94A7-4EE24C8D25F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5C8E16-E459-AE4C-BB62-71A8FD34E167}" type="datetimeFigureOut">
              <a:rPr lang="en-US" smtClean="0"/>
              <a:t>10/28/18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37211D-0AE6-184A-94A7-4EE24C8D25F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US"/>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15C8E16-E459-AE4C-BB62-71A8FD34E167}" type="datetimeFigureOut">
              <a:rPr lang="en-US" smtClean="0"/>
              <a:t>10/28/18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37211D-0AE6-184A-94A7-4EE24C8D25F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15C8E16-E459-AE4C-BB62-71A8FD34E167}" type="datetimeFigureOut">
              <a:rPr lang="en-US" smtClean="0"/>
              <a:t>10/28/18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37211D-0AE6-184A-94A7-4EE24C8D25F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15C8E16-E459-AE4C-BB62-71A8FD34E167}" type="datetimeFigureOut">
              <a:rPr lang="en-US" smtClean="0"/>
              <a:t>10/28/18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37211D-0AE6-184A-94A7-4EE24C8D25F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15C8E16-E459-AE4C-BB62-71A8FD34E167}" type="datetimeFigureOut">
              <a:rPr lang="en-US" smtClean="0"/>
              <a:t>10/28/18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37211D-0AE6-184A-94A7-4EE24C8D25F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5C8E16-E459-AE4C-BB62-71A8FD34E167}" type="datetimeFigureOut">
              <a:rPr lang="en-US" smtClean="0"/>
              <a:t>10/28/18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37211D-0AE6-184A-94A7-4EE24C8D25F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5C8E16-E459-AE4C-BB62-71A8FD34E167}" type="datetimeFigureOut">
              <a:rPr lang="en-US" smtClean="0"/>
              <a:t>10/28/18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37211D-0AE6-184A-94A7-4EE24C8D25F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5C8E16-E459-AE4C-BB62-71A8FD34E167}" type="datetimeFigureOut">
              <a:rPr lang="en-US" smtClean="0"/>
              <a:t>10/28/18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37211D-0AE6-184A-94A7-4EE24C8D25F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5C8E16-E459-AE4C-BB62-71A8FD34E167}" type="datetimeFigureOut">
              <a:rPr lang="en-US" smtClean="0"/>
              <a:t>10/28/18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37211D-0AE6-184A-94A7-4EE24C8D25F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5C8E16-E459-AE4C-BB62-71A8FD34E167}" type="datetimeFigureOut">
              <a:rPr lang="en-US" smtClean="0"/>
              <a:t>10/28/18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37211D-0AE6-184A-94A7-4EE24C8D25F1}"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920797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0377621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215C8E16-E459-AE4C-BB62-71A8FD34E167}" type="datetimeFigureOut">
              <a:rPr lang="en-US" smtClean="0"/>
              <a:t>10/28/18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A37211D-0AE6-184A-94A7-4EE24C8D25F1}" type="slidenum">
              <a:rPr lang="en-US" smtClean="0"/>
              <a:t>‹#›</a:t>
            </a:fld>
            <a:endParaRPr lang="en-US"/>
          </a:p>
        </p:txBody>
      </p:sp>
    </p:spTree>
    <p:extLst>
      <p:ext uri="{BB962C8B-B14F-4D97-AF65-F5344CB8AC3E}">
        <p14:creationId xmlns:p14="http://schemas.microsoft.com/office/powerpoint/2010/main" val="8052171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hyperlink" Target="http://dictionary.reference.com/browse/teach"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1531" y="1102515"/>
            <a:ext cx="8667750" cy="2154436"/>
          </a:xfrm>
          <a:prstGeom prst="rect">
            <a:avLst/>
          </a:prstGeom>
          <a:noFill/>
        </p:spPr>
        <p:txBody>
          <a:bodyPr wrap="square" rtlCol="0">
            <a:spAutoFit/>
          </a:bodyPr>
          <a:lstStyle/>
          <a:p>
            <a:pPr algn="ctr"/>
            <a:r>
              <a:rPr lang="en-US" sz="4500" dirty="0" smtClean="0">
                <a:solidFill>
                  <a:schemeClr val="bg1"/>
                </a:solidFill>
              </a:rPr>
              <a:t>ECAD4001/C</a:t>
            </a:r>
          </a:p>
          <a:p>
            <a:pPr algn="ctr"/>
            <a:r>
              <a:rPr lang="en-US" sz="4400" dirty="0" smtClean="0">
                <a:solidFill>
                  <a:schemeClr val="bg1"/>
                </a:solidFill>
              </a:rPr>
              <a:t>Micro-Teaching/Micro-</a:t>
            </a:r>
            <a:r>
              <a:rPr lang="en-US" sz="4400" dirty="0" err="1" smtClean="0">
                <a:solidFill>
                  <a:schemeClr val="bg1"/>
                </a:solidFill>
              </a:rPr>
              <a:t>Addysgu</a:t>
            </a:r>
            <a:endParaRPr lang="en-US" sz="1200" dirty="0">
              <a:solidFill>
                <a:schemeClr val="bg1"/>
              </a:solidFill>
            </a:endParaRPr>
          </a:p>
          <a:p>
            <a:pPr algn="ctr"/>
            <a:endParaRPr lang="en-US" sz="4500" dirty="0">
              <a:solidFill>
                <a:schemeClr val="bg1"/>
              </a:solidFill>
            </a:endParaRPr>
          </a:p>
        </p:txBody>
      </p:sp>
      <p:sp>
        <p:nvSpPr>
          <p:cNvPr id="3" name="TextBox 2"/>
          <p:cNvSpPr txBox="1"/>
          <p:nvPr/>
        </p:nvSpPr>
        <p:spPr>
          <a:xfrm>
            <a:off x="231531" y="4258954"/>
            <a:ext cx="8667750" cy="854080"/>
          </a:xfrm>
          <a:prstGeom prst="rect">
            <a:avLst/>
          </a:prstGeom>
          <a:noFill/>
        </p:spPr>
        <p:txBody>
          <a:bodyPr wrap="square" rtlCol="0">
            <a:spAutoFit/>
          </a:bodyPr>
          <a:lstStyle/>
          <a:p>
            <a:pPr algn="ctr"/>
            <a:r>
              <a:rPr lang="en-US" sz="3600" dirty="0" smtClean="0">
                <a:solidFill>
                  <a:schemeClr val="bg1"/>
                </a:solidFill>
              </a:rPr>
              <a:t>30-10-2018</a:t>
            </a:r>
            <a:endParaRPr lang="en-US" sz="3600" dirty="0">
              <a:solidFill>
                <a:schemeClr val="bg1"/>
              </a:solidFill>
            </a:endParaRPr>
          </a:p>
          <a:p>
            <a:pPr algn="ctr"/>
            <a:endParaRPr lang="en-US" sz="1350" dirty="0">
              <a:solidFill>
                <a:schemeClr val="bg1"/>
              </a:solidFill>
            </a:endParaRPr>
          </a:p>
        </p:txBody>
      </p:sp>
    </p:spTree>
    <p:extLst>
      <p:ext uri="{BB962C8B-B14F-4D97-AF65-F5344CB8AC3E}">
        <p14:creationId xmlns:p14="http://schemas.microsoft.com/office/powerpoint/2010/main" val="19980792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88492" y="358936"/>
            <a:ext cx="7986547" cy="1766332"/>
          </a:xfrm>
          <a:prstGeom prst="rect">
            <a:avLst/>
          </a:prstGeom>
        </p:spPr>
        <p:txBody>
          <a:bodyPr rtlCol="0">
            <a:normAutofit fontScale="97500" lnSpcReduction="10000"/>
            <a:scene3d>
              <a:camera prst="orthographicFront"/>
              <a:lightRig rig="threePt" dir="t">
                <a:rot lat="0" lon="0" rev="4800000"/>
              </a:lightRig>
            </a:scene3d>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defRPr/>
            </a:pPr>
            <a:r>
              <a:rPr lang="en-US" dirty="0" smtClean="0">
                <a:solidFill>
                  <a:schemeClr val="accent1">
                    <a:satMod val="150000"/>
                  </a:schemeClr>
                </a:solidFill>
              </a:rPr>
              <a:t/>
            </a:r>
            <a:br>
              <a:rPr lang="en-US" dirty="0" smtClean="0">
                <a:solidFill>
                  <a:schemeClr val="accent1">
                    <a:satMod val="150000"/>
                  </a:schemeClr>
                </a:solidFill>
              </a:rPr>
            </a:br>
            <a:r>
              <a:rPr lang="en-US" b="1" dirty="0" err="1" smtClean="0">
                <a:solidFill>
                  <a:schemeClr val="accent1">
                    <a:satMod val="150000"/>
                  </a:schemeClr>
                </a:solidFill>
              </a:rPr>
              <a:t>Adborth</a:t>
            </a:r>
            <a:r>
              <a:rPr lang="en-US" b="1" dirty="0" smtClean="0">
                <a:solidFill>
                  <a:schemeClr val="accent1">
                    <a:satMod val="150000"/>
                  </a:schemeClr>
                </a:solidFill>
              </a:rPr>
              <a:t> o </a:t>
            </a:r>
            <a:r>
              <a:rPr lang="en-US" b="1" dirty="0" err="1" smtClean="0">
                <a:solidFill>
                  <a:schemeClr val="accent1">
                    <a:satMod val="150000"/>
                  </a:schemeClr>
                </a:solidFill>
              </a:rPr>
              <a:t>sesiwn</a:t>
            </a:r>
            <a:r>
              <a:rPr lang="en-US" b="1" dirty="0" smtClean="0">
                <a:solidFill>
                  <a:schemeClr val="accent1">
                    <a:satMod val="150000"/>
                  </a:schemeClr>
                </a:solidFill>
              </a:rPr>
              <a:t> y </a:t>
            </a:r>
            <a:r>
              <a:rPr lang="en-US" b="1" dirty="0" err="1" smtClean="0">
                <a:solidFill>
                  <a:schemeClr val="accent1">
                    <a:satMod val="150000"/>
                  </a:schemeClr>
                </a:solidFill>
              </a:rPr>
              <a:t>Farchnad</a:t>
            </a:r>
            <a:r>
              <a:rPr lang="en-US" b="1" dirty="0" smtClean="0">
                <a:solidFill>
                  <a:schemeClr val="accent1">
                    <a:satMod val="150000"/>
                  </a:schemeClr>
                </a:solidFill>
              </a:rPr>
              <a:t/>
            </a:r>
            <a:br>
              <a:rPr lang="en-US" b="1" dirty="0" smtClean="0">
                <a:solidFill>
                  <a:schemeClr val="accent1">
                    <a:satMod val="150000"/>
                  </a:schemeClr>
                </a:solidFill>
              </a:rPr>
            </a:br>
            <a:r>
              <a:rPr lang="en-US" b="1" dirty="0" smtClean="0">
                <a:solidFill>
                  <a:schemeClr val="accent1">
                    <a:satMod val="150000"/>
                  </a:schemeClr>
                </a:solidFill>
              </a:rPr>
              <a:t>Feedback from the Marketplace session</a:t>
            </a:r>
            <a:br>
              <a:rPr lang="en-US" b="1" dirty="0" smtClean="0">
                <a:solidFill>
                  <a:schemeClr val="accent1">
                    <a:satMod val="150000"/>
                  </a:schemeClr>
                </a:solidFill>
              </a:rPr>
            </a:br>
            <a:endParaRPr lang="en-US" b="1" dirty="0">
              <a:solidFill>
                <a:schemeClr val="accent1">
                  <a:satMod val="150000"/>
                </a:schemeClr>
              </a:solidFill>
            </a:endParaRPr>
          </a:p>
        </p:txBody>
      </p:sp>
      <p:pic>
        <p:nvPicPr>
          <p:cNvPr id="3" name="Picture 2"/>
          <p:cNvPicPr>
            <a:picLocks noChangeAspect="1"/>
          </p:cNvPicPr>
          <p:nvPr/>
        </p:nvPicPr>
        <p:blipFill>
          <a:blip r:embed="rId3"/>
          <a:stretch>
            <a:fillRect/>
          </a:stretch>
        </p:blipFill>
        <p:spPr>
          <a:xfrm>
            <a:off x="588492" y="1780164"/>
            <a:ext cx="8130793" cy="3584316"/>
          </a:xfrm>
          <a:prstGeom prst="rect">
            <a:avLst/>
          </a:prstGeom>
        </p:spPr>
      </p:pic>
    </p:spTree>
    <p:extLst>
      <p:ext uri="{BB962C8B-B14F-4D97-AF65-F5344CB8AC3E}">
        <p14:creationId xmlns:p14="http://schemas.microsoft.com/office/powerpoint/2010/main" val="282183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256084" y="439572"/>
            <a:ext cx="5915025" cy="994172"/>
          </a:xfrm>
          <a:prstGeom prst="rect">
            <a:avLst/>
          </a:prstGeom>
        </p:spPr>
        <p:txBody>
          <a:bodyPr>
            <a:normAutofit fontScale="975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b="1" smtClean="0"/>
              <a:t>Rhai rhesymau a rhoddwyd</a:t>
            </a:r>
            <a:br>
              <a:rPr lang="en-GB" b="1" smtClean="0"/>
            </a:br>
            <a:r>
              <a:rPr lang="en-GB" b="1" smtClean="0"/>
              <a:t>Some reasons given</a:t>
            </a:r>
            <a:endParaRPr lang="en-GB" b="1" dirty="0"/>
          </a:p>
        </p:txBody>
      </p:sp>
      <p:sp>
        <p:nvSpPr>
          <p:cNvPr id="3" name="Rectangular Callout 2"/>
          <p:cNvSpPr/>
          <p:nvPr/>
        </p:nvSpPr>
        <p:spPr>
          <a:xfrm>
            <a:off x="585524" y="1885895"/>
            <a:ext cx="3312237" cy="1262349"/>
          </a:xfrm>
          <a:prstGeom prst="wedgeRectCallout">
            <a:avLst>
              <a:gd name="adj1" fmla="val -50820"/>
              <a:gd name="adj2" fmla="val 89664"/>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GB" b="1" dirty="0">
                <a:solidFill>
                  <a:prstClr val="white"/>
                </a:solidFill>
              </a:rPr>
              <a:t>It included all children and encourages them to answer questions</a:t>
            </a:r>
          </a:p>
        </p:txBody>
      </p:sp>
      <p:sp>
        <p:nvSpPr>
          <p:cNvPr id="4" name="Oval Callout 3"/>
          <p:cNvSpPr/>
          <p:nvPr/>
        </p:nvSpPr>
        <p:spPr>
          <a:xfrm>
            <a:off x="5155093" y="1433744"/>
            <a:ext cx="2602788" cy="1466193"/>
          </a:xfrm>
          <a:prstGeom prst="wedgeEllipseCallout">
            <a:avLst>
              <a:gd name="adj1" fmla="val 65653"/>
              <a:gd name="adj2" fmla="val 83468"/>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GB" sz="1500" b="1" dirty="0" err="1">
                <a:solidFill>
                  <a:prstClr val="white"/>
                </a:solidFill>
              </a:rPr>
              <a:t>Ffordd</a:t>
            </a:r>
            <a:r>
              <a:rPr lang="en-GB" sz="1500" b="1" dirty="0">
                <a:solidFill>
                  <a:prstClr val="white"/>
                </a:solidFill>
              </a:rPr>
              <a:t> </a:t>
            </a:r>
            <a:r>
              <a:rPr lang="en-GB" sz="1500" b="1" dirty="0" err="1">
                <a:solidFill>
                  <a:prstClr val="white"/>
                </a:solidFill>
              </a:rPr>
              <a:t>dda</a:t>
            </a:r>
            <a:r>
              <a:rPr lang="en-GB" sz="1500" b="1" dirty="0">
                <a:solidFill>
                  <a:prstClr val="white"/>
                </a:solidFill>
              </a:rPr>
              <a:t> o </a:t>
            </a:r>
            <a:r>
              <a:rPr lang="en-GB" sz="1500" b="1" dirty="0" err="1">
                <a:solidFill>
                  <a:prstClr val="white"/>
                </a:solidFill>
              </a:rPr>
              <a:t>gael</a:t>
            </a:r>
            <a:r>
              <a:rPr lang="en-GB" sz="1500" b="1" dirty="0">
                <a:solidFill>
                  <a:prstClr val="white"/>
                </a:solidFill>
              </a:rPr>
              <a:t> plant </a:t>
            </a:r>
            <a:r>
              <a:rPr lang="en-GB" sz="1500" b="1" dirty="0" err="1">
                <a:solidFill>
                  <a:prstClr val="white"/>
                </a:solidFill>
              </a:rPr>
              <a:t>sydd</a:t>
            </a:r>
            <a:r>
              <a:rPr lang="en-GB" sz="1500" b="1" dirty="0">
                <a:solidFill>
                  <a:prstClr val="white"/>
                </a:solidFill>
              </a:rPr>
              <a:t> </a:t>
            </a:r>
            <a:r>
              <a:rPr lang="en-GB" sz="1500" b="1" dirty="0" err="1">
                <a:solidFill>
                  <a:prstClr val="white"/>
                </a:solidFill>
              </a:rPr>
              <a:t>ddim</a:t>
            </a:r>
            <a:r>
              <a:rPr lang="en-GB" sz="1500" b="1" dirty="0">
                <a:solidFill>
                  <a:prstClr val="white"/>
                </a:solidFill>
              </a:rPr>
              <a:t> </a:t>
            </a:r>
            <a:r>
              <a:rPr lang="en-GB" sz="1500" b="1" dirty="0" err="1">
                <a:solidFill>
                  <a:prstClr val="white"/>
                </a:solidFill>
              </a:rPr>
              <a:t>yn</a:t>
            </a:r>
            <a:r>
              <a:rPr lang="en-GB" sz="1500" b="1" dirty="0">
                <a:solidFill>
                  <a:prstClr val="white"/>
                </a:solidFill>
              </a:rPr>
              <a:t> </a:t>
            </a:r>
            <a:r>
              <a:rPr lang="en-GB" sz="1500" b="1" dirty="0" err="1">
                <a:solidFill>
                  <a:prstClr val="white"/>
                </a:solidFill>
              </a:rPr>
              <a:t>hyderus</a:t>
            </a:r>
            <a:r>
              <a:rPr lang="en-GB" sz="1500" b="1" dirty="0">
                <a:solidFill>
                  <a:prstClr val="white"/>
                </a:solidFill>
              </a:rPr>
              <a:t> </a:t>
            </a:r>
            <a:r>
              <a:rPr lang="en-GB" sz="1500" b="1" dirty="0" err="1">
                <a:solidFill>
                  <a:prstClr val="white"/>
                </a:solidFill>
              </a:rPr>
              <a:t>i</a:t>
            </a:r>
            <a:r>
              <a:rPr lang="en-GB" sz="1500" b="1" dirty="0">
                <a:solidFill>
                  <a:prstClr val="white"/>
                </a:solidFill>
              </a:rPr>
              <a:t> </a:t>
            </a:r>
            <a:r>
              <a:rPr lang="en-GB" sz="1500" b="1" dirty="0" err="1">
                <a:solidFill>
                  <a:prstClr val="white"/>
                </a:solidFill>
              </a:rPr>
              <a:t>ddod</a:t>
            </a:r>
            <a:r>
              <a:rPr lang="en-GB" sz="1500" b="1" dirty="0">
                <a:solidFill>
                  <a:prstClr val="white"/>
                </a:solidFill>
              </a:rPr>
              <a:t> </a:t>
            </a:r>
            <a:r>
              <a:rPr lang="en-GB" sz="1500" b="1" dirty="0" err="1">
                <a:solidFill>
                  <a:prstClr val="white"/>
                </a:solidFill>
              </a:rPr>
              <a:t>yn</a:t>
            </a:r>
            <a:r>
              <a:rPr lang="en-GB" sz="1500" b="1" dirty="0">
                <a:solidFill>
                  <a:prstClr val="white"/>
                </a:solidFill>
              </a:rPr>
              <a:t> </a:t>
            </a:r>
            <a:r>
              <a:rPr lang="en-GB" sz="1500" b="1" dirty="0" err="1">
                <a:solidFill>
                  <a:prstClr val="white"/>
                </a:solidFill>
              </a:rPr>
              <a:t>fwy</a:t>
            </a:r>
            <a:r>
              <a:rPr lang="en-GB" sz="1500" b="1" dirty="0">
                <a:solidFill>
                  <a:prstClr val="white"/>
                </a:solidFill>
              </a:rPr>
              <a:t> </a:t>
            </a:r>
            <a:r>
              <a:rPr lang="en-GB" sz="1500" b="1" dirty="0" err="1">
                <a:solidFill>
                  <a:prstClr val="white"/>
                </a:solidFill>
              </a:rPr>
              <a:t>hyderus</a:t>
            </a:r>
            <a:r>
              <a:rPr lang="en-GB" sz="1500" b="1" dirty="0">
                <a:solidFill>
                  <a:prstClr val="white"/>
                </a:solidFill>
              </a:rPr>
              <a:t> </a:t>
            </a:r>
          </a:p>
        </p:txBody>
      </p:sp>
      <p:sp>
        <p:nvSpPr>
          <p:cNvPr id="5" name="Rounded Rectangular Callout 4"/>
          <p:cNvSpPr/>
          <p:nvPr/>
        </p:nvSpPr>
        <p:spPr>
          <a:xfrm>
            <a:off x="3139077" y="3600395"/>
            <a:ext cx="4032032" cy="1005052"/>
          </a:xfrm>
          <a:prstGeom prst="wedgeRoundRectCallout">
            <a:avLst>
              <a:gd name="adj1" fmla="val 281"/>
              <a:gd name="adj2" fmla="val 127016"/>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r>
              <a:rPr lang="en-GB" b="1" dirty="0">
                <a:solidFill>
                  <a:prstClr val="white"/>
                </a:solidFill>
              </a:rPr>
              <a:t>It was Interesting to know that it’s more than just lollipop sticks </a:t>
            </a:r>
          </a:p>
        </p:txBody>
      </p:sp>
    </p:spTree>
    <p:extLst>
      <p:ext uri="{BB962C8B-B14F-4D97-AF65-F5344CB8AC3E}">
        <p14:creationId xmlns:p14="http://schemas.microsoft.com/office/powerpoint/2010/main" val="297053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93881" y="367782"/>
            <a:ext cx="5915025" cy="994172"/>
          </a:xfrm>
          <a:prstGeom prst="rect">
            <a:avLst/>
          </a:prstGeom>
        </p:spPr>
        <p:txBody>
          <a:bodyPr>
            <a:normAutofit fontScale="975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b="1" dirty="0" smtClean="0"/>
              <a:t>Tri </a:t>
            </a:r>
            <a:r>
              <a:rPr lang="en-GB" b="1" dirty="0" err="1" smtClean="0"/>
              <a:t>phrif</a:t>
            </a:r>
            <a:r>
              <a:rPr lang="en-GB" b="1" dirty="0" smtClean="0"/>
              <a:t> </a:t>
            </a:r>
            <a:r>
              <a:rPr lang="en-GB" b="1" dirty="0" err="1" smtClean="0"/>
              <a:t>arsylwad</a:t>
            </a:r>
            <a:r>
              <a:rPr lang="en-GB" b="1" dirty="0" smtClean="0"/>
              <a:t/>
            </a:r>
            <a:br>
              <a:rPr lang="en-GB" b="1" dirty="0" smtClean="0"/>
            </a:br>
            <a:r>
              <a:rPr lang="en-GB" b="1" dirty="0" smtClean="0"/>
              <a:t>Three main observations</a:t>
            </a:r>
            <a:endParaRPr lang="en-GB" b="1" dirty="0"/>
          </a:p>
        </p:txBody>
      </p:sp>
      <p:sp>
        <p:nvSpPr>
          <p:cNvPr id="3" name="Content Placeholder 2"/>
          <p:cNvSpPr txBox="1">
            <a:spLocks/>
          </p:cNvSpPr>
          <p:nvPr/>
        </p:nvSpPr>
        <p:spPr>
          <a:xfrm>
            <a:off x="793881" y="1505140"/>
            <a:ext cx="3757799" cy="4001066"/>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GB" smtClean="0"/>
              <a:t>Erbyn</a:t>
            </a:r>
            <a:r>
              <a:rPr lang="en-GB" dirty="0" smtClean="0"/>
              <a:t> </a:t>
            </a:r>
            <a:r>
              <a:rPr lang="en-GB" dirty="0" err="1" smtClean="0"/>
              <a:t>hyn</a:t>
            </a:r>
            <a:r>
              <a:rPr lang="en-GB" dirty="0" smtClean="0"/>
              <a:t>, </a:t>
            </a:r>
            <a:r>
              <a:rPr lang="en-GB" dirty="0" err="1" smtClean="0"/>
              <a:t>rydych</a:t>
            </a:r>
            <a:r>
              <a:rPr lang="en-GB" dirty="0" smtClean="0"/>
              <a:t> </a:t>
            </a:r>
            <a:r>
              <a:rPr lang="en-GB" dirty="0" err="1" smtClean="0"/>
              <a:t>wedi</a:t>
            </a:r>
            <a:r>
              <a:rPr lang="en-GB" dirty="0" smtClean="0"/>
              <a:t> </a:t>
            </a:r>
            <a:r>
              <a:rPr lang="en-GB" dirty="0" err="1" smtClean="0"/>
              <a:t>derbyn</a:t>
            </a:r>
            <a:r>
              <a:rPr lang="en-GB" dirty="0" smtClean="0"/>
              <a:t> y </a:t>
            </a:r>
            <a:r>
              <a:rPr lang="en-GB" dirty="0" err="1" smtClean="0"/>
              <a:t>mewnbwn</a:t>
            </a:r>
            <a:r>
              <a:rPr lang="en-GB" dirty="0" smtClean="0"/>
              <a:t> </a:t>
            </a:r>
            <a:r>
              <a:rPr lang="en-GB" dirty="0" err="1" smtClean="0"/>
              <a:t>canlynol</a:t>
            </a:r>
            <a:r>
              <a:rPr lang="en-GB" dirty="0" smtClean="0"/>
              <a:t> am </a:t>
            </a:r>
            <a:r>
              <a:rPr lang="en-GB" dirty="0" err="1" smtClean="0"/>
              <a:t>reolaeth</a:t>
            </a:r>
            <a:r>
              <a:rPr lang="en-GB" dirty="0" smtClean="0"/>
              <a:t> </a:t>
            </a:r>
            <a:r>
              <a:rPr lang="en-GB" dirty="0" err="1" smtClean="0"/>
              <a:t>dosbarth</a:t>
            </a:r>
            <a:r>
              <a:rPr lang="en-GB" dirty="0" smtClean="0"/>
              <a:t> </a:t>
            </a:r>
            <a:r>
              <a:rPr lang="en-GB" dirty="0" err="1" smtClean="0"/>
              <a:t>effeithiol</a:t>
            </a:r>
            <a:r>
              <a:rPr lang="en-GB" dirty="0" smtClean="0"/>
              <a:t>:</a:t>
            </a:r>
          </a:p>
          <a:p>
            <a:pPr>
              <a:buFont typeface="Wingdings" panose="05000000000000000000" pitchFamily="2" charset="2"/>
              <a:buChar char="ü"/>
            </a:pPr>
            <a:r>
              <a:rPr lang="en-GB" dirty="0" err="1" smtClean="0"/>
              <a:t>Arsylwi</a:t>
            </a:r>
            <a:r>
              <a:rPr lang="en-GB" dirty="0" smtClean="0"/>
              <a:t> </a:t>
            </a:r>
            <a:r>
              <a:rPr lang="en-GB" dirty="0" err="1" smtClean="0"/>
              <a:t>gwers</a:t>
            </a:r>
            <a:endParaRPr lang="en-GB" dirty="0" smtClean="0"/>
          </a:p>
          <a:p>
            <a:pPr>
              <a:buFont typeface="Wingdings" panose="05000000000000000000" pitchFamily="2" charset="2"/>
              <a:buChar char="ü"/>
            </a:pPr>
            <a:r>
              <a:rPr lang="en-GB" dirty="0" err="1" smtClean="0"/>
              <a:t>Sesiwn</a:t>
            </a:r>
            <a:r>
              <a:rPr lang="en-GB" dirty="0" smtClean="0"/>
              <a:t>/</a:t>
            </a:r>
            <a:r>
              <a:rPr lang="en-GB" dirty="0" err="1" smtClean="0"/>
              <a:t>darlith</a:t>
            </a:r>
            <a:r>
              <a:rPr lang="en-GB" dirty="0" smtClean="0"/>
              <a:t> </a:t>
            </a:r>
            <a:r>
              <a:rPr lang="en-GB" dirty="0" err="1" smtClean="0"/>
              <a:t>ar</a:t>
            </a:r>
            <a:r>
              <a:rPr lang="en-GB" dirty="0" smtClean="0"/>
              <a:t> </a:t>
            </a:r>
            <a:r>
              <a:rPr lang="en-GB" dirty="0" err="1" smtClean="0"/>
              <a:t>reolaeth</a:t>
            </a:r>
            <a:r>
              <a:rPr lang="en-GB" dirty="0" smtClean="0"/>
              <a:t> </a:t>
            </a:r>
            <a:r>
              <a:rPr lang="en-GB" dirty="0" err="1" smtClean="0"/>
              <a:t>dosbarth</a:t>
            </a:r>
            <a:endParaRPr lang="en-GB" dirty="0" smtClean="0"/>
          </a:p>
          <a:p>
            <a:pPr>
              <a:buFont typeface="Wingdings" panose="05000000000000000000" pitchFamily="2" charset="2"/>
              <a:buChar char="ü"/>
            </a:pPr>
            <a:r>
              <a:rPr lang="en-GB" dirty="0" err="1" smtClean="0"/>
              <a:t>Darllen</a:t>
            </a:r>
            <a:r>
              <a:rPr lang="en-GB" dirty="0" smtClean="0"/>
              <a:t> </a:t>
            </a:r>
            <a:r>
              <a:rPr lang="en-GB" dirty="0" err="1" smtClean="0"/>
              <a:t>pennod</a:t>
            </a:r>
            <a:r>
              <a:rPr lang="en-GB" dirty="0" smtClean="0"/>
              <a:t> 12 </a:t>
            </a:r>
            <a:r>
              <a:rPr lang="en-GB" dirty="0" err="1" smtClean="0"/>
              <a:t>Grigg</a:t>
            </a:r>
            <a:r>
              <a:rPr lang="en-GB" dirty="0" smtClean="0"/>
              <a:t>.</a:t>
            </a:r>
          </a:p>
          <a:p>
            <a:pPr marL="0" indent="0">
              <a:buFont typeface="Arial"/>
              <a:buNone/>
            </a:pPr>
            <a:r>
              <a:rPr lang="en-GB" b="1" dirty="0" smtClean="0"/>
              <a:t>Beth </a:t>
            </a:r>
            <a:r>
              <a:rPr lang="en-GB" b="1" dirty="0" err="1" smtClean="0"/>
              <a:t>yw</a:t>
            </a:r>
            <a:r>
              <a:rPr lang="en-GB" b="1" dirty="0" smtClean="0"/>
              <a:t> </a:t>
            </a:r>
            <a:r>
              <a:rPr lang="en-GB" b="1" dirty="0" err="1" smtClean="0"/>
              <a:t>eich</a:t>
            </a:r>
            <a:r>
              <a:rPr lang="en-GB" b="1" dirty="0" smtClean="0"/>
              <a:t> 3 </a:t>
            </a:r>
            <a:r>
              <a:rPr lang="en-GB" b="1" dirty="0" err="1" smtClean="0"/>
              <a:t>phrif</a:t>
            </a:r>
            <a:r>
              <a:rPr lang="en-GB" b="1" dirty="0" smtClean="0"/>
              <a:t> </a:t>
            </a:r>
            <a:r>
              <a:rPr lang="en-GB" b="1" dirty="0" err="1" smtClean="0"/>
              <a:t>arsylwad</a:t>
            </a:r>
            <a:r>
              <a:rPr lang="en-GB" b="1" dirty="0" smtClean="0"/>
              <a:t> am </a:t>
            </a:r>
            <a:r>
              <a:rPr lang="en-GB" b="1" dirty="0" err="1" smtClean="0"/>
              <a:t>reolaeth</a:t>
            </a:r>
            <a:r>
              <a:rPr lang="en-GB" b="1" dirty="0" smtClean="0"/>
              <a:t> </a:t>
            </a:r>
            <a:r>
              <a:rPr lang="en-GB" b="1" dirty="0" err="1" smtClean="0"/>
              <a:t>dosbarth</a:t>
            </a:r>
            <a:r>
              <a:rPr lang="en-GB" b="1" dirty="0" smtClean="0"/>
              <a:t> </a:t>
            </a:r>
            <a:r>
              <a:rPr lang="en-GB" b="1" dirty="0" err="1" smtClean="0"/>
              <a:t>effeithiol</a:t>
            </a:r>
            <a:r>
              <a:rPr lang="en-GB" b="1" dirty="0" smtClean="0"/>
              <a:t>?</a:t>
            </a:r>
            <a:endParaRPr lang="en-GB" b="1" dirty="0"/>
          </a:p>
        </p:txBody>
      </p:sp>
      <p:sp>
        <p:nvSpPr>
          <p:cNvPr id="4" name="Content Placeholder 3"/>
          <p:cNvSpPr txBox="1">
            <a:spLocks/>
          </p:cNvSpPr>
          <p:nvPr/>
        </p:nvSpPr>
        <p:spPr>
          <a:xfrm>
            <a:off x="4708497" y="1505140"/>
            <a:ext cx="4000817" cy="3798380"/>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GB" dirty="0" smtClean="0"/>
              <a:t>By now, you’ve received the following input concerning effective classroom management:</a:t>
            </a:r>
          </a:p>
          <a:p>
            <a:pPr>
              <a:buFont typeface="Wingdings" panose="05000000000000000000" pitchFamily="2" charset="2"/>
              <a:buChar char="ü"/>
            </a:pPr>
            <a:r>
              <a:rPr lang="en-GB" dirty="0" smtClean="0"/>
              <a:t>Lesson observation</a:t>
            </a:r>
          </a:p>
          <a:p>
            <a:pPr>
              <a:buFont typeface="Wingdings" panose="05000000000000000000" pitchFamily="2" charset="2"/>
              <a:buChar char="ü"/>
            </a:pPr>
            <a:r>
              <a:rPr lang="en-GB" dirty="0" smtClean="0"/>
              <a:t>Session/lecture on classroom management</a:t>
            </a:r>
          </a:p>
          <a:p>
            <a:pPr>
              <a:buFont typeface="Wingdings" panose="05000000000000000000" pitchFamily="2" charset="2"/>
              <a:buChar char="ü"/>
            </a:pPr>
            <a:r>
              <a:rPr lang="en-GB" dirty="0" smtClean="0"/>
              <a:t>Reading </a:t>
            </a:r>
            <a:r>
              <a:rPr lang="en-GB" dirty="0" err="1" smtClean="0"/>
              <a:t>Grigg</a:t>
            </a:r>
            <a:r>
              <a:rPr lang="en-GB" dirty="0" smtClean="0"/>
              <a:t> chapter 12</a:t>
            </a:r>
          </a:p>
          <a:p>
            <a:pPr marL="0" indent="0">
              <a:buFont typeface="Arial"/>
              <a:buNone/>
            </a:pPr>
            <a:r>
              <a:rPr lang="en-GB" b="1" dirty="0" smtClean="0"/>
              <a:t>What are your 3 main observations about effective classroom management?</a:t>
            </a:r>
            <a:endParaRPr lang="en-GB" b="1" dirty="0"/>
          </a:p>
        </p:txBody>
      </p:sp>
    </p:spTree>
    <p:extLst>
      <p:ext uri="{BB962C8B-B14F-4D97-AF65-F5344CB8AC3E}">
        <p14:creationId xmlns:p14="http://schemas.microsoft.com/office/powerpoint/2010/main" val="1991732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700" y="122237"/>
            <a:ext cx="8893478" cy="1325563"/>
          </a:xfrm>
        </p:spPr>
        <p:txBody>
          <a:bodyPr>
            <a:normAutofit/>
          </a:bodyPr>
          <a:lstStyle/>
          <a:p>
            <a:r>
              <a:rPr lang="en-US" dirty="0" smtClean="0"/>
              <a:t>What is micro-teaching? - Beth </a:t>
            </a:r>
            <a:r>
              <a:rPr lang="en-US" dirty="0" err="1" smtClean="0"/>
              <a:t>yw</a:t>
            </a:r>
            <a:r>
              <a:rPr lang="en-US" dirty="0" smtClean="0"/>
              <a:t> micro-</a:t>
            </a:r>
            <a:r>
              <a:rPr lang="en-US" dirty="0" err="1" smtClean="0"/>
              <a:t>addysgu</a:t>
            </a:r>
            <a:r>
              <a:rPr lang="en-US" dirty="0" smtClean="0"/>
              <a:t>?</a:t>
            </a:r>
            <a:endParaRPr lang="en-US" dirty="0"/>
          </a:p>
        </p:txBody>
      </p:sp>
      <p:sp>
        <p:nvSpPr>
          <p:cNvPr id="3" name="Content Placeholder 2"/>
          <p:cNvSpPr>
            <a:spLocks noGrp="1"/>
          </p:cNvSpPr>
          <p:nvPr>
            <p:ph sz="half" idx="1"/>
          </p:nvPr>
        </p:nvSpPr>
        <p:spPr>
          <a:xfrm>
            <a:off x="216700" y="1246632"/>
            <a:ext cx="4087243" cy="4572000"/>
          </a:xfrm>
        </p:spPr>
        <p:txBody>
          <a:bodyPr>
            <a:normAutofit fontScale="25000" lnSpcReduction="20000"/>
          </a:bodyPr>
          <a:lstStyle/>
          <a:p>
            <a:pPr>
              <a:buNone/>
            </a:pPr>
            <a:r>
              <a:rPr lang="en-GB" b="1" dirty="0" smtClean="0"/>
              <a:t>	</a:t>
            </a:r>
            <a:r>
              <a:rPr lang="en-GB" sz="6400" b="1" dirty="0" smtClean="0"/>
              <a:t>Definitions/</a:t>
            </a:r>
            <a:r>
              <a:rPr lang="en-GB" sz="6400" b="1" dirty="0" err="1" smtClean="0"/>
              <a:t>Diffiniadau</a:t>
            </a:r>
            <a:r>
              <a:rPr lang="en-GB" sz="6400" dirty="0" smtClean="0"/>
              <a:t>:  </a:t>
            </a:r>
          </a:p>
          <a:p>
            <a:pPr>
              <a:buNone/>
            </a:pPr>
            <a:r>
              <a:rPr lang="en-GB" sz="6400" b="1" dirty="0" smtClean="0"/>
              <a:t>	Micro</a:t>
            </a:r>
            <a:r>
              <a:rPr lang="en-GB" sz="6400" b="1" dirty="0"/>
              <a:t>-teaching: </a:t>
            </a:r>
            <a:r>
              <a:rPr lang="en-GB" sz="6400" b="1" i="1" dirty="0"/>
              <a:t>noun </a:t>
            </a:r>
            <a:endParaRPr lang="en-GB" sz="6400" dirty="0"/>
          </a:p>
          <a:p>
            <a:pPr>
              <a:lnSpc>
                <a:spcPct val="120000"/>
              </a:lnSpc>
            </a:pPr>
            <a:r>
              <a:rPr lang="en-GB" sz="6400" dirty="0"/>
              <a:t>a scaled-down </a:t>
            </a:r>
            <a:r>
              <a:rPr lang="en-GB" sz="6400" dirty="0">
                <a:hlinkClick r:id="rId2"/>
              </a:rPr>
              <a:t>teaching</a:t>
            </a:r>
            <a:r>
              <a:rPr lang="en-GB" sz="6400" dirty="0"/>
              <a:t> procedure with a few peers/students under controlled conditions, often videotaped/observed in order to analyse </a:t>
            </a:r>
            <a:r>
              <a:rPr lang="en-GB" sz="6400" dirty="0">
                <a:hlinkClick r:id="rId2"/>
              </a:rPr>
              <a:t>teaching</a:t>
            </a:r>
            <a:r>
              <a:rPr lang="en-GB" sz="6400" dirty="0"/>
              <a:t> techniques and develop new teaching skills and to develop an initial sense of themselves as </a:t>
            </a:r>
            <a:r>
              <a:rPr lang="en-GB" sz="6400" dirty="0" smtClean="0"/>
              <a:t>teachers </a:t>
            </a:r>
          </a:p>
          <a:p>
            <a:pPr>
              <a:lnSpc>
                <a:spcPct val="120000"/>
              </a:lnSpc>
              <a:buNone/>
            </a:pPr>
            <a:r>
              <a:rPr lang="en-GB" sz="6400" b="1" dirty="0" smtClean="0"/>
              <a:t>	Micro</a:t>
            </a:r>
            <a:r>
              <a:rPr lang="en-GB" sz="6400" b="1" dirty="0"/>
              <a:t>-lesson: </a:t>
            </a:r>
            <a:r>
              <a:rPr lang="en-GB" sz="6400" b="1" i="1" dirty="0"/>
              <a:t>noun</a:t>
            </a:r>
            <a:endParaRPr lang="en-GB" sz="6400" dirty="0"/>
          </a:p>
          <a:p>
            <a:pPr>
              <a:lnSpc>
                <a:spcPct val="120000"/>
              </a:lnSpc>
            </a:pPr>
            <a:r>
              <a:rPr lang="en-GB" sz="6400" dirty="0"/>
              <a:t>a shorter lesson time intended to teach 1 or 2 specific targets in an intense way – often used as an interview procedure for teaching. The pace of a micro-lesson is brisker than a typical lesson; the children are not prepared, prior knowledge cannot be assumed and there is less time to spend getting to know the class. Common errors include not modelling or explaining clearly what is needed in each section of the lesson.</a:t>
            </a:r>
            <a:endParaRPr lang="en-GB" sz="6400" dirty="0" smtClean="0"/>
          </a:p>
          <a:p>
            <a:pPr>
              <a:lnSpc>
                <a:spcPct val="120000"/>
              </a:lnSpc>
              <a:buNone/>
            </a:pPr>
            <a:endParaRPr lang="en-GB" sz="6400" dirty="0" smtClean="0"/>
          </a:p>
        </p:txBody>
      </p:sp>
      <p:sp>
        <p:nvSpPr>
          <p:cNvPr id="6" name="Content Placeholder 5"/>
          <p:cNvSpPr>
            <a:spLocks noGrp="1"/>
          </p:cNvSpPr>
          <p:nvPr>
            <p:ph sz="half" idx="2"/>
          </p:nvPr>
        </p:nvSpPr>
        <p:spPr>
          <a:xfrm>
            <a:off x="4303942" y="1249680"/>
            <a:ext cx="4806235" cy="5608320"/>
          </a:xfrm>
        </p:spPr>
        <p:txBody>
          <a:bodyPr>
            <a:noAutofit/>
          </a:bodyPr>
          <a:lstStyle/>
          <a:p>
            <a:pPr marL="0" indent="0">
              <a:buNone/>
            </a:pPr>
            <a:r>
              <a:rPr lang="cy-GB" sz="1600" b="1" dirty="0" smtClean="0"/>
              <a:t>      </a:t>
            </a:r>
            <a:r>
              <a:rPr lang="cy-GB" sz="1800" b="1" dirty="0" smtClean="0"/>
              <a:t>Micro-addysgu</a:t>
            </a:r>
            <a:r>
              <a:rPr lang="cy-GB" sz="1800" b="1" dirty="0"/>
              <a:t>: </a:t>
            </a:r>
            <a:r>
              <a:rPr lang="cy-GB" sz="1800" b="1" i="1" dirty="0"/>
              <a:t>enw </a:t>
            </a:r>
            <a:endParaRPr lang="cy-GB" sz="1800" dirty="0"/>
          </a:p>
          <a:p>
            <a:r>
              <a:rPr lang="cy-GB" sz="1800" dirty="0"/>
              <a:t>gweithdrefn addysgu wedi'i lleihau yn </a:t>
            </a:r>
            <a:r>
              <a:rPr lang="cy-GB" sz="1800" dirty="0" smtClean="0"/>
              <a:t>gymesur</a:t>
            </a:r>
            <a:r>
              <a:rPr lang="cy-GB" sz="1800" dirty="0"/>
              <a:t>,</a:t>
            </a:r>
            <a:r>
              <a:rPr lang="cy-GB" sz="1800" dirty="0" smtClean="0"/>
              <a:t> </a:t>
            </a:r>
            <a:r>
              <a:rPr lang="cy-GB" sz="1800" dirty="0"/>
              <a:t>gyda nifer fechan o gyfoedion/myfyrwyr mewn cyflyrau rheoledig, yn aml wedi ei thapio ar fideo /ei harsylwi er mwyn dadansoddi technegau addysgu a datblygu sgiliau addysgu newydd a datblygu ymdeimlad cychwynnol o'u hunain fel athrawon</a:t>
            </a:r>
            <a:r>
              <a:rPr lang="cy-GB" sz="1800" dirty="0" smtClean="0"/>
              <a:t>.</a:t>
            </a:r>
            <a:endParaRPr lang="cy-GB" sz="1800" dirty="0"/>
          </a:p>
          <a:p>
            <a:pPr marL="0" indent="0">
              <a:buNone/>
            </a:pPr>
            <a:r>
              <a:rPr lang="cy-GB" sz="1800" b="1" dirty="0"/>
              <a:t> </a:t>
            </a:r>
            <a:r>
              <a:rPr lang="cy-GB" sz="1800" b="1" dirty="0" smtClean="0"/>
              <a:t>     Micro-wers</a:t>
            </a:r>
            <a:r>
              <a:rPr lang="cy-GB" sz="1800" b="1" dirty="0"/>
              <a:t>: </a:t>
            </a:r>
            <a:r>
              <a:rPr lang="cy-GB" sz="1800" b="1" i="1" dirty="0"/>
              <a:t>enw</a:t>
            </a:r>
            <a:endParaRPr lang="cy-GB" sz="1800" dirty="0"/>
          </a:p>
          <a:p>
            <a:r>
              <a:rPr lang="cy-GB" sz="1800" dirty="0"/>
              <a:t>amser gwers byrrach gyda'r nod o addysgu 1 neu 2 darged penodol mewn ffordd ddwys – defnyddir yn aml fel trefn gyfweld ar gyfer addysgu. Mae cyflymdra micro-wers yn fwy bywiog na gwers nodweddiadol: nid yw'r plant wedi cael eu paratoi, ni ellir tybio bod ganddynt wybodaeth flaenorol, a threulir llai o amser yn dod i adnabod y dosbarth. Mae'r gwallau cyffredin yn cynnwys peidio â modelu neu esbonio'n glir beth sydd ei angen ym mhob rhan o'r wers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65126"/>
            <a:ext cx="7886700" cy="1325563"/>
          </a:xfrm>
          <a:prstGeom prst="rect">
            <a:avLst/>
          </a:prstGeom>
        </p:spPr>
        <p:txBody>
          <a:bodyP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smtClean="0"/>
              <a:t>Overview of Session - Trosolwg o’r Sesiwn</a:t>
            </a:r>
            <a:endParaRPr lang="en-US" dirty="0"/>
          </a:p>
        </p:txBody>
      </p:sp>
      <p:sp>
        <p:nvSpPr>
          <p:cNvPr id="3" name="Content Placeholder 2"/>
          <p:cNvSpPr txBox="1">
            <a:spLocks/>
          </p:cNvSpPr>
          <p:nvPr/>
        </p:nvSpPr>
        <p:spPr>
          <a:xfrm>
            <a:off x="628650" y="1241507"/>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US" smtClean="0"/>
              <a:t>Details of teaching requirements – duration, topic, age group</a:t>
            </a:r>
          </a:p>
          <a:p>
            <a:r>
              <a:rPr lang="en-US" dirty="0" smtClean="0"/>
              <a:t>Planning for micro-teaching – using Form 1b</a:t>
            </a:r>
          </a:p>
          <a:p>
            <a:r>
              <a:rPr lang="en-US" dirty="0" smtClean="0"/>
              <a:t>Referring to appropriate curriculum documents (</a:t>
            </a:r>
            <a:r>
              <a:rPr lang="en-US" dirty="0" err="1" smtClean="0"/>
              <a:t>e.e</a:t>
            </a:r>
            <a:r>
              <a:rPr lang="en-US" dirty="0" smtClean="0"/>
              <a:t>. KS2 mathematics curriculum document, LNF)</a:t>
            </a:r>
          </a:p>
          <a:p>
            <a:r>
              <a:rPr lang="en-US" dirty="0" smtClean="0"/>
              <a:t>Preparing appropriate resources</a:t>
            </a:r>
          </a:p>
          <a:p>
            <a:r>
              <a:rPr lang="en-US" dirty="0" smtClean="0"/>
              <a:t>Planning for other adults </a:t>
            </a:r>
            <a:endParaRPr lang="en-US" dirty="0"/>
          </a:p>
        </p:txBody>
      </p:sp>
      <p:sp>
        <p:nvSpPr>
          <p:cNvPr id="4" name="Content Placeholder 3"/>
          <p:cNvSpPr txBox="1">
            <a:spLocks/>
          </p:cNvSpPr>
          <p:nvPr/>
        </p:nvSpPr>
        <p:spPr>
          <a:xfrm>
            <a:off x="4686300" y="1241507"/>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GB" smtClean="0"/>
              <a:t>Manylion</a:t>
            </a:r>
            <a:r>
              <a:rPr lang="en-GB" dirty="0" smtClean="0"/>
              <a:t> </a:t>
            </a:r>
            <a:r>
              <a:rPr lang="en-GB" dirty="0" err="1" smtClean="0"/>
              <a:t>gofynion</a:t>
            </a:r>
            <a:r>
              <a:rPr lang="en-GB" dirty="0" smtClean="0"/>
              <a:t> </a:t>
            </a:r>
            <a:r>
              <a:rPr lang="en-GB" dirty="0" err="1" smtClean="0"/>
              <a:t>addysgu</a:t>
            </a:r>
            <a:r>
              <a:rPr lang="en-GB" dirty="0" smtClean="0"/>
              <a:t> – </a:t>
            </a:r>
            <a:r>
              <a:rPr lang="en-GB" dirty="0" err="1" smtClean="0"/>
              <a:t>hyd</a:t>
            </a:r>
            <a:r>
              <a:rPr lang="en-GB" dirty="0" smtClean="0"/>
              <a:t>, </a:t>
            </a:r>
            <a:r>
              <a:rPr lang="en-GB" dirty="0" err="1" smtClean="0"/>
              <a:t>pwnc</a:t>
            </a:r>
            <a:r>
              <a:rPr lang="en-GB" dirty="0" smtClean="0"/>
              <a:t>, </a:t>
            </a:r>
            <a:r>
              <a:rPr lang="en-GB" dirty="0" err="1" smtClean="0"/>
              <a:t>gr</a:t>
            </a:r>
            <a:r>
              <a:rPr lang="en-GB" dirty="0" err="1" smtClean="0">
                <a:cs typeface="Arial"/>
              </a:rPr>
              <a:t>ŵp</a:t>
            </a:r>
            <a:r>
              <a:rPr lang="en-GB" dirty="0" smtClean="0">
                <a:cs typeface="Arial"/>
              </a:rPr>
              <a:t> </a:t>
            </a:r>
            <a:r>
              <a:rPr lang="en-GB" dirty="0" err="1" smtClean="0">
                <a:cs typeface="Arial"/>
              </a:rPr>
              <a:t>oedran</a:t>
            </a:r>
            <a:endParaRPr lang="en-GB" dirty="0" smtClean="0">
              <a:cs typeface="Arial"/>
            </a:endParaRPr>
          </a:p>
          <a:p>
            <a:r>
              <a:rPr lang="en-GB" dirty="0" err="1" smtClean="0">
                <a:cs typeface="Arial"/>
              </a:rPr>
              <a:t>Cynllunio</a:t>
            </a:r>
            <a:r>
              <a:rPr lang="en-GB" dirty="0" smtClean="0">
                <a:cs typeface="Arial"/>
              </a:rPr>
              <a:t> </a:t>
            </a:r>
            <a:r>
              <a:rPr lang="en-GB" dirty="0" err="1" smtClean="0">
                <a:cs typeface="Arial"/>
              </a:rPr>
              <a:t>ar</a:t>
            </a:r>
            <a:r>
              <a:rPr lang="en-GB" dirty="0" smtClean="0">
                <a:cs typeface="Arial"/>
              </a:rPr>
              <a:t> </a:t>
            </a:r>
            <a:r>
              <a:rPr lang="en-GB" dirty="0" err="1" smtClean="0">
                <a:cs typeface="Arial"/>
              </a:rPr>
              <a:t>gyfer</a:t>
            </a:r>
            <a:r>
              <a:rPr lang="en-GB" dirty="0" smtClean="0">
                <a:cs typeface="Arial"/>
              </a:rPr>
              <a:t> micro-</a:t>
            </a:r>
            <a:r>
              <a:rPr lang="en-GB" dirty="0" err="1" smtClean="0">
                <a:cs typeface="Arial"/>
              </a:rPr>
              <a:t>addysgu</a:t>
            </a:r>
            <a:r>
              <a:rPr lang="en-GB" dirty="0" smtClean="0">
                <a:cs typeface="Arial"/>
              </a:rPr>
              <a:t> – </a:t>
            </a:r>
            <a:r>
              <a:rPr lang="en-GB" dirty="0" err="1" smtClean="0">
                <a:cs typeface="Arial"/>
              </a:rPr>
              <a:t>defnyddio</a:t>
            </a:r>
            <a:r>
              <a:rPr lang="en-GB" dirty="0" smtClean="0">
                <a:cs typeface="Arial"/>
              </a:rPr>
              <a:t> </a:t>
            </a:r>
            <a:r>
              <a:rPr lang="en-GB" dirty="0" err="1" smtClean="0">
                <a:cs typeface="Arial"/>
              </a:rPr>
              <a:t>Ffurflen</a:t>
            </a:r>
            <a:r>
              <a:rPr lang="en-GB" dirty="0" smtClean="0">
                <a:cs typeface="Arial"/>
              </a:rPr>
              <a:t> 1b</a:t>
            </a:r>
          </a:p>
          <a:p>
            <a:r>
              <a:rPr lang="en-GB" dirty="0" err="1" smtClean="0">
                <a:cs typeface="Arial"/>
              </a:rPr>
              <a:t>Cyfeirio</a:t>
            </a:r>
            <a:r>
              <a:rPr lang="en-GB" dirty="0" smtClean="0">
                <a:cs typeface="Arial"/>
              </a:rPr>
              <a:t> at </a:t>
            </a:r>
            <a:r>
              <a:rPr lang="en-GB" dirty="0" err="1" smtClean="0">
                <a:cs typeface="Arial"/>
              </a:rPr>
              <a:t>ddogfennau</a:t>
            </a:r>
            <a:r>
              <a:rPr lang="en-GB" dirty="0" smtClean="0">
                <a:cs typeface="Arial"/>
              </a:rPr>
              <a:t> </a:t>
            </a:r>
            <a:r>
              <a:rPr lang="en-GB" dirty="0" err="1" smtClean="0">
                <a:cs typeface="Arial"/>
              </a:rPr>
              <a:t>cwricwlwm</a:t>
            </a:r>
            <a:r>
              <a:rPr lang="en-GB" dirty="0" smtClean="0">
                <a:cs typeface="Arial"/>
              </a:rPr>
              <a:t> </a:t>
            </a:r>
            <a:r>
              <a:rPr lang="en-GB" dirty="0" err="1" smtClean="0">
                <a:cs typeface="Arial"/>
              </a:rPr>
              <a:t>priodol</a:t>
            </a:r>
            <a:r>
              <a:rPr lang="en-GB" dirty="0" smtClean="0">
                <a:cs typeface="Arial"/>
              </a:rPr>
              <a:t> (</a:t>
            </a:r>
            <a:r>
              <a:rPr lang="en-GB" dirty="0" err="1" smtClean="0">
                <a:cs typeface="Arial"/>
              </a:rPr>
              <a:t>e.e</a:t>
            </a:r>
            <a:r>
              <a:rPr lang="en-GB" dirty="0" smtClean="0">
                <a:cs typeface="Arial"/>
              </a:rPr>
              <a:t>. </a:t>
            </a:r>
            <a:r>
              <a:rPr lang="en-GB" dirty="0" err="1" smtClean="0">
                <a:cs typeface="Arial"/>
              </a:rPr>
              <a:t>dogfen</a:t>
            </a:r>
            <a:r>
              <a:rPr lang="en-GB" dirty="0" smtClean="0">
                <a:cs typeface="Arial"/>
              </a:rPr>
              <a:t> </a:t>
            </a:r>
            <a:r>
              <a:rPr lang="en-GB" dirty="0" err="1" smtClean="0">
                <a:cs typeface="Arial"/>
              </a:rPr>
              <a:t>mathemateg</a:t>
            </a:r>
            <a:r>
              <a:rPr lang="en-GB" dirty="0" smtClean="0">
                <a:cs typeface="Arial"/>
              </a:rPr>
              <a:t> CA2, </a:t>
            </a:r>
            <a:r>
              <a:rPr lang="en-GB" dirty="0" err="1" smtClean="0">
                <a:cs typeface="Arial"/>
              </a:rPr>
              <a:t>FfLlRh</a:t>
            </a:r>
            <a:r>
              <a:rPr lang="en-GB" dirty="0" smtClean="0">
                <a:cs typeface="Arial"/>
              </a:rPr>
              <a:t>)</a:t>
            </a:r>
          </a:p>
          <a:p>
            <a:r>
              <a:rPr lang="en-GB" dirty="0" err="1" smtClean="0">
                <a:cs typeface="Arial"/>
              </a:rPr>
              <a:t>Paratoi</a:t>
            </a:r>
            <a:r>
              <a:rPr lang="en-GB" dirty="0" smtClean="0">
                <a:cs typeface="Arial"/>
              </a:rPr>
              <a:t> </a:t>
            </a:r>
            <a:r>
              <a:rPr lang="en-GB" dirty="0" err="1" smtClean="0">
                <a:cs typeface="Arial"/>
              </a:rPr>
              <a:t>adnoddau</a:t>
            </a:r>
            <a:r>
              <a:rPr lang="en-GB" dirty="0" smtClean="0">
                <a:cs typeface="Arial"/>
              </a:rPr>
              <a:t> </a:t>
            </a:r>
            <a:r>
              <a:rPr lang="en-GB" dirty="0" err="1" smtClean="0">
                <a:cs typeface="Arial"/>
              </a:rPr>
              <a:t>priodol</a:t>
            </a:r>
            <a:endParaRPr lang="en-GB" dirty="0" smtClean="0">
              <a:cs typeface="Arial"/>
            </a:endParaRPr>
          </a:p>
          <a:p>
            <a:r>
              <a:rPr lang="en-GB" dirty="0" err="1" smtClean="0">
                <a:cs typeface="Arial"/>
              </a:rPr>
              <a:t>Cynllunio</a:t>
            </a:r>
            <a:r>
              <a:rPr lang="en-GB" dirty="0" smtClean="0">
                <a:cs typeface="Arial"/>
              </a:rPr>
              <a:t> </a:t>
            </a:r>
            <a:r>
              <a:rPr lang="en-GB" dirty="0" err="1" smtClean="0">
                <a:cs typeface="Arial"/>
              </a:rPr>
              <a:t>ar</a:t>
            </a:r>
            <a:r>
              <a:rPr lang="en-GB" dirty="0" smtClean="0">
                <a:cs typeface="Arial"/>
              </a:rPr>
              <a:t> </a:t>
            </a:r>
            <a:r>
              <a:rPr lang="en-GB" dirty="0" err="1" smtClean="0">
                <a:cs typeface="Arial"/>
              </a:rPr>
              <a:t>gyfer</a:t>
            </a:r>
            <a:r>
              <a:rPr lang="en-GB" dirty="0" smtClean="0">
                <a:cs typeface="Arial"/>
              </a:rPr>
              <a:t> </a:t>
            </a:r>
            <a:r>
              <a:rPr lang="en-GB" dirty="0" err="1" smtClean="0">
                <a:cs typeface="Arial"/>
              </a:rPr>
              <a:t>oedolion</a:t>
            </a:r>
            <a:r>
              <a:rPr lang="en-GB" dirty="0" smtClean="0">
                <a:cs typeface="Arial"/>
              </a:rPr>
              <a:t> </a:t>
            </a:r>
            <a:r>
              <a:rPr lang="en-GB" dirty="0" err="1" smtClean="0">
                <a:cs typeface="Arial"/>
              </a:rPr>
              <a:t>eraill</a:t>
            </a:r>
            <a:endParaRPr lang="cy-GB" dirty="0"/>
          </a:p>
        </p:txBody>
      </p:sp>
    </p:spTree>
    <p:extLst>
      <p:ext uri="{BB962C8B-B14F-4D97-AF65-F5344CB8AC3E}">
        <p14:creationId xmlns:p14="http://schemas.microsoft.com/office/powerpoint/2010/main" val="11202397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1327219" y="1210507"/>
            <a:ext cx="6618515" cy="955997"/>
          </a:xfrm>
          <a:prstGeom prst="rect">
            <a:avLst/>
          </a:prstGeom>
        </p:spPr>
        <p:txBody>
          <a:bodyPr>
            <a:normAutofit fontScale="8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3975" dirty="0">
                <a:solidFill>
                  <a:schemeClr val="accent1">
                    <a:lumMod val="75000"/>
                  </a:schemeClr>
                </a:solidFill>
              </a:rPr>
              <a:t/>
            </a:r>
            <a:br>
              <a:rPr lang="en-GB" sz="3975" dirty="0">
                <a:solidFill>
                  <a:schemeClr val="accent1">
                    <a:lumMod val="75000"/>
                  </a:schemeClr>
                </a:solidFill>
              </a:rPr>
            </a:br>
            <a:endParaRPr lang="en-GB" sz="3975" dirty="0"/>
          </a:p>
        </p:txBody>
      </p:sp>
      <p:sp>
        <p:nvSpPr>
          <p:cNvPr id="7" name="Content Placeholder 5"/>
          <p:cNvSpPr txBox="1">
            <a:spLocks/>
          </p:cNvSpPr>
          <p:nvPr/>
        </p:nvSpPr>
        <p:spPr>
          <a:xfrm>
            <a:off x="342900" y="1917124"/>
            <a:ext cx="8235835" cy="3078051"/>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spcAft>
                <a:spcPts val="900"/>
              </a:spcAft>
            </a:pPr>
            <a:endParaRPr lang="en-US" sz="2100" dirty="0"/>
          </a:p>
        </p:txBody>
      </p:sp>
      <p:sp>
        <p:nvSpPr>
          <p:cNvPr id="4" name="Title 1"/>
          <p:cNvSpPr txBox="1">
            <a:spLocks/>
          </p:cNvSpPr>
          <p:nvPr/>
        </p:nvSpPr>
        <p:spPr>
          <a:xfrm>
            <a:off x="628650" y="365126"/>
            <a:ext cx="7886700" cy="1325563"/>
          </a:xfrm>
          <a:prstGeom prst="rect">
            <a:avLst/>
          </a:prstGeom>
        </p:spPr>
        <p:txBody>
          <a:bodyP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smtClean="0"/>
              <a:t>Cynllunio ar gyfer oedolion eraill</a:t>
            </a:r>
            <a:endParaRPr lang="en-US" dirty="0"/>
          </a:p>
        </p:txBody>
      </p:sp>
      <p:sp>
        <p:nvSpPr>
          <p:cNvPr id="6" name="Content Placeholder 3"/>
          <p:cNvSpPr txBox="1">
            <a:spLocks/>
          </p:cNvSpPr>
          <p:nvPr/>
        </p:nvSpPr>
        <p:spPr>
          <a:xfrm>
            <a:off x="628650" y="1690689"/>
            <a:ext cx="8054340" cy="4710111"/>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GB" sz="2400" dirty="0" err="1" smtClean="0">
                <a:latin typeface="Arial" panose="020B0604020202020204" pitchFamily="34" charset="0"/>
                <a:cs typeface="Arial" panose="020B0604020202020204" pitchFamily="34" charset="0"/>
              </a:rPr>
              <a:t>Byddwch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addysgu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fel</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grŵp</a:t>
            </a:r>
            <a:r>
              <a:rPr lang="en-GB" sz="2400" smtClean="0">
                <a:latin typeface="Arial" panose="020B0604020202020204" pitchFamily="34" charset="0"/>
                <a:cs typeface="Arial" panose="020B0604020202020204" pitchFamily="34" charset="0"/>
              </a:rPr>
              <a:t> </a:t>
            </a:r>
            <a:r>
              <a:rPr lang="en-GB" sz="2400" smtClean="0">
                <a:latin typeface="Arial" panose="020B0604020202020204" pitchFamily="34" charset="0"/>
                <a:cs typeface="Arial" panose="020B0604020202020204" pitchFamily="34" charset="0"/>
              </a:rPr>
              <a:t>o </a:t>
            </a:r>
            <a:r>
              <a:rPr lang="en-GB" sz="2400" smtClean="0">
                <a:latin typeface="Arial" panose="020B0604020202020204" pitchFamily="34" charset="0"/>
                <a:cs typeface="Arial" panose="020B0604020202020204" pitchFamily="34" charset="0"/>
              </a:rPr>
              <a:t>6 </a:t>
            </a:r>
            <a:r>
              <a:rPr lang="en-GB" sz="2400" dirty="0" err="1" smtClean="0">
                <a:latin typeface="Arial" panose="020B0604020202020204" pitchFamily="34" charset="0"/>
                <a:cs typeface="Arial" panose="020B0604020202020204" pitchFamily="34" charset="0"/>
              </a:rPr>
              <a:t>hyfforddai</a:t>
            </a:r>
            <a:r>
              <a:rPr lang="en-GB" sz="2400" dirty="0" smtClean="0">
                <a:latin typeface="Arial" panose="020B0604020202020204" pitchFamily="34" charset="0"/>
                <a:cs typeface="Arial" panose="020B0604020202020204" pitchFamily="34" charset="0"/>
              </a:rPr>
              <a:t>.</a:t>
            </a:r>
          </a:p>
          <a:p>
            <a:endParaRPr lang="en-GB" sz="2400" dirty="0" smtClean="0">
              <a:latin typeface="Arial" panose="020B0604020202020204" pitchFamily="34" charset="0"/>
              <a:cs typeface="Arial" panose="020B0604020202020204" pitchFamily="34" charset="0"/>
            </a:endParaRPr>
          </a:p>
          <a:p>
            <a:pPr>
              <a:lnSpc>
                <a:spcPct val="110000"/>
              </a:lnSpc>
            </a:pPr>
            <a:r>
              <a:rPr lang="en-GB" sz="2400" dirty="0" err="1" smtClean="0">
                <a:latin typeface="Arial" panose="020B0604020202020204" pitchFamily="34" charset="0"/>
                <a:cs typeface="Arial" panose="020B0604020202020204" pitchFamily="34" charset="0"/>
              </a:rPr>
              <a:t>Trefnwch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eich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rolau’n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effeithiol</a:t>
            </a:r>
            <a:r>
              <a:rPr lang="en-GB" sz="2400" dirty="0" smtClean="0">
                <a:latin typeface="Arial" panose="020B0604020202020204" pitchFamily="34" charset="0"/>
                <a:cs typeface="Arial" panose="020B0604020202020204" pitchFamily="34" charset="0"/>
              </a:rPr>
              <a:t> – </a:t>
            </a:r>
            <a:r>
              <a:rPr lang="en-GB" sz="2400" dirty="0" err="1" smtClean="0">
                <a:latin typeface="Arial" panose="020B0604020202020204" pitchFamily="34" charset="0"/>
                <a:cs typeface="Arial" panose="020B0604020202020204" pitchFamily="34" charset="0"/>
              </a:rPr>
              <a:t>ystyriwch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ymhle</a:t>
            </a:r>
            <a:r>
              <a:rPr lang="en-GB" sz="2400" dirty="0" smtClean="0">
                <a:latin typeface="Arial" panose="020B0604020202020204" pitchFamily="34" charset="0"/>
                <a:cs typeface="Arial" panose="020B0604020202020204" pitchFamily="34" charset="0"/>
              </a:rPr>
              <a:t> y </a:t>
            </a:r>
            <a:r>
              <a:rPr lang="en-GB" sz="2400" dirty="0" err="1" smtClean="0">
                <a:latin typeface="Arial" panose="020B0604020202020204" pitchFamily="34" charset="0"/>
                <a:cs typeface="Arial" panose="020B0604020202020204" pitchFamily="34" charset="0"/>
              </a:rPr>
              <a:t>byddwch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gweithio</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gyda</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phwy</a:t>
            </a:r>
            <a:r>
              <a:rPr lang="en-GB" sz="2400" dirty="0" smtClean="0">
                <a:latin typeface="Arial" panose="020B0604020202020204" pitchFamily="34" charset="0"/>
                <a:cs typeface="Arial" panose="020B0604020202020204" pitchFamily="34" charset="0"/>
              </a:rPr>
              <a:t>, a </a:t>
            </a:r>
            <a:br>
              <a:rPr lang="en-GB" sz="2400" dirty="0" smtClean="0">
                <a:latin typeface="Arial" panose="020B0604020202020204" pitchFamily="34" charset="0"/>
                <a:cs typeface="Arial" panose="020B0604020202020204" pitchFamily="34" charset="0"/>
              </a:rPr>
            </a:br>
            <a:r>
              <a:rPr lang="en-GB" sz="2400" dirty="0" err="1" smtClean="0">
                <a:latin typeface="Arial" panose="020B0604020202020204" pitchFamily="34" charset="0"/>
                <a:cs typeface="Arial" panose="020B0604020202020204" pitchFamily="34" charset="0"/>
              </a:rPr>
              <a:t>sut</a:t>
            </a:r>
            <a:r>
              <a:rPr lang="en-GB" sz="2400" dirty="0" smtClean="0">
                <a:latin typeface="Arial" panose="020B0604020202020204" pitchFamily="34" charset="0"/>
                <a:cs typeface="Arial" panose="020B0604020202020204" pitchFamily="34" charset="0"/>
              </a:rPr>
              <a:t> y </a:t>
            </a:r>
            <a:r>
              <a:rPr lang="en-GB" sz="2400" dirty="0" err="1" smtClean="0">
                <a:latin typeface="Arial" panose="020B0604020202020204" pitchFamily="34" charset="0"/>
                <a:cs typeface="Arial" panose="020B0604020202020204" pitchFamily="34" charset="0"/>
              </a:rPr>
              <a:t>byddwch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rhannu</a:t>
            </a:r>
            <a:r>
              <a:rPr lang="en-GB" sz="2400" dirty="0" smtClean="0">
                <a:latin typeface="Arial" panose="020B0604020202020204" pitchFamily="34" charset="0"/>
                <a:cs typeface="Arial" panose="020B0604020202020204" pitchFamily="34" charset="0"/>
              </a:rPr>
              <a:t>’ y </a:t>
            </a:r>
            <a:r>
              <a:rPr lang="en-GB" sz="2400" dirty="0" err="1" smtClean="0">
                <a:latin typeface="Arial" panose="020B0604020202020204" pitchFamily="34" charset="0"/>
                <a:cs typeface="Arial" panose="020B0604020202020204" pitchFamily="34" charset="0"/>
              </a:rPr>
              <a:t>rolau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addysgu</a:t>
            </a:r>
            <a:r>
              <a:rPr lang="en-GB" sz="2400" dirty="0" smtClean="0">
                <a:latin typeface="Arial" panose="020B0604020202020204" pitchFamily="34" charset="0"/>
                <a:cs typeface="Arial" panose="020B0604020202020204" pitchFamily="34" charset="0"/>
              </a:rPr>
              <a:t> a </a:t>
            </a:r>
            <a:r>
              <a:rPr lang="en-GB" sz="2400" dirty="0" err="1" smtClean="0">
                <a:latin typeface="Arial" panose="020B0604020202020204" pitchFamily="34" charset="0"/>
                <a:cs typeface="Arial" panose="020B0604020202020204" pitchFamily="34" charset="0"/>
              </a:rPr>
              <a:t>chefnogi</a:t>
            </a:r>
            <a:r>
              <a:rPr lang="en-GB" sz="2400" dirty="0" smtClean="0">
                <a:latin typeface="Arial" panose="020B0604020202020204" pitchFamily="34" charset="0"/>
                <a:cs typeface="Arial" panose="020B0604020202020204" pitchFamily="34" charset="0"/>
              </a:rPr>
              <a:t>.</a:t>
            </a:r>
          </a:p>
          <a:p>
            <a:pPr>
              <a:lnSpc>
                <a:spcPct val="110000"/>
              </a:lnSpc>
            </a:pPr>
            <a:endParaRPr lang="en-GB" sz="2400" dirty="0" smtClean="0">
              <a:latin typeface="Arial" panose="020B0604020202020204" pitchFamily="34" charset="0"/>
              <a:cs typeface="Arial" panose="020B0604020202020204" pitchFamily="34" charset="0"/>
            </a:endParaRPr>
          </a:p>
          <a:p>
            <a:r>
              <a:rPr lang="en-GB" sz="2400" dirty="0" err="1" smtClean="0">
                <a:latin typeface="Arial" panose="020B0604020202020204" pitchFamily="34" charset="0"/>
                <a:cs typeface="Arial" panose="020B0604020202020204" pitchFamily="34" charset="0"/>
              </a:rPr>
              <a:t>Sicrhewch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fod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eich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cynlluniau’n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dangos</a:t>
            </a:r>
            <a:r>
              <a:rPr lang="en-GB" sz="2400" dirty="0" smtClean="0">
                <a:latin typeface="Arial" panose="020B0604020202020204" pitchFamily="34" charset="0"/>
                <a:cs typeface="Arial" panose="020B0604020202020204" pitchFamily="34" charset="0"/>
              </a:rPr>
              <a:t> y </a:t>
            </a:r>
            <a:r>
              <a:rPr lang="en-GB" sz="2400" dirty="0" err="1" smtClean="0">
                <a:latin typeface="Arial" panose="020B0604020202020204" pitchFamily="34" charset="0"/>
                <a:cs typeface="Arial" panose="020B0604020202020204" pitchFamily="34" charset="0"/>
              </a:rPr>
              <a:t>rolau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hyn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glir</a:t>
            </a:r>
            <a:r>
              <a:rPr lang="en-GB" sz="2400" dirty="0" smtClean="0">
                <a:latin typeface="Arial" panose="020B0604020202020204" pitchFamily="34" charset="0"/>
                <a:cs typeface="Arial" panose="020B0604020202020204" pitchFamily="34" charset="0"/>
              </a:rPr>
              <a:t>.</a:t>
            </a:r>
            <a:endParaRPr lang="cy-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28487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0"/>
            <a:ext cx="7886700" cy="1005841"/>
          </a:xfrm>
          <a:prstGeom prst="rect">
            <a:avLst/>
          </a:prstGeom>
        </p:spPr>
        <p:txBody>
          <a:bodyPr>
            <a:normAutofit fontScale="92500"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dirty="0" smtClean="0"/>
              <a:t/>
            </a:r>
            <a:br>
              <a:rPr lang="en-US" dirty="0" smtClean="0"/>
            </a:br>
            <a:r>
              <a:rPr lang="en-US" sz="4000" dirty="0" err="1" smtClean="0"/>
              <a:t>Manylion</a:t>
            </a:r>
            <a:r>
              <a:rPr lang="en-US" sz="4000" dirty="0" smtClean="0"/>
              <a:t> </a:t>
            </a:r>
            <a:r>
              <a:rPr lang="en-US" sz="4000" dirty="0" err="1" smtClean="0"/>
              <a:t>gofynion</a:t>
            </a:r>
            <a:r>
              <a:rPr lang="en-US" sz="4000" dirty="0" smtClean="0"/>
              <a:t> </a:t>
            </a:r>
            <a:r>
              <a:rPr lang="en-US" sz="4000" dirty="0" err="1" smtClean="0"/>
              <a:t>addysgu</a:t>
            </a:r>
            <a:endParaRPr lang="en-US" sz="4000" dirty="0"/>
          </a:p>
        </p:txBody>
      </p:sp>
      <p:sp>
        <p:nvSpPr>
          <p:cNvPr id="3" name="Content Placeholder 3"/>
          <p:cNvSpPr txBox="1">
            <a:spLocks/>
          </p:cNvSpPr>
          <p:nvPr/>
        </p:nvSpPr>
        <p:spPr>
          <a:xfrm>
            <a:off x="628650" y="1084247"/>
            <a:ext cx="8350758" cy="4022201"/>
          </a:xfrm>
          <a:prstGeom prst="rect">
            <a:avLst/>
          </a:prstGeom>
        </p:spPr>
        <p:txBody>
          <a:bodyPr>
            <a:no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GB" sz="3200" dirty="0" err="1" smtClean="0"/>
              <a:t>Hyd</a:t>
            </a:r>
            <a:r>
              <a:rPr lang="en-GB" sz="3200" dirty="0" smtClean="0"/>
              <a:t>: </a:t>
            </a:r>
            <a:r>
              <a:rPr lang="en-GB" sz="3200" dirty="0" err="1" smtClean="0"/>
              <a:t>sesiwn</a:t>
            </a:r>
            <a:r>
              <a:rPr lang="en-GB" sz="3200" dirty="0" smtClean="0"/>
              <a:t> 1 </a:t>
            </a:r>
            <a:r>
              <a:rPr lang="en-GB" sz="3200" dirty="0" err="1" smtClean="0"/>
              <a:t>awr</a:t>
            </a:r>
            <a:r>
              <a:rPr lang="en-GB" sz="3200" dirty="0" smtClean="0"/>
              <a:t> (</a:t>
            </a:r>
            <a:r>
              <a:rPr lang="en-GB" sz="3200" dirty="0" err="1" smtClean="0"/>
              <a:t>yn</a:t>
            </a:r>
            <a:r>
              <a:rPr lang="en-GB" sz="3200" dirty="0" smtClean="0"/>
              <a:t> </a:t>
            </a:r>
            <a:r>
              <a:rPr lang="en-GB" sz="3200" dirty="0" err="1" smtClean="0"/>
              <a:t>cynnwys</a:t>
            </a:r>
            <a:r>
              <a:rPr lang="en-GB" sz="3200" dirty="0" smtClean="0"/>
              <a:t> </a:t>
            </a:r>
            <a:r>
              <a:rPr lang="en-GB" sz="3200" dirty="0" err="1" smtClean="0"/>
              <a:t>dilyniant</a:t>
            </a:r>
            <a:r>
              <a:rPr lang="en-GB" sz="3200" dirty="0" smtClean="0"/>
              <a:t> </a:t>
            </a:r>
            <a:r>
              <a:rPr lang="en-GB" sz="3200" dirty="0" err="1" smtClean="0"/>
              <a:t>dysgu</a:t>
            </a:r>
            <a:r>
              <a:rPr lang="en-GB" sz="3200" dirty="0" smtClean="0"/>
              <a:t> </a:t>
            </a:r>
            <a:r>
              <a:rPr lang="en-GB" sz="3200" dirty="0" err="1" smtClean="0"/>
              <a:t>clir</a:t>
            </a:r>
            <a:r>
              <a:rPr lang="en-GB" sz="3200" dirty="0" smtClean="0"/>
              <a:t>)</a:t>
            </a:r>
          </a:p>
          <a:p>
            <a:r>
              <a:rPr lang="en-GB" sz="3200" dirty="0" err="1" smtClean="0"/>
              <a:t>Thema</a:t>
            </a:r>
            <a:r>
              <a:rPr lang="en-GB" sz="3200" dirty="0" smtClean="0"/>
              <a:t>: </a:t>
            </a:r>
            <a:r>
              <a:rPr lang="en-GB" sz="3200" dirty="0" err="1" smtClean="0"/>
              <a:t>Tân</a:t>
            </a:r>
            <a:r>
              <a:rPr lang="en-GB" sz="3200" dirty="0" smtClean="0"/>
              <a:t> </a:t>
            </a:r>
            <a:r>
              <a:rPr lang="en-GB" sz="3200" dirty="0" err="1" smtClean="0"/>
              <a:t>Gwyllt</a:t>
            </a:r>
            <a:endParaRPr lang="en-GB" sz="3200" dirty="0" smtClean="0"/>
          </a:p>
          <a:p>
            <a:r>
              <a:rPr lang="en-GB" sz="3200" dirty="0" err="1" smtClean="0"/>
              <a:t>Pwnc</a:t>
            </a:r>
            <a:r>
              <a:rPr lang="en-GB" sz="3200" dirty="0" smtClean="0"/>
              <a:t>: </a:t>
            </a:r>
            <a:r>
              <a:rPr lang="en-GB" sz="3200" dirty="0" err="1" smtClean="0"/>
              <a:t>Mathemateg</a:t>
            </a:r>
            <a:r>
              <a:rPr lang="en-GB" sz="3200" dirty="0" smtClean="0"/>
              <a:t> / </a:t>
            </a:r>
            <a:r>
              <a:rPr lang="en-GB" sz="3200" dirty="0" err="1" smtClean="0"/>
              <a:t>Cymraeg</a:t>
            </a:r>
            <a:r>
              <a:rPr lang="en-GB" sz="3200" dirty="0" smtClean="0"/>
              <a:t> / </a:t>
            </a:r>
          </a:p>
          <a:p>
            <a:r>
              <a:rPr lang="en-GB" sz="3200" dirty="0" err="1" smtClean="0"/>
              <a:t>Gr</a:t>
            </a:r>
            <a:r>
              <a:rPr lang="en-GB" sz="3200" dirty="0" err="1" smtClean="0">
                <a:cs typeface="Arial"/>
              </a:rPr>
              <a:t>ŵp</a:t>
            </a:r>
            <a:r>
              <a:rPr lang="en-GB" sz="3200" dirty="0" smtClean="0">
                <a:cs typeface="Arial"/>
              </a:rPr>
              <a:t> </a:t>
            </a:r>
            <a:r>
              <a:rPr lang="en-GB" sz="3200" dirty="0" err="1" smtClean="0">
                <a:cs typeface="Arial"/>
              </a:rPr>
              <a:t>oedran</a:t>
            </a:r>
            <a:r>
              <a:rPr lang="en-GB" sz="3200" dirty="0" smtClean="0">
                <a:cs typeface="Arial"/>
              </a:rPr>
              <a:t>: </a:t>
            </a:r>
            <a:r>
              <a:rPr lang="en-GB" sz="3200" dirty="0" err="1" smtClean="0">
                <a:cs typeface="Arial"/>
              </a:rPr>
              <a:t>Meithrin</a:t>
            </a:r>
            <a:r>
              <a:rPr lang="en-GB" sz="3200" dirty="0" smtClean="0">
                <a:cs typeface="Arial"/>
              </a:rPr>
              <a:t> / </a:t>
            </a:r>
            <a:r>
              <a:rPr lang="en-GB" sz="3200" dirty="0" err="1" smtClean="0">
                <a:cs typeface="Arial"/>
              </a:rPr>
              <a:t>Derbyn</a:t>
            </a:r>
            <a:endParaRPr lang="en-GB" sz="3200" dirty="0" smtClean="0">
              <a:cs typeface="Arial"/>
            </a:endParaRPr>
          </a:p>
          <a:p>
            <a:r>
              <a:rPr lang="en-GB" sz="3200" dirty="0" err="1" smtClean="0">
                <a:cs typeface="Arial"/>
              </a:rPr>
              <a:t>Adnoddau</a:t>
            </a:r>
            <a:r>
              <a:rPr lang="en-GB" sz="3200" dirty="0" smtClean="0">
                <a:cs typeface="Arial"/>
              </a:rPr>
              <a:t> </a:t>
            </a:r>
            <a:r>
              <a:rPr lang="en-GB" sz="3200" dirty="0" err="1" smtClean="0">
                <a:cs typeface="Arial"/>
              </a:rPr>
              <a:t>sydd</a:t>
            </a:r>
            <a:r>
              <a:rPr lang="en-GB" sz="3200" dirty="0" smtClean="0">
                <a:cs typeface="Arial"/>
              </a:rPr>
              <a:t> </a:t>
            </a:r>
            <a:r>
              <a:rPr lang="en-GB" sz="3200" dirty="0" err="1" smtClean="0">
                <a:cs typeface="Arial"/>
              </a:rPr>
              <a:t>ar</a:t>
            </a:r>
            <a:r>
              <a:rPr lang="en-GB" sz="3200" dirty="0" smtClean="0">
                <a:cs typeface="Arial"/>
              </a:rPr>
              <a:t> </a:t>
            </a:r>
            <a:r>
              <a:rPr lang="en-GB" sz="3200" dirty="0" err="1" smtClean="0">
                <a:cs typeface="Arial"/>
              </a:rPr>
              <a:t>gael</a:t>
            </a:r>
            <a:r>
              <a:rPr lang="en-GB" sz="3200" dirty="0" smtClean="0">
                <a:cs typeface="Arial"/>
              </a:rPr>
              <a:t>:</a:t>
            </a:r>
          </a:p>
          <a:p>
            <a:r>
              <a:rPr lang="en-GB" sz="3200" dirty="0" err="1" smtClean="0">
                <a:cs typeface="Arial"/>
              </a:rPr>
              <a:t>Cynllun</a:t>
            </a:r>
            <a:r>
              <a:rPr lang="en-GB" sz="3200" dirty="0" smtClean="0">
                <a:cs typeface="Arial"/>
              </a:rPr>
              <a:t> y </a:t>
            </a:r>
            <a:r>
              <a:rPr lang="en-GB" sz="3200" dirty="0" err="1" smtClean="0">
                <a:cs typeface="Arial"/>
              </a:rPr>
              <a:t>dosbarth</a:t>
            </a:r>
            <a:r>
              <a:rPr lang="en-GB" sz="3200" dirty="0" smtClean="0">
                <a:cs typeface="Arial"/>
              </a:rPr>
              <a:t>: </a:t>
            </a:r>
          </a:p>
          <a:p>
            <a:r>
              <a:rPr lang="en-GB" sz="3200" dirty="0" err="1" smtClean="0">
                <a:cs typeface="Arial"/>
              </a:rPr>
              <a:t>Strwythur</a:t>
            </a:r>
            <a:r>
              <a:rPr lang="en-GB" sz="3200" dirty="0" smtClean="0">
                <a:cs typeface="Arial"/>
              </a:rPr>
              <a:t> </a:t>
            </a:r>
            <a:r>
              <a:rPr lang="en-GB" sz="3200" dirty="0" err="1" smtClean="0">
                <a:cs typeface="Arial"/>
              </a:rPr>
              <a:t>posibl</a:t>
            </a:r>
            <a:r>
              <a:rPr lang="en-GB" sz="3200" dirty="0" smtClean="0">
                <a:cs typeface="Arial"/>
              </a:rPr>
              <a:t>: </a:t>
            </a:r>
            <a:r>
              <a:rPr lang="en-GB" sz="3200" dirty="0" err="1" smtClean="0">
                <a:cs typeface="Arial"/>
              </a:rPr>
              <a:t>cyflwyniad</a:t>
            </a:r>
            <a:r>
              <a:rPr lang="en-GB" sz="3200" dirty="0" smtClean="0">
                <a:cs typeface="Arial"/>
              </a:rPr>
              <a:t>, </a:t>
            </a:r>
            <a:r>
              <a:rPr lang="en-GB" sz="3200" dirty="0" err="1" smtClean="0">
                <a:cs typeface="Arial"/>
              </a:rPr>
              <a:t>gweithgareddau</a:t>
            </a:r>
            <a:r>
              <a:rPr lang="en-GB" sz="3200" dirty="0" smtClean="0">
                <a:cs typeface="Arial"/>
              </a:rPr>
              <a:t>, </a:t>
            </a:r>
            <a:r>
              <a:rPr lang="en-GB" sz="3200" dirty="0" err="1" smtClean="0">
                <a:cs typeface="Arial"/>
              </a:rPr>
              <a:t>sesiwn</a:t>
            </a:r>
            <a:r>
              <a:rPr lang="en-GB" sz="3200" dirty="0" smtClean="0">
                <a:cs typeface="Arial"/>
              </a:rPr>
              <a:t> </a:t>
            </a:r>
            <a:r>
              <a:rPr lang="en-GB" sz="3200" dirty="0" err="1" smtClean="0">
                <a:cs typeface="Arial"/>
              </a:rPr>
              <a:t>gloi</a:t>
            </a:r>
            <a:endParaRPr lang="cy-GB" sz="3200" dirty="0"/>
          </a:p>
        </p:txBody>
      </p:sp>
    </p:spTree>
    <p:extLst>
      <p:ext uri="{BB962C8B-B14F-4D97-AF65-F5344CB8AC3E}">
        <p14:creationId xmlns:p14="http://schemas.microsoft.com/office/powerpoint/2010/main" val="20208644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Learning Objectives * </a:t>
            </a:r>
            <a:r>
              <a:rPr lang="en-GB" dirty="0" err="1" smtClean="0"/>
              <a:t>Amcanion</a:t>
            </a:r>
            <a:r>
              <a:rPr lang="en-GB" dirty="0" smtClean="0"/>
              <a:t> </a:t>
            </a:r>
            <a:r>
              <a:rPr lang="en-GB" dirty="0" err="1" smtClean="0"/>
              <a:t>Dysgu</a:t>
            </a:r>
            <a:r>
              <a:rPr lang="en-GB" dirty="0" smtClean="0"/>
              <a:t> </a:t>
            </a:r>
            <a:endParaRPr lang="en-GB" dirty="0"/>
          </a:p>
        </p:txBody>
      </p:sp>
      <p:sp>
        <p:nvSpPr>
          <p:cNvPr id="3" name="Content Placeholder 2"/>
          <p:cNvSpPr>
            <a:spLocks noGrp="1"/>
          </p:cNvSpPr>
          <p:nvPr>
            <p:ph sz="half" idx="1"/>
          </p:nvPr>
        </p:nvSpPr>
        <p:spPr/>
        <p:txBody>
          <a:bodyPr/>
          <a:lstStyle/>
          <a:p>
            <a:endParaRPr lang="en-GB" dirty="0" smtClean="0"/>
          </a:p>
          <a:p>
            <a:endParaRPr lang="en-GB" dirty="0" smtClean="0"/>
          </a:p>
          <a:p>
            <a:pPr marL="0" indent="0">
              <a:buNone/>
            </a:pPr>
            <a:endParaRPr lang="en-GB" dirty="0" smtClean="0"/>
          </a:p>
          <a:p>
            <a:endParaRPr lang="en-GB" dirty="0"/>
          </a:p>
        </p:txBody>
      </p:sp>
      <p:sp>
        <p:nvSpPr>
          <p:cNvPr id="4" name="Content Placeholder 3"/>
          <p:cNvSpPr>
            <a:spLocks noGrp="1"/>
          </p:cNvSpPr>
          <p:nvPr>
            <p:ph sz="half" idx="2"/>
          </p:nvPr>
        </p:nvSpPr>
        <p:spPr/>
        <p:txBody>
          <a:bodyPr/>
          <a:lstStyle/>
          <a:p>
            <a:endParaRPr lang="en-GB" dirty="0" smtClean="0"/>
          </a:p>
          <a:p>
            <a:pPr marL="0" indent="0">
              <a:buNone/>
            </a:pPr>
            <a:endParaRPr lang="en-GB" dirty="0"/>
          </a:p>
        </p:txBody>
      </p:sp>
    </p:spTree>
    <p:extLst>
      <p:ext uri="{BB962C8B-B14F-4D97-AF65-F5344CB8AC3E}">
        <p14:creationId xmlns:p14="http://schemas.microsoft.com/office/powerpoint/2010/main" val="39301840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65126"/>
            <a:ext cx="7886700" cy="1325563"/>
          </a:xfrm>
          <a:prstGeom prst="rect">
            <a:avLst/>
          </a:prstGeom>
        </p:spPr>
        <p:txBody>
          <a:bodyP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smtClean="0"/>
              <a:t>Planning for micro-teaching </a:t>
            </a:r>
            <a:br>
              <a:rPr lang="en-US" smtClean="0"/>
            </a:br>
            <a:r>
              <a:rPr lang="en-US" smtClean="0"/>
              <a:t>Cynllunio ar gyfer micro-addysgu</a:t>
            </a:r>
            <a:endParaRPr lang="en-US" dirty="0"/>
          </a:p>
        </p:txBody>
      </p:sp>
      <p:sp>
        <p:nvSpPr>
          <p:cNvPr id="3" name="Content Placeholder 2"/>
          <p:cNvSpPr txBox="1">
            <a:spLocks/>
          </p:cNvSpPr>
          <p:nvPr/>
        </p:nvSpPr>
        <p:spPr>
          <a:xfrm>
            <a:off x="628650" y="1825625"/>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US" smtClean="0"/>
              <a:t>Consider your learning objectives – link these to the curriculum documents, focusing on the topic, the age of the pupils and the time available.</a:t>
            </a:r>
          </a:p>
          <a:p>
            <a:r>
              <a:rPr lang="en-US" smtClean="0"/>
              <a:t>Consider the progression of learning – ensure your plan has a clear set of steps towards meaningful skills development and/or understanding of concepts.</a:t>
            </a:r>
            <a:endParaRPr lang="en-US" dirty="0"/>
          </a:p>
        </p:txBody>
      </p:sp>
      <p:sp>
        <p:nvSpPr>
          <p:cNvPr id="4" name="Content Placeholder 3"/>
          <p:cNvSpPr txBox="1">
            <a:spLocks/>
          </p:cNvSpPr>
          <p:nvPr/>
        </p:nvSpPr>
        <p:spPr>
          <a:xfrm>
            <a:off x="4629150" y="1825625"/>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GB" smtClean="0"/>
              <a:t>Ystyriwch eich deilliannau dysgu – cysylltwch rhain i’r dogfennau cwricwlwm, gan ffocysu ar y pwnc, oed y disgyblion a’r amser sydd ar gael.</a:t>
            </a:r>
          </a:p>
          <a:p>
            <a:r>
              <a:rPr lang="en-GB" smtClean="0"/>
              <a:t>Ystyriwch y dilyniant dysgu – sicrhewch fod gan eich cynllun gyfres glir o gamau tuag at ddatblygiad sgiliau ystyrlon a/neu ddealltwriaeth o gysyniadau.</a:t>
            </a:r>
            <a:endParaRPr lang="cy-GB" dirty="0"/>
          </a:p>
        </p:txBody>
      </p:sp>
    </p:spTree>
    <p:extLst>
      <p:ext uri="{BB962C8B-B14F-4D97-AF65-F5344CB8AC3E}">
        <p14:creationId xmlns:p14="http://schemas.microsoft.com/office/powerpoint/2010/main" val="18013534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01168" y="164592"/>
            <a:ext cx="8942832" cy="950977"/>
          </a:xfrm>
          <a:prstGeom prst="rect">
            <a:avLst/>
          </a:prstGeom>
        </p:spPr>
        <p:txBody>
          <a:bodyP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US" dirty="0" err="1"/>
              <a:t>Cyfeirio</a:t>
            </a:r>
            <a:r>
              <a:rPr lang="en-US" dirty="0"/>
              <a:t> at y </a:t>
            </a:r>
            <a:r>
              <a:rPr lang="en-US" dirty="0" err="1" smtClean="0"/>
              <a:t>Cwricwlwm</a:t>
            </a:r>
            <a:r>
              <a:rPr lang="en-US" dirty="0" smtClean="0"/>
              <a:t> - Curriculum References</a:t>
            </a:r>
            <a:br>
              <a:rPr lang="en-US" dirty="0" smtClean="0"/>
            </a:br>
            <a:endParaRPr lang="en-US" dirty="0"/>
          </a:p>
        </p:txBody>
      </p:sp>
      <p:sp>
        <p:nvSpPr>
          <p:cNvPr id="3" name="Content Placeholder 3"/>
          <p:cNvSpPr txBox="1">
            <a:spLocks/>
          </p:cNvSpPr>
          <p:nvPr/>
        </p:nvSpPr>
        <p:spPr>
          <a:xfrm>
            <a:off x="471678" y="1466088"/>
            <a:ext cx="3749040" cy="4827740"/>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GB" dirty="0" err="1" smtClean="0"/>
              <a:t>Sicrhewch</a:t>
            </a:r>
            <a:r>
              <a:rPr lang="en-GB" dirty="0" smtClean="0"/>
              <a:t> </a:t>
            </a:r>
            <a:r>
              <a:rPr lang="en-GB" dirty="0" err="1" smtClean="0"/>
              <a:t>eich</a:t>
            </a:r>
            <a:r>
              <a:rPr lang="en-GB" dirty="0" smtClean="0"/>
              <a:t> bod </a:t>
            </a:r>
            <a:r>
              <a:rPr lang="en-GB" dirty="0" err="1" smtClean="0"/>
              <a:t>yn</a:t>
            </a:r>
            <a:r>
              <a:rPr lang="en-GB" dirty="0" smtClean="0"/>
              <a:t> </a:t>
            </a:r>
            <a:r>
              <a:rPr lang="en-GB" dirty="0" err="1" smtClean="0"/>
              <a:t>cyfeirio</a:t>
            </a:r>
            <a:r>
              <a:rPr lang="en-GB" dirty="0" smtClean="0"/>
              <a:t> at y </a:t>
            </a:r>
            <a:r>
              <a:rPr lang="en-GB" dirty="0" err="1" smtClean="0"/>
              <a:t>FfLlRh</a:t>
            </a:r>
            <a:r>
              <a:rPr lang="en-GB" dirty="0" smtClean="0"/>
              <a:t> </a:t>
            </a:r>
            <a:r>
              <a:rPr lang="en-GB" dirty="0" err="1" smtClean="0"/>
              <a:t>a’r</a:t>
            </a:r>
            <a:r>
              <a:rPr lang="en-GB" dirty="0" smtClean="0"/>
              <a:t> </a:t>
            </a:r>
            <a:r>
              <a:rPr lang="en-GB" dirty="0" err="1" smtClean="0"/>
              <a:t>ddogfen</a:t>
            </a:r>
            <a:r>
              <a:rPr lang="en-GB" dirty="0" smtClean="0"/>
              <a:t> </a:t>
            </a:r>
            <a:r>
              <a:rPr lang="en-GB" dirty="0" err="1" smtClean="0"/>
              <a:t>mathemateg</a:t>
            </a:r>
            <a:r>
              <a:rPr lang="en-GB" dirty="0" smtClean="0"/>
              <a:t>.</a:t>
            </a:r>
          </a:p>
          <a:p>
            <a:r>
              <a:rPr lang="en-GB" dirty="0" err="1" smtClean="0"/>
              <a:t>Byddwch</a:t>
            </a:r>
            <a:r>
              <a:rPr lang="en-GB" dirty="0" smtClean="0"/>
              <a:t> </a:t>
            </a:r>
            <a:r>
              <a:rPr lang="en-GB" dirty="0" err="1" smtClean="0"/>
              <a:t>yn</a:t>
            </a:r>
            <a:r>
              <a:rPr lang="en-GB" dirty="0" smtClean="0"/>
              <a:t> </a:t>
            </a:r>
            <a:r>
              <a:rPr lang="en-GB" dirty="0" err="1" smtClean="0"/>
              <a:t>benodol</a:t>
            </a:r>
            <a:r>
              <a:rPr lang="en-GB" dirty="0" smtClean="0"/>
              <a:t> </a:t>
            </a:r>
            <a:r>
              <a:rPr lang="en-GB" dirty="0" err="1" smtClean="0"/>
              <a:t>iawn</a:t>
            </a:r>
            <a:r>
              <a:rPr lang="en-GB" dirty="0" smtClean="0"/>
              <a:t> </a:t>
            </a:r>
            <a:r>
              <a:rPr lang="en-GB" dirty="0" err="1" smtClean="0"/>
              <a:t>gyda’ch</a:t>
            </a:r>
            <a:r>
              <a:rPr lang="en-GB" dirty="0" smtClean="0"/>
              <a:t> </a:t>
            </a:r>
            <a:r>
              <a:rPr lang="en-GB" dirty="0" err="1" smtClean="0"/>
              <a:t>cyfeiriadau</a:t>
            </a:r>
            <a:r>
              <a:rPr lang="en-GB" dirty="0" smtClean="0"/>
              <a:t> – </a:t>
            </a:r>
            <a:r>
              <a:rPr lang="en-GB" dirty="0" err="1" smtClean="0"/>
              <a:t>mae</a:t>
            </a:r>
            <a:r>
              <a:rPr lang="en-GB" dirty="0" smtClean="0"/>
              <a:t> un </a:t>
            </a:r>
            <a:r>
              <a:rPr lang="en-GB" dirty="0" err="1" smtClean="0"/>
              <a:t>neu</a:t>
            </a:r>
            <a:r>
              <a:rPr lang="en-GB" dirty="0" smtClean="0"/>
              <a:t> </a:t>
            </a:r>
            <a:r>
              <a:rPr lang="en-GB" dirty="0" err="1" smtClean="0"/>
              <a:t>ddau</a:t>
            </a:r>
            <a:r>
              <a:rPr lang="en-GB" dirty="0" smtClean="0"/>
              <a:t> o </a:t>
            </a:r>
            <a:r>
              <a:rPr lang="en-GB" dirty="0" err="1" smtClean="0"/>
              <a:t>gyfeiriadau’n</a:t>
            </a:r>
            <a:r>
              <a:rPr lang="en-GB" dirty="0" smtClean="0"/>
              <a:t> </a:t>
            </a:r>
            <a:r>
              <a:rPr lang="en-GB" dirty="0" err="1" smtClean="0"/>
              <a:t>fwy</a:t>
            </a:r>
            <a:r>
              <a:rPr lang="en-GB" dirty="0" smtClean="0"/>
              <a:t> </a:t>
            </a:r>
            <a:r>
              <a:rPr lang="en-GB" dirty="0" err="1" smtClean="0"/>
              <a:t>hydrin</a:t>
            </a:r>
            <a:r>
              <a:rPr lang="en-GB" dirty="0" smtClean="0"/>
              <a:t> o </a:t>
            </a:r>
            <a:r>
              <a:rPr lang="en-GB" dirty="0" err="1" smtClean="0"/>
              <a:t>lawer</a:t>
            </a:r>
            <a:r>
              <a:rPr lang="en-GB" dirty="0" smtClean="0"/>
              <a:t> </a:t>
            </a:r>
            <a:r>
              <a:rPr lang="en-GB" dirty="0" err="1" smtClean="0"/>
              <a:t>na</a:t>
            </a:r>
            <a:r>
              <a:rPr lang="en-GB" dirty="0" smtClean="0"/>
              <a:t> </a:t>
            </a:r>
            <a:r>
              <a:rPr lang="en-GB" dirty="0" err="1" smtClean="0"/>
              <a:t>thri</a:t>
            </a:r>
            <a:r>
              <a:rPr lang="en-GB" dirty="0" smtClean="0"/>
              <a:t> </a:t>
            </a:r>
            <a:r>
              <a:rPr lang="en-GB" dirty="0" err="1" smtClean="0"/>
              <a:t>neu</a:t>
            </a:r>
            <a:r>
              <a:rPr lang="en-GB" dirty="0" smtClean="0"/>
              <a:t> </a:t>
            </a:r>
            <a:r>
              <a:rPr lang="en-GB" dirty="0" err="1" smtClean="0"/>
              <a:t>fwy</a:t>
            </a:r>
            <a:r>
              <a:rPr lang="en-GB" dirty="0" smtClean="0"/>
              <a:t>…!</a:t>
            </a:r>
          </a:p>
          <a:p>
            <a:r>
              <a:rPr lang="en-GB" dirty="0" err="1" smtClean="0"/>
              <a:t>Nodwch</a:t>
            </a:r>
            <a:r>
              <a:rPr lang="en-GB" dirty="0" smtClean="0"/>
              <a:t> </a:t>
            </a:r>
            <a:r>
              <a:rPr lang="en-GB" dirty="0" err="1" smtClean="0"/>
              <a:t>elfennau</a:t>
            </a:r>
            <a:r>
              <a:rPr lang="en-GB" dirty="0" smtClean="0"/>
              <a:t> o </a:t>
            </a:r>
            <a:r>
              <a:rPr lang="en-GB" dirty="0" err="1" smtClean="0"/>
              <a:t>ofynion</a:t>
            </a:r>
            <a:r>
              <a:rPr lang="en-GB" dirty="0" smtClean="0"/>
              <a:t> </a:t>
            </a:r>
            <a:r>
              <a:rPr lang="en-GB" dirty="0" err="1" smtClean="0"/>
              <a:t>os</a:t>
            </a:r>
            <a:r>
              <a:rPr lang="en-GB" dirty="0" smtClean="0"/>
              <a:t> </a:t>
            </a:r>
            <a:r>
              <a:rPr lang="en-GB" dirty="0" err="1" smtClean="0"/>
              <a:t>oes</a:t>
            </a:r>
            <a:r>
              <a:rPr lang="en-GB" dirty="0" smtClean="0"/>
              <a:t> raid (</a:t>
            </a:r>
            <a:r>
              <a:rPr lang="en-GB" dirty="0" err="1" smtClean="0"/>
              <a:t>h.y</a:t>
            </a:r>
            <a:r>
              <a:rPr lang="en-GB" dirty="0" smtClean="0"/>
              <a:t>. </a:t>
            </a:r>
            <a:r>
              <a:rPr lang="en-GB" dirty="0" err="1" smtClean="0"/>
              <a:t>os</a:t>
            </a:r>
            <a:r>
              <a:rPr lang="en-GB" dirty="0" smtClean="0"/>
              <a:t> </a:t>
            </a:r>
            <a:r>
              <a:rPr lang="en-GB" dirty="0" err="1" smtClean="0"/>
              <a:t>mai</a:t>
            </a:r>
            <a:r>
              <a:rPr lang="en-GB" dirty="0" smtClean="0"/>
              <a:t> dim </a:t>
            </a:r>
            <a:r>
              <a:rPr lang="en-GB" dirty="0" err="1" smtClean="0"/>
              <a:t>ond</a:t>
            </a:r>
            <a:r>
              <a:rPr lang="en-GB" dirty="0" smtClean="0"/>
              <a:t> </a:t>
            </a:r>
            <a:r>
              <a:rPr lang="en-GB" dirty="0" err="1" smtClean="0"/>
              <a:t>i</a:t>
            </a:r>
            <a:r>
              <a:rPr lang="en-GB" dirty="0" smtClean="0"/>
              <a:t> </a:t>
            </a:r>
            <a:r>
              <a:rPr lang="en-GB" dirty="0" err="1" smtClean="0"/>
              <a:t>agweddau</a:t>
            </a:r>
            <a:r>
              <a:rPr lang="en-GB" dirty="0" smtClean="0"/>
              <a:t> </a:t>
            </a:r>
            <a:r>
              <a:rPr lang="en-GB" dirty="0" err="1" smtClean="0"/>
              <a:t>arbennig</a:t>
            </a:r>
            <a:r>
              <a:rPr lang="en-GB" dirty="0" smtClean="0"/>
              <a:t> o </a:t>
            </a:r>
            <a:r>
              <a:rPr lang="en-GB" dirty="0" err="1" smtClean="0"/>
              <a:t>ofyniad</a:t>
            </a:r>
            <a:r>
              <a:rPr lang="en-GB" dirty="0" smtClean="0"/>
              <a:t> y </a:t>
            </a:r>
            <a:r>
              <a:rPr lang="en-GB" dirty="0" err="1" smtClean="0"/>
              <a:t>mae</a:t>
            </a:r>
            <a:r>
              <a:rPr lang="en-GB" dirty="0" smtClean="0"/>
              <a:t> </a:t>
            </a:r>
            <a:r>
              <a:rPr lang="en-GB" dirty="0" err="1" smtClean="0"/>
              <a:t>eich</a:t>
            </a:r>
            <a:r>
              <a:rPr lang="en-GB" dirty="0" smtClean="0"/>
              <a:t> </a:t>
            </a:r>
            <a:r>
              <a:rPr lang="en-GB" dirty="0" err="1" smtClean="0"/>
              <a:t>gweithgareddau’n</a:t>
            </a:r>
            <a:r>
              <a:rPr lang="en-GB" dirty="0" smtClean="0"/>
              <a:t> </a:t>
            </a:r>
            <a:r>
              <a:rPr lang="en-GB" dirty="0" err="1" smtClean="0"/>
              <a:t>berthnasol</a:t>
            </a:r>
            <a:r>
              <a:rPr lang="en-GB" dirty="0" smtClean="0"/>
              <a:t>).</a:t>
            </a:r>
            <a:endParaRPr lang="cy-GB" dirty="0"/>
          </a:p>
        </p:txBody>
      </p:sp>
      <p:sp>
        <p:nvSpPr>
          <p:cNvPr id="6" name="Content Placeholder 2"/>
          <p:cNvSpPr txBox="1">
            <a:spLocks/>
          </p:cNvSpPr>
          <p:nvPr/>
        </p:nvSpPr>
        <p:spPr>
          <a:xfrm>
            <a:off x="4766310" y="1447800"/>
            <a:ext cx="3749040" cy="5410200"/>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US" smtClean="0"/>
              <a:t>Ensure that you refer to both the NLF and the mathematics curriculum document.</a:t>
            </a:r>
          </a:p>
          <a:p>
            <a:r>
              <a:rPr lang="en-US" smtClean="0"/>
              <a:t>Be very specific with your references – one or two references are much more manageable than three or four…!</a:t>
            </a:r>
          </a:p>
          <a:p>
            <a:r>
              <a:rPr lang="en-US" smtClean="0"/>
              <a:t>Identify elements of requirements if necessary (i.e. if your activities only cover particular aspects of a requirement).</a:t>
            </a:r>
            <a:endParaRPr lang="en-US" dirty="0"/>
          </a:p>
        </p:txBody>
      </p:sp>
    </p:spTree>
    <p:extLst>
      <p:ext uri="{BB962C8B-B14F-4D97-AF65-F5344CB8AC3E}">
        <p14:creationId xmlns:p14="http://schemas.microsoft.com/office/powerpoint/2010/main" val="5012355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56666" y="182246"/>
            <a:ext cx="7886700" cy="1325563"/>
          </a:xfrm>
          <a:prstGeom prst="rect">
            <a:avLst/>
          </a:prstGeom>
        </p:spPr>
        <p:txBody>
          <a:bodyP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dirty="0" err="1"/>
              <a:t>Paratoi</a:t>
            </a:r>
            <a:r>
              <a:rPr lang="en-US" dirty="0"/>
              <a:t> </a:t>
            </a:r>
            <a:r>
              <a:rPr lang="en-US" dirty="0" err="1"/>
              <a:t>adnoddau</a:t>
            </a:r>
            <a:r>
              <a:rPr lang="en-US" dirty="0"/>
              <a:t> </a:t>
            </a:r>
            <a:r>
              <a:rPr lang="en-US" dirty="0" err="1" smtClean="0"/>
              <a:t>priodol</a:t>
            </a:r>
            <a:endParaRPr lang="en-US" dirty="0" smtClean="0"/>
          </a:p>
          <a:p>
            <a:r>
              <a:rPr lang="en-US" dirty="0" smtClean="0"/>
              <a:t>Preparing appropriate resources</a:t>
            </a:r>
            <a:endParaRPr lang="en-US" dirty="0"/>
          </a:p>
        </p:txBody>
      </p:sp>
      <p:sp>
        <p:nvSpPr>
          <p:cNvPr id="3" name="Content Placeholder 3"/>
          <p:cNvSpPr txBox="1">
            <a:spLocks/>
          </p:cNvSpPr>
          <p:nvPr/>
        </p:nvSpPr>
        <p:spPr>
          <a:xfrm>
            <a:off x="756666" y="1406274"/>
            <a:ext cx="3886200" cy="4351338"/>
          </a:xfrm>
          <a:prstGeom prst="rect">
            <a:avLst/>
          </a:prstGeom>
        </p:spPr>
        <p:txBody>
          <a:bodyPr>
            <a:no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GB" sz="3200" dirty="0" smtClean="0"/>
              <a:t>Beth </a:t>
            </a:r>
            <a:r>
              <a:rPr lang="en-GB" sz="3200" dirty="0" err="1" smtClean="0"/>
              <a:t>yw</a:t>
            </a:r>
            <a:r>
              <a:rPr lang="en-GB" sz="3200" dirty="0" smtClean="0"/>
              <a:t> </a:t>
            </a:r>
            <a:r>
              <a:rPr lang="en-GB" sz="3200" dirty="0" err="1" smtClean="0"/>
              <a:t>adnoddau</a:t>
            </a:r>
            <a:r>
              <a:rPr lang="en-GB" sz="3200" dirty="0" smtClean="0"/>
              <a:t> </a:t>
            </a:r>
            <a:r>
              <a:rPr lang="en-GB" sz="3200" dirty="0" err="1" smtClean="0"/>
              <a:t>priodol</a:t>
            </a:r>
            <a:r>
              <a:rPr lang="en-GB" sz="3200" dirty="0" smtClean="0"/>
              <a:t>?</a:t>
            </a:r>
          </a:p>
          <a:p>
            <a:r>
              <a:rPr lang="en-GB" sz="3200" dirty="0" err="1" smtClean="0"/>
              <a:t>Ydyn</a:t>
            </a:r>
            <a:r>
              <a:rPr lang="en-GB" sz="3200" dirty="0" smtClean="0"/>
              <a:t> </a:t>
            </a:r>
            <a:r>
              <a:rPr lang="en-GB" sz="3200" dirty="0" err="1" smtClean="0"/>
              <a:t>nhw’n</a:t>
            </a:r>
            <a:r>
              <a:rPr lang="en-GB" sz="3200" dirty="0" smtClean="0"/>
              <a:t> </a:t>
            </a:r>
            <a:r>
              <a:rPr lang="en-GB" sz="3200" dirty="0" err="1" smtClean="0"/>
              <a:t>cymell</a:t>
            </a:r>
            <a:r>
              <a:rPr lang="en-GB" sz="3200" dirty="0" smtClean="0"/>
              <a:t>?</a:t>
            </a:r>
          </a:p>
          <a:p>
            <a:r>
              <a:rPr lang="en-GB" sz="3200" dirty="0" err="1" smtClean="0"/>
              <a:t>Hygyrch</a:t>
            </a:r>
            <a:r>
              <a:rPr lang="en-GB" sz="3200" dirty="0" smtClean="0"/>
              <a:t>?</a:t>
            </a:r>
          </a:p>
          <a:p>
            <a:r>
              <a:rPr lang="en-GB" sz="3200" dirty="0" err="1" smtClean="0"/>
              <a:t>Wedi’u</a:t>
            </a:r>
            <a:r>
              <a:rPr lang="en-GB" sz="3200" dirty="0" smtClean="0"/>
              <a:t> </a:t>
            </a:r>
            <a:r>
              <a:rPr lang="en-GB" sz="3200" dirty="0" err="1" smtClean="0"/>
              <a:t>paratoi’n</a:t>
            </a:r>
            <a:r>
              <a:rPr lang="en-GB" sz="3200" dirty="0" smtClean="0"/>
              <a:t> </a:t>
            </a:r>
            <a:r>
              <a:rPr lang="en-GB" sz="3200" dirty="0" err="1" smtClean="0"/>
              <a:t>glir</a:t>
            </a:r>
            <a:r>
              <a:rPr lang="en-GB" sz="3200" dirty="0" smtClean="0"/>
              <a:t>?</a:t>
            </a:r>
          </a:p>
          <a:p>
            <a:r>
              <a:rPr lang="en-GB" sz="3200" dirty="0" smtClean="0"/>
              <a:t>O </a:t>
            </a:r>
            <a:r>
              <a:rPr lang="en-GB" sz="3200" dirty="0" err="1" smtClean="0"/>
              <a:t>ansawdd</a:t>
            </a:r>
            <a:r>
              <a:rPr lang="en-GB" sz="3200" dirty="0" smtClean="0"/>
              <a:t> </a:t>
            </a:r>
            <a:r>
              <a:rPr lang="en-GB" sz="3200" dirty="0" err="1" smtClean="0"/>
              <a:t>uchel</a:t>
            </a:r>
            <a:r>
              <a:rPr lang="en-GB" sz="3200" dirty="0" smtClean="0"/>
              <a:t>?</a:t>
            </a:r>
          </a:p>
          <a:p>
            <a:r>
              <a:rPr lang="en-GB" sz="3200" dirty="0" err="1" smtClean="0"/>
              <a:t>Ateb</a:t>
            </a:r>
            <a:r>
              <a:rPr lang="en-GB" sz="3200" dirty="0" smtClean="0"/>
              <a:t> y </a:t>
            </a:r>
            <a:r>
              <a:rPr lang="en-GB" sz="3200" dirty="0" err="1" smtClean="0"/>
              <a:t>gofyn</a:t>
            </a:r>
            <a:r>
              <a:rPr lang="en-GB" sz="3200" dirty="0" smtClean="0"/>
              <a:t>?</a:t>
            </a:r>
            <a:endParaRPr lang="cy-GB" sz="3200" dirty="0"/>
          </a:p>
        </p:txBody>
      </p:sp>
      <p:sp>
        <p:nvSpPr>
          <p:cNvPr id="4" name="Content Placeholder 2"/>
          <p:cNvSpPr txBox="1">
            <a:spLocks/>
          </p:cNvSpPr>
          <p:nvPr/>
        </p:nvSpPr>
        <p:spPr>
          <a:xfrm>
            <a:off x="4999482" y="1406274"/>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US" sz="3200" smtClean="0"/>
              <a:t>What are appropriate resources?</a:t>
            </a:r>
          </a:p>
          <a:p>
            <a:r>
              <a:rPr lang="en-US" sz="3200" smtClean="0"/>
              <a:t>Motivating?</a:t>
            </a:r>
          </a:p>
          <a:p>
            <a:r>
              <a:rPr lang="en-US" sz="3200" smtClean="0"/>
              <a:t>Accessible?</a:t>
            </a:r>
          </a:p>
          <a:p>
            <a:r>
              <a:rPr lang="en-US" sz="3200" smtClean="0"/>
              <a:t>Clearly prepared?</a:t>
            </a:r>
          </a:p>
          <a:p>
            <a:r>
              <a:rPr lang="en-US" sz="3200" smtClean="0"/>
              <a:t>High quality?</a:t>
            </a:r>
          </a:p>
          <a:p>
            <a:r>
              <a:rPr lang="en-US" sz="3200" smtClean="0"/>
              <a:t>Fit for purpose?</a:t>
            </a:r>
            <a:endParaRPr lang="en-US" sz="3200" dirty="0"/>
          </a:p>
        </p:txBody>
      </p:sp>
    </p:spTree>
    <p:extLst>
      <p:ext uri="{BB962C8B-B14F-4D97-AF65-F5344CB8AC3E}">
        <p14:creationId xmlns:p14="http://schemas.microsoft.com/office/powerpoint/2010/main" val="753662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11450" y="145670"/>
            <a:ext cx="7886700" cy="823593"/>
          </a:xfrm>
          <a:prstGeom prst="rect">
            <a:avLst/>
          </a:prstGeom>
        </p:spPr>
        <p:txBody>
          <a:bodyPr>
            <a:normAutofit fontScale="90000"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dirty="0" smtClean="0"/>
              <a:t/>
            </a:r>
            <a:br>
              <a:rPr lang="en-US" dirty="0" smtClean="0"/>
            </a:br>
            <a:r>
              <a:rPr lang="en-US" dirty="0" err="1" smtClean="0"/>
              <a:t>Cyflwyno’ch</a:t>
            </a:r>
            <a:r>
              <a:rPr lang="en-US" dirty="0" smtClean="0"/>
              <a:t> </a:t>
            </a:r>
            <a:r>
              <a:rPr lang="en-US" dirty="0" err="1" smtClean="0"/>
              <a:t>cynlluniau</a:t>
            </a:r>
            <a:r>
              <a:rPr lang="en-US" dirty="0" smtClean="0"/>
              <a:t> - </a:t>
            </a:r>
            <a:r>
              <a:rPr lang="en-US" dirty="0"/>
              <a:t>Submitting your plans</a:t>
            </a:r>
          </a:p>
        </p:txBody>
      </p:sp>
      <p:sp>
        <p:nvSpPr>
          <p:cNvPr id="3" name="Content Placeholder 3"/>
          <p:cNvSpPr txBox="1">
            <a:spLocks/>
          </p:cNvSpPr>
          <p:nvPr/>
        </p:nvSpPr>
        <p:spPr>
          <a:xfrm>
            <a:off x="411450" y="1338072"/>
            <a:ext cx="3896899" cy="4572000"/>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cy-GB" smtClean="0"/>
              <a:t>Mae’n rhaid i bob gr</a:t>
            </a:r>
            <a:r>
              <a:rPr lang="cy-GB" sz="2300" smtClean="0">
                <a:cs typeface="Arial"/>
              </a:rPr>
              <a:t>ŵ</a:t>
            </a:r>
            <a:r>
              <a:rPr lang="cy-GB" smtClean="0">
                <a:cs typeface="Arial"/>
              </a:rPr>
              <a:t>p o 6 hyfforddai gyflwyno </a:t>
            </a:r>
            <a:r>
              <a:rPr lang="cy-GB" b="1" smtClean="0">
                <a:cs typeface="Arial"/>
              </a:rPr>
              <a:t>cynllun sesiwn (</a:t>
            </a:r>
            <a:r>
              <a:rPr lang="cy-GB" smtClean="0">
                <a:cs typeface="Arial"/>
              </a:rPr>
              <a:t>gan gynnwys esboniadau o’r adnoddau y byddwch yn eu paratoi) ar </a:t>
            </a:r>
            <a:r>
              <a:rPr lang="cy-GB" b="1" smtClean="0">
                <a:cs typeface="Arial"/>
              </a:rPr>
              <a:t>Ffurflen 1b</a:t>
            </a:r>
            <a:r>
              <a:rPr lang="cy-GB" smtClean="0"/>
              <a:t>.</a:t>
            </a:r>
          </a:p>
          <a:p>
            <a:r>
              <a:rPr lang="en-GB" dirty="0" err="1" smtClean="0">
                <a:cs typeface="Arial"/>
              </a:rPr>
              <a:t>Nodwch</a:t>
            </a:r>
            <a:r>
              <a:rPr lang="en-GB" dirty="0" smtClean="0">
                <a:cs typeface="Arial"/>
              </a:rPr>
              <a:t> </a:t>
            </a:r>
            <a:r>
              <a:rPr lang="en-GB" dirty="0" err="1" smtClean="0">
                <a:cs typeface="Arial"/>
              </a:rPr>
              <a:t>yn</a:t>
            </a:r>
            <a:r>
              <a:rPr lang="en-GB" dirty="0" smtClean="0">
                <a:cs typeface="Arial"/>
              </a:rPr>
              <a:t> </a:t>
            </a:r>
            <a:r>
              <a:rPr lang="en-GB" dirty="0" err="1" smtClean="0">
                <a:cs typeface="Arial"/>
              </a:rPr>
              <a:t>glir</a:t>
            </a:r>
            <a:r>
              <a:rPr lang="en-GB" dirty="0" smtClean="0">
                <a:cs typeface="Arial"/>
              </a:rPr>
              <a:t>: </a:t>
            </a:r>
            <a:r>
              <a:rPr lang="en-GB" dirty="0" err="1" smtClean="0">
                <a:cs typeface="Arial"/>
              </a:rPr>
              <a:t>eich</a:t>
            </a:r>
            <a:r>
              <a:rPr lang="en-GB" dirty="0" smtClean="0">
                <a:cs typeface="Arial"/>
              </a:rPr>
              <a:t> </a:t>
            </a:r>
            <a:r>
              <a:rPr lang="cy-GB" dirty="0" smtClean="0"/>
              <a:t>gr</a:t>
            </a:r>
            <a:r>
              <a:rPr lang="cy-GB" sz="2300" dirty="0" smtClean="0">
                <a:cs typeface="Arial"/>
              </a:rPr>
              <a:t>ŵ</a:t>
            </a:r>
            <a:r>
              <a:rPr lang="cy-GB" dirty="0" smtClean="0">
                <a:cs typeface="Arial"/>
              </a:rPr>
              <a:t>p proffesiynol (e.e. A) ac enwau’r hyfforddeion yn eich </a:t>
            </a:r>
            <a:r>
              <a:rPr lang="cy-GB" dirty="0" smtClean="0"/>
              <a:t>gr</a:t>
            </a:r>
            <a:r>
              <a:rPr lang="cy-GB" sz="2300" dirty="0" smtClean="0">
                <a:cs typeface="Arial"/>
              </a:rPr>
              <a:t>ŵ</a:t>
            </a:r>
            <a:r>
              <a:rPr lang="cy-GB" dirty="0" smtClean="0">
                <a:cs typeface="Arial"/>
              </a:rPr>
              <a:t>p.</a:t>
            </a:r>
          </a:p>
          <a:p>
            <a:r>
              <a:rPr lang="en-GB" b="1" dirty="0" err="1" smtClean="0">
                <a:cs typeface="Arial"/>
              </a:rPr>
              <a:t>Er</a:t>
            </a:r>
            <a:r>
              <a:rPr lang="en-GB" b="1" dirty="0" smtClean="0">
                <a:cs typeface="Arial"/>
              </a:rPr>
              <a:t> </a:t>
            </a:r>
            <a:r>
              <a:rPr lang="en-GB" b="1" dirty="0" err="1" smtClean="0">
                <a:cs typeface="Arial"/>
              </a:rPr>
              <a:t>enghraifft</a:t>
            </a:r>
            <a:r>
              <a:rPr lang="en-GB" b="1" dirty="0" smtClean="0">
                <a:cs typeface="Arial"/>
              </a:rPr>
              <a:t>: </a:t>
            </a:r>
            <a:r>
              <a:rPr lang="cy-GB" dirty="0" smtClean="0"/>
              <a:t>Gr</a:t>
            </a:r>
            <a:r>
              <a:rPr lang="cy-GB" sz="2300" dirty="0" smtClean="0">
                <a:cs typeface="Arial"/>
              </a:rPr>
              <a:t>ŵ</a:t>
            </a:r>
            <a:r>
              <a:rPr lang="cy-GB" dirty="0" smtClean="0">
                <a:cs typeface="Arial"/>
              </a:rPr>
              <a:t>p Proffesiynol    A,    </a:t>
            </a:r>
            <a:r>
              <a:rPr lang="cy-GB" dirty="0" smtClean="0"/>
              <a:t>Gr</a:t>
            </a:r>
            <a:r>
              <a:rPr lang="cy-GB" sz="2300" dirty="0" smtClean="0">
                <a:cs typeface="Arial"/>
              </a:rPr>
              <a:t>ŵ</a:t>
            </a:r>
            <a:r>
              <a:rPr lang="cy-GB" dirty="0" smtClean="0">
                <a:cs typeface="Arial"/>
              </a:rPr>
              <a:t>p 1, Nerys Defis, Iwan Ellis-Williams, Rachel Bendall</a:t>
            </a:r>
            <a:endParaRPr lang="cy-GB" baseline="30000" dirty="0" smtClean="0">
              <a:cs typeface="Arial"/>
            </a:endParaRPr>
          </a:p>
        </p:txBody>
      </p:sp>
      <p:sp>
        <p:nvSpPr>
          <p:cNvPr id="4" name="Content Placeholder 2"/>
          <p:cNvSpPr txBox="1">
            <a:spLocks/>
          </p:cNvSpPr>
          <p:nvPr/>
        </p:nvSpPr>
        <p:spPr>
          <a:xfrm>
            <a:off x="4578858" y="1203833"/>
            <a:ext cx="3886200" cy="4351338"/>
          </a:xfrm>
          <a:prstGeom prst="rect">
            <a:avLst/>
          </a:prstGeom>
        </p:spPr>
        <p:txBody>
          <a:bodyPr>
            <a:normAutofit/>
          </a:bodyPr>
          <a:lst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a:lstStyle>
          <a:p>
            <a:r>
              <a:rPr lang="en-US" smtClean="0"/>
              <a:t>Each group of X trainees is required to present a </a:t>
            </a:r>
            <a:r>
              <a:rPr lang="en-US" b="1" smtClean="0"/>
              <a:t>session</a:t>
            </a:r>
            <a:r>
              <a:rPr lang="en-US" smtClean="0"/>
              <a:t> </a:t>
            </a:r>
            <a:r>
              <a:rPr lang="en-US" b="1" smtClean="0"/>
              <a:t>plan </a:t>
            </a:r>
            <a:r>
              <a:rPr lang="en-US" smtClean="0"/>
              <a:t>(including explanations of resources you will prepare) on </a:t>
            </a:r>
            <a:r>
              <a:rPr lang="en-US" b="1" smtClean="0"/>
              <a:t>Form 1b</a:t>
            </a:r>
            <a:r>
              <a:rPr lang="en-US" smtClean="0"/>
              <a:t>.</a:t>
            </a:r>
          </a:p>
          <a:p>
            <a:r>
              <a:rPr lang="en-US" smtClean="0"/>
              <a:t>Please state clearly: your professional group (e.g. A) &amp; the names of the trainees in your group. </a:t>
            </a:r>
          </a:p>
          <a:p>
            <a:r>
              <a:rPr lang="en-US" smtClean="0"/>
              <a:t>	</a:t>
            </a:r>
            <a:r>
              <a:rPr lang="en-US" b="1" smtClean="0"/>
              <a:t>For example</a:t>
            </a:r>
            <a:r>
              <a:rPr lang="en-US" smtClean="0"/>
              <a:t>: Professional Group A, Group 1, </a:t>
            </a:r>
            <a:r>
              <a:rPr lang="cy-GB" smtClean="0">
                <a:cs typeface="Arial"/>
              </a:rPr>
              <a:t>Nerys Defis, Iwan Ellis-Williams, Rachel Bendall</a:t>
            </a:r>
            <a:endParaRPr lang="cy-GB" baseline="30000" dirty="0" smtClean="0">
              <a:cs typeface="Arial"/>
            </a:endParaRPr>
          </a:p>
        </p:txBody>
      </p:sp>
    </p:spTree>
    <p:extLst>
      <p:ext uri="{BB962C8B-B14F-4D97-AF65-F5344CB8AC3E}">
        <p14:creationId xmlns:p14="http://schemas.microsoft.com/office/powerpoint/2010/main" val="135783289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350</TotalTime>
  <Words>945</Words>
  <Application>Microsoft Macintosh PowerPoint</Application>
  <PresentationFormat>On-screen Show (4:3)</PresentationFormat>
  <Paragraphs>112</Paragraphs>
  <Slides>13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Calibri Light</vt:lpstr>
      <vt:lpstr>Wingdings</vt:lpstr>
      <vt:lpstr>Arial</vt:lpstr>
      <vt:lpstr>Office Theme</vt:lpstr>
      <vt:lpstr>PowerPoint Presentation</vt:lpstr>
      <vt:lpstr>PowerPoint Presentation</vt:lpstr>
      <vt:lpstr>PowerPoint Presentation</vt:lpstr>
      <vt:lpstr>PowerPoint Presentation</vt:lpstr>
      <vt:lpstr>What is micro-teaching? - Beth yw micro-addysgu?</vt:lpstr>
      <vt:lpstr>PowerPoint Presentation</vt:lpstr>
      <vt:lpstr>PowerPoint Presentation</vt:lpstr>
      <vt:lpstr>PowerPoint Presentation</vt:lpstr>
      <vt:lpstr>Learning Objectives * Amcanion Dysgu </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Micro-Teaching</dc:title>
  <dc:creator>swwcte23</dc:creator>
  <cp:lastModifiedBy>Nerys Defis</cp:lastModifiedBy>
  <cp:revision>20</cp:revision>
  <dcterms:created xsi:type="dcterms:W3CDTF">2014-08-23T13:46:17Z</dcterms:created>
  <dcterms:modified xsi:type="dcterms:W3CDTF">2018-10-28T22:11:09Z</dcterms:modified>
</cp:coreProperties>
</file>