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5" r:id="rId1"/>
  </p:sldMasterIdLst>
  <p:sldIdLst>
    <p:sldId id="256" r:id="rId2"/>
    <p:sldId id="276" r:id="rId3"/>
    <p:sldId id="273" r:id="rId4"/>
    <p:sldId id="275" r:id="rId5"/>
    <p:sldId id="274" r:id="rId6"/>
    <p:sldId id="272" r:id="rId7"/>
    <p:sldId id="277" r:id="rId8"/>
    <p:sldId id="271" r:id="rId9"/>
    <p:sldId id="262" r:id="rId10"/>
    <p:sldId id="263" r:id="rId11"/>
    <p:sldId id="278" r:id="rId12"/>
    <p:sldId id="264"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Rebecca Rhydderch-edwards (1810557)" initials="RR(" lastIdx="1" clrIdx="0">
    <p:extLst>
      <p:ext uri="{19B8F6BF-5375-455C-9EA6-DF929625EA0E}">
        <p15:presenceInfo xmlns:p15="http://schemas.microsoft.com/office/powerpoint/2012/main" userId="Rebecca Rhydderch-edwards (1810557)"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EFC403F-CF16-4700-A1A1-9BBB80419A0B}" v="44" dt="2019-04-29T18:58:04.5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286" autoAdjust="0"/>
    <p:restoredTop sz="94660"/>
  </p:normalViewPr>
  <p:slideViewPr>
    <p:cSldViewPr snapToGrid="0">
      <p:cViewPr>
        <p:scale>
          <a:sx n="66" d="100"/>
          <a:sy n="66" d="100"/>
        </p:scale>
        <p:origin x="544" y="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commentAuthors" Target="commentAuthor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8215755-D2A0-4091-80E9-7E9F45299222}"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E3C90E3F-160C-4F3D-AEC4-38A5152C14E9}">
      <dgm:prSet custT="1"/>
      <dgm:spPr/>
      <dgm:t>
        <a:bodyPr/>
        <a:lstStyle/>
        <a:p>
          <a:r>
            <a:rPr lang="en-GB" sz="2000" dirty="0"/>
            <a:t>In 1966 Peter </a:t>
          </a:r>
          <a:r>
            <a:rPr lang="en-GB" sz="2000" dirty="0" err="1"/>
            <a:t>Bergue</a:t>
          </a:r>
          <a:r>
            <a:rPr lang="en-GB" sz="2000" dirty="0"/>
            <a:t> and Thomas </a:t>
          </a:r>
          <a:r>
            <a:rPr lang="en-GB" sz="2000" dirty="0" err="1"/>
            <a:t>Luchmann</a:t>
          </a:r>
          <a:r>
            <a:rPr lang="en-GB" sz="2000" dirty="0"/>
            <a:t> established and published a new theory “ The Social constructionist Theory”</a:t>
          </a:r>
          <a:endParaRPr lang="en-US" sz="2000" dirty="0"/>
        </a:p>
      </dgm:t>
    </dgm:pt>
    <dgm:pt modelId="{CCD6B64B-CA1A-472E-A37E-57A42581A1DB}" type="parTrans" cxnId="{02F29844-CD9A-4BB8-92DE-18399BFBD755}">
      <dgm:prSet/>
      <dgm:spPr/>
      <dgm:t>
        <a:bodyPr/>
        <a:lstStyle/>
        <a:p>
          <a:endParaRPr lang="en-US"/>
        </a:p>
      </dgm:t>
    </dgm:pt>
    <dgm:pt modelId="{53207F79-0882-4ADA-AB73-355A2BE5F86D}" type="sibTrans" cxnId="{02F29844-CD9A-4BB8-92DE-18399BFBD755}">
      <dgm:prSet/>
      <dgm:spPr/>
      <dgm:t>
        <a:bodyPr/>
        <a:lstStyle/>
        <a:p>
          <a:endParaRPr lang="en-US"/>
        </a:p>
      </dgm:t>
    </dgm:pt>
    <dgm:pt modelId="{AFC8412C-37D9-46CA-8BE4-B1CE6268B43A}">
      <dgm:prSet custT="1"/>
      <dgm:spPr/>
      <dgm:t>
        <a:bodyPr/>
        <a:lstStyle/>
        <a:p>
          <a:r>
            <a:rPr lang="en-GB" sz="2000" dirty="0"/>
            <a:t>Social Constructionist Theory</a:t>
          </a:r>
          <a:endParaRPr lang="en-US" sz="2000" dirty="0"/>
        </a:p>
      </dgm:t>
    </dgm:pt>
    <dgm:pt modelId="{7A780383-5F29-403F-8DD8-E003CD4027B1}" type="parTrans" cxnId="{D80AF010-E958-4618-8639-3D7FBE20B1DB}">
      <dgm:prSet/>
      <dgm:spPr/>
      <dgm:t>
        <a:bodyPr/>
        <a:lstStyle/>
        <a:p>
          <a:endParaRPr lang="en-US"/>
        </a:p>
      </dgm:t>
    </dgm:pt>
    <dgm:pt modelId="{31EECFF3-1F86-40AA-8190-8EB6D35B5C83}" type="sibTrans" cxnId="{D80AF010-E958-4618-8639-3D7FBE20B1DB}">
      <dgm:prSet/>
      <dgm:spPr/>
      <dgm:t>
        <a:bodyPr/>
        <a:lstStyle/>
        <a:p>
          <a:endParaRPr lang="en-US"/>
        </a:p>
      </dgm:t>
    </dgm:pt>
    <dgm:pt modelId="{3756C6A5-FD41-435F-AFA6-09B7EF9BF747}">
      <dgm:prSet custT="1"/>
      <dgm:spPr/>
      <dgm:t>
        <a:bodyPr/>
        <a:lstStyle/>
        <a:p>
          <a:r>
            <a:rPr lang="en-GB" sz="2000" dirty="0"/>
            <a:t>Social Constructs </a:t>
          </a:r>
          <a:endParaRPr lang="en-US" sz="2000" dirty="0"/>
        </a:p>
      </dgm:t>
    </dgm:pt>
    <dgm:pt modelId="{E4C8C407-3045-4EF8-909F-0F438C2DC9F7}" type="parTrans" cxnId="{EABA030A-5A7F-4FE7-B10F-F1C9A3D0306C}">
      <dgm:prSet/>
      <dgm:spPr/>
      <dgm:t>
        <a:bodyPr/>
        <a:lstStyle/>
        <a:p>
          <a:endParaRPr lang="en-US"/>
        </a:p>
      </dgm:t>
    </dgm:pt>
    <dgm:pt modelId="{B955036A-92E7-45C0-ACA9-6D35D6B3F4DE}" type="sibTrans" cxnId="{EABA030A-5A7F-4FE7-B10F-F1C9A3D0306C}">
      <dgm:prSet/>
      <dgm:spPr/>
      <dgm:t>
        <a:bodyPr/>
        <a:lstStyle/>
        <a:p>
          <a:endParaRPr lang="en-US"/>
        </a:p>
      </dgm:t>
    </dgm:pt>
    <dgm:pt modelId="{7BB648E7-9F07-4F2A-AE08-8D033B47DBE2}">
      <dgm:prSet custT="1"/>
      <dgm:spPr/>
      <dgm:t>
        <a:bodyPr/>
        <a:lstStyle/>
        <a:p>
          <a:r>
            <a:rPr lang="en-GB" sz="2000" dirty="0"/>
            <a:t>Social Reality </a:t>
          </a:r>
          <a:endParaRPr lang="en-US" sz="2000" dirty="0"/>
        </a:p>
      </dgm:t>
    </dgm:pt>
    <dgm:pt modelId="{B020D770-E7D4-4568-A6B4-6F07EB4CB9D3}" type="parTrans" cxnId="{DF4D4A29-BCBD-46F5-B506-FE1A6ADF49CB}">
      <dgm:prSet/>
      <dgm:spPr/>
      <dgm:t>
        <a:bodyPr/>
        <a:lstStyle/>
        <a:p>
          <a:endParaRPr lang="en-US"/>
        </a:p>
      </dgm:t>
    </dgm:pt>
    <dgm:pt modelId="{2E517797-BA47-42FC-8C73-B4F6381F9547}" type="sibTrans" cxnId="{DF4D4A29-BCBD-46F5-B506-FE1A6ADF49CB}">
      <dgm:prSet/>
      <dgm:spPr/>
      <dgm:t>
        <a:bodyPr/>
        <a:lstStyle/>
        <a:p>
          <a:endParaRPr lang="en-US"/>
        </a:p>
      </dgm:t>
    </dgm:pt>
    <dgm:pt modelId="{EA0380C3-6AFB-4F84-97C2-406FD5B4889D}">
      <dgm:prSet custT="1"/>
      <dgm:spPr/>
      <dgm:t>
        <a:bodyPr/>
        <a:lstStyle/>
        <a:p>
          <a:r>
            <a:rPr lang="en-GB" sz="2000" dirty="0"/>
            <a:t>Artefacts</a:t>
          </a:r>
          <a:r>
            <a:rPr lang="en-GB" sz="500" dirty="0"/>
            <a:t>  </a:t>
          </a:r>
          <a:endParaRPr lang="en-US" sz="500" dirty="0"/>
        </a:p>
      </dgm:t>
    </dgm:pt>
    <dgm:pt modelId="{9AD2078E-75C1-4591-A569-35D3CBECD2FB}" type="parTrans" cxnId="{EE9D1A7B-520B-4D61-AB3B-BC11A3C8FF1B}">
      <dgm:prSet/>
      <dgm:spPr/>
      <dgm:t>
        <a:bodyPr/>
        <a:lstStyle/>
        <a:p>
          <a:endParaRPr lang="en-US"/>
        </a:p>
      </dgm:t>
    </dgm:pt>
    <dgm:pt modelId="{A3FB6D2E-5C47-4273-9307-CBB031D9C57B}" type="sibTrans" cxnId="{EE9D1A7B-520B-4D61-AB3B-BC11A3C8FF1B}">
      <dgm:prSet/>
      <dgm:spPr/>
      <dgm:t>
        <a:bodyPr/>
        <a:lstStyle/>
        <a:p>
          <a:endParaRPr lang="en-US"/>
        </a:p>
      </dgm:t>
    </dgm:pt>
    <dgm:pt modelId="{2F9A86B2-98B0-4C04-8A5E-DEE5FD180678}" type="pres">
      <dgm:prSet presAssocID="{18215755-D2A0-4091-80E9-7E9F45299222}" presName="linear" presStyleCnt="0">
        <dgm:presLayoutVars>
          <dgm:animLvl val="lvl"/>
          <dgm:resizeHandles val="exact"/>
        </dgm:presLayoutVars>
      </dgm:prSet>
      <dgm:spPr/>
    </dgm:pt>
    <dgm:pt modelId="{F2B317E0-4460-4B41-BC86-CA6B6DF7FEAB}" type="pres">
      <dgm:prSet presAssocID="{E3C90E3F-160C-4F3D-AEC4-38A5152C14E9}" presName="parentText" presStyleLbl="node1" presStyleIdx="0" presStyleCnt="5">
        <dgm:presLayoutVars>
          <dgm:chMax val="0"/>
          <dgm:bulletEnabled val="1"/>
        </dgm:presLayoutVars>
      </dgm:prSet>
      <dgm:spPr/>
    </dgm:pt>
    <dgm:pt modelId="{55D3E242-6590-4470-BE36-11E443E96769}" type="pres">
      <dgm:prSet presAssocID="{53207F79-0882-4ADA-AB73-355A2BE5F86D}" presName="spacer" presStyleCnt="0"/>
      <dgm:spPr/>
    </dgm:pt>
    <dgm:pt modelId="{DF56E2AD-A766-4756-9E29-D5B15F1E53F6}" type="pres">
      <dgm:prSet presAssocID="{AFC8412C-37D9-46CA-8BE4-B1CE6268B43A}" presName="parentText" presStyleLbl="node1" presStyleIdx="1" presStyleCnt="5" custLinFactY="-3259" custLinFactNeighborX="1614" custLinFactNeighborY="-100000">
        <dgm:presLayoutVars>
          <dgm:chMax val="0"/>
          <dgm:bulletEnabled val="1"/>
        </dgm:presLayoutVars>
      </dgm:prSet>
      <dgm:spPr/>
    </dgm:pt>
    <dgm:pt modelId="{8F5F2F58-0F3D-4A72-8847-1E40C902F695}" type="pres">
      <dgm:prSet presAssocID="{31EECFF3-1F86-40AA-8190-8EB6D35B5C83}" presName="spacer" presStyleCnt="0"/>
      <dgm:spPr/>
    </dgm:pt>
    <dgm:pt modelId="{857D6489-15FB-4963-96AC-8D3E059583D2}" type="pres">
      <dgm:prSet presAssocID="{3756C6A5-FD41-435F-AFA6-09B7EF9BF747}" presName="parentText" presStyleLbl="node1" presStyleIdx="2" presStyleCnt="5" custLinFactY="-3038" custLinFactNeighborX="-153" custLinFactNeighborY="-100000">
        <dgm:presLayoutVars>
          <dgm:chMax val="0"/>
          <dgm:bulletEnabled val="1"/>
        </dgm:presLayoutVars>
      </dgm:prSet>
      <dgm:spPr/>
    </dgm:pt>
    <dgm:pt modelId="{C94FE721-BA95-4754-A1EB-FB2CCDC9C1DE}" type="pres">
      <dgm:prSet presAssocID="{B955036A-92E7-45C0-ACA9-6D35D6B3F4DE}" presName="spacer" presStyleCnt="0"/>
      <dgm:spPr/>
    </dgm:pt>
    <dgm:pt modelId="{7B00270A-1013-4D9C-94DE-3247F89E9C75}" type="pres">
      <dgm:prSet presAssocID="{7BB648E7-9F07-4F2A-AE08-8D033B47DBE2}" presName="parentText" presStyleLbl="node1" presStyleIdx="3" presStyleCnt="5">
        <dgm:presLayoutVars>
          <dgm:chMax val="0"/>
          <dgm:bulletEnabled val="1"/>
        </dgm:presLayoutVars>
      </dgm:prSet>
      <dgm:spPr/>
    </dgm:pt>
    <dgm:pt modelId="{7E11AA55-216F-4BC0-845D-A9BB0D678503}" type="pres">
      <dgm:prSet presAssocID="{2E517797-BA47-42FC-8C73-B4F6381F9547}" presName="spacer" presStyleCnt="0"/>
      <dgm:spPr/>
    </dgm:pt>
    <dgm:pt modelId="{CA411F6E-AF27-4129-984F-758DA23763AE}" type="pres">
      <dgm:prSet presAssocID="{EA0380C3-6AFB-4F84-97C2-406FD5B4889D}" presName="parentText" presStyleLbl="node1" presStyleIdx="4" presStyleCnt="5" custLinFactY="2803" custLinFactNeighborX="-153" custLinFactNeighborY="100000">
        <dgm:presLayoutVars>
          <dgm:chMax val="0"/>
          <dgm:bulletEnabled val="1"/>
        </dgm:presLayoutVars>
      </dgm:prSet>
      <dgm:spPr/>
    </dgm:pt>
  </dgm:ptLst>
  <dgm:cxnLst>
    <dgm:cxn modelId="{EABA030A-5A7F-4FE7-B10F-F1C9A3D0306C}" srcId="{18215755-D2A0-4091-80E9-7E9F45299222}" destId="{3756C6A5-FD41-435F-AFA6-09B7EF9BF747}" srcOrd="2" destOrd="0" parTransId="{E4C8C407-3045-4EF8-909F-0F438C2DC9F7}" sibTransId="{B955036A-92E7-45C0-ACA9-6D35D6B3F4DE}"/>
    <dgm:cxn modelId="{D80AF010-E958-4618-8639-3D7FBE20B1DB}" srcId="{18215755-D2A0-4091-80E9-7E9F45299222}" destId="{AFC8412C-37D9-46CA-8BE4-B1CE6268B43A}" srcOrd="1" destOrd="0" parTransId="{7A780383-5F29-403F-8DD8-E003CD4027B1}" sibTransId="{31EECFF3-1F86-40AA-8190-8EB6D35B5C83}"/>
    <dgm:cxn modelId="{DF4D4A29-BCBD-46F5-B506-FE1A6ADF49CB}" srcId="{18215755-D2A0-4091-80E9-7E9F45299222}" destId="{7BB648E7-9F07-4F2A-AE08-8D033B47DBE2}" srcOrd="3" destOrd="0" parTransId="{B020D770-E7D4-4568-A6B4-6F07EB4CB9D3}" sibTransId="{2E517797-BA47-42FC-8C73-B4F6381F9547}"/>
    <dgm:cxn modelId="{68C4A82A-C5BA-4DCF-B890-020F9FD89BD9}" type="presOf" srcId="{E3C90E3F-160C-4F3D-AEC4-38A5152C14E9}" destId="{F2B317E0-4460-4B41-BC86-CA6B6DF7FEAB}" srcOrd="0" destOrd="0" presId="urn:microsoft.com/office/officeart/2005/8/layout/vList2"/>
    <dgm:cxn modelId="{32A22B30-CBC0-4816-AD9C-B6E77EB26CE2}" type="presOf" srcId="{7BB648E7-9F07-4F2A-AE08-8D033B47DBE2}" destId="{7B00270A-1013-4D9C-94DE-3247F89E9C75}" srcOrd="0" destOrd="0" presId="urn:microsoft.com/office/officeart/2005/8/layout/vList2"/>
    <dgm:cxn modelId="{02F29844-CD9A-4BB8-92DE-18399BFBD755}" srcId="{18215755-D2A0-4091-80E9-7E9F45299222}" destId="{E3C90E3F-160C-4F3D-AEC4-38A5152C14E9}" srcOrd="0" destOrd="0" parTransId="{CCD6B64B-CA1A-472E-A37E-57A42581A1DB}" sibTransId="{53207F79-0882-4ADA-AB73-355A2BE5F86D}"/>
    <dgm:cxn modelId="{B6035554-4B09-450B-873F-7A9B352E1C3F}" type="presOf" srcId="{18215755-D2A0-4091-80E9-7E9F45299222}" destId="{2F9A86B2-98B0-4C04-8A5E-DEE5FD180678}" srcOrd="0" destOrd="0" presId="urn:microsoft.com/office/officeart/2005/8/layout/vList2"/>
    <dgm:cxn modelId="{9D683E75-5B2C-4498-92EF-103F1FB435F9}" type="presOf" srcId="{AFC8412C-37D9-46CA-8BE4-B1CE6268B43A}" destId="{DF56E2AD-A766-4756-9E29-D5B15F1E53F6}" srcOrd="0" destOrd="0" presId="urn:microsoft.com/office/officeart/2005/8/layout/vList2"/>
    <dgm:cxn modelId="{42FD3777-CE92-4E9C-8FD6-5DCD9F7AB3E0}" type="presOf" srcId="{EA0380C3-6AFB-4F84-97C2-406FD5B4889D}" destId="{CA411F6E-AF27-4129-984F-758DA23763AE}" srcOrd="0" destOrd="0" presId="urn:microsoft.com/office/officeart/2005/8/layout/vList2"/>
    <dgm:cxn modelId="{EE9D1A7B-520B-4D61-AB3B-BC11A3C8FF1B}" srcId="{18215755-D2A0-4091-80E9-7E9F45299222}" destId="{EA0380C3-6AFB-4F84-97C2-406FD5B4889D}" srcOrd="4" destOrd="0" parTransId="{9AD2078E-75C1-4591-A569-35D3CBECD2FB}" sibTransId="{A3FB6D2E-5C47-4273-9307-CBB031D9C57B}"/>
    <dgm:cxn modelId="{E44DCBB7-E147-458C-8BCA-65B31F17D665}" type="presOf" srcId="{3756C6A5-FD41-435F-AFA6-09B7EF9BF747}" destId="{857D6489-15FB-4963-96AC-8D3E059583D2}" srcOrd="0" destOrd="0" presId="urn:microsoft.com/office/officeart/2005/8/layout/vList2"/>
    <dgm:cxn modelId="{A7F3517C-8244-4FEE-9D30-D59B46122E83}" type="presParOf" srcId="{2F9A86B2-98B0-4C04-8A5E-DEE5FD180678}" destId="{F2B317E0-4460-4B41-BC86-CA6B6DF7FEAB}" srcOrd="0" destOrd="0" presId="urn:microsoft.com/office/officeart/2005/8/layout/vList2"/>
    <dgm:cxn modelId="{8611F13B-2875-42D4-9725-C3BFB3219B9F}" type="presParOf" srcId="{2F9A86B2-98B0-4C04-8A5E-DEE5FD180678}" destId="{55D3E242-6590-4470-BE36-11E443E96769}" srcOrd="1" destOrd="0" presId="urn:microsoft.com/office/officeart/2005/8/layout/vList2"/>
    <dgm:cxn modelId="{4C109B55-BDDC-4D21-9F40-2D189FE40AC6}" type="presParOf" srcId="{2F9A86B2-98B0-4C04-8A5E-DEE5FD180678}" destId="{DF56E2AD-A766-4756-9E29-D5B15F1E53F6}" srcOrd="2" destOrd="0" presId="urn:microsoft.com/office/officeart/2005/8/layout/vList2"/>
    <dgm:cxn modelId="{2DF25671-7081-465B-B6C6-62A739D45C0A}" type="presParOf" srcId="{2F9A86B2-98B0-4C04-8A5E-DEE5FD180678}" destId="{8F5F2F58-0F3D-4A72-8847-1E40C902F695}" srcOrd="3" destOrd="0" presId="urn:microsoft.com/office/officeart/2005/8/layout/vList2"/>
    <dgm:cxn modelId="{83E95B2D-ADDA-4B1A-9CA3-1F3FAF0D1C8B}" type="presParOf" srcId="{2F9A86B2-98B0-4C04-8A5E-DEE5FD180678}" destId="{857D6489-15FB-4963-96AC-8D3E059583D2}" srcOrd="4" destOrd="0" presId="urn:microsoft.com/office/officeart/2005/8/layout/vList2"/>
    <dgm:cxn modelId="{A90403CB-21F5-4F18-90FB-30EF6C09B253}" type="presParOf" srcId="{2F9A86B2-98B0-4C04-8A5E-DEE5FD180678}" destId="{C94FE721-BA95-4754-A1EB-FB2CCDC9C1DE}" srcOrd="5" destOrd="0" presId="urn:microsoft.com/office/officeart/2005/8/layout/vList2"/>
    <dgm:cxn modelId="{B9559B1B-1A4A-4328-A850-3C751CA18C84}" type="presParOf" srcId="{2F9A86B2-98B0-4C04-8A5E-DEE5FD180678}" destId="{7B00270A-1013-4D9C-94DE-3247F89E9C75}" srcOrd="6" destOrd="0" presId="urn:microsoft.com/office/officeart/2005/8/layout/vList2"/>
    <dgm:cxn modelId="{D53544D7-155D-41D9-8E31-2A7D5B9A3403}" type="presParOf" srcId="{2F9A86B2-98B0-4C04-8A5E-DEE5FD180678}" destId="{7E11AA55-216F-4BC0-845D-A9BB0D678503}" srcOrd="7" destOrd="0" presId="urn:microsoft.com/office/officeart/2005/8/layout/vList2"/>
    <dgm:cxn modelId="{3C0C95D2-B044-41D2-B0EC-1315273F3DCE}" type="presParOf" srcId="{2F9A86B2-98B0-4C04-8A5E-DEE5FD180678}" destId="{CA411F6E-AF27-4129-984F-758DA23763AE}"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FCF835C-4243-4E62-A49A-B9D819E84F2E}" type="doc">
      <dgm:prSet loTypeId="urn:microsoft.com/office/officeart/2005/8/layout/cycle6" loCatId="cycle" qsTypeId="urn:microsoft.com/office/officeart/2005/8/quickstyle/simple1" qsCatId="simple" csTypeId="urn:microsoft.com/office/officeart/2005/8/colors/colorful1" csCatId="colorful" phldr="1"/>
      <dgm:spPr/>
      <dgm:t>
        <a:bodyPr/>
        <a:lstStyle/>
        <a:p>
          <a:endParaRPr lang="en-US"/>
        </a:p>
      </dgm:t>
    </dgm:pt>
    <dgm:pt modelId="{94518A4B-DDCA-49F1-A687-65A31B1844DC}">
      <dgm:prSet/>
      <dgm:spPr/>
      <dgm:t>
        <a:bodyPr/>
        <a:lstStyle/>
        <a:p>
          <a:r>
            <a:rPr lang="en-GB" dirty="0"/>
            <a:t>Weak social constructionism</a:t>
          </a:r>
          <a:endParaRPr lang="en-US" dirty="0"/>
        </a:p>
      </dgm:t>
    </dgm:pt>
    <dgm:pt modelId="{49E85051-CFF4-45ED-BB1B-7EE41583DD3D}" type="parTrans" cxnId="{522074AB-1A73-449B-994A-167C65DBDDF5}">
      <dgm:prSet/>
      <dgm:spPr/>
      <dgm:t>
        <a:bodyPr/>
        <a:lstStyle/>
        <a:p>
          <a:endParaRPr lang="en-US"/>
        </a:p>
      </dgm:t>
    </dgm:pt>
    <dgm:pt modelId="{7661B91C-D148-4FDB-922E-5E86FE829372}" type="sibTrans" cxnId="{522074AB-1A73-449B-994A-167C65DBDDF5}">
      <dgm:prSet/>
      <dgm:spPr/>
      <dgm:t>
        <a:bodyPr/>
        <a:lstStyle/>
        <a:p>
          <a:endParaRPr lang="en-US"/>
        </a:p>
      </dgm:t>
    </dgm:pt>
    <dgm:pt modelId="{161CAD1D-C446-4FE7-B767-AFA69972BF84}">
      <dgm:prSet/>
      <dgm:spPr/>
      <dgm:t>
        <a:bodyPr/>
        <a:lstStyle/>
        <a:p>
          <a:r>
            <a:rPr lang="en-GB"/>
            <a:t>Strong social constructionism </a:t>
          </a:r>
          <a:endParaRPr lang="en-US"/>
        </a:p>
      </dgm:t>
    </dgm:pt>
    <dgm:pt modelId="{733E233C-29CD-4E0E-8F56-9BB4ACCB506D}" type="parTrans" cxnId="{9C9EF442-151F-4263-934C-6E756A5ECE3B}">
      <dgm:prSet/>
      <dgm:spPr/>
      <dgm:t>
        <a:bodyPr/>
        <a:lstStyle/>
        <a:p>
          <a:endParaRPr lang="en-US"/>
        </a:p>
      </dgm:t>
    </dgm:pt>
    <dgm:pt modelId="{EB3C868C-5E57-4C98-94D2-57E8F6ACCE7C}" type="sibTrans" cxnId="{9C9EF442-151F-4263-934C-6E756A5ECE3B}">
      <dgm:prSet/>
      <dgm:spPr/>
      <dgm:t>
        <a:bodyPr/>
        <a:lstStyle/>
        <a:p>
          <a:endParaRPr lang="en-US"/>
        </a:p>
      </dgm:t>
    </dgm:pt>
    <dgm:pt modelId="{7575DD65-6394-4A8B-BC85-5EC93C59A796}" type="pres">
      <dgm:prSet presAssocID="{1FCF835C-4243-4E62-A49A-B9D819E84F2E}" presName="cycle" presStyleCnt="0">
        <dgm:presLayoutVars>
          <dgm:dir/>
          <dgm:resizeHandles val="exact"/>
        </dgm:presLayoutVars>
      </dgm:prSet>
      <dgm:spPr/>
    </dgm:pt>
    <dgm:pt modelId="{C8306817-6B5D-490A-B97F-AFC3DE64C59D}" type="pres">
      <dgm:prSet presAssocID="{94518A4B-DDCA-49F1-A687-65A31B1844DC}" presName="node" presStyleLbl="node1" presStyleIdx="0" presStyleCnt="2">
        <dgm:presLayoutVars>
          <dgm:bulletEnabled val="1"/>
        </dgm:presLayoutVars>
      </dgm:prSet>
      <dgm:spPr/>
    </dgm:pt>
    <dgm:pt modelId="{DF852806-C84B-40D5-978D-796559BF5A5D}" type="pres">
      <dgm:prSet presAssocID="{94518A4B-DDCA-49F1-A687-65A31B1844DC}" presName="spNode" presStyleCnt="0"/>
      <dgm:spPr/>
    </dgm:pt>
    <dgm:pt modelId="{34EDD05B-F820-4E6A-A058-3EE46C74F5E4}" type="pres">
      <dgm:prSet presAssocID="{7661B91C-D148-4FDB-922E-5E86FE829372}" presName="sibTrans" presStyleLbl="sibTrans1D1" presStyleIdx="0" presStyleCnt="2"/>
      <dgm:spPr/>
    </dgm:pt>
    <dgm:pt modelId="{B69B384C-EC07-4707-825A-B34F0E452513}" type="pres">
      <dgm:prSet presAssocID="{161CAD1D-C446-4FE7-B767-AFA69972BF84}" presName="node" presStyleLbl="node1" presStyleIdx="1" presStyleCnt="2">
        <dgm:presLayoutVars>
          <dgm:bulletEnabled val="1"/>
        </dgm:presLayoutVars>
      </dgm:prSet>
      <dgm:spPr/>
    </dgm:pt>
    <dgm:pt modelId="{A059FAA2-F411-4C36-A9C6-CE21AB063A1F}" type="pres">
      <dgm:prSet presAssocID="{161CAD1D-C446-4FE7-B767-AFA69972BF84}" presName="spNode" presStyleCnt="0"/>
      <dgm:spPr/>
    </dgm:pt>
    <dgm:pt modelId="{A56FDCB2-9DB8-485B-8BC2-0A82573D819D}" type="pres">
      <dgm:prSet presAssocID="{EB3C868C-5E57-4C98-94D2-57E8F6ACCE7C}" presName="sibTrans" presStyleLbl="sibTrans1D1" presStyleIdx="1" presStyleCnt="2"/>
      <dgm:spPr/>
    </dgm:pt>
  </dgm:ptLst>
  <dgm:cxnLst>
    <dgm:cxn modelId="{E39FBB41-CD69-455C-8391-22317A4C36D1}" type="presOf" srcId="{161CAD1D-C446-4FE7-B767-AFA69972BF84}" destId="{B69B384C-EC07-4707-825A-B34F0E452513}" srcOrd="0" destOrd="0" presId="urn:microsoft.com/office/officeart/2005/8/layout/cycle6"/>
    <dgm:cxn modelId="{9C9EF442-151F-4263-934C-6E756A5ECE3B}" srcId="{1FCF835C-4243-4E62-A49A-B9D819E84F2E}" destId="{161CAD1D-C446-4FE7-B767-AFA69972BF84}" srcOrd="1" destOrd="0" parTransId="{733E233C-29CD-4E0E-8F56-9BB4ACCB506D}" sibTransId="{EB3C868C-5E57-4C98-94D2-57E8F6ACCE7C}"/>
    <dgm:cxn modelId="{71F660A1-4225-4567-B951-6AE1AD43CFAA}" type="presOf" srcId="{7661B91C-D148-4FDB-922E-5E86FE829372}" destId="{34EDD05B-F820-4E6A-A058-3EE46C74F5E4}" srcOrd="0" destOrd="0" presId="urn:microsoft.com/office/officeart/2005/8/layout/cycle6"/>
    <dgm:cxn modelId="{522074AB-1A73-449B-994A-167C65DBDDF5}" srcId="{1FCF835C-4243-4E62-A49A-B9D819E84F2E}" destId="{94518A4B-DDCA-49F1-A687-65A31B1844DC}" srcOrd="0" destOrd="0" parTransId="{49E85051-CFF4-45ED-BB1B-7EE41583DD3D}" sibTransId="{7661B91C-D148-4FDB-922E-5E86FE829372}"/>
    <dgm:cxn modelId="{0C3C24B5-9CD1-4109-84E0-CE4DAAC51217}" type="presOf" srcId="{EB3C868C-5E57-4C98-94D2-57E8F6ACCE7C}" destId="{A56FDCB2-9DB8-485B-8BC2-0A82573D819D}" srcOrd="0" destOrd="0" presId="urn:microsoft.com/office/officeart/2005/8/layout/cycle6"/>
    <dgm:cxn modelId="{0178F0B9-F1DD-4AF5-AE3A-4950213EF6E1}" type="presOf" srcId="{1FCF835C-4243-4E62-A49A-B9D819E84F2E}" destId="{7575DD65-6394-4A8B-BC85-5EC93C59A796}" srcOrd="0" destOrd="0" presId="urn:microsoft.com/office/officeart/2005/8/layout/cycle6"/>
    <dgm:cxn modelId="{AF543FCC-690E-46CA-BCD3-63340B646252}" type="presOf" srcId="{94518A4B-DDCA-49F1-A687-65A31B1844DC}" destId="{C8306817-6B5D-490A-B97F-AFC3DE64C59D}" srcOrd="0" destOrd="0" presId="urn:microsoft.com/office/officeart/2005/8/layout/cycle6"/>
    <dgm:cxn modelId="{A34E99BA-FAEA-499B-BA6B-474691066F21}" type="presParOf" srcId="{7575DD65-6394-4A8B-BC85-5EC93C59A796}" destId="{C8306817-6B5D-490A-B97F-AFC3DE64C59D}" srcOrd="0" destOrd="0" presId="urn:microsoft.com/office/officeart/2005/8/layout/cycle6"/>
    <dgm:cxn modelId="{A8FBF167-F1A1-42A7-BFB6-DB5E5B4BC280}" type="presParOf" srcId="{7575DD65-6394-4A8B-BC85-5EC93C59A796}" destId="{DF852806-C84B-40D5-978D-796559BF5A5D}" srcOrd="1" destOrd="0" presId="urn:microsoft.com/office/officeart/2005/8/layout/cycle6"/>
    <dgm:cxn modelId="{B9AA96F5-3389-4E52-B2A0-5CCC1996A1FC}" type="presParOf" srcId="{7575DD65-6394-4A8B-BC85-5EC93C59A796}" destId="{34EDD05B-F820-4E6A-A058-3EE46C74F5E4}" srcOrd="2" destOrd="0" presId="urn:microsoft.com/office/officeart/2005/8/layout/cycle6"/>
    <dgm:cxn modelId="{2B32F355-AA76-4206-9F7B-C486997BAEBE}" type="presParOf" srcId="{7575DD65-6394-4A8B-BC85-5EC93C59A796}" destId="{B69B384C-EC07-4707-825A-B34F0E452513}" srcOrd="3" destOrd="0" presId="urn:microsoft.com/office/officeart/2005/8/layout/cycle6"/>
    <dgm:cxn modelId="{1E764A29-7532-4D35-9D5D-C5B0B0E86600}" type="presParOf" srcId="{7575DD65-6394-4A8B-BC85-5EC93C59A796}" destId="{A059FAA2-F411-4C36-A9C6-CE21AB063A1F}" srcOrd="4" destOrd="0" presId="urn:microsoft.com/office/officeart/2005/8/layout/cycle6"/>
    <dgm:cxn modelId="{D14D4AC9-6A4A-4932-A0BA-C5A5CD469BC3}" type="presParOf" srcId="{7575DD65-6394-4A8B-BC85-5EC93C59A796}" destId="{A56FDCB2-9DB8-485B-8BC2-0A82573D819D}" srcOrd="5" destOrd="0" presId="urn:microsoft.com/office/officeart/2005/8/layout/cycle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DF2B373-9E2E-4CE6-8348-0437330E7C14}" type="doc">
      <dgm:prSet loTypeId="urn:microsoft.com/office/officeart/2005/8/layout/list1" loCatId="list" qsTypeId="urn:microsoft.com/office/officeart/2005/8/quickstyle/simple2" qsCatId="simple" csTypeId="urn:microsoft.com/office/officeart/2005/8/colors/colorful2" csCatId="colorful"/>
      <dgm:spPr/>
      <dgm:t>
        <a:bodyPr/>
        <a:lstStyle/>
        <a:p>
          <a:endParaRPr lang="en-US"/>
        </a:p>
      </dgm:t>
    </dgm:pt>
    <dgm:pt modelId="{B818F1BF-3ECA-4C2A-85EB-8873A1BB9970}">
      <dgm:prSet/>
      <dgm:spPr/>
      <dgm:t>
        <a:bodyPr/>
        <a:lstStyle/>
        <a:p>
          <a:r>
            <a:rPr lang="en-GB"/>
            <a:t>Changes in society  </a:t>
          </a:r>
          <a:endParaRPr lang="en-US"/>
        </a:p>
      </dgm:t>
    </dgm:pt>
    <dgm:pt modelId="{5B243902-1897-458E-8DA1-24E33CA7ECD7}" type="parTrans" cxnId="{A769DCA1-33D2-44D2-94FB-DDE43E55FA75}">
      <dgm:prSet/>
      <dgm:spPr/>
      <dgm:t>
        <a:bodyPr/>
        <a:lstStyle/>
        <a:p>
          <a:endParaRPr lang="en-US"/>
        </a:p>
      </dgm:t>
    </dgm:pt>
    <dgm:pt modelId="{EA5738A2-EE18-4EC6-ADC4-40E305EA9511}" type="sibTrans" cxnId="{A769DCA1-33D2-44D2-94FB-DDE43E55FA75}">
      <dgm:prSet/>
      <dgm:spPr/>
      <dgm:t>
        <a:bodyPr/>
        <a:lstStyle/>
        <a:p>
          <a:endParaRPr lang="en-US"/>
        </a:p>
      </dgm:t>
    </dgm:pt>
    <dgm:pt modelId="{423BF0A1-1307-49D2-95CA-7EE68E3481FB}">
      <dgm:prSet/>
      <dgm:spPr/>
      <dgm:t>
        <a:bodyPr/>
        <a:lstStyle/>
        <a:p>
          <a:r>
            <a:rPr lang="en-GB"/>
            <a:t>Different types of Gender </a:t>
          </a:r>
          <a:endParaRPr lang="en-US"/>
        </a:p>
      </dgm:t>
    </dgm:pt>
    <dgm:pt modelId="{4746D20D-546D-46E2-A08A-72EFE2F04852}" type="parTrans" cxnId="{F4C28BCB-DC85-4497-8748-C642B521A1E3}">
      <dgm:prSet/>
      <dgm:spPr/>
      <dgm:t>
        <a:bodyPr/>
        <a:lstStyle/>
        <a:p>
          <a:endParaRPr lang="en-US"/>
        </a:p>
      </dgm:t>
    </dgm:pt>
    <dgm:pt modelId="{C1E511AF-DA4D-4583-ACFE-CE296002E1A1}" type="sibTrans" cxnId="{F4C28BCB-DC85-4497-8748-C642B521A1E3}">
      <dgm:prSet/>
      <dgm:spPr/>
      <dgm:t>
        <a:bodyPr/>
        <a:lstStyle/>
        <a:p>
          <a:endParaRPr lang="en-US"/>
        </a:p>
      </dgm:t>
    </dgm:pt>
    <dgm:pt modelId="{9AD21676-6AAA-4AD2-A50C-CED5E5E32B78}">
      <dgm:prSet/>
      <dgm:spPr/>
      <dgm:t>
        <a:bodyPr/>
        <a:lstStyle/>
        <a:p>
          <a:r>
            <a:rPr lang="en-GB"/>
            <a:t>Functionalism of Gender </a:t>
          </a:r>
          <a:endParaRPr lang="en-US"/>
        </a:p>
      </dgm:t>
    </dgm:pt>
    <dgm:pt modelId="{2640580C-3DEC-4533-9444-18F094DDB17F}" type="parTrans" cxnId="{BA7D442A-8E8F-4152-BC0F-01416367B900}">
      <dgm:prSet/>
      <dgm:spPr/>
      <dgm:t>
        <a:bodyPr/>
        <a:lstStyle/>
        <a:p>
          <a:endParaRPr lang="en-US"/>
        </a:p>
      </dgm:t>
    </dgm:pt>
    <dgm:pt modelId="{523345DA-8B68-4538-9F3A-D067447125F7}" type="sibTrans" cxnId="{BA7D442A-8E8F-4152-BC0F-01416367B900}">
      <dgm:prSet/>
      <dgm:spPr/>
      <dgm:t>
        <a:bodyPr/>
        <a:lstStyle/>
        <a:p>
          <a:endParaRPr lang="en-US"/>
        </a:p>
      </dgm:t>
    </dgm:pt>
    <dgm:pt modelId="{703DC527-82D7-4835-8126-AA6D39734B19}" type="pres">
      <dgm:prSet presAssocID="{2DF2B373-9E2E-4CE6-8348-0437330E7C14}" presName="linear" presStyleCnt="0">
        <dgm:presLayoutVars>
          <dgm:dir/>
          <dgm:animLvl val="lvl"/>
          <dgm:resizeHandles val="exact"/>
        </dgm:presLayoutVars>
      </dgm:prSet>
      <dgm:spPr/>
    </dgm:pt>
    <dgm:pt modelId="{E89F19A8-946C-4938-A358-8EA3C1D15F5F}" type="pres">
      <dgm:prSet presAssocID="{B818F1BF-3ECA-4C2A-85EB-8873A1BB9970}" presName="parentLin" presStyleCnt="0"/>
      <dgm:spPr/>
    </dgm:pt>
    <dgm:pt modelId="{6DD1E3B2-FC80-4F8A-9A22-A569C0AB4E5B}" type="pres">
      <dgm:prSet presAssocID="{B818F1BF-3ECA-4C2A-85EB-8873A1BB9970}" presName="parentLeftMargin" presStyleLbl="node1" presStyleIdx="0" presStyleCnt="3"/>
      <dgm:spPr/>
    </dgm:pt>
    <dgm:pt modelId="{55A31A5F-43D2-48C1-9DA1-D61C5884D40E}" type="pres">
      <dgm:prSet presAssocID="{B818F1BF-3ECA-4C2A-85EB-8873A1BB9970}" presName="parentText" presStyleLbl="node1" presStyleIdx="0" presStyleCnt="3">
        <dgm:presLayoutVars>
          <dgm:chMax val="0"/>
          <dgm:bulletEnabled val="1"/>
        </dgm:presLayoutVars>
      </dgm:prSet>
      <dgm:spPr/>
    </dgm:pt>
    <dgm:pt modelId="{54A87DD8-747C-4322-97B0-8FA478F30CD1}" type="pres">
      <dgm:prSet presAssocID="{B818F1BF-3ECA-4C2A-85EB-8873A1BB9970}" presName="negativeSpace" presStyleCnt="0"/>
      <dgm:spPr/>
    </dgm:pt>
    <dgm:pt modelId="{B0EFBDE8-010D-4C4C-8554-9CBDED6A98DF}" type="pres">
      <dgm:prSet presAssocID="{B818F1BF-3ECA-4C2A-85EB-8873A1BB9970}" presName="childText" presStyleLbl="conFgAcc1" presStyleIdx="0" presStyleCnt="3">
        <dgm:presLayoutVars>
          <dgm:bulletEnabled val="1"/>
        </dgm:presLayoutVars>
      </dgm:prSet>
      <dgm:spPr/>
    </dgm:pt>
    <dgm:pt modelId="{DB1F1F7F-68AD-4848-B66C-896451FDFC46}" type="pres">
      <dgm:prSet presAssocID="{EA5738A2-EE18-4EC6-ADC4-40E305EA9511}" presName="spaceBetweenRectangles" presStyleCnt="0"/>
      <dgm:spPr/>
    </dgm:pt>
    <dgm:pt modelId="{5B4EB261-BFA5-4AE7-B676-8A18AF5720B2}" type="pres">
      <dgm:prSet presAssocID="{423BF0A1-1307-49D2-95CA-7EE68E3481FB}" presName="parentLin" presStyleCnt="0"/>
      <dgm:spPr/>
    </dgm:pt>
    <dgm:pt modelId="{8C4B9ED5-B7DC-487A-B091-D8C94CE46BA0}" type="pres">
      <dgm:prSet presAssocID="{423BF0A1-1307-49D2-95CA-7EE68E3481FB}" presName="parentLeftMargin" presStyleLbl="node1" presStyleIdx="0" presStyleCnt="3"/>
      <dgm:spPr/>
    </dgm:pt>
    <dgm:pt modelId="{8E38029B-EC33-4DD8-AE2B-252956884E7F}" type="pres">
      <dgm:prSet presAssocID="{423BF0A1-1307-49D2-95CA-7EE68E3481FB}" presName="parentText" presStyleLbl="node1" presStyleIdx="1" presStyleCnt="3">
        <dgm:presLayoutVars>
          <dgm:chMax val="0"/>
          <dgm:bulletEnabled val="1"/>
        </dgm:presLayoutVars>
      </dgm:prSet>
      <dgm:spPr/>
    </dgm:pt>
    <dgm:pt modelId="{2AEC4946-7D15-4C64-8E6F-8D0892A7D445}" type="pres">
      <dgm:prSet presAssocID="{423BF0A1-1307-49D2-95CA-7EE68E3481FB}" presName="negativeSpace" presStyleCnt="0"/>
      <dgm:spPr/>
    </dgm:pt>
    <dgm:pt modelId="{6FDE6D8D-4B0F-451F-9952-93C1AD8FB184}" type="pres">
      <dgm:prSet presAssocID="{423BF0A1-1307-49D2-95CA-7EE68E3481FB}" presName="childText" presStyleLbl="conFgAcc1" presStyleIdx="1" presStyleCnt="3">
        <dgm:presLayoutVars>
          <dgm:bulletEnabled val="1"/>
        </dgm:presLayoutVars>
      </dgm:prSet>
      <dgm:spPr/>
    </dgm:pt>
    <dgm:pt modelId="{5FB05D75-6679-4899-8CD3-459CCF6E4990}" type="pres">
      <dgm:prSet presAssocID="{C1E511AF-DA4D-4583-ACFE-CE296002E1A1}" presName="spaceBetweenRectangles" presStyleCnt="0"/>
      <dgm:spPr/>
    </dgm:pt>
    <dgm:pt modelId="{73C8EF6E-8DB3-4106-A6A6-E29CAA65C944}" type="pres">
      <dgm:prSet presAssocID="{9AD21676-6AAA-4AD2-A50C-CED5E5E32B78}" presName="parentLin" presStyleCnt="0"/>
      <dgm:spPr/>
    </dgm:pt>
    <dgm:pt modelId="{1B1AD79C-B56A-4DDF-89ED-DBE23CB7A42E}" type="pres">
      <dgm:prSet presAssocID="{9AD21676-6AAA-4AD2-A50C-CED5E5E32B78}" presName="parentLeftMargin" presStyleLbl="node1" presStyleIdx="1" presStyleCnt="3"/>
      <dgm:spPr/>
    </dgm:pt>
    <dgm:pt modelId="{43A7144A-9792-4B71-ABBA-FB28C0B88611}" type="pres">
      <dgm:prSet presAssocID="{9AD21676-6AAA-4AD2-A50C-CED5E5E32B78}" presName="parentText" presStyleLbl="node1" presStyleIdx="2" presStyleCnt="3">
        <dgm:presLayoutVars>
          <dgm:chMax val="0"/>
          <dgm:bulletEnabled val="1"/>
        </dgm:presLayoutVars>
      </dgm:prSet>
      <dgm:spPr/>
    </dgm:pt>
    <dgm:pt modelId="{6108B8AD-6E9D-44A7-9FAC-AC8E13D365C9}" type="pres">
      <dgm:prSet presAssocID="{9AD21676-6AAA-4AD2-A50C-CED5E5E32B78}" presName="negativeSpace" presStyleCnt="0"/>
      <dgm:spPr/>
    </dgm:pt>
    <dgm:pt modelId="{925D9110-6E1F-4228-B96D-B31B134BC7FD}" type="pres">
      <dgm:prSet presAssocID="{9AD21676-6AAA-4AD2-A50C-CED5E5E32B78}" presName="childText" presStyleLbl="conFgAcc1" presStyleIdx="2" presStyleCnt="3">
        <dgm:presLayoutVars>
          <dgm:bulletEnabled val="1"/>
        </dgm:presLayoutVars>
      </dgm:prSet>
      <dgm:spPr/>
    </dgm:pt>
  </dgm:ptLst>
  <dgm:cxnLst>
    <dgm:cxn modelId="{D38EA10C-0351-4BD4-B0B9-93F27C10AF01}" type="presOf" srcId="{B818F1BF-3ECA-4C2A-85EB-8873A1BB9970}" destId="{6DD1E3B2-FC80-4F8A-9A22-A569C0AB4E5B}" srcOrd="0" destOrd="0" presId="urn:microsoft.com/office/officeart/2005/8/layout/list1"/>
    <dgm:cxn modelId="{542B411E-6CF5-4109-ABD3-2C2AC2FC95BE}" type="presOf" srcId="{9AD21676-6AAA-4AD2-A50C-CED5E5E32B78}" destId="{43A7144A-9792-4B71-ABBA-FB28C0B88611}" srcOrd="1" destOrd="0" presId="urn:microsoft.com/office/officeart/2005/8/layout/list1"/>
    <dgm:cxn modelId="{2D7F7F20-21FE-440B-911A-58B7EFC4CDB8}" type="presOf" srcId="{423BF0A1-1307-49D2-95CA-7EE68E3481FB}" destId="{8C4B9ED5-B7DC-487A-B091-D8C94CE46BA0}" srcOrd="0" destOrd="0" presId="urn:microsoft.com/office/officeart/2005/8/layout/list1"/>
    <dgm:cxn modelId="{BA7D442A-8E8F-4152-BC0F-01416367B900}" srcId="{2DF2B373-9E2E-4CE6-8348-0437330E7C14}" destId="{9AD21676-6AAA-4AD2-A50C-CED5E5E32B78}" srcOrd="2" destOrd="0" parTransId="{2640580C-3DEC-4533-9444-18F094DDB17F}" sibTransId="{523345DA-8B68-4538-9F3A-D067447125F7}"/>
    <dgm:cxn modelId="{53165657-6BCE-4548-9BD4-9B4F879500F3}" type="presOf" srcId="{423BF0A1-1307-49D2-95CA-7EE68E3481FB}" destId="{8E38029B-EC33-4DD8-AE2B-252956884E7F}" srcOrd="1" destOrd="0" presId="urn:microsoft.com/office/officeart/2005/8/layout/list1"/>
    <dgm:cxn modelId="{A769DCA1-33D2-44D2-94FB-DDE43E55FA75}" srcId="{2DF2B373-9E2E-4CE6-8348-0437330E7C14}" destId="{B818F1BF-3ECA-4C2A-85EB-8873A1BB9970}" srcOrd="0" destOrd="0" parTransId="{5B243902-1897-458E-8DA1-24E33CA7ECD7}" sibTransId="{EA5738A2-EE18-4EC6-ADC4-40E305EA9511}"/>
    <dgm:cxn modelId="{F4C28BCB-DC85-4497-8748-C642B521A1E3}" srcId="{2DF2B373-9E2E-4CE6-8348-0437330E7C14}" destId="{423BF0A1-1307-49D2-95CA-7EE68E3481FB}" srcOrd="1" destOrd="0" parTransId="{4746D20D-546D-46E2-A08A-72EFE2F04852}" sibTransId="{C1E511AF-DA4D-4583-ACFE-CE296002E1A1}"/>
    <dgm:cxn modelId="{3DEF62D7-7225-4933-8905-B9E855751C07}" type="presOf" srcId="{B818F1BF-3ECA-4C2A-85EB-8873A1BB9970}" destId="{55A31A5F-43D2-48C1-9DA1-D61C5884D40E}" srcOrd="1" destOrd="0" presId="urn:microsoft.com/office/officeart/2005/8/layout/list1"/>
    <dgm:cxn modelId="{488DC8DB-6150-4C94-B35A-409F823BC70A}" type="presOf" srcId="{9AD21676-6AAA-4AD2-A50C-CED5E5E32B78}" destId="{1B1AD79C-B56A-4DDF-89ED-DBE23CB7A42E}" srcOrd="0" destOrd="0" presId="urn:microsoft.com/office/officeart/2005/8/layout/list1"/>
    <dgm:cxn modelId="{3D8AA6FA-66D5-4F0A-8B66-5C201745230E}" type="presOf" srcId="{2DF2B373-9E2E-4CE6-8348-0437330E7C14}" destId="{703DC527-82D7-4835-8126-AA6D39734B19}" srcOrd="0" destOrd="0" presId="urn:microsoft.com/office/officeart/2005/8/layout/list1"/>
    <dgm:cxn modelId="{BA7788C7-DFD8-41D8-AEBE-C5CEC94A7F98}" type="presParOf" srcId="{703DC527-82D7-4835-8126-AA6D39734B19}" destId="{E89F19A8-946C-4938-A358-8EA3C1D15F5F}" srcOrd="0" destOrd="0" presId="urn:microsoft.com/office/officeart/2005/8/layout/list1"/>
    <dgm:cxn modelId="{67256A9F-AA1B-49B1-B4D6-7762B3A3D9AE}" type="presParOf" srcId="{E89F19A8-946C-4938-A358-8EA3C1D15F5F}" destId="{6DD1E3B2-FC80-4F8A-9A22-A569C0AB4E5B}" srcOrd="0" destOrd="0" presId="urn:microsoft.com/office/officeart/2005/8/layout/list1"/>
    <dgm:cxn modelId="{682DC991-B094-426E-80CA-69D7682F6F71}" type="presParOf" srcId="{E89F19A8-946C-4938-A358-8EA3C1D15F5F}" destId="{55A31A5F-43D2-48C1-9DA1-D61C5884D40E}" srcOrd="1" destOrd="0" presId="urn:microsoft.com/office/officeart/2005/8/layout/list1"/>
    <dgm:cxn modelId="{98C8B210-1A1E-4D52-B936-360F071903E3}" type="presParOf" srcId="{703DC527-82D7-4835-8126-AA6D39734B19}" destId="{54A87DD8-747C-4322-97B0-8FA478F30CD1}" srcOrd="1" destOrd="0" presId="urn:microsoft.com/office/officeart/2005/8/layout/list1"/>
    <dgm:cxn modelId="{E61F8341-E7A9-47DA-9A0B-3D6301F05822}" type="presParOf" srcId="{703DC527-82D7-4835-8126-AA6D39734B19}" destId="{B0EFBDE8-010D-4C4C-8554-9CBDED6A98DF}" srcOrd="2" destOrd="0" presId="urn:microsoft.com/office/officeart/2005/8/layout/list1"/>
    <dgm:cxn modelId="{462DB24E-67CF-4E93-A711-AA8AEB932762}" type="presParOf" srcId="{703DC527-82D7-4835-8126-AA6D39734B19}" destId="{DB1F1F7F-68AD-4848-B66C-896451FDFC46}" srcOrd="3" destOrd="0" presId="urn:microsoft.com/office/officeart/2005/8/layout/list1"/>
    <dgm:cxn modelId="{9DC22A1D-79A6-4C6D-8130-E20105722F99}" type="presParOf" srcId="{703DC527-82D7-4835-8126-AA6D39734B19}" destId="{5B4EB261-BFA5-4AE7-B676-8A18AF5720B2}" srcOrd="4" destOrd="0" presId="urn:microsoft.com/office/officeart/2005/8/layout/list1"/>
    <dgm:cxn modelId="{AA2F01FF-E7DD-4E4D-953B-5EE0E1903F5D}" type="presParOf" srcId="{5B4EB261-BFA5-4AE7-B676-8A18AF5720B2}" destId="{8C4B9ED5-B7DC-487A-B091-D8C94CE46BA0}" srcOrd="0" destOrd="0" presId="urn:microsoft.com/office/officeart/2005/8/layout/list1"/>
    <dgm:cxn modelId="{E27DBEF9-EA18-42EB-8431-5986438911F0}" type="presParOf" srcId="{5B4EB261-BFA5-4AE7-B676-8A18AF5720B2}" destId="{8E38029B-EC33-4DD8-AE2B-252956884E7F}" srcOrd="1" destOrd="0" presId="urn:microsoft.com/office/officeart/2005/8/layout/list1"/>
    <dgm:cxn modelId="{153E46BB-5A15-45C8-958A-685197683FDD}" type="presParOf" srcId="{703DC527-82D7-4835-8126-AA6D39734B19}" destId="{2AEC4946-7D15-4C64-8E6F-8D0892A7D445}" srcOrd="5" destOrd="0" presId="urn:microsoft.com/office/officeart/2005/8/layout/list1"/>
    <dgm:cxn modelId="{5514CE70-E752-4B58-9810-FDB3244181E5}" type="presParOf" srcId="{703DC527-82D7-4835-8126-AA6D39734B19}" destId="{6FDE6D8D-4B0F-451F-9952-93C1AD8FB184}" srcOrd="6" destOrd="0" presId="urn:microsoft.com/office/officeart/2005/8/layout/list1"/>
    <dgm:cxn modelId="{1131CABC-C135-48FD-A68C-786B2C4EF322}" type="presParOf" srcId="{703DC527-82D7-4835-8126-AA6D39734B19}" destId="{5FB05D75-6679-4899-8CD3-459CCF6E4990}" srcOrd="7" destOrd="0" presId="urn:microsoft.com/office/officeart/2005/8/layout/list1"/>
    <dgm:cxn modelId="{F600776A-5A01-42D6-B8DD-158CB0BC3ED3}" type="presParOf" srcId="{703DC527-82D7-4835-8126-AA6D39734B19}" destId="{73C8EF6E-8DB3-4106-A6A6-E29CAA65C944}" srcOrd="8" destOrd="0" presId="urn:microsoft.com/office/officeart/2005/8/layout/list1"/>
    <dgm:cxn modelId="{6EC90BBE-35DB-44B5-8922-3F64E5078212}" type="presParOf" srcId="{73C8EF6E-8DB3-4106-A6A6-E29CAA65C944}" destId="{1B1AD79C-B56A-4DDF-89ED-DBE23CB7A42E}" srcOrd="0" destOrd="0" presId="urn:microsoft.com/office/officeart/2005/8/layout/list1"/>
    <dgm:cxn modelId="{5D306FBE-020C-454C-A2A7-49F4B379395D}" type="presParOf" srcId="{73C8EF6E-8DB3-4106-A6A6-E29CAA65C944}" destId="{43A7144A-9792-4B71-ABBA-FB28C0B88611}" srcOrd="1" destOrd="0" presId="urn:microsoft.com/office/officeart/2005/8/layout/list1"/>
    <dgm:cxn modelId="{7187F2A4-66CC-46E8-AD33-44730A4E0F6C}" type="presParOf" srcId="{703DC527-82D7-4835-8126-AA6D39734B19}" destId="{6108B8AD-6E9D-44A7-9FAC-AC8E13D365C9}" srcOrd="9" destOrd="0" presId="urn:microsoft.com/office/officeart/2005/8/layout/list1"/>
    <dgm:cxn modelId="{0C87FD2D-7B0E-4455-A859-3A20361FEC75}" type="presParOf" srcId="{703DC527-82D7-4835-8126-AA6D39734B19}" destId="{925D9110-6E1F-4228-B96D-B31B134BC7FD}"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5803B95-B3DC-4E21-A6CB-772E7B134061}" type="doc">
      <dgm:prSet loTypeId="urn:microsoft.com/office/officeart/2005/8/layout/hierarchy1" loCatId="hierarchy" qsTypeId="urn:microsoft.com/office/officeart/2005/8/quickstyle/simple2" qsCatId="simple" csTypeId="urn:microsoft.com/office/officeart/2005/8/colors/accent1_2" csCatId="accent1" phldr="1"/>
      <dgm:spPr/>
      <dgm:t>
        <a:bodyPr/>
        <a:lstStyle/>
        <a:p>
          <a:endParaRPr lang="en-US"/>
        </a:p>
      </dgm:t>
    </dgm:pt>
    <dgm:pt modelId="{BE9FA91C-50DE-4FDB-B3EE-4AE4CA4181BB}">
      <dgm:prSet/>
      <dgm:spPr/>
      <dgm:t>
        <a:bodyPr/>
        <a:lstStyle/>
        <a:p>
          <a:r>
            <a:rPr lang="en-GB"/>
            <a:t>Equality Act 2010 </a:t>
          </a:r>
          <a:endParaRPr lang="en-US"/>
        </a:p>
      </dgm:t>
    </dgm:pt>
    <dgm:pt modelId="{46E43974-724C-4787-88B7-037773B63414}" type="parTrans" cxnId="{B07983F0-8C0A-4361-A370-B93FCD2E6991}">
      <dgm:prSet/>
      <dgm:spPr/>
      <dgm:t>
        <a:bodyPr/>
        <a:lstStyle/>
        <a:p>
          <a:endParaRPr lang="en-US"/>
        </a:p>
      </dgm:t>
    </dgm:pt>
    <dgm:pt modelId="{B7565EA9-7B8C-4476-B892-BEA11074049E}" type="sibTrans" cxnId="{B07983F0-8C0A-4361-A370-B93FCD2E6991}">
      <dgm:prSet/>
      <dgm:spPr/>
      <dgm:t>
        <a:bodyPr/>
        <a:lstStyle/>
        <a:p>
          <a:endParaRPr lang="en-US"/>
        </a:p>
      </dgm:t>
    </dgm:pt>
    <dgm:pt modelId="{1DDDAE49-48B1-478B-8CB5-B21970D7C9E2}">
      <dgm:prSet/>
      <dgm:spPr/>
      <dgm:t>
        <a:bodyPr/>
        <a:lstStyle/>
        <a:p>
          <a:r>
            <a:rPr lang="en-GB" dirty="0"/>
            <a:t>What does it do to support Social Construct of  Gender </a:t>
          </a:r>
          <a:endParaRPr lang="en-US" dirty="0"/>
        </a:p>
      </dgm:t>
    </dgm:pt>
    <dgm:pt modelId="{3528E40F-3CB3-4338-AD5A-4A1CB1C91873}" type="parTrans" cxnId="{1DDAE052-07D9-4119-ADFB-71DB3C2565F0}">
      <dgm:prSet/>
      <dgm:spPr/>
      <dgm:t>
        <a:bodyPr/>
        <a:lstStyle/>
        <a:p>
          <a:endParaRPr lang="en-US"/>
        </a:p>
      </dgm:t>
    </dgm:pt>
    <dgm:pt modelId="{FEC042DD-21A2-4EE5-9EB6-9A1F53C06FE1}" type="sibTrans" cxnId="{1DDAE052-07D9-4119-ADFB-71DB3C2565F0}">
      <dgm:prSet/>
      <dgm:spPr/>
      <dgm:t>
        <a:bodyPr/>
        <a:lstStyle/>
        <a:p>
          <a:endParaRPr lang="en-US"/>
        </a:p>
      </dgm:t>
    </dgm:pt>
    <dgm:pt modelId="{2AFF87AE-C68E-4B00-83DA-8944D0C63D14}" type="pres">
      <dgm:prSet presAssocID="{F5803B95-B3DC-4E21-A6CB-772E7B134061}" presName="hierChild1" presStyleCnt="0">
        <dgm:presLayoutVars>
          <dgm:chPref val="1"/>
          <dgm:dir/>
          <dgm:animOne val="branch"/>
          <dgm:animLvl val="lvl"/>
          <dgm:resizeHandles/>
        </dgm:presLayoutVars>
      </dgm:prSet>
      <dgm:spPr/>
    </dgm:pt>
    <dgm:pt modelId="{E2900423-3003-4030-B0E8-3CF500C621D9}" type="pres">
      <dgm:prSet presAssocID="{BE9FA91C-50DE-4FDB-B3EE-4AE4CA4181BB}" presName="hierRoot1" presStyleCnt="0"/>
      <dgm:spPr/>
    </dgm:pt>
    <dgm:pt modelId="{13667132-3EF4-40E9-A69E-3B64AF24945C}" type="pres">
      <dgm:prSet presAssocID="{BE9FA91C-50DE-4FDB-B3EE-4AE4CA4181BB}" presName="composite" presStyleCnt="0"/>
      <dgm:spPr/>
    </dgm:pt>
    <dgm:pt modelId="{79C28ABE-79D6-4FBA-841F-D369DC411A91}" type="pres">
      <dgm:prSet presAssocID="{BE9FA91C-50DE-4FDB-B3EE-4AE4CA4181BB}" presName="background" presStyleLbl="node0" presStyleIdx="0" presStyleCnt="2"/>
      <dgm:spPr/>
    </dgm:pt>
    <dgm:pt modelId="{8DB5539B-AE10-4D9B-82BE-A3DA97A83DA1}" type="pres">
      <dgm:prSet presAssocID="{BE9FA91C-50DE-4FDB-B3EE-4AE4CA4181BB}" presName="text" presStyleLbl="fgAcc0" presStyleIdx="0" presStyleCnt="2">
        <dgm:presLayoutVars>
          <dgm:chPref val="3"/>
        </dgm:presLayoutVars>
      </dgm:prSet>
      <dgm:spPr/>
    </dgm:pt>
    <dgm:pt modelId="{8BFB06C0-989E-4048-93E5-7CEDF149E500}" type="pres">
      <dgm:prSet presAssocID="{BE9FA91C-50DE-4FDB-B3EE-4AE4CA4181BB}" presName="hierChild2" presStyleCnt="0"/>
      <dgm:spPr/>
    </dgm:pt>
    <dgm:pt modelId="{848AE1AB-E0C0-452F-990F-9701414A576F}" type="pres">
      <dgm:prSet presAssocID="{1DDDAE49-48B1-478B-8CB5-B21970D7C9E2}" presName="hierRoot1" presStyleCnt="0"/>
      <dgm:spPr/>
    </dgm:pt>
    <dgm:pt modelId="{53AC629C-1439-40E8-AC6F-9A01D25C523A}" type="pres">
      <dgm:prSet presAssocID="{1DDDAE49-48B1-478B-8CB5-B21970D7C9E2}" presName="composite" presStyleCnt="0"/>
      <dgm:spPr/>
    </dgm:pt>
    <dgm:pt modelId="{C1E8B0D9-A097-4983-9AA4-E379172FE4B7}" type="pres">
      <dgm:prSet presAssocID="{1DDDAE49-48B1-478B-8CB5-B21970D7C9E2}" presName="background" presStyleLbl="node0" presStyleIdx="1" presStyleCnt="2"/>
      <dgm:spPr/>
    </dgm:pt>
    <dgm:pt modelId="{759DFAAD-421C-495F-88AE-379B5AEA817E}" type="pres">
      <dgm:prSet presAssocID="{1DDDAE49-48B1-478B-8CB5-B21970D7C9E2}" presName="text" presStyleLbl="fgAcc0" presStyleIdx="1" presStyleCnt="2">
        <dgm:presLayoutVars>
          <dgm:chPref val="3"/>
        </dgm:presLayoutVars>
      </dgm:prSet>
      <dgm:spPr/>
    </dgm:pt>
    <dgm:pt modelId="{B3FC2FB5-08CC-4EB4-A169-4CAC9FC7E5F9}" type="pres">
      <dgm:prSet presAssocID="{1DDDAE49-48B1-478B-8CB5-B21970D7C9E2}" presName="hierChild2" presStyleCnt="0"/>
      <dgm:spPr/>
    </dgm:pt>
  </dgm:ptLst>
  <dgm:cxnLst>
    <dgm:cxn modelId="{A1CEC418-69DA-40AE-A80F-4DC06A4293AE}" type="presOf" srcId="{1DDDAE49-48B1-478B-8CB5-B21970D7C9E2}" destId="{759DFAAD-421C-495F-88AE-379B5AEA817E}" srcOrd="0" destOrd="0" presId="urn:microsoft.com/office/officeart/2005/8/layout/hierarchy1"/>
    <dgm:cxn modelId="{705DDD37-1277-40BA-A3CC-0115C5D38112}" type="presOf" srcId="{BE9FA91C-50DE-4FDB-B3EE-4AE4CA4181BB}" destId="{8DB5539B-AE10-4D9B-82BE-A3DA97A83DA1}" srcOrd="0" destOrd="0" presId="urn:microsoft.com/office/officeart/2005/8/layout/hierarchy1"/>
    <dgm:cxn modelId="{1DDAE052-07D9-4119-ADFB-71DB3C2565F0}" srcId="{F5803B95-B3DC-4E21-A6CB-772E7B134061}" destId="{1DDDAE49-48B1-478B-8CB5-B21970D7C9E2}" srcOrd="1" destOrd="0" parTransId="{3528E40F-3CB3-4338-AD5A-4A1CB1C91873}" sibTransId="{FEC042DD-21A2-4EE5-9EB6-9A1F53C06FE1}"/>
    <dgm:cxn modelId="{1D3CD0A7-07C8-4AC1-BF2B-F748DEDE487D}" type="presOf" srcId="{F5803B95-B3DC-4E21-A6CB-772E7B134061}" destId="{2AFF87AE-C68E-4B00-83DA-8944D0C63D14}" srcOrd="0" destOrd="0" presId="urn:microsoft.com/office/officeart/2005/8/layout/hierarchy1"/>
    <dgm:cxn modelId="{B07983F0-8C0A-4361-A370-B93FCD2E6991}" srcId="{F5803B95-B3DC-4E21-A6CB-772E7B134061}" destId="{BE9FA91C-50DE-4FDB-B3EE-4AE4CA4181BB}" srcOrd="0" destOrd="0" parTransId="{46E43974-724C-4787-88B7-037773B63414}" sibTransId="{B7565EA9-7B8C-4476-B892-BEA11074049E}"/>
    <dgm:cxn modelId="{46C13D70-2F89-485E-AE19-5DAA6D663518}" type="presParOf" srcId="{2AFF87AE-C68E-4B00-83DA-8944D0C63D14}" destId="{E2900423-3003-4030-B0E8-3CF500C621D9}" srcOrd="0" destOrd="0" presId="urn:microsoft.com/office/officeart/2005/8/layout/hierarchy1"/>
    <dgm:cxn modelId="{25E3C94D-D4EC-4348-97DE-F147559E24E7}" type="presParOf" srcId="{E2900423-3003-4030-B0E8-3CF500C621D9}" destId="{13667132-3EF4-40E9-A69E-3B64AF24945C}" srcOrd="0" destOrd="0" presId="urn:microsoft.com/office/officeart/2005/8/layout/hierarchy1"/>
    <dgm:cxn modelId="{23540487-D6D2-4964-8343-21163CE92F5A}" type="presParOf" srcId="{13667132-3EF4-40E9-A69E-3B64AF24945C}" destId="{79C28ABE-79D6-4FBA-841F-D369DC411A91}" srcOrd="0" destOrd="0" presId="urn:microsoft.com/office/officeart/2005/8/layout/hierarchy1"/>
    <dgm:cxn modelId="{0F714891-A380-4BA0-9AF4-82570C0B3764}" type="presParOf" srcId="{13667132-3EF4-40E9-A69E-3B64AF24945C}" destId="{8DB5539B-AE10-4D9B-82BE-A3DA97A83DA1}" srcOrd="1" destOrd="0" presId="urn:microsoft.com/office/officeart/2005/8/layout/hierarchy1"/>
    <dgm:cxn modelId="{9F75353D-74AE-4125-96A1-1650E6EA4DC1}" type="presParOf" srcId="{E2900423-3003-4030-B0E8-3CF500C621D9}" destId="{8BFB06C0-989E-4048-93E5-7CEDF149E500}" srcOrd="1" destOrd="0" presId="urn:microsoft.com/office/officeart/2005/8/layout/hierarchy1"/>
    <dgm:cxn modelId="{468E29FD-F768-4DF9-A385-A22C55A98104}" type="presParOf" srcId="{2AFF87AE-C68E-4B00-83DA-8944D0C63D14}" destId="{848AE1AB-E0C0-452F-990F-9701414A576F}" srcOrd="1" destOrd="0" presId="urn:microsoft.com/office/officeart/2005/8/layout/hierarchy1"/>
    <dgm:cxn modelId="{9F6C244E-5817-4C0A-BE8B-6CCE672FDABE}" type="presParOf" srcId="{848AE1AB-E0C0-452F-990F-9701414A576F}" destId="{53AC629C-1439-40E8-AC6F-9A01D25C523A}" srcOrd="0" destOrd="0" presId="urn:microsoft.com/office/officeart/2005/8/layout/hierarchy1"/>
    <dgm:cxn modelId="{4222469F-1353-4669-AB1D-D8312119666C}" type="presParOf" srcId="{53AC629C-1439-40E8-AC6F-9A01D25C523A}" destId="{C1E8B0D9-A097-4983-9AA4-E379172FE4B7}" srcOrd="0" destOrd="0" presId="urn:microsoft.com/office/officeart/2005/8/layout/hierarchy1"/>
    <dgm:cxn modelId="{374772E0-BF43-4AB0-B66D-AA85E0614D0E}" type="presParOf" srcId="{53AC629C-1439-40E8-AC6F-9A01D25C523A}" destId="{759DFAAD-421C-495F-88AE-379B5AEA817E}" srcOrd="1" destOrd="0" presId="urn:microsoft.com/office/officeart/2005/8/layout/hierarchy1"/>
    <dgm:cxn modelId="{7A8075E5-D386-4F47-9019-B9091F0D9273}" type="presParOf" srcId="{848AE1AB-E0C0-452F-990F-9701414A576F}" destId="{B3FC2FB5-08CC-4EB4-A169-4CAC9FC7E5F9}"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B317E0-4460-4B41-BC86-CA6B6DF7FEAB}">
      <dsp:nvSpPr>
        <dsp:cNvPr id="0" name=""/>
        <dsp:cNvSpPr/>
      </dsp:nvSpPr>
      <dsp:spPr>
        <a:xfrm>
          <a:off x="0" y="2094"/>
          <a:ext cx="6190459" cy="941598"/>
        </a:xfrm>
        <a:prstGeom prst="roundRect">
          <a:avLst/>
        </a:prstGeom>
        <a:solidFill>
          <a:schemeClr val="accent5">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In 1966 Peter </a:t>
          </a:r>
          <a:r>
            <a:rPr lang="en-GB" sz="2000" kern="1200" dirty="0" err="1"/>
            <a:t>Bergue</a:t>
          </a:r>
          <a:r>
            <a:rPr lang="en-GB" sz="2000" kern="1200" dirty="0"/>
            <a:t> and Thomas </a:t>
          </a:r>
          <a:r>
            <a:rPr lang="en-GB" sz="2000" kern="1200" dirty="0" err="1"/>
            <a:t>Luchmann</a:t>
          </a:r>
          <a:r>
            <a:rPr lang="en-GB" sz="2000" kern="1200" dirty="0"/>
            <a:t> established and published a new theory “ The Social constructionist Theory”</a:t>
          </a:r>
          <a:endParaRPr lang="en-US" sz="2000" kern="1200" dirty="0"/>
        </a:p>
      </dsp:txBody>
      <dsp:txXfrm>
        <a:off x="45965" y="48059"/>
        <a:ext cx="6098529" cy="849668"/>
      </dsp:txXfrm>
    </dsp:sp>
    <dsp:sp modelId="{DF56E2AD-A766-4756-9E29-D5B15F1E53F6}">
      <dsp:nvSpPr>
        <dsp:cNvPr id="0" name=""/>
        <dsp:cNvSpPr/>
      </dsp:nvSpPr>
      <dsp:spPr>
        <a:xfrm>
          <a:off x="0" y="913006"/>
          <a:ext cx="6190459" cy="941598"/>
        </a:xfrm>
        <a:prstGeom prst="roundRect">
          <a:avLst/>
        </a:prstGeom>
        <a:solidFill>
          <a:schemeClr val="accent5">
            <a:hueOff val="5038564"/>
            <a:satOff val="-2354"/>
            <a:lumOff val="-2647"/>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Social Constructionist Theory</a:t>
          </a:r>
          <a:endParaRPr lang="en-US" sz="2000" kern="1200" dirty="0"/>
        </a:p>
      </dsp:txBody>
      <dsp:txXfrm>
        <a:off x="45965" y="958971"/>
        <a:ext cx="6098529" cy="849668"/>
      </dsp:txXfrm>
    </dsp:sp>
    <dsp:sp modelId="{857D6489-15FB-4963-96AC-8D3E059583D2}">
      <dsp:nvSpPr>
        <dsp:cNvPr id="0" name=""/>
        <dsp:cNvSpPr/>
      </dsp:nvSpPr>
      <dsp:spPr>
        <a:xfrm>
          <a:off x="0" y="1870818"/>
          <a:ext cx="6190459" cy="941598"/>
        </a:xfrm>
        <a:prstGeom prst="roundRect">
          <a:avLst/>
        </a:prstGeom>
        <a:solidFill>
          <a:schemeClr val="accent5">
            <a:hueOff val="10077129"/>
            <a:satOff val="-4709"/>
            <a:lumOff val="-5294"/>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Social Constructs </a:t>
          </a:r>
          <a:endParaRPr lang="en-US" sz="2000" kern="1200" dirty="0"/>
        </a:p>
      </dsp:txBody>
      <dsp:txXfrm>
        <a:off x="45965" y="1916783"/>
        <a:ext cx="6098529" cy="849668"/>
      </dsp:txXfrm>
    </dsp:sp>
    <dsp:sp modelId="{7B00270A-1013-4D9C-94DE-3247F89E9C75}">
      <dsp:nvSpPr>
        <dsp:cNvPr id="0" name=""/>
        <dsp:cNvSpPr/>
      </dsp:nvSpPr>
      <dsp:spPr>
        <a:xfrm>
          <a:off x="0" y="2869288"/>
          <a:ext cx="6190459" cy="941598"/>
        </a:xfrm>
        <a:prstGeom prst="roundRect">
          <a:avLst/>
        </a:prstGeom>
        <a:solidFill>
          <a:schemeClr val="accent5">
            <a:hueOff val="15115693"/>
            <a:satOff val="-7063"/>
            <a:lumOff val="-794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Social Reality </a:t>
          </a:r>
          <a:endParaRPr lang="en-US" sz="2000" kern="1200" dirty="0"/>
        </a:p>
      </dsp:txBody>
      <dsp:txXfrm>
        <a:off x="45965" y="2915253"/>
        <a:ext cx="6098529" cy="849668"/>
      </dsp:txXfrm>
    </dsp:sp>
    <dsp:sp modelId="{CA411F6E-AF27-4129-984F-758DA23763AE}">
      <dsp:nvSpPr>
        <dsp:cNvPr id="0" name=""/>
        <dsp:cNvSpPr/>
      </dsp:nvSpPr>
      <dsp:spPr>
        <a:xfrm>
          <a:off x="0" y="3827114"/>
          <a:ext cx="6190459" cy="941598"/>
        </a:xfrm>
        <a:prstGeom prst="roundRect">
          <a:avLst/>
        </a:prstGeom>
        <a:solidFill>
          <a:schemeClr val="accent5">
            <a:hueOff val="20154258"/>
            <a:satOff val="-9417"/>
            <a:lumOff val="-10587"/>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Artefacts</a:t>
          </a:r>
          <a:r>
            <a:rPr lang="en-GB" sz="500" kern="1200" dirty="0"/>
            <a:t>  </a:t>
          </a:r>
          <a:endParaRPr lang="en-US" sz="500" kern="1200" dirty="0"/>
        </a:p>
      </dsp:txBody>
      <dsp:txXfrm>
        <a:off x="45965" y="3873079"/>
        <a:ext cx="6098529" cy="84966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306817-6B5D-490A-B97F-AFC3DE64C59D}">
      <dsp:nvSpPr>
        <dsp:cNvPr id="0" name=""/>
        <dsp:cNvSpPr/>
      </dsp:nvSpPr>
      <dsp:spPr>
        <a:xfrm>
          <a:off x="2463935" y="878409"/>
          <a:ext cx="2533767" cy="1646949"/>
        </a:xfrm>
        <a:prstGeom prst="round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Weak social constructionism</a:t>
          </a:r>
          <a:endParaRPr lang="en-US" sz="2200" kern="1200" dirty="0"/>
        </a:p>
      </dsp:txBody>
      <dsp:txXfrm>
        <a:off x="2544332" y="958806"/>
        <a:ext cx="2372973" cy="1486155"/>
      </dsp:txXfrm>
    </dsp:sp>
    <dsp:sp modelId="{34EDD05B-F820-4E6A-A058-3EE46C74F5E4}">
      <dsp:nvSpPr>
        <dsp:cNvPr id="0" name=""/>
        <dsp:cNvSpPr/>
      </dsp:nvSpPr>
      <dsp:spPr>
        <a:xfrm>
          <a:off x="3730819" y="305078"/>
          <a:ext cx="2793610" cy="2793610"/>
        </a:xfrm>
        <a:custGeom>
          <a:avLst/>
          <a:gdLst/>
          <a:ahLst/>
          <a:cxnLst/>
          <a:rect l="0" t="0" r="0" b="0"/>
          <a:pathLst>
            <a:path>
              <a:moveTo>
                <a:pt x="282002" y="555212"/>
              </a:moveTo>
              <a:arcTo wR="1396805" hR="1396805" stAng="13023004" swAng="6353991"/>
            </a:path>
          </a:pathLst>
        </a:custGeom>
        <a:noFill/>
        <a:ln w="9525" cap="rnd" cmpd="sng" algn="ctr">
          <a:solidFill>
            <a:schemeClr val="accent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B69B384C-EC07-4707-825A-B34F0E452513}">
      <dsp:nvSpPr>
        <dsp:cNvPr id="0" name=""/>
        <dsp:cNvSpPr/>
      </dsp:nvSpPr>
      <dsp:spPr>
        <a:xfrm>
          <a:off x="5257546" y="878409"/>
          <a:ext cx="2533767" cy="1646949"/>
        </a:xfrm>
        <a:prstGeom prst="roundRect">
          <a:avLst/>
        </a:prstGeom>
        <a:solidFill>
          <a:schemeClr val="accent3">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Strong social constructionism </a:t>
          </a:r>
          <a:endParaRPr lang="en-US" sz="2200" kern="1200"/>
        </a:p>
      </dsp:txBody>
      <dsp:txXfrm>
        <a:off x="5337943" y="958806"/>
        <a:ext cx="2372973" cy="1486155"/>
      </dsp:txXfrm>
    </dsp:sp>
    <dsp:sp modelId="{A56FDCB2-9DB8-485B-8BC2-0A82573D819D}">
      <dsp:nvSpPr>
        <dsp:cNvPr id="0" name=""/>
        <dsp:cNvSpPr/>
      </dsp:nvSpPr>
      <dsp:spPr>
        <a:xfrm>
          <a:off x="3730819" y="305078"/>
          <a:ext cx="2793610" cy="2793610"/>
        </a:xfrm>
        <a:custGeom>
          <a:avLst/>
          <a:gdLst/>
          <a:ahLst/>
          <a:cxnLst/>
          <a:rect l="0" t="0" r="0" b="0"/>
          <a:pathLst>
            <a:path>
              <a:moveTo>
                <a:pt x="2511608" y="2238398"/>
              </a:moveTo>
              <a:arcTo wR="1396805" hR="1396805" stAng="2223004" swAng="6353991"/>
            </a:path>
          </a:pathLst>
        </a:custGeom>
        <a:noFill/>
        <a:ln w="9525" cap="rnd" cmpd="sng" algn="ctr">
          <a:solidFill>
            <a:schemeClr val="accent3">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EFBDE8-010D-4C4C-8554-9CBDED6A98DF}">
      <dsp:nvSpPr>
        <dsp:cNvPr id="0" name=""/>
        <dsp:cNvSpPr/>
      </dsp:nvSpPr>
      <dsp:spPr>
        <a:xfrm>
          <a:off x="0" y="441708"/>
          <a:ext cx="10820398" cy="680400"/>
        </a:xfrm>
        <a:prstGeom prst="rect">
          <a:avLst/>
        </a:prstGeom>
        <a:solidFill>
          <a:schemeClr val="lt1">
            <a:alpha val="90000"/>
            <a:hueOff val="0"/>
            <a:satOff val="0"/>
            <a:lumOff val="0"/>
            <a:alphaOff val="0"/>
          </a:schemeClr>
        </a:solidFill>
        <a:ln w="1587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5A31A5F-43D2-48C1-9DA1-D61C5884D40E}">
      <dsp:nvSpPr>
        <dsp:cNvPr id="0" name=""/>
        <dsp:cNvSpPr/>
      </dsp:nvSpPr>
      <dsp:spPr>
        <a:xfrm>
          <a:off x="541019" y="43188"/>
          <a:ext cx="7574279" cy="797040"/>
        </a:xfrm>
        <a:prstGeom prst="roundRect">
          <a:avLst/>
        </a:prstGeom>
        <a:solidFill>
          <a:schemeClr val="accent2">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86290" tIns="0" rIns="286290" bIns="0" numCol="1" spcCol="1270" anchor="ctr" anchorCtr="0">
          <a:noAutofit/>
        </a:bodyPr>
        <a:lstStyle/>
        <a:p>
          <a:pPr marL="0" lvl="0" indent="0" algn="l" defTabSz="1200150">
            <a:lnSpc>
              <a:spcPct val="90000"/>
            </a:lnSpc>
            <a:spcBef>
              <a:spcPct val="0"/>
            </a:spcBef>
            <a:spcAft>
              <a:spcPct val="35000"/>
            </a:spcAft>
            <a:buNone/>
          </a:pPr>
          <a:r>
            <a:rPr lang="en-GB" sz="2700" kern="1200"/>
            <a:t>Changes in society  </a:t>
          </a:r>
          <a:endParaRPr lang="en-US" sz="2700" kern="1200"/>
        </a:p>
      </dsp:txBody>
      <dsp:txXfrm>
        <a:off x="579927" y="82096"/>
        <a:ext cx="7496463" cy="719224"/>
      </dsp:txXfrm>
    </dsp:sp>
    <dsp:sp modelId="{6FDE6D8D-4B0F-451F-9952-93C1AD8FB184}">
      <dsp:nvSpPr>
        <dsp:cNvPr id="0" name=""/>
        <dsp:cNvSpPr/>
      </dsp:nvSpPr>
      <dsp:spPr>
        <a:xfrm>
          <a:off x="0" y="1666428"/>
          <a:ext cx="10820398" cy="680400"/>
        </a:xfrm>
        <a:prstGeom prst="rect">
          <a:avLst/>
        </a:prstGeom>
        <a:solidFill>
          <a:schemeClr val="lt1">
            <a:alpha val="90000"/>
            <a:hueOff val="0"/>
            <a:satOff val="0"/>
            <a:lumOff val="0"/>
            <a:alphaOff val="0"/>
          </a:schemeClr>
        </a:solidFill>
        <a:ln w="15875" cap="rnd" cmpd="sng" algn="ctr">
          <a:solidFill>
            <a:schemeClr val="accent2">
              <a:hueOff val="-4377215"/>
              <a:satOff val="-3950"/>
              <a:lumOff val="-881"/>
              <a:alphaOff val="0"/>
            </a:schemeClr>
          </a:solidFill>
          <a:prstDash val="solid"/>
        </a:ln>
        <a:effectLst/>
      </dsp:spPr>
      <dsp:style>
        <a:lnRef idx="2">
          <a:scrgbClr r="0" g="0" b="0"/>
        </a:lnRef>
        <a:fillRef idx="1">
          <a:scrgbClr r="0" g="0" b="0"/>
        </a:fillRef>
        <a:effectRef idx="0">
          <a:scrgbClr r="0" g="0" b="0"/>
        </a:effectRef>
        <a:fontRef idx="minor"/>
      </dsp:style>
    </dsp:sp>
    <dsp:sp modelId="{8E38029B-EC33-4DD8-AE2B-252956884E7F}">
      <dsp:nvSpPr>
        <dsp:cNvPr id="0" name=""/>
        <dsp:cNvSpPr/>
      </dsp:nvSpPr>
      <dsp:spPr>
        <a:xfrm>
          <a:off x="541019" y="1267908"/>
          <a:ext cx="7574279" cy="797040"/>
        </a:xfrm>
        <a:prstGeom prst="roundRect">
          <a:avLst/>
        </a:prstGeom>
        <a:solidFill>
          <a:schemeClr val="accent2">
            <a:hueOff val="-4377215"/>
            <a:satOff val="-3950"/>
            <a:lumOff val="-881"/>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86290" tIns="0" rIns="286290" bIns="0" numCol="1" spcCol="1270" anchor="ctr" anchorCtr="0">
          <a:noAutofit/>
        </a:bodyPr>
        <a:lstStyle/>
        <a:p>
          <a:pPr marL="0" lvl="0" indent="0" algn="l" defTabSz="1200150">
            <a:lnSpc>
              <a:spcPct val="90000"/>
            </a:lnSpc>
            <a:spcBef>
              <a:spcPct val="0"/>
            </a:spcBef>
            <a:spcAft>
              <a:spcPct val="35000"/>
            </a:spcAft>
            <a:buNone/>
          </a:pPr>
          <a:r>
            <a:rPr lang="en-GB" sz="2700" kern="1200"/>
            <a:t>Different types of Gender </a:t>
          </a:r>
          <a:endParaRPr lang="en-US" sz="2700" kern="1200"/>
        </a:p>
      </dsp:txBody>
      <dsp:txXfrm>
        <a:off x="579927" y="1306816"/>
        <a:ext cx="7496463" cy="719224"/>
      </dsp:txXfrm>
    </dsp:sp>
    <dsp:sp modelId="{925D9110-6E1F-4228-B96D-B31B134BC7FD}">
      <dsp:nvSpPr>
        <dsp:cNvPr id="0" name=""/>
        <dsp:cNvSpPr/>
      </dsp:nvSpPr>
      <dsp:spPr>
        <a:xfrm>
          <a:off x="0" y="2891149"/>
          <a:ext cx="10820398" cy="680400"/>
        </a:xfrm>
        <a:prstGeom prst="rect">
          <a:avLst/>
        </a:prstGeom>
        <a:solidFill>
          <a:schemeClr val="lt1">
            <a:alpha val="90000"/>
            <a:hueOff val="0"/>
            <a:satOff val="0"/>
            <a:lumOff val="0"/>
            <a:alphaOff val="0"/>
          </a:schemeClr>
        </a:solidFill>
        <a:ln w="15875" cap="rnd" cmpd="sng" algn="ctr">
          <a:solidFill>
            <a:schemeClr val="accent2">
              <a:hueOff val="-8754431"/>
              <a:satOff val="-7900"/>
              <a:lumOff val="-1762"/>
              <a:alphaOff val="0"/>
            </a:schemeClr>
          </a:solidFill>
          <a:prstDash val="solid"/>
        </a:ln>
        <a:effectLst/>
      </dsp:spPr>
      <dsp:style>
        <a:lnRef idx="2">
          <a:scrgbClr r="0" g="0" b="0"/>
        </a:lnRef>
        <a:fillRef idx="1">
          <a:scrgbClr r="0" g="0" b="0"/>
        </a:fillRef>
        <a:effectRef idx="0">
          <a:scrgbClr r="0" g="0" b="0"/>
        </a:effectRef>
        <a:fontRef idx="minor"/>
      </dsp:style>
    </dsp:sp>
    <dsp:sp modelId="{43A7144A-9792-4B71-ABBA-FB28C0B88611}">
      <dsp:nvSpPr>
        <dsp:cNvPr id="0" name=""/>
        <dsp:cNvSpPr/>
      </dsp:nvSpPr>
      <dsp:spPr>
        <a:xfrm>
          <a:off x="541019" y="2492628"/>
          <a:ext cx="7574279" cy="797040"/>
        </a:xfrm>
        <a:prstGeom prst="roundRect">
          <a:avLst/>
        </a:prstGeom>
        <a:solidFill>
          <a:schemeClr val="accent2">
            <a:hueOff val="-8754431"/>
            <a:satOff val="-7900"/>
            <a:lumOff val="-1762"/>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86290" tIns="0" rIns="286290" bIns="0" numCol="1" spcCol="1270" anchor="ctr" anchorCtr="0">
          <a:noAutofit/>
        </a:bodyPr>
        <a:lstStyle/>
        <a:p>
          <a:pPr marL="0" lvl="0" indent="0" algn="l" defTabSz="1200150">
            <a:lnSpc>
              <a:spcPct val="90000"/>
            </a:lnSpc>
            <a:spcBef>
              <a:spcPct val="0"/>
            </a:spcBef>
            <a:spcAft>
              <a:spcPct val="35000"/>
            </a:spcAft>
            <a:buNone/>
          </a:pPr>
          <a:r>
            <a:rPr lang="en-GB" sz="2700" kern="1200"/>
            <a:t>Functionalism of Gender </a:t>
          </a:r>
          <a:endParaRPr lang="en-US" sz="2700" kern="1200"/>
        </a:p>
      </dsp:txBody>
      <dsp:txXfrm>
        <a:off x="579927" y="2531536"/>
        <a:ext cx="7496463" cy="71922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C28ABE-79D6-4FBA-841F-D369DC411A91}">
      <dsp:nvSpPr>
        <dsp:cNvPr id="0" name=""/>
        <dsp:cNvSpPr/>
      </dsp:nvSpPr>
      <dsp:spPr>
        <a:xfrm>
          <a:off x="1320" y="90693"/>
          <a:ext cx="4636181" cy="2943975"/>
        </a:xfrm>
        <a:prstGeom prst="roundRect">
          <a:avLst>
            <a:gd name="adj" fmla="val 10000"/>
          </a:avLst>
        </a:prstGeom>
        <a:solidFill>
          <a:schemeClr val="accent1">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8DB5539B-AE10-4D9B-82BE-A3DA97A83DA1}">
      <dsp:nvSpPr>
        <dsp:cNvPr id="0" name=""/>
        <dsp:cNvSpPr/>
      </dsp:nvSpPr>
      <dsp:spPr>
        <a:xfrm>
          <a:off x="516452" y="580068"/>
          <a:ext cx="4636181" cy="2943975"/>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6210" tIns="156210" rIns="156210" bIns="156210" numCol="1" spcCol="1270" anchor="ctr" anchorCtr="0">
          <a:noAutofit/>
        </a:bodyPr>
        <a:lstStyle/>
        <a:p>
          <a:pPr marL="0" lvl="0" indent="0" algn="ctr" defTabSz="1822450">
            <a:lnSpc>
              <a:spcPct val="90000"/>
            </a:lnSpc>
            <a:spcBef>
              <a:spcPct val="0"/>
            </a:spcBef>
            <a:spcAft>
              <a:spcPct val="35000"/>
            </a:spcAft>
            <a:buNone/>
          </a:pPr>
          <a:r>
            <a:rPr lang="en-GB" sz="4100" kern="1200"/>
            <a:t>Equality Act 2010 </a:t>
          </a:r>
          <a:endParaRPr lang="en-US" sz="4100" kern="1200"/>
        </a:p>
      </dsp:txBody>
      <dsp:txXfrm>
        <a:off x="602678" y="666294"/>
        <a:ext cx="4463729" cy="2771523"/>
      </dsp:txXfrm>
    </dsp:sp>
    <dsp:sp modelId="{C1E8B0D9-A097-4983-9AA4-E379172FE4B7}">
      <dsp:nvSpPr>
        <dsp:cNvPr id="0" name=""/>
        <dsp:cNvSpPr/>
      </dsp:nvSpPr>
      <dsp:spPr>
        <a:xfrm>
          <a:off x="5667765" y="90693"/>
          <a:ext cx="4636181" cy="2943975"/>
        </a:xfrm>
        <a:prstGeom prst="roundRect">
          <a:avLst>
            <a:gd name="adj" fmla="val 10000"/>
          </a:avLst>
        </a:prstGeom>
        <a:solidFill>
          <a:schemeClr val="accent1">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759DFAAD-421C-495F-88AE-379B5AEA817E}">
      <dsp:nvSpPr>
        <dsp:cNvPr id="0" name=""/>
        <dsp:cNvSpPr/>
      </dsp:nvSpPr>
      <dsp:spPr>
        <a:xfrm>
          <a:off x="6182896" y="580068"/>
          <a:ext cx="4636181" cy="2943975"/>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6210" tIns="156210" rIns="156210" bIns="156210" numCol="1" spcCol="1270" anchor="ctr" anchorCtr="0">
          <a:noAutofit/>
        </a:bodyPr>
        <a:lstStyle/>
        <a:p>
          <a:pPr marL="0" lvl="0" indent="0" algn="ctr" defTabSz="1822450">
            <a:lnSpc>
              <a:spcPct val="90000"/>
            </a:lnSpc>
            <a:spcBef>
              <a:spcPct val="0"/>
            </a:spcBef>
            <a:spcAft>
              <a:spcPct val="35000"/>
            </a:spcAft>
            <a:buNone/>
          </a:pPr>
          <a:r>
            <a:rPr lang="en-GB" sz="4100" kern="1200" dirty="0"/>
            <a:t>What does it do to support Social Construct of  Gender </a:t>
          </a:r>
          <a:endParaRPr lang="en-US" sz="4100" kern="1200" dirty="0"/>
        </a:p>
      </dsp:txBody>
      <dsp:txXfrm>
        <a:off x="6269122" y="666294"/>
        <a:ext cx="4463729" cy="277152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4/17/2019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57764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4/17/2019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057593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4/17/2019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475758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4/17/2019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905916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4/17/2019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40028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4/17/2019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824553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4/17/2019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844953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4/17/2019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097533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4/17/2019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160987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smtClean="0"/>
              <a:pPr/>
              <a:t>4/17/2019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643679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4/17/2019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5462773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4/17/2019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42923247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4/17/2019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0644690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4/17/2019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314295441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4/17/2019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4920477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4/17/2019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8661190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4/17/2019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078478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B61BEF0D-F0BB-DE4B-95CE-6DB70DBA9567}" type="datetimeFigureOut">
              <a:rPr lang="en-US" smtClean="0"/>
              <a:pPr/>
              <a:t>4/17/2019</a:t>
            </a:fld>
            <a:endParaRPr lang="en-US" dirty="0"/>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010303765"/>
      </p:ext>
    </p:extLst>
  </p:cSld>
  <p:clrMap bg1="dk1" tx1="lt1" bg2="dk2" tx2="lt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70" r:id="rId5"/>
    <p:sldLayoutId id="2147483671" r:id="rId6"/>
    <p:sldLayoutId id="2147483672" r:id="rId7"/>
    <p:sldLayoutId id="2147483673" r:id="rId8"/>
    <p:sldLayoutId id="2147483674" r:id="rId9"/>
    <p:sldLayoutId id="2147483675" r:id="rId10"/>
    <p:sldLayoutId id="2147483676" r:id="rId11"/>
    <p:sldLayoutId id="2147483677" r:id="rId12"/>
    <p:sldLayoutId id="2147483678" r:id="rId13"/>
    <p:sldLayoutId id="2147483679" r:id="rId14"/>
    <p:sldLayoutId id="2147483680" r:id="rId15"/>
    <p:sldLayoutId id="2147483681" r:id="rId16"/>
    <p:sldLayoutId id="2147483682"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www.google.co.uk/imgres?imgurl=http%3A%2F%2Fwww.publicseminar.org%2Fwp-content%2Fuploads%2F2018%2F01%2FLGBTQ_Symbols-1.png&amp;imgrefurl=http%3A%2F%2Fwww.publicseminar.org%2F2018%2F05%2Fsocial-construction-theory-and-the-transgender-turn%2F&amp;docid=YP8fn7-4FlTXjM&amp;tbnid=Vu1BiATEOg8orM%3A&amp;vet=10ahUKEwjHwenTx9fhAhUwUxUIHe9IDtQQMwhbKA4wDg..i&amp;w=1024&amp;h=512&amp;bih=603&amp;biw=1280&amp;q=social%20construction%20gender&amp;ved=0ahUKEwjHwenTx9fhAhUwUxUIHe9IDtQQMwhbKA4wDg&amp;iact=mrc&amp;uact=8"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file:///C:\Users\GEO\AppData\Local\Packages\Microsoft.MicrosoftEdge_8wekyb3d8bbwe\TempState\Downloads\srr_2014_vol026_004%20(1).pdf"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5">
            <a:extLst>
              <a:ext uri="{FF2B5EF4-FFF2-40B4-BE49-F238E27FC236}">
                <a16:creationId xmlns:a16="http://schemas.microsoft.com/office/drawing/2014/main" id="{991E317B-75E3-4171-A07A-B263C1D6DC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436458" y="1171259"/>
            <a:ext cx="3971902" cy="1380067"/>
          </a:xfrm>
        </p:spPr>
        <p:txBody>
          <a:bodyPr>
            <a:normAutofit/>
          </a:bodyPr>
          <a:lstStyle/>
          <a:p>
            <a:r>
              <a:rPr lang="en-GB" sz="3000" dirty="0">
                <a:solidFill>
                  <a:srgbClr val="FFFFFF"/>
                </a:solidFill>
              </a:rPr>
              <a:t>Social Constructionism</a:t>
            </a:r>
          </a:p>
        </p:txBody>
      </p:sp>
      <p:sp useBgFill="1">
        <p:nvSpPr>
          <p:cNvPr id="28" name="Snip Diagonal Corner Rectangle 6">
            <a:extLst>
              <a:ext uri="{FF2B5EF4-FFF2-40B4-BE49-F238E27FC236}">
                <a16:creationId xmlns:a16="http://schemas.microsoft.com/office/drawing/2014/main" id="{4A9B19C2-B29A-4924-9E7E-6FBF17F585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000" y="620722"/>
            <a:ext cx="6418778" cy="5286838"/>
          </a:xfrm>
          <a:prstGeom prst="snip2DiagRect">
            <a:avLst>
              <a:gd name="adj1" fmla="val 10973"/>
              <a:gd name="adj2" fmla="val 0"/>
            </a:avLst>
          </a:prstGeom>
          <a:ln>
            <a:noFill/>
          </a:ln>
          <a:effectLst>
            <a:innerShdw blurRad="57150" dist="38100" dir="14460000">
              <a:prstClr val="black">
                <a:alpha val="7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close up of a logo&#10;&#10;Description automatically generated">
            <a:extLst>
              <a:ext uri="{FF2B5EF4-FFF2-40B4-BE49-F238E27FC236}">
                <a16:creationId xmlns:a16="http://schemas.microsoft.com/office/drawing/2014/main" id="{AF0FD04B-C72A-4B8F-8DC2-E121B69EF063}"/>
              </a:ext>
            </a:extLst>
          </p:cNvPr>
          <p:cNvPicPr>
            <a:picLocks noChangeAspect="1"/>
          </p:cNvPicPr>
          <p:nvPr/>
        </p:nvPicPr>
        <p:blipFill>
          <a:blip r:embed="rId2"/>
          <a:stretch>
            <a:fillRect/>
          </a:stretch>
        </p:blipFill>
        <p:spPr>
          <a:xfrm>
            <a:off x="1101217" y="1450632"/>
            <a:ext cx="5450437" cy="3627018"/>
          </a:xfrm>
          <a:prstGeom prst="rect">
            <a:avLst/>
          </a:prstGeom>
        </p:spPr>
      </p:pic>
      <p:grpSp>
        <p:nvGrpSpPr>
          <p:cNvPr id="30" name="Group 29">
            <a:extLst>
              <a:ext uri="{FF2B5EF4-FFF2-40B4-BE49-F238E27FC236}">
                <a16:creationId xmlns:a16="http://schemas.microsoft.com/office/drawing/2014/main" id="{34C85634-D5F5-4047-8F35-F4B1F50AB1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31" name="Straight Connector 30">
              <a:extLst>
                <a:ext uri="{FF2B5EF4-FFF2-40B4-BE49-F238E27FC236}">
                  <a16:creationId xmlns:a16="http://schemas.microsoft.com/office/drawing/2014/main" id="{1224BF71-948F-411D-AA79-8B231571519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32" name="Straight Connector 31">
              <a:extLst>
                <a:ext uri="{FF2B5EF4-FFF2-40B4-BE49-F238E27FC236}">
                  <a16:creationId xmlns:a16="http://schemas.microsoft.com/office/drawing/2014/main" id="{434B4526-E715-4199-A597-CD757CB4A0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33" name="Straight Connector 32">
              <a:extLst>
                <a:ext uri="{FF2B5EF4-FFF2-40B4-BE49-F238E27FC236}">
                  <a16:creationId xmlns:a16="http://schemas.microsoft.com/office/drawing/2014/main" id="{35E295A6-48D5-4F9E-A32C-5D87EAA5E7E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34" name="Straight Connector 33">
              <a:extLst>
                <a:ext uri="{FF2B5EF4-FFF2-40B4-BE49-F238E27FC236}">
                  <a16:creationId xmlns:a16="http://schemas.microsoft.com/office/drawing/2014/main" id="{E10BF5B3-9260-4D36-BB24-07BC414B9D4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35" name="Straight Connector 34">
              <a:extLst>
                <a:ext uri="{FF2B5EF4-FFF2-40B4-BE49-F238E27FC236}">
                  <a16:creationId xmlns:a16="http://schemas.microsoft.com/office/drawing/2014/main" id="{AAE0C886-FA2E-4E7C-BC00-8397AAEC865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grpSp>
      <p:sp>
        <p:nvSpPr>
          <p:cNvPr id="8" name="TextBox 7">
            <a:extLst>
              <a:ext uri="{FF2B5EF4-FFF2-40B4-BE49-F238E27FC236}">
                <a16:creationId xmlns:a16="http://schemas.microsoft.com/office/drawing/2014/main" id="{C2C4DF58-7C31-461E-90A8-4BC88A5B90D9}"/>
              </a:ext>
            </a:extLst>
          </p:cNvPr>
          <p:cNvSpPr txBox="1"/>
          <p:nvPr/>
        </p:nvSpPr>
        <p:spPr>
          <a:xfrm>
            <a:off x="1645920" y="5467149"/>
            <a:ext cx="4450080" cy="369332"/>
          </a:xfrm>
          <a:prstGeom prst="rect">
            <a:avLst/>
          </a:prstGeom>
          <a:noFill/>
        </p:spPr>
        <p:txBody>
          <a:bodyPr wrap="square" rtlCol="0">
            <a:spAutoFit/>
          </a:bodyPr>
          <a:lstStyle/>
          <a:p>
            <a:r>
              <a:rPr lang="en-GB" dirty="0"/>
              <a:t>(Salami, 2017)</a:t>
            </a:r>
          </a:p>
        </p:txBody>
      </p:sp>
      <p:sp>
        <p:nvSpPr>
          <p:cNvPr id="9" name="TextBox 8">
            <a:extLst>
              <a:ext uri="{FF2B5EF4-FFF2-40B4-BE49-F238E27FC236}">
                <a16:creationId xmlns:a16="http://schemas.microsoft.com/office/drawing/2014/main" id="{84579AD8-1B2F-4850-BCF8-76A13C31C865}"/>
              </a:ext>
            </a:extLst>
          </p:cNvPr>
          <p:cNvSpPr txBox="1"/>
          <p:nvPr/>
        </p:nvSpPr>
        <p:spPr>
          <a:xfrm>
            <a:off x="8164851" y="3572139"/>
            <a:ext cx="3457124" cy="646331"/>
          </a:xfrm>
          <a:prstGeom prst="rect">
            <a:avLst/>
          </a:prstGeom>
          <a:noFill/>
        </p:spPr>
        <p:txBody>
          <a:bodyPr wrap="square" rtlCol="0">
            <a:spAutoFit/>
          </a:bodyPr>
          <a:lstStyle/>
          <a:p>
            <a:r>
              <a:rPr lang="en-GB" dirty="0">
                <a:solidFill>
                  <a:schemeClr val="bg1"/>
                </a:solidFill>
              </a:rPr>
              <a:t>By Lianne Rhydderch-Edwards </a:t>
            </a:r>
          </a:p>
        </p:txBody>
      </p:sp>
    </p:spTree>
    <p:extLst>
      <p:ext uri="{BB962C8B-B14F-4D97-AF65-F5344CB8AC3E}">
        <p14:creationId xmlns:p14="http://schemas.microsoft.com/office/powerpoint/2010/main" val="3400102111"/>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cxnSp>
        <p:nvCxnSpPr>
          <p:cNvPr id="27" name="Straight Connector 26">
            <a:extLst>
              <a:ext uri="{FF2B5EF4-FFF2-40B4-BE49-F238E27FC236}">
                <a16:creationId xmlns:a16="http://schemas.microsoft.com/office/drawing/2014/main" id="{0512F9CB-A1A0-4043-A103-F6A4B94B695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9" name="Straight Connector 28">
            <a:extLst>
              <a:ext uri="{FF2B5EF4-FFF2-40B4-BE49-F238E27FC236}">
                <a16:creationId xmlns:a16="http://schemas.microsoft.com/office/drawing/2014/main" id="{ADBE6588-EE16-4389-857C-86A156D49E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1" name="Straight Connector 30">
            <a:extLst>
              <a:ext uri="{FF2B5EF4-FFF2-40B4-BE49-F238E27FC236}">
                <a16:creationId xmlns:a16="http://schemas.microsoft.com/office/drawing/2014/main" id="{17FD48D2-B0A7-413D-B947-AA55AC1296D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3" name="Straight Connector 32">
            <a:extLst>
              <a:ext uri="{FF2B5EF4-FFF2-40B4-BE49-F238E27FC236}">
                <a16:creationId xmlns:a16="http://schemas.microsoft.com/office/drawing/2014/main" id="{2BE668D0-D906-4EEE-B32F-8C028624B8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5" name="Straight Connector 34">
            <a:extLst>
              <a:ext uri="{FF2B5EF4-FFF2-40B4-BE49-F238E27FC236}">
                <a16:creationId xmlns:a16="http://schemas.microsoft.com/office/drawing/2014/main" id="{D1DE67A3-B8F6-4CFD-A8E0-D15200F231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 useBgFill="1">
        <p:nvSpPr>
          <p:cNvPr id="37" name="Rectangle 36">
            <a:extLst>
              <a:ext uri="{FF2B5EF4-FFF2-40B4-BE49-F238E27FC236}">
                <a16:creationId xmlns:a16="http://schemas.microsoft.com/office/drawing/2014/main" id="{762362DE-7747-4D8B-99FA-8E36F0B15F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3516BF-DA2E-43F3-9192-566EEC95C7CD}"/>
              </a:ext>
            </a:extLst>
          </p:cNvPr>
          <p:cNvSpPr>
            <a:spLocks noGrp="1"/>
          </p:cNvSpPr>
          <p:nvPr>
            <p:ph type="title"/>
          </p:nvPr>
        </p:nvSpPr>
        <p:spPr>
          <a:xfrm>
            <a:off x="5135754" y="628617"/>
            <a:ext cx="6368858" cy="3028983"/>
          </a:xfrm>
        </p:spPr>
        <p:txBody>
          <a:bodyPr vert="horz" lIns="91440" tIns="45720" rIns="91440" bIns="45720" rtlCol="0" anchor="b">
            <a:normAutofit/>
          </a:bodyPr>
          <a:lstStyle/>
          <a:p>
            <a:r>
              <a:rPr lang="en-US" sz="4800" dirty="0"/>
              <a:t>INTRODUCTION</a:t>
            </a:r>
          </a:p>
        </p:txBody>
      </p:sp>
      <p:pic>
        <p:nvPicPr>
          <p:cNvPr id="24" name="Graphic 23" descr="Person with Idea">
            <a:extLst>
              <a:ext uri="{FF2B5EF4-FFF2-40B4-BE49-F238E27FC236}">
                <a16:creationId xmlns:a16="http://schemas.microsoft.com/office/drawing/2014/main" id="{9BB873DC-8E4D-439E-8633-68A5C41A7C4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46633" y="1264416"/>
            <a:ext cx="4004489" cy="4004489"/>
          </a:xfrm>
          <a:prstGeom prst="rect">
            <a:avLst/>
          </a:prstGeom>
          <a:ln w="15875">
            <a:solidFill>
              <a:srgbClr val="FFFFFF">
                <a:alpha val="40000"/>
              </a:srgbClr>
            </a:solidFill>
          </a:ln>
          <a:effectLst>
            <a:innerShdw blurRad="57150" dist="38100" dir="14460000">
              <a:prstClr val="black">
                <a:alpha val="70000"/>
              </a:prstClr>
            </a:innerShdw>
          </a:effectLst>
        </p:spPr>
      </p:pic>
      <p:grpSp>
        <p:nvGrpSpPr>
          <p:cNvPr id="39" name="Group 38">
            <a:extLst>
              <a:ext uri="{FF2B5EF4-FFF2-40B4-BE49-F238E27FC236}">
                <a16:creationId xmlns:a16="http://schemas.microsoft.com/office/drawing/2014/main" id="{25123E6E-F713-4254-A6BF-358CC8EC6C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40" name="Straight Connector 39">
              <a:extLst>
                <a:ext uri="{FF2B5EF4-FFF2-40B4-BE49-F238E27FC236}">
                  <a16:creationId xmlns:a16="http://schemas.microsoft.com/office/drawing/2014/main" id="{2F690FE0-5412-4598-8AD6-769BB36E2CE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1" name="Straight Connector 40">
              <a:extLst>
                <a:ext uri="{FF2B5EF4-FFF2-40B4-BE49-F238E27FC236}">
                  <a16:creationId xmlns:a16="http://schemas.microsoft.com/office/drawing/2014/main" id="{B4850BB6-6709-408E-BEFD-24DC5E3C296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2" name="Straight Connector 41">
              <a:extLst>
                <a:ext uri="{FF2B5EF4-FFF2-40B4-BE49-F238E27FC236}">
                  <a16:creationId xmlns:a16="http://schemas.microsoft.com/office/drawing/2014/main" id="{4A03B410-983E-40D8-A4EA-2BB747CB003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3" name="Straight Connector 42">
              <a:extLst>
                <a:ext uri="{FF2B5EF4-FFF2-40B4-BE49-F238E27FC236}">
                  <a16:creationId xmlns:a16="http://schemas.microsoft.com/office/drawing/2014/main" id="{12B92421-6A58-4A51-AB7D-B97EA85E303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4" name="Straight Connector 43">
              <a:extLst>
                <a:ext uri="{FF2B5EF4-FFF2-40B4-BE49-F238E27FC236}">
                  <a16:creationId xmlns:a16="http://schemas.microsoft.com/office/drawing/2014/main" id="{9D092B0B-C6FB-4CDC-ABE8-5C817CAC69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28199396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8711A577-82F8-411C-A9AC-B00B627AEB51}"/>
              </a:ext>
            </a:extLst>
          </p:cNvPr>
          <p:cNvSpPr txBox="1"/>
          <p:nvPr/>
        </p:nvSpPr>
        <p:spPr>
          <a:xfrm>
            <a:off x="684212" y="4487332"/>
            <a:ext cx="8534400" cy="1507067"/>
          </a:xfrm>
          <a:prstGeom prst="rect">
            <a:avLst/>
          </a:prstGeom>
        </p:spPr>
        <p:txBody>
          <a:bodyPr vert="horz" lIns="91440" tIns="45720" rIns="91440" bIns="45720" rtlCol="0" anchor="ctr">
            <a:normAutofit/>
          </a:bodyPr>
          <a:lstStyle/>
          <a:p>
            <a:pPr>
              <a:spcBef>
                <a:spcPct val="0"/>
              </a:spcBef>
              <a:spcAft>
                <a:spcPts val="600"/>
              </a:spcAft>
            </a:pPr>
            <a:r>
              <a:rPr lang="en-US" sz="3600" cap="all">
                <a:ln w="3175" cmpd="sng">
                  <a:noFill/>
                </a:ln>
                <a:latin typeface="+mj-lt"/>
                <a:ea typeface="+mj-ea"/>
                <a:cs typeface="+mj-cs"/>
              </a:rPr>
              <a:t>DEFINITION OF SOCIAL CONSTRUCTIONISM  </a:t>
            </a:r>
          </a:p>
        </p:txBody>
      </p:sp>
      <p:pic>
        <p:nvPicPr>
          <p:cNvPr id="14" name="Graphic 13" descr="Head with Gears">
            <a:extLst>
              <a:ext uri="{FF2B5EF4-FFF2-40B4-BE49-F238E27FC236}">
                <a16:creationId xmlns:a16="http://schemas.microsoft.com/office/drawing/2014/main" id="{52216B15-4A10-4DBE-ABDF-5A46FAB673F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655676" y="733647"/>
            <a:ext cx="3575884" cy="3575884"/>
          </a:xfrm>
          <a:prstGeom prst="rect">
            <a:avLst/>
          </a:prstGeom>
          <a:effectLst>
            <a:innerShdw blurRad="57150" dist="38100" dir="14460000">
              <a:prstClr val="black">
                <a:alpha val="70000"/>
              </a:prstClr>
            </a:innerShdw>
          </a:effectLst>
        </p:spPr>
      </p:pic>
      <p:sp>
        <p:nvSpPr>
          <p:cNvPr id="9" name="TextBox 8">
            <a:extLst>
              <a:ext uri="{FF2B5EF4-FFF2-40B4-BE49-F238E27FC236}">
                <a16:creationId xmlns:a16="http://schemas.microsoft.com/office/drawing/2014/main" id="{4FF4B68E-7933-43BD-8D2D-03C8A806EFD4}"/>
              </a:ext>
            </a:extLst>
          </p:cNvPr>
          <p:cNvSpPr txBox="1"/>
          <p:nvPr/>
        </p:nvSpPr>
        <p:spPr>
          <a:xfrm>
            <a:off x="5938788" y="733647"/>
            <a:ext cx="5640404" cy="3575884"/>
          </a:xfrm>
          <a:prstGeom prst="rect">
            <a:avLst/>
          </a:prstGeom>
        </p:spPr>
        <p:txBody>
          <a:bodyPr vert="horz" lIns="91440" tIns="45720" rIns="91440" bIns="45720" rtlCol="0" anchor="ctr">
            <a:noAutofit/>
          </a:bodyPr>
          <a:lstStyle/>
          <a:p>
            <a:pPr algn="ctr">
              <a:spcBef>
                <a:spcPct val="20000"/>
              </a:spcBef>
              <a:spcAft>
                <a:spcPts val="600"/>
              </a:spcAft>
              <a:buClr>
                <a:schemeClr val="tx1"/>
              </a:buClr>
              <a:buSzPct val="80000"/>
            </a:pPr>
            <a:r>
              <a:rPr lang="en-US" sz="2000" dirty="0"/>
              <a:t>‘Constructionism or the social construction of reality is a theory of knowledge of sociology and communication that examines the development jointly constructed understanding of the world. Social constructionism may be defined as a perspective which believes that a great deal of human life exists as it does due to social and interpersonal influences’ </a:t>
            </a:r>
          </a:p>
          <a:p>
            <a:pPr algn="ctr">
              <a:spcBef>
                <a:spcPct val="20000"/>
              </a:spcBef>
              <a:spcAft>
                <a:spcPts val="600"/>
              </a:spcAft>
              <a:buClr>
                <a:schemeClr val="tx1"/>
              </a:buClr>
              <a:buSzPct val="80000"/>
            </a:pPr>
            <a:r>
              <a:rPr lang="en-US" sz="2000" dirty="0"/>
              <a:t>                                                (</a:t>
            </a:r>
            <a:r>
              <a:rPr lang="en-US" sz="2000" dirty="0" err="1"/>
              <a:t>Galbin</a:t>
            </a:r>
            <a:r>
              <a:rPr lang="en-US" sz="2000" dirty="0"/>
              <a:t>,  2014)</a:t>
            </a:r>
          </a:p>
        </p:txBody>
      </p:sp>
      <p:sp>
        <p:nvSpPr>
          <p:cNvPr id="5" name="TextBox 4">
            <a:extLst>
              <a:ext uri="{FF2B5EF4-FFF2-40B4-BE49-F238E27FC236}">
                <a16:creationId xmlns:a16="http://schemas.microsoft.com/office/drawing/2014/main" id="{9273A4AF-730F-4A1E-8968-AD2D0D963DF8}"/>
              </a:ext>
            </a:extLst>
          </p:cNvPr>
          <p:cNvSpPr txBox="1"/>
          <p:nvPr/>
        </p:nvSpPr>
        <p:spPr>
          <a:xfrm>
            <a:off x="5650029" y="2974206"/>
            <a:ext cx="914400" cy="914400"/>
          </a:xfrm>
          <a:prstGeom prst="rect">
            <a:avLst/>
          </a:prstGeom>
          <a:noFill/>
        </p:spPr>
        <p:txBody>
          <a:bodyPr wrap="square" rtlCol="0">
            <a:spAutoFit/>
          </a:bodyPr>
          <a:lstStyle/>
          <a:p>
            <a:endParaRPr lang="en-GB" dirty="0"/>
          </a:p>
        </p:txBody>
      </p:sp>
    </p:spTree>
    <p:extLst>
      <p:ext uri="{BB962C8B-B14F-4D97-AF65-F5344CB8AC3E}">
        <p14:creationId xmlns:p14="http://schemas.microsoft.com/office/powerpoint/2010/main" val="23559408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7000"/>
                <a:hueMod val="92000"/>
                <a:satMod val="169000"/>
                <a:lumMod val="164000"/>
              </a:schemeClr>
            </a:gs>
            <a:gs pos="100000">
              <a:schemeClr val="bg2">
                <a:shade val="96000"/>
                <a:satMod val="120000"/>
                <a:lumMod val="90000"/>
              </a:schemeClr>
            </a:gs>
          </a:gsLst>
          <a:path path="circle">
            <a:fillToRect b="100000"/>
          </a:path>
        </a:gra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2C33F367-76E5-4D2A-96B1-4FD443CDD1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dk2">
                  <a:tint val="97000"/>
                  <a:hueMod val="92000"/>
                  <a:satMod val="169000"/>
                  <a:lumMod val="164000"/>
                </a:schemeClr>
              </a:gs>
              <a:gs pos="100000">
                <a:schemeClr val="dk2">
                  <a:shade val="96000"/>
                  <a:satMod val="120000"/>
                  <a:lumMod val="90000"/>
                </a:schemeClr>
              </a:gs>
            </a:gsLst>
            <a:lin ang="6120000" scaled="1"/>
          </a:gradFill>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sp>
        <p:nvSpPr>
          <p:cNvPr id="14" name="Snip Diagonal Corner Rectangle 21">
            <a:extLst>
              <a:ext uri="{FF2B5EF4-FFF2-40B4-BE49-F238E27FC236}">
                <a16:creationId xmlns:a16="http://schemas.microsoft.com/office/drawing/2014/main" id="{6F769419-3E73-449D-B62A-0CDEC946A6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8129873" cy="6858002"/>
          </a:xfrm>
          <a:prstGeom prst="snip2DiagRect">
            <a:avLst>
              <a:gd name="adj1" fmla="val 0"/>
              <a:gd name="adj2" fmla="val 0"/>
            </a:avLst>
          </a:prstGeom>
          <a:solidFill>
            <a:schemeClr val="bg1">
              <a:alpha val="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A6515200-42F9-488F-9895-6CDBCD1E87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7" name="Straight Connector 16">
              <a:extLst>
                <a:ext uri="{FF2B5EF4-FFF2-40B4-BE49-F238E27FC236}">
                  <a16:creationId xmlns:a16="http://schemas.microsoft.com/office/drawing/2014/main" id="{43185F0E-78D5-4C2D-9239-D3515B44883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D5BD9142-FF9C-4EED-A027-18D095481BB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42F547D3-9752-4481-B3A8-50E08610B8E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20" name="Straight Connector 19">
              <a:extLst>
                <a:ext uri="{FF2B5EF4-FFF2-40B4-BE49-F238E27FC236}">
                  <a16:creationId xmlns:a16="http://schemas.microsoft.com/office/drawing/2014/main" id="{F1999C2F-3D0D-4813-9696-83630A6FEAB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21" name="Straight Connector 20">
              <a:extLst>
                <a:ext uri="{FF2B5EF4-FFF2-40B4-BE49-F238E27FC236}">
                  <a16:creationId xmlns:a16="http://schemas.microsoft.com/office/drawing/2014/main" id="{EC737390-C9CA-456B-9F40-D7A76EA242E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grpSp>
      <p:sp>
        <p:nvSpPr>
          <p:cNvPr id="4" name="TextBox 3">
            <a:extLst>
              <a:ext uri="{FF2B5EF4-FFF2-40B4-BE49-F238E27FC236}">
                <a16:creationId xmlns:a16="http://schemas.microsoft.com/office/drawing/2014/main" id="{36CED142-53E0-436F-ADB8-A2F43EE9AF9C}"/>
              </a:ext>
            </a:extLst>
          </p:cNvPr>
          <p:cNvSpPr txBox="1"/>
          <p:nvPr/>
        </p:nvSpPr>
        <p:spPr>
          <a:xfrm>
            <a:off x="7281915" y="941424"/>
            <a:ext cx="4791552" cy="3248611"/>
          </a:xfrm>
          <a:prstGeom prst="rect">
            <a:avLst/>
          </a:prstGeom>
        </p:spPr>
        <p:txBody>
          <a:bodyPr vert="horz" lIns="91440" tIns="45720" rIns="91440" bIns="45720" rtlCol="0" anchor="ctr">
            <a:normAutofit/>
          </a:bodyPr>
          <a:lstStyle/>
          <a:p>
            <a:pPr>
              <a:spcBef>
                <a:spcPct val="0"/>
              </a:spcBef>
              <a:spcAft>
                <a:spcPts val="600"/>
              </a:spcAft>
            </a:pPr>
            <a:r>
              <a:rPr lang="en-US" sz="3600" kern="1200" cap="all" dirty="0">
                <a:ln w="3175" cmpd="sng">
                  <a:noFill/>
                </a:ln>
                <a:solidFill>
                  <a:srgbClr val="FFFFFF"/>
                </a:solidFill>
                <a:effectLst/>
                <a:latin typeface="+mj-lt"/>
                <a:ea typeface="+mj-ea"/>
                <a:cs typeface="+mj-cs"/>
              </a:rPr>
              <a:t>WHAT IS SOCIAL Constructionism </a:t>
            </a:r>
          </a:p>
        </p:txBody>
      </p:sp>
      <p:graphicFrame>
        <p:nvGraphicFramePr>
          <p:cNvPr id="7" name="TextBox 4">
            <a:extLst>
              <a:ext uri="{FF2B5EF4-FFF2-40B4-BE49-F238E27FC236}">
                <a16:creationId xmlns:a16="http://schemas.microsoft.com/office/drawing/2014/main" id="{5BF25652-33A0-4348-853D-742964D6F7B9}"/>
              </a:ext>
            </a:extLst>
          </p:cNvPr>
          <p:cNvGraphicFramePr/>
          <p:nvPr>
            <p:extLst>
              <p:ext uri="{D42A27DB-BD31-4B8C-83A1-F6EECF244321}">
                <p14:modId xmlns:p14="http://schemas.microsoft.com/office/powerpoint/2010/main" val="3551347588"/>
              </p:ext>
            </p:extLst>
          </p:nvPr>
        </p:nvGraphicFramePr>
        <p:xfrm>
          <a:off x="940645" y="941424"/>
          <a:ext cx="6190459" cy="47687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EF80F7AF-5D34-4029-81DC-D516C4AE98A0}"/>
              </a:ext>
            </a:extLst>
          </p:cNvPr>
          <p:cNvSpPr txBox="1"/>
          <p:nvPr/>
        </p:nvSpPr>
        <p:spPr>
          <a:xfrm>
            <a:off x="7709836" y="5293895"/>
            <a:ext cx="3763478" cy="369332"/>
          </a:xfrm>
          <a:prstGeom prst="rect">
            <a:avLst/>
          </a:prstGeom>
          <a:noFill/>
        </p:spPr>
        <p:txBody>
          <a:bodyPr wrap="square" rtlCol="0">
            <a:spAutoFit/>
          </a:bodyPr>
          <a:lstStyle/>
          <a:p>
            <a:r>
              <a:rPr lang="en-GB" dirty="0"/>
              <a:t>(</a:t>
            </a:r>
            <a:r>
              <a:rPr lang="en-GB" dirty="0" err="1"/>
              <a:t>Bergue</a:t>
            </a:r>
            <a:r>
              <a:rPr lang="en-GB" dirty="0"/>
              <a:t> and </a:t>
            </a:r>
            <a:r>
              <a:rPr lang="en-GB" dirty="0" err="1"/>
              <a:t>Luchmann</a:t>
            </a:r>
            <a:r>
              <a:rPr lang="en-GB" dirty="0"/>
              <a:t>, 1966)</a:t>
            </a:r>
          </a:p>
        </p:txBody>
      </p:sp>
    </p:spTree>
    <p:extLst>
      <p:ext uri="{BB962C8B-B14F-4D97-AF65-F5344CB8AC3E}">
        <p14:creationId xmlns:p14="http://schemas.microsoft.com/office/powerpoint/2010/main" val="7859688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11">
            <a:extLst>
              <a:ext uri="{FF2B5EF4-FFF2-40B4-BE49-F238E27FC236}">
                <a16:creationId xmlns:a16="http://schemas.microsoft.com/office/drawing/2014/main" id="{D2600CBB-0CF8-4237-8491-B7864363D2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dk2">
                  <a:tint val="97000"/>
                  <a:hueMod val="92000"/>
                  <a:satMod val="169000"/>
                  <a:lumMod val="164000"/>
                </a:schemeClr>
              </a:gs>
              <a:gs pos="100000">
                <a:schemeClr val="dk2">
                  <a:shade val="96000"/>
                  <a:satMod val="120000"/>
                  <a:lumMod val="90000"/>
                </a:schemeClr>
              </a:gs>
            </a:gsLst>
            <a:lin ang="6120000" scaled="1"/>
          </a:gradFill>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B5FEBE-47CD-45AB-B972-4CFB315DB16B}"/>
              </a:ext>
            </a:extLst>
          </p:cNvPr>
          <p:cNvSpPr>
            <a:spLocks noGrp="1"/>
          </p:cNvSpPr>
          <p:nvPr>
            <p:ph type="title"/>
          </p:nvPr>
        </p:nvSpPr>
        <p:spPr>
          <a:xfrm>
            <a:off x="684212" y="4799010"/>
            <a:ext cx="9269412" cy="1155267"/>
          </a:xfrm>
        </p:spPr>
        <p:txBody>
          <a:bodyPr vert="horz" lIns="91440" tIns="45720" rIns="91440" bIns="45720" rtlCol="0" anchor="ctr">
            <a:normAutofit/>
          </a:bodyPr>
          <a:lstStyle/>
          <a:p>
            <a:pPr>
              <a:lnSpc>
                <a:spcPct val="90000"/>
              </a:lnSpc>
            </a:pPr>
            <a:r>
              <a:rPr lang="en-US" kern="1200" cap="all">
                <a:ln w="3175" cmpd="sng">
                  <a:noFill/>
                </a:ln>
                <a:solidFill>
                  <a:srgbClr val="FFFFFF"/>
                </a:solidFill>
                <a:effectLst/>
                <a:latin typeface="+mj-lt"/>
                <a:ea typeface="+mj-ea"/>
                <a:cs typeface="+mj-cs"/>
              </a:rPr>
              <a:t>Social constructionism can be defined in two catagouries </a:t>
            </a:r>
          </a:p>
        </p:txBody>
      </p:sp>
      <p:sp>
        <p:nvSpPr>
          <p:cNvPr id="24" name="Snip Diagonal Corner Rectangle 21">
            <a:extLst>
              <a:ext uri="{FF2B5EF4-FFF2-40B4-BE49-F238E27FC236}">
                <a16:creationId xmlns:a16="http://schemas.microsoft.com/office/drawing/2014/main" id="{E4CBBC1E-991D-4CF9-BCA5-AB1496871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824" cy="4572000"/>
          </a:xfrm>
          <a:prstGeom prst="snip2DiagRect">
            <a:avLst>
              <a:gd name="adj1" fmla="val 0"/>
              <a:gd name="adj2" fmla="val 0"/>
            </a:avLst>
          </a:prstGeom>
          <a:solidFill>
            <a:schemeClr val="bg1">
              <a:alpha val="1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5" name="TextBox 4">
            <a:extLst>
              <a:ext uri="{FF2B5EF4-FFF2-40B4-BE49-F238E27FC236}">
                <a16:creationId xmlns:a16="http://schemas.microsoft.com/office/drawing/2014/main" id="{0A287AEE-88E9-4F93-AB8B-E15A60A3E232}"/>
              </a:ext>
            </a:extLst>
          </p:cNvPr>
          <p:cNvGraphicFramePr/>
          <p:nvPr>
            <p:extLst>
              <p:ext uri="{D42A27DB-BD31-4B8C-83A1-F6EECF244321}">
                <p14:modId xmlns:p14="http://schemas.microsoft.com/office/powerpoint/2010/main" val="3734116033"/>
              </p:ext>
            </p:extLst>
          </p:nvPr>
        </p:nvGraphicFramePr>
        <p:xfrm>
          <a:off x="965200" y="642939"/>
          <a:ext cx="10255250" cy="34037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755561D9-ABFA-4C77-A276-688FAD1C3DEA}"/>
              </a:ext>
            </a:extLst>
          </p:cNvPr>
          <p:cNvSpPr txBox="1"/>
          <p:nvPr/>
        </p:nvSpPr>
        <p:spPr>
          <a:xfrm>
            <a:off x="8027469" y="6266046"/>
            <a:ext cx="3192981" cy="369332"/>
          </a:xfrm>
          <a:prstGeom prst="rect">
            <a:avLst/>
          </a:prstGeom>
          <a:noFill/>
        </p:spPr>
        <p:txBody>
          <a:bodyPr wrap="square" rtlCol="0">
            <a:spAutoFit/>
          </a:bodyPr>
          <a:lstStyle/>
          <a:p>
            <a:r>
              <a:rPr lang="en-GB" dirty="0"/>
              <a:t>(Burr, 2015)</a:t>
            </a:r>
          </a:p>
        </p:txBody>
      </p:sp>
    </p:spTree>
    <p:extLst>
      <p:ext uri="{BB962C8B-B14F-4D97-AF65-F5344CB8AC3E}">
        <p14:creationId xmlns:p14="http://schemas.microsoft.com/office/powerpoint/2010/main" val="3508159405"/>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2" name="Rectangle 71">
            <a:extLst>
              <a:ext uri="{FF2B5EF4-FFF2-40B4-BE49-F238E27FC236}">
                <a16:creationId xmlns:a16="http://schemas.microsoft.com/office/drawing/2014/main" id="{7E89D346-FD24-4FBA-A956-3200CC1759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sp useBgFill="1">
        <p:nvSpPr>
          <p:cNvPr id="1033" name="Snip Diagonal Corner Rectangle 18">
            <a:extLst>
              <a:ext uri="{FF2B5EF4-FFF2-40B4-BE49-F238E27FC236}">
                <a16:creationId xmlns:a16="http://schemas.microsoft.com/office/drawing/2014/main" id="{9F1E6C01-CE56-48FB-B0C1-482CC243DC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000" y="620722"/>
            <a:ext cx="5136155" cy="5286838"/>
          </a:xfrm>
          <a:prstGeom prst="snip2DiagRect">
            <a:avLst>
              <a:gd name="adj1" fmla="val 11486"/>
              <a:gd name="adj2" fmla="val 0"/>
            </a:avLst>
          </a:prstGeom>
          <a:ln>
            <a:noFill/>
          </a:ln>
          <a:effectLst>
            <a:innerShdw blurRad="57150" dist="38100" dir="14460000">
              <a:prstClr val="black">
                <a:alpha val="7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7" name="Picture 3" descr="Image result for social construction gender">
            <a:hlinkClick r:id="rId2"/>
            <a:extLst>
              <a:ext uri="{FF2B5EF4-FFF2-40B4-BE49-F238E27FC236}">
                <a16:creationId xmlns:a16="http://schemas.microsoft.com/office/drawing/2014/main" id="{BC3DAA0A-6EAE-4A19-8DC5-DD0A3AFC310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124573" y="2225389"/>
            <a:ext cx="4155008" cy="207750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E048800-C916-4341-88FF-38837784329D}"/>
              </a:ext>
            </a:extLst>
          </p:cNvPr>
          <p:cNvSpPr txBox="1"/>
          <p:nvPr/>
        </p:nvSpPr>
        <p:spPr>
          <a:xfrm>
            <a:off x="6095998" y="685800"/>
            <a:ext cx="4819653" cy="3615267"/>
          </a:xfrm>
          <a:prstGeom prst="rect">
            <a:avLst/>
          </a:prstGeom>
        </p:spPr>
        <p:txBody>
          <a:bodyPr vert="horz" lIns="91440" tIns="45720" rIns="91440" bIns="45720" rtlCol="0" anchor="ctr">
            <a:normAutofit fontScale="92500" lnSpcReduction="10000"/>
          </a:bodyPr>
          <a:lstStyle/>
          <a:p>
            <a:pPr>
              <a:spcBef>
                <a:spcPct val="20000"/>
              </a:spcBef>
              <a:spcAft>
                <a:spcPts val="600"/>
              </a:spcAft>
              <a:buClr>
                <a:schemeClr val="tx1"/>
              </a:buClr>
              <a:buSzPct val="80000"/>
              <a:buFont typeface="Wingdings 3" panose="05040102010807070707" pitchFamily="18" charset="2"/>
              <a:buChar char=""/>
            </a:pPr>
            <a:r>
              <a:rPr lang="en-US" sz="2400" dirty="0">
                <a:solidFill>
                  <a:schemeClr val="bg1"/>
                </a:solidFill>
              </a:rPr>
              <a:t>‘Our observations of the world suggest to us that there are two categories of human being, men and women Social constructionism bids us to seriously question whether the categories ‘man’ and ‘women’ are simply a reflection of naturally occurring distinct types of human’</a:t>
            </a:r>
          </a:p>
          <a:p>
            <a:pPr>
              <a:spcBef>
                <a:spcPct val="20000"/>
              </a:spcBef>
              <a:spcAft>
                <a:spcPts val="600"/>
              </a:spcAft>
              <a:buClr>
                <a:schemeClr val="tx1"/>
              </a:buClr>
              <a:buSzPct val="80000"/>
              <a:buFont typeface="Wingdings 3" panose="05040102010807070707" pitchFamily="18" charset="2"/>
              <a:buChar char=""/>
            </a:pPr>
            <a:endParaRPr lang="en-US" dirty="0">
              <a:solidFill>
                <a:srgbClr val="0F496F"/>
              </a:solidFill>
            </a:endParaRPr>
          </a:p>
          <a:p>
            <a:pPr>
              <a:spcBef>
                <a:spcPct val="20000"/>
              </a:spcBef>
              <a:spcAft>
                <a:spcPts val="600"/>
              </a:spcAft>
              <a:buClr>
                <a:schemeClr val="tx1"/>
              </a:buClr>
              <a:buSzPct val="80000"/>
            </a:pPr>
            <a:r>
              <a:rPr lang="en-US" dirty="0">
                <a:solidFill>
                  <a:srgbClr val="0F496F"/>
                </a:solidFill>
              </a:rPr>
              <a:t>                                 (Burr, 2003, p.3.)</a:t>
            </a:r>
          </a:p>
        </p:txBody>
      </p:sp>
      <p:grpSp>
        <p:nvGrpSpPr>
          <p:cNvPr id="1034" name="Group 75">
            <a:extLst>
              <a:ext uri="{FF2B5EF4-FFF2-40B4-BE49-F238E27FC236}">
                <a16:creationId xmlns:a16="http://schemas.microsoft.com/office/drawing/2014/main" id="{FA392D60-45E0-40B9-8C90-AAD5DEEB2AF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77" name="Straight Connector 76">
              <a:extLst>
                <a:ext uri="{FF2B5EF4-FFF2-40B4-BE49-F238E27FC236}">
                  <a16:creationId xmlns:a16="http://schemas.microsoft.com/office/drawing/2014/main" id="{B4B80EDE-F871-46B0-9AB3-412881E85E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78" name="Straight Connector 77">
              <a:extLst>
                <a:ext uri="{FF2B5EF4-FFF2-40B4-BE49-F238E27FC236}">
                  <a16:creationId xmlns:a16="http://schemas.microsoft.com/office/drawing/2014/main" id="{B8F6E8A3-EBC1-40F1-8FCE-A53865BFE4E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79" name="Straight Connector 78">
              <a:extLst>
                <a:ext uri="{FF2B5EF4-FFF2-40B4-BE49-F238E27FC236}">
                  <a16:creationId xmlns:a16="http://schemas.microsoft.com/office/drawing/2014/main" id="{8F26AFFD-8905-47E9-9486-2047002287B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80" name="Straight Connector 79">
              <a:extLst>
                <a:ext uri="{FF2B5EF4-FFF2-40B4-BE49-F238E27FC236}">
                  <a16:creationId xmlns:a16="http://schemas.microsoft.com/office/drawing/2014/main" id="{7D824390-77F4-4ADA-9D04-2E69B37846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81" name="Straight Connector 80">
              <a:extLst>
                <a:ext uri="{FF2B5EF4-FFF2-40B4-BE49-F238E27FC236}">
                  <a16:creationId xmlns:a16="http://schemas.microsoft.com/office/drawing/2014/main" id="{B09EDA7C-6260-4723-836A-6AB7804A109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1924510546"/>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134BE6E-33EA-44E7-8B17-E9E5C359FF82}"/>
              </a:ext>
            </a:extLst>
          </p:cNvPr>
          <p:cNvSpPr txBox="1"/>
          <p:nvPr/>
        </p:nvSpPr>
        <p:spPr>
          <a:xfrm>
            <a:off x="684212" y="4487332"/>
            <a:ext cx="8534400" cy="1507067"/>
          </a:xfrm>
          <a:prstGeom prst="rect">
            <a:avLst/>
          </a:prstGeom>
        </p:spPr>
        <p:txBody>
          <a:bodyPr vert="horz" lIns="91440" tIns="45720" rIns="91440" bIns="45720" rtlCol="0" anchor="ctr">
            <a:normAutofit/>
          </a:bodyPr>
          <a:lstStyle/>
          <a:p>
            <a:pPr>
              <a:spcBef>
                <a:spcPct val="0"/>
              </a:spcBef>
              <a:spcAft>
                <a:spcPts val="600"/>
              </a:spcAft>
            </a:pPr>
            <a:r>
              <a:rPr lang="en-US" sz="3600" kern="1200" cap="all" dirty="0">
                <a:ln w="3175" cmpd="sng">
                  <a:noFill/>
                </a:ln>
                <a:solidFill>
                  <a:schemeClr val="tx1"/>
                </a:solidFill>
                <a:effectLst/>
                <a:latin typeface="+mj-lt"/>
                <a:ea typeface="+mj-ea"/>
                <a:cs typeface="+mj-cs"/>
              </a:rPr>
              <a:t>SOCIAL CONFLICT OF GENDER</a:t>
            </a:r>
          </a:p>
        </p:txBody>
      </p:sp>
      <p:graphicFrame>
        <p:nvGraphicFramePr>
          <p:cNvPr id="23" name="TextBox 4">
            <a:extLst>
              <a:ext uri="{FF2B5EF4-FFF2-40B4-BE49-F238E27FC236}">
                <a16:creationId xmlns:a16="http://schemas.microsoft.com/office/drawing/2014/main" id="{DACAA3D4-DC42-428B-B2A4-2FF6A561936E}"/>
              </a:ext>
            </a:extLst>
          </p:cNvPr>
          <p:cNvGraphicFramePr/>
          <p:nvPr>
            <p:extLst>
              <p:ext uri="{D42A27DB-BD31-4B8C-83A1-F6EECF244321}">
                <p14:modId xmlns:p14="http://schemas.microsoft.com/office/powerpoint/2010/main" val="4113249380"/>
              </p:ext>
            </p:extLst>
          </p:nvPr>
        </p:nvGraphicFramePr>
        <p:xfrm>
          <a:off x="684212" y="685800"/>
          <a:ext cx="10820399" cy="36147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496404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8F75768A-9FA0-4AEC-8C15-B3428F12F209}"/>
              </a:ext>
            </a:extLst>
          </p:cNvPr>
          <p:cNvSpPr txBox="1"/>
          <p:nvPr/>
        </p:nvSpPr>
        <p:spPr>
          <a:xfrm>
            <a:off x="684212" y="4487332"/>
            <a:ext cx="8534400" cy="1507067"/>
          </a:xfrm>
          <a:prstGeom prst="rect">
            <a:avLst/>
          </a:prstGeom>
        </p:spPr>
        <p:txBody>
          <a:bodyPr vert="horz" lIns="91440" tIns="45720" rIns="91440" bIns="45720" rtlCol="0" anchor="ctr">
            <a:normAutofit/>
          </a:bodyPr>
          <a:lstStyle/>
          <a:p>
            <a:pPr>
              <a:spcBef>
                <a:spcPct val="0"/>
              </a:spcBef>
              <a:spcAft>
                <a:spcPts val="600"/>
              </a:spcAft>
            </a:pPr>
            <a:r>
              <a:rPr lang="en-US" sz="3600" kern="1200" cap="all" dirty="0">
                <a:ln w="3175" cmpd="sng">
                  <a:noFill/>
                </a:ln>
                <a:solidFill>
                  <a:schemeClr val="tx1"/>
                </a:solidFill>
                <a:effectLst/>
                <a:latin typeface="+mj-lt"/>
                <a:ea typeface="+mj-ea"/>
                <a:cs typeface="+mj-cs"/>
              </a:rPr>
              <a:t>LEGISLATION FOR GENDER INEQUALITIES   </a:t>
            </a:r>
          </a:p>
        </p:txBody>
      </p:sp>
      <p:graphicFrame>
        <p:nvGraphicFramePr>
          <p:cNvPr id="9" name="TextBox 6">
            <a:extLst>
              <a:ext uri="{FF2B5EF4-FFF2-40B4-BE49-F238E27FC236}">
                <a16:creationId xmlns:a16="http://schemas.microsoft.com/office/drawing/2014/main" id="{6053B557-DFCA-4A76-A340-8825DB77C49D}"/>
              </a:ext>
            </a:extLst>
          </p:cNvPr>
          <p:cNvGraphicFramePr/>
          <p:nvPr>
            <p:extLst>
              <p:ext uri="{D42A27DB-BD31-4B8C-83A1-F6EECF244321}">
                <p14:modId xmlns:p14="http://schemas.microsoft.com/office/powerpoint/2010/main" val="3711307095"/>
              </p:ext>
            </p:extLst>
          </p:nvPr>
        </p:nvGraphicFramePr>
        <p:xfrm>
          <a:off x="684212" y="685800"/>
          <a:ext cx="10820399" cy="36147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extBox 7">
            <a:extLst>
              <a:ext uri="{FF2B5EF4-FFF2-40B4-BE49-F238E27FC236}">
                <a16:creationId xmlns:a16="http://schemas.microsoft.com/office/drawing/2014/main" id="{720EDCD5-A612-4884-9ED3-35FF85CFAF32}"/>
              </a:ext>
            </a:extLst>
          </p:cNvPr>
          <p:cNvSpPr txBox="1"/>
          <p:nvPr/>
        </p:nvSpPr>
        <p:spPr>
          <a:xfrm>
            <a:off x="5101389" y="6343048"/>
            <a:ext cx="6403222" cy="369332"/>
          </a:xfrm>
          <a:prstGeom prst="rect">
            <a:avLst/>
          </a:prstGeom>
          <a:noFill/>
        </p:spPr>
        <p:txBody>
          <a:bodyPr wrap="square" rtlCol="0">
            <a:spAutoFit/>
          </a:bodyPr>
          <a:lstStyle/>
          <a:p>
            <a:r>
              <a:rPr lang="en-GB" dirty="0"/>
              <a:t>(Equality Act, 2010)</a:t>
            </a:r>
          </a:p>
        </p:txBody>
      </p:sp>
    </p:spTree>
    <p:extLst>
      <p:ext uri="{BB962C8B-B14F-4D97-AF65-F5344CB8AC3E}">
        <p14:creationId xmlns:p14="http://schemas.microsoft.com/office/powerpoint/2010/main" val="1607555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13">
            <a:extLst>
              <a:ext uri="{FF2B5EF4-FFF2-40B4-BE49-F238E27FC236}">
                <a16:creationId xmlns:a16="http://schemas.microsoft.com/office/drawing/2014/main" id="{D6F819BF-BEC4-454B-82CF-C7F1926407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532710" y="620722"/>
            <a:ext cx="3382941" cy="1142462"/>
          </a:xfrm>
        </p:spPr>
        <p:txBody>
          <a:bodyPr vert="horz" lIns="91440" tIns="45720" rIns="91440" bIns="45720" rtlCol="0" anchor="b">
            <a:normAutofit/>
          </a:bodyPr>
          <a:lstStyle/>
          <a:p>
            <a:r>
              <a:rPr lang="en-US" dirty="0">
                <a:solidFill>
                  <a:srgbClr val="FFFFFF"/>
                </a:solidFill>
              </a:rPr>
              <a:t>Conclusion</a:t>
            </a:r>
          </a:p>
        </p:txBody>
      </p:sp>
      <p:sp useBgFill="1">
        <p:nvSpPr>
          <p:cNvPr id="26" name="Snip Diagonal Corner Rectangle 21">
            <a:extLst>
              <a:ext uri="{FF2B5EF4-FFF2-40B4-BE49-F238E27FC236}">
                <a16:creationId xmlns:a16="http://schemas.microsoft.com/office/drawing/2014/main" id="{79D5C3D0-88DD-405B-A549-4B5C3712E1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212" y="641648"/>
            <a:ext cx="6575496" cy="5286838"/>
          </a:xfrm>
          <a:prstGeom prst="snip2DiagRect">
            <a:avLst>
              <a:gd name="adj1" fmla="val 8741"/>
              <a:gd name="adj2" fmla="val 0"/>
            </a:avLst>
          </a:prstGeom>
          <a:ln>
            <a:noFill/>
          </a:ln>
          <a:effectLst>
            <a:innerShdw blurRad="57150" dist="38100" dir="14460000">
              <a:prstClr val="black">
                <a:alpha val="7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Graphic 8" descr="Lightbulb">
            <a:extLst>
              <a:ext uri="{FF2B5EF4-FFF2-40B4-BE49-F238E27FC236}">
                <a16:creationId xmlns:a16="http://schemas.microsoft.com/office/drawing/2014/main" id="{9D8A27BB-FB84-40DC-94CC-325F848D7E6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754667" y="1097060"/>
            <a:ext cx="4334162" cy="4334162"/>
          </a:xfrm>
          <a:prstGeom prst="rect">
            <a:avLst/>
          </a:prstGeom>
        </p:spPr>
      </p:pic>
      <p:sp>
        <p:nvSpPr>
          <p:cNvPr id="5" name="TextBox 4">
            <a:extLst>
              <a:ext uri="{FF2B5EF4-FFF2-40B4-BE49-F238E27FC236}">
                <a16:creationId xmlns:a16="http://schemas.microsoft.com/office/drawing/2014/main" id="{52A2EC24-9211-4E43-903F-81237E686745}"/>
              </a:ext>
            </a:extLst>
          </p:cNvPr>
          <p:cNvSpPr txBox="1"/>
          <p:nvPr/>
        </p:nvSpPr>
        <p:spPr>
          <a:xfrm>
            <a:off x="7532710" y="1822449"/>
            <a:ext cx="3479419" cy="2922591"/>
          </a:xfrm>
          <a:prstGeom prst="rect">
            <a:avLst/>
          </a:prstGeom>
        </p:spPr>
        <p:txBody>
          <a:bodyPr vert="horz" lIns="91440" tIns="45720" rIns="91440" bIns="45720" rtlCol="0" anchor="t">
            <a:normAutofit/>
          </a:bodyPr>
          <a:lstStyle/>
          <a:p>
            <a:pPr marL="285750" indent="-285750">
              <a:spcBef>
                <a:spcPct val="20000"/>
              </a:spcBef>
              <a:spcAft>
                <a:spcPts val="600"/>
              </a:spcAft>
              <a:buClr>
                <a:schemeClr val="tx1"/>
              </a:buClr>
              <a:buSzPct val="80000"/>
              <a:buFont typeface="Wingdings 3" panose="05040102010807070707" pitchFamily="18" charset="2"/>
              <a:buChar char=""/>
            </a:pPr>
            <a:r>
              <a:rPr lang="en-US" sz="2400" dirty="0">
                <a:solidFill>
                  <a:schemeClr val="bg1"/>
                </a:solidFill>
              </a:rPr>
              <a:t>Social Constructs</a:t>
            </a:r>
          </a:p>
          <a:p>
            <a:pPr marL="285750" indent="-285750">
              <a:spcBef>
                <a:spcPct val="20000"/>
              </a:spcBef>
              <a:spcAft>
                <a:spcPts val="600"/>
              </a:spcAft>
              <a:buClr>
                <a:schemeClr val="tx1"/>
              </a:buClr>
              <a:buSzPct val="80000"/>
              <a:buFont typeface="Wingdings 3" panose="05040102010807070707" pitchFamily="18" charset="2"/>
              <a:buChar char=""/>
            </a:pPr>
            <a:r>
              <a:rPr lang="en-US" sz="2400" dirty="0">
                <a:solidFill>
                  <a:schemeClr val="bg1"/>
                </a:solidFill>
              </a:rPr>
              <a:t>Everyday Interactions </a:t>
            </a:r>
          </a:p>
          <a:p>
            <a:pPr marL="285750" indent="-285750">
              <a:spcBef>
                <a:spcPct val="20000"/>
              </a:spcBef>
              <a:spcAft>
                <a:spcPts val="600"/>
              </a:spcAft>
              <a:buClr>
                <a:schemeClr val="tx1"/>
              </a:buClr>
              <a:buSzPct val="80000"/>
              <a:buFont typeface="Wingdings 3" panose="05040102010807070707" pitchFamily="18" charset="2"/>
              <a:buChar char=""/>
            </a:pPr>
            <a:r>
              <a:rPr lang="en-US" sz="2400" dirty="0">
                <a:solidFill>
                  <a:schemeClr val="bg1"/>
                </a:solidFill>
              </a:rPr>
              <a:t>Social </a:t>
            </a:r>
            <a:r>
              <a:rPr lang="en-US" sz="2400" dirty="0" err="1">
                <a:solidFill>
                  <a:schemeClr val="bg1"/>
                </a:solidFill>
              </a:rPr>
              <a:t>Practise</a:t>
            </a:r>
            <a:r>
              <a:rPr lang="en-US" sz="2400" dirty="0">
                <a:solidFill>
                  <a:schemeClr val="bg1"/>
                </a:solidFill>
              </a:rPr>
              <a:t>  </a:t>
            </a:r>
          </a:p>
        </p:txBody>
      </p:sp>
      <p:grpSp>
        <p:nvGrpSpPr>
          <p:cNvPr id="27" name="Group 17">
            <a:extLst>
              <a:ext uri="{FF2B5EF4-FFF2-40B4-BE49-F238E27FC236}">
                <a16:creationId xmlns:a16="http://schemas.microsoft.com/office/drawing/2014/main" id="{B29E1950-A366-48B7-8DAB-726C0DE5807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9" name="Straight Connector 18">
              <a:extLst>
                <a:ext uri="{FF2B5EF4-FFF2-40B4-BE49-F238E27FC236}">
                  <a16:creationId xmlns:a16="http://schemas.microsoft.com/office/drawing/2014/main" id="{624123CD-2156-4134-A3FB-C82036B5FAE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20" name="Straight Connector 19">
              <a:extLst>
                <a:ext uri="{FF2B5EF4-FFF2-40B4-BE49-F238E27FC236}">
                  <a16:creationId xmlns:a16="http://schemas.microsoft.com/office/drawing/2014/main" id="{282DAEA8-4DC7-4972-8972-06976C61D5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21" name="Straight Connector 20">
              <a:extLst>
                <a:ext uri="{FF2B5EF4-FFF2-40B4-BE49-F238E27FC236}">
                  <a16:creationId xmlns:a16="http://schemas.microsoft.com/office/drawing/2014/main" id="{C33B16A3-1C35-4E6B-88DA-2A2550F9414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22" name="Straight Connector 21">
              <a:extLst>
                <a:ext uri="{FF2B5EF4-FFF2-40B4-BE49-F238E27FC236}">
                  <a16:creationId xmlns:a16="http://schemas.microsoft.com/office/drawing/2014/main" id="{106381D1-240B-4A28-88D3-6ACC575DCF1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23" name="Straight Connector 22">
              <a:extLst>
                <a:ext uri="{FF2B5EF4-FFF2-40B4-BE49-F238E27FC236}">
                  <a16:creationId xmlns:a16="http://schemas.microsoft.com/office/drawing/2014/main" id="{7C8CFC7B-B818-47F0-AE87-6B34B07D14D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grpSp>
      <p:sp>
        <p:nvSpPr>
          <p:cNvPr id="6" name="TextBox 5">
            <a:extLst>
              <a:ext uri="{FF2B5EF4-FFF2-40B4-BE49-F238E27FC236}">
                <a16:creationId xmlns:a16="http://schemas.microsoft.com/office/drawing/2014/main" id="{07C253B9-9041-4F0F-9877-C9764C341CA2}"/>
              </a:ext>
            </a:extLst>
          </p:cNvPr>
          <p:cNvSpPr txBox="1"/>
          <p:nvPr/>
        </p:nvSpPr>
        <p:spPr>
          <a:xfrm>
            <a:off x="8037095" y="4876800"/>
            <a:ext cx="3397718" cy="369332"/>
          </a:xfrm>
          <a:prstGeom prst="rect">
            <a:avLst/>
          </a:prstGeom>
          <a:noFill/>
        </p:spPr>
        <p:txBody>
          <a:bodyPr wrap="square" rtlCol="0">
            <a:spAutoFit/>
          </a:bodyPr>
          <a:lstStyle/>
          <a:p>
            <a:r>
              <a:rPr lang="en-GB" dirty="0"/>
              <a:t>(Andrews, 2012)</a:t>
            </a:r>
          </a:p>
        </p:txBody>
      </p:sp>
    </p:spTree>
    <p:extLst>
      <p:ext uri="{BB962C8B-B14F-4D97-AF65-F5344CB8AC3E}">
        <p14:creationId xmlns:p14="http://schemas.microsoft.com/office/powerpoint/2010/main" val="2522414606"/>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1707" y="290717"/>
            <a:ext cx="8534400" cy="1507067"/>
          </a:xfrm>
        </p:spPr>
        <p:txBody>
          <a:bodyPr/>
          <a:lstStyle/>
          <a:p>
            <a:r>
              <a:rPr lang="en-GB" dirty="0"/>
              <a:t>References</a:t>
            </a:r>
          </a:p>
        </p:txBody>
      </p:sp>
      <p:sp>
        <p:nvSpPr>
          <p:cNvPr id="4" name="TextBox 3">
            <a:extLst>
              <a:ext uri="{FF2B5EF4-FFF2-40B4-BE49-F238E27FC236}">
                <a16:creationId xmlns:a16="http://schemas.microsoft.com/office/drawing/2014/main" id="{0ADCCA4C-29CB-4D9A-9F60-38D73B3198F8}"/>
              </a:ext>
            </a:extLst>
          </p:cNvPr>
          <p:cNvSpPr txBox="1"/>
          <p:nvPr/>
        </p:nvSpPr>
        <p:spPr>
          <a:xfrm>
            <a:off x="818966" y="0"/>
            <a:ext cx="9489690" cy="8956298"/>
          </a:xfrm>
          <a:prstGeom prst="rect">
            <a:avLst/>
          </a:prstGeom>
          <a:noFill/>
        </p:spPr>
        <p:txBody>
          <a:bodyPr wrap="square" rtlCol="0">
            <a:spAutoFit/>
          </a:bodyPr>
          <a:lstStyle/>
          <a:p>
            <a:endParaRPr lang="en-GB" dirty="0"/>
          </a:p>
          <a:p>
            <a:endParaRPr lang="en-GB" dirty="0"/>
          </a:p>
          <a:p>
            <a:endParaRPr lang="en-GB" dirty="0"/>
          </a:p>
          <a:p>
            <a:endParaRPr lang="en-GB" dirty="0"/>
          </a:p>
          <a:p>
            <a:endParaRPr lang="en-GB" dirty="0"/>
          </a:p>
          <a:p>
            <a:endParaRPr lang="en-GB" dirty="0"/>
          </a:p>
          <a:p>
            <a:r>
              <a:rPr lang="en-GB" dirty="0"/>
              <a:t>Andrews, T. (2012) </a:t>
            </a:r>
            <a:r>
              <a:rPr lang="en-GB" i="1" dirty="0"/>
              <a:t>What is Social Constructionism? | Grounded Theory Review</a:t>
            </a:r>
            <a:r>
              <a:rPr lang="en-GB" dirty="0"/>
              <a:t>, </a:t>
            </a:r>
            <a:r>
              <a:rPr lang="en-GB" i="1" dirty="0"/>
              <a:t>Groundedtheoryreview.com</a:t>
            </a:r>
            <a:r>
              <a:rPr lang="en-GB" dirty="0"/>
              <a:t>. Available at: http://groundedtheoryreview.com/2012/06/01/what-is-social-constructionism/ (Accessed: 29 April 2019).</a:t>
            </a:r>
          </a:p>
          <a:p>
            <a:endParaRPr lang="en-GB" dirty="0"/>
          </a:p>
          <a:p>
            <a:r>
              <a:rPr lang="en-GB" dirty="0"/>
              <a:t>Berger, P. and </a:t>
            </a:r>
            <a:r>
              <a:rPr lang="en-GB" dirty="0" err="1"/>
              <a:t>Luckmann</a:t>
            </a:r>
            <a:r>
              <a:rPr lang="en-GB" dirty="0"/>
              <a:t>, T. (1966) </a:t>
            </a:r>
            <a:r>
              <a:rPr lang="en-GB" i="1" dirty="0"/>
              <a:t>The social Construct of Reality: A </a:t>
            </a:r>
            <a:r>
              <a:rPr lang="en-GB" i="1" dirty="0" err="1"/>
              <a:t>Treastise</a:t>
            </a:r>
            <a:r>
              <a:rPr lang="en-GB" i="1" dirty="0"/>
              <a:t> in sociology of Knowledge</a:t>
            </a:r>
            <a:r>
              <a:rPr lang="en-GB" dirty="0"/>
              <a:t>. 1st </a:t>
            </a:r>
            <a:r>
              <a:rPr lang="en-GB" dirty="0" err="1"/>
              <a:t>edn</a:t>
            </a:r>
            <a:r>
              <a:rPr lang="en-GB" dirty="0"/>
              <a:t>. New York: Anchor Books, pp. 1-200.</a:t>
            </a:r>
          </a:p>
          <a:p>
            <a:endParaRPr lang="en-GB" dirty="0"/>
          </a:p>
          <a:p>
            <a:r>
              <a:rPr lang="en-GB" dirty="0"/>
              <a:t>Brickell, C. (2006) </a:t>
            </a:r>
            <a:r>
              <a:rPr lang="en-GB" i="1" dirty="0"/>
              <a:t>The sociological construction of gender and sexuality</a:t>
            </a:r>
            <a:r>
              <a:rPr lang="en-GB" dirty="0"/>
              <a:t>, </a:t>
            </a:r>
            <a:r>
              <a:rPr lang="en-GB" i="1" dirty="0"/>
              <a:t>Brickell.co.nz</a:t>
            </a:r>
            <a:r>
              <a:rPr lang="en-GB" dirty="0"/>
              <a:t>. Available at: https://brickell.co.nz/docs/socreviewfinal.pdf (Accessed: 29 April 2019).</a:t>
            </a:r>
          </a:p>
          <a:p>
            <a:endParaRPr lang="en-GB" dirty="0"/>
          </a:p>
          <a:p>
            <a:r>
              <a:rPr lang="en-GB" dirty="0"/>
              <a:t>Burr, V. (2003) </a:t>
            </a:r>
            <a:r>
              <a:rPr lang="en-GB" i="1" dirty="0"/>
              <a:t>Social constructionism</a:t>
            </a:r>
            <a:r>
              <a:rPr lang="en-GB" dirty="0"/>
              <a:t>. 2nd </a:t>
            </a:r>
            <a:r>
              <a:rPr lang="en-GB" dirty="0" err="1"/>
              <a:t>edn</a:t>
            </a:r>
            <a:r>
              <a:rPr lang="en-GB" dirty="0"/>
              <a:t>. East Sussex: Routledge, pp. 2-3.</a:t>
            </a:r>
          </a:p>
          <a:p>
            <a:endParaRPr lang="en-GB" dirty="0"/>
          </a:p>
          <a:p>
            <a:r>
              <a:rPr lang="en-GB" dirty="0"/>
              <a:t>Burr, V. (2015) </a:t>
            </a:r>
            <a:r>
              <a:rPr lang="en-GB" i="1" dirty="0"/>
              <a:t>What is Social constructionism</a:t>
            </a:r>
            <a:r>
              <a:rPr lang="en-GB" dirty="0"/>
              <a:t>, </a:t>
            </a:r>
            <a:r>
              <a:rPr lang="en-GB" i="1" dirty="0"/>
              <a:t>Courses.helsinki.fi</a:t>
            </a:r>
            <a:r>
              <a:rPr lang="en-GB" dirty="0"/>
              <a:t>. Available at: https://courses.helsinki.fi/sites/default/files/course-material/4520830/Burr_2015_social_constructionism_Chp_1.pdf (Accessed: 29 April 2019).</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41111748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BE106EA-8485-4695-96C5-243886637FB1}"/>
              </a:ext>
            </a:extLst>
          </p:cNvPr>
          <p:cNvSpPr txBox="1"/>
          <p:nvPr/>
        </p:nvSpPr>
        <p:spPr>
          <a:xfrm>
            <a:off x="539015" y="481263"/>
            <a:ext cx="9779268" cy="5632311"/>
          </a:xfrm>
          <a:prstGeom prst="rect">
            <a:avLst/>
          </a:prstGeom>
          <a:noFill/>
        </p:spPr>
        <p:txBody>
          <a:bodyPr wrap="square" rtlCol="0">
            <a:spAutoFit/>
          </a:bodyPr>
          <a:lstStyle/>
          <a:p>
            <a:r>
              <a:rPr lang="en-GB" dirty="0"/>
              <a:t>Dillon, M. (2014) </a:t>
            </a:r>
            <a:r>
              <a:rPr lang="en-GB" i="1" dirty="0"/>
              <a:t>Introduction to sociological Theory</a:t>
            </a:r>
            <a:r>
              <a:rPr lang="en-GB" dirty="0"/>
              <a:t>. 2nd </a:t>
            </a:r>
            <a:r>
              <a:rPr lang="en-GB" dirty="0" err="1"/>
              <a:t>edn</a:t>
            </a:r>
            <a:r>
              <a:rPr lang="en-GB" dirty="0"/>
              <a:t>. West </a:t>
            </a:r>
            <a:r>
              <a:rPr lang="en-GB" dirty="0" err="1"/>
              <a:t>sussex</a:t>
            </a:r>
            <a:r>
              <a:rPr lang="en-GB" dirty="0"/>
              <a:t>: John Wiley &amp; Sons, Ltd, pp. 174-175.</a:t>
            </a:r>
          </a:p>
          <a:p>
            <a:endParaRPr lang="en-GB" dirty="0"/>
          </a:p>
          <a:p>
            <a:r>
              <a:rPr lang="en-GB" dirty="0"/>
              <a:t>Equality act (2010) </a:t>
            </a:r>
            <a:r>
              <a:rPr lang="en-GB" i="1" dirty="0"/>
              <a:t>What is the Equality Act? | Equality and Human Rights Commission</a:t>
            </a:r>
            <a:r>
              <a:rPr lang="en-GB" dirty="0"/>
              <a:t>, </a:t>
            </a:r>
            <a:r>
              <a:rPr lang="en-GB" i="1" dirty="0"/>
              <a:t>Equalityhumanrights.com</a:t>
            </a:r>
            <a:r>
              <a:rPr lang="en-GB" dirty="0"/>
              <a:t>. Available at: https://www.equalityhumanrights.com/en/equality-act-2010/what-equality-act (Accessed: 29 April 2019).</a:t>
            </a:r>
          </a:p>
          <a:p>
            <a:endParaRPr lang="en-GB" dirty="0"/>
          </a:p>
          <a:p>
            <a:endParaRPr lang="en-GB" dirty="0"/>
          </a:p>
          <a:p>
            <a:r>
              <a:rPr lang="en-GB" dirty="0" err="1"/>
              <a:t>Gablin,A</a:t>
            </a:r>
            <a:r>
              <a:rPr lang="en-GB" dirty="0"/>
              <a:t>.(2014)</a:t>
            </a:r>
            <a:r>
              <a:rPr lang="en-GB" i="1" dirty="0"/>
              <a:t> An introduction to social </a:t>
            </a:r>
            <a:r>
              <a:rPr lang="en-GB" i="1" dirty="0" err="1"/>
              <a:t>construtionism</a:t>
            </a:r>
            <a:r>
              <a:rPr lang="en-GB" i="1" dirty="0"/>
              <a:t>. </a:t>
            </a:r>
            <a:r>
              <a:rPr lang="en-GB" dirty="0"/>
              <a:t>Available</a:t>
            </a:r>
            <a:r>
              <a:rPr lang="en-GB" i="1" dirty="0"/>
              <a:t> </a:t>
            </a:r>
            <a:r>
              <a:rPr lang="en-GB" dirty="0"/>
              <a:t>at:</a:t>
            </a:r>
            <a:r>
              <a:rPr lang="en-GB" dirty="0">
                <a:hlinkClick r:id="rId2" action="ppaction://hlinkfile"/>
              </a:rPr>
              <a:t> </a:t>
            </a:r>
            <a:endParaRPr lang="en-GB" dirty="0"/>
          </a:p>
          <a:p>
            <a:r>
              <a:rPr lang="en-GB" dirty="0">
                <a:hlinkClick r:id="rId2" action="ppaction://hlinkfile"/>
              </a:rPr>
              <a:t>file:///C:/Users/GEO/AppData/Local/Packages/Microsoft.MicrosoftEdge_8wekyb3d8bbwe/TempState/Downloads/srr_2014_vol026_004%20(1).pdf</a:t>
            </a:r>
            <a:r>
              <a:rPr lang="en-GB" dirty="0"/>
              <a:t> (Accessed: 28 April 2019)</a:t>
            </a:r>
          </a:p>
          <a:p>
            <a:endParaRPr lang="en-GB" dirty="0"/>
          </a:p>
          <a:p>
            <a:r>
              <a:rPr lang="en-GB" dirty="0"/>
              <a:t>Kelly, G. (2016) </a:t>
            </a:r>
            <a:r>
              <a:rPr lang="en-GB" i="1" dirty="0"/>
              <a:t>A (nearly) complete glossary of gender identities for your next census</a:t>
            </a:r>
            <a:r>
              <a:rPr lang="en-GB" dirty="0"/>
              <a:t>, </a:t>
            </a:r>
            <a:r>
              <a:rPr lang="en-GB" i="1" dirty="0"/>
              <a:t>The Telegraph</a:t>
            </a:r>
            <a:r>
              <a:rPr lang="en-GB" dirty="0"/>
              <a:t>. Available at: https://www.telegraph.co.uk/men/the-filter/a-nearly-complete-glossary-of-gender-identities-for-your-next-ce/ (Accessed: 29 April 2019).</a:t>
            </a:r>
          </a:p>
          <a:p>
            <a:endParaRPr lang="en-GB" dirty="0"/>
          </a:p>
          <a:p>
            <a:r>
              <a:rPr lang="en-GB" dirty="0"/>
              <a:t>Suarez, D. (2016) </a:t>
            </a:r>
            <a:r>
              <a:rPr lang="en-GB" i="1" dirty="0"/>
              <a:t>Social Construction Theory and the Transgender Turn</a:t>
            </a:r>
            <a:r>
              <a:rPr lang="en-GB" dirty="0"/>
              <a:t>, </a:t>
            </a:r>
            <a:r>
              <a:rPr lang="en-GB" i="1" dirty="0"/>
              <a:t>Public Seminar</a:t>
            </a:r>
            <a:r>
              <a:rPr lang="en-GB" dirty="0"/>
              <a:t>. Available at: http://www.publicseminar.org/2018/05/social-construction-theory-and-the-transgender-turn/ (Accessed: 29 April 2019).</a:t>
            </a:r>
          </a:p>
        </p:txBody>
      </p:sp>
    </p:spTree>
    <p:extLst>
      <p:ext uri="{BB962C8B-B14F-4D97-AF65-F5344CB8AC3E}">
        <p14:creationId xmlns:p14="http://schemas.microsoft.com/office/powerpoint/2010/main" val="20824615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D67206C8-60CA-47B3-A51F-5B7E483AB67F}"/>
              </a:ext>
            </a:extLst>
          </p:cNvPr>
          <p:cNvSpPr txBox="1"/>
          <p:nvPr/>
        </p:nvSpPr>
        <p:spPr>
          <a:xfrm>
            <a:off x="880533" y="1303867"/>
            <a:ext cx="10270067" cy="2339102"/>
          </a:xfrm>
          <a:prstGeom prst="rect">
            <a:avLst/>
          </a:prstGeom>
          <a:noFill/>
        </p:spPr>
        <p:txBody>
          <a:bodyPr wrap="square" rtlCol="0">
            <a:spAutoFit/>
          </a:bodyPr>
          <a:lstStyle/>
          <a:p>
            <a:r>
              <a:rPr lang="en-GB" sz="2000" u="sng" dirty="0"/>
              <a:t>Picture Reference</a:t>
            </a:r>
          </a:p>
          <a:p>
            <a:endParaRPr lang="en-GB" dirty="0"/>
          </a:p>
          <a:p>
            <a:pPr marL="342900" indent="-342900">
              <a:buFont typeface="+mj-lt"/>
              <a:buAutoNum type="arabicPeriod"/>
            </a:pPr>
            <a:r>
              <a:rPr lang="en-GB" dirty="0"/>
              <a:t>Salami, S. (2017) </a:t>
            </a:r>
            <a:r>
              <a:rPr lang="en-GB" i="1" dirty="0"/>
              <a:t>Social Constructionism or Intrinsic Morality?</a:t>
            </a:r>
            <a:r>
              <a:rPr lang="en-GB" dirty="0"/>
              <a:t>, </a:t>
            </a:r>
            <a:r>
              <a:rPr lang="en-GB" i="1" dirty="0"/>
              <a:t>The </a:t>
            </a:r>
            <a:r>
              <a:rPr lang="en-GB" i="1" dirty="0" err="1"/>
              <a:t>Kogite</a:t>
            </a:r>
            <a:r>
              <a:rPr lang="en-GB" dirty="0"/>
              <a:t>. Available at: https://sunnycent.wordpress.com/2017/09/22/social-constructionism-or-intrinsic-morality/comment-page-1/ (Accessed: 28 April 2019).</a:t>
            </a:r>
          </a:p>
          <a:p>
            <a:pPr marL="342900" indent="-342900">
              <a:buFont typeface="+mj-lt"/>
              <a:buAutoNum type="arabicPeriod"/>
            </a:pPr>
            <a:r>
              <a:rPr lang="en-GB" dirty="0"/>
              <a:t>CCO Public Domain. (2016) </a:t>
            </a:r>
            <a:r>
              <a:rPr lang="en-GB" i="1" dirty="0"/>
              <a:t>Social Construction Theory and the Transgender Turn</a:t>
            </a:r>
            <a:r>
              <a:rPr lang="en-GB" dirty="0"/>
              <a:t>, </a:t>
            </a:r>
            <a:r>
              <a:rPr lang="en-GB" i="1" dirty="0"/>
              <a:t>Public Seminar</a:t>
            </a:r>
            <a:r>
              <a:rPr lang="en-GB" dirty="0"/>
              <a:t>. Available at: http://www.publicseminar.org/2018/05/social-construction-theory-and-the-transgender-turn/ (Accessed: 29 April 2019).</a:t>
            </a:r>
            <a:endParaRPr lang="en-GB" sz="2000" u="sng" dirty="0"/>
          </a:p>
        </p:txBody>
      </p:sp>
    </p:spTree>
    <p:extLst>
      <p:ext uri="{BB962C8B-B14F-4D97-AF65-F5344CB8AC3E}">
        <p14:creationId xmlns:p14="http://schemas.microsoft.com/office/powerpoint/2010/main" val="93028000"/>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otalTime>278</TotalTime>
  <Words>747</Words>
  <Application>Microsoft Office PowerPoint</Application>
  <PresentationFormat>Widescreen</PresentationFormat>
  <Paragraphs>71</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Century Gothic</vt:lpstr>
      <vt:lpstr>Wingdings 3</vt:lpstr>
      <vt:lpstr>Slice</vt:lpstr>
      <vt:lpstr>Social Constructionism</vt:lpstr>
      <vt:lpstr>INTRODUCTION</vt:lpstr>
      <vt:lpstr>PowerPoint Presentation</vt:lpstr>
      <vt:lpstr>PowerPoint Presentation</vt:lpstr>
      <vt:lpstr>Social constructionism can be defined in two catagouries </vt:lpstr>
      <vt:lpstr>PowerPoint Presentation</vt:lpstr>
      <vt:lpstr>PowerPoint Presentation</vt:lpstr>
      <vt:lpstr>PowerPoint Presentation</vt:lpstr>
      <vt:lpstr>Conclusion</vt:lpstr>
      <vt:lpstr>References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Social Constructionism</dc:title>
  <dc:creator>Rebecca Rhydderch-edwards (1810557)</dc:creator>
  <cp:lastModifiedBy>Rebecca Rhydderch-edwards (1810557)</cp:lastModifiedBy>
  <cp:revision>1</cp:revision>
  <dcterms:created xsi:type="dcterms:W3CDTF">2019-04-29T14:22:39Z</dcterms:created>
  <dcterms:modified xsi:type="dcterms:W3CDTF">2019-04-29T19:01:01Z</dcterms:modified>
</cp:coreProperties>
</file>