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04C3C5-4F5F-4210-A227-450750A3FA40}" v="107" dt="2018-12-09T12:13:10.6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3" d="100"/>
          <a:sy n="63" d="100"/>
        </p:scale>
        <p:origin x="80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eleggett5@gmail.com" userId="bc40ab88f5cf2398" providerId="LiveId" clId="{ED04C3C5-4F5F-4210-A227-450750A3FA40}"/>
    <pc:docChg chg="undo custSel mod modSld">
      <pc:chgData name="deeleggett5@gmail.com" userId="bc40ab88f5cf2398" providerId="LiveId" clId="{ED04C3C5-4F5F-4210-A227-450750A3FA40}" dt="2018-12-09T12:13:10.667" v="95" actId="403"/>
      <pc:docMkLst>
        <pc:docMk/>
      </pc:docMkLst>
      <pc:sldChg chg="addSp delSp modSp mod setBg">
        <pc:chgData name="deeleggett5@gmail.com" userId="bc40ab88f5cf2398" providerId="LiveId" clId="{ED04C3C5-4F5F-4210-A227-450750A3FA40}" dt="2018-12-09T12:13:10.667" v="95" actId="403"/>
        <pc:sldMkLst>
          <pc:docMk/>
          <pc:sldMk cId="436402971" sldId="273"/>
        </pc:sldMkLst>
        <pc:spChg chg="add del mod">
          <ac:chgData name="deeleggett5@gmail.com" userId="bc40ab88f5cf2398" providerId="LiveId" clId="{ED04C3C5-4F5F-4210-A227-450750A3FA40}" dt="2018-12-09T12:04:58.883" v="2" actId="478"/>
          <ac:spMkLst>
            <pc:docMk/>
            <pc:sldMk cId="436402971" sldId="273"/>
            <ac:spMk id="2" creationId="{3875EB70-6015-4A48-8A7C-BECECD309634}"/>
          </ac:spMkLst>
        </pc:spChg>
        <pc:spChg chg="add del">
          <ac:chgData name="deeleggett5@gmail.com" userId="bc40ab88f5cf2398" providerId="LiveId" clId="{ED04C3C5-4F5F-4210-A227-450750A3FA40}" dt="2018-12-09T12:05:17.116" v="4"/>
          <ac:spMkLst>
            <pc:docMk/>
            <pc:sldMk cId="436402971" sldId="273"/>
            <ac:spMk id="3" creationId="{4E211DCF-1204-4971-9A41-B36341831D59}"/>
          </ac:spMkLst>
        </pc:spChg>
        <pc:spChg chg="add del mod">
          <ac:chgData name="deeleggett5@gmail.com" userId="bc40ab88f5cf2398" providerId="LiveId" clId="{ED04C3C5-4F5F-4210-A227-450750A3FA40}" dt="2018-12-09T12:05:32.253" v="10" actId="478"/>
          <ac:spMkLst>
            <pc:docMk/>
            <pc:sldMk cId="436402971" sldId="273"/>
            <ac:spMk id="4" creationId="{F836823D-9190-47F6-A425-F7479C3D9DF7}"/>
          </ac:spMkLst>
        </pc:spChg>
        <pc:spChg chg="add del">
          <ac:chgData name="deeleggett5@gmail.com" userId="bc40ab88f5cf2398" providerId="LiveId" clId="{ED04C3C5-4F5F-4210-A227-450750A3FA40}" dt="2018-12-09T12:05:21.994" v="7"/>
          <ac:spMkLst>
            <pc:docMk/>
            <pc:sldMk cId="436402971" sldId="273"/>
            <ac:spMk id="5" creationId="{5DFEFC1F-C68C-4749-A1E0-4B0530EF58A2}"/>
          </ac:spMkLst>
        </pc:spChg>
        <pc:spChg chg="add del">
          <ac:chgData name="deeleggett5@gmail.com" userId="bc40ab88f5cf2398" providerId="LiveId" clId="{ED04C3C5-4F5F-4210-A227-450750A3FA40}" dt="2018-12-09T12:05:32.253" v="10" actId="478"/>
          <ac:spMkLst>
            <pc:docMk/>
            <pc:sldMk cId="436402971" sldId="273"/>
            <ac:spMk id="6" creationId="{AB314DA2-3DF6-4732-B174-DF0B0B2FB38C}"/>
          </ac:spMkLst>
        </pc:spChg>
        <pc:spChg chg="add del mod">
          <ac:chgData name="deeleggett5@gmail.com" userId="bc40ab88f5cf2398" providerId="LiveId" clId="{ED04C3C5-4F5F-4210-A227-450750A3FA40}" dt="2018-12-09T12:05:50.128" v="13" actId="478"/>
          <ac:spMkLst>
            <pc:docMk/>
            <pc:sldMk cId="436402971" sldId="273"/>
            <ac:spMk id="7" creationId="{CDF4C2E0-4A03-4D4B-9817-7994A045D3D7}"/>
          </ac:spMkLst>
        </pc:spChg>
        <pc:spChg chg="add mod">
          <ac:chgData name="deeleggett5@gmail.com" userId="bc40ab88f5cf2398" providerId="LiveId" clId="{ED04C3C5-4F5F-4210-A227-450750A3FA40}" dt="2018-12-09T12:13:10.667" v="95" actId="403"/>
          <ac:spMkLst>
            <pc:docMk/>
            <pc:sldMk cId="436402971" sldId="273"/>
            <ac:spMk id="8" creationId="{E39C40C7-9DA5-4AE2-A31B-03E18D3CB81D}"/>
          </ac:spMkLst>
        </pc:spChg>
        <pc:spChg chg="add del">
          <ac:chgData name="deeleggett5@gmail.com" userId="bc40ab88f5cf2398" providerId="LiveId" clId="{ED04C3C5-4F5F-4210-A227-450750A3FA40}" dt="2018-12-09T12:06:24.974" v="20"/>
          <ac:spMkLst>
            <pc:docMk/>
            <pc:sldMk cId="436402971" sldId="273"/>
            <ac:spMk id="9" creationId="{C61DE21B-6BBC-4A19-A48B-EC433D436D7E}"/>
          </ac:spMkLst>
        </pc:spChg>
        <pc:spChg chg="add del">
          <ac:chgData name="deeleggett5@gmail.com" userId="bc40ab88f5cf2398" providerId="LiveId" clId="{ED04C3C5-4F5F-4210-A227-450750A3FA40}" dt="2018-12-09T12:08:23.462" v="30" actId="26606"/>
          <ac:spMkLst>
            <pc:docMk/>
            <pc:sldMk cId="436402971" sldId="273"/>
            <ac:spMk id="13" creationId="{8D70B121-56F4-4848-B38B-182089D909FA}"/>
          </ac:spMkLst>
        </pc:spChg>
        <pc:cxnChg chg="add del">
          <ac:chgData name="deeleggett5@gmail.com" userId="bc40ab88f5cf2398" providerId="LiveId" clId="{ED04C3C5-4F5F-4210-A227-450750A3FA40}" dt="2018-12-09T12:08:23.462" v="30" actId="26606"/>
          <ac:cxnSpMkLst>
            <pc:docMk/>
            <pc:sldMk cId="436402971" sldId="273"/>
            <ac:cxnSpMk id="15" creationId="{2D72A2C9-F3CA-4216-8BAD-FA4C970C3C4E}"/>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34D76D-BA54-4AAF-9258-998B012A900D}" type="datetimeFigureOut">
              <a:rPr lang="en-GB" smtClean="0"/>
              <a:t>09/12/2018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3A98BA-E408-4B9D-B2A8-23E40549D682}" type="slidenum">
              <a:rPr lang="en-GB" smtClean="0"/>
              <a:t>‹#›</a:t>
            </a:fld>
            <a:endParaRPr lang="en-GB"/>
          </a:p>
        </p:txBody>
      </p:sp>
    </p:spTree>
    <p:extLst>
      <p:ext uri="{BB962C8B-B14F-4D97-AF65-F5344CB8AC3E}">
        <p14:creationId xmlns:p14="http://schemas.microsoft.com/office/powerpoint/2010/main" val="3038188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Charles Henry Harrod opened a grocery store in 1849 Brompton Road in Knightsbridge, which back then was a small village outside London. Beginning with just a single room, employing two assistants and a messenger boy selling tea and groceries. Harrods is now owned by the Qatari royal family, it has 90,000sqm of space across seven floors and 330 departments, employing 4,000 staff.</a:t>
            </a:r>
          </a:p>
        </p:txBody>
      </p:sp>
      <p:sp>
        <p:nvSpPr>
          <p:cNvPr id="4" name="Slide Number Placeholder 3"/>
          <p:cNvSpPr>
            <a:spLocks noGrp="1"/>
          </p:cNvSpPr>
          <p:nvPr>
            <p:ph type="sldNum" sz="quarter" idx="5"/>
          </p:nvPr>
        </p:nvSpPr>
        <p:spPr/>
        <p:txBody>
          <a:bodyPr/>
          <a:lstStyle/>
          <a:p>
            <a:fld id="{063A98BA-E408-4B9D-B2A8-23E40549D682}" type="slidenum">
              <a:rPr lang="en-GB" smtClean="0"/>
              <a:t>2</a:t>
            </a:fld>
            <a:endParaRPr lang="en-GB"/>
          </a:p>
        </p:txBody>
      </p:sp>
    </p:spTree>
    <p:extLst>
      <p:ext uri="{BB962C8B-B14F-4D97-AF65-F5344CB8AC3E}">
        <p14:creationId xmlns:p14="http://schemas.microsoft.com/office/powerpoint/2010/main" val="27746713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Johnson et al view strategy in simple terms as about key issues for the future of organisations and the long-term direction of an organisation. With the refurbishment the new owners see this as an investment that will keep the China and south-east Asia customers happy as they are their second highest spenders after British shoppers. With over 65,million visitors a year and it being one off the top tourist attractions in London it needs to up its game in the new world off technology.</a:t>
            </a:r>
          </a:p>
        </p:txBody>
      </p:sp>
      <p:sp>
        <p:nvSpPr>
          <p:cNvPr id="4" name="Slide Number Placeholder 3"/>
          <p:cNvSpPr>
            <a:spLocks noGrp="1"/>
          </p:cNvSpPr>
          <p:nvPr>
            <p:ph type="sldNum" sz="quarter" idx="5"/>
          </p:nvPr>
        </p:nvSpPr>
        <p:spPr/>
        <p:txBody>
          <a:bodyPr/>
          <a:lstStyle/>
          <a:p>
            <a:fld id="{063A98BA-E408-4B9D-B2A8-23E40549D682}" type="slidenum">
              <a:rPr lang="en-GB" smtClean="0"/>
              <a:t>3</a:t>
            </a:fld>
            <a:endParaRPr lang="en-GB"/>
          </a:p>
        </p:txBody>
      </p:sp>
    </p:spTree>
    <p:extLst>
      <p:ext uri="{BB962C8B-B14F-4D97-AF65-F5344CB8AC3E}">
        <p14:creationId xmlns:p14="http://schemas.microsoft.com/office/powerpoint/2010/main" val="2191622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Harrods had a very poor website which had no clear strategy, with no central content management system. Harrods also had no mobile compatibility and the analytics integration was not good either. Harrods approached Dynatrace to help them invest in a experience the same as if you were in the shop. If Harrods want to remain a global leader they had to improve their modern digital technology, also Harrods are putting money into the Chinas most popular media platforms Weibo and WeChat as the Chinese customers are the second highest spenders.</a:t>
            </a:r>
          </a:p>
        </p:txBody>
      </p:sp>
      <p:sp>
        <p:nvSpPr>
          <p:cNvPr id="4" name="Slide Number Placeholder 3"/>
          <p:cNvSpPr>
            <a:spLocks noGrp="1"/>
          </p:cNvSpPr>
          <p:nvPr>
            <p:ph type="sldNum" sz="quarter" idx="5"/>
          </p:nvPr>
        </p:nvSpPr>
        <p:spPr/>
        <p:txBody>
          <a:bodyPr/>
          <a:lstStyle/>
          <a:p>
            <a:fld id="{063A98BA-E408-4B9D-B2A8-23E40549D682}" type="slidenum">
              <a:rPr lang="en-GB" smtClean="0"/>
              <a:t>4</a:t>
            </a:fld>
            <a:endParaRPr lang="en-GB"/>
          </a:p>
        </p:txBody>
      </p:sp>
    </p:spTree>
    <p:extLst>
      <p:ext uri="{BB962C8B-B14F-4D97-AF65-F5344CB8AC3E}">
        <p14:creationId xmlns:p14="http://schemas.microsoft.com/office/powerpoint/2010/main" val="2131817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Harrods new up and running website only went live a year ago with massive success. Harrods have been attracting more brands and product offers through their new website.</a:t>
            </a:r>
          </a:p>
        </p:txBody>
      </p:sp>
      <p:sp>
        <p:nvSpPr>
          <p:cNvPr id="4" name="Slide Number Placeholder 3"/>
          <p:cNvSpPr>
            <a:spLocks noGrp="1"/>
          </p:cNvSpPr>
          <p:nvPr>
            <p:ph type="sldNum" sz="quarter" idx="5"/>
          </p:nvPr>
        </p:nvSpPr>
        <p:spPr/>
        <p:txBody>
          <a:bodyPr/>
          <a:lstStyle/>
          <a:p>
            <a:fld id="{063A98BA-E408-4B9D-B2A8-23E40549D682}" type="slidenum">
              <a:rPr lang="en-GB" smtClean="0"/>
              <a:t>5</a:t>
            </a:fld>
            <a:endParaRPr lang="en-GB"/>
          </a:p>
        </p:txBody>
      </p:sp>
    </p:spTree>
    <p:extLst>
      <p:ext uri="{BB962C8B-B14F-4D97-AF65-F5344CB8AC3E}">
        <p14:creationId xmlns:p14="http://schemas.microsoft.com/office/powerpoint/2010/main" val="747751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Harrods open its famous tearoom in The British House in Beijing in Highgrove China, the exclusive Chinese agent for the Prince of Wales social enterprises and a supporter of his charities.</a:t>
            </a:r>
          </a:p>
        </p:txBody>
      </p:sp>
      <p:sp>
        <p:nvSpPr>
          <p:cNvPr id="4" name="Slide Number Placeholder 3"/>
          <p:cNvSpPr>
            <a:spLocks noGrp="1"/>
          </p:cNvSpPr>
          <p:nvPr>
            <p:ph type="sldNum" sz="quarter" idx="5"/>
          </p:nvPr>
        </p:nvSpPr>
        <p:spPr/>
        <p:txBody>
          <a:bodyPr/>
          <a:lstStyle/>
          <a:p>
            <a:fld id="{063A98BA-E408-4B9D-B2A8-23E40549D682}" type="slidenum">
              <a:rPr lang="en-GB" smtClean="0"/>
              <a:t>6</a:t>
            </a:fld>
            <a:endParaRPr lang="en-GB"/>
          </a:p>
        </p:txBody>
      </p:sp>
    </p:spTree>
    <p:extLst>
      <p:ext uri="{BB962C8B-B14F-4D97-AF65-F5344CB8AC3E}">
        <p14:creationId xmlns:p14="http://schemas.microsoft.com/office/powerpoint/2010/main" val="5160499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Harrods do a survey they do a big move around with the Organisation and management and Human Resource Management is adjusted for a better out come</a:t>
            </a:r>
          </a:p>
        </p:txBody>
      </p:sp>
      <p:sp>
        <p:nvSpPr>
          <p:cNvPr id="4" name="Slide Number Placeholder 3"/>
          <p:cNvSpPr>
            <a:spLocks noGrp="1"/>
          </p:cNvSpPr>
          <p:nvPr>
            <p:ph type="sldNum" sz="quarter" idx="5"/>
          </p:nvPr>
        </p:nvSpPr>
        <p:spPr/>
        <p:txBody>
          <a:bodyPr/>
          <a:lstStyle/>
          <a:p>
            <a:fld id="{063A98BA-E408-4B9D-B2A8-23E40549D682}" type="slidenum">
              <a:rPr lang="en-GB" smtClean="0"/>
              <a:t>7</a:t>
            </a:fld>
            <a:endParaRPr lang="en-GB"/>
          </a:p>
        </p:txBody>
      </p:sp>
    </p:spTree>
    <p:extLst>
      <p:ext uri="{BB962C8B-B14F-4D97-AF65-F5344CB8AC3E}">
        <p14:creationId xmlns:p14="http://schemas.microsoft.com/office/powerpoint/2010/main" val="34280453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Harrods have decided they need to take action within the management organisation on how they can keep their employees and future employees happier and secure as that will mean happier consumers. Harrods start to put together their human resource management under review. Bowers states that Role: the analysis of behaviour in organisations, Relationships: interaction among people and the behaviour towards each other ,Structure: social and non social factors, payment systems, methods of production and physical layout together form the behaviour structure. Process: analysing human behaviour  by processes which is necessary for which organisations shows change within the structure. Putting social action 3 theory's together with the 4 systems theory`s gives you an action approach to the analysis of behaviour in organisations.</a:t>
            </a:r>
          </a:p>
        </p:txBody>
      </p:sp>
      <p:sp>
        <p:nvSpPr>
          <p:cNvPr id="4" name="Slide Number Placeholder 3"/>
          <p:cNvSpPr>
            <a:spLocks noGrp="1"/>
          </p:cNvSpPr>
          <p:nvPr>
            <p:ph type="sldNum" sz="quarter" idx="5"/>
          </p:nvPr>
        </p:nvSpPr>
        <p:spPr/>
        <p:txBody>
          <a:bodyPr/>
          <a:lstStyle/>
          <a:p>
            <a:fld id="{063A98BA-E408-4B9D-B2A8-23E40549D682}" type="slidenum">
              <a:rPr lang="en-GB" smtClean="0"/>
              <a:t>8</a:t>
            </a:fld>
            <a:endParaRPr lang="en-GB"/>
          </a:p>
        </p:txBody>
      </p:sp>
    </p:spTree>
    <p:extLst>
      <p:ext uri="{BB962C8B-B14F-4D97-AF65-F5344CB8AC3E}">
        <p14:creationId xmlns:p14="http://schemas.microsoft.com/office/powerpoint/2010/main" val="39502286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the positive turnaround which enables the business to meet the needs of their employees while keeping the companies values as they realised happy employees means happy consumers. </a:t>
            </a:r>
          </a:p>
        </p:txBody>
      </p:sp>
      <p:sp>
        <p:nvSpPr>
          <p:cNvPr id="4" name="Slide Number Placeholder 3"/>
          <p:cNvSpPr>
            <a:spLocks noGrp="1"/>
          </p:cNvSpPr>
          <p:nvPr>
            <p:ph type="sldNum" sz="quarter" idx="5"/>
          </p:nvPr>
        </p:nvSpPr>
        <p:spPr/>
        <p:txBody>
          <a:bodyPr/>
          <a:lstStyle/>
          <a:p>
            <a:fld id="{063A98BA-E408-4B9D-B2A8-23E40549D682}" type="slidenum">
              <a:rPr lang="en-GB" smtClean="0"/>
              <a:t>9</a:t>
            </a:fld>
            <a:endParaRPr lang="en-GB"/>
          </a:p>
        </p:txBody>
      </p:sp>
    </p:spTree>
    <p:extLst>
      <p:ext uri="{BB962C8B-B14F-4D97-AF65-F5344CB8AC3E}">
        <p14:creationId xmlns:p14="http://schemas.microsoft.com/office/powerpoint/2010/main" val="24532634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Harrods are now calling the company a `family` and as they now offer a first class working environment they are asking for certain characteristics for the new employees, exceeders, service-focused, passionate, team players, committed, effective communicators, and resilient. Harrods offer different programmes Sales Academy, Harrods Management Programme and Oxford Summer School.</a:t>
            </a:r>
          </a:p>
        </p:txBody>
      </p:sp>
      <p:sp>
        <p:nvSpPr>
          <p:cNvPr id="4" name="Slide Number Placeholder 3"/>
          <p:cNvSpPr>
            <a:spLocks noGrp="1"/>
          </p:cNvSpPr>
          <p:nvPr>
            <p:ph type="sldNum" sz="quarter" idx="5"/>
          </p:nvPr>
        </p:nvSpPr>
        <p:spPr/>
        <p:txBody>
          <a:bodyPr/>
          <a:lstStyle/>
          <a:p>
            <a:fld id="{063A98BA-E408-4B9D-B2A8-23E40549D682}" type="slidenum">
              <a:rPr lang="en-GB" smtClean="0"/>
              <a:t>10</a:t>
            </a:fld>
            <a:endParaRPr lang="en-GB"/>
          </a:p>
        </p:txBody>
      </p:sp>
    </p:spTree>
    <p:extLst>
      <p:ext uri="{BB962C8B-B14F-4D97-AF65-F5344CB8AC3E}">
        <p14:creationId xmlns:p14="http://schemas.microsoft.com/office/powerpoint/2010/main" val="872580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Harrods have placed a benefits package and recognition programmes in action which make the employees feel secure and wanted therefore in return their employees and the future employees should be happier and more confident in what they can achieve.</a:t>
            </a:r>
          </a:p>
        </p:txBody>
      </p:sp>
      <p:sp>
        <p:nvSpPr>
          <p:cNvPr id="4" name="Slide Number Placeholder 3"/>
          <p:cNvSpPr>
            <a:spLocks noGrp="1"/>
          </p:cNvSpPr>
          <p:nvPr>
            <p:ph type="sldNum" sz="quarter" idx="5"/>
          </p:nvPr>
        </p:nvSpPr>
        <p:spPr/>
        <p:txBody>
          <a:bodyPr/>
          <a:lstStyle/>
          <a:p>
            <a:fld id="{063A98BA-E408-4B9D-B2A8-23E40549D682}" type="slidenum">
              <a:rPr lang="en-GB" smtClean="0"/>
              <a:t>11</a:t>
            </a:fld>
            <a:endParaRPr lang="en-GB"/>
          </a:p>
        </p:txBody>
      </p:sp>
    </p:spTree>
    <p:extLst>
      <p:ext uri="{BB962C8B-B14F-4D97-AF65-F5344CB8AC3E}">
        <p14:creationId xmlns:p14="http://schemas.microsoft.com/office/powerpoint/2010/main" val="24720376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Harrods seem to have achieved what they set out to do with the moving around on how their organisation and management works.</a:t>
            </a:r>
          </a:p>
        </p:txBody>
      </p:sp>
      <p:sp>
        <p:nvSpPr>
          <p:cNvPr id="4" name="Slide Number Placeholder 3"/>
          <p:cNvSpPr>
            <a:spLocks noGrp="1"/>
          </p:cNvSpPr>
          <p:nvPr>
            <p:ph type="sldNum" sz="quarter" idx="5"/>
          </p:nvPr>
        </p:nvSpPr>
        <p:spPr/>
        <p:txBody>
          <a:bodyPr/>
          <a:lstStyle/>
          <a:p>
            <a:fld id="{063A98BA-E408-4B9D-B2A8-23E40549D682}" type="slidenum">
              <a:rPr lang="en-GB" smtClean="0"/>
              <a:t>12</a:t>
            </a:fld>
            <a:endParaRPr lang="en-GB"/>
          </a:p>
        </p:txBody>
      </p:sp>
    </p:spTree>
    <p:extLst>
      <p:ext uri="{BB962C8B-B14F-4D97-AF65-F5344CB8AC3E}">
        <p14:creationId xmlns:p14="http://schemas.microsoft.com/office/powerpoint/2010/main" val="12816671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Harrods take stakeholders seriously with goals in place to ensure the best possible outcome within the structure of the organisation.</a:t>
            </a:r>
          </a:p>
        </p:txBody>
      </p:sp>
      <p:sp>
        <p:nvSpPr>
          <p:cNvPr id="4" name="Slide Number Placeholder 3"/>
          <p:cNvSpPr>
            <a:spLocks noGrp="1"/>
          </p:cNvSpPr>
          <p:nvPr>
            <p:ph type="sldNum" sz="quarter" idx="5"/>
          </p:nvPr>
        </p:nvSpPr>
        <p:spPr/>
        <p:txBody>
          <a:bodyPr/>
          <a:lstStyle/>
          <a:p>
            <a:fld id="{063A98BA-E408-4B9D-B2A8-23E40549D682}" type="slidenum">
              <a:rPr lang="en-GB" smtClean="0"/>
              <a:t>13</a:t>
            </a:fld>
            <a:endParaRPr lang="en-GB"/>
          </a:p>
        </p:txBody>
      </p:sp>
    </p:spTree>
    <p:extLst>
      <p:ext uri="{BB962C8B-B14F-4D97-AF65-F5344CB8AC3E}">
        <p14:creationId xmlns:p14="http://schemas.microsoft.com/office/powerpoint/2010/main" val="42630553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Harrods four key areas in place their employees know that they have a solid future with prospects available to them. This makes Harrods very appealing. Harrods are also charity partners with NSPCC and the Kensington &amp; Chelsea Foundation. </a:t>
            </a:r>
          </a:p>
        </p:txBody>
      </p:sp>
      <p:sp>
        <p:nvSpPr>
          <p:cNvPr id="4" name="Slide Number Placeholder 3"/>
          <p:cNvSpPr>
            <a:spLocks noGrp="1"/>
          </p:cNvSpPr>
          <p:nvPr>
            <p:ph type="sldNum" sz="quarter" idx="5"/>
          </p:nvPr>
        </p:nvSpPr>
        <p:spPr/>
        <p:txBody>
          <a:bodyPr/>
          <a:lstStyle/>
          <a:p>
            <a:fld id="{063A98BA-E408-4B9D-B2A8-23E40549D682}" type="slidenum">
              <a:rPr lang="en-GB" smtClean="0"/>
              <a:t>14</a:t>
            </a:fld>
            <a:endParaRPr lang="en-GB"/>
          </a:p>
        </p:txBody>
      </p:sp>
    </p:spTree>
    <p:extLst>
      <p:ext uri="{BB962C8B-B14F-4D97-AF65-F5344CB8AC3E}">
        <p14:creationId xmlns:p14="http://schemas.microsoft.com/office/powerpoint/2010/main" val="36216255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Harrods have given their stakeholders a sense of purpose and achievement with the green and gold programme, by either volunteering skills- based or physically taking part in the challenges for charity. </a:t>
            </a:r>
          </a:p>
        </p:txBody>
      </p:sp>
      <p:sp>
        <p:nvSpPr>
          <p:cNvPr id="4" name="Slide Number Placeholder 3"/>
          <p:cNvSpPr>
            <a:spLocks noGrp="1"/>
          </p:cNvSpPr>
          <p:nvPr>
            <p:ph type="sldNum" sz="quarter" idx="5"/>
          </p:nvPr>
        </p:nvSpPr>
        <p:spPr/>
        <p:txBody>
          <a:bodyPr/>
          <a:lstStyle/>
          <a:p>
            <a:fld id="{063A98BA-E408-4B9D-B2A8-23E40549D682}" type="slidenum">
              <a:rPr lang="en-GB" smtClean="0"/>
              <a:t>15</a:t>
            </a:fld>
            <a:endParaRPr lang="en-GB"/>
          </a:p>
        </p:txBody>
      </p:sp>
    </p:spTree>
    <p:extLst>
      <p:ext uri="{BB962C8B-B14F-4D97-AF65-F5344CB8AC3E}">
        <p14:creationId xmlns:p14="http://schemas.microsoft.com/office/powerpoint/2010/main" val="9137028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Harrod maintains through this policy the most highest standards expected by the stakeholder and consumers.</a:t>
            </a:r>
          </a:p>
        </p:txBody>
      </p:sp>
      <p:sp>
        <p:nvSpPr>
          <p:cNvPr id="4" name="Slide Number Placeholder 3"/>
          <p:cNvSpPr>
            <a:spLocks noGrp="1"/>
          </p:cNvSpPr>
          <p:nvPr>
            <p:ph type="sldNum" sz="quarter" idx="5"/>
          </p:nvPr>
        </p:nvSpPr>
        <p:spPr/>
        <p:txBody>
          <a:bodyPr/>
          <a:lstStyle/>
          <a:p>
            <a:fld id="{063A98BA-E408-4B9D-B2A8-23E40549D682}" type="slidenum">
              <a:rPr lang="en-GB" smtClean="0"/>
              <a:t>16</a:t>
            </a:fld>
            <a:endParaRPr lang="en-GB"/>
          </a:p>
        </p:txBody>
      </p:sp>
    </p:spTree>
    <p:extLst>
      <p:ext uri="{BB962C8B-B14F-4D97-AF65-F5344CB8AC3E}">
        <p14:creationId xmlns:p14="http://schemas.microsoft.com/office/powerpoint/2010/main" val="755030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87E2A-8FFF-44DE-AB24-86624C087F1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41EA53-1140-4312-A07F-2DB877CA03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0B9A29-D34F-40E5-B63F-F7779FD27D6F}"/>
              </a:ext>
            </a:extLst>
          </p:cNvPr>
          <p:cNvSpPr>
            <a:spLocks noGrp="1"/>
          </p:cNvSpPr>
          <p:nvPr>
            <p:ph type="dt" sz="half" idx="10"/>
          </p:nvPr>
        </p:nvSpPr>
        <p:spPr/>
        <p:txBody>
          <a:bodyPr/>
          <a:lstStyle/>
          <a:p>
            <a:fld id="{F285531B-A71A-4332-B248-A7CEAD95C72D}" type="datetimeFigureOut">
              <a:rPr lang="en-GB" smtClean="0"/>
              <a:t>09/12/2018</a:t>
            </a:fld>
            <a:endParaRPr lang="en-GB"/>
          </a:p>
        </p:txBody>
      </p:sp>
      <p:sp>
        <p:nvSpPr>
          <p:cNvPr id="5" name="Footer Placeholder 4">
            <a:extLst>
              <a:ext uri="{FF2B5EF4-FFF2-40B4-BE49-F238E27FC236}">
                <a16:creationId xmlns:a16="http://schemas.microsoft.com/office/drawing/2014/main" id="{FAF52767-43C2-48C5-B569-BFC10B22F7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E0C145-CC00-4BAB-BAB1-5ABB268BD685}"/>
              </a:ext>
            </a:extLst>
          </p:cNvPr>
          <p:cNvSpPr>
            <a:spLocks noGrp="1"/>
          </p:cNvSpPr>
          <p:nvPr>
            <p:ph type="sldNum" sz="quarter" idx="12"/>
          </p:nvPr>
        </p:nvSpPr>
        <p:spPr/>
        <p:txBody>
          <a:bodyPr/>
          <a:lstStyle/>
          <a:p>
            <a:fld id="{F24297E1-27A4-49B4-8467-173D82D238C0}" type="slidenum">
              <a:rPr lang="en-GB" smtClean="0"/>
              <a:t>‹#›</a:t>
            </a:fld>
            <a:endParaRPr lang="en-GB"/>
          </a:p>
        </p:txBody>
      </p:sp>
    </p:spTree>
    <p:extLst>
      <p:ext uri="{BB962C8B-B14F-4D97-AF65-F5344CB8AC3E}">
        <p14:creationId xmlns:p14="http://schemas.microsoft.com/office/powerpoint/2010/main" val="15148732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09835-79F4-4FF2-86B1-3021FBAA48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61905D-96FE-438A-AC7B-4A3ACCBBDAF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CBCFAD-4855-411A-BBF6-A0B2C4E47B33}"/>
              </a:ext>
            </a:extLst>
          </p:cNvPr>
          <p:cNvSpPr>
            <a:spLocks noGrp="1"/>
          </p:cNvSpPr>
          <p:nvPr>
            <p:ph type="dt" sz="half" idx="10"/>
          </p:nvPr>
        </p:nvSpPr>
        <p:spPr/>
        <p:txBody>
          <a:bodyPr/>
          <a:lstStyle/>
          <a:p>
            <a:fld id="{F285531B-A71A-4332-B248-A7CEAD95C72D}" type="datetimeFigureOut">
              <a:rPr lang="en-GB" smtClean="0"/>
              <a:t>09/12/2018</a:t>
            </a:fld>
            <a:endParaRPr lang="en-GB"/>
          </a:p>
        </p:txBody>
      </p:sp>
      <p:sp>
        <p:nvSpPr>
          <p:cNvPr id="5" name="Footer Placeholder 4">
            <a:extLst>
              <a:ext uri="{FF2B5EF4-FFF2-40B4-BE49-F238E27FC236}">
                <a16:creationId xmlns:a16="http://schemas.microsoft.com/office/drawing/2014/main" id="{A9738BD2-720D-480B-9E32-2AE654765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2A17E3-8F55-4FF3-B858-CBA410F61043}"/>
              </a:ext>
            </a:extLst>
          </p:cNvPr>
          <p:cNvSpPr>
            <a:spLocks noGrp="1"/>
          </p:cNvSpPr>
          <p:nvPr>
            <p:ph type="sldNum" sz="quarter" idx="12"/>
          </p:nvPr>
        </p:nvSpPr>
        <p:spPr/>
        <p:txBody>
          <a:bodyPr/>
          <a:lstStyle/>
          <a:p>
            <a:fld id="{F24297E1-27A4-49B4-8467-173D82D238C0}" type="slidenum">
              <a:rPr lang="en-GB" smtClean="0"/>
              <a:t>‹#›</a:t>
            </a:fld>
            <a:endParaRPr lang="en-GB"/>
          </a:p>
        </p:txBody>
      </p:sp>
    </p:spTree>
    <p:extLst>
      <p:ext uri="{BB962C8B-B14F-4D97-AF65-F5344CB8AC3E}">
        <p14:creationId xmlns:p14="http://schemas.microsoft.com/office/powerpoint/2010/main" val="1948116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5D359-E9C7-4368-8995-C7E1D3F307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4C088D0-AEBD-47E8-BBE5-7B0AF9ECE2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9190429-E4D2-4386-8F22-686FCCCC1B12}"/>
              </a:ext>
            </a:extLst>
          </p:cNvPr>
          <p:cNvSpPr>
            <a:spLocks noGrp="1"/>
          </p:cNvSpPr>
          <p:nvPr>
            <p:ph type="dt" sz="half" idx="10"/>
          </p:nvPr>
        </p:nvSpPr>
        <p:spPr/>
        <p:txBody>
          <a:bodyPr/>
          <a:lstStyle/>
          <a:p>
            <a:fld id="{F285531B-A71A-4332-B248-A7CEAD95C72D}" type="datetimeFigureOut">
              <a:rPr lang="en-GB" smtClean="0"/>
              <a:t>09/12/2018</a:t>
            </a:fld>
            <a:endParaRPr lang="en-GB"/>
          </a:p>
        </p:txBody>
      </p:sp>
      <p:sp>
        <p:nvSpPr>
          <p:cNvPr id="5" name="Footer Placeholder 4">
            <a:extLst>
              <a:ext uri="{FF2B5EF4-FFF2-40B4-BE49-F238E27FC236}">
                <a16:creationId xmlns:a16="http://schemas.microsoft.com/office/drawing/2014/main" id="{F992CC0D-D900-45A4-B847-D6D08BD716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049349-8B8A-4F0A-B00E-B5B14B177E7B}"/>
              </a:ext>
            </a:extLst>
          </p:cNvPr>
          <p:cNvSpPr>
            <a:spLocks noGrp="1"/>
          </p:cNvSpPr>
          <p:nvPr>
            <p:ph type="sldNum" sz="quarter" idx="12"/>
          </p:nvPr>
        </p:nvSpPr>
        <p:spPr/>
        <p:txBody>
          <a:bodyPr/>
          <a:lstStyle/>
          <a:p>
            <a:fld id="{F24297E1-27A4-49B4-8467-173D82D238C0}" type="slidenum">
              <a:rPr lang="en-GB" smtClean="0"/>
              <a:t>‹#›</a:t>
            </a:fld>
            <a:endParaRPr lang="en-GB"/>
          </a:p>
        </p:txBody>
      </p:sp>
    </p:spTree>
    <p:extLst>
      <p:ext uri="{BB962C8B-B14F-4D97-AF65-F5344CB8AC3E}">
        <p14:creationId xmlns:p14="http://schemas.microsoft.com/office/powerpoint/2010/main" val="2511924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FCDBD-C728-4ECF-804D-CE16AE4399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25DC7E-2D4F-43EE-8335-71718696E76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FC6FAFC-9E12-4779-AF1B-AB88D86110A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04DBAF7-C35E-416A-ABA2-79ACCB32DB0A}"/>
              </a:ext>
            </a:extLst>
          </p:cNvPr>
          <p:cNvSpPr>
            <a:spLocks noGrp="1"/>
          </p:cNvSpPr>
          <p:nvPr>
            <p:ph type="dt" sz="half" idx="10"/>
          </p:nvPr>
        </p:nvSpPr>
        <p:spPr/>
        <p:txBody>
          <a:bodyPr/>
          <a:lstStyle/>
          <a:p>
            <a:fld id="{F285531B-A71A-4332-B248-A7CEAD95C72D}" type="datetimeFigureOut">
              <a:rPr lang="en-GB" smtClean="0"/>
              <a:t>09/12/2018</a:t>
            </a:fld>
            <a:endParaRPr lang="en-GB"/>
          </a:p>
        </p:txBody>
      </p:sp>
      <p:sp>
        <p:nvSpPr>
          <p:cNvPr id="6" name="Footer Placeholder 5">
            <a:extLst>
              <a:ext uri="{FF2B5EF4-FFF2-40B4-BE49-F238E27FC236}">
                <a16:creationId xmlns:a16="http://schemas.microsoft.com/office/drawing/2014/main" id="{E6EFEEDA-BA5B-4D37-ABD6-376786418E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DB0FD8-395D-4F77-A0CE-93778AE1BD61}"/>
              </a:ext>
            </a:extLst>
          </p:cNvPr>
          <p:cNvSpPr>
            <a:spLocks noGrp="1"/>
          </p:cNvSpPr>
          <p:nvPr>
            <p:ph type="sldNum" sz="quarter" idx="12"/>
          </p:nvPr>
        </p:nvSpPr>
        <p:spPr/>
        <p:txBody>
          <a:bodyPr/>
          <a:lstStyle/>
          <a:p>
            <a:fld id="{F24297E1-27A4-49B4-8467-173D82D238C0}" type="slidenum">
              <a:rPr lang="en-GB" smtClean="0"/>
              <a:t>‹#›</a:t>
            </a:fld>
            <a:endParaRPr lang="en-GB"/>
          </a:p>
        </p:txBody>
      </p:sp>
    </p:spTree>
    <p:extLst>
      <p:ext uri="{BB962C8B-B14F-4D97-AF65-F5344CB8AC3E}">
        <p14:creationId xmlns:p14="http://schemas.microsoft.com/office/powerpoint/2010/main" val="2927746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F312B-DE31-4C0F-BD71-703DD32403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FF21FC-D417-4FE0-9455-04770CEBB9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4EEF42B-967E-4DCA-9816-BD3143BA816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65023B-BBFB-4153-A08A-BF2FDE5C41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793B176-7976-47B6-A214-2E714FEA08A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E90BC6-FB09-40AC-9989-7272E36EDC34}"/>
              </a:ext>
            </a:extLst>
          </p:cNvPr>
          <p:cNvSpPr>
            <a:spLocks noGrp="1"/>
          </p:cNvSpPr>
          <p:nvPr>
            <p:ph type="dt" sz="half" idx="10"/>
          </p:nvPr>
        </p:nvSpPr>
        <p:spPr/>
        <p:txBody>
          <a:bodyPr/>
          <a:lstStyle/>
          <a:p>
            <a:fld id="{F285531B-A71A-4332-B248-A7CEAD95C72D}" type="datetimeFigureOut">
              <a:rPr lang="en-GB" smtClean="0"/>
              <a:t>09/12/2018</a:t>
            </a:fld>
            <a:endParaRPr lang="en-GB"/>
          </a:p>
        </p:txBody>
      </p:sp>
      <p:sp>
        <p:nvSpPr>
          <p:cNvPr id="8" name="Footer Placeholder 7">
            <a:extLst>
              <a:ext uri="{FF2B5EF4-FFF2-40B4-BE49-F238E27FC236}">
                <a16:creationId xmlns:a16="http://schemas.microsoft.com/office/drawing/2014/main" id="{D8D07E81-E6AB-4FFC-B527-C05934B4E6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CD79F5-4FF1-4F8A-9A1C-9DEBCF1B582C}"/>
              </a:ext>
            </a:extLst>
          </p:cNvPr>
          <p:cNvSpPr>
            <a:spLocks noGrp="1"/>
          </p:cNvSpPr>
          <p:nvPr>
            <p:ph type="sldNum" sz="quarter" idx="12"/>
          </p:nvPr>
        </p:nvSpPr>
        <p:spPr/>
        <p:txBody>
          <a:bodyPr/>
          <a:lstStyle/>
          <a:p>
            <a:fld id="{F24297E1-27A4-49B4-8467-173D82D238C0}" type="slidenum">
              <a:rPr lang="en-GB" smtClean="0"/>
              <a:t>‹#›</a:t>
            </a:fld>
            <a:endParaRPr lang="en-GB"/>
          </a:p>
        </p:txBody>
      </p:sp>
    </p:spTree>
    <p:extLst>
      <p:ext uri="{BB962C8B-B14F-4D97-AF65-F5344CB8AC3E}">
        <p14:creationId xmlns:p14="http://schemas.microsoft.com/office/powerpoint/2010/main" val="1530523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97FB4-A49F-4D96-8C63-F71A45755C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9DC839B-21DC-4A2C-8D1E-D3AA2CC3793A}"/>
              </a:ext>
            </a:extLst>
          </p:cNvPr>
          <p:cNvSpPr>
            <a:spLocks noGrp="1"/>
          </p:cNvSpPr>
          <p:nvPr>
            <p:ph type="dt" sz="half" idx="10"/>
          </p:nvPr>
        </p:nvSpPr>
        <p:spPr/>
        <p:txBody>
          <a:bodyPr/>
          <a:lstStyle/>
          <a:p>
            <a:fld id="{F285531B-A71A-4332-B248-A7CEAD95C72D}" type="datetimeFigureOut">
              <a:rPr lang="en-GB" smtClean="0"/>
              <a:t>09/12/2018</a:t>
            </a:fld>
            <a:endParaRPr lang="en-GB"/>
          </a:p>
        </p:txBody>
      </p:sp>
      <p:sp>
        <p:nvSpPr>
          <p:cNvPr id="4" name="Footer Placeholder 3">
            <a:extLst>
              <a:ext uri="{FF2B5EF4-FFF2-40B4-BE49-F238E27FC236}">
                <a16:creationId xmlns:a16="http://schemas.microsoft.com/office/drawing/2014/main" id="{791036D1-A56E-47C3-85F1-793283CD035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30CA8F7-82C9-4DF1-8E67-251A3A6A099A}"/>
              </a:ext>
            </a:extLst>
          </p:cNvPr>
          <p:cNvSpPr>
            <a:spLocks noGrp="1"/>
          </p:cNvSpPr>
          <p:nvPr>
            <p:ph type="sldNum" sz="quarter" idx="12"/>
          </p:nvPr>
        </p:nvSpPr>
        <p:spPr/>
        <p:txBody>
          <a:bodyPr/>
          <a:lstStyle/>
          <a:p>
            <a:fld id="{F24297E1-27A4-49B4-8467-173D82D238C0}" type="slidenum">
              <a:rPr lang="en-GB" smtClean="0"/>
              <a:t>‹#›</a:t>
            </a:fld>
            <a:endParaRPr lang="en-GB"/>
          </a:p>
        </p:txBody>
      </p:sp>
    </p:spTree>
    <p:extLst>
      <p:ext uri="{BB962C8B-B14F-4D97-AF65-F5344CB8AC3E}">
        <p14:creationId xmlns:p14="http://schemas.microsoft.com/office/powerpoint/2010/main" val="3094597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DE691E-2FCF-4897-8B84-DE625C23A4BE}"/>
              </a:ext>
            </a:extLst>
          </p:cNvPr>
          <p:cNvSpPr>
            <a:spLocks noGrp="1"/>
          </p:cNvSpPr>
          <p:nvPr>
            <p:ph type="dt" sz="half" idx="10"/>
          </p:nvPr>
        </p:nvSpPr>
        <p:spPr/>
        <p:txBody>
          <a:bodyPr/>
          <a:lstStyle/>
          <a:p>
            <a:fld id="{F285531B-A71A-4332-B248-A7CEAD95C72D}" type="datetimeFigureOut">
              <a:rPr lang="en-GB" smtClean="0"/>
              <a:t>09/12/2018</a:t>
            </a:fld>
            <a:endParaRPr lang="en-GB"/>
          </a:p>
        </p:txBody>
      </p:sp>
      <p:sp>
        <p:nvSpPr>
          <p:cNvPr id="3" name="Footer Placeholder 2">
            <a:extLst>
              <a:ext uri="{FF2B5EF4-FFF2-40B4-BE49-F238E27FC236}">
                <a16:creationId xmlns:a16="http://schemas.microsoft.com/office/drawing/2014/main" id="{38C464E1-E81B-41E7-860A-3816ED191B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275354-316D-4ADF-BED4-D779A659B6E4}"/>
              </a:ext>
            </a:extLst>
          </p:cNvPr>
          <p:cNvSpPr>
            <a:spLocks noGrp="1"/>
          </p:cNvSpPr>
          <p:nvPr>
            <p:ph type="sldNum" sz="quarter" idx="12"/>
          </p:nvPr>
        </p:nvSpPr>
        <p:spPr/>
        <p:txBody>
          <a:bodyPr/>
          <a:lstStyle/>
          <a:p>
            <a:fld id="{F24297E1-27A4-49B4-8467-173D82D238C0}" type="slidenum">
              <a:rPr lang="en-GB" smtClean="0"/>
              <a:t>‹#›</a:t>
            </a:fld>
            <a:endParaRPr lang="en-GB"/>
          </a:p>
        </p:txBody>
      </p:sp>
    </p:spTree>
    <p:extLst>
      <p:ext uri="{BB962C8B-B14F-4D97-AF65-F5344CB8AC3E}">
        <p14:creationId xmlns:p14="http://schemas.microsoft.com/office/powerpoint/2010/main" val="2570664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E0E83-E7DA-4443-854D-78ED664141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3D618A-AE59-4F9A-B426-6C7056546B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BD7008-8B44-43A3-90F8-88BBB16B1C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1F7905C-799A-419A-A49D-DF6334B46709}"/>
              </a:ext>
            </a:extLst>
          </p:cNvPr>
          <p:cNvSpPr>
            <a:spLocks noGrp="1"/>
          </p:cNvSpPr>
          <p:nvPr>
            <p:ph type="dt" sz="half" idx="10"/>
          </p:nvPr>
        </p:nvSpPr>
        <p:spPr/>
        <p:txBody>
          <a:bodyPr/>
          <a:lstStyle/>
          <a:p>
            <a:fld id="{F285531B-A71A-4332-B248-A7CEAD95C72D}" type="datetimeFigureOut">
              <a:rPr lang="en-GB" smtClean="0"/>
              <a:t>09/12/2018</a:t>
            </a:fld>
            <a:endParaRPr lang="en-GB"/>
          </a:p>
        </p:txBody>
      </p:sp>
      <p:sp>
        <p:nvSpPr>
          <p:cNvPr id="6" name="Footer Placeholder 5">
            <a:extLst>
              <a:ext uri="{FF2B5EF4-FFF2-40B4-BE49-F238E27FC236}">
                <a16:creationId xmlns:a16="http://schemas.microsoft.com/office/drawing/2014/main" id="{A22B3AB6-AF8C-40FB-ADD8-6039743DB7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757570-F381-4B39-8404-F7BB4B04D5C7}"/>
              </a:ext>
            </a:extLst>
          </p:cNvPr>
          <p:cNvSpPr>
            <a:spLocks noGrp="1"/>
          </p:cNvSpPr>
          <p:nvPr>
            <p:ph type="sldNum" sz="quarter" idx="12"/>
          </p:nvPr>
        </p:nvSpPr>
        <p:spPr/>
        <p:txBody>
          <a:bodyPr/>
          <a:lstStyle/>
          <a:p>
            <a:fld id="{F24297E1-27A4-49B4-8467-173D82D238C0}" type="slidenum">
              <a:rPr lang="en-GB" smtClean="0"/>
              <a:t>‹#›</a:t>
            </a:fld>
            <a:endParaRPr lang="en-GB"/>
          </a:p>
        </p:txBody>
      </p:sp>
    </p:spTree>
    <p:extLst>
      <p:ext uri="{BB962C8B-B14F-4D97-AF65-F5344CB8AC3E}">
        <p14:creationId xmlns:p14="http://schemas.microsoft.com/office/powerpoint/2010/main" val="304160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E8D5F-038B-4B29-8413-5E32A34B7E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5FAAA1-30FA-42B0-BB01-D9BB78EED5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9B0989-2DF6-4714-80E6-CB45E8D2E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E5AC49A-E726-478E-844F-30F567B0ECD8}"/>
              </a:ext>
            </a:extLst>
          </p:cNvPr>
          <p:cNvSpPr>
            <a:spLocks noGrp="1"/>
          </p:cNvSpPr>
          <p:nvPr>
            <p:ph type="dt" sz="half" idx="10"/>
          </p:nvPr>
        </p:nvSpPr>
        <p:spPr/>
        <p:txBody>
          <a:bodyPr/>
          <a:lstStyle/>
          <a:p>
            <a:fld id="{F285531B-A71A-4332-B248-A7CEAD95C72D}" type="datetimeFigureOut">
              <a:rPr lang="en-GB" smtClean="0"/>
              <a:t>09/12/2018</a:t>
            </a:fld>
            <a:endParaRPr lang="en-GB"/>
          </a:p>
        </p:txBody>
      </p:sp>
      <p:sp>
        <p:nvSpPr>
          <p:cNvPr id="6" name="Footer Placeholder 5">
            <a:extLst>
              <a:ext uri="{FF2B5EF4-FFF2-40B4-BE49-F238E27FC236}">
                <a16:creationId xmlns:a16="http://schemas.microsoft.com/office/drawing/2014/main" id="{B68FEEE9-8F22-470F-93B6-B2432FB4EB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320A0D-7FFE-479A-86BA-CC7BB1AD73F2}"/>
              </a:ext>
            </a:extLst>
          </p:cNvPr>
          <p:cNvSpPr>
            <a:spLocks noGrp="1"/>
          </p:cNvSpPr>
          <p:nvPr>
            <p:ph type="sldNum" sz="quarter" idx="12"/>
          </p:nvPr>
        </p:nvSpPr>
        <p:spPr/>
        <p:txBody>
          <a:bodyPr/>
          <a:lstStyle/>
          <a:p>
            <a:fld id="{F24297E1-27A4-49B4-8467-173D82D238C0}" type="slidenum">
              <a:rPr lang="en-GB" smtClean="0"/>
              <a:t>‹#›</a:t>
            </a:fld>
            <a:endParaRPr lang="en-GB"/>
          </a:p>
        </p:txBody>
      </p:sp>
    </p:spTree>
    <p:extLst>
      <p:ext uri="{BB962C8B-B14F-4D97-AF65-F5344CB8AC3E}">
        <p14:creationId xmlns:p14="http://schemas.microsoft.com/office/powerpoint/2010/main" val="3885409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49A8D-90BB-4D6E-93F6-98B6249F8A4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31F729-CC94-408A-93D2-C62EBB278AC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420CCD-5F60-4F71-B4A9-0BE643EDDEAE}"/>
              </a:ext>
            </a:extLst>
          </p:cNvPr>
          <p:cNvSpPr>
            <a:spLocks noGrp="1"/>
          </p:cNvSpPr>
          <p:nvPr>
            <p:ph type="dt" sz="half" idx="10"/>
          </p:nvPr>
        </p:nvSpPr>
        <p:spPr/>
        <p:txBody>
          <a:bodyPr/>
          <a:lstStyle/>
          <a:p>
            <a:fld id="{F285531B-A71A-4332-B248-A7CEAD95C72D}" type="datetimeFigureOut">
              <a:rPr lang="en-GB" smtClean="0"/>
              <a:t>09/12/2018</a:t>
            </a:fld>
            <a:endParaRPr lang="en-GB"/>
          </a:p>
        </p:txBody>
      </p:sp>
      <p:sp>
        <p:nvSpPr>
          <p:cNvPr id="5" name="Footer Placeholder 4">
            <a:extLst>
              <a:ext uri="{FF2B5EF4-FFF2-40B4-BE49-F238E27FC236}">
                <a16:creationId xmlns:a16="http://schemas.microsoft.com/office/drawing/2014/main" id="{265968DC-2D18-4907-BCC8-71921E5B4F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3AD933-4D16-438E-9D41-03F27F282D4A}"/>
              </a:ext>
            </a:extLst>
          </p:cNvPr>
          <p:cNvSpPr>
            <a:spLocks noGrp="1"/>
          </p:cNvSpPr>
          <p:nvPr>
            <p:ph type="sldNum" sz="quarter" idx="12"/>
          </p:nvPr>
        </p:nvSpPr>
        <p:spPr/>
        <p:txBody>
          <a:bodyPr/>
          <a:lstStyle/>
          <a:p>
            <a:fld id="{F24297E1-27A4-49B4-8467-173D82D238C0}" type="slidenum">
              <a:rPr lang="en-GB" smtClean="0"/>
              <a:t>‹#›</a:t>
            </a:fld>
            <a:endParaRPr lang="en-GB"/>
          </a:p>
        </p:txBody>
      </p:sp>
    </p:spTree>
    <p:extLst>
      <p:ext uri="{BB962C8B-B14F-4D97-AF65-F5344CB8AC3E}">
        <p14:creationId xmlns:p14="http://schemas.microsoft.com/office/powerpoint/2010/main" val="1447838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352EE4-4575-42B7-912E-81C141AE98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4732DF-110A-4D4B-8828-4F3EFA1BF39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C54950-2743-490A-9E8B-8D2C822D6FAE}"/>
              </a:ext>
            </a:extLst>
          </p:cNvPr>
          <p:cNvSpPr>
            <a:spLocks noGrp="1"/>
          </p:cNvSpPr>
          <p:nvPr>
            <p:ph type="dt" sz="half" idx="10"/>
          </p:nvPr>
        </p:nvSpPr>
        <p:spPr/>
        <p:txBody>
          <a:bodyPr/>
          <a:lstStyle/>
          <a:p>
            <a:fld id="{F285531B-A71A-4332-B248-A7CEAD95C72D}" type="datetimeFigureOut">
              <a:rPr lang="en-GB" smtClean="0"/>
              <a:t>09/12/2018</a:t>
            </a:fld>
            <a:endParaRPr lang="en-GB"/>
          </a:p>
        </p:txBody>
      </p:sp>
      <p:sp>
        <p:nvSpPr>
          <p:cNvPr id="5" name="Footer Placeholder 4">
            <a:extLst>
              <a:ext uri="{FF2B5EF4-FFF2-40B4-BE49-F238E27FC236}">
                <a16:creationId xmlns:a16="http://schemas.microsoft.com/office/drawing/2014/main" id="{E7AFDB8D-F228-4483-8C74-64A9AB7C98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C2C369-E464-4149-A68F-CE16D1F67F61}"/>
              </a:ext>
            </a:extLst>
          </p:cNvPr>
          <p:cNvSpPr>
            <a:spLocks noGrp="1"/>
          </p:cNvSpPr>
          <p:nvPr>
            <p:ph type="sldNum" sz="quarter" idx="12"/>
          </p:nvPr>
        </p:nvSpPr>
        <p:spPr/>
        <p:txBody>
          <a:bodyPr/>
          <a:lstStyle/>
          <a:p>
            <a:fld id="{F24297E1-27A4-49B4-8467-173D82D238C0}" type="slidenum">
              <a:rPr lang="en-GB" smtClean="0"/>
              <a:t>‹#›</a:t>
            </a:fld>
            <a:endParaRPr lang="en-GB"/>
          </a:p>
        </p:txBody>
      </p:sp>
    </p:spTree>
    <p:extLst>
      <p:ext uri="{BB962C8B-B14F-4D97-AF65-F5344CB8AC3E}">
        <p14:creationId xmlns:p14="http://schemas.microsoft.com/office/powerpoint/2010/main" val="1155074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7B1EA8-C235-4EEE-936F-959D6DC3DC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AC18B8-B4F8-432A-AFC6-7988BB0ABC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47ABFC-6962-4BF0-A1C9-A65166D333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85531B-A71A-4332-B248-A7CEAD95C72D}" type="datetimeFigureOut">
              <a:rPr lang="en-GB" smtClean="0"/>
              <a:t>09/12/2018</a:t>
            </a:fld>
            <a:endParaRPr lang="en-GB"/>
          </a:p>
        </p:txBody>
      </p:sp>
      <p:sp>
        <p:nvSpPr>
          <p:cNvPr id="5" name="Footer Placeholder 4">
            <a:extLst>
              <a:ext uri="{FF2B5EF4-FFF2-40B4-BE49-F238E27FC236}">
                <a16:creationId xmlns:a16="http://schemas.microsoft.com/office/drawing/2014/main" id="{AF499C4E-6974-4BD8-9DA6-6B08A7BBD4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ADFA2FB-AC04-4731-BC3E-59AE572CB0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4297E1-27A4-49B4-8467-173D82D238C0}" type="slidenum">
              <a:rPr lang="en-GB" smtClean="0"/>
              <a:t>‹#›</a:t>
            </a:fld>
            <a:endParaRPr lang="en-GB"/>
          </a:p>
        </p:txBody>
      </p:sp>
    </p:spTree>
    <p:extLst>
      <p:ext uri="{BB962C8B-B14F-4D97-AF65-F5344CB8AC3E}">
        <p14:creationId xmlns:p14="http://schemas.microsoft.com/office/powerpoint/2010/main" val="33867230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1481688-1-1.cdn.4matnetworks.com/resources/banners/ecf62113-51de-4e96-95f8-7a47d723e877.png" TargetMode="External"/><Relationship Id="rId3" Type="http://schemas.openxmlformats.org/officeDocument/2006/relationships/hyperlink" Target="https://www.dailymail.co.uk/news/article-4171756/Harrods-closed-famous.html" TargetMode="External"/><Relationship Id="rId7" Type="http://schemas.openxmlformats.org/officeDocument/2006/relationships/hyperlink" Target="https://1481688-1-1.cdn.4matnetworks.com/resources/banners/a021a6f9-9892-446c-8214-45ab9a629b85.png" TargetMode="External"/><Relationship Id="rId2" Type="http://schemas.openxmlformats.org/officeDocument/2006/relationships/hyperlink" Target="https://www.facebook.com/britishafternoontea/photos/pcb.2289213527770306/2289197074438618/?type=3&amp;theater" TargetMode="External"/><Relationship Id="rId1" Type="http://schemas.openxmlformats.org/officeDocument/2006/relationships/slideLayout" Target="../slideLayouts/slideLayout7.xml"/><Relationship Id="rId6" Type="http://schemas.openxmlformats.org/officeDocument/2006/relationships/hyperlink" Target="https://1481688-1-1.cdn.4matnetworks.com/resources/banners/937613ed-1584-4994-84ab-8b323e36ccd8.png" TargetMode="External"/><Relationship Id="rId11" Type="http://schemas.openxmlformats.org/officeDocument/2006/relationships/hyperlink" Target="https://www.dynatrace.com/news/blog/how-harrods-is-reinventing-the-luxury-retail-market-with-dynatrace-perform-2018-rewind/" TargetMode="External"/><Relationship Id="rId5" Type="http://schemas.openxmlformats.org/officeDocument/2006/relationships/hyperlink" Target="https://1481688-1-1.cdn.4matnetworks.com/resources/banners/dd4c42e8-13f9-4782-bef4-23c62dcfb8f3.png" TargetMode="External"/><Relationship Id="rId10" Type="http://schemas.openxmlformats.org/officeDocument/2006/relationships/hyperlink" Target="https://www.thebeijinger.com/blog/2018/06/21/enjoy-taste-britain-british-houses-afternoon-tea" TargetMode="External"/><Relationship Id="rId4" Type="http://schemas.openxmlformats.org/officeDocument/2006/relationships/hyperlink" Target="https://www.harrodscareers.com/working-at-harrods" TargetMode="External"/><Relationship Id="rId9" Type="http://schemas.openxmlformats.org/officeDocument/2006/relationships/hyperlink" Target="http://businesscasestudies.co.uk/harrods/increasing-employee-engagement-through-hrm/introductio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0012D-5333-459C-991E-56F1E9654EBC}"/>
              </a:ext>
            </a:extLst>
          </p:cNvPr>
          <p:cNvSpPr>
            <a:spLocks noGrp="1"/>
          </p:cNvSpPr>
          <p:nvPr>
            <p:ph type="ctrTitle"/>
          </p:nvPr>
        </p:nvSpPr>
        <p:spPr>
          <a:xfrm>
            <a:off x="878264" y="973603"/>
            <a:ext cx="10435472" cy="4910793"/>
          </a:xfrm>
        </p:spPr>
        <p:txBody>
          <a:bodyPr>
            <a:normAutofit/>
          </a:bodyPr>
          <a:lstStyle/>
          <a:p>
            <a:r>
              <a:rPr lang="en-GB" b="1" dirty="0"/>
              <a:t>NAME</a:t>
            </a:r>
            <a:r>
              <a:rPr lang="en-GB" dirty="0"/>
              <a:t>: Deirdre Gould</a:t>
            </a:r>
            <a:br>
              <a:rPr lang="en-GB" dirty="0"/>
            </a:br>
            <a:r>
              <a:rPr lang="en-GB" b="1" dirty="0"/>
              <a:t>NUMBER</a:t>
            </a:r>
            <a:r>
              <a:rPr lang="en-GB" dirty="0"/>
              <a:t>:1809630</a:t>
            </a:r>
            <a:br>
              <a:rPr lang="en-GB" dirty="0"/>
            </a:br>
            <a:r>
              <a:rPr lang="en-GB" b="1" dirty="0"/>
              <a:t>ASSIGNMENT</a:t>
            </a:r>
            <a:r>
              <a:rPr lang="en-GB" dirty="0"/>
              <a:t>:2</a:t>
            </a:r>
            <a:br>
              <a:rPr lang="en-GB" dirty="0"/>
            </a:br>
            <a:r>
              <a:rPr lang="en-GB" b="1" dirty="0"/>
              <a:t>MODULE TITLE</a:t>
            </a:r>
            <a:r>
              <a:rPr lang="en-GB" dirty="0"/>
              <a:t>: Contemporary Approached to Management.</a:t>
            </a:r>
          </a:p>
        </p:txBody>
      </p:sp>
    </p:spTree>
    <p:extLst>
      <p:ext uri="{BB962C8B-B14F-4D97-AF65-F5344CB8AC3E}">
        <p14:creationId xmlns:p14="http://schemas.microsoft.com/office/powerpoint/2010/main" val="20191835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B65AA-E95D-4F70-AD4D-72BB7109995B}"/>
              </a:ext>
            </a:extLst>
          </p:cNvPr>
          <p:cNvSpPr>
            <a:spLocks noGrp="1"/>
          </p:cNvSpPr>
          <p:nvPr>
            <p:ph type="title"/>
          </p:nvPr>
        </p:nvSpPr>
        <p:spPr>
          <a:xfrm>
            <a:off x="655320" y="365125"/>
            <a:ext cx="5120114" cy="1692794"/>
          </a:xfrm>
        </p:spPr>
        <p:txBody>
          <a:bodyPr>
            <a:normAutofit/>
          </a:bodyPr>
          <a:lstStyle/>
          <a:p>
            <a:r>
              <a:rPr lang="en-GB" sz="2100" b="1" dirty="0"/>
              <a:t>INTRODUCTION</a:t>
            </a:r>
            <a:r>
              <a:rPr lang="en-GB" sz="2100" dirty="0"/>
              <a:t>: This a PowerPoint on Harrods elements: strategy, organisation and management, group-teamwork and corporate social responsibility-in relation to how sustainable the business is.</a:t>
            </a:r>
          </a:p>
        </p:txBody>
      </p:sp>
      <p:cxnSp>
        <p:nvCxnSpPr>
          <p:cNvPr id="74" name="Straight Arrow Connector 73">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1029" name="Picture 2" descr="Charles Henry Harrod founded the store as a grocery shop in 1831 and in 1849 (pictured) it moved to a small shop on the site of the current store">
            <a:extLst>
              <a:ext uri="{FF2B5EF4-FFF2-40B4-BE49-F238E27FC236}">
                <a16:creationId xmlns:a16="http://schemas.microsoft.com/office/drawing/2014/main" id="{421D8084-42DA-4478-BD47-AF4BF5B687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700" r="-2" b="-2"/>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arrods, located on Brompton Street, is one of the world's largest and most famous department stores">
            <a:extLst>
              <a:ext uri="{FF2B5EF4-FFF2-40B4-BE49-F238E27FC236}">
                <a16:creationId xmlns:a16="http://schemas.microsoft.com/office/drawing/2014/main" id="{8C0E236A-C4E5-4DB0-B634-6F7625D6AC13}"/>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655638" y="2603080"/>
            <a:ext cx="5119687" cy="34060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8547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261DB-BCB8-48C6-A097-7640725A541A}"/>
              </a:ext>
            </a:extLst>
          </p:cNvPr>
          <p:cNvSpPr>
            <a:spLocks noGrp="1"/>
          </p:cNvSpPr>
          <p:nvPr>
            <p:ph type="title"/>
          </p:nvPr>
        </p:nvSpPr>
        <p:spPr/>
        <p:txBody>
          <a:bodyPr/>
          <a:lstStyle/>
          <a:p>
            <a:r>
              <a:rPr lang="en-GB" dirty="0"/>
              <a:t>Approach to Strategy:</a:t>
            </a:r>
          </a:p>
        </p:txBody>
      </p:sp>
      <p:sp>
        <p:nvSpPr>
          <p:cNvPr id="3" name="Content Placeholder 2">
            <a:extLst>
              <a:ext uri="{FF2B5EF4-FFF2-40B4-BE49-F238E27FC236}">
                <a16:creationId xmlns:a16="http://schemas.microsoft.com/office/drawing/2014/main" id="{1C5FFB17-F9A4-44E6-8B5C-3B05A0EC237B}"/>
              </a:ext>
            </a:extLst>
          </p:cNvPr>
          <p:cNvSpPr>
            <a:spLocks noGrp="1"/>
          </p:cNvSpPr>
          <p:nvPr>
            <p:ph idx="1"/>
          </p:nvPr>
        </p:nvSpPr>
        <p:spPr/>
        <p:txBody>
          <a:bodyPr/>
          <a:lstStyle/>
          <a:p>
            <a:r>
              <a:rPr lang="en-GB" b="1" dirty="0"/>
              <a:t>Refurbishment</a:t>
            </a:r>
            <a:r>
              <a:rPr lang="en-GB" dirty="0"/>
              <a:t>: £200 million will be spent over the next 3 years..</a:t>
            </a:r>
          </a:p>
          <a:p>
            <a:r>
              <a:rPr lang="en-GB" dirty="0"/>
              <a:t>The grade II-listed food halls,</a:t>
            </a:r>
          </a:p>
          <a:p>
            <a:r>
              <a:rPr lang="en-GB" dirty="0"/>
              <a:t>The beauty halls,</a:t>
            </a:r>
          </a:p>
          <a:p>
            <a:r>
              <a:rPr lang="en-GB" dirty="0"/>
              <a:t>The watch room will be expanded into the basement via a new marble staircase.</a:t>
            </a:r>
          </a:p>
          <a:p>
            <a:r>
              <a:rPr lang="en-GB" dirty="0"/>
              <a:t>The reason for this is so they can cater for the store customer from China and south-east Asia.</a:t>
            </a:r>
          </a:p>
        </p:txBody>
      </p:sp>
    </p:spTree>
    <p:extLst>
      <p:ext uri="{BB962C8B-B14F-4D97-AF65-F5344CB8AC3E}">
        <p14:creationId xmlns:p14="http://schemas.microsoft.com/office/powerpoint/2010/main" val="2875551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68CDD-7AA9-4CD1-99DB-F3D5FC958567}"/>
              </a:ext>
            </a:extLst>
          </p:cNvPr>
          <p:cNvSpPr>
            <a:spLocks noGrp="1"/>
          </p:cNvSpPr>
          <p:nvPr>
            <p:ph type="title"/>
          </p:nvPr>
        </p:nvSpPr>
        <p:spPr/>
        <p:txBody>
          <a:bodyPr/>
          <a:lstStyle/>
          <a:p>
            <a:r>
              <a:rPr lang="en-GB" dirty="0"/>
              <a:t>Approach to Strategy:</a:t>
            </a:r>
          </a:p>
        </p:txBody>
      </p:sp>
      <p:sp>
        <p:nvSpPr>
          <p:cNvPr id="3" name="Content Placeholder 2">
            <a:extLst>
              <a:ext uri="{FF2B5EF4-FFF2-40B4-BE49-F238E27FC236}">
                <a16:creationId xmlns:a16="http://schemas.microsoft.com/office/drawing/2014/main" id="{19317013-FF22-4B2D-A7FB-460367145A92}"/>
              </a:ext>
            </a:extLst>
          </p:cNvPr>
          <p:cNvSpPr>
            <a:spLocks noGrp="1"/>
          </p:cNvSpPr>
          <p:nvPr>
            <p:ph idx="1"/>
          </p:nvPr>
        </p:nvSpPr>
        <p:spPr/>
        <p:txBody>
          <a:bodyPr/>
          <a:lstStyle/>
          <a:p>
            <a:r>
              <a:rPr lang="en-GB" b="1" dirty="0"/>
              <a:t>Digital Transformation</a:t>
            </a:r>
            <a:r>
              <a:rPr lang="en-GB" dirty="0"/>
              <a:t>: The main aim is to have a up-to-date digital experience.</a:t>
            </a:r>
          </a:p>
          <a:p>
            <a:r>
              <a:rPr lang="en-GB" b="1" dirty="0"/>
              <a:t>Harrods turn to Dynatrace</a:t>
            </a:r>
            <a:r>
              <a:rPr lang="en-GB" dirty="0"/>
              <a:t>: software intelligence platform. </a:t>
            </a:r>
          </a:p>
          <a:p>
            <a:r>
              <a:rPr lang="en-GB" dirty="0"/>
              <a:t>To achieve world famous experience via website the same as in store.</a:t>
            </a:r>
          </a:p>
          <a:p>
            <a:r>
              <a:rPr lang="en-GB" dirty="0"/>
              <a:t>China`s social media platform’s: Weibo, WeChat. </a:t>
            </a:r>
          </a:p>
          <a:p>
            <a:r>
              <a:rPr lang="en-GB" dirty="0"/>
              <a:t>“Harrods offer the ultimate in customer experience and service…The resilience and determination to go the extra mile and exceed customer expectations are really embedded in Harrods' DNA”-Scott, Head of Ecommerce Technology, Harrods.</a:t>
            </a:r>
          </a:p>
        </p:txBody>
      </p:sp>
    </p:spTree>
    <p:extLst>
      <p:ext uri="{BB962C8B-B14F-4D97-AF65-F5344CB8AC3E}">
        <p14:creationId xmlns:p14="http://schemas.microsoft.com/office/powerpoint/2010/main" val="2306141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BAD7D-E027-40F4-A127-3F0B524A52CD}"/>
              </a:ext>
            </a:extLst>
          </p:cNvPr>
          <p:cNvSpPr>
            <a:spLocks noGrp="1"/>
          </p:cNvSpPr>
          <p:nvPr>
            <p:ph type="title"/>
          </p:nvPr>
        </p:nvSpPr>
        <p:spPr/>
        <p:txBody>
          <a:bodyPr/>
          <a:lstStyle/>
          <a:p>
            <a:r>
              <a:rPr lang="en-GB" dirty="0"/>
              <a:t>Harrods new site boasts:</a:t>
            </a:r>
          </a:p>
        </p:txBody>
      </p:sp>
      <p:sp>
        <p:nvSpPr>
          <p:cNvPr id="3" name="Content Placeholder 2">
            <a:extLst>
              <a:ext uri="{FF2B5EF4-FFF2-40B4-BE49-F238E27FC236}">
                <a16:creationId xmlns:a16="http://schemas.microsoft.com/office/drawing/2014/main" id="{137BCB92-54D0-475B-BE2A-7B731BA71AAB}"/>
              </a:ext>
            </a:extLst>
          </p:cNvPr>
          <p:cNvSpPr>
            <a:spLocks noGrp="1"/>
          </p:cNvSpPr>
          <p:nvPr>
            <p:ph idx="1"/>
          </p:nvPr>
        </p:nvSpPr>
        <p:spPr/>
        <p:txBody>
          <a:bodyPr>
            <a:normAutofit fontScale="92500" lnSpcReduction="10000"/>
          </a:bodyPr>
          <a:lstStyle/>
          <a:p>
            <a:r>
              <a:rPr lang="en-GB" dirty="0"/>
              <a:t>“Multiple product templates to display products in more relevant ways for customers</a:t>
            </a:r>
          </a:p>
          <a:p>
            <a:r>
              <a:rPr lang="en-GB" dirty="0"/>
              <a:t>Amore responsive, single-site, mobile-first design</a:t>
            </a:r>
          </a:p>
          <a:p>
            <a:r>
              <a:rPr lang="en-GB" dirty="0"/>
              <a:t>An adaptive use of java Script that makes for a speedy and efficient user journey</a:t>
            </a:r>
          </a:p>
          <a:p>
            <a:r>
              <a:rPr lang="en-GB" dirty="0"/>
              <a:t>End-to-end visual consistency that spans the store, website and email</a:t>
            </a:r>
          </a:p>
          <a:p>
            <a:r>
              <a:rPr lang="en-GB" dirty="0"/>
              <a:t>Fully modular page designs, anchored by high-quality product photography</a:t>
            </a:r>
          </a:p>
          <a:p>
            <a:r>
              <a:rPr lang="en-GB" dirty="0"/>
              <a:t>Improved sharing capabilities</a:t>
            </a:r>
          </a:p>
          <a:p>
            <a:r>
              <a:rPr lang="en-GB" dirty="0"/>
              <a:t>Improved integration between in-store products and online content for these products.”(Ward, 2018).</a:t>
            </a:r>
          </a:p>
        </p:txBody>
      </p:sp>
    </p:spTree>
    <p:extLst>
      <p:ext uri="{BB962C8B-B14F-4D97-AF65-F5344CB8AC3E}">
        <p14:creationId xmlns:p14="http://schemas.microsoft.com/office/powerpoint/2010/main" val="3556484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Image may contain: one or more people and indoor">
            <a:extLst>
              <a:ext uri="{FF2B5EF4-FFF2-40B4-BE49-F238E27FC236}">
                <a16:creationId xmlns:a16="http://schemas.microsoft.com/office/drawing/2014/main" id="{EE0B67C6-7475-4169-9B1A-28E4B5E12C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924" r="-1" b="52223"/>
          <a:stretch/>
        </p:blipFill>
        <p:spPr bwMode="auto">
          <a:xfrm>
            <a:off x="2063163" y="643466"/>
            <a:ext cx="8065674" cy="557106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EF062D1-1DB5-47D9-8688-B9780B539587}"/>
              </a:ext>
            </a:extLst>
          </p:cNvPr>
          <p:cNvSpPr txBox="1"/>
          <p:nvPr/>
        </p:nvSpPr>
        <p:spPr>
          <a:xfrm>
            <a:off x="10322388" y="58845"/>
            <a:ext cx="1687399" cy="6740307"/>
          </a:xfrm>
          <a:prstGeom prst="rect">
            <a:avLst/>
          </a:prstGeom>
          <a:noFill/>
        </p:spPr>
        <p:txBody>
          <a:bodyPr wrap="square" rtlCol="0">
            <a:spAutoFit/>
          </a:bodyPr>
          <a:lstStyle/>
          <a:p>
            <a:r>
              <a:rPr lang="en-GB" dirty="0"/>
              <a:t>“The British House was opened by Harrods earlier in the year, the world-famous London brand and store founded in 1849 as a fine tea trader. The British House maintain that heritage, boasting a massive 170 teas and a dozen specialty teas, Harrods coffee, and several signature cakes.” Tracy Wang (2018 )</a:t>
            </a:r>
          </a:p>
        </p:txBody>
      </p:sp>
    </p:spTree>
    <p:extLst>
      <p:ext uri="{BB962C8B-B14F-4D97-AF65-F5344CB8AC3E}">
        <p14:creationId xmlns:p14="http://schemas.microsoft.com/office/powerpoint/2010/main" val="4068435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DB7D-E2C7-4EBA-9E27-DF51876EB1FD}"/>
              </a:ext>
            </a:extLst>
          </p:cNvPr>
          <p:cNvSpPr>
            <a:spLocks noGrp="1"/>
          </p:cNvSpPr>
          <p:nvPr>
            <p:ph type="title"/>
          </p:nvPr>
        </p:nvSpPr>
        <p:spPr/>
        <p:txBody>
          <a:bodyPr/>
          <a:lstStyle/>
          <a:p>
            <a:r>
              <a:rPr lang="en-GB" dirty="0"/>
              <a:t>Approach to organisation and management:</a:t>
            </a:r>
          </a:p>
        </p:txBody>
      </p:sp>
      <p:sp>
        <p:nvSpPr>
          <p:cNvPr id="3" name="Content Placeholder 2">
            <a:extLst>
              <a:ext uri="{FF2B5EF4-FFF2-40B4-BE49-F238E27FC236}">
                <a16:creationId xmlns:a16="http://schemas.microsoft.com/office/drawing/2014/main" id="{430F66DA-0645-425E-99B6-12666690B7EE}"/>
              </a:ext>
            </a:extLst>
          </p:cNvPr>
          <p:cNvSpPr>
            <a:spLocks noGrp="1"/>
          </p:cNvSpPr>
          <p:nvPr>
            <p:ph idx="1"/>
          </p:nvPr>
        </p:nvSpPr>
        <p:spPr/>
        <p:txBody>
          <a:bodyPr/>
          <a:lstStyle/>
          <a:p>
            <a:pPr marL="0" indent="0">
              <a:buNone/>
            </a:pPr>
            <a:r>
              <a:rPr lang="en-GB" dirty="0"/>
              <a:t> “We recently asked our employees to describe the working environment, and this is what they said: Harrods is “friendly, hard-working, professional, and challenging”. And when we asked how working here made them feel, they said: “proud, excited, motivated and rewarded”.” </a:t>
            </a:r>
          </a:p>
          <a:p>
            <a:pPr marL="0" indent="0">
              <a:buNone/>
            </a:pPr>
            <a:r>
              <a:rPr lang="en-GB" dirty="0"/>
              <a:t>Harrods did a survey investigation to see if their new system in management is working.</a:t>
            </a:r>
          </a:p>
          <a:p>
            <a:pPr marL="0" indent="0">
              <a:buNone/>
            </a:pPr>
            <a:r>
              <a:rPr lang="en-GB" dirty="0"/>
              <a:t>Human Resource Management.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82539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39626-C1A6-45AE-8D07-1B6A713EB2EC}"/>
              </a:ext>
            </a:extLst>
          </p:cNvPr>
          <p:cNvSpPr>
            <a:spLocks noGrp="1"/>
          </p:cNvSpPr>
          <p:nvPr>
            <p:ph type="title"/>
          </p:nvPr>
        </p:nvSpPr>
        <p:spPr/>
        <p:txBody>
          <a:bodyPr/>
          <a:lstStyle/>
          <a:p>
            <a:r>
              <a:rPr lang="en-GB" dirty="0"/>
              <a:t>Harrods put a plan in action within management:</a:t>
            </a:r>
          </a:p>
        </p:txBody>
      </p:sp>
      <p:sp>
        <p:nvSpPr>
          <p:cNvPr id="3" name="Content Placeholder 2">
            <a:extLst>
              <a:ext uri="{FF2B5EF4-FFF2-40B4-BE49-F238E27FC236}">
                <a16:creationId xmlns:a16="http://schemas.microsoft.com/office/drawing/2014/main" id="{59BB4404-40DE-42C7-81E8-8237BA097699}"/>
              </a:ext>
            </a:extLst>
          </p:cNvPr>
          <p:cNvSpPr>
            <a:spLocks noGrp="1"/>
          </p:cNvSpPr>
          <p:nvPr>
            <p:ph idx="1"/>
          </p:nvPr>
        </p:nvSpPr>
        <p:spPr/>
        <p:txBody>
          <a:bodyPr>
            <a:normAutofit fontScale="92500" lnSpcReduction="10000"/>
          </a:bodyPr>
          <a:lstStyle/>
          <a:p>
            <a:r>
              <a:rPr lang="en-GB" b="1" dirty="0"/>
              <a:t>Social Action</a:t>
            </a:r>
            <a:r>
              <a:rPr lang="en-GB" dirty="0"/>
              <a:t>: According to Silverman, `The action approach…does not, in itself, provide a theory of organisations. It is instead best understood as a method of analysing social relations within organisations.” </a:t>
            </a:r>
          </a:p>
          <a:p>
            <a:r>
              <a:rPr lang="en-GB" b="1" dirty="0"/>
              <a:t>Action theory</a:t>
            </a:r>
            <a:r>
              <a:rPr lang="en-GB" dirty="0"/>
              <a:t>: According to </a:t>
            </a:r>
            <a:r>
              <a:rPr lang="en-GB" dirty="0" err="1"/>
              <a:t>Bowey</a:t>
            </a:r>
            <a:r>
              <a:rPr lang="en-GB" dirty="0"/>
              <a:t>, “It would be possible to take the best parts of the different approaches and combine them into a theory that would model empirical behaviour and also facilitate the analysis of large numbers of people in organisations. </a:t>
            </a:r>
          </a:p>
          <a:p>
            <a:r>
              <a:rPr lang="en-GB" dirty="0"/>
              <a:t>Sociology is concerned not just with behaviour but with `meaningful action`.</a:t>
            </a:r>
          </a:p>
          <a:p>
            <a:r>
              <a:rPr lang="en-GB" dirty="0"/>
              <a:t>Particular meanings persist through reaffirmation in actions.</a:t>
            </a:r>
          </a:p>
          <a:p>
            <a:r>
              <a:rPr lang="en-GB" dirty="0"/>
              <a:t>Actions can also lead to changes in meanings.”</a:t>
            </a:r>
          </a:p>
          <a:p>
            <a:endParaRPr lang="en-GB" dirty="0"/>
          </a:p>
        </p:txBody>
      </p:sp>
    </p:spTree>
    <p:extLst>
      <p:ext uri="{BB962C8B-B14F-4D97-AF65-F5344CB8AC3E}">
        <p14:creationId xmlns:p14="http://schemas.microsoft.com/office/powerpoint/2010/main" val="1113202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E15E9-3BF5-419E-9B06-C88207621845}"/>
              </a:ext>
            </a:extLst>
          </p:cNvPr>
          <p:cNvSpPr>
            <a:spLocks noGrp="1"/>
          </p:cNvSpPr>
          <p:nvPr>
            <p:ph type="title"/>
          </p:nvPr>
        </p:nvSpPr>
        <p:spPr/>
        <p:txBody>
          <a:bodyPr/>
          <a:lstStyle/>
          <a:p>
            <a:r>
              <a:rPr lang="en-GB" dirty="0"/>
              <a:t>Human Resource Management</a:t>
            </a:r>
          </a:p>
        </p:txBody>
      </p:sp>
      <p:sp>
        <p:nvSpPr>
          <p:cNvPr id="3" name="Content Placeholder 2">
            <a:extLst>
              <a:ext uri="{FF2B5EF4-FFF2-40B4-BE49-F238E27FC236}">
                <a16:creationId xmlns:a16="http://schemas.microsoft.com/office/drawing/2014/main" id="{5FCFF870-F454-4756-8E53-495108CF9858}"/>
              </a:ext>
            </a:extLst>
          </p:cNvPr>
          <p:cNvSpPr>
            <a:spLocks noGrp="1"/>
          </p:cNvSpPr>
          <p:nvPr>
            <p:ph idx="1"/>
          </p:nvPr>
        </p:nvSpPr>
        <p:spPr/>
        <p:txBody>
          <a:bodyPr/>
          <a:lstStyle/>
          <a:p>
            <a:r>
              <a:rPr lang="en-GB" dirty="0"/>
              <a:t>“Human Resource Management is a process of valuing and developing people at work. It covers all aspects of developing employees, including three important steps:</a:t>
            </a:r>
          </a:p>
          <a:p>
            <a:r>
              <a:rPr lang="en-GB" dirty="0"/>
              <a:t>1. Recruitment and selection- attracting suitable new employees.</a:t>
            </a:r>
          </a:p>
          <a:p>
            <a:r>
              <a:rPr lang="en-GB" dirty="0"/>
              <a:t>2. Performance-enabling employees to perform their roles to the best of their ability by keeping them informed and providing relevant training opportunities.</a:t>
            </a:r>
          </a:p>
          <a:p>
            <a:r>
              <a:rPr lang="en-GB" dirty="0"/>
              <a:t>3. Development-developing all employees to build their careers with Harrods through identifying career progression opportunities.”</a:t>
            </a:r>
          </a:p>
        </p:txBody>
      </p:sp>
    </p:spTree>
    <p:extLst>
      <p:ext uri="{BB962C8B-B14F-4D97-AF65-F5344CB8AC3E}">
        <p14:creationId xmlns:p14="http://schemas.microsoft.com/office/powerpoint/2010/main" val="7862501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B91AD-FD53-4884-8A48-42E40FA510A2}"/>
              </a:ext>
            </a:extLst>
          </p:cNvPr>
          <p:cNvSpPr>
            <a:spLocks noGrp="1"/>
          </p:cNvSpPr>
          <p:nvPr>
            <p:ph type="title"/>
          </p:nvPr>
        </p:nvSpPr>
        <p:spPr/>
        <p:txBody>
          <a:bodyPr/>
          <a:lstStyle/>
          <a:p>
            <a:r>
              <a:rPr lang="en-GB" dirty="0"/>
              <a:t>Group and Team Work:</a:t>
            </a:r>
          </a:p>
        </p:txBody>
      </p:sp>
      <p:sp>
        <p:nvSpPr>
          <p:cNvPr id="3" name="Content Placeholder 2">
            <a:extLst>
              <a:ext uri="{FF2B5EF4-FFF2-40B4-BE49-F238E27FC236}">
                <a16:creationId xmlns:a16="http://schemas.microsoft.com/office/drawing/2014/main" id="{132856FE-8977-4542-98E3-299A2129118D}"/>
              </a:ext>
            </a:extLst>
          </p:cNvPr>
          <p:cNvSpPr>
            <a:spLocks noGrp="1"/>
          </p:cNvSpPr>
          <p:nvPr>
            <p:ph idx="1"/>
          </p:nvPr>
        </p:nvSpPr>
        <p:spPr/>
        <p:txBody>
          <a:bodyPr>
            <a:normAutofit fontScale="92500"/>
          </a:bodyPr>
          <a:lstStyle/>
          <a:p>
            <a:r>
              <a:rPr lang="en-GB" dirty="0"/>
              <a:t>Harrods say: “To keep exceeding our customers` expectations, we invest heavily in our people and working environment. The result is an exciting, challenging and rewarding place to work. We demonstrate how we value our employees through an extensive pay and benefits package, an array of development opportunities, a series of programmes that reward and recognise exceptional performance, and numerous opportunities to give back to the community Benefits and Recognition”</a:t>
            </a:r>
          </a:p>
          <a:p>
            <a:r>
              <a:rPr lang="en-GB" b="1" dirty="0"/>
              <a:t>Talent and Management Development Programmes</a:t>
            </a:r>
            <a:r>
              <a:rPr lang="en-GB" dirty="0"/>
              <a:t>: designed to accelerate the individual transition into new roles.</a:t>
            </a:r>
          </a:p>
          <a:p>
            <a:r>
              <a:rPr lang="en-GB" b="1" dirty="0"/>
              <a:t>Careers week</a:t>
            </a:r>
            <a:r>
              <a:rPr lang="en-GB" dirty="0"/>
              <a:t>: this is run twice a year for employees and outsider guests for practical workshops, networking, interviewing, cv writing, extra.</a:t>
            </a:r>
          </a:p>
        </p:txBody>
      </p:sp>
    </p:spTree>
    <p:extLst>
      <p:ext uri="{BB962C8B-B14F-4D97-AF65-F5344CB8AC3E}">
        <p14:creationId xmlns:p14="http://schemas.microsoft.com/office/powerpoint/2010/main" val="3196884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F4E8F-196E-40AA-8E3F-EFB9A068E427}"/>
              </a:ext>
            </a:extLst>
          </p:cNvPr>
          <p:cNvSpPr>
            <a:spLocks noGrp="1"/>
          </p:cNvSpPr>
          <p:nvPr>
            <p:ph type="title"/>
          </p:nvPr>
        </p:nvSpPr>
        <p:spPr/>
        <p:txBody>
          <a:bodyPr/>
          <a:lstStyle/>
          <a:p>
            <a:r>
              <a:rPr lang="en-GB" dirty="0"/>
              <a:t>Benefits Package and Recognition Programmes:</a:t>
            </a:r>
          </a:p>
        </p:txBody>
      </p:sp>
      <p:sp>
        <p:nvSpPr>
          <p:cNvPr id="3" name="Content Placeholder 2">
            <a:extLst>
              <a:ext uri="{FF2B5EF4-FFF2-40B4-BE49-F238E27FC236}">
                <a16:creationId xmlns:a16="http://schemas.microsoft.com/office/drawing/2014/main" id="{25E1962D-DB86-461E-ABFC-79F78DCEDC6E}"/>
              </a:ext>
            </a:extLst>
          </p:cNvPr>
          <p:cNvSpPr>
            <a:spLocks noGrp="1"/>
          </p:cNvSpPr>
          <p:nvPr>
            <p:ph idx="1"/>
          </p:nvPr>
        </p:nvSpPr>
        <p:spPr/>
        <p:txBody>
          <a:bodyPr>
            <a:normAutofit fontScale="92500" lnSpcReduction="20000"/>
          </a:bodyPr>
          <a:lstStyle/>
          <a:p>
            <a:r>
              <a:rPr lang="en-GB" b="1" dirty="0"/>
              <a:t>Daily savings</a:t>
            </a:r>
            <a:r>
              <a:rPr lang="en-GB" dirty="0"/>
              <a:t>: Harrods discount scheme, 6,500 discounts and offers at local and national retailers.</a:t>
            </a:r>
          </a:p>
          <a:p>
            <a:r>
              <a:rPr lang="en-GB" b="1" dirty="0"/>
              <a:t>Travel</a:t>
            </a:r>
            <a:r>
              <a:rPr lang="en-GB" dirty="0"/>
              <a:t>: savings on flights, hotels and holidays, a season ticket loan scheme, cycle-to-work scheme, car leasing scheme.</a:t>
            </a:r>
          </a:p>
          <a:p>
            <a:r>
              <a:rPr lang="en-GB" b="1" dirty="0"/>
              <a:t>Health and Wellbeing</a:t>
            </a:r>
            <a:r>
              <a:rPr lang="en-GB" dirty="0"/>
              <a:t>: gym discounts and healthcare plans, annual payment scheme through payroll for gym memberships.</a:t>
            </a:r>
          </a:p>
          <a:p>
            <a:r>
              <a:rPr lang="en-GB" b="1" dirty="0"/>
              <a:t>Financial Wellbeing</a:t>
            </a:r>
            <a:r>
              <a:rPr lang="en-GB" dirty="0"/>
              <a:t>: financial support workshops, low-cost loans. Harrods` corporate banking partner offer service for financial and advice on your finances.</a:t>
            </a:r>
          </a:p>
          <a:p>
            <a:r>
              <a:rPr lang="en-GB" b="1" dirty="0"/>
              <a:t>Time for You</a:t>
            </a:r>
            <a:r>
              <a:rPr lang="en-GB" dirty="0"/>
              <a:t>: support with weddings, a baby, are just a few schemes designed for outside work. </a:t>
            </a:r>
          </a:p>
          <a:p>
            <a:r>
              <a:rPr lang="en-GB" b="1" dirty="0"/>
              <a:t>Recognition</a:t>
            </a:r>
            <a:r>
              <a:rPr lang="en-GB" dirty="0"/>
              <a:t>: achievements of different incentives that celebrate and reward you.</a:t>
            </a:r>
          </a:p>
        </p:txBody>
      </p:sp>
    </p:spTree>
    <p:extLst>
      <p:ext uri="{BB962C8B-B14F-4D97-AF65-F5344CB8AC3E}">
        <p14:creationId xmlns:p14="http://schemas.microsoft.com/office/powerpoint/2010/main" val="2143787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80A4B931-B7F0-403E-9F40-8A4054A04F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12192000" cy="685847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3">
            <a:extLst>
              <a:ext uri="{FF2B5EF4-FFF2-40B4-BE49-F238E27FC236}">
                <a16:creationId xmlns:a16="http://schemas.microsoft.com/office/drawing/2014/main" id="{4CEAF602-346E-4A18-BDCE-F489E035C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4">
            <a:extLst>
              <a:ext uri="{FF2B5EF4-FFF2-40B4-BE49-F238E27FC236}">
                <a16:creationId xmlns:a16="http://schemas.microsoft.com/office/drawing/2014/main" id="{F74A1337-596D-453E-B873-BCF1760EE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8"/>
            <a:ext cx="8078052" cy="6858478"/>
          </a:xfrm>
          <a:custGeom>
            <a:avLst/>
            <a:gdLst>
              <a:gd name="connsiteX0" fmla="*/ 0 w 8078052"/>
              <a:gd name="connsiteY0" fmla="*/ 0 h 6858478"/>
              <a:gd name="connsiteX1" fmla="*/ 3829872 w 8078052"/>
              <a:gd name="connsiteY1" fmla="*/ 0 h 6858478"/>
              <a:gd name="connsiteX2" fmla="*/ 4896100 w 8078052"/>
              <a:gd name="connsiteY2" fmla="*/ 0 h 6858478"/>
              <a:gd name="connsiteX3" fmla="*/ 4901677 w 8078052"/>
              <a:gd name="connsiteY3" fmla="*/ 0 h 6858478"/>
              <a:gd name="connsiteX4" fmla="*/ 8078052 w 8078052"/>
              <a:gd name="connsiteY4" fmla="*/ 6858478 h 6858478"/>
              <a:gd name="connsiteX5" fmla="*/ 653497 w 8078052"/>
              <a:gd name="connsiteY5" fmla="*/ 6858478 h 6858478"/>
              <a:gd name="connsiteX6" fmla="*/ 653757 w 8078052"/>
              <a:gd name="connsiteY6" fmla="*/ 6857916 h 6858478"/>
              <a:gd name="connsiteX7" fmla="*/ 0 w 8078052"/>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2" h="6858478">
                <a:moveTo>
                  <a:pt x="0" y="0"/>
                </a:moveTo>
                <a:lnTo>
                  <a:pt x="3829872" y="0"/>
                </a:lnTo>
                <a:lnTo>
                  <a:pt x="4896100" y="0"/>
                </a:lnTo>
                <a:lnTo>
                  <a:pt x="4901677" y="0"/>
                </a:lnTo>
                <a:lnTo>
                  <a:pt x="8078052" y="6858478"/>
                </a:lnTo>
                <a:lnTo>
                  <a:pt x="653497" y="6858478"/>
                </a:lnTo>
                <a:lnTo>
                  <a:pt x="653757" y="6857916"/>
                </a:lnTo>
                <a:lnTo>
                  <a:pt x="0" y="685791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7762B42-6E61-45C1-9B61-103E74F4EDA4}"/>
              </a:ext>
            </a:extLst>
          </p:cNvPr>
          <p:cNvSpPr>
            <a:spLocks noGrp="1"/>
          </p:cNvSpPr>
          <p:nvPr>
            <p:ph type="title"/>
          </p:nvPr>
        </p:nvSpPr>
        <p:spPr>
          <a:xfrm>
            <a:off x="804672" y="2600325"/>
            <a:ext cx="4948428" cy="2651200"/>
          </a:xfrm>
        </p:spPr>
        <p:txBody>
          <a:bodyPr vert="horz" lIns="91440" tIns="45720" rIns="91440" bIns="45720" rtlCol="0" anchor="t">
            <a:normAutofit/>
          </a:bodyPr>
          <a:lstStyle/>
          <a:p>
            <a:r>
              <a:rPr lang="en-US" sz="5400" b="1" dirty="0"/>
              <a:t>Harrods awards they have won.</a:t>
            </a:r>
          </a:p>
        </p:txBody>
      </p:sp>
      <p:pic>
        <p:nvPicPr>
          <p:cNvPr id="1026" name="Picture 2" descr="4">
            <a:extLst>
              <a:ext uri="{FF2B5EF4-FFF2-40B4-BE49-F238E27FC236}">
                <a16:creationId xmlns:a16="http://schemas.microsoft.com/office/drawing/2014/main" id="{ECE91F62-F395-464A-82E3-2F216DAB2D6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248711" y="362501"/>
            <a:ext cx="4621557" cy="130644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1">
            <a:extLst>
              <a:ext uri="{FF2B5EF4-FFF2-40B4-BE49-F238E27FC236}">
                <a16:creationId xmlns:a16="http://schemas.microsoft.com/office/drawing/2014/main" id="{13C36586-98E7-4AE8-A03C-D8BB7248A6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34487" y="1870584"/>
            <a:ext cx="3028392" cy="138801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3">
            <a:extLst>
              <a:ext uri="{FF2B5EF4-FFF2-40B4-BE49-F238E27FC236}">
                <a16:creationId xmlns:a16="http://schemas.microsoft.com/office/drawing/2014/main" id="{040EB446-6A89-4880-AB12-421CFEAE942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90948" y="3419454"/>
            <a:ext cx="2776026" cy="138801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2">
            <a:extLst>
              <a:ext uri="{FF2B5EF4-FFF2-40B4-BE49-F238E27FC236}">
                <a16:creationId xmlns:a16="http://schemas.microsoft.com/office/drawing/2014/main" id="{BF3B664A-1F1F-4ACE-8B03-02B829696C3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64078" y="4968316"/>
            <a:ext cx="1751020" cy="13880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607096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ED9C1-BA88-47DD-BF98-5F8BB012CEDF}"/>
              </a:ext>
            </a:extLst>
          </p:cNvPr>
          <p:cNvSpPr>
            <a:spLocks noGrp="1"/>
          </p:cNvSpPr>
          <p:nvPr>
            <p:ph type="title"/>
          </p:nvPr>
        </p:nvSpPr>
        <p:spPr/>
        <p:txBody>
          <a:bodyPr/>
          <a:lstStyle/>
          <a:p>
            <a:r>
              <a:rPr lang="en-GB" dirty="0"/>
              <a:t>Corporate Responsibility:</a:t>
            </a:r>
          </a:p>
        </p:txBody>
      </p:sp>
      <p:sp>
        <p:nvSpPr>
          <p:cNvPr id="3" name="Content Placeholder 2">
            <a:extLst>
              <a:ext uri="{FF2B5EF4-FFF2-40B4-BE49-F238E27FC236}">
                <a16:creationId xmlns:a16="http://schemas.microsoft.com/office/drawing/2014/main" id="{A36A7E21-E856-43F1-832A-AE62CB864DF6}"/>
              </a:ext>
            </a:extLst>
          </p:cNvPr>
          <p:cNvSpPr>
            <a:spLocks noGrp="1"/>
          </p:cNvSpPr>
          <p:nvPr>
            <p:ph idx="1"/>
          </p:nvPr>
        </p:nvSpPr>
        <p:spPr/>
        <p:txBody>
          <a:bodyPr>
            <a:normAutofit lnSpcReduction="10000"/>
          </a:bodyPr>
          <a:lstStyle/>
          <a:p>
            <a:r>
              <a:rPr lang="en-GB" dirty="0"/>
              <a:t>Harrods a luxury British retail business know that their stakeholders-employees, customers, local community and investors expect a responsible transparent and ethical manner from them.</a:t>
            </a:r>
          </a:p>
          <a:p>
            <a:r>
              <a:rPr lang="en-GB" dirty="0"/>
              <a:t>Gratton said: “Creating people-centred strategies is one of the means by which the organization balances the needs of the short-term with those of the long-term, as well as balancing financial capital with human potential. Creative and engaging people strategies have, at their core, an understanding of how the vision and business goals can be delivered through people, and of the specific actions which need to be taken in the short and longer term to bridge from reality to aspirations.”</a:t>
            </a:r>
          </a:p>
          <a:p>
            <a:endParaRPr lang="en-GB" dirty="0"/>
          </a:p>
        </p:txBody>
      </p:sp>
    </p:spTree>
    <p:extLst>
      <p:ext uri="{BB962C8B-B14F-4D97-AF65-F5344CB8AC3E}">
        <p14:creationId xmlns:p14="http://schemas.microsoft.com/office/powerpoint/2010/main" val="1641224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592D7-09BB-4123-B13D-C1EF5CB3A947}"/>
              </a:ext>
            </a:extLst>
          </p:cNvPr>
          <p:cNvSpPr>
            <a:spLocks noGrp="1"/>
          </p:cNvSpPr>
          <p:nvPr>
            <p:ph type="title"/>
          </p:nvPr>
        </p:nvSpPr>
        <p:spPr/>
        <p:txBody>
          <a:bodyPr/>
          <a:lstStyle/>
          <a:p>
            <a:r>
              <a:rPr lang="en-GB" dirty="0"/>
              <a:t>Harrods focus`s on four Key Areas:</a:t>
            </a:r>
          </a:p>
        </p:txBody>
      </p:sp>
      <p:sp>
        <p:nvSpPr>
          <p:cNvPr id="3" name="Content Placeholder 2">
            <a:extLst>
              <a:ext uri="{FF2B5EF4-FFF2-40B4-BE49-F238E27FC236}">
                <a16:creationId xmlns:a16="http://schemas.microsoft.com/office/drawing/2014/main" id="{ADB1A60E-A2F2-4728-A857-42E3CC0E28F3}"/>
              </a:ext>
            </a:extLst>
          </p:cNvPr>
          <p:cNvSpPr>
            <a:spLocks noGrp="1"/>
          </p:cNvSpPr>
          <p:nvPr>
            <p:ph idx="1"/>
          </p:nvPr>
        </p:nvSpPr>
        <p:spPr/>
        <p:txBody>
          <a:bodyPr/>
          <a:lstStyle/>
          <a:p>
            <a:r>
              <a:rPr lang="en-GB" b="1" dirty="0"/>
              <a:t>Workplace</a:t>
            </a:r>
            <a:r>
              <a:rPr lang="en-GB" dirty="0"/>
              <a:t>: Strong commitment to looking after employee well being, career and skill development, equality, diversity and communications.</a:t>
            </a:r>
          </a:p>
          <a:p>
            <a:r>
              <a:rPr lang="en-GB" b="1" dirty="0"/>
              <a:t>Marketplace</a:t>
            </a:r>
            <a:r>
              <a:rPr lang="en-GB" dirty="0"/>
              <a:t>: With Harrods Code of Conduct and Slavery Act business ethics is very important that partners and brands ensure they share values and standards.</a:t>
            </a:r>
          </a:p>
          <a:p>
            <a:r>
              <a:rPr lang="en-GB" b="1" dirty="0"/>
              <a:t>Environment</a:t>
            </a:r>
            <a:r>
              <a:rPr lang="en-GB" dirty="0"/>
              <a:t>: minimising footprint on products, reduce use of natural resources, and product waste.</a:t>
            </a:r>
          </a:p>
          <a:p>
            <a:r>
              <a:rPr lang="en-GB" b="1" dirty="0"/>
              <a:t>Community</a:t>
            </a:r>
            <a:r>
              <a:rPr lang="en-GB" dirty="0"/>
              <a:t>: Fundraising for charity, volunteering, hosting events, and challenges.</a:t>
            </a:r>
          </a:p>
        </p:txBody>
      </p:sp>
    </p:spTree>
    <p:extLst>
      <p:ext uri="{BB962C8B-B14F-4D97-AF65-F5344CB8AC3E}">
        <p14:creationId xmlns:p14="http://schemas.microsoft.com/office/powerpoint/2010/main" val="3412904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E8891-16DC-4837-8279-66A3598B0C14}"/>
              </a:ext>
            </a:extLst>
          </p:cNvPr>
          <p:cNvSpPr>
            <a:spLocks noGrp="1"/>
          </p:cNvSpPr>
          <p:nvPr>
            <p:ph type="title"/>
          </p:nvPr>
        </p:nvSpPr>
        <p:spPr/>
        <p:txBody>
          <a:bodyPr/>
          <a:lstStyle/>
          <a:p>
            <a:r>
              <a:rPr lang="en-GB" dirty="0"/>
              <a:t>Harrods “Green and Gold” programme:</a:t>
            </a:r>
          </a:p>
        </p:txBody>
      </p:sp>
      <p:sp>
        <p:nvSpPr>
          <p:cNvPr id="3" name="Content Placeholder 2">
            <a:extLst>
              <a:ext uri="{FF2B5EF4-FFF2-40B4-BE49-F238E27FC236}">
                <a16:creationId xmlns:a16="http://schemas.microsoft.com/office/drawing/2014/main" id="{7059104F-0807-4367-ABD3-16E91D5C152F}"/>
              </a:ext>
            </a:extLst>
          </p:cNvPr>
          <p:cNvSpPr>
            <a:spLocks noGrp="1"/>
          </p:cNvSpPr>
          <p:nvPr>
            <p:ph idx="1"/>
          </p:nvPr>
        </p:nvSpPr>
        <p:spPr/>
        <p:txBody>
          <a:bodyPr/>
          <a:lstStyle/>
          <a:p>
            <a:r>
              <a:rPr lang="en-GB" dirty="0"/>
              <a:t>Green and gold is Harrods Corporate Responsibility programme:</a:t>
            </a:r>
          </a:p>
          <a:p>
            <a:r>
              <a:rPr lang="en-GB" dirty="0"/>
              <a:t>Harrods statement: “Our Green &amp; Gold programme has much to be proud of, especially our support and impact on the local community. This includes achievements such as the recent £1million donation in aid of the Grenfell Tower victims, our long term with the NSPCC (whereby employees have raised in excess £320,000 so far) and our local community work with the Kensington and Chelsea Foundation which we support through many team and skills-sharing volunteering opportunities.”</a:t>
            </a:r>
          </a:p>
          <a:p>
            <a:endParaRPr lang="en-GB" dirty="0"/>
          </a:p>
        </p:txBody>
      </p:sp>
    </p:spTree>
    <p:extLst>
      <p:ext uri="{BB962C8B-B14F-4D97-AF65-F5344CB8AC3E}">
        <p14:creationId xmlns:p14="http://schemas.microsoft.com/office/powerpoint/2010/main" val="26993458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200CB-B34F-4C6F-88C6-15316B81C532}"/>
              </a:ext>
            </a:extLst>
          </p:cNvPr>
          <p:cNvSpPr>
            <a:spLocks noGrp="1"/>
          </p:cNvSpPr>
          <p:nvPr>
            <p:ph type="title"/>
          </p:nvPr>
        </p:nvSpPr>
        <p:spPr/>
        <p:txBody>
          <a:bodyPr/>
          <a:lstStyle/>
          <a:p>
            <a:r>
              <a:rPr lang="en-GB" dirty="0"/>
              <a:t>Sustainability Policy:</a:t>
            </a:r>
          </a:p>
        </p:txBody>
      </p:sp>
      <p:sp>
        <p:nvSpPr>
          <p:cNvPr id="3" name="Content Placeholder 2">
            <a:extLst>
              <a:ext uri="{FF2B5EF4-FFF2-40B4-BE49-F238E27FC236}">
                <a16:creationId xmlns:a16="http://schemas.microsoft.com/office/drawing/2014/main" id="{8A530754-1F86-4AD0-B964-E714B0B41EC4}"/>
              </a:ext>
            </a:extLst>
          </p:cNvPr>
          <p:cNvSpPr>
            <a:spLocks noGrp="1"/>
          </p:cNvSpPr>
          <p:nvPr>
            <p:ph idx="1"/>
          </p:nvPr>
        </p:nvSpPr>
        <p:spPr/>
        <p:txBody>
          <a:bodyPr>
            <a:normAutofit fontScale="55000" lnSpcReduction="20000"/>
          </a:bodyPr>
          <a:lstStyle/>
          <a:p>
            <a:r>
              <a:rPr lang="en-GB" sz="2900" dirty="0"/>
              <a:t>Harrod is a committed business to promote, improve the company`s work practice both environmental locally and globally.</a:t>
            </a:r>
          </a:p>
          <a:p>
            <a:r>
              <a:rPr lang="en-GB" sz="2900" dirty="0"/>
              <a:t>Uphold all regulatory and legal requirements relevant to the industry. Health and safety to staff and customers. </a:t>
            </a:r>
          </a:p>
          <a:p>
            <a:r>
              <a:rPr lang="en-GB" sz="2900" dirty="0"/>
              <a:t>Plan menus around seasonal produce.</a:t>
            </a:r>
          </a:p>
          <a:p>
            <a:r>
              <a:rPr lang="en-GB" sz="2900" dirty="0"/>
              <a:t>Buy local or </a:t>
            </a:r>
            <a:r>
              <a:rPr lang="en-GB" sz="2900" dirty="0" err="1"/>
              <a:t>uk</a:t>
            </a:r>
            <a:r>
              <a:rPr lang="en-GB" sz="2900" dirty="0"/>
              <a:t> made produce and equipment.</a:t>
            </a:r>
          </a:p>
          <a:p>
            <a:r>
              <a:rPr lang="en-GB" sz="2900" dirty="0"/>
              <a:t>British fresh meat with traceability and approved husbandry.</a:t>
            </a:r>
          </a:p>
          <a:p>
            <a:r>
              <a:rPr lang="en-GB" sz="2900" dirty="0"/>
              <a:t>Vehicles clean fuel efficient to reduce carbon footprint.</a:t>
            </a:r>
          </a:p>
          <a:p>
            <a:r>
              <a:rPr lang="en-GB" sz="2900" dirty="0"/>
              <a:t>Recycle all plastic and glass.</a:t>
            </a:r>
          </a:p>
          <a:p>
            <a:r>
              <a:rPr lang="en-GB" sz="2900" dirty="0"/>
              <a:t>Compost food waste to reduce landfill.</a:t>
            </a:r>
          </a:p>
          <a:p>
            <a:r>
              <a:rPr lang="en-GB" sz="2900" dirty="0"/>
              <a:t>ON-GOING Aims and Commitments: </a:t>
            </a:r>
          </a:p>
          <a:p>
            <a:r>
              <a:rPr lang="en-GB" sz="2900" dirty="0"/>
              <a:t>Provide healthy food to staff and customers.</a:t>
            </a:r>
          </a:p>
          <a:p>
            <a:r>
              <a:rPr lang="en-GB" sz="2900" dirty="0"/>
              <a:t>Avoid all processed food, limit frying.</a:t>
            </a:r>
          </a:p>
          <a:p>
            <a:r>
              <a:rPr lang="en-GB" sz="2900" dirty="0"/>
              <a:t>Never buy or use genetically modified ingredients.</a:t>
            </a:r>
          </a:p>
          <a:p>
            <a:r>
              <a:rPr lang="en-GB" sz="2900" dirty="0"/>
              <a:t>Avoid polystyrene, plastics, opt for biodegradable and disposable packaging</a:t>
            </a:r>
            <a:r>
              <a:rPr lang="en-GB" dirty="0"/>
              <a:t>.</a:t>
            </a:r>
          </a:p>
        </p:txBody>
      </p:sp>
    </p:spTree>
    <p:extLst>
      <p:ext uri="{BB962C8B-B14F-4D97-AF65-F5344CB8AC3E}">
        <p14:creationId xmlns:p14="http://schemas.microsoft.com/office/powerpoint/2010/main" val="10035284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7DF95-3AB0-402F-A4A1-C0CBED4EA73D}"/>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1E271DEB-987A-461A-95D8-11D8B3514AC4}"/>
              </a:ext>
            </a:extLst>
          </p:cNvPr>
          <p:cNvSpPr>
            <a:spLocks noGrp="1"/>
          </p:cNvSpPr>
          <p:nvPr>
            <p:ph idx="1"/>
          </p:nvPr>
        </p:nvSpPr>
        <p:spPr/>
        <p:txBody>
          <a:bodyPr>
            <a:normAutofit fontScale="92500"/>
          </a:bodyPr>
          <a:lstStyle/>
          <a:p>
            <a:r>
              <a:rPr lang="en-GB" dirty="0"/>
              <a:t>Harrods seem to do everything they can to uphold the highest standards within the organisation, management, corporate responsibilities, and sustainability. From the update of their digital technology, the refurbishment of the department store. </a:t>
            </a:r>
          </a:p>
          <a:p>
            <a:r>
              <a:rPr lang="en-GB" dirty="0"/>
              <a:t>Harrods mission is to be the top department store in the world for luxury merchandise through quintessentially British environment.</a:t>
            </a:r>
          </a:p>
          <a:p>
            <a:r>
              <a:rPr lang="en-GB" dirty="0"/>
              <a:t>Harrods work environment with offering exciting, challenging, motivating environment, and no discrimination with nationality or religious practice.</a:t>
            </a:r>
          </a:p>
          <a:p>
            <a:r>
              <a:rPr lang="en-GB" dirty="0"/>
              <a:t>Harrods new digital technology has allowed them to achieve worldwide web coverage to improve their online experience for the consumer.</a:t>
            </a:r>
          </a:p>
          <a:p>
            <a:endParaRPr lang="en-GB" dirty="0"/>
          </a:p>
        </p:txBody>
      </p:sp>
    </p:spTree>
    <p:extLst>
      <p:ext uri="{BB962C8B-B14F-4D97-AF65-F5344CB8AC3E}">
        <p14:creationId xmlns:p14="http://schemas.microsoft.com/office/powerpoint/2010/main" val="11389180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39C40C7-9DA5-4AE2-A31B-03E18D3CB81D}"/>
              </a:ext>
            </a:extLst>
          </p:cNvPr>
          <p:cNvSpPr txBox="1"/>
          <p:nvPr/>
        </p:nvSpPr>
        <p:spPr>
          <a:xfrm>
            <a:off x="228600" y="428178"/>
            <a:ext cx="11734800" cy="5940088"/>
          </a:xfrm>
          <a:prstGeom prst="rect">
            <a:avLst/>
          </a:prstGeom>
          <a:noFill/>
        </p:spPr>
        <p:txBody>
          <a:bodyPr wrap="square" rtlCol="0">
            <a:spAutoFit/>
          </a:bodyPr>
          <a:lstStyle/>
          <a:p>
            <a:r>
              <a:rPr lang="en-GB" sz="2000" dirty="0"/>
              <a:t>Bibliography</a:t>
            </a:r>
          </a:p>
          <a:p>
            <a:endParaRPr lang="en-GB" sz="1200" dirty="0"/>
          </a:p>
          <a:p>
            <a:r>
              <a:rPr lang="en-GB" sz="1200" dirty="0"/>
              <a:t>Beijing, F. (2018, March 31). British Afternoon Tea. Retrieved from Beijing Facebook: 	</a:t>
            </a:r>
            <a:r>
              <a:rPr lang="en-GB" sz="1200" dirty="0">
                <a:hlinkClick r:id="rId2"/>
              </a:rPr>
              <a:t>https://www.facebook.com/britishafternoontea/photos/pcb.2289213527770306/2289197074438618/?type=3&amp;theater</a:t>
            </a:r>
            <a:r>
              <a:rPr lang="en-GB" sz="1200" dirty="0"/>
              <a:t> </a:t>
            </a:r>
          </a:p>
          <a:p>
            <a:r>
              <a:rPr lang="en-GB" sz="1200" dirty="0"/>
              <a:t>	</a:t>
            </a:r>
          </a:p>
          <a:p>
            <a:r>
              <a:rPr lang="en-GB" sz="1200" dirty="0"/>
              <a:t>Burrows, T. (2017, </a:t>
            </a:r>
            <a:r>
              <a:rPr lang="en-GB" sz="1200" dirty="0" err="1"/>
              <a:t>january</a:t>
            </a:r>
            <a:r>
              <a:rPr lang="en-GB" sz="1200" dirty="0"/>
              <a:t> 30). The Daily Mail. Retrieved from </a:t>
            </a:r>
            <a:r>
              <a:rPr lang="en-GB" sz="1200" dirty="0" err="1"/>
              <a:t>mailonline</a:t>
            </a:r>
            <a:r>
              <a:rPr lang="en-GB" sz="1200" dirty="0"/>
              <a:t>:</a:t>
            </a:r>
          </a:p>
          <a:p>
            <a:r>
              <a:rPr lang="en-GB" sz="1200" dirty="0"/>
              <a:t>	</a:t>
            </a:r>
            <a:r>
              <a:rPr lang="en-GB" sz="1200" dirty="0">
                <a:hlinkClick r:id="rId3"/>
              </a:rPr>
              <a:t>https://www.dailymail.co.uk/news/article-4171756/Harrods-closed-famous.html</a:t>
            </a:r>
            <a:r>
              <a:rPr lang="en-GB" sz="1200" dirty="0"/>
              <a:t> </a:t>
            </a:r>
          </a:p>
          <a:p>
            <a:endParaRPr lang="en-GB" sz="1200" dirty="0"/>
          </a:p>
          <a:p>
            <a:r>
              <a:rPr lang="en-GB" sz="1200" dirty="0"/>
              <a:t>Gratton, L. (2000). Living Strategy: Putting People at the Heart of Corporate Purpose. </a:t>
            </a:r>
            <a:r>
              <a:rPr lang="en-GB" sz="1200" dirty="0" err="1"/>
              <a:t>Finanical</a:t>
            </a:r>
            <a:r>
              <a:rPr lang="en-GB" sz="1200" dirty="0"/>
              <a:t> Times Prentice Hall, (p. 18).</a:t>
            </a:r>
          </a:p>
          <a:p>
            <a:endParaRPr lang="en-GB" sz="1200" dirty="0"/>
          </a:p>
          <a:p>
            <a:r>
              <a:rPr lang="en-GB" sz="1200" dirty="0"/>
              <a:t>Harrods. (2017). </a:t>
            </a:r>
            <a:r>
              <a:rPr lang="en-GB" sz="1200" dirty="0" err="1"/>
              <a:t>harrodscareers</a:t>
            </a:r>
            <a:r>
              <a:rPr lang="en-GB" sz="1200" dirty="0"/>
              <a:t>. Retrieved from Harrods: </a:t>
            </a:r>
            <a:r>
              <a:rPr lang="en-GB" sz="1200" dirty="0">
                <a:hlinkClick r:id="rId4"/>
              </a:rPr>
              <a:t>https://www.harrodscareers.com/working-at-harrods</a:t>
            </a:r>
            <a:endParaRPr lang="en-GB" sz="1200" dirty="0"/>
          </a:p>
          <a:p>
            <a:endParaRPr lang="en-GB" sz="1200" dirty="0"/>
          </a:p>
          <a:p>
            <a:r>
              <a:rPr lang="en-GB" sz="1200" dirty="0" err="1"/>
              <a:t>harrods</a:t>
            </a:r>
            <a:r>
              <a:rPr lang="en-GB" sz="1200" dirty="0"/>
              <a:t> careers. (n.d.). Retrieved from </a:t>
            </a:r>
            <a:r>
              <a:rPr lang="en-GB" sz="1200" dirty="0">
                <a:hlinkClick r:id="rId5"/>
              </a:rPr>
              <a:t>https://1481688-1-1.cdn.4matnetworks.com/resources/banners/dd4c42e8-13f9-4782-bef4-23c62dcfb8f3.png</a:t>
            </a:r>
            <a:endParaRPr lang="en-GB" sz="1200" dirty="0"/>
          </a:p>
          <a:p>
            <a:endParaRPr lang="en-GB" sz="1200" dirty="0"/>
          </a:p>
          <a:p>
            <a:r>
              <a:rPr lang="en-GB" sz="1200" dirty="0" err="1"/>
              <a:t>harrods</a:t>
            </a:r>
            <a:r>
              <a:rPr lang="en-GB" sz="1200" dirty="0"/>
              <a:t> careers.com. (n.d.). Retrieved from </a:t>
            </a:r>
            <a:r>
              <a:rPr lang="en-GB" sz="1200" dirty="0">
                <a:hlinkClick r:id="rId6"/>
              </a:rPr>
              <a:t>https://1481688-1-1.cdn.4matnetworks.com/resources/banners/937613ed-1584-4994-84ab-8b323e36ccd8.png</a:t>
            </a:r>
            <a:endParaRPr lang="en-GB" sz="1200" dirty="0"/>
          </a:p>
          <a:p>
            <a:endParaRPr lang="en-GB" sz="1200" dirty="0"/>
          </a:p>
          <a:p>
            <a:r>
              <a:rPr lang="en-GB" sz="1200" dirty="0" err="1"/>
              <a:t>harrodscareers</a:t>
            </a:r>
            <a:r>
              <a:rPr lang="en-GB" sz="1200" dirty="0"/>
              <a:t>. (n.d.). Retrieved from </a:t>
            </a:r>
            <a:r>
              <a:rPr lang="en-GB" sz="1200" dirty="0">
                <a:hlinkClick r:id="rId7"/>
              </a:rPr>
              <a:t>https://1481688-1-1.cdn.4matnetworks.com/resources/banners/a021a6f9-9892-446c-8214-45ab9a629b85.png</a:t>
            </a:r>
            <a:endParaRPr lang="en-GB" sz="1200" dirty="0"/>
          </a:p>
          <a:p>
            <a:endParaRPr lang="en-GB" sz="1200" dirty="0"/>
          </a:p>
          <a:p>
            <a:r>
              <a:rPr lang="en-GB" sz="1200" dirty="0" err="1"/>
              <a:t>harrodscareers</a:t>
            </a:r>
            <a:r>
              <a:rPr lang="en-GB" sz="1200" dirty="0"/>
              <a:t>. (n.d.). Retrieved from </a:t>
            </a:r>
            <a:r>
              <a:rPr lang="en-GB" sz="1200" dirty="0">
                <a:hlinkClick r:id="rId8"/>
              </a:rPr>
              <a:t>https://1481688-1-1.cdn.4matnetworks.com/resources/banners/ecf62113-51de-4e96-95f8-7a47d723e877.png</a:t>
            </a:r>
            <a:endParaRPr lang="en-GB" sz="1200" dirty="0"/>
          </a:p>
          <a:p>
            <a:endParaRPr lang="en-GB" sz="1200" dirty="0"/>
          </a:p>
          <a:p>
            <a:r>
              <a:rPr lang="en-GB" sz="1200" dirty="0"/>
              <a:t>Johnson, G. K. (2014). Exploring </a:t>
            </a:r>
            <a:r>
              <a:rPr lang="en-GB" sz="1200" dirty="0" err="1"/>
              <a:t>Styrategy</a:t>
            </a:r>
            <a:r>
              <a:rPr lang="en-GB" sz="1200" dirty="0"/>
              <a:t> tenth edition. Pearson Education.</a:t>
            </a:r>
          </a:p>
          <a:p>
            <a:endParaRPr lang="en-GB" sz="1200" dirty="0"/>
          </a:p>
          <a:p>
            <a:r>
              <a:rPr lang="en-GB" sz="1200" dirty="0"/>
              <a:t>Silverman, D. (1970). The Theory of Organisations. Heinemann, 147.</a:t>
            </a:r>
          </a:p>
          <a:p>
            <a:endParaRPr lang="en-GB" sz="1200" dirty="0"/>
          </a:p>
          <a:p>
            <a:r>
              <a:rPr lang="en-GB" sz="1200" dirty="0"/>
              <a:t>Study, B. C. (n.d.). </a:t>
            </a:r>
            <a:r>
              <a:rPr lang="en-GB" sz="1200" dirty="0" err="1"/>
              <a:t>businesscasestudies</a:t>
            </a:r>
            <a:r>
              <a:rPr lang="en-GB" sz="1200" dirty="0"/>
              <a:t>. Retrieved from </a:t>
            </a:r>
            <a:r>
              <a:rPr lang="en-GB" sz="1200" dirty="0">
                <a:hlinkClick r:id="rId9"/>
              </a:rPr>
              <a:t>http://businesscasestudies.co.uk/harrods/increasing-employee-engagement-through-hrm/introduction.html</a:t>
            </a:r>
            <a:endParaRPr lang="en-GB" sz="1200" dirty="0"/>
          </a:p>
          <a:p>
            <a:endParaRPr lang="en-GB" sz="1200" dirty="0"/>
          </a:p>
          <a:p>
            <a:r>
              <a:rPr lang="en-GB" sz="1200" dirty="0"/>
              <a:t>Wang, T. (2018, June 21). The </a:t>
            </a:r>
            <a:r>
              <a:rPr lang="en-GB" sz="1200" dirty="0" err="1"/>
              <a:t>beijiner</a:t>
            </a:r>
            <a:r>
              <a:rPr lang="en-GB" sz="1200" dirty="0"/>
              <a:t>. Retrieved from The </a:t>
            </a:r>
            <a:r>
              <a:rPr lang="en-GB" sz="1200" dirty="0" err="1"/>
              <a:t>beijinger</a:t>
            </a:r>
            <a:r>
              <a:rPr lang="en-GB" sz="1200" dirty="0"/>
              <a:t>: </a:t>
            </a:r>
            <a:r>
              <a:rPr lang="en-GB" sz="1200" dirty="0">
                <a:hlinkClick r:id="rId10"/>
              </a:rPr>
              <a:t>https://www.thebeijinger.com/blog/2018/06/21/enjoy-taste-britain-british-houses-afternoon-tea</a:t>
            </a:r>
            <a:endParaRPr lang="en-GB" sz="1200" dirty="0"/>
          </a:p>
          <a:p>
            <a:endParaRPr lang="en-GB" sz="1200" dirty="0"/>
          </a:p>
          <a:p>
            <a:r>
              <a:rPr lang="en-GB" sz="1200" dirty="0"/>
              <a:t>Ward, F. (2018, June 20). Dynatrace. Retrieved from Dynatrace: </a:t>
            </a:r>
          </a:p>
          <a:p>
            <a:r>
              <a:rPr lang="en-GB" sz="1200" dirty="0"/>
              <a:t>	</a:t>
            </a:r>
            <a:r>
              <a:rPr lang="en-GB" sz="1200" dirty="0">
                <a:hlinkClick r:id="rId11"/>
              </a:rPr>
              <a:t>https://www.dynatrace.com/news/blog/how-harrods-is-reinventing-the-luxury-retail-market-with-dynatrace-perform-2018-rewind/</a:t>
            </a:r>
            <a:r>
              <a:rPr lang="en-GB" sz="1200" dirty="0"/>
              <a:t> </a:t>
            </a:r>
          </a:p>
          <a:p>
            <a:endParaRPr lang="en-GB" sz="1200" dirty="0"/>
          </a:p>
        </p:txBody>
      </p:sp>
    </p:spTree>
    <p:extLst>
      <p:ext uri="{BB962C8B-B14F-4D97-AF65-F5344CB8AC3E}">
        <p14:creationId xmlns:p14="http://schemas.microsoft.com/office/powerpoint/2010/main" val="4364029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1585</TotalTime>
  <Words>2189</Words>
  <Application>Microsoft Office PowerPoint</Application>
  <PresentationFormat>Widescreen</PresentationFormat>
  <Paragraphs>139</Paragraphs>
  <Slides>18</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NAME: Deirdre Gould NUMBER:1809630 ASSIGNMENT:2 MODULE TITLE: Contemporary Approached to Management.</vt:lpstr>
      <vt:lpstr>INTRODUCTION: This a PowerPoint on Harrods elements: strategy, organisation and management, group-teamwork and corporate social responsibility-in relation to how sustainable the business is.</vt:lpstr>
      <vt:lpstr>Approach to Strategy:</vt:lpstr>
      <vt:lpstr>Approach to Strategy:</vt:lpstr>
      <vt:lpstr>Harrods new site boasts:</vt:lpstr>
      <vt:lpstr>PowerPoint Presentation</vt:lpstr>
      <vt:lpstr>Approach to organisation and management:</vt:lpstr>
      <vt:lpstr>Harrods put a plan in action within management:</vt:lpstr>
      <vt:lpstr>Human Resource Management</vt:lpstr>
      <vt:lpstr>Group and Team Work:</vt:lpstr>
      <vt:lpstr>Benefits Package and Recognition Programmes:</vt:lpstr>
      <vt:lpstr>Harrods awards they have won.</vt:lpstr>
      <vt:lpstr>Corporate Responsibility:</vt:lpstr>
      <vt:lpstr>Harrods focus`s on four Key Areas:</vt:lpstr>
      <vt:lpstr>Harrods “Green and Gold” programme:</vt:lpstr>
      <vt:lpstr>Sustainability Policy:</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Deirdre Gould NUMBER:1809630 ASSIGNMENT:2 MODULE TITLE: Contemporary Approached to Management.</dc:title>
  <dc:creator>deeleggett5@gmail.com</dc:creator>
  <cp:lastModifiedBy>deeleggett5@gmail.com</cp:lastModifiedBy>
  <cp:revision>15</cp:revision>
  <dcterms:created xsi:type="dcterms:W3CDTF">2018-12-08T09:45:26Z</dcterms:created>
  <dcterms:modified xsi:type="dcterms:W3CDTF">2018-12-09T12:13:19Z</dcterms:modified>
</cp:coreProperties>
</file>