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5" r:id="rId3"/>
    <p:sldId id="257" r:id="rId4"/>
    <p:sldId id="258" r:id="rId5"/>
    <p:sldId id="259" r:id="rId6"/>
    <p:sldId id="270" r:id="rId7"/>
    <p:sldId id="269" r:id="rId8"/>
    <p:sldId id="271" r:id="rId9"/>
    <p:sldId id="261" r:id="rId10"/>
    <p:sldId id="262" r:id="rId11"/>
    <p:sldId id="272" r:id="rId12"/>
    <p:sldId id="268" r:id="rId13"/>
    <p:sldId id="267" r:id="rId14"/>
    <p:sldId id="264" r:id="rId1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45" autoAdjust="0"/>
    <p:restoredTop sz="94660"/>
  </p:normalViewPr>
  <p:slideViewPr>
    <p:cSldViewPr snapToGrid="0">
      <p:cViewPr varScale="1">
        <p:scale>
          <a:sx n="98" d="100"/>
          <a:sy n="98" d="100"/>
        </p:scale>
        <p:origin x="78" y="3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EF76DD-8449-40DA-8EA1-436F117B5B9D}" type="datetimeFigureOut">
              <a:rPr lang="en-GB" smtClean="0"/>
              <a:t>04/04/2024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133A94-0149-44A6-A5A4-D57C73C0C3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08523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EF76DD-8449-40DA-8EA1-436F117B5B9D}" type="datetimeFigureOut">
              <a:rPr lang="en-GB" smtClean="0"/>
              <a:t>04/04/2024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133A94-0149-44A6-A5A4-D57C73C0C3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66297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EF76DD-8449-40DA-8EA1-436F117B5B9D}" type="datetimeFigureOut">
              <a:rPr lang="en-GB" smtClean="0"/>
              <a:t>04/04/2024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133A94-0149-44A6-A5A4-D57C73C0C3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324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EF76DD-8449-40DA-8EA1-436F117B5B9D}" type="datetimeFigureOut">
              <a:rPr lang="en-GB" smtClean="0"/>
              <a:t>04/04/2024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133A94-0149-44A6-A5A4-D57C73C0C3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34490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EF76DD-8449-40DA-8EA1-436F117B5B9D}" type="datetimeFigureOut">
              <a:rPr lang="en-GB" smtClean="0"/>
              <a:t>04/04/2024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133A94-0149-44A6-A5A4-D57C73C0C3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35091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EF76DD-8449-40DA-8EA1-436F117B5B9D}" type="datetimeFigureOut">
              <a:rPr lang="en-GB" smtClean="0"/>
              <a:t>04/04/2024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133A94-0149-44A6-A5A4-D57C73C0C3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49487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EF76DD-8449-40DA-8EA1-436F117B5B9D}" type="datetimeFigureOut">
              <a:rPr lang="en-GB" smtClean="0"/>
              <a:t>04/04/2024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133A94-0149-44A6-A5A4-D57C73C0C3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5380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EF76DD-8449-40DA-8EA1-436F117B5B9D}" type="datetimeFigureOut">
              <a:rPr lang="en-GB" smtClean="0"/>
              <a:t>04/04/2024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133A94-0149-44A6-A5A4-D57C73C0C3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2817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EF76DD-8449-40DA-8EA1-436F117B5B9D}" type="datetimeFigureOut">
              <a:rPr lang="en-GB" smtClean="0"/>
              <a:t>04/04/2024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133A94-0149-44A6-A5A4-D57C73C0C3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97865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EF76DD-8449-40DA-8EA1-436F117B5B9D}" type="datetimeFigureOut">
              <a:rPr lang="en-GB" smtClean="0"/>
              <a:t>04/04/2024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133A94-0149-44A6-A5A4-D57C73C0C3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02210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EF76DD-8449-40DA-8EA1-436F117B5B9D}" type="datetimeFigureOut">
              <a:rPr lang="en-GB" smtClean="0"/>
              <a:t>04/04/2024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133A94-0149-44A6-A5A4-D57C73C0C3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51235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CEF76DD-8449-40DA-8EA1-436F117B5B9D}" type="datetimeFigureOut">
              <a:rPr lang="en-GB" smtClean="0"/>
              <a:t>04/04/2024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4133A94-0149-44A6-A5A4-D57C73C0C3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71971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vsointernational.org/fighting-poverty/where-we-fight-poverty/rwanda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saccarwanda.org/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cid:3672f6cf-4fd7-4617-821c-17a8798c1138@eurprd01.prod.exchangelabs.com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cid:79bc1082-ee3f-48b2-b5fc-3360351566eb@eurprd01.prod.exchangelabs.com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e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2200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Working in </a:t>
            </a:r>
            <a:r>
              <a:rPr lang="en-GB" sz="2200" b="1">
                <a:solidFill>
                  <a:schemeClr val="accent1">
                    <a:lumMod val="50000"/>
                  </a:schemeClr>
                </a:solidFill>
                <a:latin typeface="+mn-lt"/>
              </a:rPr>
              <a:t>Development:</a:t>
            </a:r>
            <a:br>
              <a:rPr lang="en-GB" sz="2200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</a:br>
            <a:r>
              <a:rPr lang="en-GB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Project Design and Approaches to Fieldwork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Considering some real projects:</a:t>
            </a:r>
          </a:p>
          <a:p>
            <a:pPr marL="514350" indent="-514350">
              <a:buAutoNum type="arabicPeriod"/>
            </a:pP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VSO English Teacher, Rwanda (2000-2002)</a:t>
            </a:r>
          </a:p>
          <a:p>
            <a:pPr marL="514350" indent="-514350">
              <a:buAutoNum type="arabicPeriod"/>
            </a:pP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Setting up SACCA (2003 - present)</a:t>
            </a:r>
          </a:p>
          <a:p>
            <a:pPr marL="514350" indent="-514350">
              <a:buAutoNum type="arabicPeriod"/>
            </a:pP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International Year of Shelter for the Homeless,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Muka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Mukuu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Farmers’ Co-operative Kenya (1983-1993)</a:t>
            </a:r>
          </a:p>
        </p:txBody>
      </p:sp>
    </p:spTree>
    <p:extLst>
      <p:ext uri="{BB962C8B-B14F-4D97-AF65-F5344CB8AC3E}">
        <p14:creationId xmlns:p14="http://schemas.microsoft.com/office/powerpoint/2010/main" val="142062226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Examining the “project design” of each of these initiatives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dirty="0">
                <a:solidFill>
                  <a:schemeClr val="accent1">
                    <a:lumMod val="50000"/>
                  </a:schemeClr>
                </a:solidFill>
              </a:rPr>
              <a:t>…and approaches to preparation and implementation</a:t>
            </a:r>
          </a:p>
          <a:p>
            <a:pPr marL="0" indent="0">
              <a:buNone/>
            </a:pPr>
            <a:endParaRPr lang="en-GB" sz="3600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en-GB" sz="3600" dirty="0">
                <a:solidFill>
                  <a:schemeClr val="accent1">
                    <a:lumMod val="50000"/>
                  </a:schemeClr>
                </a:solidFill>
              </a:rPr>
              <a:t>1. VSO Rwanda</a:t>
            </a:r>
          </a:p>
          <a:p>
            <a:pPr marL="0" indent="0">
              <a:buNone/>
            </a:pPr>
            <a:r>
              <a:rPr lang="en-GB" sz="3600" dirty="0">
                <a:solidFill>
                  <a:schemeClr val="accent1">
                    <a:lumMod val="50000"/>
                  </a:schemeClr>
                </a:solidFill>
              </a:rPr>
              <a:t>2. SACCA</a:t>
            </a:r>
          </a:p>
          <a:p>
            <a:pPr marL="0" indent="0">
              <a:buNone/>
            </a:pPr>
            <a:r>
              <a:rPr lang="en-GB" sz="3600" dirty="0">
                <a:solidFill>
                  <a:schemeClr val="accent1">
                    <a:lumMod val="50000"/>
                  </a:schemeClr>
                </a:solidFill>
              </a:rPr>
              <a:t>3. </a:t>
            </a:r>
            <a:r>
              <a:rPr lang="en-GB" sz="3600" dirty="0" err="1">
                <a:solidFill>
                  <a:schemeClr val="accent1">
                    <a:lumMod val="50000"/>
                  </a:schemeClr>
                </a:solidFill>
              </a:rPr>
              <a:t>Muka</a:t>
            </a:r>
            <a:r>
              <a:rPr lang="en-GB" sz="36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3600" dirty="0" err="1">
                <a:solidFill>
                  <a:schemeClr val="accent1">
                    <a:lumMod val="50000"/>
                  </a:schemeClr>
                </a:solidFill>
              </a:rPr>
              <a:t>Mukuu</a:t>
            </a:r>
            <a:endParaRPr lang="en-GB" sz="36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3514399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VSO English Teacher, Rwanda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>
                <a:solidFill>
                  <a:schemeClr val="accent1">
                    <a:lumMod val="50000"/>
                  </a:schemeClr>
                </a:solidFill>
              </a:rPr>
              <a:t>Project Narrative</a:t>
            </a:r>
          </a:p>
          <a:p>
            <a:pPr marL="0" indent="0">
              <a:buNone/>
            </a:pPr>
            <a:r>
              <a:rPr lang="en-GB" sz="2000" dirty="0">
                <a:solidFill>
                  <a:schemeClr val="accent1">
                    <a:lumMod val="50000"/>
                  </a:schemeClr>
                </a:solidFill>
              </a:rPr>
              <a:t>VSO recruits skilled personnel to undertake postings in developing countries, normally for 2 years. In post, VSOs receive a local salary, a flight from their home country to their posting and back, preparatory training and their accommodation is provided.</a:t>
            </a:r>
          </a:p>
          <a:p>
            <a:pPr marL="0" indent="0">
              <a:buNone/>
            </a:pPr>
            <a:r>
              <a:rPr lang="en-GB" sz="2000" dirty="0">
                <a:solidFill>
                  <a:schemeClr val="accent1">
                    <a:lumMod val="50000"/>
                  </a:schemeClr>
                </a:solidFill>
              </a:rPr>
              <a:t>As part of the process of Rwanda’s recovery from the genocide of 1994, VSO started a programme of educational and health support in 1999.</a:t>
            </a:r>
          </a:p>
          <a:p>
            <a:pPr marL="0" indent="0">
              <a:buNone/>
            </a:pPr>
            <a:r>
              <a:rPr lang="en-GB" sz="2000" dirty="0">
                <a:solidFill>
                  <a:schemeClr val="accent1">
                    <a:lumMod val="50000"/>
                  </a:schemeClr>
                </a:solidFill>
              </a:rPr>
              <a:t>Mark Ogle and Naomi Sterling were among the first teachers to join the VSO Rwanda programme. </a:t>
            </a:r>
          </a:p>
          <a:p>
            <a:pPr marL="0" indent="0">
              <a:buNone/>
            </a:pPr>
            <a:endParaRPr lang="en-GB" sz="2000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en-GB" sz="2000" dirty="0">
                <a:solidFill>
                  <a:schemeClr val="accent1">
                    <a:lumMod val="50000"/>
                  </a:schemeClr>
                </a:solidFill>
                <a:hlinkClick r:id="rId2"/>
              </a:rPr>
              <a:t>https://www.vsointernational.org/fighting-poverty/where-we-fight-poverty/rwanda</a:t>
            </a:r>
            <a:endParaRPr lang="en-GB" sz="2000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en-GB" sz="2000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en-GB" b="1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207699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Setting up SACCA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>
                <a:solidFill>
                  <a:schemeClr val="accent1">
                    <a:lumMod val="50000"/>
                  </a:schemeClr>
                </a:solidFill>
              </a:rPr>
              <a:t>Project Narrative</a:t>
            </a:r>
          </a:p>
          <a:p>
            <a:pPr marL="0" indent="0">
              <a:buNone/>
            </a:pPr>
            <a:r>
              <a:rPr lang="en-GB" sz="2000" dirty="0">
                <a:solidFill>
                  <a:schemeClr val="accent1">
                    <a:lumMod val="50000"/>
                  </a:schemeClr>
                </a:solidFill>
              </a:rPr>
              <a:t>Towards the end of his VSO Rwanda posting, Mark found that some of the social issues he was encountering outside the classroom demanded attention. Along with Naomi and a Rwandan colleague, Douglas, he set about making some provision for assistance to street children – initially offering basic but safe overnight accommodation, some clothing and food.</a:t>
            </a:r>
          </a:p>
          <a:p>
            <a:pPr marL="0" indent="0">
              <a:buNone/>
            </a:pPr>
            <a:r>
              <a:rPr lang="en-GB" sz="2000" dirty="0">
                <a:solidFill>
                  <a:schemeClr val="accent1">
                    <a:lumMod val="50000"/>
                  </a:schemeClr>
                </a:solidFill>
              </a:rPr>
              <a:t>This developed into SACCA (the Street Children’s Centre Community Association), a registered Rwandan NGO, with 19 Rwandan staff and a Board of Trustees in Kigali.</a:t>
            </a:r>
          </a:p>
          <a:p>
            <a:pPr marL="0" indent="0">
              <a:buNone/>
            </a:pPr>
            <a:r>
              <a:rPr lang="en-GB" sz="2000" dirty="0">
                <a:solidFill>
                  <a:schemeClr val="accent1">
                    <a:lumMod val="50000"/>
                  </a:schemeClr>
                </a:solidFill>
                <a:hlinkClick r:id="rId2"/>
              </a:rPr>
              <a:t>http://saccarwanda.org/</a:t>
            </a:r>
            <a:endParaRPr lang="en-GB" sz="2000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en-GB" sz="20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649975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940192"/>
          </a:xfrm>
        </p:spPr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International Year of Shelter for the Homeless, </a:t>
            </a:r>
            <a:r>
              <a:rPr lang="en-GB" b="1" dirty="0" err="1">
                <a:solidFill>
                  <a:schemeClr val="accent1">
                    <a:lumMod val="50000"/>
                  </a:schemeClr>
                </a:solidFill>
                <a:latin typeface="+mn-lt"/>
              </a:rPr>
              <a:t>Muka</a:t>
            </a:r>
            <a:r>
              <a:rPr lang="en-GB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 </a:t>
            </a:r>
            <a:r>
              <a:rPr lang="en-GB" b="1" dirty="0" err="1">
                <a:solidFill>
                  <a:schemeClr val="accent1">
                    <a:lumMod val="50000"/>
                  </a:schemeClr>
                </a:solidFill>
                <a:latin typeface="+mn-lt"/>
              </a:rPr>
              <a:t>Mukuu</a:t>
            </a:r>
            <a:r>
              <a:rPr lang="en-GB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 Farmers’ Co-operative Kenya (1987-1993)</a:t>
            </a:r>
            <a:br>
              <a:rPr lang="en-GB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</a:br>
            <a:endParaRPr lang="en-GB" b="1" dirty="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2562895"/>
            <a:ext cx="7886700" cy="3614067"/>
          </a:xfrm>
        </p:spPr>
        <p:txBody>
          <a:bodyPr/>
          <a:lstStyle/>
          <a:p>
            <a:pPr marL="0" indent="0">
              <a:buNone/>
            </a:pPr>
            <a:r>
              <a:rPr lang="en-GB" b="1" dirty="0">
                <a:solidFill>
                  <a:schemeClr val="accent1">
                    <a:lumMod val="50000"/>
                  </a:schemeClr>
                </a:solidFill>
              </a:rPr>
              <a:t>Project Narrative</a:t>
            </a:r>
          </a:p>
          <a:p>
            <a:pPr marL="0" indent="0">
              <a:buNone/>
            </a:pPr>
            <a:r>
              <a:rPr lang="en-GB" sz="2000" dirty="0">
                <a:solidFill>
                  <a:schemeClr val="accent1">
                    <a:lumMod val="50000"/>
                  </a:schemeClr>
                </a:solidFill>
              </a:rPr>
              <a:t>1987 was designated by the UN as the International Year of Shelter for the Homeless (IYSH). As part of the preparations, Habitat International members organized a conference in </a:t>
            </a:r>
            <a:r>
              <a:rPr lang="en-GB" sz="2000" dirty="0" err="1">
                <a:solidFill>
                  <a:schemeClr val="accent1">
                    <a:lumMod val="50000"/>
                  </a:schemeClr>
                </a:solidFill>
              </a:rPr>
              <a:t>Limuru</a:t>
            </a:r>
            <a:r>
              <a:rPr lang="en-GB" sz="2000" dirty="0">
                <a:solidFill>
                  <a:schemeClr val="accent1">
                    <a:lumMod val="50000"/>
                  </a:schemeClr>
                </a:solidFill>
              </a:rPr>
              <a:t>, Kenya that brought together representatives from over 40 NGOs from Africa, Asia and Latin America as well as many international NGOs. </a:t>
            </a:r>
          </a:p>
          <a:p>
            <a:pPr marL="0" indent="0">
              <a:buNone/>
            </a:pPr>
            <a:r>
              <a:rPr lang="en-GB" sz="2000" dirty="0">
                <a:solidFill>
                  <a:schemeClr val="accent1">
                    <a:lumMod val="50000"/>
                  </a:schemeClr>
                </a:solidFill>
              </a:rPr>
              <a:t>One of the initiatives funded by Habitat International was a housing project in partnership with </a:t>
            </a:r>
            <a:r>
              <a:rPr lang="en-GB" sz="2000" dirty="0" err="1">
                <a:solidFill>
                  <a:schemeClr val="accent1">
                    <a:lumMod val="50000"/>
                  </a:schemeClr>
                </a:solidFill>
              </a:rPr>
              <a:t>Muka</a:t>
            </a:r>
            <a:r>
              <a:rPr lang="en-GB" sz="20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000" dirty="0" err="1">
                <a:solidFill>
                  <a:schemeClr val="accent1">
                    <a:lumMod val="50000"/>
                  </a:schemeClr>
                </a:solidFill>
              </a:rPr>
              <a:t>Mukuu</a:t>
            </a:r>
            <a:r>
              <a:rPr lang="en-GB" sz="2000" dirty="0">
                <a:solidFill>
                  <a:schemeClr val="accent1">
                    <a:lumMod val="50000"/>
                  </a:schemeClr>
                </a:solidFill>
              </a:rPr>
              <a:t> Farmers’ Co-operative Society.</a:t>
            </a:r>
          </a:p>
          <a:p>
            <a:pPr marL="0" indent="0">
              <a:buNone/>
            </a:pPr>
            <a:r>
              <a:rPr lang="en-GB" sz="2000" dirty="0">
                <a:solidFill>
                  <a:schemeClr val="accent1">
                    <a:lumMod val="50000"/>
                  </a:schemeClr>
                </a:solidFill>
              </a:rPr>
              <a:t>The basic idea was to build 10 prototype houses at primary school locations at </a:t>
            </a:r>
            <a:r>
              <a:rPr lang="en-GB" sz="2000" dirty="0" err="1">
                <a:solidFill>
                  <a:schemeClr val="accent1">
                    <a:lumMod val="50000"/>
                  </a:schemeClr>
                </a:solidFill>
              </a:rPr>
              <a:t>Muka</a:t>
            </a:r>
            <a:r>
              <a:rPr lang="en-GB" sz="20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000" dirty="0" err="1">
                <a:solidFill>
                  <a:schemeClr val="accent1">
                    <a:lumMod val="50000"/>
                  </a:schemeClr>
                </a:solidFill>
              </a:rPr>
              <a:t>Mukuu</a:t>
            </a:r>
            <a:r>
              <a:rPr lang="en-GB" sz="2000" dirty="0">
                <a:solidFill>
                  <a:schemeClr val="accent1">
                    <a:lumMod val="50000"/>
                  </a:schemeClr>
                </a:solidFill>
              </a:rPr>
              <a:t> (on land which had once been the MacMillan coffee and sisal estate.)</a:t>
            </a:r>
          </a:p>
        </p:txBody>
      </p:sp>
    </p:spTree>
    <p:extLst>
      <p:ext uri="{BB962C8B-B14F-4D97-AF65-F5344CB8AC3E}">
        <p14:creationId xmlns:p14="http://schemas.microsoft.com/office/powerpoint/2010/main" val="217765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err="1">
                <a:solidFill>
                  <a:schemeClr val="accent1">
                    <a:lumMod val="50000"/>
                  </a:schemeClr>
                </a:solidFill>
                <a:latin typeface="+mn-lt"/>
              </a:rPr>
              <a:t>Ol</a:t>
            </a:r>
            <a:r>
              <a:rPr lang="en-GB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 </a:t>
            </a:r>
            <a:r>
              <a:rPr lang="en-GB" b="1" dirty="0" err="1">
                <a:solidFill>
                  <a:schemeClr val="accent1">
                    <a:lumMod val="50000"/>
                  </a:schemeClr>
                </a:solidFill>
                <a:latin typeface="+mn-lt"/>
              </a:rPr>
              <a:t>Donyo</a:t>
            </a:r>
            <a:r>
              <a:rPr lang="en-GB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 </a:t>
            </a:r>
            <a:r>
              <a:rPr lang="en-GB" b="1" dirty="0" err="1">
                <a:solidFill>
                  <a:schemeClr val="accent1">
                    <a:lumMod val="50000"/>
                  </a:schemeClr>
                </a:solidFill>
                <a:latin typeface="+mn-lt"/>
              </a:rPr>
              <a:t>Sabuk</a:t>
            </a:r>
            <a:r>
              <a:rPr lang="en-GB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 (</a:t>
            </a:r>
            <a:r>
              <a:rPr lang="en-GB" b="1" dirty="0" err="1">
                <a:solidFill>
                  <a:schemeClr val="accent1">
                    <a:lumMod val="50000"/>
                  </a:schemeClr>
                </a:solidFill>
                <a:latin typeface="+mn-lt"/>
              </a:rPr>
              <a:t>Kilimambogo</a:t>
            </a:r>
            <a:r>
              <a:rPr lang="en-GB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)</a:t>
            </a:r>
            <a:br>
              <a:rPr lang="en-GB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</a:br>
            <a:r>
              <a:rPr lang="en-GB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Mountain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4144" y="1825625"/>
            <a:ext cx="7735712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765900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.</a:t>
            </a:r>
          </a:p>
        </p:txBody>
      </p:sp>
      <p:pic>
        <p:nvPicPr>
          <p:cNvPr id="4" name="Llun 1" descr="cid:3672f6cf-4fd7-4617-821c-17a8798c1138@eurprd01.prod.exchangelabs.com"/>
          <p:cNvPicPr>
            <a:picLocks noGrp="1"/>
          </p:cNvPicPr>
          <p:nvPr>
            <p:ph idx="1"/>
          </p:nvPr>
        </p:nvPicPr>
        <p:blipFill>
          <a:blip r:embed="rId2" r:link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83151" y="649171"/>
            <a:ext cx="4413909" cy="4322912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17824" y="2619437"/>
            <a:ext cx="3197526" cy="23981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619181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.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60342" y="675736"/>
            <a:ext cx="2980514" cy="232625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12392" y="3165896"/>
            <a:ext cx="5946489" cy="33370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005210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0"/>
            <a:ext cx="7886700" cy="1690689"/>
          </a:xfrm>
        </p:spPr>
        <p:txBody>
          <a:bodyPr>
            <a:normAutofit/>
          </a:bodyPr>
          <a:lstStyle/>
          <a:p>
            <a:r>
              <a:rPr lang="en-GB" sz="4000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The training “Deal” at </a:t>
            </a:r>
            <a:r>
              <a:rPr lang="en-GB" sz="4000" b="1" dirty="0" err="1">
                <a:solidFill>
                  <a:schemeClr val="accent1">
                    <a:lumMod val="50000"/>
                  </a:schemeClr>
                </a:solidFill>
                <a:latin typeface="+mn-lt"/>
              </a:rPr>
              <a:t>Muka</a:t>
            </a:r>
            <a:r>
              <a:rPr lang="en-GB" sz="4000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 </a:t>
            </a:r>
            <a:r>
              <a:rPr lang="en-GB" sz="4000" b="1" dirty="0" err="1">
                <a:solidFill>
                  <a:schemeClr val="accent1">
                    <a:lumMod val="50000"/>
                  </a:schemeClr>
                </a:solidFill>
                <a:latin typeface="+mn-lt"/>
              </a:rPr>
              <a:t>Mukuu</a:t>
            </a:r>
            <a:endParaRPr lang="en-GB" sz="4000" b="1" dirty="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pic>
        <p:nvPicPr>
          <p:cNvPr id="4" name="Llun 1" descr="cid:79bc1082-ee3f-48b2-b5fc-3360351566eb@eurprd01.prod.exchangelabs.com"/>
          <p:cNvPicPr>
            <a:picLocks noGrp="1"/>
          </p:cNvPicPr>
          <p:nvPr>
            <p:ph idx="1"/>
          </p:nvPr>
        </p:nvPicPr>
        <p:blipFill>
          <a:blip r:embed="rId2" r:link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1835239" y="1771706"/>
            <a:ext cx="5473521" cy="435133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27953087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VSO’s journey 1958-2008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Cadets 1958-1968</a:t>
            </a:r>
          </a:p>
          <a:p>
            <a:pPr marL="0" indent="0">
              <a:buNone/>
            </a:pPr>
            <a:r>
              <a:rPr lang="en-GB">
                <a:solidFill>
                  <a:schemeClr val="accent1">
                    <a:lumMod val="50000"/>
                  </a:schemeClr>
                </a:solidFill>
              </a:rPr>
              <a:t>Qualified personnel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and “Counterparts”</a:t>
            </a:r>
          </a:p>
          <a:p>
            <a:pPr marL="0" indent="0">
              <a:buNone/>
            </a:pP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Teaching: English and Maths to Science;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Introtech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and vocational training</a:t>
            </a:r>
          </a:p>
          <a:p>
            <a:pPr marL="0" indent="0">
              <a:buNone/>
            </a:pP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Branching out into health, technical, agricultural and social fields</a:t>
            </a:r>
          </a:p>
          <a:p>
            <a:pPr marL="0" indent="0">
              <a:buNone/>
            </a:pP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From institution-based postings to extension work</a:t>
            </a:r>
          </a:p>
          <a:p>
            <a:pPr marL="0" indent="0">
              <a:buNone/>
            </a:pP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(rural development)</a:t>
            </a:r>
          </a:p>
          <a:p>
            <a:pPr marL="0" indent="0">
              <a:buNone/>
            </a:pP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“Field research” in the technical field: e.g. rural water supply with local NGOs; working with the informal sector</a:t>
            </a:r>
          </a:p>
          <a:p>
            <a:pPr marL="0" indent="0">
              <a:buNone/>
            </a:pP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Business and social development &gt; income generation &gt; sustainable livelihoods</a:t>
            </a:r>
          </a:p>
        </p:txBody>
      </p:sp>
    </p:spTree>
    <p:extLst>
      <p:ext uri="{BB962C8B-B14F-4D97-AF65-F5344CB8AC3E}">
        <p14:creationId xmlns:p14="http://schemas.microsoft.com/office/powerpoint/2010/main" val="151496941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2700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Field trip to Kenya 1988</a:t>
            </a:r>
            <a:br>
              <a:rPr lang="en-GB" sz="2700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</a:br>
            <a:r>
              <a:rPr lang="en-GB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Research into rural water supply and the informal sector</a:t>
            </a:r>
            <a:endParaRPr lang="en-GB" dirty="0"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Literature review</a:t>
            </a: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Field research: visiting VSO water technicians and water engineers on site in Kenya</a:t>
            </a: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Field research: visiting </a:t>
            </a:r>
            <a:r>
              <a:rPr lang="en-GB" i="1" dirty="0" err="1">
                <a:solidFill>
                  <a:schemeClr val="accent1">
                    <a:lumMod val="50000"/>
                  </a:schemeClr>
                </a:solidFill>
              </a:rPr>
              <a:t>Jua</a:t>
            </a:r>
            <a:r>
              <a:rPr lang="en-GB" i="1" dirty="0">
                <a:solidFill>
                  <a:schemeClr val="accent1">
                    <a:lumMod val="50000"/>
                  </a:schemeClr>
                </a:solidFill>
              </a:rPr>
              <a:t> Kali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areas in Nairobi, Mombasa and Kisumu</a:t>
            </a: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Technical Conference, Karen, Nairobi</a:t>
            </a: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Writing up reports and recommendations</a:t>
            </a: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Launching focussed recruitment campaign and designing pre-departure </a:t>
            </a:r>
            <a:r>
              <a:rPr lang="en-GB" i="1" dirty="0">
                <a:solidFill>
                  <a:schemeClr val="accent1">
                    <a:lumMod val="50000"/>
                  </a:schemeClr>
                </a:solidFill>
              </a:rPr>
              <a:t>adaptation training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7841235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-120770"/>
            <a:ext cx="7886700" cy="1811459"/>
          </a:xfrm>
        </p:spPr>
        <p:txBody>
          <a:bodyPr/>
          <a:lstStyle/>
          <a:p>
            <a:r>
              <a:rPr lang="en-GB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Research into </a:t>
            </a:r>
            <a:r>
              <a:rPr lang="en-GB" b="1" i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rural water supply </a:t>
            </a:r>
            <a:endParaRPr lang="en-GB" b="1" dirty="0">
              <a:latin typeface="+mn-lt"/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21238" y="3742703"/>
            <a:ext cx="4458505" cy="2609239"/>
          </a:xfr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76814" y="1027907"/>
            <a:ext cx="2238536" cy="3343268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8650" y="1690689"/>
            <a:ext cx="3286309" cy="46492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563861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5B9BD5">
                    <a:lumMod val="50000"/>
                  </a:srgbClr>
                </a:solidFill>
                <a:latin typeface="Calibri" panose="020F0502020204030204"/>
              </a:rPr>
              <a:t>Research into </a:t>
            </a:r>
            <a:r>
              <a:rPr lang="en-GB" b="1" i="1" dirty="0">
                <a:solidFill>
                  <a:srgbClr val="5B9BD5">
                    <a:lumMod val="50000"/>
                  </a:srgbClr>
                </a:solidFill>
                <a:latin typeface="Calibri" panose="020F0502020204030204"/>
              </a:rPr>
              <a:t>the informal sector</a:t>
            </a:r>
            <a:endParaRPr lang="en-GB" i="1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8650" y="2124640"/>
            <a:ext cx="4363325" cy="2881311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32667" y="4282928"/>
            <a:ext cx="3217584" cy="2172794"/>
          </a:xfrm>
          <a:prstGeom prst="rect">
            <a:avLst/>
          </a:prstGeom>
        </p:spPr>
      </p:pic>
      <p:pic>
        <p:nvPicPr>
          <p:cNvPr id="6" name="Content Placeholder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01748" y="1690689"/>
            <a:ext cx="3650193" cy="24243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610305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2893229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Research for Development Studies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2640169"/>
            <a:ext cx="7886700" cy="3536794"/>
          </a:xfrm>
        </p:spPr>
        <p:txBody>
          <a:bodyPr/>
          <a:lstStyle/>
          <a:p>
            <a:pPr marL="0" indent="0">
              <a:buNone/>
            </a:pP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Quantitative and Qualitative research</a:t>
            </a:r>
          </a:p>
          <a:p>
            <a:r>
              <a:rPr lang="en-GB" i="1" dirty="0">
                <a:solidFill>
                  <a:schemeClr val="accent1">
                    <a:lumMod val="50000"/>
                  </a:schemeClr>
                </a:solidFill>
              </a:rPr>
              <a:t>Top-down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and </a:t>
            </a:r>
            <a:r>
              <a:rPr lang="en-GB" i="1" dirty="0">
                <a:solidFill>
                  <a:schemeClr val="accent1">
                    <a:lumMod val="50000"/>
                  </a:schemeClr>
                </a:solidFill>
              </a:rPr>
              <a:t>Participatory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approaches</a:t>
            </a: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Applied anthropology in </a:t>
            </a:r>
            <a:r>
              <a:rPr lang="en-GB">
                <a:solidFill>
                  <a:schemeClr val="accent1">
                    <a:lumMod val="50000"/>
                  </a:schemeClr>
                </a:solidFill>
              </a:rPr>
              <a:t>development practice</a:t>
            </a:r>
          </a:p>
          <a:p>
            <a:pPr marL="0" indent="0">
              <a:buNone/>
            </a:pP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2062320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149</TotalTime>
  <Words>606</Words>
  <Application>Microsoft Office PowerPoint</Application>
  <PresentationFormat>On-screen Show (4:3)</PresentationFormat>
  <Paragraphs>57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Arial</vt:lpstr>
      <vt:lpstr>Calibri</vt:lpstr>
      <vt:lpstr>Calibri Light</vt:lpstr>
      <vt:lpstr>Office Theme</vt:lpstr>
      <vt:lpstr>Working in Development: Project Design and Approaches to Fieldwork</vt:lpstr>
      <vt:lpstr>Examining the “project design” of each of these initiatives </vt:lpstr>
      <vt:lpstr>VSO English Teacher, Rwanda</vt:lpstr>
      <vt:lpstr>Setting up SACCA</vt:lpstr>
      <vt:lpstr> International Year of Shelter for the Homeless, Muka Mukuu Farmers’ Co-operative Kenya (1987-1993) </vt:lpstr>
      <vt:lpstr>Ol Donyo Sabuk (Kilimambogo) Mountain</vt:lpstr>
      <vt:lpstr>      .</vt:lpstr>
      <vt:lpstr>    .</vt:lpstr>
      <vt:lpstr>The training “Deal” at Muka Mukuu</vt:lpstr>
      <vt:lpstr>VSO’s journey 1958-2008</vt:lpstr>
      <vt:lpstr>Field trip to Kenya 1988 Research into rural water supply and the informal sector</vt:lpstr>
      <vt:lpstr>Research into rural water supply </vt:lpstr>
      <vt:lpstr>Research into the informal sector</vt:lpstr>
      <vt:lpstr>Research for Development Studies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HPID4003 Week 4 Project Design and Approaches to Fieldwork</dc:title>
  <dc:creator>Andy Bevan</dc:creator>
  <cp:lastModifiedBy>Andy Bevan</cp:lastModifiedBy>
  <cp:revision>28</cp:revision>
  <dcterms:created xsi:type="dcterms:W3CDTF">2018-02-14T09:47:24Z</dcterms:created>
  <dcterms:modified xsi:type="dcterms:W3CDTF">2024-04-04T09:25:09Z</dcterms:modified>
</cp:coreProperties>
</file>