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5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6"/>
  </p:handoutMasterIdLst>
  <p:sldIdLst>
    <p:sldId id="258" r:id="rId5"/>
    <p:sldId id="261" r:id="rId6"/>
    <p:sldId id="263" r:id="rId7"/>
    <p:sldId id="262" r:id="rId8"/>
    <p:sldId id="264" r:id="rId9"/>
    <p:sldId id="260" r:id="rId10"/>
    <p:sldId id="265" r:id="rId11"/>
    <p:sldId id="266" r:id="rId12"/>
    <p:sldId id="267" r:id="rId13"/>
    <p:sldId id="268" r:id="rId14"/>
    <p:sldId id="277" r:id="rId15"/>
    <p:sldId id="278" r:id="rId16"/>
    <p:sldId id="279" r:id="rId17"/>
    <p:sldId id="280" r:id="rId18"/>
    <p:sldId id="269" r:id="rId19"/>
    <p:sldId id="270" r:id="rId20"/>
    <p:sldId id="271" r:id="rId21"/>
    <p:sldId id="272" r:id="rId22"/>
    <p:sldId id="273" r:id="rId23"/>
    <p:sldId id="274" r:id="rId24"/>
    <p:sldId id="275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2000" y="-1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5.xml"/><Relationship Id="rId20" Type="http://schemas.openxmlformats.org/officeDocument/2006/relationships/slide" Target="slides/slide16.xml"/><Relationship Id="rId21" Type="http://schemas.openxmlformats.org/officeDocument/2006/relationships/slide" Target="slides/slide17.xml"/><Relationship Id="rId22" Type="http://schemas.openxmlformats.org/officeDocument/2006/relationships/slide" Target="slides/slide18.xml"/><Relationship Id="rId23" Type="http://schemas.openxmlformats.org/officeDocument/2006/relationships/slide" Target="slides/slide19.xml"/><Relationship Id="rId24" Type="http://schemas.openxmlformats.org/officeDocument/2006/relationships/slide" Target="slides/slide20.xml"/><Relationship Id="rId25" Type="http://schemas.openxmlformats.org/officeDocument/2006/relationships/slide" Target="slides/slide21.xml"/><Relationship Id="rId26" Type="http://schemas.openxmlformats.org/officeDocument/2006/relationships/handoutMaster" Target="handoutMasters/handoutMaster1.xml"/><Relationship Id="rId27" Type="http://schemas.openxmlformats.org/officeDocument/2006/relationships/printerSettings" Target="printerSettings/printerSettings1.bin"/><Relationship Id="rId28" Type="http://schemas.openxmlformats.org/officeDocument/2006/relationships/presProps" Target="presProps.xml"/><Relationship Id="rId29" Type="http://schemas.openxmlformats.org/officeDocument/2006/relationships/viewProps" Target="viewProps.xml"/><Relationship Id="rId30" Type="http://schemas.openxmlformats.org/officeDocument/2006/relationships/theme" Target="theme/theme1.xml"/><Relationship Id="rId31" Type="http://schemas.openxmlformats.org/officeDocument/2006/relationships/tableStyles" Target="tableStyles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<Relationship Id="rId13" Type="http://schemas.openxmlformats.org/officeDocument/2006/relationships/slide" Target="slides/slide9.xml"/><Relationship Id="rId14" Type="http://schemas.openxmlformats.org/officeDocument/2006/relationships/slide" Target="slides/slide10.xml"/><Relationship Id="rId15" Type="http://schemas.openxmlformats.org/officeDocument/2006/relationships/slide" Target="slides/slide11.xml"/><Relationship Id="rId16" Type="http://schemas.openxmlformats.org/officeDocument/2006/relationships/slide" Target="slides/slide12.xml"/><Relationship Id="rId17" Type="http://schemas.openxmlformats.org/officeDocument/2006/relationships/slide" Target="slides/slide13.xml"/><Relationship Id="rId18" Type="http://schemas.openxmlformats.org/officeDocument/2006/relationships/slide" Target="slides/slide14.xml"/><Relationship Id="rId19" Type="http://schemas.openxmlformats.org/officeDocument/2006/relationships/slide" Target="slides/slide15.xml"/><Relationship Id="rId1" Type="http://schemas.openxmlformats.org/officeDocument/2006/relationships/customXml" Target="../customXml/item1.xml"/><Relationship Id="rId2" Type="http://schemas.openxmlformats.org/officeDocument/2006/relationships/customXml" Target="../customXml/item2.xml"/><Relationship Id="rId3" Type="http://schemas.openxmlformats.org/officeDocument/2006/relationships/customXml" Target="../customXml/item3.xml"/><Relationship Id="rId4" Type="http://schemas.openxmlformats.org/officeDocument/2006/relationships/slideMaster" Target="slideMasters/slideMaster1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05/10/16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05/10/16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05/10/16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mountain-training.org/walking/skills-and-awards/lowland-lead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1412776"/>
            <a:ext cx="8928992" cy="3744416"/>
          </a:xfrm>
        </p:spPr>
        <p:txBody>
          <a:bodyPr>
            <a:noAutofit/>
          </a:bodyPr>
          <a:lstStyle/>
          <a:p>
            <a:r>
              <a:rPr lang="en-GB" sz="7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S.M.A.R.T. Goal Setting for </a:t>
            </a:r>
            <a:br>
              <a:rPr lang="en-GB" sz="7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en-GB" sz="7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Lowland Leader Award Assessment</a:t>
            </a:r>
            <a:endParaRPr lang="en-GB" sz="7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2403741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558ED5"/>
                </a:solidFill>
              </a:rPr>
              <a:t>Lowland Leader Award</a:t>
            </a:r>
            <a:endParaRPr lang="en-US" dirty="0">
              <a:solidFill>
                <a:srgbClr val="558ED5"/>
              </a:solidFill>
            </a:endParaRPr>
          </a:p>
        </p:txBody>
      </p:sp>
      <p:pic>
        <p:nvPicPr>
          <p:cNvPr id="5" name="Picture 4" descr="Screen Shot 2016-10-05 at 18.22.05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412776"/>
            <a:ext cx="2990020" cy="411529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635896" y="1484784"/>
            <a:ext cx="511256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“</a:t>
            </a:r>
            <a:r>
              <a:rPr lang="is-IS" sz="2800" dirty="0" smtClean="0"/>
              <a:t>…</a:t>
            </a:r>
            <a:r>
              <a:rPr lang="en-US" sz="2800" dirty="0" smtClean="0"/>
              <a:t>designed </a:t>
            </a:r>
            <a:r>
              <a:rPr lang="en-US" sz="2800" dirty="0"/>
              <a:t>for people who want to lead groups in lowland countryside and woodland in summer </a:t>
            </a:r>
            <a:r>
              <a:rPr lang="en-US" sz="2800" dirty="0" smtClean="0"/>
              <a:t>conditions.”</a:t>
            </a:r>
          </a:p>
          <a:p>
            <a:r>
              <a:rPr lang="en-US" sz="2000" dirty="0" smtClean="0"/>
              <a:t>			         (MTA, 2014)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62644619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558ED5"/>
                </a:solidFill>
              </a:rPr>
              <a:t>Over-all Goal</a:t>
            </a:r>
            <a:endParaRPr lang="en-US" dirty="0">
              <a:solidFill>
                <a:srgbClr val="558ED5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US" sz="3600" dirty="0" smtClean="0"/>
          </a:p>
          <a:p>
            <a:pPr marL="0" indent="0" algn="ctr">
              <a:buNone/>
            </a:pPr>
            <a:r>
              <a:rPr lang="en-US" sz="3600" dirty="0" smtClean="0"/>
              <a:t>Develop personal skills </a:t>
            </a:r>
          </a:p>
          <a:p>
            <a:pPr marL="0" indent="0" algn="ctr">
              <a:buNone/>
            </a:pPr>
            <a:r>
              <a:rPr lang="en-US" sz="3600" dirty="0" smtClean="0"/>
              <a:t>in preparation for assessment.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8165683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558ED5"/>
                </a:solidFill>
              </a:rPr>
              <a:t>Area’s of Award</a:t>
            </a:r>
            <a:endParaRPr lang="en-US" dirty="0">
              <a:solidFill>
                <a:srgbClr val="558ED5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28800"/>
            <a:ext cx="8568952" cy="391703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300" b="1" dirty="0"/>
              <a:t>1.	Leadership Skills and Group Management</a:t>
            </a:r>
            <a:endParaRPr lang="en-GB" sz="3300" dirty="0"/>
          </a:p>
          <a:p>
            <a:pPr marL="0" indent="0">
              <a:buNone/>
            </a:pPr>
            <a:r>
              <a:rPr lang="en-GB" sz="3300" b="1" dirty="0"/>
              <a:t>2.	Walking Skills</a:t>
            </a:r>
            <a:r>
              <a:rPr lang="en-GB" sz="3300" dirty="0"/>
              <a:t> </a:t>
            </a:r>
            <a:endParaRPr lang="en-GB" sz="3300" dirty="0" smtClean="0"/>
          </a:p>
          <a:p>
            <a:pPr marL="0" indent="0">
              <a:buNone/>
            </a:pPr>
            <a:r>
              <a:rPr lang="en-GB" sz="3300" b="1" dirty="0"/>
              <a:t>3.	Planning a </a:t>
            </a:r>
            <a:r>
              <a:rPr lang="en-GB" sz="3300" b="1" dirty="0" smtClean="0"/>
              <a:t>Walk</a:t>
            </a:r>
          </a:p>
          <a:p>
            <a:pPr marL="0" indent="0">
              <a:buNone/>
            </a:pPr>
            <a:r>
              <a:rPr lang="en-GB" sz="3300" b="1" dirty="0"/>
              <a:t>4.	Basic </a:t>
            </a:r>
            <a:r>
              <a:rPr lang="en-GB" sz="3300" b="1" dirty="0" smtClean="0"/>
              <a:t>Map Work </a:t>
            </a:r>
            <a:r>
              <a:rPr lang="en-GB" sz="3300" b="1" dirty="0"/>
              <a:t>and Route Finding </a:t>
            </a:r>
            <a:r>
              <a:rPr lang="en-GB" sz="3300" b="1" dirty="0" smtClean="0"/>
              <a:t>Skills</a:t>
            </a:r>
          </a:p>
          <a:p>
            <a:pPr marL="0" indent="0">
              <a:buNone/>
            </a:pPr>
            <a:r>
              <a:rPr lang="en-GB" sz="3300" b="1" dirty="0"/>
              <a:t>5.	Equipment </a:t>
            </a:r>
            <a:endParaRPr lang="en-GB" sz="3300" b="1" dirty="0" smtClean="0"/>
          </a:p>
          <a:p>
            <a:pPr marL="0" indent="0">
              <a:buNone/>
            </a:pPr>
            <a:r>
              <a:rPr lang="en-GB" sz="3300" b="1" dirty="0"/>
              <a:t>6.	Hazards and Emergency </a:t>
            </a:r>
            <a:r>
              <a:rPr lang="en-GB" sz="3300" b="1" dirty="0" smtClean="0"/>
              <a:t>Procedures</a:t>
            </a:r>
          </a:p>
          <a:p>
            <a:pPr marL="0" indent="0">
              <a:buNone/>
            </a:pPr>
            <a:r>
              <a:rPr lang="en-GB" sz="3300" b="1" dirty="0"/>
              <a:t>7.	Environmental Awareness, Conservation, </a:t>
            </a:r>
            <a:r>
              <a:rPr lang="en-GB" sz="3300" b="1" dirty="0" smtClean="0"/>
              <a:t>	Access </a:t>
            </a:r>
            <a:r>
              <a:rPr lang="en-GB" sz="3300" b="1" dirty="0"/>
              <a:t>and Land </a:t>
            </a:r>
            <a:r>
              <a:rPr lang="en-GB" sz="3300" b="1" dirty="0" smtClean="0"/>
              <a:t>Ownership </a:t>
            </a:r>
          </a:p>
          <a:p>
            <a:pPr marL="0" indent="0">
              <a:buNone/>
            </a:pPr>
            <a:r>
              <a:rPr lang="en-US" sz="2400" dirty="0" smtClean="0"/>
              <a:t>							(</a:t>
            </a:r>
            <a:r>
              <a:rPr lang="en-US" sz="2400" dirty="0"/>
              <a:t>MTA, </a:t>
            </a:r>
            <a:r>
              <a:rPr lang="en-US" sz="2400" dirty="0" smtClean="0"/>
              <a:t>2016)</a:t>
            </a:r>
            <a:endParaRPr lang="en-GB" sz="3300" b="1" dirty="0" smtClean="0"/>
          </a:p>
          <a:p>
            <a:endParaRPr lang="en-GB" sz="3300" dirty="0"/>
          </a:p>
          <a:p>
            <a:endParaRPr lang="en-GB" b="1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604795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558ED5"/>
                </a:solidFill>
              </a:rPr>
              <a:t>Basic Map Work and Route Finding </a:t>
            </a:r>
            <a:r>
              <a:rPr lang="en-GB" b="1" dirty="0" smtClean="0">
                <a:solidFill>
                  <a:srgbClr val="558ED5"/>
                </a:solidFill>
              </a:rPr>
              <a:t>Skills</a:t>
            </a:r>
            <a:endParaRPr lang="en-US" dirty="0">
              <a:solidFill>
                <a:srgbClr val="558ED5"/>
              </a:solidFill>
            </a:endParaRPr>
          </a:p>
        </p:txBody>
      </p:sp>
      <p:pic>
        <p:nvPicPr>
          <p:cNvPr id="4" name="Picture 3" descr="SmartGoals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1484784"/>
            <a:ext cx="3142716" cy="4177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182719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558ED5"/>
                </a:solidFill>
              </a:rPr>
              <a:t>Specific</a:t>
            </a:r>
            <a:endParaRPr lang="en-US" dirty="0">
              <a:solidFill>
                <a:srgbClr val="558ED5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endParaRPr lang="en-US" dirty="0" smtClean="0"/>
          </a:p>
          <a:p>
            <a:pPr lvl="0"/>
            <a:r>
              <a:rPr lang="en-US" dirty="0" smtClean="0"/>
              <a:t>What </a:t>
            </a:r>
            <a:r>
              <a:rPr lang="en-US" dirty="0"/>
              <a:t>exactly do I want to achieve?</a:t>
            </a:r>
            <a:endParaRPr lang="en-GB" dirty="0"/>
          </a:p>
          <a:p>
            <a:pPr lvl="0"/>
            <a:r>
              <a:rPr lang="en-US" dirty="0" smtClean="0"/>
              <a:t>Where</a:t>
            </a:r>
            <a:r>
              <a:rPr lang="en-US" dirty="0"/>
              <a:t>?</a:t>
            </a:r>
            <a:endParaRPr lang="en-GB" dirty="0"/>
          </a:p>
          <a:p>
            <a:pPr lvl="0"/>
            <a:r>
              <a:rPr lang="en-US" dirty="0" smtClean="0"/>
              <a:t>When?</a:t>
            </a:r>
            <a:endParaRPr lang="en-GB" dirty="0"/>
          </a:p>
          <a:p>
            <a:pPr lvl="0"/>
            <a:r>
              <a:rPr lang="en-US" dirty="0" smtClean="0"/>
              <a:t>How?</a:t>
            </a:r>
            <a:endParaRPr lang="en-GB" dirty="0"/>
          </a:p>
          <a:p>
            <a:pPr lvl="0"/>
            <a:r>
              <a:rPr lang="en-US" dirty="0" smtClean="0"/>
              <a:t>With </a:t>
            </a:r>
            <a:r>
              <a:rPr lang="en-US" dirty="0"/>
              <a:t>whom?</a:t>
            </a:r>
            <a:endParaRPr lang="en-GB" dirty="0"/>
          </a:p>
          <a:p>
            <a:pPr marL="0" lvl="0" indent="0">
              <a:buNone/>
            </a:pPr>
            <a:r>
              <a:rPr lang="en-US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964888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558ED5"/>
                </a:solidFill>
              </a:rPr>
              <a:t>Measurable </a:t>
            </a:r>
            <a:endParaRPr lang="en-US" dirty="0">
              <a:solidFill>
                <a:srgbClr val="558ED5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How will I know / be able to prove that I have completed my goal?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403432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558ED5"/>
                </a:solidFill>
              </a:rPr>
              <a:t>Attainable</a:t>
            </a:r>
            <a:endParaRPr lang="en-US" dirty="0">
              <a:solidFill>
                <a:srgbClr val="558ED5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What resources do I need?</a:t>
            </a:r>
            <a:endParaRPr lang="en-US" dirty="0"/>
          </a:p>
          <a:p>
            <a:r>
              <a:rPr lang="en-US" dirty="0"/>
              <a:t>Are there any barriers?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252275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558ED5"/>
                </a:solidFill>
              </a:rPr>
              <a:t>Relevant</a:t>
            </a:r>
            <a:endParaRPr lang="en-US" dirty="0">
              <a:solidFill>
                <a:srgbClr val="558ED5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Is this goal relevant to my over-all goal?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198360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558ED5"/>
                </a:solidFill>
              </a:rPr>
              <a:t>Time-Bound</a:t>
            </a:r>
            <a:endParaRPr lang="en-US" dirty="0">
              <a:solidFill>
                <a:srgbClr val="558ED5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How much time do I need to achieve this goal?</a:t>
            </a:r>
          </a:p>
          <a:p>
            <a:r>
              <a:rPr lang="en-US" dirty="0" smtClean="0"/>
              <a:t>Be sure to allow enough time to achieve the goal.</a:t>
            </a:r>
          </a:p>
          <a:p>
            <a:r>
              <a:rPr lang="en-US" dirty="0" smtClean="0"/>
              <a:t>Do not allocate too much time.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844748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558ED5"/>
                </a:solidFill>
              </a:rPr>
              <a:t>Basic Map Work and Route Finding </a:t>
            </a:r>
            <a:r>
              <a:rPr lang="en-GB" b="1" dirty="0" smtClean="0">
                <a:solidFill>
                  <a:srgbClr val="558ED5"/>
                </a:solidFill>
              </a:rPr>
              <a:t>Skills</a:t>
            </a:r>
            <a:endParaRPr lang="en-US" dirty="0">
              <a:solidFill>
                <a:srgbClr val="558ED5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27607" y="1700808"/>
            <a:ext cx="9016394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000" dirty="0" smtClean="0"/>
              <a:t>Use </a:t>
            </a:r>
            <a:r>
              <a:rPr lang="en-GB" sz="2000" dirty="0"/>
              <a:t>a variety of commonly used maps and understand the use of scales and symbols</a:t>
            </a:r>
            <a:r>
              <a:rPr lang="en-GB" sz="2000" dirty="0" smtClean="0"/>
              <a:t>.</a:t>
            </a:r>
          </a:p>
          <a:p>
            <a:endParaRPr lang="en-GB" sz="2000" dirty="0" smtClean="0"/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Understand and use the information given on maps with regard to rights of way and access to </a:t>
            </a:r>
            <a:r>
              <a:rPr lang="en-GB" sz="2000" dirty="0" smtClean="0"/>
              <a:t>land.</a:t>
            </a:r>
          </a:p>
          <a:p>
            <a:pPr marL="285750" indent="-285750">
              <a:buFont typeface="Arial"/>
              <a:buChar char="•"/>
            </a:pPr>
            <a:endParaRPr lang="en-GB" sz="2000" dirty="0" smtClean="0"/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Understand how to find uphill and downhill sections using contours and printed heights and identify major land </a:t>
            </a:r>
            <a:r>
              <a:rPr lang="en-GB" sz="2000" dirty="0" smtClean="0"/>
              <a:t>features.</a:t>
            </a:r>
          </a:p>
          <a:p>
            <a:pPr marL="285750" indent="-285750">
              <a:buFont typeface="Arial"/>
              <a:buChar char="•"/>
            </a:pPr>
            <a:endParaRPr lang="en-GB" sz="2000" dirty="0" smtClean="0"/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Understand and provide six figure grid </a:t>
            </a:r>
            <a:r>
              <a:rPr lang="en-GB" sz="2000" dirty="0" smtClean="0"/>
              <a:t>references.</a:t>
            </a:r>
          </a:p>
          <a:p>
            <a:endParaRPr lang="en-GB" sz="2000" dirty="0" smtClean="0"/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Find which direction to walk in by orientating the map either in relation to surrounding features or with a </a:t>
            </a:r>
            <a:r>
              <a:rPr lang="en-GB" sz="2000" dirty="0" smtClean="0"/>
              <a:t>compass.</a:t>
            </a:r>
          </a:p>
        </p:txBody>
      </p:sp>
    </p:spTree>
    <p:extLst>
      <p:ext uri="{BB962C8B-B14F-4D97-AF65-F5344CB8AC3E}">
        <p14:creationId xmlns:p14="http://schemas.microsoft.com/office/powerpoint/2010/main" val="233817442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558ED5"/>
                </a:solidFill>
              </a:rPr>
              <a:t>Basic Map Work and Route Finding Skills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285750" indent="-285750">
              <a:buFont typeface="Arial"/>
              <a:buChar char="•"/>
            </a:pPr>
            <a:endParaRPr lang="en-GB" sz="2000" dirty="0" smtClean="0"/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Use the compass to determine the direction of a path or </a:t>
            </a:r>
            <a:r>
              <a:rPr lang="en-GB" sz="2000" dirty="0" smtClean="0"/>
              <a:t>feature.</a:t>
            </a:r>
          </a:p>
          <a:p>
            <a:pPr marL="285750" indent="-285750">
              <a:buFont typeface="Arial"/>
              <a:buChar char="•"/>
            </a:pPr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Find out how far apart two points are on the map and calculate how long it will take to walk between </a:t>
            </a:r>
            <a:r>
              <a:rPr lang="en-GB" sz="2000" dirty="0" smtClean="0"/>
              <a:t>them.</a:t>
            </a:r>
          </a:p>
          <a:p>
            <a:pPr marL="285750" indent="-285750">
              <a:buFont typeface="Arial"/>
              <a:buChar char="•"/>
            </a:pPr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Understand ‘tick off’ and ‘catching’ features and how to use them to aid route </a:t>
            </a:r>
            <a:r>
              <a:rPr lang="en-GB" sz="2000" dirty="0" smtClean="0"/>
              <a:t>finding.</a:t>
            </a:r>
          </a:p>
          <a:p>
            <a:pPr marL="285750" indent="-285750">
              <a:buFont typeface="Arial"/>
              <a:buChar char="•"/>
            </a:pPr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Recognise linear features such as walls and streams on a </a:t>
            </a:r>
            <a:r>
              <a:rPr lang="en-GB" sz="2000" dirty="0" smtClean="0"/>
              <a:t>map.</a:t>
            </a:r>
          </a:p>
        </p:txBody>
      </p:sp>
    </p:spTree>
    <p:extLst>
      <p:ext uri="{BB962C8B-B14F-4D97-AF65-F5344CB8AC3E}">
        <p14:creationId xmlns:p14="http://schemas.microsoft.com/office/powerpoint/2010/main" val="268843256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558ED5"/>
                </a:solidFill>
              </a:rPr>
              <a:t>Basic Map Work and Route Finding Skills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/>
              <a:buChar char="•"/>
            </a:pPr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Identify position on the map.</a:t>
            </a:r>
          </a:p>
          <a:p>
            <a:pPr marL="285750" indent="-285750">
              <a:buFont typeface="Arial"/>
              <a:buChar char="•"/>
            </a:pPr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Navigate competently (using the above skills) in poor visibility due to weather conditions or darkness.</a:t>
            </a:r>
          </a:p>
          <a:p>
            <a:pPr marL="285750" indent="-285750">
              <a:buFont typeface="Arial"/>
              <a:buChar char="•"/>
            </a:pPr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Understand the benefits and limitations of using handheld GPS </a:t>
            </a:r>
            <a:r>
              <a:rPr lang="en-GB" sz="2000" dirty="0" smtClean="0"/>
              <a:t>devices.</a:t>
            </a:r>
            <a:endParaRPr lang="en-GB" sz="20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699833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martGoals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16632"/>
            <a:ext cx="4032448" cy="5453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734162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Understand and provide six figure grid references</a:t>
            </a: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endParaRPr lang="en-US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>
              <a:buNone/>
            </a:pPr>
            <a:r>
              <a:rPr lang="en-US" b="1" u="sng" dirty="0" smtClean="0"/>
              <a:t>Specific</a:t>
            </a:r>
          </a:p>
          <a:p>
            <a:pPr lvl="0"/>
            <a:r>
              <a:rPr lang="en-US" dirty="0" smtClean="0"/>
              <a:t>Where – Students Union</a:t>
            </a:r>
            <a:endParaRPr lang="en-GB" dirty="0"/>
          </a:p>
          <a:p>
            <a:pPr lvl="0"/>
            <a:r>
              <a:rPr lang="en-US" dirty="0" smtClean="0"/>
              <a:t>When – Today @ 12.00pm</a:t>
            </a:r>
            <a:endParaRPr lang="en-GB" dirty="0"/>
          </a:p>
          <a:p>
            <a:pPr lvl="0"/>
            <a:r>
              <a:rPr lang="en-US" dirty="0" smtClean="0"/>
              <a:t>How – Be shown how to identify and then locate grid reference</a:t>
            </a:r>
            <a:endParaRPr lang="en-GB" dirty="0"/>
          </a:p>
          <a:p>
            <a:pPr lvl="0"/>
            <a:r>
              <a:rPr lang="en-US" dirty="0"/>
              <a:t>With </a:t>
            </a:r>
            <a:r>
              <a:rPr lang="en-US" dirty="0" smtClean="0"/>
              <a:t>whom</a:t>
            </a:r>
            <a:r>
              <a:rPr lang="en-US" dirty="0"/>
              <a:t> </a:t>
            </a:r>
            <a:r>
              <a:rPr lang="en-US" dirty="0" smtClean="0"/>
              <a:t>– Josh Congreve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864279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558ED5"/>
                </a:solidFill>
              </a:rPr>
              <a:t>Understand and provide six figure grid references </a:t>
            </a:r>
            <a:endParaRPr lang="en-US" dirty="0">
              <a:solidFill>
                <a:srgbClr val="558ED5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b="1" u="sng" dirty="0" smtClean="0"/>
              <a:t>Measurable</a:t>
            </a:r>
          </a:p>
          <a:p>
            <a:r>
              <a:rPr lang="en-US" dirty="0"/>
              <a:t>How will I know / be able to prove that I have completed my goal?</a:t>
            </a:r>
          </a:p>
          <a:p>
            <a:r>
              <a:rPr lang="en-US" dirty="0" smtClean="0"/>
              <a:t>I will be able to give 3 and locate 3 different grid references on demand within a 1 minute time limit.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469179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558ED5"/>
                </a:solidFill>
              </a:rPr>
              <a:t>Understand and provide six figure grid references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b="1" u="sng" dirty="0" smtClean="0"/>
              <a:t>Attainable</a:t>
            </a:r>
          </a:p>
          <a:p>
            <a:r>
              <a:rPr lang="en-US" dirty="0"/>
              <a:t>What resources do I </a:t>
            </a:r>
            <a:r>
              <a:rPr lang="en-US" dirty="0" smtClean="0"/>
              <a:t>need?</a:t>
            </a:r>
          </a:p>
          <a:p>
            <a:r>
              <a:rPr lang="en-US" dirty="0" smtClean="0"/>
              <a:t>OS Explorer 1:25,000 Map</a:t>
            </a:r>
          </a:p>
          <a:p>
            <a:r>
              <a:rPr lang="en-US" dirty="0" smtClean="0"/>
              <a:t>Silva Expedition 4 Compass</a:t>
            </a:r>
            <a:endParaRPr lang="en-US" dirty="0"/>
          </a:p>
          <a:p>
            <a:r>
              <a:rPr lang="en-US" dirty="0"/>
              <a:t>Are there any barriers</a:t>
            </a:r>
            <a:r>
              <a:rPr lang="en-US" dirty="0" smtClean="0"/>
              <a:t>?</a:t>
            </a:r>
          </a:p>
          <a:p>
            <a:r>
              <a:rPr lang="en-US" dirty="0" smtClean="0"/>
              <a:t>Josh</a:t>
            </a:r>
            <a:r>
              <a:rPr lang="is-IS" dirty="0" smtClean="0"/>
              <a:t>…?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021127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558ED5"/>
                </a:solidFill>
              </a:rPr>
              <a:t>Understand and provide six figure grid references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b="1" u="sng" dirty="0" smtClean="0"/>
              <a:t>Relevant</a:t>
            </a:r>
          </a:p>
          <a:p>
            <a:r>
              <a:rPr lang="en-US" dirty="0"/>
              <a:t>Is this goal relevant to my over-all goal</a:t>
            </a:r>
            <a:r>
              <a:rPr lang="en-US" dirty="0" smtClean="0"/>
              <a:t>?</a:t>
            </a:r>
          </a:p>
          <a:p>
            <a:r>
              <a:rPr lang="en-US" dirty="0" smtClean="0"/>
              <a:t>Yes: “The ability to calculate grid references is a skill that could be crucial in an emergency.” (Forte, 2012)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250818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558ED5"/>
                </a:solidFill>
              </a:rPr>
              <a:t>Understand and provide six figure grid references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b="1" u="sng" dirty="0" smtClean="0"/>
              <a:t>Time-Bound </a:t>
            </a:r>
          </a:p>
          <a:p>
            <a:r>
              <a:rPr lang="en-US" dirty="0"/>
              <a:t>How much time do I need to achieve this goal?</a:t>
            </a:r>
          </a:p>
          <a:p>
            <a:r>
              <a:rPr lang="en-US" dirty="0" smtClean="0"/>
              <a:t>30 minuets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733136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558ED5"/>
                </a:solidFill>
              </a:rPr>
              <a:t>More Examples of S.M.A.R.T. Goals</a:t>
            </a:r>
            <a:r>
              <a:rPr lang="is-IS" dirty="0" smtClean="0">
                <a:solidFill>
                  <a:srgbClr val="558ED5"/>
                </a:solidFill>
              </a:rPr>
              <a:t>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849313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Forte, C. 2012. </a:t>
            </a:r>
            <a:r>
              <a:rPr lang="en-US" sz="2000" i="1" dirty="0" smtClean="0"/>
              <a:t>Navigation In The Mountains</a:t>
            </a:r>
            <a:r>
              <a:rPr lang="en-US" sz="2000" dirty="0" smtClean="0"/>
              <a:t>. Mountain Training UK, Wales.</a:t>
            </a:r>
          </a:p>
          <a:p>
            <a:r>
              <a:rPr lang="en-US" sz="2000" dirty="0" smtClean="0"/>
              <a:t>MTA, 2014. </a:t>
            </a:r>
            <a:r>
              <a:rPr lang="en-US" sz="2000" i="1" dirty="0" smtClean="0"/>
              <a:t>Lowland Leader Award Candidate Handbook</a:t>
            </a:r>
            <a:r>
              <a:rPr lang="en-US" sz="2000" dirty="0" smtClean="0"/>
              <a:t>. </a:t>
            </a:r>
            <a:r>
              <a:rPr lang="en-US" sz="2000" dirty="0"/>
              <a:t>Mountain Training UK, Wales.</a:t>
            </a:r>
          </a:p>
          <a:p>
            <a:r>
              <a:rPr lang="en-US" sz="2000" dirty="0"/>
              <a:t>MTA, 2016. </a:t>
            </a:r>
            <a:r>
              <a:rPr lang="en-US" sz="2000" dirty="0">
                <a:hlinkClick r:id="rId2"/>
              </a:rPr>
              <a:t>http://www.mountain-training.org/walking/skills-and-awards/lowland-</a:t>
            </a:r>
            <a:r>
              <a:rPr lang="en-US" sz="2000" dirty="0" smtClean="0">
                <a:hlinkClick r:id="rId2"/>
              </a:rPr>
              <a:t>leader</a:t>
            </a:r>
            <a:r>
              <a:rPr lang="en-US" sz="2000" dirty="0" smtClean="0"/>
              <a:t>. Accessed: October 5th 2016.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68122391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01155a8fcdf8072eea97715944ea3d8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f60d8c41df2d54b37b748a3da9bbc2a0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purl.org/dc/dcmitype/"/>
    <ds:schemaRef ds:uri="http://www.w3.org/XML/1998/namespace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303dbf9b-b85b-46a0-94f1-894078c07ec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F7E1A4D-29DB-447C-8201-DF1B692C6E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405</TotalTime>
  <Words>601</Words>
  <Application>Microsoft Macintosh PowerPoint</Application>
  <PresentationFormat>On-screen Show (4:3)</PresentationFormat>
  <Paragraphs>102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20140311PresentationUWTSDTemplate</vt:lpstr>
      <vt:lpstr>S.M.A.R.T. Goal Setting for  Lowland Leader Award Assessment</vt:lpstr>
      <vt:lpstr>Lowland Leader Award</vt:lpstr>
      <vt:lpstr>Over-all Goal</vt:lpstr>
      <vt:lpstr>Area’s of Award</vt:lpstr>
      <vt:lpstr>Basic Map Work and Route Finding Skills</vt:lpstr>
      <vt:lpstr>Specific</vt:lpstr>
      <vt:lpstr>Measurable </vt:lpstr>
      <vt:lpstr>Attainable</vt:lpstr>
      <vt:lpstr>Relevant</vt:lpstr>
      <vt:lpstr>Time-Bound</vt:lpstr>
      <vt:lpstr>Basic Map Work and Route Finding Skills</vt:lpstr>
      <vt:lpstr>Basic Map Work and Route Finding Skills</vt:lpstr>
      <vt:lpstr>Basic Map Work and Route Finding Skills</vt:lpstr>
      <vt:lpstr>PowerPoint Presentation</vt:lpstr>
      <vt:lpstr>Understand and provide six figure grid references </vt:lpstr>
      <vt:lpstr>Understand and provide six figure grid references </vt:lpstr>
      <vt:lpstr>Understand and provide six figure grid references </vt:lpstr>
      <vt:lpstr>Understand and provide six figure grid references </vt:lpstr>
      <vt:lpstr>Understand and provide six figure grid references </vt:lpstr>
      <vt:lpstr>More Examples of S.M.A.R.T. Goals…</vt:lpstr>
      <vt:lpstr>References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Tom Moore</cp:lastModifiedBy>
  <cp:revision>55</cp:revision>
  <dcterms:created xsi:type="dcterms:W3CDTF">2015-04-14T15:21:28Z</dcterms:created>
  <dcterms:modified xsi:type="dcterms:W3CDTF">2016-10-05T20:17:46Z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