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21602700" cy="30243463"/>
  <p:notesSz cx="6669088" cy="9753600"/>
  <p:defaultTextStyle>
    <a:defPPr>
      <a:defRPr lang="en-US"/>
    </a:defPPr>
    <a:lvl1pPr marL="0" algn="l" defTabSz="2962565" rtl="0" eaLnBrk="1" latinLnBrk="0" hangingPunct="1">
      <a:defRPr sz="5800" kern="1200">
        <a:solidFill>
          <a:schemeClr val="tx1"/>
        </a:solidFill>
        <a:latin typeface="+mn-lt"/>
        <a:ea typeface="+mn-ea"/>
        <a:cs typeface="+mn-cs"/>
      </a:defRPr>
    </a:lvl1pPr>
    <a:lvl2pPr marL="1481282" algn="l" defTabSz="2962565" rtl="0" eaLnBrk="1" latinLnBrk="0" hangingPunct="1">
      <a:defRPr sz="5800" kern="1200">
        <a:solidFill>
          <a:schemeClr val="tx1"/>
        </a:solidFill>
        <a:latin typeface="+mn-lt"/>
        <a:ea typeface="+mn-ea"/>
        <a:cs typeface="+mn-cs"/>
      </a:defRPr>
    </a:lvl2pPr>
    <a:lvl3pPr marL="2962565" algn="l" defTabSz="2962565" rtl="0" eaLnBrk="1" latinLnBrk="0" hangingPunct="1">
      <a:defRPr sz="5800" kern="1200">
        <a:solidFill>
          <a:schemeClr val="tx1"/>
        </a:solidFill>
        <a:latin typeface="+mn-lt"/>
        <a:ea typeface="+mn-ea"/>
        <a:cs typeface="+mn-cs"/>
      </a:defRPr>
    </a:lvl3pPr>
    <a:lvl4pPr marL="4443847" algn="l" defTabSz="2962565" rtl="0" eaLnBrk="1" latinLnBrk="0" hangingPunct="1">
      <a:defRPr sz="5800" kern="1200">
        <a:solidFill>
          <a:schemeClr val="tx1"/>
        </a:solidFill>
        <a:latin typeface="+mn-lt"/>
        <a:ea typeface="+mn-ea"/>
        <a:cs typeface="+mn-cs"/>
      </a:defRPr>
    </a:lvl4pPr>
    <a:lvl5pPr marL="5925129" algn="l" defTabSz="2962565" rtl="0" eaLnBrk="1" latinLnBrk="0" hangingPunct="1">
      <a:defRPr sz="5800" kern="1200">
        <a:solidFill>
          <a:schemeClr val="tx1"/>
        </a:solidFill>
        <a:latin typeface="+mn-lt"/>
        <a:ea typeface="+mn-ea"/>
        <a:cs typeface="+mn-cs"/>
      </a:defRPr>
    </a:lvl5pPr>
    <a:lvl6pPr marL="7406411" algn="l" defTabSz="2962565" rtl="0" eaLnBrk="1" latinLnBrk="0" hangingPunct="1">
      <a:defRPr sz="5800" kern="1200">
        <a:solidFill>
          <a:schemeClr val="tx1"/>
        </a:solidFill>
        <a:latin typeface="+mn-lt"/>
        <a:ea typeface="+mn-ea"/>
        <a:cs typeface="+mn-cs"/>
      </a:defRPr>
    </a:lvl6pPr>
    <a:lvl7pPr marL="8887694" algn="l" defTabSz="2962565" rtl="0" eaLnBrk="1" latinLnBrk="0" hangingPunct="1">
      <a:defRPr sz="5800" kern="1200">
        <a:solidFill>
          <a:schemeClr val="tx1"/>
        </a:solidFill>
        <a:latin typeface="+mn-lt"/>
        <a:ea typeface="+mn-ea"/>
        <a:cs typeface="+mn-cs"/>
      </a:defRPr>
    </a:lvl7pPr>
    <a:lvl8pPr marL="10368976" algn="l" defTabSz="2962565" rtl="0" eaLnBrk="1" latinLnBrk="0" hangingPunct="1">
      <a:defRPr sz="5800" kern="1200">
        <a:solidFill>
          <a:schemeClr val="tx1"/>
        </a:solidFill>
        <a:latin typeface="+mn-lt"/>
        <a:ea typeface="+mn-ea"/>
        <a:cs typeface="+mn-cs"/>
      </a:defRPr>
    </a:lvl8pPr>
    <a:lvl9pPr marL="11850258" algn="l" defTabSz="2962565" rtl="0" eaLnBrk="1" latinLnBrk="0" hangingPunct="1">
      <a:defRPr sz="5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9526">
          <p15:clr>
            <a:srgbClr val="A4A3A4"/>
          </p15:clr>
        </p15:guide>
        <p15:guide id="2" pos="680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195" autoAdjust="0"/>
    <p:restoredTop sz="99252" autoAdjust="0"/>
  </p:normalViewPr>
  <p:slideViewPr>
    <p:cSldViewPr>
      <p:cViewPr>
        <p:scale>
          <a:sx n="63" d="100"/>
          <a:sy n="63" d="100"/>
        </p:scale>
        <p:origin x="-152" y="-120"/>
      </p:cViewPr>
      <p:guideLst>
        <p:guide orient="horz" pos="9526"/>
        <p:guide pos="6804"/>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4" Type="http://schemas.openxmlformats.org/officeDocument/2006/relationships/printerSettings" Target="printerSettings/printerSettings1.bin"/><Relationship Id="rId5" Type="http://schemas.openxmlformats.org/officeDocument/2006/relationships/presProps" Target="presProps.xml"/><Relationship Id="rId6" Type="http://schemas.openxmlformats.org/officeDocument/2006/relationships/viewProps" Target="viewProps.xml"/><Relationship Id="rId7" Type="http://schemas.openxmlformats.org/officeDocument/2006/relationships/theme" Target="theme/theme1.xml"/><Relationship Id="rId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73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7363"/>
          </a:xfrm>
          <a:prstGeom prst="rect">
            <a:avLst/>
          </a:prstGeom>
        </p:spPr>
        <p:txBody>
          <a:bodyPr vert="horz" lIns="91440" tIns="45720" rIns="91440" bIns="45720" rtlCol="0"/>
          <a:lstStyle>
            <a:lvl1pPr algn="r">
              <a:defRPr sz="1200"/>
            </a:lvl1pPr>
          </a:lstStyle>
          <a:p>
            <a:fld id="{C6DBB7E8-EE51-E848-8B89-A96DD4CFF668}" type="datetimeFigureOut">
              <a:rPr lang="en-US" smtClean="0"/>
              <a:t>15/06/17</a:t>
            </a:fld>
            <a:endParaRPr lang="en-GB"/>
          </a:p>
        </p:txBody>
      </p:sp>
      <p:sp>
        <p:nvSpPr>
          <p:cNvPr id="4" name="Slide Image Placeholder 3"/>
          <p:cNvSpPr>
            <a:spLocks noGrp="1" noRot="1" noChangeAspect="1"/>
          </p:cNvSpPr>
          <p:nvPr>
            <p:ph type="sldImg" idx="2"/>
          </p:nvPr>
        </p:nvSpPr>
        <p:spPr>
          <a:xfrm>
            <a:off x="2028825" y="731838"/>
            <a:ext cx="2611438"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32325"/>
            <a:ext cx="5335588" cy="4389438"/>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9264650"/>
            <a:ext cx="2889250" cy="4873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7363"/>
          </a:xfrm>
          <a:prstGeom prst="rect">
            <a:avLst/>
          </a:prstGeom>
        </p:spPr>
        <p:txBody>
          <a:bodyPr vert="horz" lIns="91440" tIns="45720" rIns="91440" bIns="45720" rtlCol="0" anchor="b"/>
          <a:lstStyle>
            <a:lvl1pPr algn="r">
              <a:defRPr sz="1200"/>
            </a:lvl1pPr>
          </a:lstStyle>
          <a:p>
            <a:fld id="{B8C58FD8-8CF4-4D4D-B80C-71459BCB1FD2}" type="slidenum">
              <a:rPr lang="en-GB" smtClean="0"/>
              <a:t>‹#›</a:t>
            </a:fld>
            <a:endParaRPr lang="en-GB"/>
          </a:p>
        </p:txBody>
      </p:sp>
    </p:spTree>
    <p:extLst>
      <p:ext uri="{BB962C8B-B14F-4D97-AF65-F5344CB8AC3E}">
        <p14:creationId xmlns:p14="http://schemas.microsoft.com/office/powerpoint/2010/main" val="98742097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Pretty colours</a:t>
            </a:r>
            <a:r>
              <a:rPr lang="en-GB" baseline="0" dirty="0" smtClean="0"/>
              <a:t> </a:t>
            </a:r>
            <a:r>
              <a:rPr lang="mr-IN" baseline="0" dirty="0" smtClean="0"/>
              <a:t>–</a:t>
            </a:r>
            <a:r>
              <a:rPr lang="en-GB" baseline="0" dirty="0" smtClean="0"/>
              <a:t> simulation/prediction expression /profile </a:t>
            </a:r>
          </a:p>
          <a:p>
            <a:endParaRPr lang="en-GB" dirty="0" smtClean="0"/>
          </a:p>
          <a:p>
            <a:r>
              <a:rPr lang="en-GB" dirty="0" smtClean="0"/>
              <a:t>Durbin-Watson</a:t>
            </a:r>
            <a:r>
              <a:rPr lang="en-GB" baseline="0" dirty="0" smtClean="0"/>
              <a:t>  good </a:t>
            </a:r>
            <a:r>
              <a:rPr lang="mr-IN" baseline="0" dirty="0" smtClean="0"/>
              <a:t>–</a:t>
            </a:r>
            <a:r>
              <a:rPr lang="en-GB" baseline="0" dirty="0" smtClean="0"/>
              <a:t> assumption of regression (2 is good) 1.95 </a:t>
            </a:r>
          </a:p>
          <a:p>
            <a:endParaRPr lang="en-GB" baseline="0" dirty="0" smtClean="0"/>
          </a:p>
          <a:p>
            <a:r>
              <a:rPr lang="en-GB" baseline="0" dirty="0" smtClean="0"/>
              <a:t>79 pro male team sports athletes </a:t>
            </a:r>
            <a:r>
              <a:rPr lang="mr-IN" baseline="0" dirty="0" smtClean="0"/>
              <a:t>–</a:t>
            </a:r>
            <a:r>
              <a:rPr lang="en-GB" baseline="0" dirty="0" smtClean="0"/>
              <a:t> sport had little effect </a:t>
            </a:r>
          </a:p>
          <a:p>
            <a:endParaRPr lang="en-GB" baseline="0" dirty="0" smtClean="0"/>
          </a:p>
          <a:p>
            <a:r>
              <a:rPr lang="en-GB" baseline="0" dirty="0" smtClean="0"/>
              <a:t>Table descriptive stats and correlation matrix </a:t>
            </a:r>
          </a:p>
          <a:p>
            <a:endParaRPr lang="en-GB" baseline="0" dirty="0" smtClean="0"/>
          </a:p>
          <a:p>
            <a:r>
              <a:rPr lang="en-GB" baseline="0" dirty="0" smtClean="0"/>
              <a:t>DTI &amp; Regression (</a:t>
            </a:r>
            <a:r>
              <a:rPr lang="en-GB" baseline="0" dirty="0" err="1" smtClean="0"/>
              <a:t>asscoation</a:t>
            </a:r>
            <a:r>
              <a:rPr lang="en-GB" baseline="0" dirty="0" smtClean="0"/>
              <a:t> between NES, HI and H30) </a:t>
            </a:r>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8C58FD8-8CF4-4D4D-B80C-71459BCB1FD2}" type="slidenum">
              <a:rPr lang="en-GB" smtClean="0"/>
              <a:t>1</a:t>
            </a:fld>
            <a:endParaRPr lang="en-GB"/>
          </a:p>
        </p:txBody>
      </p:sp>
    </p:spTree>
    <p:extLst>
      <p:ext uri="{BB962C8B-B14F-4D97-AF65-F5344CB8AC3E}">
        <p14:creationId xmlns:p14="http://schemas.microsoft.com/office/powerpoint/2010/main" val="130943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20203" y="9395078"/>
            <a:ext cx="18362295" cy="6482742"/>
          </a:xfrm>
        </p:spPr>
        <p:txBody>
          <a:bodyPr/>
          <a:lstStyle/>
          <a:p>
            <a:r>
              <a:rPr lang="en-US" smtClean="0"/>
              <a:t>Click to edit Master title style</a:t>
            </a:r>
            <a:endParaRPr lang="en-GB"/>
          </a:p>
        </p:txBody>
      </p:sp>
      <p:sp>
        <p:nvSpPr>
          <p:cNvPr id="3" name="Subtitle 2"/>
          <p:cNvSpPr>
            <a:spLocks noGrp="1"/>
          </p:cNvSpPr>
          <p:nvPr>
            <p:ph type="subTitle" idx="1"/>
          </p:nvPr>
        </p:nvSpPr>
        <p:spPr>
          <a:xfrm>
            <a:off x="3240405" y="17137962"/>
            <a:ext cx="15121890" cy="7728885"/>
          </a:xfrm>
        </p:spPr>
        <p:txBody>
          <a:bodyPr/>
          <a:lstStyle>
            <a:lvl1pPr marL="0" indent="0" algn="ctr">
              <a:buNone/>
              <a:defRPr>
                <a:solidFill>
                  <a:schemeClr val="tx1">
                    <a:tint val="75000"/>
                  </a:schemeClr>
                </a:solidFill>
              </a:defRPr>
            </a:lvl1pPr>
            <a:lvl2pPr marL="1481282" indent="0" algn="ctr">
              <a:buNone/>
              <a:defRPr>
                <a:solidFill>
                  <a:schemeClr val="tx1">
                    <a:tint val="75000"/>
                  </a:schemeClr>
                </a:solidFill>
              </a:defRPr>
            </a:lvl2pPr>
            <a:lvl3pPr marL="2962565" indent="0" algn="ctr">
              <a:buNone/>
              <a:defRPr>
                <a:solidFill>
                  <a:schemeClr val="tx1">
                    <a:tint val="75000"/>
                  </a:schemeClr>
                </a:solidFill>
              </a:defRPr>
            </a:lvl3pPr>
            <a:lvl4pPr marL="4443847" indent="0" algn="ctr">
              <a:buNone/>
              <a:defRPr>
                <a:solidFill>
                  <a:schemeClr val="tx1">
                    <a:tint val="75000"/>
                  </a:schemeClr>
                </a:solidFill>
              </a:defRPr>
            </a:lvl4pPr>
            <a:lvl5pPr marL="5925129" indent="0" algn="ctr">
              <a:buNone/>
              <a:defRPr>
                <a:solidFill>
                  <a:schemeClr val="tx1">
                    <a:tint val="75000"/>
                  </a:schemeClr>
                </a:solidFill>
              </a:defRPr>
            </a:lvl5pPr>
            <a:lvl6pPr marL="7406411" indent="0" algn="ctr">
              <a:buNone/>
              <a:defRPr>
                <a:solidFill>
                  <a:schemeClr val="tx1">
                    <a:tint val="75000"/>
                  </a:schemeClr>
                </a:solidFill>
              </a:defRPr>
            </a:lvl6pPr>
            <a:lvl7pPr marL="8887694" indent="0" algn="ctr">
              <a:buNone/>
              <a:defRPr>
                <a:solidFill>
                  <a:schemeClr val="tx1">
                    <a:tint val="75000"/>
                  </a:schemeClr>
                </a:solidFill>
              </a:defRPr>
            </a:lvl7pPr>
            <a:lvl8pPr marL="10368976" indent="0" algn="ctr">
              <a:buNone/>
              <a:defRPr>
                <a:solidFill>
                  <a:schemeClr val="tx1">
                    <a:tint val="75000"/>
                  </a:schemeClr>
                </a:solidFill>
              </a:defRPr>
            </a:lvl8pPr>
            <a:lvl9pPr marL="11850258"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15/06/17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15/06/17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06464" y="19434227"/>
            <a:ext cx="18362295" cy="6006688"/>
          </a:xfrm>
        </p:spPr>
        <p:txBody>
          <a:bodyPr anchor="t"/>
          <a:lstStyle>
            <a:lvl1pPr algn="l">
              <a:defRPr sz="13000" b="1" cap="all"/>
            </a:lvl1pPr>
          </a:lstStyle>
          <a:p>
            <a:r>
              <a:rPr lang="en-US" smtClean="0"/>
              <a:t>Click to edit Master title style</a:t>
            </a:r>
            <a:endParaRPr lang="en-GB"/>
          </a:p>
        </p:txBody>
      </p:sp>
      <p:sp>
        <p:nvSpPr>
          <p:cNvPr id="3" name="Text Placeholder 2"/>
          <p:cNvSpPr>
            <a:spLocks noGrp="1"/>
          </p:cNvSpPr>
          <p:nvPr>
            <p:ph type="body" idx="1"/>
          </p:nvPr>
        </p:nvSpPr>
        <p:spPr>
          <a:xfrm>
            <a:off x="1706464" y="12818472"/>
            <a:ext cx="18362295" cy="6615755"/>
          </a:xfrm>
        </p:spPr>
        <p:txBody>
          <a:bodyPr anchor="b"/>
          <a:lstStyle>
            <a:lvl1pPr marL="0" indent="0">
              <a:buNone/>
              <a:defRPr sz="6500">
                <a:solidFill>
                  <a:schemeClr val="tx1">
                    <a:tint val="75000"/>
                  </a:schemeClr>
                </a:solidFill>
              </a:defRPr>
            </a:lvl1pPr>
            <a:lvl2pPr marL="1481282" indent="0">
              <a:buNone/>
              <a:defRPr sz="5800">
                <a:solidFill>
                  <a:schemeClr val="tx1">
                    <a:tint val="75000"/>
                  </a:schemeClr>
                </a:solidFill>
              </a:defRPr>
            </a:lvl2pPr>
            <a:lvl3pPr marL="2962565" indent="0">
              <a:buNone/>
              <a:defRPr sz="5200">
                <a:solidFill>
                  <a:schemeClr val="tx1">
                    <a:tint val="75000"/>
                  </a:schemeClr>
                </a:solidFill>
              </a:defRPr>
            </a:lvl3pPr>
            <a:lvl4pPr marL="4443847" indent="0">
              <a:buNone/>
              <a:defRPr sz="4500">
                <a:solidFill>
                  <a:schemeClr val="tx1">
                    <a:tint val="75000"/>
                  </a:schemeClr>
                </a:solidFill>
              </a:defRPr>
            </a:lvl4pPr>
            <a:lvl5pPr marL="5925129" indent="0">
              <a:buNone/>
              <a:defRPr sz="4500">
                <a:solidFill>
                  <a:schemeClr val="tx1">
                    <a:tint val="75000"/>
                  </a:schemeClr>
                </a:solidFill>
              </a:defRPr>
            </a:lvl5pPr>
            <a:lvl6pPr marL="7406411" indent="0">
              <a:buNone/>
              <a:defRPr sz="4500">
                <a:solidFill>
                  <a:schemeClr val="tx1">
                    <a:tint val="75000"/>
                  </a:schemeClr>
                </a:solidFill>
              </a:defRPr>
            </a:lvl6pPr>
            <a:lvl7pPr marL="8887694" indent="0">
              <a:buNone/>
              <a:defRPr sz="4500">
                <a:solidFill>
                  <a:schemeClr val="tx1">
                    <a:tint val="75000"/>
                  </a:schemeClr>
                </a:solidFill>
              </a:defRPr>
            </a:lvl7pPr>
            <a:lvl8pPr marL="10368976" indent="0">
              <a:buNone/>
              <a:defRPr sz="4500">
                <a:solidFill>
                  <a:schemeClr val="tx1">
                    <a:tint val="75000"/>
                  </a:schemeClr>
                </a:solidFill>
              </a:defRPr>
            </a:lvl8pPr>
            <a:lvl9pPr marL="11850258" indent="0">
              <a:buNone/>
              <a:defRPr sz="45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D00B110-6F6B-4953-87A5-30804D3EC984}" type="datetimeFigureOut">
              <a:rPr lang="en-GB" smtClean="0"/>
              <a:t>15/06/17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2550319" y="31118567"/>
            <a:ext cx="22787848" cy="88021077"/>
          </a:xfrm>
        </p:spPr>
        <p:txBody>
          <a:bodyPr/>
          <a:lstStyle>
            <a:lvl1pPr>
              <a:defRPr sz="9100"/>
            </a:lvl1pPr>
            <a:lvl2pPr>
              <a:defRPr sz="78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25698212" y="31118567"/>
            <a:ext cx="22787848" cy="88021077"/>
          </a:xfrm>
        </p:spPr>
        <p:txBody>
          <a:bodyPr/>
          <a:lstStyle>
            <a:lvl1pPr>
              <a:defRPr sz="9100"/>
            </a:lvl1pPr>
            <a:lvl2pPr>
              <a:defRPr sz="78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D00B110-6F6B-4953-87A5-30804D3EC984}" type="datetimeFigureOut">
              <a:rPr lang="en-GB" smtClean="0"/>
              <a:t>15/06/17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0135" y="1211141"/>
            <a:ext cx="19442430" cy="5040577"/>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1080135" y="6769777"/>
            <a:ext cx="9544944" cy="2821321"/>
          </a:xfrm>
        </p:spPr>
        <p:txBody>
          <a:bodyPr anchor="b"/>
          <a:lstStyle>
            <a:lvl1pPr marL="0" indent="0">
              <a:buNone/>
              <a:defRPr sz="7800" b="1"/>
            </a:lvl1pPr>
            <a:lvl2pPr marL="1481282" indent="0">
              <a:buNone/>
              <a:defRPr sz="6500" b="1"/>
            </a:lvl2pPr>
            <a:lvl3pPr marL="2962565" indent="0">
              <a:buNone/>
              <a:defRPr sz="5800" b="1"/>
            </a:lvl3pPr>
            <a:lvl4pPr marL="4443847" indent="0">
              <a:buNone/>
              <a:defRPr sz="5200" b="1"/>
            </a:lvl4pPr>
            <a:lvl5pPr marL="5925129" indent="0">
              <a:buNone/>
              <a:defRPr sz="5200" b="1"/>
            </a:lvl5pPr>
            <a:lvl6pPr marL="7406411" indent="0">
              <a:buNone/>
              <a:defRPr sz="5200" b="1"/>
            </a:lvl6pPr>
            <a:lvl7pPr marL="8887694" indent="0">
              <a:buNone/>
              <a:defRPr sz="5200" b="1"/>
            </a:lvl7pPr>
            <a:lvl8pPr marL="10368976" indent="0">
              <a:buNone/>
              <a:defRPr sz="5200" b="1"/>
            </a:lvl8pPr>
            <a:lvl9pPr marL="11850258" indent="0">
              <a:buNone/>
              <a:defRPr sz="5200" b="1"/>
            </a:lvl9pPr>
          </a:lstStyle>
          <a:p>
            <a:pPr lvl="0"/>
            <a:r>
              <a:rPr lang="en-US" smtClean="0"/>
              <a:t>Click to edit Master text styles</a:t>
            </a:r>
          </a:p>
        </p:txBody>
      </p:sp>
      <p:sp>
        <p:nvSpPr>
          <p:cNvPr id="4" name="Content Placeholder 3"/>
          <p:cNvSpPr>
            <a:spLocks noGrp="1"/>
          </p:cNvSpPr>
          <p:nvPr>
            <p:ph sz="half" idx="2"/>
          </p:nvPr>
        </p:nvSpPr>
        <p:spPr>
          <a:xfrm>
            <a:off x="1080135" y="9591098"/>
            <a:ext cx="9544944" cy="17424997"/>
          </a:xfrm>
        </p:spPr>
        <p:txBody>
          <a:bodyPr/>
          <a:lstStyle>
            <a:lvl1pPr>
              <a:defRPr sz="78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10973873" y="6769777"/>
            <a:ext cx="9548693" cy="2821321"/>
          </a:xfrm>
        </p:spPr>
        <p:txBody>
          <a:bodyPr anchor="b"/>
          <a:lstStyle>
            <a:lvl1pPr marL="0" indent="0">
              <a:buNone/>
              <a:defRPr sz="7800" b="1"/>
            </a:lvl1pPr>
            <a:lvl2pPr marL="1481282" indent="0">
              <a:buNone/>
              <a:defRPr sz="6500" b="1"/>
            </a:lvl2pPr>
            <a:lvl3pPr marL="2962565" indent="0">
              <a:buNone/>
              <a:defRPr sz="5800" b="1"/>
            </a:lvl3pPr>
            <a:lvl4pPr marL="4443847" indent="0">
              <a:buNone/>
              <a:defRPr sz="5200" b="1"/>
            </a:lvl4pPr>
            <a:lvl5pPr marL="5925129" indent="0">
              <a:buNone/>
              <a:defRPr sz="5200" b="1"/>
            </a:lvl5pPr>
            <a:lvl6pPr marL="7406411" indent="0">
              <a:buNone/>
              <a:defRPr sz="5200" b="1"/>
            </a:lvl6pPr>
            <a:lvl7pPr marL="8887694" indent="0">
              <a:buNone/>
              <a:defRPr sz="5200" b="1"/>
            </a:lvl7pPr>
            <a:lvl8pPr marL="10368976" indent="0">
              <a:buNone/>
              <a:defRPr sz="5200" b="1"/>
            </a:lvl8pPr>
            <a:lvl9pPr marL="11850258" indent="0">
              <a:buNone/>
              <a:defRPr sz="5200" b="1"/>
            </a:lvl9pPr>
          </a:lstStyle>
          <a:p>
            <a:pPr lvl="0"/>
            <a:r>
              <a:rPr lang="en-US" smtClean="0"/>
              <a:t>Click to edit Master text styles</a:t>
            </a:r>
          </a:p>
        </p:txBody>
      </p:sp>
      <p:sp>
        <p:nvSpPr>
          <p:cNvPr id="6" name="Content Placeholder 5"/>
          <p:cNvSpPr>
            <a:spLocks noGrp="1"/>
          </p:cNvSpPr>
          <p:nvPr>
            <p:ph sz="quarter" idx="4"/>
          </p:nvPr>
        </p:nvSpPr>
        <p:spPr>
          <a:xfrm>
            <a:off x="10973873" y="9591098"/>
            <a:ext cx="9548693" cy="17424997"/>
          </a:xfrm>
        </p:spPr>
        <p:txBody>
          <a:bodyPr/>
          <a:lstStyle>
            <a:lvl1pPr>
              <a:defRPr sz="78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D00B110-6F6B-4953-87A5-30804D3EC984}" type="datetimeFigureOut">
              <a:rPr lang="en-GB" smtClean="0"/>
              <a:t>15/06/17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D00B110-6F6B-4953-87A5-30804D3EC984}" type="datetimeFigureOut">
              <a:rPr lang="en-GB" smtClean="0"/>
              <a:t>15/06/17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00B110-6F6B-4953-87A5-30804D3EC984}" type="datetimeFigureOut">
              <a:rPr lang="en-GB" smtClean="0"/>
              <a:t>15/06/17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0136" y="1204138"/>
            <a:ext cx="7107139" cy="5124587"/>
          </a:xfrm>
        </p:spPr>
        <p:txBody>
          <a:bodyPr anchor="b"/>
          <a:lstStyle>
            <a:lvl1pPr algn="l">
              <a:defRPr sz="6500" b="1"/>
            </a:lvl1pPr>
          </a:lstStyle>
          <a:p>
            <a:r>
              <a:rPr lang="en-US" smtClean="0"/>
              <a:t>Click to edit Master title style</a:t>
            </a:r>
            <a:endParaRPr lang="en-GB"/>
          </a:p>
        </p:txBody>
      </p:sp>
      <p:sp>
        <p:nvSpPr>
          <p:cNvPr id="3" name="Content Placeholder 2"/>
          <p:cNvSpPr>
            <a:spLocks noGrp="1"/>
          </p:cNvSpPr>
          <p:nvPr>
            <p:ph idx="1"/>
          </p:nvPr>
        </p:nvSpPr>
        <p:spPr>
          <a:xfrm>
            <a:off x="8446056" y="1204140"/>
            <a:ext cx="12076509" cy="25811958"/>
          </a:xfrm>
        </p:spPr>
        <p:txBody>
          <a:bodyPr/>
          <a:lstStyle>
            <a:lvl1pPr>
              <a:defRPr sz="10400"/>
            </a:lvl1pPr>
            <a:lvl2pPr>
              <a:defRPr sz="9100"/>
            </a:lvl2pPr>
            <a:lvl3pPr>
              <a:defRPr sz="7800"/>
            </a:lvl3pPr>
            <a:lvl4pPr>
              <a:defRPr sz="6500"/>
            </a:lvl4pPr>
            <a:lvl5pPr>
              <a:defRPr sz="6500"/>
            </a:lvl5pPr>
            <a:lvl6pPr>
              <a:defRPr sz="6500"/>
            </a:lvl6pPr>
            <a:lvl7pPr>
              <a:defRPr sz="6500"/>
            </a:lvl7pPr>
            <a:lvl8pPr>
              <a:defRPr sz="6500"/>
            </a:lvl8pPr>
            <a:lvl9pPr>
              <a:defRPr sz="6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1080136" y="6328727"/>
            <a:ext cx="7107139" cy="20687371"/>
          </a:xfrm>
        </p:spPr>
        <p:txBody>
          <a:bodyPr/>
          <a:lstStyle>
            <a:lvl1pPr marL="0" indent="0">
              <a:buNone/>
              <a:defRPr sz="4500"/>
            </a:lvl1pPr>
            <a:lvl2pPr marL="1481282" indent="0">
              <a:buNone/>
              <a:defRPr sz="3900"/>
            </a:lvl2pPr>
            <a:lvl3pPr marL="2962565" indent="0">
              <a:buNone/>
              <a:defRPr sz="3200"/>
            </a:lvl3pPr>
            <a:lvl4pPr marL="4443847" indent="0">
              <a:buNone/>
              <a:defRPr sz="2900"/>
            </a:lvl4pPr>
            <a:lvl5pPr marL="5925129" indent="0">
              <a:buNone/>
              <a:defRPr sz="2900"/>
            </a:lvl5pPr>
            <a:lvl6pPr marL="7406411" indent="0">
              <a:buNone/>
              <a:defRPr sz="2900"/>
            </a:lvl6pPr>
            <a:lvl7pPr marL="8887694" indent="0">
              <a:buNone/>
              <a:defRPr sz="2900"/>
            </a:lvl7pPr>
            <a:lvl8pPr marL="10368976" indent="0">
              <a:buNone/>
              <a:defRPr sz="2900"/>
            </a:lvl8pPr>
            <a:lvl9pPr marL="11850258" indent="0">
              <a:buNone/>
              <a:defRPr sz="2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00B110-6F6B-4953-87A5-30804D3EC984}" type="datetimeFigureOut">
              <a:rPr lang="en-GB" smtClean="0"/>
              <a:t>15/06/17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34280" y="21170424"/>
            <a:ext cx="12961620" cy="2499288"/>
          </a:xfrm>
        </p:spPr>
        <p:txBody>
          <a:bodyPr anchor="b"/>
          <a:lstStyle>
            <a:lvl1pPr algn="l">
              <a:defRPr sz="6500" b="1"/>
            </a:lvl1pPr>
          </a:lstStyle>
          <a:p>
            <a:r>
              <a:rPr lang="en-US" smtClean="0"/>
              <a:t>Click to edit Master title style</a:t>
            </a:r>
            <a:endParaRPr lang="en-GB"/>
          </a:p>
        </p:txBody>
      </p:sp>
      <p:sp>
        <p:nvSpPr>
          <p:cNvPr id="3" name="Picture Placeholder 2"/>
          <p:cNvSpPr>
            <a:spLocks noGrp="1"/>
          </p:cNvSpPr>
          <p:nvPr>
            <p:ph type="pic" idx="1"/>
          </p:nvPr>
        </p:nvSpPr>
        <p:spPr>
          <a:xfrm>
            <a:off x="4234280" y="2702309"/>
            <a:ext cx="12961620" cy="18146078"/>
          </a:xfrm>
        </p:spPr>
        <p:txBody>
          <a:bodyPr/>
          <a:lstStyle>
            <a:lvl1pPr marL="0" indent="0">
              <a:buNone/>
              <a:defRPr sz="10400"/>
            </a:lvl1pPr>
            <a:lvl2pPr marL="1481282" indent="0">
              <a:buNone/>
              <a:defRPr sz="9100"/>
            </a:lvl2pPr>
            <a:lvl3pPr marL="2962565" indent="0">
              <a:buNone/>
              <a:defRPr sz="7800"/>
            </a:lvl3pPr>
            <a:lvl4pPr marL="4443847" indent="0">
              <a:buNone/>
              <a:defRPr sz="6500"/>
            </a:lvl4pPr>
            <a:lvl5pPr marL="5925129" indent="0">
              <a:buNone/>
              <a:defRPr sz="6500"/>
            </a:lvl5pPr>
            <a:lvl6pPr marL="7406411" indent="0">
              <a:buNone/>
              <a:defRPr sz="6500"/>
            </a:lvl6pPr>
            <a:lvl7pPr marL="8887694" indent="0">
              <a:buNone/>
              <a:defRPr sz="6500"/>
            </a:lvl7pPr>
            <a:lvl8pPr marL="10368976" indent="0">
              <a:buNone/>
              <a:defRPr sz="6500"/>
            </a:lvl8pPr>
            <a:lvl9pPr marL="11850258" indent="0">
              <a:buNone/>
              <a:defRPr sz="6500"/>
            </a:lvl9pPr>
          </a:lstStyle>
          <a:p>
            <a:endParaRPr lang="en-GB"/>
          </a:p>
        </p:txBody>
      </p:sp>
      <p:sp>
        <p:nvSpPr>
          <p:cNvPr id="4" name="Text Placeholder 3"/>
          <p:cNvSpPr>
            <a:spLocks noGrp="1"/>
          </p:cNvSpPr>
          <p:nvPr>
            <p:ph type="body" sz="half" idx="2"/>
          </p:nvPr>
        </p:nvSpPr>
        <p:spPr>
          <a:xfrm>
            <a:off x="4234280" y="23669713"/>
            <a:ext cx="12961620" cy="3549404"/>
          </a:xfrm>
        </p:spPr>
        <p:txBody>
          <a:bodyPr/>
          <a:lstStyle>
            <a:lvl1pPr marL="0" indent="0">
              <a:buNone/>
              <a:defRPr sz="4500"/>
            </a:lvl1pPr>
            <a:lvl2pPr marL="1481282" indent="0">
              <a:buNone/>
              <a:defRPr sz="3900"/>
            </a:lvl2pPr>
            <a:lvl3pPr marL="2962565" indent="0">
              <a:buNone/>
              <a:defRPr sz="3200"/>
            </a:lvl3pPr>
            <a:lvl4pPr marL="4443847" indent="0">
              <a:buNone/>
              <a:defRPr sz="2900"/>
            </a:lvl4pPr>
            <a:lvl5pPr marL="5925129" indent="0">
              <a:buNone/>
              <a:defRPr sz="2900"/>
            </a:lvl5pPr>
            <a:lvl6pPr marL="7406411" indent="0">
              <a:buNone/>
              <a:defRPr sz="2900"/>
            </a:lvl6pPr>
            <a:lvl7pPr marL="8887694" indent="0">
              <a:buNone/>
              <a:defRPr sz="2900"/>
            </a:lvl7pPr>
            <a:lvl8pPr marL="10368976" indent="0">
              <a:buNone/>
              <a:defRPr sz="2900"/>
            </a:lvl8pPr>
            <a:lvl9pPr marL="11850258" indent="0">
              <a:buNone/>
              <a:defRPr sz="2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00B110-6F6B-4953-87A5-30804D3EC984}" type="datetimeFigureOut">
              <a:rPr lang="en-GB" smtClean="0"/>
              <a:t>15/06/17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15/06/17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002126" y="5341614"/>
            <a:ext cx="11483935" cy="11379802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50320" y="5341614"/>
            <a:ext cx="34091761" cy="11379802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15/06/17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80135" y="1211141"/>
            <a:ext cx="19442430" cy="5040577"/>
          </a:xfrm>
          <a:prstGeom prst="rect">
            <a:avLst/>
          </a:prstGeom>
        </p:spPr>
        <p:txBody>
          <a:bodyPr vert="horz" lIns="296256" tIns="148128" rIns="296256" bIns="148128"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1080135" y="7056810"/>
            <a:ext cx="19442430" cy="19959288"/>
          </a:xfrm>
          <a:prstGeom prst="rect">
            <a:avLst/>
          </a:prstGeom>
        </p:spPr>
        <p:txBody>
          <a:bodyPr vert="horz" lIns="296256" tIns="148128" rIns="296256" bIns="148128"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1080135" y="28031212"/>
            <a:ext cx="5040630" cy="1610184"/>
          </a:xfrm>
          <a:prstGeom prst="rect">
            <a:avLst/>
          </a:prstGeom>
        </p:spPr>
        <p:txBody>
          <a:bodyPr vert="horz" lIns="296256" tIns="148128" rIns="296256" bIns="148128" rtlCol="0" anchor="ctr"/>
          <a:lstStyle>
            <a:lvl1pPr algn="l">
              <a:defRPr sz="3900">
                <a:solidFill>
                  <a:schemeClr val="tx1">
                    <a:tint val="75000"/>
                  </a:schemeClr>
                </a:solidFill>
              </a:defRPr>
            </a:lvl1pPr>
          </a:lstStyle>
          <a:p>
            <a:fld id="{6D00B110-6F6B-4953-87A5-30804D3EC984}" type="datetimeFigureOut">
              <a:rPr lang="en-GB" smtClean="0"/>
              <a:t>15/06/17</a:t>
            </a:fld>
            <a:endParaRPr lang="en-GB"/>
          </a:p>
        </p:txBody>
      </p:sp>
      <p:sp>
        <p:nvSpPr>
          <p:cNvPr id="5" name="Footer Placeholder 4"/>
          <p:cNvSpPr>
            <a:spLocks noGrp="1"/>
          </p:cNvSpPr>
          <p:nvPr>
            <p:ph type="ftr" sz="quarter" idx="3"/>
          </p:nvPr>
        </p:nvSpPr>
        <p:spPr>
          <a:xfrm>
            <a:off x="7380923" y="28031212"/>
            <a:ext cx="6840855" cy="1610184"/>
          </a:xfrm>
          <a:prstGeom prst="rect">
            <a:avLst/>
          </a:prstGeom>
        </p:spPr>
        <p:txBody>
          <a:bodyPr vert="horz" lIns="296256" tIns="148128" rIns="296256" bIns="148128" rtlCol="0" anchor="ctr"/>
          <a:lstStyle>
            <a:lvl1pPr algn="ctr">
              <a:defRPr sz="3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481935" y="28031212"/>
            <a:ext cx="5040630" cy="1610184"/>
          </a:xfrm>
          <a:prstGeom prst="rect">
            <a:avLst/>
          </a:prstGeom>
        </p:spPr>
        <p:txBody>
          <a:bodyPr vert="horz" lIns="296256" tIns="148128" rIns="296256" bIns="148128" rtlCol="0" anchor="ctr"/>
          <a:lstStyle>
            <a:lvl1pPr algn="r">
              <a:defRPr sz="3900">
                <a:solidFill>
                  <a:schemeClr val="tx1">
                    <a:tint val="75000"/>
                  </a:schemeClr>
                </a:solidFill>
              </a:defRPr>
            </a:lvl1pPr>
          </a:lstStyle>
          <a:p>
            <a:fld id="{AA872899-269D-4BA9-8A4C-161F4C10EC5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962565" rtl="0" eaLnBrk="1" latinLnBrk="0" hangingPunct="1">
        <a:spcBef>
          <a:spcPct val="0"/>
        </a:spcBef>
        <a:buNone/>
        <a:defRPr sz="14300" kern="1200">
          <a:solidFill>
            <a:schemeClr val="tx1"/>
          </a:solidFill>
          <a:latin typeface="+mj-lt"/>
          <a:ea typeface="+mj-ea"/>
          <a:cs typeface="+mj-cs"/>
        </a:defRPr>
      </a:lvl1pPr>
    </p:titleStyle>
    <p:bodyStyle>
      <a:lvl1pPr marL="1110962" indent="-1110962" algn="l" defTabSz="2962565" rtl="0" eaLnBrk="1" latinLnBrk="0" hangingPunct="1">
        <a:spcBef>
          <a:spcPct val="20000"/>
        </a:spcBef>
        <a:buFont typeface="Arial" pitchFamily="34" charset="0"/>
        <a:buChar char="•"/>
        <a:defRPr sz="10400" kern="1200">
          <a:solidFill>
            <a:schemeClr val="tx1"/>
          </a:solidFill>
          <a:latin typeface="+mn-lt"/>
          <a:ea typeface="+mn-ea"/>
          <a:cs typeface="+mn-cs"/>
        </a:defRPr>
      </a:lvl1pPr>
      <a:lvl2pPr marL="2407084" indent="-925801" algn="l" defTabSz="2962565" rtl="0" eaLnBrk="1" latinLnBrk="0" hangingPunct="1">
        <a:spcBef>
          <a:spcPct val="20000"/>
        </a:spcBef>
        <a:buFont typeface="Arial" pitchFamily="34" charset="0"/>
        <a:buChar char="–"/>
        <a:defRPr sz="9100" kern="1200">
          <a:solidFill>
            <a:schemeClr val="tx1"/>
          </a:solidFill>
          <a:latin typeface="+mn-lt"/>
          <a:ea typeface="+mn-ea"/>
          <a:cs typeface="+mn-cs"/>
        </a:defRPr>
      </a:lvl2pPr>
      <a:lvl3pPr marL="3703206" indent="-740641" algn="l" defTabSz="2962565" rtl="0" eaLnBrk="1" latinLnBrk="0" hangingPunct="1">
        <a:spcBef>
          <a:spcPct val="20000"/>
        </a:spcBef>
        <a:buFont typeface="Arial" pitchFamily="34" charset="0"/>
        <a:buChar char="•"/>
        <a:defRPr sz="7800" kern="1200">
          <a:solidFill>
            <a:schemeClr val="tx1"/>
          </a:solidFill>
          <a:latin typeface="+mn-lt"/>
          <a:ea typeface="+mn-ea"/>
          <a:cs typeface="+mn-cs"/>
        </a:defRPr>
      </a:lvl3pPr>
      <a:lvl4pPr marL="5184488" indent="-740641" algn="l" defTabSz="2962565" rtl="0" eaLnBrk="1" latinLnBrk="0" hangingPunct="1">
        <a:spcBef>
          <a:spcPct val="20000"/>
        </a:spcBef>
        <a:buFont typeface="Arial" pitchFamily="34" charset="0"/>
        <a:buChar char="–"/>
        <a:defRPr sz="6500" kern="1200">
          <a:solidFill>
            <a:schemeClr val="tx1"/>
          </a:solidFill>
          <a:latin typeface="+mn-lt"/>
          <a:ea typeface="+mn-ea"/>
          <a:cs typeface="+mn-cs"/>
        </a:defRPr>
      </a:lvl4pPr>
      <a:lvl5pPr marL="6665770" indent="-740641" algn="l" defTabSz="2962565" rtl="0" eaLnBrk="1" latinLnBrk="0" hangingPunct="1">
        <a:spcBef>
          <a:spcPct val="20000"/>
        </a:spcBef>
        <a:buFont typeface="Arial" pitchFamily="34" charset="0"/>
        <a:buChar char="»"/>
        <a:defRPr sz="6500" kern="1200">
          <a:solidFill>
            <a:schemeClr val="tx1"/>
          </a:solidFill>
          <a:latin typeface="+mn-lt"/>
          <a:ea typeface="+mn-ea"/>
          <a:cs typeface="+mn-cs"/>
        </a:defRPr>
      </a:lvl5pPr>
      <a:lvl6pPr marL="8147053" indent="-740641" algn="l" defTabSz="2962565" rtl="0" eaLnBrk="1" latinLnBrk="0" hangingPunct="1">
        <a:spcBef>
          <a:spcPct val="20000"/>
        </a:spcBef>
        <a:buFont typeface="Arial" pitchFamily="34" charset="0"/>
        <a:buChar char="•"/>
        <a:defRPr sz="6500" kern="1200">
          <a:solidFill>
            <a:schemeClr val="tx1"/>
          </a:solidFill>
          <a:latin typeface="+mn-lt"/>
          <a:ea typeface="+mn-ea"/>
          <a:cs typeface="+mn-cs"/>
        </a:defRPr>
      </a:lvl6pPr>
      <a:lvl7pPr marL="9628335" indent="-740641" algn="l" defTabSz="2962565" rtl="0" eaLnBrk="1" latinLnBrk="0" hangingPunct="1">
        <a:spcBef>
          <a:spcPct val="20000"/>
        </a:spcBef>
        <a:buFont typeface="Arial" pitchFamily="34" charset="0"/>
        <a:buChar char="•"/>
        <a:defRPr sz="6500" kern="1200">
          <a:solidFill>
            <a:schemeClr val="tx1"/>
          </a:solidFill>
          <a:latin typeface="+mn-lt"/>
          <a:ea typeface="+mn-ea"/>
          <a:cs typeface="+mn-cs"/>
        </a:defRPr>
      </a:lvl7pPr>
      <a:lvl8pPr marL="11109617" indent="-740641" algn="l" defTabSz="2962565" rtl="0" eaLnBrk="1" latinLnBrk="0" hangingPunct="1">
        <a:spcBef>
          <a:spcPct val="20000"/>
        </a:spcBef>
        <a:buFont typeface="Arial" pitchFamily="34" charset="0"/>
        <a:buChar char="•"/>
        <a:defRPr sz="6500" kern="1200">
          <a:solidFill>
            <a:schemeClr val="tx1"/>
          </a:solidFill>
          <a:latin typeface="+mn-lt"/>
          <a:ea typeface="+mn-ea"/>
          <a:cs typeface="+mn-cs"/>
        </a:defRPr>
      </a:lvl8pPr>
      <a:lvl9pPr marL="12590899" indent="-740641" algn="l" defTabSz="2962565" rtl="0" eaLnBrk="1" latinLnBrk="0" hangingPunct="1">
        <a:spcBef>
          <a:spcPct val="20000"/>
        </a:spcBef>
        <a:buFont typeface="Arial" pitchFamily="34" charset="0"/>
        <a:buChar char="•"/>
        <a:defRPr sz="6500" kern="1200">
          <a:solidFill>
            <a:schemeClr val="tx1"/>
          </a:solidFill>
          <a:latin typeface="+mn-lt"/>
          <a:ea typeface="+mn-ea"/>
          <a:cs typeface="+mn-cs"/>
        </a:defRPr>
      </a:lvl9pPr>
    </p:bodyStyle>
    <p:otherStyle>
      <a:defPPr>
        <a:defRPr lang="en-US"/>
      </a:defPPr>
      <a:lvl1pPr marL="0" algn="l" defTabSz="2962565" rtl="0" eaLnBrk="1" latinLnBrk="0" hangingPunct="1">
        <a:defRPr sz="5800" kern="1200">
          <a:solidFill>
            <a:schemeClr val="tx1"/>
          </a:solidFill>
          <a:latin typeface="+mn-lt"/>
          <a:ea typeface="+mn-ea"/>
          <a:cs typeface="+mn-cs"/>
        </a:defRPr>
      </a:lvl1pPr>
      <a:lvl2pPr marL="1481282" algn="l" defTabSz="2962565" rtl="0" eaLnBrk="1" latinLnBrk="0" hangingPunct="1">
        <a:defRPr sz="5800" kern="1200">
          <a:solidFill>
            <a:schemeClr val="tx1"/>
          </a:solidFill>
          <a:latin typeface="+mn-lt"/>
          <a:ea typeface="+mn-ea"/>
          <a:cs typeface="+mn-cs"/>
        </a:defRPr>
      </a:lvl2pPr>
      <a:lvl3pPr marL="2962565" algn="l" defTabSz="2962565" rtl="0" eaLnBrk="1" latinLnBrk="0" hangingPunct="1">
        <a:defRPr sz="5800" kern="1200">
          <a:solidFill>
            <a:schemeClr val="tx1"/>
          </a:solidFill>
          <a:latin typeface="+mn-lt"/>
          <a:ea typeface="+mn-ea"/>
          <a:cs typeface="+mn-cs"/>
        </a:defRPr>
      </a:lvl3pPr>
      <a:lvl4pPr marL="4443847" algn="l" defTabSz="2962565" rtl="0" eaLnBrk="1" latinLnBrk="0" hangingPunct="1">
        <a:defRPr sz="5800" kern="1200">
          <a:solidFill>
            <a:schemeClr val="tx1"/>
          </a:solidFill>
          <a:latin typeface="+mn-lt"/>
          <a:ea typeface="+mn-ea"/>
          <a:cs typeface="+mn-cs"/>
        </a:defRPr>
      </a:lvl4pPr>
      <a:lvl5pPr marL="5925129" algn="l" defTabSz="2962565" rtl="0" eaLnBrk="1" latinLnBrk="0" hangingPunct="1">
        <a:defRPr sz="5800" kern="1200">
          <a:solidFill>
            <a:schemeClr val="tx1"/>
          </a:solidFill>
          <a:latin typeface="+mn-lt"/>
          <a:ea typeface="+mn-ea"/>
          <a:cs typeface="+mn-cs"/>
        </a:defRPr>
      </a:lvl5pPr>
      <a:lvl6pPr marL="7406411" algn="l" defTabSz="2962565" rtl="0" eaLnBrk="1" latinLnBrk="0" hangingPunct="1">
        <a:defRPr sz="5800" kern="1200">
          <a:solidFill>
            <a:schemeClr val="tx1"/>
          </a:solidFill>
          <a:latin typeface="+mn-lt"/>
          <a:ea typeface="+mn-ea"/>
          <a:cs typeface="+mn-cs"/>
        </a:defRPr>
      </a:lvl6pPr>
      <a:lvl7pPr marL="8887694" algn="l" defTabSz="2962565" rtl="0" eaLnBrk="1" latinLnBrk="0" hangingPunct="1">
        <a:defRPr sz="5800" kern="1200">
          <a:solidFill>
            <a:schemeClr val="tx1"/>
          </a:solidFill>
          <a:latin typeface="+mn-lt"/>
          <a:ea typeface="+mn-ea"/>
          <a:cs typeface="+mn-cs"/>
        </a:defRPr>
      </a:lvl7pPr>
      <a:lvl8pPr marL="10368976" algn="l" defTabSz="2962565" rtl="0" eaLnBrk="1" latinLnBrk="0" hangingPunct="1">
        <a:defRPr sz="5800" kern="1200">
          <a:solidFill>
            <a:schemeClr val="tx1"/>
          </a:solidFill>
          <a:latin typeface="+mn-lt"/>
          <a:ea typeface="+mn-ea"/>
          <a:cs typeface="+mn-cs"/>
        </a:defRPr>
      </a:lvl8pPr>
      <a:lvl9pPr marL="11850258" algn="l" defTabSz="2962565"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5.png"/><Relationship Id="rId20" Type="http://schemas.microsoft.com/office/2007/relationships/hdphoto" Target="../media/hdphoto6.wdp"/><Relationship Id="rId10" Type="http://schemas.microsoft.com/office/2007/relationships/hdphoto" Target="../media/hdphoto3.wdp"/><Relationship Id="rId11" Type="http://schemas.openxmlformats.org/officeDocument/2006/relationships/image" Target="../media/image6.png"/><Relationship Id="rId12" Type="http://schemas.openxmlformats.org/officeDocument/2006/relationships/image" Target="../media/image7.png"/><Relationship Id="rId13" Type="http://schemas.openxmlformats.org/officeDocument/2006/relationships/image" Target="../media/image8.png"/><Relationship Id="rId14" Type="http://schemas.openxmlformats.org/officeDocument/2006/relationships/image" Target="../media/image9.png"/><Relationship Id="rId15" Type="http://schemas.openxmlformats.org/officeDocument/2006/relationships/image" Target="../media/image10.png"/><Relationship Id="rId16" Type="http://schemas.microsoft.com/office/2007/relationships/hdphoto" Target="../media/hdphoto4.wdp"/><Relationship Id="rId17" Type="http://schemas.openxmlformats.org/officeDocument/2006/relationships/image" Target="../media/image11.png"/><Relationship Id="rId18" Type="http://schemas.microsoft.com/office/2007/relationships/hdphoto" Target="../media/hdphoto5.wdp"/><Relationship Id="rId19" Type="http://schemas.openxmlformats.org/officeDocument/2006/relationships/image" Target="../media/image12.png"/><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eg"/><Relationship Id="rId4" Type="http://schemas.openxmlformats.org/officeDocument/2006/relationships/image" Target="../media/image2.png"/><Relationship Id="rId5" Type="http://schemas.openxmlformats.org/officeDocument/2006/relationships/image" Target="../media/image3.png"/><Relationship Id="rId6" Type="http://schemas.microsoft.com/office/2007/relationships/hdphoto" Target="../media/hdphoto1.wdp"/><Relationship Id="rId7" Type="http://schemas.openxmlformats.org/officeDocument/2006/relationships/image" Target="../media/image4.png"/><Relationship Id="rId8"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6"/>
          <p:cNvSpPr>
            <a:spLocks noChangeArrowheads="1"/>
          </p:cNvSpPr>
          <p:nvPr/>
        </p:nvSpPr>
        <p:spPr bwMode="auto">
          <a:xfrm>
            <a:off x="0" y="85525"/>
            <a:ext cx="21781828" cy="3561058"/>
          </a:xfrm>
          <a:prstGeom prst="rect">
            <a:avLst/>
          </a:prstGeom>
          <a:gradFill flip="none" rotWithShape="1">
            <a:gsLst>
              <a:gs pos="43000">
                <a:srgbClr val="FF0000"/>
              </a:gs>
              <a:gs pos="100000">
                <a:schemeClr val="accent2">
                  <a:lumMod val="70000"/>
                </a:schemeClr>
              </a:gs>
            </a:gsLst>
            <a:path path="circle">
              <a:fillToRect l="50000" t="50000" r="50000" b="50000"/>
            </a:path>
            <a:tileRect/>
          </a:gradFill>
          <a:ln w="355600">
            <a:solidFill>
              <a:schemeClr val="bg1"/>
            </a:solidFill>
            <a:headEnd/>
            <a:tailEnd/>
          </a:ln>
        </p:spPr>
        <p:style>
          <a:lnRef idx="2">
            <a:schemeClr val="dk1"/>
          </a:lnRef>
          <a:fillRef idx="1">
            <a:schemeClr val="lt1"/>
          </a:fillRef>
          <a:effectRef idx="0">
            <a:schemeClr val="dk1"/>
          </a:effectRef>
          <a:fontRef idx="minor">
            <a:schemeClr val="dk1"/>
          </a:fontRef>
        </p:style>
        <p:txBody>
          <a:bodyPr lIns="405525" tIns="202765" rIns="405525" bIns="202765" anchor="ctr" anchorCtr="1"/>
          <a:lstStyle/>
          <a:p>
            <a:pPr>
              <a:spcBef>
                <a:spcPts val="500"/>
              </a:spcBef>
            </a:pPr>
            <a:r>
              <a:rPr lang="en-GB" sz="4400" b="1" dirty="0" smtClean="0">
                <a:solidFill>
                  <a:schemeClr val="bg1"/>
                </a:solidFill>
              </a:rPr>
              <a:t>Association </a:t>
            </a:r>
            <a:r>
              <a:rPr lang="en-GB" sz="4400" b="1" dirty="0">
                <a:solidFill>
                  <a:schemeClr val="bg1"/>
                </a:solidFill>
              </a:rPr>
              <a:t>between hand-held dynamometer measures of hamstring strength and force obtained from the Nordic hamstring </a:t>
            </a:r>
            <a:r>
              <a:rPr lang="en-GB" sz="4400" b="1" dirty="0" smtClean="0">
                <a:solidFill>
                  <a:schemeClr val="bg1"/>
                </a:solidFill>
              </a:rPr>
              <a:t>exercise.</a:t>
            </a:r>
            <a:endParaRPr lang="en-GB" sz="4400" dirty="0">
              <a:solidFill>
                <a:schemeClr val="bg1"/>
              </a:solidFill>
            </a:endParaRPr>
          </a:p>
          <a:p>
            <a:r>
              <a:rPr lang="en-GB" sz="2400" dirty="0" smtClean="0">
                <a:ln w="0">
                  <a:noFill/>
                </a:ln>
                <a:solidFill>
                  <a:schemeClr val="bg1"/>
                </a:solidFill>
                <a:latin typeface="Times New Roman" pitchFamily="18" charset="0"/>
                <a:ea typeface="ＭＳ Ｐゴシック" pitchFamily="34" charset="-128"/>
                <a:cs typeface="Times New Roman" pitchFamily="18" charset="0"/>
              </a:rPr>
              <a:t>Kate </a:t>
            </a:r>
            <a:r>
              <a:rPr lang="en-GB" sz="2400" dirty="0">
                <a:ln w="0">
                  <a:noFill/>
                </a:ln>
                <a:solidFill>
                  <a:schemeClr val="bg1"/>
                </a:solidFill>
                <a:latin typeface="Times New Roman" pitchFamily="18" charset="0"/>
                <a:ea typeface="ＭＳ Ｐゴシック" pitchFamily="34" charset="-128"/>
                <a:cs typeface="Times New Roman" pitchFamily="18" charset="0"/>
              </a:rPr>
              <a:t>L. </a:t>
            </a:r>
            <a:r>
              <a:rPr lang="en-GB" sz="2400" dirty="0" smtClean="0">
                <a:ln w="0">
                  <a:noFill/>
                </a:ln>
                <a:solidFill>
                  <a:schemeClr val="bg1"/>
                </a:solidFill>
                <a:latin typeface="Times New Roman" pitchFamily="18" charset="0"/>
                <a:ea typeface="ＭＳ Ｐゴシック" pitchFamily="34" charset="-128"/>
                <a:cs typeface="Times New Roman" pitchFamily="18" charset="0"/>
              </a:rPr>
              <a:t>Evans</a:t>
            </a:r>
            <a:r>
              <a:rPr lang="en-GB" sz="2400" baseline="30000" dirty="0" smtClean="0">
                <a:ln w="0">
                  <a:noFill/>
                </a:ln>
                <a:solidFill>
                  <a:schemeClr val="bg1"/>
                </a:solidFill>
                <a:latin typeface="Times New Roman" pitchFamily="18" charset="0"/>
                <a:ea typeface="ＭＳ Ｐゴシック" pitchFamily="34" charset="-128"/>
                <a:cs typeface="Times New Roman" pitchFamily="18" charset="0"/>
              </a:rPr>
              <a:t>1,2*</a:t>
            </a:r>
            <a:r>
              <a:rPr lang="en-GB" sz="2400" dirty="0" smtClean="0">
                <a:ln w="0">
                  <a:noFill/>
                </a:ln>
                <a:solidFill>
                  <a:schemeClr val="bg1"/>
                </a:solidFill>
                <a:latin typeface="Times New Roman" pitchFamily="18" charset="0"/>
                <a:ea typeface="ＭＳ Ｐゴシック" pitchFamily="34" charset="-128"/>
                <a:cs typeface="Times New Roman" pitchFamily="18" charset="0"/>
              </a:rPr>
              <a:t>, </a:t>
            </a:r>
            <a:r>
              <a:rPr lang="en-GB" sz="2400" dirty="0">
                <a:ln w="0">
                  <a:noFill/>
                </a:ln>
                <a:solidFill>
                  <a:schemeClr val="bg1"/>
                </a:solidFill>
                <a:latin typeface="Times New Roman" pitchFamily="18" charset="0"/>
                <a:ea typeface="ＭＳ Ｐゴシック" pitchFamily="34" charset="-128"/>
                <a:cs typeface="Times New Roman" pitchFamily="18" charset="0"/>
              </a:rPr>
              <a:t>Morgan D. Williams </a:t>
            </a:r>
            <a:r>
              <a:rPr lang="en-GB" sz="2400" dirty="0" smtClean="0">
                <a:ln w="0">
                  <a:noFill/>
                </a:ln>
                <a:solidFill>
                  <a:schemeClr val="bg1"/>
                </a:solidFill>
                <a:latin typeface="Times New Roman" pitchFamily="18" charset="0"/>
                <a:ea typeface="ＭＳ Ｐゴシック" pitchFamily="34" charset="-128"/>
                <a:cs typeface="Times New Roman" pitchFamily="18" charset="0"/>
              </a:rPr>
              <a:t>PhD</a:t>
            </a:r>
            <a:r>
              <a:rPr lang="en-GB" sz="2400" baseline="30000" dirty="0" smtClean="0">
                <a:ln w="0">
                  <a:noFill/>
                </a:ln>
                <a:solidFill>
                  <a:schemeClr val="bg1"/>
                </a:solidFill>
                <a:latin typeface="Times New Roman" pitchFamily="18" charset="0"/>
                <a:ea typeface="ＭＳ Ｐゴシック" pitchFamily="34" charset="-128"/>
                <a:cs typeface="Times New Roman" pitchFamily="18" charset="0"/>
              </a:rPr>
              <a:t>3    </a:t>
            </a:r>
            <a:r>
              <a:rPr lang="en-US" sz="1400" dirty="0" smtClean="0">
                <a:solidFill>
                  <a:srgbClr val="FFFF00"/>
                </a:solidFill>
              </a:rPr>
              <a:t>*</a:t>
            </a:r>
            <a:r>
              <a:rPr lang="en-US" sz="1400" dirty="0">
                <a:solidFill>
                  <a:srgbClr val="FFFF00"/>
                </a:solidFill>
              </a:rPr>
              <a:t>Corresponding author: </a:t>
            </a:r>
            <a:r>
              <a:rPr lang="en-US" sz="1400" dirty="0" err="1">
                <a:solidFill>
                  <a:srgbClr val="FFFF00"/>
                </a:solidFill>
              </a:rPr>
              <a:t>Kate.Evans@</a:t>
            </a:r>
            <a:r>
              <a:rPr lang="en-US" sz="1400" dirty="0" err="1" smtClean="0">
                <a:solidFill>
                  <a:srgbClr val="FFFF00"/>
                </a:solidFill>
              </a:rPr>
              <a:t>uwtsd.ac.uk</a:t>
            </a:r>
            <a:endParaRPr lang="en-GB" sz="2400" baseline="30000" dirty="0" smtClean="0">
              <a:ln w="0">
                <a:noFill/>
              </a:ln>
              <a:solidFill>
                <a:schemeClr val="bg1"/>
              </a:solidFill>
              <a:latin typeface="Times New Roman" pitchFamily="18" charset="0"/>
              <a:ea typeface="ＭＳ Ｐゴシック" pitchFamily="34" charset="-128"/>
              <a:cs typeface="Times New Roman" pitchFamily="18" charset="0"/>
            </a:endParaRPr>
          </a:p>
          <a:p>
            <a:pPr algn="ctr" defTabSz="4418013">
              <a:lnSpc>
                <a:spcPct val="80000"/>
              </a:lnSpc>
              <a:spcBef>
                <a:spcPct val="50000"/>
              </a:spcBef>
            </a:pPr>
            <a:r>
              <a:rPr lang="en-GB" sz="1600" baseline="30000" dirty="0" smtClean="0">
                <a:ln w="0">
                  <a:noFill/>
                </a:ln>
                <a:solidFill>
                  <a:schemeClr val="bg1"/>
                </a:solidFill>
                <a:latin typeface="Times New Roman" pitchFamily="18" charset="0"/>
                <a:ea typeface="ＭＳ Ｐゴシック" pitchFamily="34" charset="-128"/>
                <a:cs typeface="Times New Roman" pitchFamily="18" charset="0"/>
              </a:rPr>
              <a:t>1 </a:t>
            </a:r>
            <a:r>
              <a:rPr lang="en-GB" sz="1600" dirty="0" smtClean="0">
                <a:ln w="0">
                  <a:noFill/>
                </a:ln>
                <a:solidFill>
                  <a:schemeClr val="bg1"/>
                </a:solidFill>
                <a:latin typeface="Times New Roman" pitchFamily="18" charset="0"/>
                <a:ea typeface="ＭＳ Ｐゴシック" pitchFamily="34" charset="-128"/>
                <a:cs typeface="Times New Roman" pitchFamily="18" charset="0"/>
              </a:rPr>
              <a:t>School </a:t>
            </a:r>
            <a:r>
              <a:rPr lang="en-GB" sz="1600" dirty="0">
                <a:ln w="0">
                  <a:noFill/>
                </a:ln>
                <a:solidFill>
                  <a:schemeClr val="bg1"/>
                </a:solidFill>
                <a:latin typeface="Times New Roman" pitchFamily="18" charset="0"/>
                <a:ea typeface="ＭＳ Ｐゴシック" pitchFamily="34" charset="-128"/>
                <a:cs typeface="Times New Roman" pitchFamily="18" charset="0"/>
              </a:rPr>
              <a:t>of Sport, Health and Outdoor Education, Faculty of Business &amp; Management, University of Wales Trinity Saint David, Carmarthen, Wales, United </a:t>
            </a:r>
            <a:r>
              <a:rPr lang="en-GB" sz="1600" dirty="0" smtClean="0">
                <a:ln w="0">
                  <a:noFill/>
                </a:ln>
                <a:solidFill>
                  <a:schemeClr val="bg1"/>
                </a:solidFill>
                <a:latin typeface="Times New Roman" pitchFamily="18" charset="0"/>
                <a:ea typeface="ＭＳ Ｐゴシック" pitchFamily="34" charset="-128"/>
                <a:cs typeface="Times New Roman" pitchFamily="18" charset="0"/>
              </a:rPr>
              <a:t>Kingdom</a:t>
            </a:r>
            <a:r>
              <a:rPr lang="en-GB" sz="1600" baseline="30000" dirty="0" smtClean="0">
                <a:ln w="0">
                  <a:noFill/>
                </a:ln>
                <a:solidFill>
                  <a:schemeClr val="bg1"/>
                </a:solidFill>
                <a:latin typeface="Times New Roman" pitchFamily="18" charset="0"/>
                <a:ea typeface="ＭＳ Ｐゴシック" pitchFamily="34" charset="-128"/>
                <a:cs typeface="Times New Roman" pitchFamily="18" charset="0"/>
              </a:rPr>
              <a:t>2</a:t>
            </a:r>
            <a:r>
              <a:rPr lang="en-GB" sz="1600" dirty="0" smtClean="0">
                <a:ln w="0">
                  <a:noFill/>
                </a:ln>
                <a:solidFill>
                  <a:schemeClr val="bg1"/>
                </a:solidFill>
                <a:latin typeface="Times New Roman" pitchFamily="18" charset="0"/>
                <a:ea typeface="ＭＳ Ｐゴシック" pitchFamily="34" charset="-128"/>
                <a:cs typeface="Times New Roman" pitchFamily="18" charset="0"/>
              </a:rPr>
              <a:t> Gwent </a:t>
            </a:r>
            <a:r>
              <a:rPr lang="en-GB" sz="1600" dirty="0">
                <a:ln w="0">
                  <a:noFill/>
                </a:ln>
                <a:solidFill>
                  <a:schemeClr val="bg1"/>
                </a:solidFill>
                <a:latin typeface="Times New Roman" pitchFamily="18" charset="0"/>
                <a:ea typeface="ＭＳ Ｐゴシック" pitchFamily="34" charset="-128"/>
                <a:cs typeface="Times New Roman" pitchFamily="18" charset="0"/>
              </a:rPr>
              <a:t>Dragons </a:t>
            </a:r>
            <a:r>
              <a:rPr lang="en-GB" sz="1600" dirty="0" smtClean="0">
                <a:ln w="0">
                  <a:noFill/>
                </a:ln>
                <a:solidFill>
                  <a:schemeClr val="bg1"/>
                </a:solidFill>
                <a:latin typeface="Times New Roman" pitchFamily="18" charset="0"/>
                <a:ea typeface="ＭＳ Ｐゴシック" pitchFamily="34" charset="-128"/>
                <a:cs typeface="Times New Roman" pitchFamily="18" charset="0"/>
              </a:rPr>
              <a:t>Rugby, Wales</a:t>
            </a:r>
          </a:p>
          <a:p>
            <a:pPr algn="ctr" defTabSz="4418013">
              <a:lnSpc>
                <a:spcPct val="80000"/>
              </a:lnSpc>
              <a:spcBef>
                <a:spcPct val="50000"/>
              </a:spcBef>
            </a:pPr>
            <a:r>
              <a:rPr lang="en-GB" sz="1600" baseline="30000" dirty="0">
                <a:ln w="0">
                  <a:noFill/>
                </a:ln>
                <a:solidFill>
                  <a:schemeClr val="bg1"/>
                </a:solidFill>
                <a:latin typeface="Times New Roman" pitchFamily="18" charset="0"/>
                <a:ea typeface="ＭＳ Ｐゴシック" pitchFamily="34" charset="-128"/>
                <a:cs typeface="Times New Roman" pitchFamily="18" charset="0"/>
              </a:rPr>
              <a:t>3</a:t>
            </a:r>
            <a:r>
              <a:rPr lang="en-GB" sz="1600" dirty="0" smtClean="0">
                <a:ln w="0">
                  <a:noFill/>
                </a:ln>
                <a:solidFill>
                  <a:schemeClr val="bg1"/>
                </a:solidFill>
                <a:latin typeface="Times New Roman" pitchFamily="18" charset="0"/>
                <a:ea typeface="ＭＳ Ｐゴシック" pitchFamily="34" charset="-128"/>
                <a:cs typeface="Times New Roman" pitchFamily="18" charset="0"/>
              </a:rPr>
              <a:t> School </a:t>
            </a:r>
            <a:r>
              <a:rPr lang="en-GB" sz="1600" dirty="0">
                <a:ln w="0">
                  <a:noFill/>
                </a:ln>
                <a:solidFill>
                  <a:schemeClr val="bg1"/>
                </a:solidFill>
                <a:latin typeface="Times New Roman" pitchFamily="18" charset="0"/>
                <a:ea typeface="ＭＳ Ｐゴシック" pitchFamily="34" charset="-128"/>
                <a:cs typeface="Times New Roman" pitchFamily="18" charset="0"/>
              </a:rPr>
              <a:t>of Health, Sport and Professional Practice, Faculty of Life Sciences and Education, University of South Wales, </a:t>
            </a:r>
            <a:r>
              <a:rPr lang="en-GB" sz="1600" dirty="0" smtClean="0">
                <a:ln w="0">
                  <a:noFill/>
                </a:ln>
                <a:solidFill>
                  <a:schemeClr val="bg1"/>
                </a:solidFill>
                <a:latin typeface="Times New Roman" pitchFamily="18" charset="0"/>
                <a:ea typeface="ＭＳ Ｐゴシック" pitchFamily="34" charset="-128"/>
                <a:cs typeface="Times New Roman" pitchFamily="18" charset="0"/>
              </a:rPr>
              <a:t>Wales</a:t>
            </a:r>
            <a:endParaRPr lang="en-GB" sz="1600" dirty="0">
              <a:ln w="0">
                <a:noFill/>
              </a:ln>
              <a:solidFill>
                <a:schemeClr val="bg1"/>
              </a:solidFill>
              <a:latin typeface="Times New Roman" pitchFamily="18" charset="0"/>
              <a:ea typeface="ＭＳ Ｐゴシック" pitchFamily="34" charset="-128"/>
              <a:cs typeface="Times New Roman" pitchFamily="18" charset="0"/>
            </a:endParaRPr>
          </a:p>
        </p:txBody>
      </p:sp>
      <p:sp>
        <p:nvSpPr>
          <p:cNvPr id="6" name="Rectangle 12"/>
          <p:cNvSpPr>
            <a:spLocks noChangeArrowheads="1"/>
          </p:cNvSpPr>
          <p:nvPr/>
        </p:nvSpPr>
        <p:spPr bwMode="auto">
          <a:xfrm>
            <a:off x="145535" y="3471138"/>
            <a:ext cx="21015795" cy="2677656"/>
          </a:xfrm>
          <a:prstGeom prst="rect">
            <a:avLst/>
          </a:prstGeom>
          <a:noFill/>
          <a:ln w="9525">
            <a:noFill/>
            <a:miter lim="800000"/>
            <a:headEnd/>
            <a:tailEnd/>
          </a:ln>
        </p:spPr>
        <p:txBody>
          <a:bodyPr wrap="square">
            <a:spAutoFit/>
          </a:bodyPr>
          <a:lstStyle/>
          <a:p>
            <a:pPr algn="just"/>
            <a:r>
              <a:rPr lang="en-US" sz="2800" b="1" dirty="0">
                <a:solidFill>
                  <a:srgbClr val="FF0000"/>
                </a:solidFill>
              </a:rPr>
              <a:t>Background:</a:t>
            </a:r>
            <a:r>
              <a:rPr lang="en-US" sz="2800" b="1" dirty="0"/>
              <a:t> </a:t>
            </a:r>
            <a:r>
              <a:rPr lang="en-US" sz="2800" dirty="0"/>
              <a:t>The Nordic hamstring exercise (NHE) is included in many injury prevention programmes. Recently, a device that measures force at both ankles during the NHE has been introduced to help monitor and track an athlete’s progress. Understanding the association between different hamstring strength protocols may reveal a better understanding of the NHE as an assessment and help practitioners to decide on its application</a:t>
            </a:r>
            <a:r>
              <a:rPr lang="en-US" sz="2800" dirty="0" smtClean="0"/>
              <a:t>.</a:t>
            </a:r>
            <a:endParaRPr lang="en-US" sz="2800" dirty="0">
              <a:solidFill>
                <a:srgbClr val="000000"/>
              </a:solidFill>
              <a:latin typeface="Arial Narrow" panose="020B0606020202030204" pitchFamily="34" charset="0"/>
            </a:endParaRPr>
          </a:p>
          <a:p>
            <a:r>
              <a:rPr lang="en-US" sz="2800" b="1" dirty="0">
                <a:solidFill>
                  <a:srgbClr val="FF0000"/>
                </a:solidFill>
              </a:rPr>
              <a:t>Objective:</a:t>
            </a:r>
            <a:r>
              <a:rPr lang="en-US" sz="2800" b="1" dirty="0"/>
              <a:t> </a:t>
            </a:r>
            <a:r>
              <a:rPr lang="en-US" sz="2800" dirty="0"/>
              <a:t>To explore the associations between a series of hamstring strength measures obtained from a hand-held dynamometer with the force obtained during a NHE.</a:t>
            </a:r>
            <a:endParaRPr lang="en-GB" sz="2800" dirty="0"/>
          </a:p>
        </p:txBody>
      </p:sp>
      <p:pic>
        <p:nvPicPr>
          <p:cNvPr id="5" name="Picture 28" descr="USW logo Raspberry Screen.jpg"/>
          <p:cNvPicPr>
            <a:picLocks noChangeAspect="1"/>
          </p:cNvPicPr>
          <p:nvPr/>
        </p:nvPicPr>
        <p:blipFill>
          <a:blip r:embed="rId3" cstate="print"/>
          <a:srcRect l="9900" t="7583" b="6779"/>
          <a:stretch>
            <a:fillRect/>
          </a:stretch>
        </p:blipFill>
        <p:spPr bwMode="auto">
          <a:xfrm>
            <a:off x="19586326" y="28299195"/>
            <a:ext cx="1921785" cy="1870232"/>
          </a:xfrm>
          <a:prstGeom prst="rect">
            <a:avLst/>
          </a:prstGeom>
          <a:noFill/>
          <a:ln w="9525">
            <a:noFill/>
            <a:miter lim="800000"/>
            <a:headEnd/>
            <a:tailEnd/>
          </a:ln>
        </p:spPr>
      </p:pic>
      <p:pic>
        <p:nvPicPr>
          <p:cNvPr id="33" name="Picture 32"/>
          <p:cNvPicPr>
            <a:picLocks noChangeAspect="1"/>
          </p:cNvPicPr>
          <p:nvPr/>
        </p:nvPicPr>
        <p:blipFill>
          <a:blip r:embed="rId4"/>
          <a:stretch>
            <a:fillRect/>
          </a:stretch>
        </p:blipFill>
        <p:spPr>
          <a:xfrm>
            <a:off x="14833798" y="28371203"/>
            <a:ext cx="4529458" cy="1500523"/>
          </a:xfrm>
          <a:prstGeom prst="rect">
            <a:avLst/>
          </a:prstGeom>
        </p:spPr>
      </p:pic>
      <p:sp>
        <p:nvSpPr>
          <p:cNvPr id="36" name="Rectangle 12"/>
          <p:cNvSpPr>
            <a:spLocks noChangeArrowheads="1"/>
          </p:cNvSpPr>
          <p:nvPr/>
        </p:nvSpPr>
        <p:spPr bwMode="auto">
          <a:xfrm>
            <a:off x="9840221" y="8698493"/>
            <a:ext cx="11469026" cy="6124754"/>
          </a:xfrm>
          <a:prstGeom prst="rect">
            <a:avLst/>
          </a:prstGeom>
          <a:noFill/>
          <a:ln w="9525">
            <a:noFill/>
            <a:miter lim="800000"/>
            <a:headEnd/>
            <a:tailEnd/>
          </a:ln>
        </p:spPr>
        <p:txBody>
          <a:bodyPr wrap="square">
            <a:spAutoFit/>
          </a:bodyPr>
          <a:lstStyle/>
          <a:p>
            <a:pPr algn="just"/>
            <a:r>
              <a:rPr lang="en-US" sz="2800" b="1" dirty="0" smtClean="0">
                <a:solidFill>
                  <a:srgbClr val="FF0000"/>
                </a:solidFill>
              </a:rPr>
              <a:t>Results: </a:t>
            </a:r>
            <a:r>
              <a:rPr lang="en-US" sz="2800" dirty="0" smtClean="0"/>
              <a:t>Descriptive statistics for all strength tests are provided in Table 1.0. Based </a:t>
            </a:r>
            <a:r>
              <a:rPr lang="en-US" sz="2800" dirty="0"/>
              <a:t>on the univariate correlations between </a:t>
            </a:r>
            <a:r>
              <a:rPr lang="en-US" sz="2800" dirty="0" smtClean="0"/>
              <a:t>each strength test for preferred </a:t>
            </a:r>
            <a:r>
              <a:rPr lang="en-US" sz="2800" dirty="0"/>
              <a:t>limb </a:t>
            </a:r>
            <a:r>
              <a:rPr lang="en-US" sz="2800" dirty="0" smtClean="0"/>
              <a:t>only (Table 2.0), </a:t>
            </a:r>
            <a:r>
              <a:rPr lang="en-US" sz="2800" dirty="0"/>
              <a:t>the smallest association </a:t>
            </a:r>
            <a:r>
              <a:rPr lang="en-US" sz="2800" dirty="0" smtClean="0"/>
              <a:t>found was </a:t>
            </a:r>
            <a:r>
              <a:rPr lang="en-US" sz="2800" dirty="0"/>
              <a:t>between NES and HE (r</a:t>
            </a:r>
            <a:r>
              <a:rPr lang="en-US" sz="2800" baseline="30000" dirty="0"/>
              <a:t>2</a:t>
            </a:r>
            <a:r>
              <a:rPr lang="en-US" sz="2800" dirty="0"/>
              <a:t>=0.02) and the largest association between NES and HI (r</a:t>
            </a:r>
            <a:r>
              <a:rPr lang="en-US" sz="2800" baseline="30000" dirty="0"/>
              <a:t>2</a:t>
            </a:r>
            <a:r>
              <a:rPr lang="en-US" sz="2800" dirty="0"/>
              <a:t>=0.26). Using multiple </a:t>
            </a:r>
            <a:r>
              <a:rPr lang="en-US" sz="2800" dirty="0" smtClean="0"/>
              <a:t>regression (Figure 5.0 and </a:t>
            </a:r>
            <a:r>
              <a:rPr lang="en-US" sz="2800" dirty="0" smtClean="0">
                <a:solidFill>
                  <a:srgbClr val="FF0000"/>
                </a:solidFill>
              </a:rPr>
              <a:t>Equation 1</a:t>
            </a:r>
            <a:r>
              <a:rPr lang="en-US" sz="2800" dirty="0" smtClean="0"/>
              <a:t>), </a:t>
            </a:r>
            <a:r>
              <a:rPr lang="en-US" sz="2800" dirty="0"/>
              <a:t>HI (P=0.0001) and H30 (P= 0.0083) predicted NES (r</a:t>
            </a:r>
            <a:r>
              <a:rPr lang="en-US" sz="2800" baseline="30000" dirty="0"/>
              <a:t>2</a:t>
            </a:r>
            <a:r>
              <a:rPr lang="en-US" sz="2800" dirty="0"/>
              <a:t>= 0.32; RMSE = 64N; P&lt;0.0001). The model </a:t>
            </a:r>
            <a:r>
              <a:rPr lang="en-US" sz="2800" dirty="0" smtClean="0"/>
              <a:t>was </a:t>
            </a:r>
            <a:r>
              <a:rPr lang="en-US" sz="2800" dirty="0"/>
              <a:t>not improved with the addition of HE (r</a:t>
            </a:r>
            <a:r>
              <a:rPr lang="en-US" sz="2800" baseline="30000" dirty="0"/>
              <a:t>2</a:t>
            </a:r>
            <a:r>
              <a:rPr lang="en-US" sz="2800" dirty="0"/>
              <a:t> = 0.33; RMSE = 64N; P&lt;0.0001). </a:t>
            </a:r>
            <a:endParaRPr lang="en-US" sz="2400" dirty="0" smtClean="0"/>
          </a:p>
          <a:p>
            <a:pPr algn="just"/>
            <a:r>
              <a:rPr lang="en-US" sz="2800" dirty="0" smtClean="0"/>
              <a:t>Decision tree induction (Figure 6.0) revealed that; of the HHD tests, inner hamstring strength contributed most followed by strength at 30° </a:t>
            </a:r>
            <a:r>
              <a:rPr lang="en-US" sz="2800" dirty="0"/>
              <a:t>to predict </a:t>
            </a:r>
            <a:r>
              <a:rPr lang="en-US" sz="2800" dirty="0" smtClean="0"/>
              <a:t>NES. Those weakest at Nordics had a HI &lt; 27.8 kg; those with the highest NES had both HI &gt;27.8 kg and  H30 &gt;33 kg;</a:t>
            </a:r>
            <a:r>
              <a:rPr lang="en-US" sz="2800" dirty="0"/>
              <a:t> </a:t>
            </a:r>
            <a:r>
              <a:rPr lang="en-US" sz="2800" dirty="0" smtClean="0"/>
              <a:t>and finally the intermediate group </a:t>
            </a:r>
            <a:r>
              <a:rPr lang="en-US" sz="2800" dirty="0"/>
              <a:t>had HI &gt;27.8 kg </a:t>
            </a:r>
            <a:r>
              <a:rPr lang="en-US" sz="2800" dirty="0" smtClean="0"/>
              <a:t>but were weaker at </a:t>
            </a:r>
            <a:r>
              <a:rPr lang="en-US" sz="2800" dirty="0"/>
              <a:t>H30 </a:t>
            </a:r>
            <a:r>
              <a:rPr lang="en-US" sz="2800" dirty="0" smtClean="0"/>
              <a:t>(&lt;33kg).  </a:t>
            </a:r>
            <a:r>
              <a:rPr lang="en-US" sz="2800" dirty="0"/>
              <a:t>  </a:t>
            </a:r>
            <a:r>
              <a:rPr lang="en-GB" sz="2800" dirty="0"/>
              <a:t> </a:t>
            </a:r>
            <a:endParaRPr lang="en-GB" sz="2400" dirty="0">
              <a:solidFill>
                <a:srgbClr val="000000"/>
              </a:solidFill>
              <a:latin typeface="Arial Narrow" panose="020B0606020202030204" pitchFamily="34" charset="0"/>
            </a:endParaRPr>
          </a:p>
          <a:p>
            <a:pPr algn="just"/>
            <a:endParaRPr lang="en-US" sz="2800" dirty="0" smtClean="0">
              <a:solidFill>
                <a:srgbClr val="000000"/>
              </a:solidFill>
              <a:latin typeface="Arial Narrow" panose="020B0606020202030204" pitchFamily="34" charset="0"/>
            </a:endParaRPr>
          </a:p>
        </p:txBody>
      </p:sp>
      <p:sp>
        <p:nvSpPr>
          <p:cNvPr id="7" name="Rectangle 6"/>
          <p:cNvSpPr/>
          <p:nvPr/>
        </p:nvSpPr>
        <p:spPr>
          <a:xfrm>
            <a:off x="145534" y="6119133"/>
            <a:ext cx="20979131" cy="2246769"/>
          </a:xfrm>
          <a:prstGeom prst="rect">
            <a:avLst/>
          </a:prstGeom>
        </p:spPr>
        <p:txBody>
          <a:bodyPr wrap="square">
            <a:spAutoFit/>
          </a:bodyPr>
          <a:lstStyle/>
          <a:p>
            <a:pPr algn="just"/>
            <a:r>
              <a:rPr lang="en-US" sz="2800" b="1" dirty="0" smtClean="0">
                <a:solidFill>
                  <a:srgbClr val="FF0000"/>
                </a:solidFill>
              </a:rPr>
              <a:t>Method:</a:t>
            </a:r>
            <a:r>
              <a:rPr lang="en-US" sz="2800" b="1" dirty="0">
                <a:solidFill>
                  <a:srgbClr val="FF0000"/>
                </a:solidFill>
              </a:rPr>
              <a:t> </a:t>
            </a:r>
            <a:r>
              <a:rPr lang="en-US" sz="2800" b="1" dirty="0" smtClean="0"/>
              <a:t>Design</a:t>
            </a:r>
            <a:r>
              <a:rPr lang="en-US" sz="2800" b="1" dirty="0"/>
              <a:t>: </a:t>
            </a:r>
            <a:r>
              <a:rPr lang="en-US" sz="2800" dirty="0"/>
              <a:t>This cross-sectional study involved participants being measured during a single session. Associations between all individual measures were assessed. In addition, the combined effect of the hand-held measures to predict Nordic eccentric strength (NES) were </a:t>
            </a:r>
            <a:r>
              <a:rPr lang="en-US" sz="2800" dirty="0" smtClean="0"/>
              <a:t>explored.</a:t>
            </a:r>
            <a:r>
              <a:rPr lang="en-GB" sz="2800" dirty="0"/>
              <a:t> </a:t>
            </a:r>
            <a:r>
              <a:rPr lang="en-US" sz="2800" b="1" dirty="0" smtClean="0">
                <a:solidFill>
                  <a:srgbClr val="000000"/>
                </a:solidFill>
              </a:rPr>
              <a:t>Setting</a:t>
            </a:r>
            <a:r>
              <a:rPr lang="en-US" sz="2800" b="1" dirty="0">
                <a:solidFill>
                  <a:srgbClr val="000000"/>
                </a:solidFill>
              </a:rPr>
              <a:t>:</a:t>
            </a:r>
            <a:r>
              <a:rPr lang="en-US" sz="2800" b="1" dirty="0"/>
              <a:t> </a:t>
            </a:r>
            <a:r>
              <a:rPr lang="en-US" sz="2800" dirty="0"/>
              <a:t>Professional team </a:t>
            </a:r>
            <a:r>
              <a:rPr lang="en-US" sz="2800" dirty="0" smtClean="0"/>
              <a:t>sports.</a:t>
            </a:r>
            <a:r>
              <a:rPr lang="en-GB" sz="2800" dirty="0"/>
              <a:t> </a:t>
            </a:r>
            <a:r>
              <a:rPr lang="en-US" sz="2800" b="1" dirty="0" smtClean="0">
                <a:solidFill>
                  <a:srgbClr val="000000"/>
                </a:solidFill>
              </a:rPr>
              <a:t>Patients </a:t>
            </a:r>
            <a:r>
              <a:rPr lang="en-US" sz="2800" b="1" dirty="0">
                <a:solidFill>
                  <a:srgbClr val="000000"/>
                </a:solidFill>
              </a:rPr>
              <a:t>(or Participants):</a:t>
            </a:r>
            <a:r>
              <a:rPr lang="en-US" sz="2800" b="1" dirty="0"/>
              <a:t> </a:t>
            </a:r>
            <a:r>
              <a:rPr lang="en-US" sz="2800" dirty="0"/>
              <a:t>Seventy-nine professional male team sport </a:t>
            </a:r>
            <a:r>
              <a:rPr lang="en-US" sz="2800" dirty="0" smtClean="0"/>
              <a:t>athletes.</a:t>
            </a:r>
            <a:r>
              <a:rPr lang="en-GB" sz="2800" dirty="0"/>
              <a:t> </a:t>
            </a:r>
            <a:r>
              <a:rPr lang="en-US" sz="2800" b="1" dirty="0" smtClean="0">
                <a:solidFill>
                  <a:srgbClr val="000000"/>
                </a:solidFill>
              </a:rPr>
              <a:t>Main </a:t>
            </a:r>
            <a:r>
              <a:rPr lang="en-US" sz="2800" b="1" dirty="0">
                <a:solidFill>
                  <a:srgbClr val="000000"/>
                </a:solidFill>
              </a:rPr>
              <a:t>Outcome Measurements:</a:t>
            </a:r>
            <a:r>
              <a:rPr lang="en-US" sz="2800" b="1" dirty="0"/>
              <a:t> </a:t>
            </a:r>
            <a:r>
              <a:rPr lang="en-US" sz="2800" dirty="0"/>
              <a:t>NES obtained from a commercial </a:t>
            </a:r>
            <a:r>
              <a:rPr lang="en-US" sz="2800" dirty="0" smtClean="0"/>
              <a:t>device (Figure 1.0). </a:t>
            </a:r>
            <a:r>
              <a:rPr lang="en-US" sz="2800" dirty="0"/>
              <a:t>Hand held dynamometry break assessments of hip extension (</a:t>
            </a:r>
            <a:r>
              <a:rPr lang="en-US" sz="2800" dirty="0" smtClean="0"/>
              <a:t>HE: Figure 2.0), </a:t>
            </a:r>
            <a:r>
              <a:rPr lang="en-US" sz="2800" dirty="0"/>
              <a:t>hamstring inner range strength (</a:t>
            </a:r>
            <a:r>
              <a:rPr lang="en-US" sz="2800" dirty="0" smtClean="0"/>
              <a:t>HI: Figure 3.0) </a:t>
            </a:r>
            <a:r>
              <a:rPr lang="en-US" sz="2800" dirty="0"/>
              <a:t>and hamstring strength at 30° knee flexion (</a:t>
            </a:r>
            <a:r>
              <a:rPr lang="en-US" sz="2800" dirty="0" smtClean="0"/>
              <a:t>H30: Figure 4.0).</a:t>
            </a:r>
            <a:endParaRPr lang="en-GB" sz="2800" dirty="0"/>
          </a:p>
        </p:txBody>
      </p:sp>
      <p:sp>
        <p:nvSpPr>
          <p:cNvPr id="12" name="TextBox 11"/>
          <p:cNvSpPr txBox="1"/>
          <p:nvPr/>
        </p:nvSpPr>
        <p:spPr>
          <a:xfrm>
            <a:off x="103241" y="8776315"/>
            <a:ext cx="9263058" cy="584776"/>
          </a:xfrm>
          <a:prstGeom prst="rect">
            <a:avLst/>
          </a:prstGeom>
          <a:gradFill>
            <a:gsLst>
              <a:gs pos="43000">
                <a:srgbClr val="FF0000"/>
              </a:gs>
              <a:gs pos="89000">
                <a:schemeClr val="accent2">
                  <a:lumMod val="70000"/>
                </a:schemeClr>
              </a:gs>
            </a:gsLst>
            <a:path path="circle">
              <a:fillToRect l="50000" t="50000" r="50000" b="50000"/>
            </a:path>
          </a:gradFill>
          <a:ln w="9525" cmpd="sng">
            <a:solidFill>
              <a:srgbClr val="FF0000"/>
            </a:solidFill>
          </a:ln>
        </p:spPr>
        <p:txBody>
          <a:bodyPr wrap="square" rtlCol="0">
            <a:spAutoFit/>
          </a:bodyPr>
          <a:lstStyle/>
          <a:p>
            <a:r>
              <a:rPr lang="en-GB" sz="3200" b="1" dirty="0" smtClean="0">
                <a:solidFill>
                  <a:schemeClr val="bg1"/>
                </a:solidFill>
                <a:latin typeface="Arial Narrow"/>
                <a:cs typeface="Arial Narrow"/>
              </a:rPr>
              <a:t>NES Protocol  </a:t>
            </a:r>
            <a:endParaRPr lang="en-GB" sz="3200" b="1" dirty="0">
              <a:solidFill>
                <a:schemeClr val="bg1"/>
              </a:solidFill>
              <a:latin typeface="Arial Narrow"/>
              <a:cs typeface="Arial Narrow"/>
            </a:endParaRPr>
          </a:p>
        </p:txBody>
      </p:sp>
      <p:sp>
        <p:nvSpPr>
          <p:cNvPr id="2" name="Rectangle 1"/>
          <p:cNvSpPr/>
          <p:nvPr/>
        </p:nvSpPr>
        <p:spPr>
          <a:xfrm>
            <a:off x="216174" y="24986827"/>
            <a:ext cx="21242360" cy="3539431"/>
          </a:xfrm>
          <a:prstGeom prst="rect">
            <a:avLst/>
          </a:prstGeom>
        </p:spPr>
        <p:txBody>
          <a:bodyPr wrap="square">
            <a:spAutoFit/>
          </a:bodyPr>
          <a:lstStyle/>
          <a:p>
            <a:pPr algn="just"/>
            <a:r>
              <a:rPr lang="en-US" sz="2800" b="1" dirty="0">
                <a:solidFill>
                  <a:srgbClr val="FF0000"/>
                </a:solidFill>
                <a:latin typeface="+mj-lt"/>
              </a:rPr>
              <a:t>Conclusion: </a:t>
            </a:r>
            <a:r>
              <a:rPr lang="en-US" sz="2800" dirty="0" smtClean="0"/>
              <a:t>Each </a:t>
            </a:r>
            <a:r>
              <a:rPr lang="en-US" sz="2800" dirty="0"/>
              <a:t>hamstring strength assessment may offer unique information about the current hamstring strength quality of an athlete. </a:t>
            </a:r>
            <a:r>
              <a:rPr lang="en-US" sz="2800" dirty="0" smtClean="0"/>
              <a:t>However for </a:t>
            </a:r>
            <a:r>
              <a:rPr lang="en-US" sz="2800" dirty="0"/>
              <a:t>athletes who lack HI strength, a </a:t>
            </a:r>
            <a:r>
              <a:rPr lang="en-US" sz="2800" dirty="0" smtClean="0"/>
              <a:t>position </a:t>
            </a:r>
            <a:r>
              <a:rPr lang="en-US" sz="2800" dirty="0"/>
              <a:t>that corresponds to the early phase of the Nordic Hamstring Exercise, it is likely they will have a constrained NES. Those who display higher HI </a:t>
            </a:r>
            <a:r>
              <a:rPr lang="en-US" sz="2800" dirty="0" smtClean="0"/>
              <a:t>strength (&gt;27.8Kg) </a:t>
            </a:r>
            <a:r>
              <a:rPr lang="en-US" sz="2800" dirty="0"/>
              <a:t>will then be differentiated by their H30 strength. </a:t>
            </a:r>
          </a:p>
          <a:p>
            <a:pPr algn="just"/>
            <a:r>
              <a:rPr lang="en-US" sz="2800" dirty="0" smtClean="0"/>
              <a:t>This </a:t>
            </a:r>
            <a:r>
              <a:rPr lang="en-US" sz="2800" dirty="0"/>
              <a:t>information may be useful for therapists looking for normative data on which to </a:t>
            </a:r>
            <a:r>
              <a:rPr lang="en-US" sz="2800" dirty="0" smtClean="0"/>
              <a:t>make screening comparisons. It can also be used to assist </a:t>
            </a:r>
            <a:r>
              <a:rPr lang="en-US" sz="2800" dirty="0"/>
              <a:t>return to play </a:t>
            </a:r>
            <a:r>
              <a:rPr lang="en-US" sz="2800" dirty="0" smtClean="0"/>
              <a:t>decision making. Therapists who </a:t>
            </a:r>
            <a:r>
              <a:rPr lang="en-US" sz="2800" dirty="0"/>
              <a:t>wish to estimate NES </a:t>
            </a:r>
            <a:r>
              <a:rPr lang="en-US" sz="2800" dirty="0" smtClean="0"/>
              <a:t>can apply </a:t>
            </a:r>
            <a:r>
              <a:rPr lang="en-US" sz="2800" dirty="0"/>
              <a:t>e</a:t>
            </a:r>
            <a:r>
              <a:rPr lang="en-US" sz="2800" dirty="0" smtClean="0"/>
              <a:t>quation 1 to their HHD scores. Finally</a:t>
            </a:r>
            <a:r>
              <a:rPr lang="en-US" sz="2800" dirty="0"/>
              <a:t>, our findings indicate </a:t>
            </a:r>
            <a:r>
              <a:rPr lang="en-US" sz="2800" dirty="0" smtClean="0"/>
              <a:t>a potential relationship between HI and NES that may emphasize the need for hamstring strain injury rehabilitation to include HI strengthening in addition to using the NHE. </a:t>
            </a:r>
          </a:p>
        </p:txBody>
      </p:sp>
      <p:grpSp>
        <p:nvGrpSpPr>
          <p:cNvPr id="14" name="Group 13"/>
          <p:cNvGrpSpPr/>
          <p:nvPr/>
        </p:nvGrpSpPr>
        <p:grpSpPr>
          <a:xfrm>
            <a:off x="167452" y="13232419"/>
            <a:ext cx="9483945" cy="5092159"/>
            <a:chOff x="11446138" y="8421361"/>
            <a:chExt cx="9483945" cy="5092159"/>
          </a:xfrm>
        </p:grpSpPr>
        <p:sp>
          <p:nvSpPr>
            <p:cNvPr id="26" name="TextBox 25"/>
            <p:cNvSpPr txBox="1"/>
            <p:nvPr/>
          </p:nvSpPr>
          <p:spPr>
            <a:xfrm>
              <a:off x="11446138" y="8421361"/>
              <a:ext cx="9430670" cy="586021"/>
            </a:xfrm>
            <a:prstGeom prst="rect">
              <a:avLst/>
            </a:prstGeom>
            <a:gradFill>
              <a:gsLst>
                <a:gs pos="43000">
                  <a:srgbClr val="FF0000"/>
                </a:gs>
                <a:gs pos="89000">
                  <a:schemeClr val="accent2">
                    <a:lumMod val="70000"/>
                  </a:schemeClr>
                </a:gs>
              </a:gsLst>
              <a:path path="circle">
                <a:fillToRect l="50000" t="50000" r="50000" b="50000"/>
              </a:path>
            </a:gradFill>
            <a:ln w="9525" cmpd="sng">
              <a:solidFill>
                <a:srgbClr val="FF0000"/>
              </a:solidFill>
            </a:ln>
          </p:spPr>
          <p:txBody>
            <a:bodyPr wrap="square" rtlCol="0">
              <a:spAutoFit/>
            </a:bodyPr>
            <a:lstStyle/>
            <a:p>
              <a:r>
                <a:rPr lang="en-GB" sz="3200" b="1" dirty="0" smtClean="0">
                  <a:solidFill>
                    <a:schemeClr val="bg1"/>
                  </a:solidFill>
                  <a:latin typeface="Arial Narrow"/>
                  <a:cs typeface="Arial Narrow"/>
                </a:rPr>
                <a:t>HHD</a:t>
              </a:r>
              <a:r>
                <a:rPr lang="en-GB" sz="2800" b="1" dirty="0" smtClean="0">
                  <a:solidFill>
                    <a:schemeClr val="bg1"/>
                  </a:solidFill>
                  <a:latin typeface="Arial Narrow"/>
                  <a:cs typeface="Arial Narrow"/>
                </a:rPr>
                <a:t> Protocol </a:t>
              </a:r>
              <a:endParaRPr lang="en-GB" sz="2800" b="1" dirty="0">
                <a:solidFill>
                  <a:schemeClr val="bg1"/>
                </a:solidFill>
                <a:latin typeface="Arial Narrow"/>
                <a:cs typeface="Arial Narrow"/>
              </a:endParaRPr>
            </a:p>
          </p:txBody>
        </p:sp>
        <p:pic>
          <p:nvPicPr>
            <p:cNvPr id="3" name="Picture 2" descr="IMG_0035_2.jpg"/>
            <p:cNvPicPr>
              <a:picLocks noChangeAspect="1"/>
            </p:cNvPicPr>
            <p:nvPr/>
          </p:nvPicPr>
          <p:blipFill rotWithShape="1">
            <a:blip r:embed="rId5" cstate="print">
              <a:extLst>
                <a:ext uri="{BEBA8EAE-BF5A-486C-A8C5-ECC9F3942E4B}">
                  <a14:imgProps xmlns:a14="http://schemas.microsoft.com/office/drawing/2010/main">
                    <a14:imgLayer r:embed="rId6">
                      <a14:imgEffect>
                        <a14:backgroundRemoval t="0" b="80820" l="0" r="89850">
                          <a14:foregroundMark x1="33767" y1="72865" x2="33767" y2="72865"/>
                          <a14:foregroundMark x1="61939" y1="75207" x2="61939" y2="75207"/>
                          <a14:foregroundMark x1="75211" y1="65935" x2="75211" y2="65935"/>
                          <a14:foregroundMark x1="64606" y1="64617" x2="64606" y2="64617"/>
                          <a14:foregroundMark x1="47430" y1="71254" x2="47430" y2="71254"/>
                          <a14:foregroundMark x1="2407" y1="67594" x2="2407" y2="67594"/>
                          <a14:foregroundMark x1="1952" y1="48072" x2="1952" y2="48072"/>
                          <a14:foregroundMark x1="4619" y1="45095" x2="4619" y2="45095"/>
                          <a14:foregroundMark x1="2407" y1="74231" x2="2407" y2="74231"/>
                          <a14:foregroundMark x1="2863" y1="77501" x2="2863" y2="77501"/>
                          <a14:foregroundMark x1="10345" y1="77843" x2="10345" y2="77843"/>
                          <a14:foregroundMark x1="14769" y1="77501" x2="14769" y2="77501"/>
                          <a14:foregroundMark x1="5986" y1="78526" x2="5986" y2="78526"/>
                          <a14:foregroundMark x1="44307" y1="49048" x2="44307" y2="49048"/>
                          <a14:foregroundMark x1="47820" y1="30893" x2="47820" y2="30893"/>
                          <a14:foregroundMark x1="69031" y1="39824" x2="69031" y2="39824"/>
                          <a14:foregroundMark x1="52700" y1="40117" x2="52700" y2="40117"/>
                          <a14:foregroundMark x1="49642" y1="44461" x2="49642" y2="44461"/>
                          <a14:foregroundMark x1="59792" y1="15325" x2="59792" y2="15325"/>
                          <a14:foregroundMark x1="70787" y1="23280" x2="70787" y2="23280"/>
                          <a14:foregroundMark x1="73845" y1="19278" x2="73845" y2="19278"/>
                          <a14:foregroundMark x1="73845" y1="27916" x2="73845" y2="27916"/>
                          <a14:foregroundMark x1="55823" y1="12347" x2="55823" y2="12347"/>
                          <a14:foregroundMark x1="60638" y1="7077" x2="60638" y2="7077"/>
                          <a14:foregroundMark x1="56669" y1="7077" x2="56669" y2="7077"/>
                          <a14:foregroundMark x1="65062" y1="4392" x2="65062" y2="4392"/>
                          <a14:foregroundMark x1="63761" y1="11030" x2="63761" y2="11030"/>
                          <a14:foregroundMark x1="68120" y1="8394" x2="68120" y2="8394"/>
                          <a14:foregroundMark x1="43461" y1="29868" x2="43461" y2="29868"/>
                          <a14:foregroundMark x1="44763" y1="26257" x2="44763" y2="26257"/>
                          <a14:foregroundMark x1="75667" y1="14348" x2="75667" y2="14348"/>
                          <a14:foregroundMark x1="69031" y1="20303" x2="69031" y2="20303"/>
                          <a14:foregroundMark x1="65908" y1="26257" x2="65908" y2="26257"/>
                          <a14:foregroundMark x1="64151" y1="40117" x2="64151" y2="40117"/>
                          <a14:foregroundMark x1="66818" y1="37482" x2="66818" y2="37482"/>
                          <a14:foregroundMark x1="63305" y1="45095" x2="63305" y2="45095"/>
                          <a14:foregroundMark x1="55368" y1="45778" x2="55368" y2="45778"/>
                          <a14:foregroundMark x1="70787" y1="69595" x2="70787" y2="69595"/>
                          <a14:foregroundMark x1="55823" y1="69595" x2="55823" y2="69595"/>
                          <a14:foregroundMark x1="41249" y1="69888" x2="41249" y2="69888"/>
                          <a14:foregroundMark x1="27131" y1="75842" x2="27131" y2="75842"/>
                          <a14:foregroundMark x1="43006" y1="78526" x2="43006" y2="78526"/>
                          <a14:foregroundMark x1="51789" y1="73206" x2="51789" y2="73206"/>
                          <a14:foregroundMark x1="47820" y1="68912" x2="47820" y2="68912"/>
                          <a14:foregroundMark x1="36370" y1="68912" x2="36370" y2="68912"/>
                          <a14:foregroundMark x1="31555" y1="69888" x2="31555" y2="69888"/>
                          <a14:foregroundMark x1="26675" y1="71547" x2="26675" y2="71547"/>
                          <a14:foregroundMark x1="1952" y1="63299" x2="1952" y2="63299"/>
                          <a14:foregroundMark x1="59792" y1="64617" x2="59792" y2="64617"/>
                          <a14:foregroundMark x1="70332" y1="63934" x2="70332" y2="63934"/>
                          <a14:foregroundMark x1="74301" y1="62323" x2="74301" y2="62323"/>
                          <a14:foregroundMark x1="78269" y1="62323" x2="78269" y2="62323"/>
                          <a14:foregroundMark x1="83149" y1="65300" x2="83149" y2="65300"/>
                          <a14:foregroundMark x1="81392" y1="67936" x2="81392" y2="67936"/>
                          <a14:foregroundMark x1="77424" y1="69888" x2="77424" y2="69888"/>
                          <a14:foregroundMark x1="47430" y1="76184" x2="47430" y2="76184"/>
                          <a14:foregroundMark x1="43006" y1="74231" x2="43006" y2="74231"/>
                          <a14:foregroundMark x1="86662" y1="68570" x2="86662" y2="68570"/>
                          <a14:foregroundMark x1="83604" y1="71547" x2="83604" y2="71547"/>
                          <a14:foregroundMark x1="73845" y1="75842" x2="73845" y2="75842"/>
                          <a14:foregroundMark x1="66363" y1="77501" x2="66363" y2="77501"/>
                          <a14:foregroundMark x1="56213" y1="78184" x2="56213" y2="78184"/>
                          <a14:foregroundMark x1="69486" y1="76184" x2="69486" y2="76184"/>
                          <a14:foregroundMark x1="49187" y1="78526" x2="49187" y2="78526"/>
                          <a14:foregroundMark x1="39037" y1="77501" x2="39037" y2="77501"/>
                          <a14:foregroundMark x1="38126" y1="73890" x2="38126" y2="73890"/>
                          <a14:foregroundMark x1="31945" y1="78526" x2="31945" y2="78526"/>
                          <a14:foregroundMark x1="34613" y1="76525" x2="34613" y2="76525"/>
                          <a14:foregroundMark x1="23162" y1="73890" x2="23162" y2="73890"/>
                          <a14:foregroundMark x1="28432" y1="73548" x2="28432" y2="73548"/>
                          <a14:foregroundMark x1="24008" y1="78184" x2="24008" y2="78184"/>
                          <a14:foregroundMark x1="19649" y1="78526" x2="19649" y2="78526"/>
                          <a14:foregroundMark x1="15224" y1="74524" x2="15224" y2="74524"/>
                          <a14:foregroundMark x1="23162" y1="70913" x2="23162" y2="70913"/>
                          <a14:foregroundMark x1="19193" y1="72865" x2="19193" y2="72865"/>
                          <a14:foregroundMark x1="78725" y1="17960" x2="78725" y2="17960"/>
                          <a14:foregroundMark x1="80481" y1="14007" x2="80481" y2="14007"/>
                          <a14:foregroundMark x1="81783" y1="10347" x2="81783" y2="10347"/>
                          <a14:foregroundMark x1="76513" y1="22596" x2="76513" y2="22596"/>
                          <a14:foregroundMark x1="75667" y1="31869" x2="75667" y2="31869"/>
                          <a14:foregroundMark x1="69486" y1="3075" x2="69486" y2="3075"/>
                          <a14:foregroundMark x1="55368" y1="19961" x2="55368" y2="19961"/>
                          <a14:foregroundMark x1="57580" y1="1757" x2="57580" y2="1757"/>
                          <a14:foregroundMark x1="46975" y1="27916" x2="46975" y2="27916"/>
                          <a14:foregroundMark x1="44763" y1="20303" x2="44763" y2="20303"/>
                          <a14:foregroundMark x1="60638" y1="78184" x2="60638" y2="78184"/>
                          <a14:foregroundMark x1="43006" y1="24744" x2="43006" y2="24744"/>
                          <a14:foregroundMark x1="44047" y1="22694" x2="44047" y2="22694"/>
                          <a14:foregroundMark x1="43201" y1="21425" x2="43201" y2="21425"/>
                          <a14:foregroundMark x1="42876" y1="23182" x2="42876" y2="23182"/>
                          <a14:foregroundMark x1="41835" y1="26550" x2="41835" y2="26550"/>
                          <a14:foregroundMark x1="41835" y1="23963" x2="41835" y2="23963"/>
                          <a14:foregroundMark x1="45738" y1="18594" x2="45738" y2="18594"/>
                          <a14:foregroundMark x1="45088" y1="16789" x2="45088" y2="16789"/>
                          <a14:foregroundMark x1="54977" y1="13080" x2="54977" y2="13080"/>
                          <a14:foregroundMark x1="43006" y1="20107" x2="43006" y2="20107"/>
                          <a14:foregroundMark x1="44763" y1="15276" x2="44763" y2="15276"/>
                          <a14:foregroundMark x1="44567" y1="13080" x2="44567" y2="13080"/>
                          <a14:foregroundMark x1="43526" y1="17423" x2="43526" y2="17423"/>
                          <a14:foregroundMark x1="43396" y1="15129" x2="43396" y2="15129"/>
                          <a14:foregroundMark x1="78660" y1="10786" x2="78660" y2="10786"/>
                          <a14:foregroundMark x1="79701" y1="8346" x2="79701" y2="8346"/>
                          <a14:foregroundMark x1="80416" y1="7321" x2="80416" y2="7321"/>
                          <a14:foregroundMark x1="55303" y1="38555" x2="55303" y2="38555"/>
                          <a14:foregroundMark x1="24789" y1="75451" x2="24789" y2="75451"/>
                          <a14:foregroundMark x1="22381" y1="75451" x2="22381" y2="75451"/>
                          <a14:foregroundMark x1="19844" y1="75451" x2="19844" y2="75451"/>
                          <a14:foregroundMark x1="51919" y1="26794" x2="51919" y2="26794"/>
                          <a14:foregroundMark x1="12752" y1="75061" x2="12752" y2="75061"/>
                          <a14:backgroundMark x1="22707" y1="10347" x2="22707" y2="10347"/>
                          <a14:backgroundMark x1="21861" y1="16008" x2="21861" y2="16008"/>
                          <a14:backgroundMark x1="18738" y1="19961" x2="18738" y2="19961"/>
                          <a14:backgroundMark x1="28432" y1="9029" x2="28432" y2="9029"/>
                          <a14:backgroundMark x1="13468" y1="12347" x2="13468" y2="12347"/>
                          <a14:backgroundMark x1="21405" y1="39824" x2="21405" y2="39824"/>
                          <a14:backgroundMark x1="26220" y1="36506" x2="26220" y2="36506"/>
                          <a14:backgroundMark x1="31945" y1="13324" x2="31945" y2="13324"/>
                          <a14:backgroundMark x1="31945" y1="7077" x2="31945" y2="7077"/>
                          <a14:backgroundMark x1="25830" y1="2733" x2="25830" y2="2733"/>
                          <a14:backgroundMark x1="17892" y1="9712" x2="17892" y2="9712"/>
                          <a14:backgroundMark x1="33767" y1="1415" x2="33767" y2="1415"/>
                          <a14:backgroundMark x1="82694" y1="17960" x2="82694" y2="17960"/>
                          <a14:backgroundMark x1="86662" y1="4051" x2="86662" y2="4051"/>
                          <a14:backgroundMark x1="85361" y1="13665" x2="85361" y2="13665"/>
                          <a14:backgroundMark x1="35914" y1="6735" x2="35914" y2="6735"/>
                          <a14:backgroundMark x1="57580" y1="39483" x2="57580" y2="39483"/>
                          <a14:backgroundMark x1="42030" y1="18350" x2="42030" y2="18350"/>
                          <a14:backgroundMark x1="32075" y1="9907" x2="32075" y2="9907"/>
                          <a14:backgroundMark x1="30059" y1="33333" x2="30059" y2="33333"/>
                          <a14:backgroundMark x1="31100" y1="19766" x2="31100" y2="19766"/>
                          <a14:backgroundMark x1="33442" y1="24500" x2="33442" y2="24500"/>
                          <a14:backgroundMark x1="34353" y1="26159" x2="34353" y2="26159"/>
                          <a14:backgroundMark x1="27001" y1="6442" x2="27001" y2="6442"/>
                          <a14:backgroundMark x1="30709" y1="1952" x2="30709" y2="1952"/>
                          <a14:backgroundMark x1="32466" y1="781" x2="32466" y2="781"/>
                          <a14:backgroundMark x1="36044" y1="2733" x2="36044" y2="2733"/>
                          <a14:backgroundMark x1="39427" y1="20400" x2="39427" y2="20400"/>
                          <a14:backgroundMark x1="40664" y1="28941" x2="40664" y2="28941"/>
                          <a14:backgroundMark x1="78855" y1="28306" x2="78855" y2="28306"/>
                          <a14:backgroundMark x1="83669" y1="9126" x2="83669" y2="9126"/>
                          <a14:backgroundMark x1="81262" y1="11957" x2="81262" y2="11957"/>
                          <a14:backgroundMark x1="81262" y1="9517" x2="81262" y2="9517"/>
                          <a14:backgroundMark x1="78855" y1="29234" x2="78855" y2="29234"/>
                          <a14:backgroundMark x1="59727" y1="39190" x2="59727" y2="39190"/>
                        </a14:backgroundRemoval>
                      </a14:imgEffect>
                    </a14:imgLayer>
                  </a14:imgProps>
                </a:ext>
                <a:ext uri="{28A0092B-C50C-407E-A947-70E740481C1C}">
                  <a14:useLocalDpi xmlns:a14="http://schemas.microsoft.com/office/drawing/2010/main" val="0"/>
                </a:ext>
              </a:extLst>
            </a:blip>
            <a:srcRect b="23637"/>
            <a:stretch/>
          </p:blipFill>
          <p:spPr>
            <a:xfrm>
              <a:off x="18002150" y="9062129"/>
              <a:ext cx="2927933" cy="3281436"/>
            </a:xfrm>
            <a:prstGeom prst="rect">
              <a:avLst/>
            </a:prstGeom>
          </p:spPr>
        </p:pic>
        <p:pic>
          <p:nvPicPr>
            <p:cNvPr id="8" name="Picture 7"/>
            <p:cNvPicPr>
              <a:picLocks noChangeAspect="1"/>
            </p:cNvPicPr>
            <p:nvPr/>
          </p:nvPicPr>
          <p:blipFill rotWithShape="1">
            <a:blip r:embed="rId7">
              <a:extLst>
                <a:ext uri="{BEBA8EAE-BF5A-486C-A8C5-ECC9F3942E4B}">
                  <a14:imgProps xmlns:a14="http://schemas.microsoft.com/office/drawing/2010/main">
                    <a14:imgLayer r:embed="rId8">
                      <a14:imgEffect>
                        <a14:backgroundRemoval t="1122" b="92191" l="260" r="99740">
                          <a14:foregroundMark x1="47430" y1="74768" x2="47430" y2="74768"/>
                          <a14:foregroundMark x1="52830" y1="71596" x2="52830" y2="71596"/>
                          <a14:foregroundMark x1="53481" y1="67204" x2="53481" y2="67204"/>
                          <a14:foregroundMark x1="68055" y1="61542" x2="68055" y2="61542"/>
                          <a14:foregroundMark x1="96942" y1="7028" x2="96942" y2="7028"/>
                          <a14:foregroundMark x1="95446" y1="10591" x2="95446" y2="10591"/>
                          <a14:foregroundMark x1="85686" y1="38897" x2="85686" y2="38897"/>
                          <a14:foregroundMark x1="82563" y1="45876" x2="82563" y2="45876"/>
                          <a14:foregroundMark x1="90696" y1="47096" x2="90696" y2="47096"/>
                          <a14:foregroundMark x1="83539" y1="56418" x2="83539" y2="56418"/>
                          <a14:foregroundMark x1="46129" y1="54563" x2="46129" y2="54563"/>
                          <a14:foregroundMark x1="20494" y1="51733" x2="20494" y2="51733"/>
                          <a14:foregroundMark x1="17762" y1="57882" x2="17762" y2="57882"/>
                          <a14:foregroundMark x1="11386" y1="51245" x2="11386" y2="51245"/>
                          <a14:foregroundMark x1="5791" y1="49683" x2="5791" y2="49683"/>
                          <a14:foregroundMark x1="4359" y1="53441" x2="4359" y2="53441"/>
                          <a14:foregroundMark x1="2407" y1="59200" x2="2407" y2="59200"/>
                          <a14:foregroundMark x1="13468" y1="60078" x2="13468" y2="60078"/>
                          <a14:foregroundMark x1="14899" y1="46559" x2="14899" y2="46559"/>
                          <a14:foregroundMark x1="7157" y1="64226" x2="7157" y2="64226"/>
                          <a14:foregroundMark x1="1431" y1="68960" x2="1431" y2="68960"/>
                          <a14:foregroundMark x1="1431" y1="64422" x2="1431" y2="64422"/>
                          <a14:foregroundMark x1="2277" y1="73060" x2="2277" y2="73060"/>
                          <a14:foregroundMark x1="1431" y1="61640" x2="1431" y2="61640"/>
                          <a14:foregroundMark x1="1692" y1="67008" x2="1692" y2="67008"/>
                          <a14:foregroundMark x1="1692" y1="71108" x2="1692" y2="71108"/>
                          <a14:foregroundMark x1="2017" y1="76916" x2="2017" y2="76916"/>
                          <a14:foregroundMark x1="3709" y1="75403" x2="3709" y2="75403"/>
                          <a14:foregroundMark x1="4294" y1="72182" x2="4294" y2="72182"/>
                          <a14:foregroundMark x1="3709" y1="80576" x2="3709" y2="80576"/>
                          <a14:foregroundMark x1="7482" y1="82723" x2="7482" y2="82723"/>
                          <a14:foregroundMark x1="5725" y1="86823" x2="5725" y2="86823"/>
                          <a14:foregroundMark x1="2863" y1="84236" x2="2863" y2="84236"/>
                          <a14:foregroundMark x1="9434" y1="85310" x2="9434" y2="85310"/>
                          <a14:foregroundMark x1="3709" y1="88336" x2="3709" y2="88336"/>
                          <a14:foregroundMark x1="8913" y1="87653" x2="8913" y2="87653"/>
                          <a14:foregroundMark x1="13468" y1="86579" x2="13468" y2="86579"/>
                          <a14:foregroundMark x1="21535" y1="85944" x2="21535" y2="85944"/>
                          <a14:foregroundMark x1="9434" y1="92191" x2="9434" y2="92191"/>
                          <a14:foregroundMark x1="6051" y1="90239" x2="6051" y2="90239"/>
                          <a14:foregroundMark x1="10865" y1="89800" x2="10865" y2="89800"/>
                          <a14:foregroundMark x1="15224" y1="89605" x2="15224" y2="89605"/>
                          <a14:foregroundMark x1="19519" y1="90483" x2="19519" y2="90483"/>
                          <a14:foregroundMark x1="23227" y1="87897" x2="23227" y2="87897"/>
                          <a14:foregroundMark x1="19519" y1="88970" x2="19519" y2="88970"/>
                          <a14:foregroundMark x1="22967" y1="90483" x2="22967" y2="90483"/>
                          <a14:foregroundMark x1="30124" y1="89409" x2="30124" y2="89409"/>
                          <a14:foregroundMark x1="25244" y1="85749" x2="25244" y2="85749"/>
                          <a14:foregroundMark x1="24919" y1="90044" x2="24919" y2="90044"/>
                          <a14:foregroundMark x1="26936" y1="87653" x2="26936" y2="87653"/>
                          <a14:foregroundMark x1="27846" y1="90483" x2="27846" y2="90483"/>
                          <a14:foregroundMark x1="5465" y1="78624" x2="5465" y2="78624"/>
                          <a14:foregroundMark x1="2017" y1="78868" x2="2017" y2="78868"/>
                          <a14:foregroundMark x1="11191" y1="82918" x2="11191" y2="82918"/>
                          <a14:foregroundMark x1="10345" y1="78184" x2="10345" y2="78184"/>
                          <a14:foregroundMark x1="9434" y1="76037" x2="9434" y2="76037"/>
                          <a14:foregroundMark x1="8328" y1="73060" x2="8328" y2="73060"/>
                          <a14:foregroundMark x1="11451" y1="46169" x2="11451" y2="46169"/>
                          <a14:foregroundMark x1="9434" y1="47243" x2="9434" y2="47243"/>
                          <a14:foregroundMark x1="30709" y1="46559" x2="30709" y2="46559"/>
                          <a14:foregroundMark x1="25504" y1="45730" x2="25504" y2="45730"/>
                          <a14:foregroundMark x1="29798" y1="60371" x2="29798" y2="60371"/>
                          <a14:foregroundMark x1="19193" y1="67252" x2="19193" y2="67252"/>
                          <a14:foregroundMark x1="29798" y1="72816" x2="29798" y2="72816"/>
                          <a14:foregroundMark x1="39297" y1="63982" x2="39297" y2="63982"/>
                          <a14:foregroundMark x1="21796" y1="75842" x2="21796" y2="75842"/>
                          <a14:foregroundMark x1="14314" y1="68082" x2="14314" y2="68082"/>
                          <a14:foregroundMark x1="25244" y1="61201" x2="25244" y2="61201"/>
                          <a14:foregroundMark x1="20364" y1="72816" x2="20364" y2="72816"/>
                          <a14:foregroundMark x1="17762" y1="64666" x2="17762" y2="64666"/>
                          <a14:foregroundMark x1="12622" y1="72182" x2="12622" y2="72182"/>
                          <a14:foregroundMark x1="23227" y1="78429" x2="23227" y2="78429"/>
                          <a14:foregroundMark x1="20364" y1="59932" x2="20364" y2="59932"/>
                          <a14:foregroundMark x1="8003" y1="56711" x2="8003" y2="56711"/>
                          <a14:foregroundMark x1="6051" y1="61445" x2="6051" y2="61445"/>
                          <a14:foregroundMark x1="6051" y1="69156" x2="6051" y2="69156"/>
                          <a14:foregroundMark x1="4880" y1="66569" x2="4880" y2="66569"/>
                          <a14:foregroundMark x1="4880" y1="63982" x2="4880" y2="63982"/>
                          <a14:foregroundMark x1="3709" y1="61640" x2="3709" y2="61640"/>
                          <a14:foregroundMark x1="5465" y1="57101" x2="5465" y2="57101"/>
                          <a14:foregroundMark x1="4880" y1="59248" x2="4880" y2="59248"/>
                          <a14:foregroundMark x1="9434" y1="81015" x2="9434" y2="81015"/>
                          <a14:foregroundMark x1="12622" y1="81650" x2="12622" y2="81650"/>
                          <a14:foregroundMark x1="14314" y1="79063" x2="14314" y2="79063"/>
                          <a14:foregroundMark x1="14899" y1="83992" x2="14899" y2="83992"/>
                          <a14:foregroundMark x1="14899" y1="81845" x2="14899" y2="81845"/>
                          <a14:foregroundMark x1="12036" y1="76916" x2="12036" y2="76916"/>
                          <a14:foregroundMark x1="9174" y1="71303" x2="9174" y2="71303"/>
                          <a14:foregroundMark x1="11191" y1="66813" x2="11191" y2="66813"/>
                          <a14:foregroundMark x1="12036" y1="62714" x2="12036" y2="62714"/>
                          <a14:foregroundMark x1="9174" y1="62079" x2="9174" y2="62079"/>
                          <a14:foregroundMark x1="10345" y1="59492" x2="10345" y2="59492"/>
                          <a14:foregroundMark x1="7482" y1="53880" x2="7482" y2="53880"/>
                          <a14:foregroundMark x1="8588" y1="50903" x2="8588" y2="50903"/>
                          <a14:foregroundMark x1="10865" y1="49585" x2="10865" y2="49585"/>
                          <a14:foregroundMark x1="13208" y1="56027" x2="13208" y2="56027"/>
                          <a14:foregroundMark x1="16331" y1="51733" x2="16331" y2="51733"/>
                          <a14:foregroundMark x1="17762" y1="76916" x2="17762" y2="76916"/>
                          <a14:foregroundMark x1="18347" y1="81015" x2="18347" y2="81015"/>
                          <a14:foregroundMark x1="22381" y1="81210" x2="22381" y2="81210"/>
                          <a14:foregroundMark x1="20104" y1="78868" x2="20104" y2="78868"/>
                          <a14:foregroundMark x1="16331" y1="62079" x2="16331" y2="62079"/>
                          <a14:foregroundMark x1="14899" y1="49585" x2="14899" y2="49585"/>
                          <a14:foregroundMark x1="17762" y1="45925" x2="17762" y2="45925"/>
                          <a14:foregroundMark x1="21796" y1="46364" x2="21796" y2="46364"/>
                          <a14:foregroundMark x1="23487" y1="50464" x2="23487" y2="50464"/>
                          <a14:foregroundMark x1="23487" y1="55198" x2="23487" y2="55198"/>
                          <a14:foregroundMark x1="21210" y1="62909" x2="21210" y2="62909"/>
                          <a14:foregroundMark x1="22642" y1="67448" x2="22642" y2="67448"/>
                          <a14:foregroundMark x1="22967" y1="71986" x2="22967" y2="71986"/>
                          <a14:foregroundMark x1="26090" y1="77355" x2="26090" y2="77355"/>
                          <a14:foregroundMark x1="26090" y1="80137" x2="26090" y2="80137"/>
                          <a14:foregroundMark x1="22642" y1="83602" x2="22642" y2="83602"/>
                          <a14:foregroundMark x1="25830" y1="83358" x2="25830" y2="83358"/>
                          <a14:foregroundMark x1="28692" y1="81650" x2="28692" y2="81650"/>
                          <a14:foregroundMark x1="17502" y1="87653" x2="17502" y2="87653"/>
                          <a14:foregroundMark x1="29278" y1="86823" x2="29278" y2="86823"/>
                          <a14:foregroundMark x1="32401" y1="81650" x2="32401" y2="81650"/>
                          <a14:foregroundMark x1="37280" y1="81650" x2="37280" y2="81650"/>
                          <a14:foregroundMark x1="25244" y1="68082" x2="25244" y2="68082"/>
                          <a14:foregroundMark x1="22967" y1="58614" x2="22967" y2="58614"/>
                          <a14:foregroundMark x1="24658" y1="53245" x2="24658" y2="53245"/>
                          <a14:foregroundMark x1="29798" y1="52172" x2="29798" y2="52172"/>
                          <a14:foregroundMark x1="53741" y1="64910" x2="53741" y2="64910"/>
                          <a14:foregroundMark x1="54131" y1="62714" x2="54131" y2="62714"/>
                          <a14:foregroundMark x1="53025" y1="59834" x2="53025" y2="59834"/>
                          <a14:foregroundMark x1="65973" y1="61347" x2="65973" y2="61347"/>
                          <a14:foregroundMark x1="70527" y1="61640" x2="70527" y2="61640"/>
                          <a14:foregroundMark x1="73975" y1="59834" x2="73975" y2="59834"/>
                          <a14:foregroundMark x1="73780" y1="62030" x2="73780" y2="62030"/>
                          <a14:foregroundMark x1="74366" y1="56711" x2="74366" y2="56711"/>
                          <a14:foregroundMark x1="73064" y1="57784" x2="73064" y2="57784"/>
                          <a14:foregroundMark x1="76513" y1="62323" x2="76513" y2="62323"/>
                          <a14:foregroundMark x1="78725" y1="60127" x2="78725" y2="60127"/>
                          <a14:foregroundMark x1="80937" y1="62323" x2="80937" y2="62323"/>
                          <a14:foregroundMark x1="85686" y1="62177" x2="85686" y2="62177"/>
                          <a14:foregroundMark x1="83865" y1="62469" x2="83865" y2="62469"/>
                          <a14:foregroundMark x1="75081" y1="52611" x2="75081" y2="52611"/>
                          <a14:foregroundMark x1="75081" y1="49488" x2="75081" y2="49488"/>
                          <a14:foregroundMark x1="73455" y1="48365" x2="73455" y2="48365"/>
                          <a14:foregroundMark x1="76513" y1="44802" x2="76513" y2="44802"/>
                          <a14:foregroundMark x1="87833" y1="62714" x2="87833" y2="62714"/>
                          <a14:foregroundMark x1="88419" y1="61103" x2="88419" y2="61103"/>
                          <a14:foregroundMark x1="84776" y1="60420" x2="84776" y2="60420"/>
                          <a14:foregroundMark x1="81978" y1="59151" x2="81978" y2="59151"/>
                          <a14:foregroundMark x1="80547" y1="57540" x2="80547" y2="57540"/>
                          <a14:foregroundMark x1="79245" y1="56174" x2="79245" y2="56174"/>
                          <a14:foregroundMark x1="81067" y1="53587" x2="81067" y2="53587"/>
                          <a14:foregroundMark x1="80026" y1="52318" x2="80026" y2="52318"/>
                          <a14:foregroundMark x1="83669" y1="52221" x2="83669" y2="52221"/>
                          <a14:foregroundMark x1="82173" y1="48804" x2="82173" y2="48804"/>
                          <a14:foregroundMark x1="89655" y1="52904" x2="89655" y2="52904"/>
                          <a14:foregroundMark x1="98439" y1="49341" x2="98439" y2="49341"/>
                          <a14:foregroundMark x1="98048" y1="46169" x2="98048" y2="46169"/>
                          <a14:foregroundMark x1="96617" y1="43289" x2="96617" y2="43289"/>
                          <a14:foregroundMark x1="98048" y1="47828" x2="98048" y2="47828"/>
                          <a14:foregroundMark x1="98439" y1="42753" x2="98439" y2="42753"/>
                          <a14:foregroundMark x1="95316" y1="42069" x2="95316" y2="42069"/>
                          <a14:foregroundMark x1="88419" y1="42606" x2="88419" y2="42606"/>
                          <a14:foregroundMark x1="83669" y1="49195" x2="83669" y2="49195"/>
                          <a14:foregroundMark x1="78204" y1="47145" x2="78204" y2="47145"/>
                          <a14:foregroundMark x1="80937" y1="42753" x2="80937" y2="42753"/>
                          <a14:foregroundMark x1="80742" y1="39092" x2="80742" y2="39092"/>
                          <a14:foregroundMark x1="78725" y1="42899" x2="78725" y2="42899"/>
                          <a14:foregroundMark x1="86012" y1="44119" x2="86012" y2="44119"/>
                          <a14:foregroundMark x1="86402" y1="46315" x2="86402" y2="46315"/>
                          <a14:foregroundMark x1="90761" y1="44265" x2="90761" y2="44265"/>
                          <a14:foregroundMark x1="92388" y1="40166" x2="92388" y2="40166"/>
                          <a14:foregroundMark x1="92583" y1="42509" x2="92583" y2="42509"/>
                          <a14:foregroundMark x1="88549" y1="37433" x2="88549" y2="37433"/>
                          <a14:foregroundMark x1="90241" y1="36213" x2="90241" y2="36213"/>
                          <a14:foregroundMark x1="92062" y1="33870" x2="92062" y2="33870"/>
                          <a14:foregroundMark x1="87833" y1="31430" x2="87833" y2="31430"/>
                          <a14:foregroundMark x1="87118" y1="33626" x2="87118" y2="33626"/>
                          <a14:foregroundMark x1="85101" y1="32650" x2="85101" y2="32650"/>
                          <a14:foregroundMark x1="95316" y1="37579" x2="95316" y2="37579"/>
                          <a14:foregroundMark x1="96031" y1="35530" x2="96031" y2="35530"/>
                          <a14:foregroundMark x1="96031" y1="31967" x2="96031" y2="31967"/>
                          <a14:foregroundMark x1="87313" y1="16496" x2="87313" y2="16496"/>
                          <a14:foregroundMark x1="91282" y1="14348" x2="91282" y2="14348"/>
                          <a14:foregroundMark x1="86727" y1="13909" x2="86727" y2="13909"/>
                          <a14:foregroundMark x1="84385" y1="19229" x2="84385" y2="19229"/>
                          <a14:foregroundMark x1="84580" y1="17765" x2="84580" y2="17765"/>
                          <a14:foregroundMark x1="97658" y1="3807" x2="97658" y2="3807"/>
                          <a14:foregroundMark x1="94405" y1="8590" x2="94405" y2="8590"/>
                          <a14:foregroundMark x1="84580" y1="8297" x2="84580" y2="8297"/>
                          <a14:foregroundMark x1="85296" y1="6930" x2="85296" y2="6930"/>
                          <a14:foregroundMark x1="87833" y1="5027" x2="87833" y2="5027"/>
                          <a14:foregroundMark x1="84906" y1="3514" x2="84906" y2="3514"/>
                          <a14:foregroundMark x1="89135" y1="3123" x2="89135" y2="3123"/>
                          <a14:foregroundMark x1="82759" y1="5857" x2="82759" y2="5857"/>
                          <a14:foregroundMark x1="79831" y1="5027" x2="79831" y2="5027"/>
                          <a14:foregroundMark x1="81978" y1="3367" x2="81978" y2="3367"/>
                          <a14:foregroundMark x1="83279" y1="2440" x2="83279" y2="2440"/>
                          <a14:foregroundMark x1="89850" y1="9126" x2="89850" y2="9126"/>
                          <a14:foregroundMark x1="91477" y1="6003" x2="91477" y2="6003"/>
                          <a14:foregroundMark x1="47951" y1="85847" x2="47951" y2="85847"/>
                          <a14:foregroundMark x1="38061" y1="86384" x2="38061" y2="86384"/>
                          <a14:foregroundMark x1="41574" y1="82138" x2="41574" y2="82138"/>
                          <a14:foregroundMark x1="30059" y1="83504" x2="30059" y2="83504"/>
                          <a14:foregroundMark x1="32791" y1="83504" x2="32791" y2="83504"/>
                          <a14:foregroundMark x1="36630" y1="83797" x2="36630" y2="83797"/>
                          <a14:foregroundMark x1="34613" y1="85408" x2="34613" y2="85408"/>
                          <a14:foregroundMark x1="32596" y1="87067" x2="32596" y2="87067"/>
                          <a14:foregroundMark x1="35524" y1="88433" x2="35524" y2="88433"/>
                          <a14:foregroundMark x1="35719" y1="86920" x2="35719" y2="86920"/>
                          <a14:foregroundMark x1="38972" y1="84871" x2="38972" y2="84871"/>
                          <a14:foregroundMark x1="39167" y1="82674" x2="39167" y2="82674"/>
                          <a14:foregroundMark x1="34808" y1="69156" x2="34808" y2="69156"/>
                          <a14:foregroundMark x1="54131" y1="54124" x2="54131" y2="54124"/>
                          <a14:foregroundMark x1="52635" y1="52318" x2="52635" y2="52318"/>
                          <a14:foregroundMark x1="50098" y1="54807" x2="50098" y2="54807"/>
                          <a14:foregroundMark x1="54652" y1="49195" x2="54652" y2="49195"/>
                          <a14:foregroundMark x1="25699" y1="48219" x2="25699" y2="48219"/>
                          <a14:foregroundMark x1="26805" y1="52318" x2="26805" y2="52318"/>
                          <a14:foregroundMark x1="26805" y1="55344" x2="26805" y2="55344"/>
                          <a14:foregroundMark x1="23682" y1="61347" x2="23682" y2="61347"/>
                          <a14:foregroundMark x1="27846" y1="66715" x2="27846" y2="66715"/>
                          <a14:foregroundMark x1="26220" y1="64910" x2="26220" y2="64910"/>
                          <a14:foregroundMark x1="29668" y1="69985" x2="29668" y2="69985"/>
                          <a14:foregroundMark x1="31685" y1="75695" x2="31685" y2="75695"/>
                          <a14:foregroundMark x1="36955" y1="77355" x2="36955" y2="77355"/>
                          <a14:foregroundMark x1="35003" y1="77501" x2="35003" y2="77501"/>
                          <a14:foregroundMark x1="36435" y1="75598" x2="36435" y2="75598"/>
                          <a14:foregroundMark x1="33897" y1="72572" x2="33897" y2="72572"/>
                          <a14:foregroundMark x1="31685" y1="69156" x2="31685" y2="69156"/>
                          <a14:foregroundMark x1="31685" y1="66813" x2="31685" y2="66813"/>
                          <a14:foregroundMark x1="30774" y1="63836" x2="30774" y2="63836"/>
                          <a14:foregroundMark x1="29148" y1="58224" x2="29148" y2="58224"/>
                          <a14:foregroundMark x1="26805" y1="51098" x2="26805" y2="51098"/>
                          <a14:foregroundMark x1="27521" y1="44949" x2="27521" y2="44949"/>
                          <a14:foregroundMark x1="28757" y1="44949" x2="28757" y2="44949"/>
                          <a14:foregroundMark x1="31360" y1="44949" x2="31360" y2="44949"/>
                          <a14:foregroundMark x1="34092" y1="45388" x2="34092" y2="45388"/>
                          <a14:foregroundMark x1="33312" y1="48365" x2="33312" y2="48365"/>
                          <a14:foregroundMark x1="32271" y1="50561" x2="32271" y2="50561"/>
                          <a14:foregroundMark x1="32271" y1="54124" x2="32271" y2="54124"/>
                          <a14:foregroundMark x1="32271" y1="57247" x2="32271" y2="57247"/>
                          <a14:foregroundMark x1="32271" y1="60127" x2="32271" y2="60127"/>
                          <a14:foregroundMark x1="34418" y1="65739" x2="34418" y2="65739"/>
                          <a14:foregroundMark x1="36435" y1="71498" x2="36435" y2="71498"/>
                          <a14:foregroundMark x1="40078" y1="78038" x2="40078" y2="78038"/>
                          <a14:foregroundMark x1="50683" y1="82138" x2="50683" y2="82138"/>
                          <a14:foregroundMark x1="55368" y1="81454" x2="55368" y2="81454"/>
                          <a14:foregroundMark x1="59792" y1="80234" x2="59792" y2="80234"/>
                          <a14:foregroundMark x1="54131" y1="79941" x2="54131" y2="79941"/>
                          <a14:foregroundMark x1="53936" y1="82284" x2="53936" y2="82284"/>
                          <a14:foregroundMark x1="57580" y1="80771" x2="57580" y2="80771"/>
                          <a14:foregroundMark x1="63045" y1="80625" x2="63045" y2="80625"/>
                          <a14:foregroundMark x1="63045" y1="79405" x2="63045" y2="79405"/>
                          <a14:foregroundMark x1="66493" y1="79112" x2="66493" y2="79112"/>
                          <a14:foregroundMark x1="66363" y1="81210" x2="66363" y2="81210"/>
                          <a14:foregroundMark x1="64867" y1="79941" x2="64867" y2="79941"/>
                          <a14:foregroundMark x1="68315" y1="78575" x2="68315" y2="78575"/>
                          <a14:foregroundMark x1="70527" y1="77648" x2="70527" y2="77648"/>
                          <a14:foregroundMark x1="71958" y1="76525" x2="71958" y2="76525"/>
                          <a14:foregroundMark x1="73975" y1="76281" x2="73975" y2="76281"/>
                          <a14:foregroundMark x1="78009" y1="76525" x2="78009" y2="76525"/>
                          <a14:foregroundMark x1="81067" y1="76135" x2="81067" y2="76135"/>
                          <a14:foregroundMark x1="83669" y1="76525" x2="83669" y2="76525"/>
                          <a14:foregroundMark x1="88419" y1="77501" x2="88419" y2="77501"/>
                          <a14:foregroundMark x1="79115" y1="85847" x2="79115" y2="85847"/>
                          <a14:foregroundMark x1="70527" y1="85554" x2="70527" y2="85554"/>
                          <a14:foregroundMark x1="65582" y1="85700" x2="65582" y2="85700"/>
                          <a14:foregroundMark x1="69811" y1="82821" x2="69811" y2="82821"/>
                          <a14:foregroundMark x1="62524" y1="84334" x2="62524" y2="84334"/>
                          <a14:foregroundMark x1="58686" y1="84627" x2="58686" y2="84627"/>
                          <a14:foregroundMark x1="55953" y1="84871" x2="55953" y2="84871"/>
                          <a14:foregroundMark x1="52635" y1="86384" x2="52635" y2="86384"/>
                          <a14:foregroundMark x1="51594" y1="88043" x2="51594" y2="88043"/>
                          <a14:foregroundMark x1="58491" y1="88043" x2="58491" y2="88043"/>
                          <a14:foregroundMark x1="47755" y1="87457" x2="47755" y2="87457"/>
                          <a14:foregroundMark x1="44632" y1="88433" x2="44632" y2="88433"/>
                          <a14:foregroundMark x1="91152" y1="87604" x2="91152" y2="87604"/>
                          <a14:foregroundMark x1="91021" y1="11274" x2="91021" y2="11274"/>
                          <a14:foregroundMark x1="87508" y1="11030" x2="87508" y2="11030"/>
                          <a14:foregroundMark x1="85426" y1="11371" x2="85426" y2="11371"/>
                          <a14:foregroundMark x1="86792" y1="9419" x2="86792" y2="9419"/>
                          <a14:foregroundMark x1="84710" y1="14446" x2="84710" y2="14446"/>
                          <a14:foregroundMark x1="83149" y1="13226" x2="83149" y2="13226"/>
                          <a14:foregroundMark x1="87508" y1="17716" x2="87508" y2="17716"/>
                          <a14:foregroundMark x1="85036" y1="20303" x2="85036" y2="20303"/>
                          <a14:backgroundMark x1="49382" y1="12299" x2="49382" y2="12299"/>
                          <a14:backgroundMark x1="55368" y1="13665" x2="55368" y2="13665"/>
                          <a14:backgroundMark x1="40794" y1="39092" x2="40794" y2="39092"/>
                          <a14:backgroundMark x1="37541" y1="42069" x2="37541" y2="42069"/>
                          <a14:backgroundMark x1="56669" y1="32943" x2="56669" y2="32943"/>
                          <a14:backgroundMark x1="56474" y1="33724" x2="56474" y2="33724"/>
                          <a14:backgroundMark x1="53741" y1="27184" x2="53741" y2="27184"/>
                          <a14:backgroundMark x1="53416" y1="25964" x2="53416" y2="25964"/>
                          <a14:backgroundMark x1="53416" y1="24695" x2="53416" y2="24695"/>
                          <a14:backgroundMark x1="54847" y1="42753" x2="54847" y2="42753"/>
                          <a14:backgroundMark x1="72349" y1="42069" x2="72349" y2="42069"/>
                          <a14:backgroundMark x1="65062" y1="12006" x2="65062" y2="12006"/>
                          <a14:backgroundMark x1="61028" y1="12152" x2="61028" y2="12152"/>
                          <a14:backgroundMark x1="61223" y1="14739" x2="61223" y2="14739"/>
                          <a14:backgroundMark x1="59792" y1="15715" x2="59792" y2="15715"/>
                          <a14:backgroundMark x1="63045" y1="13226" x2="63045" y2="13226"/>
                          <a14:backgroundMark x1="59011" y1="17082" x2="59011" y2="17082"/>
                          <a14:backgroundMark x1="74691" y1="6686" x2="74691" y2="6686"/>
                          <a14:backgroundMark x1="78530" y1="2977" x2="78530" y2="2977"/>
                          <a14:backgroundMark x1="73650" y1="24841" x2="73650" y2="24841"/>
                          <a14:backgroundMark x1="38777" y1="10102" x2="38777" y2="10102"/>
                          <a14:backgroundMark x1="30579" y1="7516" x2="30579" y2="7516"/>
                          <a14:backgroundMark x1="41900" y1="7760" x2="41900" y2="7760"/>
                          <a14:backgroundMark x1="34808" y1="8297" x2="34808" y2="8297"/>
                          <a14:backgroundMark x1="36955" y1="4197" x2="36955" y2="4197"/>
                          <a14:backgroundMark x1="38061" y1="8199" x2="38061" y2="8199"/>
                          <a14:backgroundMark x1="13077" y1="10639" x2="13077" y2="10639"/>
                          <a14:backgroundMark x1="10345" y1="4734" x2="10345" y2="4734"/>
                          <a14:backgroundMark x1="3839" y1="11713" x2="3839" y2="11713"/>
                          <a14:backgroundMark x1="3253" y1="16935" x2="3253" y2="16935"/>
                          <a14:backgroundMark x1="5270" y1="27477" x2="5270" y2="27477"/>
                          <a14:backgroundMark x1="70007" y1="28941" x2="70007" y2="28941"/>
                          <a14:backgroundMark x1="69811" y1="31674" x2="69811" y2="31674"/>
                          <a14:backgroundMark x1="68900" y1="30600" x2="68900" y2="30600"/>
                          <a14:backgroundMark x1="67794" y1="32504" x2="67794" y2="32504"/>
                          <a14:backgroundMark x1="75277" y1="24841" x2="75277" y2="24841"/>
                          <a14:backgroundMark x1="76383" y1="22938" x2="76383" y2="22938"/>
                          <a14:backgroundMark x1="78530" y1="19912" x2="78530" y2="19912"/>
                          <a14:backgroundMark x1="80026" y1="18546" x2="80026" y2="18546"/>
                          <a14:backgroundMark x1="80547" y1="16642" x2="80547" y2="16642"/>
                          <a14:backgroundMark x1="93884" y1="49878" x2="93884" y2="49878"/>
                          <a14:backgroundMark x1="93884" y1="47682" x2="93884" y2="47682"/>
                          <a14:backgroundMark x1="2733" y1="35383" x2="2733" y2="35383"/>
                          <a14:backgroundMark x1="71958" y1="43875" x2="71958" y2="43875"/>
                          <a14:backgroundMark x1="77098" y1="37579" x2="77098" y2="37579"/>
                          <a14:backgroundMark x1="79440" y1="34309" x2="79440" y2="34309"/>
                          <a14:backgroundMark x1="70007" y1="39483" x2="70007" y2="39483"/>
                          <a14:backgroundMark x1="72869" y1="38507" x2="72869" y2="38507"/>
                          <a14:backgroundMark x1="75081" y1="35774" x2="75081" y2="35774"/>
                          <a14:backgroundMark x1="69811" y1="37823" x2="69811" y2="37823"/>
                          <a14:backgroundMark x1="71828" y1="45632" x2="71828" y2="45632"/>
                          <a14:backgroundMark x1="77424" y1="35920" x2="77424" y2="35920"/>
                          <a14:backgroundMark x1="88744" y1="47828" x2="88744" y2="47828"/>
                          <a14:backgroundMark x1="63891" y1="12689" x2="63891" y2="12689"/>
                          <a14:backgroundMark x1="83149" y1="16398" x2="83149" y2="16398"/>
                          <a14:backgroundMark x1="84450" y1="13372" x2="84450" y2="13372"/>
                          <a14:backgroundMark x1="81978" y1="15861" x2="81978" y2="15861"/>
                          <a14:backgroundMark x1="82954" y1="14983" x2="82954" y2="14983"/>
                          <a14:backgroundMark x1="83149" y1="14104" x2="83149" y2="14104"/>
                          <a14:backgroundMark x1="78139" y1="33870" x2="78139" y2="33870"/>
                          <a14:backgroundMark x1="79180" y1="33236" x2="79180" y2="33236"/>
                        </a14:backgroundRemoval>
                      </a14:imgEffect>
                    </a14:imgLayer>
                  </a14:imgProps>
                </a:ext>
              </a:extLst>
            </a:blip>
            <a:srcRect b="15532"/>
            <a:stretch/>
          </p:blipFill>
          <p:spPr>
            <a:xfrm>
              <a:off x="14918222" y="9040096"/>
              <a:ext cx="2697318" cy="3343844"/>
            </a:xfrm>
            <a:prstGeom prst="rect">
              <a:avLst/>
            </a:prstGeom>
          </p:spPr>
        </p:pic>
        <p:pic>
          <p:nvPicPr>
            <p:cNvPr id="19" name="Picture 18" descr="IMG_0451.jpg"/>
            <p:cNvPicPr>
              <a:picLocks noChangeAspect="1"/>
            </p:cNvPicPr>
            <p:nvPr/>
          </p:nvPicPr>
          <p:blipFill rotWithShape="1">
            <a:blip r:embed="rId9" cstate="print">
              <a:extLst>
                <a:ext uri="{BEBA8EAE-BF5A-486C-A8C5-ECC9F3942E4B}">
                  <a14:imgProps xmlns:a14="http://schemas.microsoft.com/office/drawing/2010/main">
                    <a14:imgLayer r:embed="rId10">
                      <a14:imgEffect>
                        <a14:backgroundRemoval t="2669" b="89974" l="9961" r="89941">
                          <a14:foregroundMark x1="58594" y1="13411" x2="58594" y2="13411"/>
                          <a14:foregroundMark x1="85156" y1="42122" x2="85156" y2="42122"/>
                          <a14:foregroundMark x1="88574" y1="46419" x2="88574" y2="46419"/>
                          <a14:foregroundMark x1="60010" y1="11784" x2="60010" y2="11784"/>
                          <a14:foregroundMark x1="42676" y1="15039" x2="42676" y2="15039"/>
                          <a14:foregroundMark x1="45117" y1="23372" x2="45117" y2="23372"/>
                          <a14:foregroundMark x1="46680" y1="29232" x2="46680" y2="29232"/>
                          <a14:foregroundMark x1="40674" y1="16081" x2="40674" y2="16081"/>
                          <a14:foregroundMark x1="38672" y1="6966" x2="38672" y2="6966"/>
                          <a14:foregroundMark x1="36035" y1="28451" x2="36035" y2="28451"/>
                          <a14:foregroundMark x1="36816" y1="35156" x2="36816" y2="35156"/>
                          <a14:foregroundMark x1="33203" y1="31120" x2="33203" y2="31120"/>
                          <a14:foregroundMark x1="33008" y1="23112" x2="33008" y2="23112"/>
                          <a14:foregroundMark x1="36230" y1="22786" x2="36230" y2="22786"/>
                          <a14:foregroundMark x1="39258" y1="31120" x2="39258" y2="31120"/>
                          <a14:foregroundMark x1="38037" y1="28451" x2="38037" y2="28451"/>
                          <a14:foregroundMark x1="29785" y1="30078" x2="29785" y2="30078"/>
                          <a14:foregroundMark x1="41260" y1="11263" x2="41260" y2="11263"/>
                          <a14:foregroundMark x1="43896" y1="9961" x2="43896" y2="9961"/>
                          <a14:foregroundMark x1="59570" y1="8854" x2="59570" y2="8854"/>
                          <a14:foregroundMark x1="61182" y1="9375" x2="61182" y2="9375"/>
                          <a14:foregroundMark x1="57568" y1="10482" x2="57568" y2="10482"/>
                          <a14:foregroundMark x1="60205" y1="2669" x2="60205" y2="2669"/>
                          <a14:foregroundMark x1="47510" y1="5078" x2="47510" y2="5078"/>
                          <a14:foregroundMark x1="31396" y1="66797" x2="31396" y2="66797"/>
                          <a14:foregroundMark x1="30176" y1="58789" x2="30176" y2="58789"/>
                          <a14:foregroundMark x1="32813" y1="61979" x2="32813" y2="61979"/>
                          <a14:foregroundMark x1="35010" y1="68685" x2="35010" y2="68685"/>
                          <a14:foregroundMark x1="26953" y1="50456" x2="26953" y2="50456"/>
                          <a14:foregroundMark x1="29980" y1="52604" x2="29980" y2="52604"/>
                          <a14:foregroundMark x1="33203" y1="55273" x2="33203" y2="55273"/>
                          <a14:foregroundMark x1="35010" y1="61198" x2="35010" y2="61198"/>
                          <a14:foregroundMark x1="23730" y1="51237" x2="23730" y2="51237"/>
                          <a14:foregroundMark x1="22559" y1="53646" x2="22559" y2="53646"/>
                          <a14:foregroundMark x1="23145" y1="62826" x2="23145" y2="62826"/>
                          <a14:foregroundMark x1="22363" y1="60352" x2="22363" y2="60352"/>
                          <a14:foregroundMark x1="23975" y1="69792" x2="23975" y2="69792"/>
                          <a14:foregroundMark x1="21924" y1="77539" x2="21924" y2="77539"/>
                          <a14:foregroundMark x1="45117" y1="79948" x2="45117" y2="79948"/>
                          <a14:foregroundMark x1="48096" y1="31380" x2="48096" y2="31380"/>
                          <a14:foregroundMark x1="59766" y1="31380" x2="59766" y2="31380"/>
                          <a14:backgroundMark x1="60400" y1="41602" x2="60400" y2="41602"/>
                          <a14:backgroundMark x1="59180" y1="43750" x2="59180" y2="43750"/>
                          <a14:backgroundMark x1="62402" y1="37826" x2="62402" y2="37826"/>
                          <a14:backgroundMark x1="63818" y1="41862" x2="63818" y2="41862"/>
                          <a14:backgroundMark x1="66846" y1="39193" x2="66846" y2="39193"/>
                          <a14:backgroundMark x1="69043" y1="36523" x2="69043" y2="36523"/>
                          <a14:backgroundMark x1="70068" y1="29492" x2="70068" y2="29492"/>
                          <a14:backgroundMark x1="75293" y1="31966" x2="75293" y2="31966"/>
                          <a14:backgroundMark x1="78906" y1="31966" x2="78906" y2="31966"/>
                          <a14:backgroundMark x1="78320" y1="36198" x2="78320" y2="36198"/>
                          <a14:backgroundMark x1="50928" y1="27669" x2="50928" y2="27669"/>
                          <a14:backgroundMark x1="72852" y1="38672" x2="72852" y2="38672"/>
                          <a14:backgroundMark x1="67822" y1="40820" x2="67822" y2="40820"/>
                          <a14:backgroundMark x1="63428" y1="7813" x2="63428" y2="7813"/>
                          <a14:backgroundMark x1="59717" y1="29492" x2="59717" y2="29492"/>
                          <a14:backgroundMark x1="70508" y1="6055" x2="70508" y2="6055"/>
                          <a14:backgroundMark x1="27148" y1="43945" x2="27148" y2="43945"/>
                          <a14:backgroundMark x1="27881" y1="40104" x2="27881" y2="40104"/>
                        </a14:backgroundRemoval>
                      </a14:imgEffect>
                    </a14:imgLayer>
                  </a14:imgProps>
                </a:ext>
                <a:ext uri="{28A0092B-C50C-407E-A947-70E740481C1C}">
                  <a14:useLocalDpi xmlns:a14="http://schemas.microsoft.com/office/drawing/2010/main" val="0"/>
                </a:ext>
              </a:extLst>
            </a:blip>
            <a:srcRect l="25359" b="19899"/>
            <a:stretch/>
          </p:blipFill>
          <p:spPr>
            <a:xfrm>
              <a:off x="11446138" y="9034139"/>
              <a:ext cx="3766463" cy="3337416"/>
            </a:xfrm>
            <a:prstGeom prst="rect">
              <a:avLst/>
            </a:prstGeom>
          </p:spPr>
        </p:pic>
        <p:sp>
          <p:nvSpPr>
            <p:cNvPr id="15" name="TextBox 14"/>
            <p:cNvSpPr txBox="1"/>
            <p:nvPr/>
          </p:nvSpPr>
          <p:spPr>
            <a:xfrm>
              <a:off x="18059869" y="12436042"/>
              <a:ext cx="2868576" cy="707886"/>
            </a:xfrm>
            <a:prstGeom prst="rect">
              <a:avLst/>
            </a:prstGeom>
            <a:noFill/>
          </p:spPr>
          <p:txBody>
            <a:bodyPr wrap="square" rtlCol="0">
              <a:spAutoFit/>
            </a:bodyPr>
            <a:lstStyle/>
            <a:p>
              <a:r>
                <a:rPr lang="en-GB" sz="2000" dirty="0" smtClean="0">
                  <a:solidFill>
                    <a:srgbClr val="FF0000"/>
                  </a:solidFill>
                </a:rPr>
                <a:t>Figure 4.0 Hamstring tested at 30</a:t>
              </a:r>
              <a:r>
                <a:rPr lang="en-GB" sz="2000" baseline="30000" dirty="0" smtClean="0">
                  <a:solidFill>
                    <a:srgbClr val="FF0000"/>
                  </a:solidFill>
                </a:rPr>
                <a:t>o </a:t>
              </a:r>
              <a:r>
                <a:rPr lang="en-GB" sz="2000" dirty="0">
                  <a:solidFill>
                    <a:srgbClr val="FF0000"/>
                  </a:solidFill>
                </a:rPr>
                <a:t> </a:t>
              </a:r>
              <a:r>
                <a:rPr lang="en-GB" sz="2000" dirty="0" smtClean="0">
                  <a:solidFill>
                    <a:srgbClr val="FF0000"/>
                  </a:solidFill>
                </a:rPr>
                <a:t>flexion </a:t>
              </a:r>
              <a:endParaRPr lang="en-GB" sz="2000" baseline="30000" dirty="0">
                <a:solidFill>
                  <a:srgbClr val="FF0000"/>
                </a:solidFill>
              </a:endParaRPr>
            </a:p>
          </p:txBody>
        </p:sp>
        <p:sp>
          <p:nvSpPr>
            <p:cNvPr id="21" name="TextBox 20"/>
            <p:cNvSpPr txBox="1"/>
            <p:nvPr/>
          </p:nvSpPr>
          <p:spPr>
            <a:xfrm>
              <a:off x="14830910" y="12497857"/>
              <a:ext cx="2653706" cy="1015663"/>
            </a:xfrm>
            <a:prstGeom prst="rect">
              <a:avLst/>
            </a:prstGeom>
            <a:noFill/>
          </p:spPr>
          <p:txBody>
            <a:bodyPr wrap="square" rtlCol="0">
              <a:spAutoFit/>
            </a:bodyPr>
            <a:lstStyle/>
            <a:p>
              <a:r>
                <a:rPr lang="en-GB" sz="2000" dirty="0" smtClean="0">
                  <a:solidFill>
                    <a:srgbClr val="FF0000"/>
                  </a:solidFill>
                </a:rPr>
                <a:t>Figure 3.0 Hamstring tested at inner range flexion </a:t>
              </a:r>
              <a:endParaRPr lang="en-GB" sz="2000" baseline="30000" dirty="0">
                <a:solidFill>
                  <a:srgbClr val="FF0000"/>
                </a:solidFill>
              </a:endParaRPr>
            </a:p>
          </p:txBody>
        </p:sp>
        <p:sp>
          <p:nvSpPr>
            <p:cNvPr id="22" name="TextBox 21"/>
            <p:cNvSpPr txBox="1"/>
            <p:nvPr/>
          </p:nvSpPr>
          <p:spPr>
            <a:xfrm>
              <a:off x="11446138" y="12453399"/>
              <a:ext cx="2730584" cy="1015663"/>
            </a:xfrm>
            <a:prstGeom prst="rect">
              <a:avLst/>
            </a:prstGeom>
            <a:noFill/>
          </p:spPr>
          <p:txBody>
            <a:bodyPr wrap="square" rtlCol="0">
              <a:spAutoFit/>
            </a:bodyPr>
            <a:lstStyle/>
            <a:p>
              <a:r>
                <a:rPr lang="en-GB" sz="2000" dirty="0" smtClean="0">
                  <a:solidFill>
                    <a:srgbClr val="FF0000"/>
                  </a:solidFill>
                </a:rPr>
                <a:t>Figure 2.0 Hip extensors (including Gluteus </a:t>
              </a:r>
              <a:r>
                <a:rPr lang="en-GB" sz="2000" dirty="0">
                  <a:solidFill>
                    <a:srgbClr val="FF0000"/>
                  </a:solidFill>
                </a:rPr>
                <a:t>M</a:t>
              </a:r>
              <a:r>
                <a:rPr lang="en-GB" sz="2000" dirty="0" smtClean="0">
                  <a:solidFill>
                    <a:srgbClr val="FF0000"/>
                  </a:solidFill>
                </a:rPr>
                <a:t>aximus) </a:t>
              </a:r>
              <a:endParaRPr lang="en-GB" sz="2000" baseline="30000" dirty="0">
                <a:solidFill>
                  <a:srgbClr val="FF0000"/>
                </a:solidFill>
              </a:endParaRPr>
            </a:p>
          </p:txBody>
        </p:sp>
      </p:grpSp>
      <p:sp>
        <p:nvSpPr>
          <p:cNvPr id="23" name="TextBox 22"/>
          <p:cNvSpPr txBox="1"/>
          <p:nvPr/>
        </p:nvSpPr>
        <p:spPr>
          <a:xfrm>
            <a:off x="145534" y="12633389"/>
            <a:ext cx="7344816" cy="400110"/>
          </a:xfrm>
          <a:prstGeom prst="rect">
            <a:avLst/>
          </a:prstGeom>
          <a:noFill/>
        </p:spPr>
        <p:txBody>
          <a:bodyPr wrap="square" rtlCol="0">
            <a:spAutoFit/>
          </a:bodyPr>
          <a:lstStyle/>
          <a:p>
            <a:r>
              <a:rPr lang="en-GB" sz="2000" dirty="0" smtClean="0">
                <a:solidFill>
                  <a:srgbClr val="FF0000"/>
                </a:solidFill>
              </a:rPr>
              <a:t>Figure 1.0 Nordic Eccentric Strength (NES) </a:t>
            </a:r>
            <a:r>
              <a:rPr lang="en-GB" sz="2000" dirty="0">
                <a:solidFill>
                  <a:srgbClr val="FF0000"/>
                </a:solidFill>
              </a:rPr>
              <a:t>t</a:t>
            </a:r>
            <a:r>
              <a:rPr lang="en-GB" sz="2000" dirty="0" smtClean="0">
                <a:solidFill>
                  <a:srgbClr val="FF0000"/>
                </a:solidFill>
              </a:rPr>
              <a:t>esting device </a:t>
            </a:r>
            <a:endParaRPr lang="en-GB" sz="2000" baseline="30000" dirty="0">
              <a:solidFill>
                <a:srgbClr val="FF0000"/>
              </a:solidFill>
            </a:endParaRPr>
          </a:p>
        </p:txBody>
      </p:sp>
      <p:graphicFrame>
        <p:nvGraphicFramePr>
          <p:cNvPr id="10" name="Table 9"/>
          <p:cNvGraphicFramePr>
            <a:graphicFrameLocks noGrp="1"/>
          </p:cNvGraphicFramePr>
          <p:nvPr>
            <p:extLst>
              <p:ext uri="{D42A27DB-BD31-4B8C-83A1-F6EECF244321}">
                <p14:modId xmlns:p14="http://schemas.microsoft.com/office/powerpoint/2010/main" val="2502357230"/>
              </p:ext>
            </p:extLst>
          </p:nvPr>
        </p:nvGraphicFramePr>
        <p:xfrm>
          <a:off x="9937254" y="15409763"/>
          <a:ext cx="4763900" cy="1947360"/>
        </p:xfrm>
        <a:graphic>
          <a:graphicData uri="http://schemas.openxmlformats.org/drawingml/2006/table">
            <a:tbl>
              <a:tblPr firstRow="1" bandRow="1">
                <a:tableStyleId>{2D5ABB26-0587-4C30-8999-92F81FD0307C}</a:tableStyleId>
              </a:tblPr>
              <a:tblGrid>
                <a:gridCol w="2618931"/>
                <a:gridCol w="2144969"/>
              </a:tblGrid>
              <a:tr h="0">
                <a:tc>
                  <a:txBody>
                    <a:bodyPr/>
                    <a:lstStyle/>
                    <a:p>
                      <a:r>
                        <a:rPr lang="en-GB" sz="1800" b="1" dirty="0" smtClean="0"/>
                        <a:t>Test </a:t>
                      </a:r>
                      <a:endParaRPr lang="en-GB" sz="18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r>
                        <a:rPr lang="en-GB" sz="1800" b="1" dirty="0" smtClean="0"/>
                        <a:t>Mean (± SD)</a:t>
                      </a:r>
                      <a:endParaRPr lang="en-GB" sz="1800" b="1" dirty="0"/>
                    </a:p>
                  </a:txBody>
                  <a:tcP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r>
              <a:tr h="0">
                <a:tc>
                  <a:txBody>
                    <a:bodyPr/>
                    <a:lstStyle/>
                    <a:p>
                      <a:r>
                        <a:rPr lang="en-GB" sz="1800" b="1" dirty="0" smtClean="0"/>
                        <a:t>Hip Extn </a:t>
                      </a:r>
                      <a:endParaRPr lang="en-GB" sz="1800" b="1" dirty="0"/>
                    </a:p>
                  </a:txBody>
                  <a:tcPr>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r>
                        <a:rPr lang="en-GB" sz="1800" b="1" dirty="0" smtClean="0"/>
                        <a:t>38.2</a:t>
                      </a:r>
                      <a:r>
                        <a:rPr lang="en-GB" sz="1800" b="1" baseline="0" dirty="0" smtClean="0"/>
                        <a:t> </a:t>
                      </a:r>
                      <a:r>
                        <a:rPr lang="en-GB" sz="1800" b="1" dirty="0" smtClean="0"/>
                        <a:t>± 4.1 kg</a:t>
                      </a:r>
                      <a:endParaRPr lang="en-GB" sz="1800" b="1" dirty="0"/>
                    </a:p>
                  </a:txBody>
                  <a:tcPr>
                    <a:lnL>
                      <a:noFill/>
                    </a:lnL>
                    <a:lnR>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05280">
                <a:tc>
                  <a:txBody>
                    <a:bodyPr/>
                    <a:lstStyle/>
                    <a:p>
                      <a:r>
                        <a:rPr lang="en-GB" sz="1800" b="1" dirty="0" smtClean="0"/>
                        <a:t>H30 </a:t>
                      </a:r>
                      <a:endParaRPr lang="en-GB" sz="1800" b="1" dirty="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r>
                        <a:rPr lang="en-GB" sz="1800" b="1" dirty="0" smtClean="0"/>
                        <a:t>32.7 ± 5.1 kg</a:t>
                      </a:r>
                      <a:endParaRPr lang="en-GB" sz="1800" b="1" dirty="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05280">
                <a:tc>
                  <a:txBody>
                    <a:bodyPr/>
                    <a:lstStyle/>
                    <a:p>
                      <a:r>
                        <a:rPr lang="en-GB" sz="1800" b="1" dirty="0" smtClean="0"/>
                        <a:t>HI</a:t>
                      </a:r>
                      <a:endParaRPr lang="en-GB" sz="1800" b="1" dirty="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r>
                        <a:rPr lang="en-GB" sz="1800" b="1" dirty="0" smtClean="0"/>
                        <a:t>31.6</a:t>
                      </a:r>
                      <a:r>
                        <a:rPr lang="en-GB" sz="1800" b="1" baseline="0" dirty="0" smtClean="0"/>
                        <a:t> </a:t>
                      </a:r>
                      <a:r>
                        <a:rPr lang="en-GB" sz="1800" b="1" dirty="0" smtClean="0"/>
                        <a:t>± 5.5 kg</a:t>
                      </a:r>
                      <a:endParaRPr lang="en-GB" sz="1800" b="1" dirty="0"/>
                    </a:p>
                  </a:txBody>
                  <a:tcPr>
                    <a:lnL>
                      <a:noFill/>
                    </a:lnL>
                    <a:lnR>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405280">
                <a:tc>
                  <a:txBody>
                    <a:bodyPr/>
                    <a:lstStyle/>
                    <a:p>
                      <a:r>
                        <a:rPr lang="en-GB" sz="1800" b="1" dirty="0" smtClean="0"/>
                        <a:t>Nordic</a:t>
                      </a:r>
                      <a:r>
                        <a:rPr lang="en-GB" sz="1800" b="1" baseline="0" dirty="0" smtClean="0"/>
                        <a:t> Eccentric Strength</a:t>
                      </a:r>
                      <a:endParaRPr lang="en-GB" sz="1800" b="1" dirty="0"/>
                    </a:p>
                  </a:txBody>
                  <a:tcPr>
                    <a:lnL>
                      <a:noFill/>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r>
                        <a:rPr lang="en-GB" sz="1800" b="1" dirty="0" smtClean="0"/>
                        <a:t>393.2 ± 76.9 N</a:t>
                      </a:r>
                      <a:endParaRPr lang="en-GB" sz="1800" b="1" dirty="0"/>
                    </a:p>
                  </a:txBody>
                  <a:tcPr>
                    <a:lnL>
                      <a:noFill/>
                    </a:lnL>
                    <a:lnR>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graphicFrame>
        <p:nvGraphicFramePr>
          <p:cNvPr id="27" name="Table 26"/>
          <p:cNvGraphicFramePr>
            <a:graphicFrameLocks noGrp="1"/>
          </p:cNvGraphicFramePr>
          <p:nvPr>
            <p:extLst>
              <p:ext uri="{D42A27DB-BD31-4B8C-83A1-F6EECF244321}">
                <p14:modId xmlns:p14="http://schemas.microsoft.com/office/powerpoint/2010/main" val="1945305672"/>
              </p:ext>
            </p:extLst>
          </p:nvPr>
        </p:nvGraphicFramePr>
        <p:xfrm>
          <a:off x="15409862" y="15409763"/>
          <a:ext cx="5654199" cy="2397759"/>
        </p:xfrm>
        <a:graphic>
          <a:graphicData uri="http://schemas.openxmlformats.org/drawingml/2006/table">
            <a:tbl>
              <a:tblPr firstRow="1" bandRow="1">
                <a:tableStyleId>{5940675A-B579-460E-94D1-54222C63F5DA}</a:tableStyleId>
              </a:tblPr>
              <a:tblGrid>
                <a:gridCol w="1290767"/>
                <a:gridCol w="1095262"/>
                <a:gridCol w="1017088"/>
                <a:gridCol w="1017088"/>
                <a:gridCol w="1233994"/>
              </a:tblGrid>
              <a:tr h="370840">
                <a:tc>
                  <a:txBody>
                    <a:bodyPr/>
                    <a:lstStyle/>
                    <a:p>
                      <a:pPr algn="ctr"/>
                      <a:r>
                        <a:rPr lang="en-GB" sz="1800" b="1" u="none" dirty="0" smtClean="0"/>
                        <a:t>Test </a:t>
                      </a:r>
                    </a:p>
                  </a:txBody>
                  <a:tcPr>
                    <a:lnL w="12700" cap="flat" cmpd="sng" algn="ctr">
                      <a:no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a:r>
                        <a:rPr lang="en-GB" sz="1800" b="1" u="none" dirty="0" smtClean="0"/>
                        <a:t>Hip Extn</a:t>
                      </a:r>
                      <a:endParaRPr lang="en-GB" sz="1800" b="1" u="none" dirty="0"/>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a:r>
                        <a:rPr lang="en-GB" sz="1800" b="1" u="none" dirty="0" smtClean="0"/>
                        <a:t>H30</a:t>
                      </a:r>
                      <a:endParaRPr lang="en-GB" sz="1800" b="1" u="none" dirty="0"/>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a:r>
                        <a:rPr lang="en-GB" sz="1800" b="1" u="none" dirty="0" smtClean="0"/>
                        <a:t>HI</a:t>
                      </a:r>
                      <a:endParaRPr lang="en-GB" sz="1800" b="1" u="none" dirty="0"/>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a:r>
                        <a:rPr lang="en-GB" sz="1800" b="1" u="none" dirty="0" smtClean="0"/>
                        <a:t>Nordbord</a:t>
                      </a:r>
                      <a:endParaRPr lang="en-GB" sz="1800" b="1" u="none" dirty="0"/>
                    </a:p>
                  </a:txBody>
                  <a:tcPr>
                    <a:lnL w="12700" cmpd="sng">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r>
              <a:tr h="370840">
                <a:tc>
                  <a:txBody>
                    <a:bodyPr/>
                    <a:lstStyle/>
                    <a:p>
                      <a:r>
                        <a:rPr lang="en-GB" sz="1800" b="1" u="none" dirty="0" smtClean="0"/>
                        <a:t>Hip Extn</a:t>
                      </a:r>
                      <a:endParaRPr lang="en-GB" sz="1800" b="1" u="none" dirty="0"/>
                    </a:p>
                  </a:txBody>
                  <a:tcPr>
                    <a:lnL w="12700" cap="flat" cmpd="sng" algn="ctr">
                      <a:no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gn="ctr"/>
                      <a:endParaRPr lang="en-GB" sz="1800" u="none" dirty="0"/>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504D"/>
                    </a:solidFill>
                  </a:tcPr>
                </a:tc>
                <a:tc>
                  <a:txBody>
                    <a:bodyPr/>
                    <a:lstStyle/>
                    <a:p>
                      <a:pPr algn="ctr"/>
                      <a:r>
                        <a:rPr lang="en-GB" sz="1800" u="none" dirty="0" smtClean="0"/>
                        <a:t>-</a:t>
                      </a:r>
                      <a:endParaRPr lang="en-GB" sz="1800" u="none" dirty="0"/>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800" u="none" dirty="0" smtClean="0"/>
                        <a:t>-</a:t>
                      </a:r>
                      <a:endParaRPr lang="en-GB" sz="1800" u="none" dirty="0"/>
                    </a:p>
                  </a:txBody>
                  <a:tcPr>
                    <a:lnL w="12700" cmpd="sng">
                      <a:noFill/>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800" u="none" dirty="0" smtClean="0"/>
                        <a:t>-</a:t>
                      </a:r>
                      <a:endParaRPr lang="en-GB" sz="1800" u="none" dirty="0"/>
                    </a:p>
                  </a:txBody>
                  <a:tcPr>
                    <a:lnL w="12700" cmpd="sng">
                      <a:noFill/>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0840">
                <a:tc>
                  <a:txBody>
                    <a:bodyPr/>
                    <a:lstStyle/>
                    <a:p>
                      <a:r>
                        <a:rPr lang="en-GB" sz="1800" b="1" u="none" dirty="0" smtClean="0"/>
                        <a:t>H30</a:t>
                      </a:r>
                      <a:endParaRPr lang="en-GB" sz="1800" b="1" u="none" dirty="0"/>
                    </a:p>
                  </a:txBody>
                  <a:tcP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marL="0" marR="0" indent="0" algn="ctr" defTabSz="2962565" rtl="0" eaLnBrk="1" fontAlgn="auto" latinLnBrk="0" hangingPunct="1">
                        <a:lnSpc>
                          <a:spcPct val="100000"/>
                        </a:lnSpc>
                        <a:spcBef>
                          <a:spcPts val="0"/>
                        </a:spcBef>
                        <a:spcAft>
                          <a:spcPts val="0"/>
                        </a:spcAft>
                        <a:buClrTx/>
                        <a:buSzTx/>
                        <a:buFontTx/>
                        <a:buNone/>
                        <a:tabLst/>
                        <a:defRPr/>
                      </a:pPr>
                      <a:r>
                        <a:rPr lang="en-GB" sz="1800" b="1" u="none" dirty="0" smtClean="0"/>
                        <a:t>r =</a:t>
                      </a:r>
                      <a:r>
                        <a:rPr lang="en-GB" sz="1800" b="1" u="none" baseline="0" dirty="0" smtClean="0"/>
                        <a:t> 0.25</a:t>
                      </a:r>
                      <a:endParaRPr lang="en-GB" sz="1800" b="1" u="none" dirty="0" smtClean="0"/>
                    </a:p>
                  </a:txBody>
                  <a:tcP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sz="1800" b="1" u="none" dirty="0"/>
                    </a:p>
                  </a:txBody>
                  <a:tcP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504D"/>
                    </a:solidFill>
                  </a:tcPr>
                </a:tc>
                <a:tc>
                  <a:txBody>
                    <a:bodyPr/>
                    <a:lstStyle/>
                    <a:p>
                      <a:pPr marL="0" marR="0" indent="0" algn="ctr" defTabSz="2962565" rtl="0" eaLnBrk="1" fontAlgn="auto" latinLnBrk="0" hangingPunct="1">
                        <a:lnSpc>
                          <a:spcPct val="100000"/>
                        </a:lnSpc>
                        <a:spcBef>
                          <a:spcPts val="0"/>
                        </a:spcBef>
                        <a:spcAft>
                          <a:spcPts val="0"/>
                        </a:spcAft>
                        <a:buClrTx/>
                        <a:buSzTx/>
                        <a:buFontTx/>
                        <a:buNone/>
                        <a:tabLst/>
                        <a:defRPr/>
                      </a:pPr>
                      <a:r>
                        <a:rPr lang="en-GB" sz="1800" b="0" u="none" dirty="0" smtClean="0"/>
                        <a:t>-</a:t>
                      </a:r>
                    </a:p>
                  </a:txBody>
                  <a:tcP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800" u="none" dirty="0" smtClean="0"/>
                        <a:t>-</a:t>
                      </a:r>
                      <a:endParaRPr lang="en-GB" sz="1800" u="none" dirty="0"/>
                    </a:p>
                  </a:txBody>
                  <a:tcP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0840">
                <a:tc>
                  <a:txBody>
                    <a:bodyPr/>
                    <a:lstStyle/>
                    <a:p>
                      <a:r>
                        <a:rPr lang="en-GB" sz="1800" b="1" u="none" dirty="0" smtClean="0"/>
                        <a:t>HI</a:t>
                      </a:r>
                      <a:endParaRPr lang="en-GB" sz="1800" b="1" u="none" dirty="0"/>
                    </a:p>
                  </a:txBody>
                  <a:tcP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marL="0" marR="0" indent="0" algn="ctr" defTabSz="2962565" rtl="0" eaLnBrk="1" fontAlgn="auto" latinLnBrk="0" hangingPunct="1">
                        <a:lnSpc>
                          <a:spcPct val="100000"/>
                        </a:lnSpc>
                        <a:spcBef>
                          <a:spcPts val="0"/>
                        </a:spcBef>
                        <a:spcAft>
                          <a:spcPts val="0"/>
                        </a:spcAft>
                        <a:buClrTx/>
                        <a:buSzTx/>
                        <a:buFontTx/>
                        <a:buNone/>
                        <a:tabLst/>
                        <a:defRPr/>
                      </a:pPr>
                      <a:r>
                        <a:rPr lang="en-GB" sz="1800" b="1" u="none" dirty="0" smtClean="0">
                          <a:solidFill>
                            <a:srgbClr val="00B050"/>
                          </a:solidFill>
                        </a:rPr>
                        <a:t>r =</a:t>
                      </a:r>
                      <a:r>
                        <a:rPr lang="en-GB" sz="1800" b="1" u="none" baseline="0" dirty="0" smtClean="0">
                          <a:solidFill>
                            <a:srgbClr val="00B050"/>
                          </a:solidFill>
                        </a:rPr>
                        <a:t> 0.32</a:t>
                      </a:r>
                      <a:endParaRPr lang="en-GB" sz="1800" b="1" u="none" dirty="0" smtClean="0">
                        <a:solidFill>
                          <a:srgbClr val="00B050"/>
                        </a:solidFill>
                      </a:endParaRPr>
                    </a:p>
                  </a:txBody>
                  <a:tcP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800" b="1" u="none" dirty="0" smtClean="0">
                          <a:solidFill>
                            <a:srgbClr val="00B050"/>
                          </a:solidFill>
                        </a:rPr>
                        <a:t>r = 0.37</a:t>
                      </a:r>
                      <a:endParaRPr lang="en-GB" sz="1800" b="1" u="none" dirty="0">
                        <a:solidFill>
                          <a:srgbClr val="00B050"/>
                        </a:solidFill>
                      </a:endParaRPr>
                    </a:p>
                  </a:txBody>
                  <a:tcP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sz="1800" b="1" u="none" dirty="0"/>
                    </a:p>
                  </a:txBody>
                  <a:tcP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C0504D"/>
                    </a:solidFill>
                  </a:tcPr>
                </a:tc>
                <a:tc>
                  <a:txBody>
                    <a:bodyPr/>
                    <a:lstStyle/>
                    <a:p>
                      <a:pPr marL="0" marR="0" indent="0" algn="ctr" defTabSz="2962565" rtl="0" eaLnBrk="1" fontAlgn="auto" latinLnBrk="0" hangingPunct="1">
                        <a:lnSpc>
                          <a:spcPct val="100000"/>
                        </a:lnSpc>
                        <a:spcBef>
                          <a:spcPts val="0"/>
                        </a:spcBef>
                        <a:spcAft>
                          <a:spcPts val="0"/>
                        </a:spcAft>
                        <a:buClrTx/>
                        <a:buSzTx/>
                        <a:buFontTx/>
                        <a:buNone/>
                        <a:tabLst/>
                        <a:defRPr/>
                      </a:pPr>
                      <a:r>
                        <a:rPr lang="en-GB" sz="1800" u="none" dirty="0" smtClean="0"/>
                        <a:t>-</a:t>
                      </a:r>
                    </a:p>
                  </a:txBody>
                  <a:tcP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0840">
                <a:tc>
                  <a:txBody>
                    <a:bodyPr/>
                    <a:lstStyle/>
                    <a:p>
                      <a:r>
                        <a:rPr lang="en-GB" sz="1800" b="1" u="none" dirty="0" smtClean="0"/>
                        <a:t>Nordic</a:t>
                      </a:r>
                      <a:r>
                        <a:rPr lang="en-GB" sz="1800" b="1" u="none" baseline="0" dirty="0" smtClean="0"/>
                        <a:t> Eccentric Strength</a:t>
                      </a:r>
                      <a:r>
                        <a:rPr lang="en-GB" sz="1800" b="1" u="none" dirty="0" smtClean="0"/>
                        <a:t> </a:t>
                      </a:r>
                      <a:endParaRPr lang="en-GB" sz="1800" b="1" u="none" dirty="0"/>
                    </a:p>
                  </a:txBody>
                  <a:tcPr>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marL="0" marR="0" indent="0" algn="ctr" defTabSz="2962565" rtl="0" eaLnBrk="1" fontAlgn="auto" latinLnBrk="0" hangingPunct="1">
                        <a:lnSpc>
                          <a:spcPct val="100000"/>
                        </a:lnSpc>
                        <a:spcBef>
                          <a:spcPts val="0"/>
                        </a:spcBef>
                        <a:spcAft>
                          <a:spcPts val="0"/>
                        </a:spcAft>
                        <a:buClrTx/>
                        <a:buSzTx/>
                        <a:buFontTx/>
                        <a:buNone/>
                        <a:tabLst/>
                        <a:defRPr/>
                      </a:pPr>
                      <a:r>
                        <a:rPr lang="en-GB" sz="1800" b="1" u="none" dirty="0" smtClean="0"/>
                        <a:t>r = 0.14</a:t>
                      </a:r>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ctr" defTabSz="2962565" rtl="0" eaLnBrk="1" fontAlgn="auto" latinLnBrk="0" hangingPunct="1">
                        <a:lnSpc>
                          <a:spcPct val="100000"/>
                        </a:lnSpc>
                        <a:spcBef>
                          <a:spcPts val="0"/>
                        </a:spcBef>
                        <a:spcAft>
                          <a:spcPts val="0"/>
                        </a:spcAft>
                        <a:buClrTx/>
                        <a:buSzTx/>
                        <a:buFontTx/>
                        <a:buNone/>
                        <a:tabLst/>
                        <a:defRPr/>
                      </a:pPr>
                      <a:r>
                        <a:rPr lang="en-GB" sz="1800" b="1" u="none" dirty="0" smtClean="0">
                          <a:solidFill>
                            <a:srgbClr val="00B050"/>
                          </a:solidFill>
                        </a:rPr>
                        <a:t>r =</a:t>
                      </a:r>
                      <a:r>
                        <a:rPr lang="en-GB" sz="1800" b="1" u="none" baseline="0" dirty="0" smtClean="0">
                          <a:solidFill>
                            <a:srgbClr val="00B050"/>
                          </a:solidFill>
                        </a:rPr>
                        <a:t> 0.42</a:t>
                      </a:r>
                      <a:endParaRPr lang="en-GB" sz="1800" b="1" u="none" dirty="0" smtClean="0">
                        <a:solidFill>
                          <a:srgbClr val="00B050"/>
                        </a:solidFill>
                      </a:endParaRPr>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800" b="1" u="none" dirty="0" smtClean="0">
                          <a:solidFill>
                            <a:srgbClr val="FF0000"/>
                          </a:solidFill>
                        </a:rPr>
                        <a:t>r = 0.51</a:t>
                      </a:r>
                      <a:endParaRPr lang="en-GB" sz="1800" b="1" u="none" dirty="0">
                        <a:solidFill>
                          <a:srgbClr val="FF0000"/>
                        </a:solidFill>
                      </a:endParaRPr>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sz="1800" u="none" dirty="0"/>
                    </a:p>
                  </a:txBody>
                  <a:tcPr>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0504D"/>
                    </a:solidFill>
                  </a:tcPr>
                </a:tc>
              </a:tr>
            </a:tbl>
          </a:graphicData>
        </a:graphic>
      </p:graphicFrame>
      <p:pic>
        <p:nvPicPr>
          <p:cNvPr id="25" name="Picture 24"/>
          <p:cNvPicPr>
            <a:picLocks noChangeAspect="1"/>
          </p:cNvPicPr>
          <p:nvPr/>
        </p:nvPicPr>
        <p:blipFill rotWithShape="1">
          <a:blip r:embed="rId11"/>
          <a:srcRect b="12299"/>
          <a:stretch/>
        </p:blipFill>
        <p:spPr>
          <a:xfrm>
            <a:off x="14545766" y="18506107"/>
            <a:ext cx="6705895" cy="5764310"/>
          </a:xfrm>
          <a:prstGeom prst="rect">
            <a:avLst/>
          </a:prstGeom>
        </p:spPr>
      </p:pic>
      <p:pic>
        <p:nvPicPr>
          <p:cNvPr id="39" name="Picture 38"/>
          <p:cNvPicPr>
            <a:picLocks noChangeAspect="1"/>
          </p:cNvPicPr>
          <p:nvPr/>
        </p:nvPicPr>
        <p:blipFill>
          <a:blip r:embed="rId12"/>
          <a:stretch>
            <a:fillRect/>
          </a:stretch>
        </p:blipFill>
        <p:spPr>
          <a:xfrm>
            <a:off x="12529542" y="23330643"/>
            <a:ext cx="4190548" cy="950998"/>
          </a:xfrm>
          <a:prstGeom prst="rect">
            <a:avLst/>
          </a:prstGeom>
        </p:spPr>
      </p:pic>
      <p:sp>
        <p:nvSpPr>
          <p:cNvPr id="48" name="TextBox 47"/>
          <p:cNvSpPr txBox="1"/>
          <p:nvPr/>
        </p:nvSpPr>
        <p:spPr>
          <a:xfrm>
            <a:off x="9937254" y="14689683"/>
            <a:ext cx="4807734" cy="369682"/>
          </a:xfrm>
          <a:prstGeom prst="rect">
            <a:avLst/>
          </a:prstGeom>
          <a:gradFill>
            <a:gsLst>
              <a:gs pos="43000">
                <a:srgbClr val="FF0000"/>
              </a:gs>
              <a:gs pos="89000">
                <a:schemeClr val="accent2">
                  <a:lumMod val="70000"/>
                </a:schemeClr>
              </a:gs>
            </a:gsLst>
            <a:path path="circle">
              <a:fillToRect l="50000" t="50000" r="50000" b="50000"/>
            </a:path>
          </a:gradFill>
          <a:ln>
            <a:solidFill>
              <a:srgbClr val="FF0000"/>
            </a:solidFill>
          </a:ln>
        </p:spPr>
        <p:txBody>
          <a:bodyPr wrap="square" rtlCol="0">
            <a:spAutoFit/>
          </a:bodyPr>
          <a:lstStyle/>
          <a:p>
            <a:r>
              <a:rPr lang="en-GB" sz="1800" dirty="0">
                <a:solidFill>
                  <a:schemeClr val="bg1"/>
                </a:solidFill>
              </a:rPr>
              <a:t>Table 1.0. Descriptive statistics (n=79)</a:t>
            </a:r>
          </a:p>
        </p:txBody>
      </p:sp>
      <p:sp>
        <p:nvSpPr>
          <p:cNvPr id="49" name="TextBox 48"/>
          <p:cNvSpPr txBox="1"/>
          <p:nvPr/>
        </p:nvSpPr>
        <p:spPr>
          <a:xfrm>
            <a:off x="15409862" y="14689683"/>
            <a:ext cx="5654198" cy="366500"/>
          </a:xfrm>
          <a:prstGeom prst="rect">
            <a:avLst/>
          </a:prstGeom>
          <a:gradFill>
            <a:gsLst>
              <a:gs pos="43000">
                <a:srgbClr val="FF0000"/>
              </a:gs>
              <a:gs pos="89000">
                <a:schemeClr val="accent2">
                  <a:lumMod val="70000"/>
                </a:schemeClr>
              </a:gs>
            </a:gsLst>
            <a:path path="circle">
              <a:fillToRect l="50000" t="50000" r="50000" b="50000"/>
            </a:path>
          </a:gradFill>
          <a:ln>
            <a:solidFill>
              <a:srgbClr val="FF0000"/>
            </a:solidFill>
          </a:ln>
        </p:spPr>
        <p:txBody>
          <a:bodyPr wrap="square" rtlCol="0">
            <a:spAutoFit/>
          </a:bodyPr>
          <a:lstStyle/>
          <a:p>
            <a:r>
              <a:rPr lang="en-GB" sz="1800" dirty="0">
                <a:solidFill>
                  <a:schemeClr val="bg1"/>
                </a:solidFill>
              </a:rPr>
              <a:t>Table 2.0. Correlation matrix for hamstring strength tests </a:t>
            </a:r>
          </a:p>
        </p:txBody>
      </p:sp>
      <p:sp>
        <p:nvSpPr>
          <p:cNvPr id="29" name="Rectangle 28"/>
          <p:cNvSpPr/>
          <p:nvPr/>
        </p:nvSpPr>
        <p:spPr>
          <a:xfrm>
            <a:off x="144166" y="18422468"/>
            <a:ext cx="9361040" cy="461665"/>
          </a:xfrm>
          <a:prstGeom prst="rect">
            <a:avLst/>
          </a:prstGeom>
          <a:solidFill>
            <a:srgbClr val="00B050"/>
          </a:solidFill>
        </p:spPr>
        <p:txBody>
          <a:bodyPr wrap="square">
            <a:spAutoFit/>
          </a:bodyPr>
          <a:lstStyle/>
          <a:p>
            <a:pPr algn="ctr"/>
            <a:r>
              <a:rPr lang="en-GB" sz="2400" dirty="0" smtClean="0">
                <a:solidFill>
                  <a:schemeClr val="bg1"/>
                </a:solidFill>
              </a:rPr>
              <a:t>Equation 1.	 NES = 79.36 </a:t>
            </a:r>
            <a:r>
              <a:rPr lang="en-GB" sz="2400" dirty="0">
                <a:solidFill>
                  <a:schemeClr val="bg1"/>
                </a:solidFill>
              </a:rPr>
              <a:t>+ </a:t>
            </a:r>
            <a:r>
              <a:rPr lang="en-GB" sz="2400" dirty="0" smtClean="0">
                <a:solidFill>
                  <a:schemeClr val="bg1"/>
                </a:solidFill>
              </a:rPr>
              <a:t>4.123* H30 </a:t>
            </a:r>
            <a:r>
              <a:rPr lang="en-GB" sz="2400" dirty="0">
                <a:solidFill>
                  <a:schemeClr val="bg1"/>
                </a:solidFill>
              </a:rPr>
              <a:t>+ </a:t>
            </a:r>
            <a:r>
              <a:rPr lang="en-GB" sz="2400" dirty="0" smtClean="0">
                <a:solidFill>
                  <a:schemeClr val="bg1"/>
                </a:solidFill>
              </a:rPr>
              <a:t>5.66 *HI</a:t>
            </a:r>
            <a:endParaRPr lang="en-GB" sz="2400" dirty="0">
              <a:solidFill>
                <a:schemeClr val="bg1"/>
              </a:solidFill>
            </a:endParaRPr>
          </a:p>
        </p:txBody>
      </p:sp>
      <p:sp>
        <p:nvSpPr>
          <p:cNvPr id="41" name="TextBox 40"/>
          <p:cNvSpPr txBox="1"/>
          <p:nvPr/>
        </p:nvSpPr>
        <p:spPr>
          <a:xfrm>
            <a:off x="-1301" y="24524388"/>
            <a:ext cx="11091679" cy="369332"/>
          </a:xfrm>
          <a:prstGeom prst="rect">
            <a:avLst/>
          </a:prstGeom>
          <a:gradFill>
            <a:gsLst>
              <a:gs pos="43000">
                <a:srgbClr val="FF0000"/>
              </a:gs>
              <a:gs pos="89000">
                <a:schemeClr val="accent2">
                  <a:lumMod val="70000"/>
                </a:schemeClr>
              </a:gs>
            </a:gsLst>
            <a:path path="circle">
              <a:fillToRect l="50000" t="50000" r="50000" b="50000"/>
            </a:path>
          </a:gradFill>
          <a:ln>
            <a:solidFill>
              <a:srgbClr val="FF0000"/>
            </a:solidFill>
          </a:ln>
        </p:spPr>
        <p:txBody>
          <a:bodyPr wrap="square" rtlCol="0">
            <a:spAutoFit/>
          </a:bodyPr>
          <a:lstStyle/>
          <a:p>
            <a:pPr algn="ctr"/>
            <a:r>
              <a:rPr lang="en-GB" sz="1800" dirty="0">
                <a:solidFill>
                  <a:schemeClr val="bg1"/>
                </a:solidFill>
              </a:rPr>
              <a:t>Figure 5.0 Association between HHD measures at inner range (kg) and 30° (kg) with Nordic Eccentric Strength </a:t>
            </a:r>
          </a:p>
        </p:txBody>
      </p:sp>
      <p:sp>
        <p:nvSpPr>
          <p:cNvPr id="42" name="TextBox 41"/>
          <p:cNvSpPr txBox="1"/>
          <p:nvPr/>
        </p:nvSpPr>
        <p:spPr>
          <a:xfrm>
            <a:off x="12760451" y="24524086"/>
            <a:ext cx="8762306" cy="369332"/>
          </a:xfrm>
          <a:prstGeom prst="rect">
            <a:avLst/>
          </a:prstGeom>
          <a:gradFill>
            <a:gsLst>
              <a:gs pos="43000">
                <a:srgbClr val="FF0000"/>
              </a:gs>
              <a:gs pos="89000">
                <a:schemeClr val="accent2">
                  <a:lumMod val="70000"/>
                </a:schemeClr>
              </a:gs>
            </a:gsLst>
            <a:path path="circle">
              <a:fillToRect l="50000" t="50000" r="50000" b="50000"/>
            </a:path>
          </a:gradFill>
          <a:ln>
            <a:solidFill>
              <a:srgbClr val="FF0000"/>
            </a:solidFill>
          </a:ln>
        </p:spPr>
        <p:txBody>
          <a:bodyPr wrap="square" rtlCol="0">
            <a:spAutoFit/>
          </a:bodyPr>
          <a:lstStyle/>
          <a:p>
            <a:r>
              <a:rPr lang="en-GB" sz="1800" dirty="0">
                <a:solidFill>
                  <a:schemeClr val="bg1"/>
                </a:solidFill>
              </a:rPr>
              <a:t>Figure 6.0 Final decision tree rules and column contributions  </a:t>
            </a:r>
          </a:p>
        </p:txBody>
      </p:sp>
      <p:grpSp>
        <p:nvGrpSpPr>
          <p:cNvPr id="32" name="Group 31"/>
          <p:cNvGrpSpPr/>
          <p:nvPr/>
        </p:nvGrpSpPr>
        <p:grpSpPr>
          <a:xfrm>
            <a:off x="1845732" y="18884131"/>
            <a:ext cx="6867387" cy="5466897"/>
            <a:chOff x="11803587" y="14479705"/>
            <a:chExt cx="6337825" cy="5190555"/>
          </a:xfrm>
        </p:grpSpPr>
        <p:grpSp>
          <p:nvGrpSpPr>
            <p:cNvPr id="51" name="Group 50"/>
            <p:cNvGrpSpPr/>
            <p:nvPr/>
          </p:nvGrpSpPr>
          <p:grpSpPr>
            <a:xfrm>
              <a:off x="11803587" y="14479705"/>
              <a:ext cx="6337825" cy="5190555"/>
              <a:chOff x="15940" y="20212769"/>
              <a:chExt cx="7355680" cy="5777935"/>
            </a:xfrm>
          </p:grpSpPr>
          <p:pic>
            <p:nvPicPr>
              <p:cNvPr id="9" name="Picture 8" descr="Screen Shot 2017-03-02 at 08.15.21.png"/>
              <p:cNvPicPr>
                <a:picLocks noChangeAspect="1"/>
              </p:cNvPicPr>
              <p:nvPr/>
            </p:nvPicPr>
            <p:blipFill rotWithShape="1">
              <a:blip r:embed="rId13">
                <a:extLst>
                  <a:ext uri="{28A0092B-C50C-407E-A947-70E740481C1C}">
                    <a14:useLocalDpi xmlns:a14="http://schemas.microsoft.com/office/drawing/2010/main" val="0"/>
                  </a:ext>
                </a:extLst>
              </a:blip>
              <a:srcRect r="18998" b="910"/>
              <a:stretch/>
            </p:blipFill>
            <p:spPr>
              <a:xfrm>
                <a:off x="546004" y="20212769"/>
                <a:ext cx="6162553" cy="5395533"/>
              </a:xfrm>
              <a:prstGeom prst="rect">
                <a:avLst/>
              </a:prstGeom>
            </p:spPr>
          </p:pic>
          <p:sp>
            <p:nvSpPr>
              <p:cNvPr id="11" name="TextBox 10"/>
              <p:cNvSpPr txBox="1"/>
              <p:nvPr/>
            </p:nvSpPr>
            <p:spPr>
              <a:xfrm rot="16200000">
                <a:off x="-2038032" y="22684989"/>
                <a:ext cx="4536504" cy="428559"/>
              </a:xfrm>
              <a:prstGeom prst="rect">
                <a:avLst/>
              </a:prstGeom>
              <a:noFill/>
            </p:spPr>
            <p:txBody>
              <a:bodyPr wrap="square" rtlCol="0">
                <a:spAutoFit/>
              </a:bodyPr>
              <a:lstStyle/>
              <a:p>
                <a:r>
                  <a:rPr lang="en-GB" sz="2000" dirty="0" smtClean="0"/>
                  <a:t>Nordic Eccentric Strength (N)</a:t>
                </a:r>
                <a:endParaRPr lang="en-GB" sz="2000" dirty="0"/>
              </a:p>
            </p:txBody>
          </p:sp>
          <p:sp>
            <p:nvSpPr>
              <p:cNvPr id="13" name="TextBox 12"/>
              <p:cNvSpPr txBox="1"/>
              <p:nvPr/>
            </p:nvSpPr>
            <p:spPr>
              <a:xfrm>
                <a:off x="305506" y="25567830"/>
                <a:ext cx="6696744" cy="422874"/>
              </a:xfrm>
              <a:prstGeom prst="rect">
                <a:avLst/>
              </a:prstGeom>
              <a:noFill/>
            </p:spPr>
            <p:txBody>
              <a:bodyPr wrap="square" rtlCol="0">
                <a:spAutoFit/>
              </a:bodyPr>
              <a:lstStyle/>
              <a:p>
                <a:pPr algn="ctr"/>
                <a:r>
                  <a:rPr lang="en-GB" sz="2000" dirty="0" smtClean="0"/>
                  <a:t>Hamstring Strength in Inner Range (kg) </a:t>
                </a:r>
                <a:endParaRPr lang="en-GB" sz="2000" dirty="0"/>
              </a:p>
            </p:txBody>
          </p:sp>
          <p:sp>
            <p:nvSpPr>
              <p:cNvPr id="17" name="TextBox 16"/>
              <p:cNvSpPr txBox="1"/>
              <p:nvPr/>
            </p:nvSpPr>
            <p:spPr>
              <a:xfrm>
                <a:off x="3771509" y="23728794"/>
                <a:ext cx="3600111" cy="308345"/>
              </a:xfrm>
              <a:prstGeom prst="rect">
                <a:avLst/>
              </a:prstGeom>
              <a:noFill/>
            </p:spPr>
            <p:txBody>
              <a:bodyPr wrap="square" rtlCol="0">
                <a:spAutoFit/>
              </a:bodyPr>
              <a:lstStyle/>
              <a:p>
                <a:r>
                  <a:rPr lang="en-GB" sz="1200" dirty="0" smtClean="0"/>
                  <a:t>Hamstring Strength bands at 30</a:t>
                </a:r>
                <a:r>
                  <a:rPr lang="en-GB" sz="1200" baseline="30000" dirty="0" smtClean="0"/>
                  <a:t>o </a:t>
                </a:r>
                <a:r>
                  <a:rPr lang="en-GB" sz="1200" dirty="0" smtClean="0"/>
                  <a:t>(kg) </a:t>
                </a:r>
                <a:endParaRPr lang="en-GB" sz="1200" dirty="0"/>
              </a:p>
            </p:txBody>
          </p:sp>
        </p:grpSp>
        <p:pic>
          <p:nvPicPr>
            <p:cNvPr id="31" name="Picture 30"/>
            <p:cNvPicPr>
              <a:picLocks noChangeAspect="1"/>
            </p:cNvPicPr>
            <p:nvPr/>
          </p:nvPicPr>
          <p:blipFill rotWithShape="1">
            <a:blip r:embed="rId14"/>
            <a:srcRect l="69629" t="5131" r="15009" b="73754"/>
            <a:stretch/>
          </p:blipFill>
          <p:spPr>
            <a:xfrm>
              <a:off x="15940838" y="17874239"/>
              <a:ext cx="1296144" cy="1152128"/>
            </a:xfrm>
            <a:prstGeom prst="rect">
              <a:avLst/>
            </a:prstGeom>
          </p:spPr>
        </p:pic>
      </p:grpSp>
      <p:sp>
        <p:nvSpPr>
          <p:cNvPr id="16" name="TextBox 15"/>
          <p:cNvSpPr txBox="1"/>
          <p:nvPr/>
        </p:nvSpPr>
        <p:spPr>
          <a:xfrm>
            <a:off x="4698309" y="10668560"/>
            <a:ext cx="184666" cy="984885"/>
          </a:xfrm>
          <a:prstGeom prst="rect">
            <a:avLst/>
          </a:prstGeom>
          <a:noFill/>
        </p:spPr>
        <p:txBody>
          <a:bodyPr wrap="none" rtlCol="0">
            <a:spAutoFit/>
          </a:bodyPr>
          <a:lstStyle/>
          <a:p>
            <a:endParaRPr lang="en-GB"/>
          </a:p>
        </p:txBody>
      </p:sp>
      <p:pic>
        <p:nvPicPr>
          <p:cNvPr id="38" name="Picture 37" descr="IMG_3715.JPG"/>
          <p:cNvPicPr>
            <a:picLocks noChangeAspect="1"/>
          </p:cNvPicPr>
          <p:nvPr/>
        </p:nvPicPr>
        <p:blipFill rotWithShape="1">
          <a:blip r:embed="rId15">
            <a:extLst>
              <a:ext uri="{BEBA8EAE-BF5A-486C-A8C5-ECC9F3942E4B}">
                <a14:imgProps xmlns:a14="http://schemas.microsoft.com/office/drawing/2010/main">
                  <a14:imgLayer r:embed="rId16">
                    <a14:imgEffect>
                      <a14:backgroundRemoval t="9886" b="86275" l="39277" r="91483">
                        <a14:foregroundMark x1="62960" y1="71650" x2="62960" y2="71650"/>
                        <a14:foregroundMark x1="61366" y1="67034" x2="61366" y2="67034"/>
                        <a14:foregroundMark x1="53064" y1="20016" x2="53064" y2="20016"/>
                        <a14:foregroundMark x1="49326" y1="24592" x2="49326" y2="24592"/>
                        <a14:foregroundMark x1="69393" y1="83660" x2="69393" y2="83660"/>
                        <a14:foregroundMark x1="75000" y1="83864" x2="75000" y2="83864"/>
                        <a14:foregroundMark x1="83885" y1="80025" x2="83885" y2="80025"/>
                        <a14:foregroundMark x1="83609" y1="82353" x2="83609" y2="82353"/>
                        <a14:foregroundMark x1="81434" y1="83292" x2="81434" y2="83292"/>
                        <a14:foregroundMark x1="84467" y1="64379" x2="84467" y2="64379"/>
                        <a14:foregroundMark x1="54075" y1="65114" x2="54075" y2="65114"/>
                        <a14:foregroundMark x1="49479" y1="66095" x2="49479" y2="66095"/>
                        <a14:foregroundMark x1="45895" y1="67810" x2="45895" y2="67810"/>
                        <a14:foregroundMark x1="52911" y1="69894" x2="52911" y2="69894"/>
                        <a14:foregroundMark x1="45741" y1="77737" x2="45741" y2="77737"/>
                        <a14:foregroundMark x1="42004" y1="83497" x2="42004" y2="83497"/>
                        <a14:foregroundMark x1="42004" y1="80801" x2="42004" y2="80801"/>
                        <a14:foregroundMark x1="41575" y1="74510" x2="41575" y2="74510"/>
                        <a14:foregroundMark x1="42586" y1="68382" x2="42586" y2="68382"/>
                        <a14:foregroundMark x1="54933" y1="67810" x2="54933" y2="67810"/>
                        <a14:foregroundMark x1="49908" y1="69730" x2="49908" y2="69730"/>
                        <a14:foregroundMark x1="41299" y1="77941" x2="41299" y2="77941"/>
                        <a14:foregroundMark x1="42862" y1="84069" x2="42862" y2="84069"/>
                        <a14:foregroundMark x1="77420" y1="63031" x2="77420" y2="63031"/>
                        <a14:foregroundMark x1="79718" y1="83088" x2="79718" y2="83088"/>
                        <a14:foregroundMark x1="40870" y1="84641" x2="40870" y2="84641"/>
                        <a14:foregroundMark x1="85600" y1="74306" x2="85600" y2="74306"/>
                        <a14:foregroundMark x1="87745" y1="78881" x2="87745" y2="78881"/>
                        <a14:foregroundMark x1="86887" y1="82353" x2="86887" y2="82353"/>
                        <a14:foregroundMark x1="59926" y1="82149" x2="59926" y2="82149"/>
                        <a14:foregroundMark x1="87040" y1="66462" x2="87040" y2="66462"/>
                        <a14:foregroundMark x1="88603" y1="73529" x2="88603" y2="73529"/>
                        <a14:foregroundMark x1="88756" y1="78309" x2="88756" y2="78309"/>
                        <a14:foregroundMark x1="88756" y1="82516" x2="88756" y2="82516"/>
                        <a14:foregroundMark x1="88051" y1="84641" x2="88051" y2="84641"/>
                        <a14:foregroundMark x1="40870" y1="81209" x2="40870" y2="81209"/>
                        <a14:foregroundMark x1="89063" y1="76225" x2="89063" y2="76225"/>
                        <a14:foregroundMark x1="87898" y1="63971" x2="87898" y2="63971"/>
                        <a14:foregroundMark x1="86183" y1="64175" x2="86183" y2="64175"/>
                        <a14:foregroundMark x1="86887" y1="68178" x2="86887" y2="68178"/>
                        <a14:foregroundMark x1="88603" y1="70874" x2="88603" y2="70874"/>
                        <a14:foregroundMark x1="88051" y1="69158" x2="88051" y2="69158"/>
                        <a14:foregroundMark x1="44455" y1="64379" x2="44455" y2="64379"/>
                        <a14:foregroundMark x1="41146" y1="65114" x2="41146" y2="65114"/>
                        <a14:foregroundMark x1="39277" y1="73734" x2="39277" y2="73734"/>
                        <a14:foregroundMark x1="91483" y1="69158" x2="91483" y2="69158"/>
                        <a14:foregroundMark x1="64522" y1="81005" x2="64522" y2="81005"/>
                        <a14:foregroundMark x1="53615" y1="73162" x2="53615" y2="73162"/>
                        <a14:foregroundMark x1="44301" y1="84804" x2="44301" y2="84804"/>
                        <a14:foregroundMark x1="39859" y1="83497" x2="39859" y2="83497"/>
                        <a14:foregroundMark x1="84038" y1="60172" x2="84038" y2="60172"/>
                        <a14:foregroundMark x1="81893" y1="62663" x2="81893" y2="62663"/>
                        <a14:foregroundMark x1="81158" y1="61111" x2="81158" y2="61111"/>
                        <a14:backgroundMark x1="59651" y1="61479" x2="59651" y2="61479"/>
                        <a14:backgroundMark x1="52482" y1="57680" x2="52482" y2="57680"/>
                        <a14:backgroundMark x1="52482" y1="54044" x2="52482" y2="54044"/>
                        <a14:backgroundMark x1="60662" y1="62663" x2="60662" y2="62663"/>
                        <a14:backgroundMark x1="50919" y1="38358" x2="50919" y2="38358"/>
                        <a14:backgroundMark x1="48621" y1="50613" x2="48621" y2="50613"/>
                        <a14:backgroundMark x1="46599" y1="50041" x2="46599" y2="50041"/>
                        <a14:backgroundMark x1="50337" y1="34150" x2="50337" y2="34150"/>
                        <a14:backgroundMark x1="49755" y1="32230" x2="49755" y2="32230"/>
                        <a14:backgroundMark x1="50766" y1="31087" x2="50766" y2="31087"/>
                        <a14:backgroundMark x1="51777" y1="31495" x2="51777" y2="31495"/>
                        <a14:backgroundMark x1="42433" y1="16381" x2="42433" y2="16381"/>
                        <a14:backgroundMark x1="61673" y1="19649" x2="61673" y2="19649"/>
                        <a14:backgroundMark x1="63388" y1="26716" x2="63388" y2="26716"/>
                        <a14:backgroundMark x1="58364" y1="18873" x2="58364" y2="18873"/>
                        <a14:backgroundMark x1="52328" y1="15809" x2="52328" y2="15809"/>
                        <a14:backgroundMark x1="58364" y1="21936" x2="58364" y2="21936"/>
                        <a14:backgroundMark x1="65809" y1="41054" x2="65809" y2="41054"/>
                        <a14:backgroundMark x1="56219" y1="53472" x2="56219" y2="53472"/>
                        <a14:backgroundMark x1="55913" y1="46569" x2="55913" y2="46569"/>
                        <a14:backgroundMark x1="84038" y1="74673" x2="84038" y2="74673"/>
                        <a14:backgroundMark x1="83027" y1="73734" x2="83027" y2="73734"/>
                        <a14:backgroundMark x1="85907" y1="77574" x2="85907" y2="77574"/>
                        <a14:backgroundMark x1="85172" y1="75654" x2="85172" y2="75654"/>
                        <a14:backgroundMark x1="71262" y1="59395" x2="71262" y2="59395"/>
                        <a14:backgroundMark x1="70833" y1="55964" x2="70833" y2="55964"/>
                        <a14:backgroundMark x1="69700" y1="55760" x2="69700" y2="55760"/>
                        <a14:backgroundMark x1="78431" y1="61887" x2="78431" y2="61887"/>
                        <a14:backgroundMark x1="52482" y1="60539" x2="52482" y2="60539"/>
                        <a14:backgroundMark x1="65533" y1="34355" x2="65533" y2="34355"/>
                        <a14:backgroundMark x1="67525" y1="39502" x2="67525" y2="39502"/>
                        <a14:backgroundMark x1="65257" y1="37010" x2="65257" y2="37010"/>
                        <a14:backgroundMark x1="58364" y1="17320" x2="58364" y2="17320"/>
                        <a14:backgroundMark x1="56495" y1="14461" x2="56495" y2="14461"/>
                        <a14:backgroundMark x1="46875" y1="14665" x2="46875" y2="14665"/>
                        <a14:backgroundMark x1="55208" y1="51348" x2="55208" y2="51348"/>
                        <a14:backgroundMark x1="77727" y1="59763" x2="77727" y2="59763"/>
                        <a14:backgroundMark x1="86458" y1="62459" x2="86458" y2="62459"/>
                        <a14:backgroundMark x1="85325" y1="62255" x2="85325" y2="62255"/>
                        <a14:backgroundMark x1="88327" y1="59028" x2="88327" y2="59028"/>
                        <a14:backgroundMark x1="82445" y1="60743" x2="82445" y2="60743"/>
                        <a14:backgroundMark x1="85600" y1="60539" x2="85600" y2="60539"/>
                        <a14:backgroundMark x1="69118" y1="40074" x2="69118" y2="40074"/>
                        <a14:backgroundMark x1="52451" y1="45384" x2="52451" y2="45384"/>
                      </a14:backgroundRemoval>
                    </a14:imgEffect>
                  </a14:imgLayer>
                </a14:imgProps>
              </a:ext>
              <a:ext uri="{28A0092B-C50C-407E-A947-70E740481C1C}">
                <a14:useLocalDpi xmlns:a14="http://schemas.microsoft.com/office/drawing/2010/main" val="0"/>
              </a:ext>
            </a:extLst>
          </a:blip>
          <a:srcRect l="41400" t="12266" r="9987" b="14219"/>
          <a:stretch/>
        </p:blipFill>
        <p:spPr>
          <a:xfrm>
            <a:off x="2664446" y="9577115"/>
            <a:ext cx="2730006" cy="3096344"/>
          </a:xfrm>
          <a:prstGeom prst="rect">
            <a:avLst/>
          </a:prstGeom>
        </p:spPr>
      </p:pic>
      <p:pic>
        <p:nvPicPr>
          <p:cNvPr id="20" name="Picture 19" descr="nordbord0.png"/>
          <p:cNvPicPr>
            <a:picLocks noChangeAspect="1"/>
          </p:cNvPicPr>
          <p:nvPr/>
        </p:nvPicPr>
        <p:blipFill>
          <a:blip r:embed="rId17">
            <a:extLst>
              <a:ext uri="{BEBA8EAE-BF5A-486C-A8C5-ECC9F3942E4B}">
                <a14:imgProps xmlns:a14="http://schemas.microsoft.com/office/drawing/2010/main">
                  <a14:imgLayer r:embed="rId18">
                    <a14:imgEffect>
                      <a14:backgroundRemoval t="1623" b="100000" l="2488" r="98259">
                        <a14:foregroundMark x1="32338" y1="14199" x2="32338" y2="14199"/>
                        <a14:foregroundMark x1="28358" y1="13590" x2="28358" y2="13590"/>
                        <a14:foregroundMark x1="40050" y1="20487" x2="40050" y2="20487"/>
                        <a14:foregroundMark x1="36567" y1="28195" x2="36567" y2="28195"/>
                        <a14:foregroundMark x1="38806" y1="32657" x2="38806" y2="32657"/>
                        <a14:foregroundMark x1="51244" y1="42799" x2="51244" y2="42799"/>
                        <a14:foregroundMark x1="51493" y1="51724" x2="51493" y2="51724"/>
                        <a14:foregroundMark x1="51493" y1="58215" x2="51493" y2="58215"/>
                        <a14:foregroundMark x1="49751" y1="63692" x2="49751" y2="63692"/>
                        <a14:foregroundMark x1="49502" y1="76471" x2="49502" y2="76471"/>
                        <a14:foregroundMark x1="59453" y1="77485" x2="59453" y2="77485"/>
                        <a14:foregroundMark x1="74378" y1="75456" x2="74378" y2="75456"/>
                        <a14:foregroundMark x1="55721" y1="67343" x2="55721" y2="67343"/>
                        <a14:foregroundMark x1="55224" y1="60446" x2="55224" y2="60446"/>
                        <a14:foregroundMark x1="57214" y1="51927" x2="57214" y2="51927"/>
                        <a14:foregroundMark x1="55721" y1="46653" x2="55721" y2="46653"/>
                        <a14:foregroundMark x1="53483" y1="38540" x2="53483" y2="38540"/>
                        <a14:foregroundMark x1="39801" y1="39554" x2="39801" y2="39554"/>
                        <a14:foregroundMark x1="38060" y1="23327" x2="38060" y2="23327"/>
                        <a14:foregroundMark x1="40547" y1="15010" x2="40547" y2="15010"/>
                        <a14:foregroundMark x1="45522" y1="18661" x2="45522" y2="18661"/>
                        <a14:foregroundMark x1="45522" y1="22921" x2="45522" y2="22921"/>
                        <a14:foregroundMark x1="52239" y1="32049" x2="52239" y2="32049"/>
                        <a14:foregroundMark x1="48507" y1="47059" x2="48507" y2="47059"/>
                        <a14:foregroundMark x1="58458" y1="49290" x2="58458" y2="49290"/>
                        <a14:foregroundMark x1="48010" y1="55984" x2="48010" y2="55984"/>
                        <a14:foregroundMark x1="82338" y1="75862" x2="82338" y2="75862"/>
                        <a14:foregroundMark x1="80348" y1="83976" x2="80348" y2="83976"/>
                        <a14:foregroundMark x1="76119" y1="83773" x2="76119" y2="83773"/>
                        <a14:foregroundMark x1="70647" y1="84381" x2="70647" y2="84381"/>
                        <a14:foregroundMark x1="67662" y1="74037" x2="67662" y2="74037"/>
                        <a14:foregroundMark x1="42786" y1="77485" x2="42786" y2="77485"/>
                        <a14:foregroundMark x1="39801" y1="81136" x2="39801" y2="81136"/>
                        <a14:foregroundMark x1="43532" y1="81947" x2="43532" y2="81947"/>
                        <a14:foregroundMark x1="50000" y1="83367" x2="50000" y2="83367"/>
                        <a14:foregroundMark x1="63433" y1="83164" x2="63433" y2="83164"/>
                        <a14:foregroundMark x1="68905" y1="81947" x2="68905" y2="81947"/>
                        <a14:foregroundMark x1="75373" y1="88641" x2="75373" y2="88641"/>
                        <a14:foregroundMark x1="81095" y1="89452" x2="81095" y2="89452"/>
                        <a14:foregroundMark x1="85323" y1="92901" x2="85323" y2="92901"/>
                        <a14:foregroundMark x1="82090" y1="96349" x2="82090" y2="96349"/>
                        <a14:foregroundMark x1="68408" y1="88235" x2="68408" y2="88235"/>
                        <a14:foregroundMark x1="62189" y1="90467" x2="62189" y2="90467"/>
                        <a14:foregroundMark x1="45274" y1="91886" x2="45274" y2="91886"/>
                        <a14:foregroundMark x1="37065" y1="94118" x2="37065" y2="94118"/>
                        <a14:foregroundMark x1="28109" y1="93915" x2="28109" y2="93915"/>
                        <a14:foregroundMark x1="18905" y1="93712" x2="18905" y2="93712"/>
                        <a14:foregroundMark x1="10199" y1="94118" x2="10199" y2="94118"/>
                        <a14:foregroundMark x1="15920" y1="85193" x2="15920" y2="85193"/>
                        <a14:foregroundMark x1="58209" y1="97363" x2="58209" y2="97363"/>
                        <a14:foregroundMark x1="65423" y1="97363" x2="65423" y2="97363"/>
                        <a14:foregroundMark x1="74129" y1="97566" x2="74129" y2="97566"/>
                        <a14:foregroundMark x1="85821" y1="97566" x2="85821" y2="97566"/>
                        <a14:foregroundMark x1="89801" y1="96957" x2="89801" y2="96957"/>
                        <a14:foregroundMark x1="91791" y1="79716" x2="91791" y2="79716"/>
                        <a14:foregroundMark x1="89055" y1="71400" x2="89055" y2="71400"/>
                        <a14:foregroundMark x1="85821" y1="69574" x2="85821" y2="69574"/>
                        <a14:foregroundMark x1="83582" y1="67748" x2="83582" y2="67748"/>
                        <a14:foregroundMark x1="74876" y1="69371" x2="74876" y2="69371"/>
                        <a14:foregroundMark x1="93781" y1="70994" x2="93781" y2="70994"/>
                        <a14:foregroundMark x1="95274" y1="73834" x2="95274" y2="73834"/>
                        <a14:foregroundMark x1="16169" y1="82150" x2="16169" y2="82150"/>
                        <a14:foregroundMark x1="25124" y1="15416" x2="25124" y2="15416"/>
                        <a14:backgroundMark x1="30597" y1="61460" x2="30597" y2="61460"/>
                        <a14:backgroundMark x1="28109" y1="55375" x2="28109" y2="55375"/>
                        <a14:backgroundMark x1="26866" y1="50507" x2="26866" y2="50507"/>
                        <a14:backgroundMark x1="36318" y1="49493" x2="36318" y2="49493"/>
                        <a14:backgroundMark x1="29602" y1="49696" x2="29602" y2="49696"/>
                        <a14:backgroundMark x1="28109" y1="47059" x2="28109" y2="47059"/>
                        <a14:backgroundMark x1="27861" y1="40974" x2="27861" y2="40974"/>
                        <a14:backgroundMark x1="27612" y1="36917" x2="27612" y2="36917"/>
                        <a14:backgroundMark x1="27612" y1="33063" x2="27612" y2="33063"/>
                        <a14:backgroundMark x1="27612" y1="24949" x2="27612" y2="24949"/>
                        <a14:backgroundMark x1="25622" y1="28398" x2="25622" y2="28398"/>
                        <a14:backgroundMark x1="31841" y1="22515" x2="31841" y2="22515"/>
                        <a14:backgroundMark x1="43532" y1="13590" x2="43532" y2="13590"/>
                        <a14:backgroundMark x1="47015" y1="10953" x2="47015" y2="10953"/>
                        <a14:backgroundMark x1="25124" y1="17647" x2="25124" y2="17647"/>
                        <a14:backgroundMark x1="24129" y1="20487" x2="24129" y2="20487"/>
                        <a14:backgroundMark x1="22139" y1="24341" x2="22139" y2="24341"/>
                        <a14:backgroundMark x1="23881" y1="33671" x2="23881" y2="33671"/>
                        <a14:backgroundMark x1="24129" y1="60649" x2="24129" y2="60649"/>
                        <a14:backgroundMark x1="31095" y1="63286" x2="31095" y2="63286"/>
                        <a14:backgroundMark x1="22388" y1="52130" x2="22388" y2="52130"/>
                        <a14:backgroundMark x1="22139" y1="56592" x2="22139" y2="56592"/>
                        <a14:backgroundMark x1="22388" y1="62677" x2="22388" y2="62677"/>
                        <a14:backgroundMark x1="17662" y1="64706" x2="17662" y2="64706"/>
                        <a14:backgroundMark x1="8955" y1="61663" x2="8955" y2="61663"/>
                        <a14:backgroundMark x1="9950" y1="55578" x2="9950" y2="55578"/>
                        <a14:backgroundMark x1="12189" y1="52130" x2="12189" y2="52130"/>
                        <a14:backgroundMark x1="12935" y1="44016" x2="12935" y2="44016"/>
                        <a14:backgroundMark x1="11194" y1="38742" x2="11194" y2="38742"/>
                        <a14:backgroundMark x1="11692" y1="35294" x2="11692" y2="35294"/>
                        <a14:backgroundMark x1="11692" y1="31846" x2="11692" y2="31846"/>
                        <a14:backgroundMark x1="14677" y1="41582" x2="14677" y2="41582"/>
                        <a14:backgroundMark x1="10448" y1="41988" x2="10448" y2="41988"/>
                        <a14:backgroundMark x1="31841" y1="39959" x2="31841" y2="39959"/>
                        <a14:backgroundMark x1="31841" y1="43813" x2="31841" y2="43813"/>
                        <a14:backgroundMark x1="33085" y1="51724" x2="33085" y2="51724"/>
                        <a14:backgroundMark x1="29353" y1="45233" x2="29353" y2="45233"/>
                        <a14:backgroundMark x1="29851" y1="19473" x2="29851" y2="19473"/>
                        <a14:backgroundMark x1="48507" y1="13793" x2="48507" y2="13793"/>
                        <a14:backgroundMark x1="43035" y1="6491" x2="43035" y2="6491"/>
                        <a14:backgroundMark x1="38557" y1="6288" x2="38557" y2="6288"/>
                        <a14:backgroundMark x1="36318" y1="6694" x2="36318" y2="6694"/>
                        <a14:backgroundMark x1="17662" y1="7099" x2="17662" y2="7099"/>
                        <a14:backgroundMark x1="11940" y1="7302" x2="11940" y2="7302"/>
                        <a14:backgroundMark x1="10697" y1="9736" x2="10697" y2="9736"/>
                        <a14:backgroundMark x1="7214" y1="11359" x2="7214" y2="11359"/>
                        <a14:backgroundMark x1="6716" y1="17241" x2="6716" y2="17241"/>
                        <a14:backgroundMark x1="6716" y1="19878" x2="6716" y2="19878"/>
                        <a14:backgroundMark x1="6468" y1="30629" x2="6468" y2="30629"/>
                        <a14:backgroundMark x1="6219" y1="41988" x2="6219" y2="41988"/>
                        <a14:backgroundMark x1="4975" y1="53144" x2="4975" y2="53144"/>
                        <a14:backgroundMark x1="4975" y1="65517" x2="4975" y2="65517"/>
                        <a14:backgroundMark x1="13433" y1="62475" x2="13433" y2="62475"/>
                        <a14:backgroundMark x1="18905" y1="55578" x2="18905" y2="55578"/>
                        <a14:backgroundMark x1="20398" y1="48479" x2="20398" y2="48479"/>
                        <a14:backgroundMark x1="21642" y1="46045" x2="21642" y2="46045"/>
                        <a14:backgroundMark x1="22637" y1="43002" x2="22637" y2="43002"/>
                        <a14:backgroundMark x1="22886" y1="38742" x2="22886" y2="38742"/>
                        <a14:backgroundMark x1="18159" y1="39351" x2="18159" y2="39351"/>
                        <a14:backgroundMark x1="19900" y1="31440" x2="19900" y2="31440"/>
                        <a14:backgroundMark x1="22139" y1="10953" x2="22139" y2="10953"/>
                        <a14:backgroundMark x1="60945" y1="62880" x2="60945" y2="62880"/>
                        <a14:backgroundMark x1="61194" y1="60649" x2="61194" y2="60649"/>
                        <a14:backgroundMark x1="60697" y1="43002" x2="60697" y2="43002"/>
                        <a14:backgroundMark x1="58955" y1="41379" x2="58955" y2="41379"/>
                        <a14:backgroundMark x1="77114" y1="68154" x2="77114" y2="68154"/>
                        <a14:backgroundMark x1="19900" y1="82556" x2="19900" y2="82556"/>
                      </a14:backgroundRemoval>
                    </a14:imgEffect>
                  </a14:imgLayer>
                </a14:imgProps>
              </a:ext>
              <a:ext uri="{28A0092B-C50C-407E-A947-70E740481C1C}">
                <a14:useLocalDpi xmlns:a14="http://schemas.microsoft.com/office/drawing/2010/main" val="0"/>
              </a:ext>
            </a:extLst>
          </a:blip>
          <a:stretch>
            <a:fillRect/>
          </a:stretch>
        </p:blipFill>
        <p:spPr>
          <a:xfrm>
            <a:off x="144166" y="9649123"/>
            <a:ext cx="2455866" cy="3011796"/>
          </a:xfrm>
          <a:prstGeom prst="rect">
            <a:avLst/>
          </a:prstGeom>
        </p:spPr>
      </p:pic>
      <p:pic>
        <p:nvPicPr>
          <p:cNvPr id="24" name="Picture 23" descr="Nordbord 2.png"/>
          <p:cNvPicPr>
            <a:picLocks noChangeAspect="1"/>
          </p:cNvPicPr>
          <p:nvPr/>
        </p:nvPicPr>
        <p:blipFill>
          <a:blip r:embed="rId19">
            <a:extLst>
              <a:ext uri="{BEBA8EAE-BF5A-486C-A8C5-ECC9F3942E4B}">
                <a14:imgProps xmlns:a14="http://schemas.microsoft.com/office/drawing/2010/main">
                  <a14:imgLayer r:embed="rId20">
                    <a14:imgEffect>
                      <a14:backgroundRemoval t="1511" b="99748" l="1794" r="99552">
                        <a14:foregroundMark x1="16816" y1="15617" x2="16816" y2="15617"/>
                        <a14:foregroundMark x1="23094" y1="16877" x2="23094" y2="16877"/>
                        <a14:foregroundMark x1="31166" y1="24685" x2="31166" y2="24685"/>
                        <a14:foregroundMark x1="24888" y1="27960" x2="24888" y2="27960"/>
                        <a14:foregroundMark x1="30269" y1="36524" x2="30269" y2="36524"/>
                        <a14:foregroundMark x1="50224" y1="35264" x2="50224" y2="35264"/>
                        <a14:foregroundMark x1="45067" y1="29723" x2="45067" y2="29723"/>
                        <a14:foregroundMark x1="63229" y1="55919" x2="63229" y2="55919"/>
                        <a14:foregroundMark x1="66143" y1="76574" x2="66143" y2="76574"/>
                        <a14:foregroundMark x1="81166" y1="80856" x2="81166" y2="80856"/>
                        <a14:foregroundMark x1="85426" y1="84887" x2="85426" y2="84887"/>
                        <a14:foregroundMark x1="86547" y1="80353" x2="86547" y2="80353"/>
                        <a14:foregroundMark x1="83408" y1="79597" x2="83408" y2="79597"/>
                        <a14:foregroundMark x1="91928" y1="70781" x2="91928" y2="70781"/>
                        <a14:foregroundMark x1="84978" y1="68262" x2="84978" y2="68262"/>
                        <a14:foregroundMark x1="80942" y1="61965" x2="80942" y2="61965"/>
                        <a14:foregroundMark x1="89686" y1="60957" x2="89686" y2="60957"/>
                        <a14:foregroundMark x1="94619" y1="66247" x2="94619" y2="66247"/>
                        <a14:foregroundMark x1="94170" y1="63980" x2="94170" y2="63980"/>
                        <a14:foregroundMark x1="91704" y1="87909" x2="91704" y2="87909"/>
                        <a14:foregroundMark x1="87892" y1="88665" x2="87892" y2="88665"/>
                        <a14:foregroundMark x1="82735" y1="87154" x2="82735" y2="87154"/>
                        <a14:foregroundMark x1="72197" y1="80856" x2="72197" y2="80856"/>
                        <a14:foregroundMark x1="71749" y1="83627" x2="71749" y2="83627"/>
                        <a14:foregroundMark x1="77354" y1="83375" x2="77354" y2="83375"/>
                        <a14:foregroundMark x1="68161" y1="79597" x2="68161" y2="79597"/>
                        <a14:foregroundMark x1="60987" y1="79597" x2="60987" y2="79597"/>
                        <a14:foregroundMark x1="36323" y1="79597" x2="36323" y2="79597"/>
                        <a14:foregroundMark x1="26457" y1="78841" x2="26457" y2="78841"/>
                        <a14:foregroundMark x1="26906" y1="93451" x2="26906" y2="93451"/>
                        <a14:foregroundMark x1="35650" y1="95970" x2="35650" y2="95970"/>
                        <a14:foregroundMark x1="43722" y1="93955" x2="43722" y2="93955"/>
                        <a14:foregroundMark x1="58520" y1="91940" x2="58520" y2="91940"/>
                        <a14:foregroundMark x1="77578" y1="91940" x2="77578" y2="91940"/>
                        <a14:foregroundMark x1="91928" y1="93703" x2="91928" y2="93703"/>
                        <a14:foregroundMark x1="54484" y1="88665" x2="54484" y2="88665"/>
                        <a14:foregroundMark x1="45516" y1="86650" x2="45516" y2="86650"/>
                        <a14:foregroundMark x1="54933" y1="81612" x2="54933" y2="81612"/>
                        <a14:foregroundMark x1="52915" y1="62217" x2="52915" y2="62217"/>
                        <a14:foregroundMark x1="53812" y1="58690" x2="53812" y2="58690"/>
                        <a14:foregroundMark x1="58969" y1="58690" x2="58969" y2="58690"/>
                        <a14:foregroundMark x1="58744" y1="52897" x2="58744" y2="52897"/>
                        <a14:foregroundMark x1="56951" y1="44836" x2="56951" y2="44836"/>
                        <a14:foregroundMark x1="53139" y1="42821" x2="53139" y2="42821"/>
                        <a14:foregroundMark x1="45516" y1="91184" x2="45516" y2="91184"/>
                        <a14:foregroundMark x1="31390" y1="91940" x2="31390" y2="91940"/>
                        <a14:foregroundMark x1="95291" y1="79345" x2="95291" y2="79345"/>
                        <a14:foregroundMark x1="47309" y1="35264" x2="47309" y2="35264"/>
                        <a14:foregroundMark x1="41031" y1="91940" x2="41031" y2="91940"/>
                        <a14:foregroundMark x1="32063" y1="94458" x2="32063" y2="94458"/>
                        <a14:foregroundMark x1="41704" y1="95466" x2="41704" y2="95466"/>
                        <a14:foregroundMark x1="52915" y1="95214" x2="52915" y2="95214"/>
                        <a14:foregroundMark x1="40583" y1="46851" x2="40583" y2="46851"/>
                        <a14:backgroundMark x1="15919" y1="31486" x2="15919" y2="31486"/>
                        <a14:backgroundMark x1="14350" y1="44081" x2="14350" y2="44081"/>
                        <a14:backgroundMark x1="18161" y1="36776" x2="18161" y2="36776"/>
                        <a14:backgroundMark x1="6951" y1="35768" x2="6951" y2="35768"/>
                        <a14:backgroundMark x1="6054" y1="26952" x2="6054" y2="26952"/>
                        <a14:backgroundMark x1="12556" y1="59194" x2="12556" y2="59194"/>
                        <a14:backgroundMark x1="22870" y1="58438" x2="22870" y2="58438"/>
                        <a14:backgroundMark x1="37444" y1="54408" x2="37444" y2="54408"/>
                        <a14:backgroundMark x1="33408" y1="51134" x2="33408" y2="51134"/>
                        <a14:backgroundMark x1="37220" y1="51385" x2="37220" y2="51385"/>
                        <a14:backgroundMark x1="28924" y1="53401" x2="28924" y2="53401"/>
                        <a14:backgroundMark x1="18386" y1="50882" x2="18386" y2="50882"/>
                        <a14:backgroundMark x1="3587" y1="62469" x2="3587" y2="62469"/>
                        <a14:backgroundMark x1="5157" y1="58942" x2="5157" y2="58942"/>
                        <a14:backgroundMark x1="37220" y1="59698" x2="37220" y2="59698"/>
                        <a14:backgroundMark x1="43274" y1="58186" x2="43274" y2="58186"/>
                        <a14:backgroundMark x1="39686" y1="61965" x2="39686" y2="61965"/>
                        <a14:backgroundMark x1="64798" y1="51134" x2="64798" y2="51134"/>
                        <a14:backgroundMark x1="65471" y1="58186" x2="65471" y2="58186"/>
                        <a14:backgroundMark x1="64126" y1="59950" x2="64126" y2="59950"/>
                        <a14:backgroundMark x1="83857" y1="60957" x2="83857" y2="60957"/>
                        <a14:backgroundMark x1="43498" y1="16121" x2="43498" y2="16121"/>
                        <a14:backgroundMark x1="31166" y1="9824" x2="31166" y2="9824"/>
                        <a14:backgroundMark x1="43498" y1="7305" x2="43498" y2="7305"/>
                        <a14:backgroundMark x1="56726" y1="37531" x2="56726" y2="37531"/>
                      </a14:backgroundRemoval>
                    </a14:imgEffect>
                  </a14:imgLayer>
                </a14:imgProps>
              </a:ext>
              <a:ext uri="{28A0092B-C50C-407E-A947-70E740481C1C}">
                <a14:useLocalDpi xmlns:a14="http://schemas.microsoft.com/office/drawing/2010/main" val="0"/>
              </a:ext>
            </a:extLst>
          </a:blip>
          <a:stretch>
            <a:fillRect/>
          </a:stretch>
        </p:blipFill>
        <p:spPr>
          <a:xfrm>
            <a:off x="5472758" y="9649123"/>
            <a:ext cx="3397617" cy="3024336"/>
          </a:xfrm>
          <a:prstGeom prst="rect">
            <a:avLst/>
          </a:prstGeom>
        </p:spPr>
      </p:pic>
      <p:sp>
        <p:nvSpPr>
          <p:cNvPr id="28" name="Rectangle 27"/>
          <p:cNvSpPr/>
          <p:nvPr/>
        </p:nvSpPr>
        <p:spPr>
          <a:xfrm rot="2819002">
            <a:off x="6967807" y="10438190"/>
            <a:ext cx="936104" cy="360040"/>
          </a:xfrm>
          <a:prstGeom prst="rect">
            <a:avLst/>
          </a:prstGeom>
          <a:solidFill>
            <a:schemeClr val="bg1"/>
          </a:solidFill>
          <a:ln>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957</TotalTime>
  <Words>606</Words>
  <Application>Microsoft Macintosh PowerPoint</Application>
  <PresentationFormat>Custom</PresentationFormat>
  <Paragraphs>69</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LCSS-IS</dc:creator>
  <cp:lastModifiedBy>Kate  Evans</cp:lastModifiedBy>
  <cp:revision>105</cp:revision>
  <cp:lastPrinted>2016-08-31T12:30:59Z</cp:lastPrinted>
  <dcterms:created xsi:type="dcterms:W3CDTF">2014-11-21T09:37:21Z</dcterms:created>
  <dcterms:modified xsi:type="dcterms:W3CDTF">2017-06-15T14:27:38Z</dcterms:modified>
</cp:coreProperties>
</file>