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793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07248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6355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8583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68950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345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399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0197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899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438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8501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27/02/2018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907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3">
            <a:extLst>
              <a:ext uri="{FF2B5EF4-FFF2-40B4-BE49-F238E27FC236}">
                <a16:creationId xmlns:a16="http://schemas.microsoft.com/office/drawing/2014/main" id="{47544C75-0BD7-4634-9586-82C98164C4F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479"/>
            <a:ext cx="9468701" cy="6858478"/>
          </a:xfrm>
          <a:custGeom>
            <a:avLst/>
            <a:gdLst>
              <a:gd name="connsiteX0" fmla="*/ 0 w 8078051"/>
              <a:gd name="connsiteY0" fmla="*/ 0 h 5829300"/>
              <a:gd name="connsiteX1" fmla="*/ 4453793 w 8078051"/>
              <a:gd name="connsiteY1" fmla="*/ 0 h 5829300"/>
              <a:gd name="connsiteX2" fmla="*/ 5363426 w 8078051"/>
              <a:gd name="connsiteY2" fmla="*/ 0 h 5829300"/>
              <a:gd name="connsiteX3" fmla="*/ 5368184 w 8078051"/>
              <a:gd name="connsiteY3" fmla="*/ 0 h 5829300"/>
              <a:gd name="connsiteX4" fmla="*/ 8078051 w 8078051"/>
              <a:gd name="connsiteY4" fmla="*/ 5829300 h 5829300"/>
              <a:gd name="connsiteX5" fmla="*/ 1743926 w 8078051"/>
              <a:gd name="connsiteY5" fmla="*/ 5829300 h 5829300"/>
              <a:gd name="connsiteX6" fmla="*/ 1744148 w 8078051"/>
              <a:gd name="connsiteY6" fmla="*/ 5828822 h 5829300"/>
              <a:gd name="connsiteX7" fmla="*/ 0 w 8078051"/>
              <a:gd name="connsiteY7" fmla="*/ 5828822 h 5829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1" h="5829300">
                <a:moveTo>
                  <a:pt x="0" y="0"/>
                </a:moveTo>
                <a:lnTo>
                  <a:pt x="4453793" y="0"/>
                </a:lnTo>
                <a:lnTo>
                  <a:pt x="5363426" y="0"/>
                </a:lnTo>
                <a:lnTo>
                  <a:pt x="5368184" y="0"/>
                </a:lnTo>
                <a:lnTo>
                  <a:pt x="8078051" y="5829300"/>
                </a:lnTo>
                <a:lnTo>
                  <a:pt x="1743926" y="5829300"/>
                </a:lnTo>
                <a:lnTo>
                  <a:pt x="1744148" y="5828822"/>
                </a:lnTo>
                <a:lnTo>
                  <a:pt x="0" y="5828822"/>
                </a:lnTo>
                <a:close/>
              </a:path>
            </a:pathLst>
          </a:custGeom>
          <a:solidFill>
            <a:schemeClr val="tx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4">
            <a:extLst>
              <a:ext uri="{FF2B5EF4-FFF2-40B4-BE49-F238E27FC236}">
                <a16:creationId xmlns:a16="http://schemas.microsoft.com/office/drawing/2014/main" id="{D69D6688-BE07-4C9A-A4A0-8306AA5204D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479"/>
            <a:ext cx="8078052" cy="6858478"/>
          </a:xfrm>
          <a:custGeom>
            <a:avLst/>
            <a:gdLst>
              <a:gd name="connsiteX0" fmla="*/ 0 w 8078052"/>
              <a:gd name="connsiteY0" fmla="*/ 0 h 6858478"/>
              <a:gd name="connsiteX1" fmla="*/ 3829872 w 8078052"/>
              <a:gd name="connsiteY1" fmla="*/ 0 h 6858478"/>
              <a:gd name="connsiteX2" fmla="*/ 4896100 w 8078052"/>
              <a:gd name="connsiteY2" fmla="*/ 0 h 6858478"/>
              <a:gd name="connsiteX3" fmla="*/ 4901677 w 8078052"/>
              <a:gd name="connsiteY3" fmla="*/ 0 h 6858478"/>
              <a:gd name="connsiteX4" fmla="*/ 8078052 w 8078052"/>
              <a:gd name="connsiteY4" fmla="*/ 6858478 h 6858478"/>
              <a:gd name="connsiteX5" fmla="*/ 653497 w 8078052"/>
              <a:gd name="connsiteY5" fmla="*/ 6858478 h 6858478"/>
              <a:gd name="connsiteX6" fmla="*/ 653757 w 8078052"/>
              <a:gd name="connsiteY6" fmla="*/ 6857916 h 6858478"/>
              <a:gd name="connsiteX7" fmla="*/ 0 w 8078052"/>
              <a:gd name="connsiteY7" fmla="*/ 6857916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78052" h="6858478">
                <a:moveTo>
                  <a:pt x="0" y="0"/>
                </a:moveTo>
                <a:lnTo>
                  <a:pt x="3829872" y="0"/>
                </a:lnTo>
                <a:lnTo>
                  <a:pt x="4896100" y="0"/>
                </a:lnTo>
                <a:lnTo>
                  <a:pt x="4901677" y="0"/>
                </a:lnTo>
                <a:lnTo>
                  <a:pt x="8078052" y="6858478"/>
                </a:lnTo>
                <a:lnTo>
                  <a:pt x="653497" y="6858478"/>
                </a:lnTo>
                <a:lnTo>
                  <a:pt x="653757" y="6857916"/>
                </a:lnTo>
                <a:lnTo>
                  <a:pt x="0" y="6857916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drawing of a person&#10;&#10;Description generated with high confidence">
            <a:extLst>
              <a:ext uri="{FF2B5EF4-FFF2-40B4-BE49-F238E27FC236}">
                <a16:creationId xmlns:a16="http://schemas.microsoft.com/office/drawing/2014/main" id="{8C65A510-C94E-4EE2-A4BD-9B11E34E70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000" r="-3" b="3652"/>
          <a:stretch/>
        </p:blipFill>
        <p:spPr>
          <a:xfrm>
            <a:off x="8821190" y="3419454"/>
            <a:ext cx="2915541" cy="1388013"/>
          </a:xfrm>
          <a:prstGeom prst="rect">
            <a:avLst/>
          </a:prstGeom>
        </p:spPr>
      </p:pic>
      <p:pic>
        <p:nvPicPr>
          <p:cNvPr id="10" name="Picture 10">
            <a:extLst>
              <a:ext uri="{FF2B5EF4-FFF2-40B4-BE49-F238E27FC236}">
                <a16:creationId xmlns:a16="http://schemas.microsoft.com/office/drawing/2014/main" id="{ADBF71A5-1A52-4BD6-92D5-4F3D8488C02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226" r="1" b="38899"/>
          <a:stretch/>
        </p:blipFill>
        <p:spPr>
          <a:xfrm>
            <a:off x="9408912" y="5349713"/>
            <a:ext cx="2461353" cy="625209"/>
          </a:xfrm>
          <a:prstGeom prst="rect">
            <a:avLst/>
          </a:prstGeom>
        </p:spPr>
      </p:pic>
      <p:pic>
        <p:nvPicPr>
          <p:cNvPr id="8" name="Picture 8" descr="A close up of a mans face&#10;&#10;Description generated with high confidence">
            <a:extLst>
              <a:ext uri="{FF2B5EF4-FFF2-40B4-BE49-F238E27FC236}">
                <a16:creationId xmlns:a16="http://schemas.microsoft.com/office/drawing/2014/main" id="{97DD8050-8F9C-40ED-8FE8-9110DD8837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500" b="-1"/>
          <a:stretch/>
        </p:blipFill>
        <p:spPr>
          <a:xfrm>
            <a:off x="8131341" y="321721"/>
            <a:ext cx="2856296" cy="1388006"/>
          </a:xfrm>
          <a:prstGeom prst="rect">
            <a:avLst/>
          </a:prstGeom>
        </p:spPr>
      </p:pic>
      <p:pic>
        <p:nvPicPr>
          <p:cNvPr id="4" name="Picture 4" descr="A close up of a device&#10;&#10;Description generated with high confidence">
            <a:extLst>
              <a:ext uri="{FF2B5EF4-FFF2-40B4-BE49-F238E27FC236}">
                <a16:creationId xmlns:a16="http://schemas.microsoft.com/office/drawing/2014/main" id="{92053134-7830-4BB9-A8A0-9372BDD63371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18366" b="39151"/>
          <a:stretch/>
        </p:blipFill>
        <p:spPr>
          <a:xfrm>
            <a:off x="7955086" y="2092350"/>
            <a:ext cx="3787195" cy="94448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4672" y="2600325"/>
            <a:ext cx="4948428" cy="2651200"/>
          </a:xfrm>
        </p:spPr>
        <p:txBody>
          <a:bodyPr anchor="t">
            <a:normAutofit fontScale="90000"/>
          </a:bodyPr>
          <a:lstStyle/>
          <a:p>
            <a:pPr algn="l"/>
            <a:br>
              <a:rPr lang="en-US" dirty="0">
                <a:latin typeface="+mj-ea"/>
                <a:cs typeface="+mj-ea"/>
              </a:rPr>
            </a:br>
            <a:r>
              <a:rPr lang="en-GB" sz="5400" dirty="0">
                <a:solidFill>
                  <a:srgbClr val="FF0000"/>
                </a:solidFill>
                <a:cs typeface="Calibri Light"/>
              </a:rPr>
              <a:t>What is critical thinking and are we able to teach it?</a:t>
            </a:r>
            <a:br>
              <a:rPr lang="en-US" dirty="0">
                <a:latin typeface="+mj-ea"/>
                <a:cs typeface="+mj-ea"/>
              </a:rPr>
            </a:br>
            <a:endParaRPr lang="en-GB" sz="5400">
              <a:solidFill>
                <a:schemeClr val="bg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4672" y="1300450"/>
            <a:ext cx="4167376" cy="115552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GB" sz="1300" b="1" dirty="0">
                <a:solidFill>
                  <a:srgbClr val="8EAADB"/>
                </a:solidFill>
                <a:cs typeface="Calibri"/>
              </a:rPr>
              <a:t>Critical thinking</a:t>
            </a:r>
            <a:r>
              <a:rPr lang="en-GB" sz="1300" dirty="0">
                <a:solidFill>
                  <a:srgbClr val="8EAADB"/>
                </a:solidFill>
                <a:cs typeface="Calibri"/>
              </a:rPr>
              <a:t> is the ability to think clearly and rationally about what to do or what to believe.</a:t>
            </a:r>
          </a:p>
          <a:p>
            <a:pPr algn="l"/>
            <a:r>
              <a:rPr lang="en-GB" sz="1300" dirty="0">
                <a:solidFill>
                  <a:srgbClr val="8EAADB"/>
                </a:solidFill>
                <a:cs typeface="Calibri"/>
              </a:rPr>
              <a:t>There are many studies that have proven that introducing critical thinking to children in education can be very beneficial. </a:t>
            </a:r>
          </a:p>
          <a:p>
            <a:pPr algn="l"/>
            <a:endParaRPr lang="en-GB" sz="1300" dirty="0">
              <a:solidFill>
                <a:srgbClr val="8EAADB"/>
              </a:solidFill>
              <a:cs typeface="Calibri"/>
            </a:endParaRPr>
          </a:p>
          <a:p>
            <a:pPr algn="l"/>
            <a:endParaRPr lang="en-GB" sz="1300" dirty="0">
              <a:solidFill>
                <a:schemeClr val="bg1"/>
              </a:solidFill>
              <a:cs typeface="Calibri"/>
            </a:endParaRPr>
          </a:p>
          <a:p>
            <a:pPr algn="l"/>
            <a:endParaRPr lang="en-GB" sz="1300">
              <a:solidFill>
                <a:schemeClr val="bg1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 What is critical thinking and are we able to teach it?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What is critical thinking and are we able to teach it? </dc:title>
  <cp:revision>2</cp:revision>
  <dcterms:modified xsi:type="dcterms:W3CDTF">2018-02-27T22:55:21Z</dcterms:modified>
</cp:coreProperties>
</file>