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75" r:id="rId6"/>
    <p:sldId id="260" r:id="rId7"/>
    <p:sldId id="261" r:id="rId8"/>
    <p:sldId id="262" r:id="rId9"/>
    <p:sldId id="263" r:id="rId10"/>
    <p:sldId id="264" r:id="rId11"/>
    <p:sldId id="265" r:id="rId12"/>
    <p:sldId id="266" r:id="rId13"/>
    <p:sldId id="269" r:id="rId14"/>
    <p:sldId id="267" r:id="rId15"/>
    <p:sldId id="274" r:id="rId16"/>
    <p:sldId id="270" r:id="rId17"/>
    <p:sldId id="271" r:id="rId18"/>
    <p:sldId id="272" r:id="rId19"/>
    <p:sldId id="26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85F809-A77C-48BD-B3AF-19AAAB93E010}" v="3" dt="2026-07-21T12:48:58.3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6" d="100"/>
          <a:sy n="56" d="100"/>
        </p:scale>
        <p:origin x="10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a Joseph" userId="dcb0d9a2-f807-4bef-a05d-525402a926e0" providerId="ADAL" clId="{013F46D2-CB0A-406D-AB48-C119841AA4E5}"/>
    <pc:docChg chg="undo redo custSel addSld delSld modSld sldOrd">
      <pc:chgData name="Christiana Joseph" userId="dcb0d9a2-f807-4bef-a05d-525402a926e0" providerId="ADAL" clId="{013F46D2-CB0A-406D-AB48-C119841AA4E5}" dt="2026-07-21T12:51:30.609" v="4245" actId="20577"/>
      <pc:docMkLst>
        <pc:docMk/>
      </pc:docMkLst>
      <pc:sldChg chg="addSp modSp mod">
        <pc:chgData name="Christiana Joseph" userId="dcb0d9a2-f807-4bef-a05d-525402a926e0" providerId="ADAL" clId="{013F46D2-CB0A-406D-AB48-C119841AA4E5}" dt="2026-07-14T19:28:31.821" v="3981" actId="20577"/>
        <pc:sldMkLst>
          <pc:docMk/>
          <pc:sldMk cId="2901719994" sldId="256"/>
        </pc:sldMkLst>
        <pc:spChg chg="mod">
          <ac:chgData name="Christiana Joseph" userId="dcb0d9a2-f807-4bef-a05d-525402a926e0" providerId="ADAL" clId="{013F46D2-CB0A-406D-AB48-C119841AA4E5}" dt="2026-07-14T15:34:28.429" v="3669" actId="14100"/>
          <ac:spMkLst>
            <pc:docMk/>
            <pc:sldMk cId="2901719994" sldId="256"/>
            <ac:spMk id="2" creationId="{13EC5FD8-33F2-E894-E279-1C115B7E7F1C}"/>
          </ac:spMkLst>
        </pc:spChg>
        <pc:spChg chg="mod">
          <ac:chgData name="Christiana Joseph" userId="dcb0d9a2-f807-4bef-a05d-525402a926e0" providerId="ADAL" clId="{013F46D2-CB0A-406D-AB48-C119841AA4E5}" dt="2026-07-14T15:35:33.813" v="3680" actId="207"/>
          <ac:spMkLst>
            <pc:docMk/>
            <pc:sldMk cId="2901719994" sldId="256"/>
            <ac:spMk id="3" creationId="{78D04B18-D946-759D-3C16-CB8B88AAA45A}"/>
          </ac:spMkLst>
        </pc:spChg>
        <pc:spChg chg="add mod">
          <ac:chgData name="Christiana Joseph" userId="dcb0d9a2-f807-4bef-a05d-525402a926e0" providerId="ADAL" clId="{013F46D2-CB0A-406D-AB48-C119841AA4E5}" dt="2026-07-14T19:28:31.821" v="3981" actId="20577"/>
          <ac:spMkLst>
            <pc:docMk/>
            <pc:sldMk cId="2901719994" sldId="256"/>
            <ac:spMk id="5" creationId="{4D6EEEF7-95F7-FD47-C70F-8D79C7A228F3}"/>
          </ac:spMkLst>
        </pc:spChg>
      </pc:sldChg>
      <pc:sldChg chg="modSp mod setBg">
        <pc:chgData name="Christiana Joseph" userId="dcb0d9a2-f807-4bef-a05d-525402a926e0" providerId="ADAL" clId="{013F46D2-CB0A-406D-AB48-C119841AA4E5}" dt="2026-07-14T18:42:02.053" v="3970" actId="14100"/>
        <pc:sldMkLst>
          <pc:docMk/>
          <pc:sldMk cId="3449061438" sldId="257"/>
        </pc:sldMkLst>
        <pc:spChg chg="mod">
          <ac:chgData name="Christiana Joseph" userId="dcb0d9a2-f807-4bef-a05d-525402a926e0" providerId="ADAL" clId="{013F46D2-CB0A-406D-AB48-C119841AA4E5}" dt="2026-07-14T18:42:02.053" v="3970" actId="14100"/>
          <ac:spMkLst>
            <pc:docMk/>
            <pc:sldMk cId="3449061438" sldId="257"/>
            <ac:spMk id="2" creationId="{CB6E976D-B8B0-8243-0A97-434357C6D8BD}"/>
          </ac:spMkLst>
        </pc:spChg>
        <pc:spChg chg="mod">
          <ac:chgData name="Christiana Joseph" userId="dcb0d9a2-f807-4bef-a05d-525402a926e0" providerId="ADAL" clId="{013F46D2-CB0A-406D-AB48-C119841AA4E5}" dt="2026-07-14T18:23:38.317" v="3826" actId="27636"/>
          <ac:spMkLst>
            <pc:docMk/>
            <pc:sldMk cId="3449061438" sldId="257"/>
            <ac:spMk id="3" creationId="{89E11240-4D30-BAA1-CF2D-C511D335D579}"/>
          </ac:spMkLst>
        </pc:spChg>
        <pc:spChg chg="mod">
          <ac:chgData name="Christiana Joseph" userId="dcb0d9a2-f807-4bef-a05d-525402a926e0" providerId="ADAL" clId="{013F46D2-CB0A-406D-AB48-C119841AA4E5}" dt="2026-07-14T18:23:15.093" v="3818" actId="14100"/>
          <ac:spMkLst>
            <pc:docMk/>
            <pc:sldMk cId="3449061438" sldId="257"/>
            <ac:spMk id="9" creationId="{C9FCECCC-166C-BB24-B2A5-F6F2DA24E35D}"/>
          </ac:spMkLst>
        </pc:spChg>
        <pc:picChg chg="mod">
          <ac:chgData name="Christiana Joseph" userId="dcb0d9a2-f807-4bef-a05d-525402a926e0" providerId="ADAL" clId="{013F46D2-CB0A-406D-AB48-C119841AA4E5}" dt="2026-07-14T18:22:44.851" v="3790" actId="14100"/>
          <ac:picMkLst>
            <pc:docMk/>
            <pc:sldMk cId="3449061438" sldId="257"/>
            <ac:picMk id="8" creationId="{09966901-59C6-8A09-ED6D-5B78A7AFB080}"/>
          </ac:picMkLst>
        </pc:picChg>
      </pc:sldChg>
      <pc:sldChg chg="addSp delSp modSp mod setBg">
        <pc:chgData name="Christiana Joseph" userId="dcb0d9a2-f807-4bef-a05d-525402a926e0" providerId="ADAL" clId="{013F46D2-CB0A-406D-AB48-C119841AA4E5}" dt="2026-07-14T19:39:09.840" v="3996" actId="14100"/>
        <pc:sldMkLst>
          <pc:docMk/>
          <pc:sldMk cId="1363687900" sldId="258"/>
        </pc:sldMkLst>
        <pc:spChg chg="mod">
          <ac:chgData name="Christiana Joseph" userId="dcb0d9a2-f807-4bef-a05d-525402a926e0" providerId="ADAL" clId="{013F46D2-CB0A-406D-AB48-C119841AA4E5}" dt="2026-06-24T19:07:51.799" v="122" actId="14100"/>
          <ac:spMkLst>
            <pc:docMk/>
            <pc:sldMk cId="1363687900" sldId="258"/>
            <ac:spMk id="2" creationId="{41C923DF-C374-36B1-30D9-E1D00A28F0A7}"/>
          </ac:spMkLst>
        </pc:spChg>
        <pc:spChg chg="mod">
          <ac:chgData name="Christiana Joseph" userId="dcb0d9a2-f807-4bef-a05d-525402a926e0" providerId="ADAL" clId="{013F46D2-CB0A-406D-AB48-C119841AA4E5}" dt="2026-06-24T19:01:01.409" v="85" actId="14100"/>
          <ac:spMkLst>
            <pc:docMk/>
            <pc:sldMk cId="1363687900" sldId="258"/>
            <ac:spMk id="11" creationId="{46616D80-E2BC-0042-98C0-2715A4D273A2}"/>
          </ac:spMkLst>
        </pc:spChg>
        <pc:graphicFrameChg chg="add mod modGraphic">
          <ac:chgData name="Christiana Joseph" userId="dcb0d9a2-f807-4bef-a05d-525402a926e0" providerId="ADAL" clId="{013F46D2-CB0A-406D-AB48-C119841AA4E5}" dt="2026-07-14T19:39:09.840" v="3996" actId="14100"/>
          <ac:graphicFrameMkLst>
            <pc:docMk/>
            <pc:sldMk cId="1363687900" sldId="258"/>
            <ac:graphicFrameMk id="4" creationId="{4A5E397D-D019-62A5-73DC-A11F165F6369}"/>
          </ac:graphicFrameMkLst>
        </pc:graphicFrameChg>
        <pc:picChg chg="mod">
          <ac:chgData name="Christiana Joseph" userId="dcb0d9a2-f807-4bef-a05d-525402a926e0" providerId="ADAL" clId="{013F46D2-CB0A-406D-AB48-C119841AA4E5}" dt="2026-07-14T18:24:47.400" v="3827" actId="1076"/>
          <ac:picMkLst>
            <pc:docMk/>
            <pc:sldMk cId="1363687900" sldId="258"/>
            <ac:picMk id="10" creationId="{DFA04BD3-9839-A664-9074-530E480FFF4C}"/>
          </ac:picMkLst>
        </pc:picChg>
      </pc:sldChg>
      <pc:sldChg chg="modSp mod">
        <pc:chgData name="Christiana Joseph" userId="dcb0d9a2-f807-4bef-a05d-525402a926e0" providerId="ADAL" clId="{013F46D2-CB0A-406D-AB48-C119841AA4E5}" dt="2026-07-14T19:44:36.614" v="4015" actId="20577"/>
        <pc:sldMkLst>
          <pc:docMk/>
          <pc:sldMk cId="4218514780" sldId="259"/>
        </pc:sldMkLst>
        <pc:spChg chg="mod">
          <ac:chgData name="Christiana Joseph" userId="dcb0d9a2-f807-4bef-a05d-525402a926e0" providerId="ADAL" clId="{013F46D2-CB0A-406D-AB48-C119841AA4E5}" dt="2026-06-24T19:10:46.676" v="151" actId="14100"/>
          <ac:spMkLst>
            <pc:docMk/>
            <pc:sldMk cId="4218514780" sldId="259"/>
            <ac:spMk id="2" creationId="{662A455C-7FEF-723B-0664-FD5EA5912453}"/>
          </ac:spMkLst>
        </pc:spChg>
        <pc:spChg chg="mod">
          <ac:chgData name="Christiana Joseph" userId="dcb0d9a2-f807-4bef-a05d-525402a926e0" providerId="ADAL" clId="{013F46D2-CB0A-406D-AB48-C119841AA4E5}" dt="2026-07-14T19:44:36.614" v="4015" actId="20577"/>
          <ac:spMkLst>
            <pc:docMk/>
            <pc:sldMk cId="4218514780" sldId="259"/>
            <ac:spMk id="3" creationId="{20DD9EE3-B4B0-78D7-178E-80B693C9A03F}"/>
          </ac:spMkLst>
        </pc:spChg>
        <pc:picChg chg="mod">
          <ac:chgData name="Christiana Joseph" userId="dcb0d9a2-f807-4bef-a05d-525402a926e0" providerId="ADAL" clId="{013F46D2-CB0A-406D-AB48-C119841AA4E5}" dt="2026-07-14T18:25:38.653" v="3832" actId="14100"/>
          <ac:picMkLst>
            <pc:docMk/>
            <pc:sldMk cId="4218514780" sldId="259"/>
            <ac:picMk id="5" creationId="{42FD6CE0-C567-DBEE-01CC-47258B5F0B22}"/>
          </ac:picMkLst>
        </pc:picChg>
      </pc:sldChg>
      <pc:sldChg chg="addSp delSp modSp mod">
        <pc:chgData name="Christiana Joseph" userId="dcb0d9a2-f807-4bef-a05d-525402a926e0" providerId="ADAL" clId="{013F46D2-CB0A-406D-AB48-C119841AA4E5}" dt="2026-07-21T12:51:01.490" v="4240" actId="14100"/>
        <pc:sldMkLst>
          <pc:docMk/>
          <pc:sldMk cId="3364917511" sldId="260"/>
        </pc:sldMkLst>
        <pc:spChg chg="mod">
          <ac:chgData name="Christiana Joseph" userId="dcb0d9a2-f807-4bef-a05d-525402a926e0" providerId="ADAL" clId="{013F46D2-CB0A-406D-AB48-C119841AA4E5}" dt="2026-06-24T19:20:40.972" v="196" actId="14100"/>
          <ac:spMkLst>
            <pc:docMk/>
            <pc:sldMk cId="3364917511" sldId="260"/>
            <ac:spMk id="2" creationId="{8AA30A55-9B75-6140-7CB2-30AC5985AA21}"/>
          </ac:spMkLst>
        </pc:spChg>
        <pc:spChg chg="mod">
          <ac:chgData name="Christiana Joseph" userId="dcb0d9a2-f807-4bef-a05d-525402a926e0" providerId="ADAL" clId="{013F46D2-CB0A-406D-AB48-C119841AA4E5}" dt="2026-07-14T19:47:54.491" v="4023" actId="14100"/>
          <ac:spMkLst>
            <pc:docMk/>
            <pc:sldMk cId="3364917511" sldId="260"/>
            <ac:spMk id="3" creationId="{037AA66F-58A0-0701-BF91-7A9BE94D4B32}"/>
          </ac:spMkLst>
        </pc:spChg>
        <pc:spChg chg="add mod">
          <ac:chgData name="Christiana Joseph" userId="dcb0d9a2-f807-4bef-a05d-525402a926e0" providerId="ADAL" clId="{013F46D2-CB0A-406D-AB48-C119841AA4E5}" dt="2026-07-14T15:56:01.756" v="3740" actId="113"/>
          <ac:spMkLst>
            <pc:docMk/>
            <pc:sldMk cId="3364917511" sldId="260"/>
            <ac:spMk id="4" creationId="{19B347B0-231E-51F6-FEE4-50AB4655A2D1}"/>
          </ac:spMkLst>
        </pc:spChg>
        <pc:spChg chg="mod">
          <ac:chgData name="Christiana Joseph" userId="dcb0d9a2-f807-4bef-a05d-525402a926e0" providerId="ADAL" clId="{013F46D2-CB0A-406D-AB48-C119841AA4E5}" dt="2026-06-24T19:11:26.814" v="156" actId="14100"/>
          <ac:spMkLst>
            <pc:docMk/>
            <pc:sldMk cId="3364917511" sldId="260"/>
            <ac:spMk id="6" creationId="{023E26A9-B26A-441E-5816-4F752C23D597}"/>
          </ac:spMkLst>
        </pc:spChg>
        <pc:spChg chg="add del">
          <ac:chgData name="Christiana Joseph" userId="dcb0d9a2-f807-4bef-a05d-525402a926e0" providerId="ADAL" clId="{013F46D2-CB0A-406D-AB48-C119841AA4E5}" dt="2026-07-21T12:48:49.372" v="4230" actId="22"/>
          <ac:spMkLst>
            <pc:docMk/>
            <pc:sldMk cId="3364917511" sldId="260"/>
            <ac:spMk id="9" creationId="{FB9E1401-76EC-62E3-96C4-4922B69AAA4A}"/>
          </ac:spMkLst>
        </pc:spChg>
        <pc:graphicFrameChg chg="add mod modGraphic">
          <ac:chgData name="Christiana Joseph" userId="dcb0d9a2-f807-4bef-a05d-525402a926e0" providerId="ADAL" clId="{013F46D2-CB0A-406D-AB48-C119841AA4E5}" dt="2026-07-21T12:51:01.490" v="4240" actId="14100"/>
          <ac:graphicFrameMkLst>
            <pc:docMk/>
            <pc:sldMk cId="3364917511" sldId="260"/>
            <ac:graphicFrameMk id="8" creationId="{CA53EBEC-769F-D6B7-28BF-8B927087D301}"/>
          </ac:graphicFrameMkLst>
        </pc:graphicFrameChg>
        <pc:picChg chg="mod">
          <ac:chgData name="Christiana Joseph" userId="dcb0d9a2-f807-4bef-a05d-525402a926e0" providerId="ADAL" clId="{013F46D2-CB0A-406D-AB48-C119841AA4E5}" dt="2026-07-14T15:54:32.902" v="3718" actId="1076"/>
          <ac:picMkLst>
            <pc:docMk/>
            <pc:sldMk cId="3364917511" sldId="260"/>
            <ac:picMk id="5" creationId="{9E0EC194-97AE-4FA4-C282-25E55932FAFE}"/>
          </ac:picMkLst>
        </pc:picChg>
      </pc:sldChg>
      <pc:sldChg chg="addSp delSp modSp mod">
        <pc:chgData name="Christiana Joseph" userId="dcb0d9a2-f807-4bef-a05d-525402a926e0" providerId="ADAL" clId="{013F46D2-CB0A-406D-AB48-C119841AA4E5}" dt="2026-07-14T18:30:24.399" v="3868" actId="27636"/>
        <pc:sldMkLst>
          <pc:docMk/>
          <pc:sldMk cId="1419768006" sldId="261"/>
        </pc:sldMkLst>
        <pc:spChg chg="mod">
          <ac:chgData name="Christiana Joseph" userId="dcb0d9a2-f807-4bef-a05d-525402a926e0" providerId="ADAL" clId="{013F46D2-CB0A-406D-AB48-C119841AA4E5}" dt="2026-07-14T18:30:10.448" v="3866" actId="14100"/>
          <ac:spMkLst>
            <pc:docMk/>
            <pc:sldMk cId="1419768006" sldId="261"/>
            <ac:spMk id="2" creationId="{F7629893-416A-A826-592E-5B9D97D7156A}"/>
          </ac:spMkLst>
        </pc:spChg>
        <pc:spChg chg="mod">
          <ac:chgData name="Christiana Joseph" userId="dcb0d9a2-f807-4bef-a05d-525402a926e0" providerId="ADAL" clId="{013F46D2-CB0A-406D-AB48-C119841AA4E5}" dt="2026-07-14T18:30:24.399" v="3868" actId="27636"/>
          <ac:spMkLst>
            <pc:docMk/>
            <pc:sldMk cId="1419768006" sldId="261"/>
            <ac:spMk id="3" creationId="{2B15F173-E708-C535-8753-177F48671A0C}"/>
          </ac:spMkLst>
        </pc:spChg>
        <pc:spChg chg="add mod">
          <ac:chgData name="Christiana Joseph" userId="dcb0d9a2-f807-4bef-a05d-525402a926e0" providerId="ADAL" clId="{013F46D2-CB0A-406D-AB48-C119841AA4E5}" dt="2026-06-24T19:41:18.098" v="396" actId="14100"/>
          <ac:spMkLst>
            <pc:docMk/>
            <pc:sldMk cId="1419768006" sldId="261"/>
            <ac:spMk id="4" creationId="{98CD0028-B565-9CC2-2D5B-1B9533018D70}"/>
          </ac:spMkLst>
        </pc:spChg>
        <pc:picChg chg="add mod">
          <ac:chgData name="Christiana Joseph" userId="dcb0d9a2-f807-4bef-a05d-525402a926e0" providerId="ADAL" clId="{013F46D2-CB0A-406D-AB48-C119841AA4E5}" dt="2026-07-14T18:29:17.661" v="3854" actId="1076"/>
          <ac:picMkLst>
            <pc:docMk/>
            <pc:sldMk cId="1419768006" sldId="261"/>
            <ac:picMk id="6" creationId="{76698ADD-F42D-2CAF-6575-51115B4D522B}"/>
          </ac:picMkLst>
        </pc:picChg>
      </pc:sldChg>
      <pc:sldChg chg="addSp delSp modSp mod">
        <pc:chgData name="Christiana Joseph" userId="dcb0d9a2-f807-4bef-a05d-525402a926e0" providerId="ADAL" clId="{013F46D2-CB0A-406D-AB48-C119841AA4E5}" dt="2026-07-14T18:31:43.830" v="3878" actId="27636"/>
        <pc:sldMkLst>
          <pc:docMk/>
          <pc:sldMk cId="2735672418" sldId="262"/>
        </pc:sldMkLst>
        <pc:spChg chg="mod">
          <ac:chgData name="Christiana Joseph" userId="dcb0d9a2-f807-4bef-a05d-525402a926e0" providerId="ADAL" clId="{013F46D2-CB0A-406D-AB48-C119841AA4E5}" dt="2026-07-14T18:30:43.916" v="3869" actId="14100"/>
          <ac:spMkLst>
            <pc:docMk/>
            <pc:sldMk cId="2735672418" sldId="262"/>
            <ac:spMk id="2" creationId="{0F327944-4843-D449-7133-18C21A8C6DC6}"/>
          </ac:spMkLst>
        </pc:spChg>
        <pc:spChg chg="mod">
          <ac:chgData name="Christiana Joseph" userId="dcb0d9a2-f807-4bef-a05d-525402a926e0" providerId="ADAL" clId="{013F46D2-CB0A-406D-AB48-C119841AA4E5}" dt="2026-07-14T18:31:43.830" v="3878" actId="27636"/>
          <ac:spMkLst>
            <pc:docMk/>
            <pc:sldMk cId="2735672418" sldId="262"/>
            <ac:spMk id="3" creationId="{0ACB5823-A156-CDA3-628B-553C4AC3428E}"/>
          </ac:spMkLst>
        </pc:spChg>
        <pc:spChg chg="add mod">
          <ac:chgData name="Christiana Joseph" userId="dcb0d9a2-f807-4bef-a05d-525402a926e0" providerId="ADAL" clId="{013F46D2-CB0A-406D-AB48-C119841AA4E5}" dt="2026-07-14T18:31:16.808" v="3872" actId="255"/>
          <ac:spMkLst>
            <pc:docMk/>
            <pc:sldMk cId="2735672418" sldId="262"/>
            <ac:spMk id="4" creationId="{7F408E5F-D646-7F4B-1373-2235836C70E0}"/>
          </ac:spMkLst>
        </pc:spChg>
        <pc:picChg chg="add mod">
          <ac:chgData name="Christiana Joseph" userId="dcb0d9a2-f807-4bef-a05d-525402a926e0" providerId="ADAL" clId="{013F46D2-CB0A-406D-AB48-C119841AA4E5}" dt="2026-07-07T11:48:49.429" v="3624" actId="1076"/>
          <ac:picMkLst>
            <pc:docMk/>
            <pc:sldMk cId="2735672418" sldId="262"/>
            <ac:picMk id="8" creationId="{B87147FB-4738-FADD-4714-EAE533BEA2E4}"/>
          </ac:picMkLst>
        </pc:picChg>
      </pc:sldChg>
      <pc:sldChg chg="addSp delSp modSp mod">
        <pc:chgData name="Christiana Joseph" userId="dcb0d9a2-f807-4bef-a05d-525402a926e0" providerId="ADAL" clId="{013F46D2-CB0A-406D-AB48-C119841AA4E5}" dt="2026-07-14T19:51:36.563" v="4028" actId="27636"/>
        <pc:sldMkLst>
          <pc:docMk/>
          <pc:sldMk cId="3013927521" sldId="263"/>
        </pc:sldMkLst>
        <pc:spChg chg="mod">
          <ac:chgData name="Christiana Joseph" userId="dcb0d9a2-f807-4bef-a05d-525402a926e0" providerId="ADAL" clId="{013F46D2-CB0A-406D-AB48-C119841AA4E5}" dt="2026-06-24T19:54:25.070" v="479" actId="27636"/>
          <ac:spMkLst>
            <pc:docMk/>
            <pc:sldMk cId="3013927521" sldId="263"/>
            <ac:spMk id="2" creationId="{A71FDD00-2CF0-92F6-0110-68E568AA706E}"/>
          </ac:spMkLst>
        </pc:spChg>
        <pc:spChg chg="mod">
          <ac:chgData name="Christiana Joseph" userId="dcb0d9a2-f807-4bef-a05d-525402a926e0" providerId="ADAL" clId="{013F46D2-CB0A-406D-AB48-C119841AA4E5}" dt="2026-07-14T19:51:36.563" v="4028" actId="27636"/>
          <ac:spMkLst>
            <pc:docMk/>
            <pc:sldMk cId="3013927521" sldId="263"/>
            <ac:spMk id="3" creationId="{77E62266-D199-47F0-D951-778FAB0968AA}"/>
          </ac:spMkLst>
        </pc:spChg>
        <pc:picChg chg="add mod">
          <ac:chgData name="Christiana Joseph" userId="dcb0d9a2-f807-4bef-a05d-525402a926e0" providerId="ADAL" clId="{013F46D2-CB0A-406D-AB48-C119841AA4E5}" dt="2026-07-14T18:32:06.773" v="3880" actId="14100"/>
          <ac:picMkLst>
            <pc:docMk/>
            <pc:sldMk cId="3013927521" sldId="263"/>
            <ac:picMk id="8" creationId="{52DBE013-80D3-A71B-E3A5-D9BF66D4B7AF}"/>
          </ac:picMkLst>
        </pc:picChg>
      </pc:sldChg>
      <pc:sldChg chg="addSp delSp modSp mod setBg">
        <pc:chgData name="Christiana Joseph" userId="dcb0d9a2-f807-4bef-a05d-525402a926e0" providerId="ADAL" clId="{013F46D2-CB0A-406D-AB48-C119841AA4E5}" dt="2026-07-14T19:52:44.008" v="4029" actId="313"/>
        <pc:sldMkLst>
          <pc:docMk/>
          <pc:sldMk cId="4271904894" sldId="264"/>
        </pc:sldMkLst>
        <pc:spChg chg="mod">
          <ac:chgData name="Christiana Joseph" userId="dcb0d9a2-f807-4bef-a05d-525402a926e0" providerId="ADAL" clId="{013F46D2-CB0A-406D-AB48-C119841AA4E5}" dt="2026-07-14T18:34:58.276" v="3902" actId="2711"/>
          <ac:spMkLst>
            <pc:docMk/>
            <pc:sldMk cId="4271904894" sldId="264"/>
            <ac:spMk id="2" creationId="{2A7BD7F7-8FC5-A5AC-6857-CD6B8FFD83D8}"/>
          </ac:spMkLst>
        </pc:spChg>
        <pc:spChg chg="mod ord">
          <ac:chgData name="Christiana Joseph" userId="dcb0d9a2-f807-4bef-a05d-525402a926e0" providerId="ADAL" clId="{013F46D2-CB0A-406D-AB48-C119841AA4E5}" dt="2026-07-14T19:52:44.008" v="4029" actId="313"/>
          <ac:spMkLst>
            <pc:docMk/>
            <pc:sldMk cId="4271904894" sldId="264"/>
            <ac:spMk id="3" creationId="{8C3794C5-8294-0FB5-76A7-2305D6D24F4A}"/>
          </ac:spMkLst>
        </pc:spChg>
        <pc:spChg chg="add mod">
          <ac:chgData name="Christiana Joseph" userId="dcb0d9a2-f807-4bef-a05d-525402a926e0" providerId="ADAL" clId="{013F46D2-CB0A-406D-AB48-C119841AA4E5}" dt="2026-07-14T18:43:57.540" v="3975" actId="2711"/>
          <ac:spMkLst>
            <pc:docMk/>
            <pc:sldMk cId="4271904894" sldId="264"/>
            <ac:spMk id="4" creationId="{81020F4B-0CBD-7E87-2837-877A69216B4E}"/>
          </ac:spMkLst>
        </pc:spChg>
        <pc:spChg chg="add mod">
          <ac:chgData name="Christiana Joseph" userId="dcb0d9a2-f807-4bef-a05d-525402a926e0" providerId="ADAL" clId="{013F46D2-CB0A-406D-AB48-C119841AA4E5}" dt="2026-07-14T18:36:16.234" v="3911" actId="14100"/>
          <ac:spMkLst>
            <pc:docMk/>
            <pc:sldMk cId="4271904894" sldId="264"/>
            <ac:spMk id="7" creationId="{13320260-2153-54EF-B80C-98ABDCB487E4}"/>
          </ac:spMkLst>
        </pc:spChg>
        <pc:picChg chg="add mod">
          <ac:chgData name="Christiana Joseph" userId="dcb0d9a2-f807-4bef-a05d-525402a926e0" providerId="ADAL" clId="{013F46D2-CB0A-406D-AB48-C119841AA4E5}" dt="2026-07-14T18:36:26.958" v="3912" actId="1076"/>
          <ac:picMkLst>
            <pc:docMk/>
            <pc:sldMk cId="4271904894" sldId="264"/>
            <ac:picMk id="5" creationId="{E1EE4472-D1C4-8CD6-38A6-6EDAEC7B7F37}"/>
          </ac:picMkLst>
        </pc:picChg>
      </pc:sldChg>
      <pc:sldChg chg="addSp delSp modSp mod setBg">
        <pc:chgData name="Christiana Joseph" userId="dcb0d9a2-f807-4bef-a05d-525402a926e0" providerId="ADAL" clId="{013F46D2-CB0A-406D-AB48-C119841AA4E5}" dt="2026-07-14T19:58:15.258" v="4073" actId="20577"/>
        <pc:sldMkLst>
          <pc:docMk/>
          <pc:sldMk cId="3077076079" sldId="265"/>
        </pc:sldMkLst>
        <pc:spChg chg="mod">
          <ac:chgData name="Christiana Joseph" userId="dcb0d9a2-f807-4bef-a05d-525402a926e0" providerId="ADAL" clId="{013F46D2-CB0A-406D-AB48-C119841AA4E5}" dt="2026-07-14T18:39:22.995" v="3940" actId="27636"/>
          <ac:spMkLst>
            <pc:docMk/>
            <pc:sldMk cId="3077076079" sldId="265"/>
            <ac:spMk id="2" creationId="{BDFEE7B0-52C7-91DE-B2B9-CFC7253FAD18}"/>
          </ac:spMkLst>
        </pc:spChg>
        <pc:spChg chg="mod">
          <ac:chgData name="Christiana Joseph" userId="dcb0d9a2-f807-4bef-a05d-525402a926e0" providerId="ADAL" clId="{013F46D2-CB0A-406D-AB48-C119841AA4E5}" dt="2026-07-14T19:58:15.258" v="4073" actId="20577"/>
          <ac:spMkLst>
            <pc:docMk/>
            <pc:sldMk cId="3077076079" sldId="265"/>
            <ac:spMk id="3" creationId="{B29CFCB2-F6F6-7570-91DE-EDC6F9252D97}"/>
          </ac:spMkLst>
        </pc:spChg>
        <pc:spChg chg="mod ord">
          <ac:chgData name="Christiana Joseph" userId="dcb0d9a2-f807-4bef-a05d-525402a926e0" providerId="ADAL" clId="{013F46D2-CB0A-406D-AB48-C119841AA4E5}" dt="2026-06-25T18:13:12.967" v="1035" actId="26606"/>
          <ac:spMkLst>
            <pc:docMk/>
            <pc:sldMk cId="3077076079" sldId="265"/>
            <ac:spMk id="6" creationId="{924E6D2B-F21C-DEB2-E03B-EC9375F87B4A}"/>
          </ac:spMkLst>
        </pc:spChg>
        <pc:spChg chg="mod ord">
          <ac:chgData name="Christiana Joseph" userId="dcb0d9a2-f807-4bef-a05d-525402a926e0" providerId="ADAL" clId="{013F46D2-CB0A-406D-AB48-C119841AA4E5}" dt="2026-07-14T18:38:51.663" v="3932" actId="14100"/>
          <ac:spMkLst>
            <pc:docMk/>
            <pc:sldMk cId="3077076079" sldId="265"/>
            <ac:spMk id="9" creationId="{3573A953-A572-5336-D5FE-F2F84C6E0DC4}"/>
          </ac:spMkLst>
        </pc:spChg>
        <pc:picChg chg="mod">
          <ac:chgData name="Christiana Joseph" userId="dcb0d9a2-f807-4bef-a05d-525402a926e0" providerId="ADAL" clId="{013F46D2-CB0A-406D-AB48-C119841AA4E5}" dt="2026-06-30T16:25:41.309" v="3575" actId="14100"/>
          <ac:picMkLst>
            <pc:docMk/>
            <pc:sldMk cId="3077076079" sldId="265"/>
            <ac:picMk id="5" creationId="{BCB9AC26-8C7C-BD2C-DAD9-86FC03E6551E}"/>
          </ac:picMkLst>
        </pc:picChg>
        <pc:picChg chg="add mod">
          <ac:chgData name="Christiana Joseph" userId="dcb0d9a2-f807-4bef-a05d-525402a926e0" providerId="ADAL" clId="{013F46D2-CB0A-406D-AB48-C119841AA4E5}" dt="2026-06-30T12:23:54.919" v="2525" actId="26606"/>
          <ac:picMkLst>
            <pc:docMk/>
            <pc:sldMk cId="3077076079" sldId="265"/>
            <ac:picMk id="7" creationId="{FC90734E-902F-14C9-64DF-0C745E2416E2}"/>
          </ac:picMkLst>
        </pc:picChg>
      </pc:sldChg>
      <pc:sldChg chg="addSp delSp modSp mod">
        <pc:chgData name="Christiana Joseph" userId="dcb0d9a2-f807-4bef-a05d-525402a926e0" providerId="ADAL" clId="{013F46D2-CB0A-406D-AB48-C119841AA4E5}" dt="2026-06-30T12:23:54.919" v="2525" actId="26606"/>
        <pc:sldMkLst>
          <pc:docMk/>
          <pc:sldMk cId="1063603169" sldId="266"/>
        </pc:sldMkLst>
        <pc:spChg chg="mod">
          <ac:chgData name="Christiana Joseph" userId="dcb0d9a2-f807-4bef-a05d-525402a926e0" providerId="ADAL" clId="{013F46D2-CB0A-406D-AB48-C119841AA4E5}" dt="2026-06-24T20:34:03.335" v="703" actId="27636"/>
          <ac:spMkLst>
            <pc:docMk/>
            <pc:sldMk cId="1063603169" sldId="266"/>
            <ac:spMk id="2" creationId="{FBA4A799-C307-DC8E-8C34-085BFC50C8CC}"/>
          </ac:spMkLst>
        </pc:spChg>
        <pc:spChg chg="mod">
          <ac:chgData name="Christiana Joseph" userId="dcb0d9a2-f807-4bef-a05d-525402a926e0" providerId="ADAL" clId="{013F46D2-CB0A-406D-AB48-C119841AA4E5}" dt="2026-06-30T12:04:29.131" v="2352" actId="20577"/>
          <ac:spMkLst>
            <pc:docMk/>
            <pc:sldMk cId="1063603169" sldId="266"/>
            <ac:spMk id="3" creationId="{0CB796D7-B23F-B800-E850-1610C80F8344}"/>
          </ac:spMkLst>
        </pc:spChg>
        <pc:spChg chg="add mod">
          <ac:chgData name="Christiana Joseph" userId="dcb0d9a2-f807-4bef-a05d-525402a926e0" providerId="ADAL" clId="{013F46D2-CB0A-406D-AB48-C119841AA4E5}" dt="2026-06-24T21:32:11.752" v="966" actId="255"/>
          <ac:spMkLst>
            <pc:docMk/>
            <pc:sldMk cId="1063603169" sldId="266"/>
            <ac:spMk id="7" creationId="{BA632F89-0BC1-853E-118E-B33890AC4357}"/>
          </ac:spMkLst>
        </pc:spChg>
        <pc:picChg chg="add mod">
          <ac:chgData name="Christiana Joseph" userId="dcb0d9a2-f807-4bef-a05d-525402a926e0" providerId="ADAL" clId="{013F46D2-CB0A-406D-AB48-C119841AA4E5}" dt="2026-06-30T12:23:54.919" v="2525" actId="26606"/>
          <ac:picMkLst>
            <pc:docMk/>
            <pc:sldMk cId="1063603169" sldId="266"/>
            <ac:picMk id="5" creationId="{6991D6A2-498C-C9AF-17DF-77D3887B977F}"/>
          </ac:picMkLst>
        </pc:picChg>
      </pc:sldChg>
      <pc:sldChg chg="modSp mod">
        <pc:chgData name="Christiana Joseph" userId="dcb0d9a2-f807-4bef-a05d-525402a926e0" providerId="ADAL" clId="{013F46D2-CB0A-406D-AB48-C119841AA4E5}" dt="2026-07-14T18:44:48.807" v="3977" actId="14100"/>
        <pc:sldMkLst>
          <pc:docMk/>
          <pc:sldMk cId="1976195754" sldId="267"/>
        </pc:sldMkLst>
        <pc:spChg chg="mod">
          <ac:chgData name="Christiana Joseph" userId="dcb0d9a2-f807-4bef-a05d-525402a926e0" providerId="ADAL" clId="{013F46D2-CB0A-406D-AB48-C119841AA4E5}" dt="2026-06-24T20:41:42.390" v="802" actId="14100"/>
          <ac:spMkLst>
            <pc:docMk/>
            <pc:sldMk cId="1976195754" sldId="267"/>
            <ac:spMk id="2" creationId="{25202937-8750-95C2-89D5-4FAC0DE49B1B}"/>
          </ac:spMkLst>
        </pc:spChg>
        <pc:spChg chg="mod">
          <ac:chgData name="Christiana Joseph" userId="dcb0d9a2-f807-4bef-a05d-525402a926e0" providerId="ADAL" clId="{013F46D2-CB0A-406D-AB48-C119841AA4E5}" dt="2026-07-14T18:41:22.876" v="3967" actId="27636"/>
          <ac:spMkLst>
            <pc:docMk/>
            <pc:sldMk cId="1976195754" sldId="267"/>
            <ac:spMk id="3" creationId="{1577BB62-1EF4-27EF-1139-441347D7D4CC}"/>
          </ac:spMkLst>
        </pc:spChg>
        <pc:spChg chg="mod">
          <ac:chgData name="Christiana Joseph" userId="dcb0d9a2-f807-4bef-a05d-525402a926e0" providerId="ADAL" clId="{013F46D2-CB0A-406D-AB48-C119841AA4E5}" dt="2026-07-14T18:40:23.379" v="3948" actId="14100"/>
          <ac:spMkLst>
            <pc:docMk/>
            <pc:sldMk cId="1976195754" sldId="267"/>
            <ac:spMk id="6" creationId="{E1749BCD-33BA-C92D-F042-A7A4FD95DF47}"/>
          </ac:spMkLst>
        </pc:spChg>
        <pc:spChg chg="mod">
          <ac:chgData name="Christiana Joseph" userId="dcb0d9a2-f807-4bef-a05d-525402a926e0" providerId="ADAL" clId="{013F46D2-CB0A-406D-AB48-C119841AA4E5}" dt="2026-07-14T18:44:48.807" v="3977" actId="14100"/>
          <ac:spMkLst>
            <pc:docMk/>
            <pc:sldMk cId="1976195754" sldId="267"/>
            <ac:spMk id="7" creationId="{2DC06BAD-7819-D9E1-4842-703C58E79559}"/>
          </ac:spMkLst>
        </pc:spChg>
        <pc:picChg chg="mod">
          <ac:chgData name="Christiana Joseph" userId="dcb0d9a2-f807-4bef-a05d-525402a926e0" providerId="ADAL" clId="{013F46D2-CB0A-406D-AB48-C119841AA4E5}" dt="2026-07-14T18:40:17.654" v="3947" actId="1076"/>
          <ac:picMkLst>
            <pc:docMk/>
            <pc:sldMk cId="1976195754" sldId="267"/>
            <ac:picMk id="5" creationId="{DC5D1646-4DFE-7202-54C5-0922809299FB}"/>
          </ac:picMkLst>
        </pc:picChg>
      </pc:sldChg>
      <pc:sldChg chg="addSp delSp modSp mod">
        <pc:chgData name="Christiana Joseph" userId="dcb0d9a2-f807-4bef-a05d-525402a926e0" providerId="ADAL" clId="{013F46D2-CB0A-406D-AB48-C119841AA4E5}" dt="2026-06-30T13:47:23.071" v="2894" actId="14100"/>
        <pc:sldMkLst>
          <pc:docMk/>
          <pc:sldMk cId="2949849611" sldId="268"/>
        </pc:sldMkLst>
        <pc:spChg chg="mod">
          <ac:chgData name="Christiana Joseph" userId="dcb0d9a2-f807-4bef-a05d-525402a926e0" providerId="ADAL" clId="{013F46D2-CB0A-406D-AB48-C119841AA4E5}" dt="2026-06-30T13:47:23.071" v="2894" actId="14100"/>
          <ac:spMkLst>
            <pc:docMk/>
            <pc:sldMk cId="2949849611" sldId="268"/>
            <ac:spMk id="2" creationId="{099A2581-8FBE-B543-6A25-BB3C7BF97CD6}"/>
          </ac:spMkLst>
        </pc:spChg>
        <pc:spChg chg="add mod">
          <ac:chgData name="Christiana Joseph" userId="dcb0d9a2-f807-4bef-a05d-525402a926e0" providerId="ADAL" clId="{013F46D2-CB0A-406D-AB48-C119841AA4E5}" dt="2026-06-24T20:43:35.481" v="817" actId="14100"/>
          <ac:spMkLst>
            <pc:docMk/>
            <pc:sldMk cId="2949849611" sldId="268"/>
            <ac:spMk id="6" creationId="{5668DA6F-0F27-D500-F6EC-B9C4E6C86BB3}"/>
          </ac:spMkLst>
        </pc:spChg>
        <pc:picChg chg="add mod">
          <ac:chgData name="Christiana Joseph" userId="dcb0d9a2-f807-4bef-a05d-525402a926e0" providerId="ADAL" clId="{013F46D2-CB0A-406D-AB48-C119841AA4E5}" dt="2026-06-30T12:23:54.919" v="2525" actId="26606"/>
          <ac:picMkLst>
            <pc:docMk/>
            <pc:sldMk cId="2949849611" sldId="268"/>
            <ac:picMk id="5" creationId="{D6CF3E08-BB6B-B536-C5E0-803B4613F130}"/>
          </ac:picMkLst>
        </pc:picChg>
        <pc:picChg chg="add mod">
          <ac:chgData name="Christiana Joseph" userId="dcb0d9a2-f807-4bef-a05d-525402a926e0" providerId="ADAL" clId="{013F46D2-CB0A-406D-AB48-C119841AA4E5}" dt="2026-06-30T12:23:54.919" v="2525" actId="26606"/>
          <ac:picMkLst>
            <pc:docMk/>
            <pc:sldMk cId="2949849611" sldId="268"/>
            <ac:picMk id="8" creationId="{311D1C01-7D99-211A-BC28-D7B93E704BF7}"/>
          </ac:picMkLst>
        </pc:picChg>
      </pc:sldChg>
      <pc:sldChg chg="modSp add mod">
        <pc:chgData name="Christiana Joseph" userId="dcb0d9a2-f807-4bef-a05d-525402a926e0" providerId="ADAL" clId="{013F46D2-CB0A-406D-AB48-C119841AA4E5}" dt="2026-07-14T20:01:47.266" v="4103" actId="20577"/>
        <pc:sldMkLst>
          <pc:docMk/>
          <pc:sldMk cId="1690708814" sldId="269"/>
        </pc:sldMkLst>
        <pc:spChg chg="mod">
          <ac:chgData name="Christiana Joseph" userId="dcb0d9a2-f807-4bef-a05d-525402a926e0" providerId="ADAL" clId="{013F46D2-CB0A-406D-AB48-C119841AA4E5}" dt="2026-06-24T20:39:32.378" v="782"/>
          <ac:spMkLst>
            <pc:docMk/>
            <pc:sldMk cId="1690708814" sldId="269"/>
            <ac:spMk id="2" creationId="{77A8CB1A-015E-6B85-B186-22191266E922}"/>
          </ac:spMkLst>
        </pc:spChg>
        <pc:spChg chg="mod">
          <ac:chgData name="Christiana Joseph" userId="dcb0d9a2-f807-4bef-a05d-525402a926e0" providerId="ADAL" clId="{013F46D2-CB0A-406D-AB48-C119841AA4E5}" dt="2026-07-14T20:01:47.266" v="4103" actId="20577"/>
          <ac:spMkLst>
            <pc:docMk/>
            <pc:sldMk cId="1690708814" sldId="269"/>
            <ac:spMk id="3" creationId="{9750BA0D-5465-C7B2-2ED4-D5EE35629710}"/>
          </ac:spMkLst>
        </pc:spChg>
        <pc:picChg chg="mod">
          <ac:chgData name="Christiana Joseph" userId="dcb0d9a2-f807-4bef-a05d-525402a926e0" providerId="ADAL" clId="{013F46D2-CB0A-406D-AB48-C119841AA4E5}" dt="2026-06-30T12:23:54.919" v="2525" actId="26606"/>
          <ac:picMkLst>
            <pc:docMk/>
            <pc:sldMk cId="1690708814" sldId="269"/>
            <ac:picMk id="8" creationId="{7081E2CE-9497-CE67-48F0-CFCA9CE6DE78}"/>
          </ac:picMkLst>
        </pc:picChg>
      </pc:sldChg>
      <pc:sldChg chg="modSp new mod">
        <pc:chgData name="Christiana Joseph" userId="dcb0d9a2-f807-4bef-a05d-525402a926e0" providerId="ADAL" clId="{013F46D2-CB0A-406D-AB48-C119841AA4E5}" dt="2026-07-21T12:24:06.663" v="4114" actId="20577"/>
        <pc:sldMkLst>
          <pc:docMk/>
          <pc:sldMk cId="2990805971" sldId="270"/>
        </pc:sldMkLst>
        <pc:spChg chg="mod">
          <ac:chgData name="Christiana Joseph" userId="dcb0d9a2-f807-4bef-a05d-525402a926e0" providerId="ADAL" clId="{013F46D2-CB0A-406D-AB48-C119841AA4E5}" dt="2026-06-24T21:05:10.861" v="866" actId="14100"/>
          <ac:spMkLst>
            <pc:docMk/>
            <pc:sldMk cId="2990805971" sldId="270"/>
            <ac:spMk id="2" creationId="{0866AC45-2EBB-3B4B-0FF7-D63EA616C2CF}"/>
          </ac:spMkLst>
        </pc:spChg>
        <pc:spChg chg="mod">
          <ac:chgData name="Christiana Joseph" userId="dcb0d9a2-f807-4bef-a05d-525402a926e0" providerId="ADAL" clId="{013F46D2-CB0A-406D-AB48-C119841AA4E5}" dt="2026-07-21T12:24:06.663" v="4114" actId="20577"/>
          <ac:spMkLst>
            <pc:docMk/>
            <pc:sldMk cId="2990805971" sldId="270"/>
            <ac:spMk id="3" creationId="{A459928C-3BB1-34B4-86AB-AF0EABDED4F6}"/>
          </ac:spMkLst>
        </pc:spChg>
      </pc:sldChg>
      <pc:sldChg chg="modSp add mod">
        <pc:chgData name="Christiana Joseph" userId="dcb0d9a2-f807-4bef-a05d-525402a926e0" providerId="ADAL" clId="{013F46D2-CB0A-406D-AB48-C119841AA4E5}" dt="2026-07-21T12:32:12.510" v="4218" actId="255"/>
        <pc:sldMkLst>
          <pc:docMk/>
          <pc:sldMk cId="2602537653" sldId="271"/>
        </pc:sldMkLst>
        <pc:spChg chg="mod">
          <ac:chgData name="Christiana Joseph" userId="dcb0d9a2-f807-4bef-a05d-525402a926e0" providerId="ADAL" clId="{013F46D2-CB0A-406D-AB48-C119841AA4E5}" dt="2026-07-21T12:32:12.510" v="4218" actId="255"/>
          <ac:spMkLst>
            <pc:docMk/>
            <pc:sldMk cId="2602537653" sldId="271"/>
            <ac:spMk id="3" creationId="{90DB5611-482C-FE6D-D524-9CB23F96884A}"/>
          </ac:spMkLst>
        </pc:spChg>
      </pc:sldChg>
      <pc:sldChg chg="modSp add mod">
        <pc:chgData name="Christiana Joseph" userId="dcb0d9a2-f807-4bef-a05d-525402a926e0" providerId="ADAL" clId="{013F46D2-CB0A-406D-AB48-C119841AA4E5}" dt="2026-07-21T12:32:33.158" v="4224" actId="27636"/>
        <pc:sldMkLst>
          <pc:docMk/>
          <pc:sldMk cId="338577386" sldId="272"/>
        </pc:sldMkLst>
        <pc:spChg chg="mod">
          <ac:chgData name="Christiana Joseph" userId="dcb0d9a2-f807-4bef-a05d-525402a926e0" providerId="ADAL" clId="{013F46D2-CB0A-406D-AB48-C119841AA4E5}" dt="2026-07-21T12:32:33.158" v="4224" actId="27636"/>
          <ac:spMkLst>
            <pc:docMk/>
            <pc:sldMk cId="338577386" sldId="272"/>
            <ac:spMk id="3" creationId="{43E802E0-ACED-7DA5-A69C-9EE0F24AE358}"/>
          </ac:spMkLst>
        </pc:spChg>
      </pc:sldChg>
      <pc:sldChg chg="modSp add mod ord">
        <pc:chgData name="Christiana Joseph" userId="dcb0d9a2-f807-4bef-a05d-525402a926e0" providerId="ADAL" clId="{013F46D2-CB0A-406D-AB48-C119841AA4E5}" dt="2026-07-21T12:31:42.839" v="4213" actId="255"/>
        <pc:sldMkLst>
          <pc:docMk/>
          <pc:sldMk cId="3759633297" sldId="274"/>
        </pc:sldMkLst>
        <pc:spChg chg="mod">
          <ac:chgData name="Christiana Joseph" userId="dcb0d9a2-f807-4bef-a05d-525402a926e0" providerId="ADAL" clId="{013F46D2-CB0A-406D-AB48-C119841AA4E5}" dt="2026-07-21T12:31:42.839" v="4213" actId="255"/>
          <ac:spMkLst>
            <pc:docMk/>
            <pc:sldMk cId="3759633297" sldId="274"/>
            <ac:spMk id="3" creationId="{F6B960EB-142B-534C-10BF-58A5B1015C7A}"/>
          </ac:spMkLst>
        </pc:spChg>
      </pc:sldChg>
      <pc:sldChg chg="addSp modSp new mod setBg">
        <pc:chgData name="Christiana Joseph" userId="dcb0d9a2-f807-4bef-a05d-525402a926e0" providerId="ADAL" clId="{013F46D2-CB0A-406D-AB48-C119841AA4E5}" dt="2026-07-21T12:51:30.609" v="4245" actId="20577"/>
        <pc:sldMkLst>
          <pc:docMk/>
          <pc:sldMk cId="3750215125" sldId="275"/>
        </pc:sldMkLst>
        <pc:spChg chg="mod">
          <ac:chgData name="Christiana Joseph" userId="dcb0d9a2-f807-4bef-a05d-525402a926e0" providerId="ADAL" clId="{013F46D2-CB0A-406D-AB48-C119841AA4E5}" dt="2026-07-14T18:26:40.812" v="3840" actId="27636"/>
          <ac:spMkLst>
            <pc:docMk/>
            <pc:sldMk cId="3750215125" sldId="275"/>
            <ac:spMk id="2" creationId="{CCDFE33B-F792-BEE3-4C85-3B83B8E9D5FE}"/>
          </ac:spMkLst>
        </pc:spChg>
        <pc:spChg chg="mod">
          <ac:chgData name="Christiana Joseph" userId="dcb0d9a2-f807-4bef-a05d-525402a926e0" providerId="ADAL" clId="{013F46D2-CB0A-406D-AB48-C119841AA4E5}" dt="2026-07-21T12:51:30.609" v="4245" actId="20577"/>
          <ac:spMkLst>
            <pc:docMk/>
            <pc:sldMk cId="3750215125" sldId="275"/>
            <ac:spMk id="3" creationId="{5984C84F-8B90-2B41-4C56-E6C2C1736D90}"/>
          </ac:spMkLst>
        </pc:spChg>
        <pc:spChg chg="add mod">
          <ac:chgData name="Christiana Joseph" userId="dcb0d9a2-f807-4bef-a05d-525402a926e0" providerId="ADAL" clId="{013F46D2-CB0A-406D-AB48-C119841AA4E5}" dt="2026-07-14T18:21:42.257" v="3786" actId="255"/>
          <ac:spMkLst>
            <pc:docMk/>
            <pc:sldMk cId="3750215125" sldId="275"/>
            <ac:spMk id="6" creationId="{5052B1C0-1810-8E79-CBB5-0EF7F2954975}"/>
          </ac:spMkLst>
        </pc:spChg>
        <pc:picChg chg="add mod">
          <ac:chgData name="Christiana Joseph" userId="dcb0d9a2-f807-4bef-a05d-525402a926e0" providerId="ADAL" clId="{013F46D2-CB0A-406D-AB48-C119841AA4E5}" dt="2026-07-14T18:21:54.024" v="3788" actId="14100"/>
          <ac:picMkLst>
            <pc:docMk/>
            <pc:sldMk cId="3750215125" sldId="275"/>
            <ac:picMk id="5" creationId="{37807406-8F5E-F5D6-789E-DC3C256BE6B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7/21/2026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71691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7/21/2026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10049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7/21/2026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0486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7/21/2026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86532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7/21/2026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38927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7/21/2026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1037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7/21/2026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74386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7/21/2026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56973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7/21/2026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21254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7/21/2026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63316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7/21/2026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7598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7/21/2026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37073622"/>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observatory.tec.mx/edu-bits-2/sustainable-development-goals-challenge-education-2030agenda"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sdgsreview.org/LifestyleJournal/article/view/7807"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iefworld.org/index.php/es/SDGs"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wm-abnormalpsych/chapter/multidimensional-approaches-to-understanding-mental-illness/"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anarmenian.net/eng/news/273624/"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historylink.org/File/20212" TargetMode="External"/><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earmarkethealth.blogspot.com/2015/08/taurine-grows-new-brain-cells-and-much.html"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englishstuffesl.blogspot.com/2012/11/education-key-to-better-world.html"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bma.org.uk/advice-and-support/nhs-delivery-and-workforce/pressures/mental-health-pressures-data-analysis" TargetMode="External"/><Relationship Id="rId7" Type="http://schemas.openxmlformats.org/officeDocument/2006/relationships/hyperlink" Target="https://assets.publishing.service.gov.uk/media/6363d911e90e0705a8c35457/health-and-care-act-2022-summary-and-additional-measures-impact-assessment.pdf" TargetMode="External"/><Relationship Id="rId2" Type="http://schemas.openxmlformats.org/officeDocument/2006/relationships/hyperlink" Target="https://commonslibrary.parliament.uk/mental-health-achieving-parity-of-esteem/" TargetMode="External"/><Relationship Id="rId1" Type="http://schemas.openxmlformats.org/officeDocument/2006/relationships/slideLayout" Target="../slideLayouts/slideLayout2.xml"/><Relationship Id="rId6" Type="http://schemas.openxmlformats.org/officeDocument/2006/relationships/hyperlink" Target="https://doi.org/10.3399/bjgp.2020.1153" TargetMode="External"/><Relationship Id="rId5" Type="http://schemas.openxmlformats.org/officeDocument/2006/relationships/hyperlink" Target="https://www.kingsfund.org.uk/insight-and-analysis/long-reads/integrated-care-systems-explained" TargetMode="External"/><Relationship Id="rId4" Type="http://schemas.openxmlformats.org/officeDocument/2006/relationships/hyperlink" Target="https://www.ncbi.nlm.nih.gov/books/NBK552030/"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ourwork/clinical-policy/respiratory-disease/" TargetMode="External"/><Relationship Id="rId3" Type="http://schemas.openxmlformats.org/officeDocument/2006/relationships/hyperlink" Target="https://www.gov.uk/government/publications/health-bill-role-and-functions-of-the-restructured-dhsc-fact-sheet/health-bill-role-and-functions-of-the-restructured-dhsc-fact-sheet" TargetMode="External"/><Relationship Id="rId7" Type="http://schemas.openxmlformats.org/officeDocument/2006/relationships/hyperlink" Target="https://bmjopen.bmj.com/content/6/11/e012337" TargetMode="External"/><Relationship Id="rId2" Type="http://schemas.openxmlformats.org/officeDocument/2006/relationships/hyperlink" Target="https://commonslibrary.parliament.uk/research-briefings/cbp-7648/"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healthandsocialcare/healthinequalities/bulletins/healthylifeexpectancybynationalareadeprivationenglandandwales/between2013to2015and2022to2024" TargetMode="External"/><Relationship Id="rId5" Type="http://schemas.openxmlformats.org/officeDocument/2006/relationships/hyperlink" Target="https://doi.org/10.1111/dme.70127" TargetMode="External"/><Relationship Id="rId4" Type="http://schemas.openxmlformats.org/officeDocument/2006/relationships/hyperlink" Target="https://www.gov.uk/government/publications/london-health-devolution-agreement/london-health-devolution-agreement" TargetMode="External"/><Relationship Id="rId9" Type="http://schemas.openxmlformats.org/officeDocument/2006/relationships/hyperlink" Target="https://www.england.nhs.uk/wp-content/uploads/2021/06/B0642-ics-design-framework-june-2021.pdf"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3390/nu15143149" TargetMode="External"/><Relationship Id="rId3" Type="http://schemas.openxmlformats.org/officeDocument/2006/relationships/hyperlink" Target="https://www.england.nhs.uk/long-read/nhs-long-term-workforce-plan-2/" TargetMode="External"/><Relationship Id="rId7" Type="http://schemas.openxmlformats.org/officeDocument/2006/relationships/hyperlink" Target="https://doi.org/10.1007/s42761-022-00163-0" TargetMode="External"/><Relationship Id="rId2" Type="http://schemas.openxmlformats.org/officeDocument/2006/relationships/hyperlink" Target="https://www.england.nhs.uk/greenernhs/a-net-zero-nhs/" TargetMode="External"/><Relationship Id="rId1" Type="http://schemas.openxmlformats.org/officeDocument/2006/relationships/slideLayout" Target="../slideLayouts/slideLayout2.xml"/><Relationship Id="rId6" Type="http://schemas.openxmlformats.org/officeDocument/2006/relationships/hyperlink" Target="https://www.oecd.org/en/topics/policy-issues/health-spending-and-financial-sustainability.html" TargetMode="External"/><Relationship Id="rId5" Type="http://schemas.openxmlformats.org/officeDocument/2006/relationships/hyperlink" Target="https://doi.org/10.1136/bmj.r367" TargetMode="External"/><Relationship Id="rId4" Type="http://schemas.openxmlformats.org/officeDocument/2006/relationships/hyperlink" Target="https://www.england.nhs.uk/long-read/financial-performance-update-5/" TargetMode="External"/><Relationship Id="rId9" Type="http://schemas.openxmlformats.org/officeDocument/2006/relationships/hyperlink" Target="https://www.gov.uk/government/publications/health-profile-for-england/chapter-6-social-determinants-of-health"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cie.org.uk/housing/independent-living-solutions-empowering-lives-and-enhancing-communities/community-support/" TargetMode="External"/><Relationship Id="rId3" Type="http://schemas.openxmlformats.org/officeDocument/2006/relationships/hyperlink" Target="https://doi.org/10.1186/s12916-024-03842-w" TargetMode="External"/><Relationship Id="rId7" Type="http://schemas.openxmlformats.org/officeDocument/2006/relationships/hyperlink" Target="https://doi.org/10.1093/phe/phad017" TargetMode="External"/><Relationship Id="rId2" Type="http://schemas.openxmlformats.org/officeDocument/2006/relationships/hyperlink" Target="https://doi.org/10.2196/41855" TargetMode="External"/><Relationship Id="rId1" Type="http://schemas.openxmlformats.org/officeDocument/2006/relationships/slideLayout" Target="../slideLayouts/slideLayout2.xml"/><Relationship Id="rId6" Type="http://schemas.openxmlformats.org/officeDocument/2006/relationships/hyperlink" Target="https://doi.org/10.1136/bmjopen-2017-016614" TargetMode="External"/><Relationship Id="rId5" Type="http://schemas.openxmlformats.org/officeDocument/2006/relationships/hyperlink" Target="https://www.rcgp.org.uk/representing-you/policy-areas/mental-health-in-primary-care" TargetMode="External"/><Relationship Id="rId10" Type="http://schemas.openxmlformats.org/officeDocument/2006/relationships/hyperlink" Target="https://www.who.int/health-topics/social-determinants-of-health#tab=tab_1" TargetMode="External"/><Relationship Id="rId4" Type="http://schemas.openxmlformats.org/officeDocument/2006/relationships/hyperlink" Target="https://doi.org/10.1056/nejmp2115646" TargetMode="External"/><Relationship Id="rId9" Type="http://schemas.openxmlformats.org/officeDocument/2006/relationships/hyperlink" Target="https://www.who.int/data/gho/data/themes/topics/sdg-target-3_9-mortality-from-environmental-pollutio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freepngimg.com/png/19305-thank-you-png-clipart" TargetMode="Externa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hyperlink" Target="https://pixabay.com/en/thanks-thank-you-message-grateful-1314887/" TargetMode="External"/><Relationship Id="rId5" Type="http://schemas.openxmlformats.org/officeDocument/2006/relationships/image" Target="../media/image17.jpg"/><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8DC6D82F-45A1-BD11-73D0-F2952300734E}"/>
              </a:ext>
            </a:extLst>
          </p:cNvPr>
          <p:cNvPicPr>
            <a:picLocks noChangeAspect="1"/>
          </p:cNvPicPr>
          <p:nvPr/>
        </p:nvPicPr>
        <p:blipFill>
          <a:blip r:embed="rId2"/>
          <a:srcRect t="23986"/>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13EC5FD8-33F2-E894-E279-1C115B7E7F1C}"/>
              </a:ext>
            </a:extLst>
          </p:cNvPr>
          <p:cNvSpPr>
            <a:spLocks noGrp="1"/>
          </p:cNvSpPr>
          <p:nvPr>
            <p:ph type="ctrTitle"/>
          </p:nvPr>
        </p:nvSpPr>
        <p:spPr>
          <a:xfrm>
            <a:off x="517868" y="657369"/>
            <a:ext cx="9197632" cy="1742931"/>
          </a:xfrm>
        </p:spPr>
        <p:txBody>
          <a:bodyPr anchor="t">
            <a:normAutofit/>
          </a:bodyPr>
          <a:lstStyle/>
          <a:p>
            <a:r>
              <a:rPr lang="en-GB" sz="3600" dirty="0">
                <a:latin typeface="Arial" panose="020B0604020202020204" pitchFamily="34" charset="0"/>
                <a:cs typeface="Arial" panose="020B0604020202020204" pitchFamily="34" charset="0"/>
              </a:rPr>
              <a:t>Health, Wellbeing and Sustainable Development </a:t>
            </a:r>
          </a:p>
        </p:txBody>
      </p:sp>
      <p:sp>
        <p:nvSpPr>
          <p:cNvPr id="3" name="Subtitle 2">
            <a:extLst>
              <a:ext uri="{FF2B5EF4-FFF2-40B4-BE49-F238E27FC236}">
                <a16:creationId xmlns:a16="http://schemas.microsoft.com/office/drawing/2014/main" id="{78D04B18-D946-759D-3C16-CB8B88AAA45A}"/>
              </a:ext>
            </a:extLst>
          </p:cNvPr>
          <p:cNvSpPr>
            <a:spLocks noGrp="1"/>
          </p:cNvSpPr>
          <p:nvPr>
            <p:ph type="subTitle" idx="1"/>
          </p:nvPr>
        </p:nvSpPr>
        <p:spPr>
          <a:xfrm>
            <a:off x="438910" y="2537461"/>
            <a:ext cx="5013200" cy="2217418"/>
          </a:xfrm>
        </p:spPr>
        <p:txBody>
          <a:bodyPr anchor="b">
            <a:normAutofit fontScale="92500" lnSpcReduction="20000"/>
          </a:bodyPr>
          <a:lstStyle/>
          <a:p>
            <a:endParaRPr lang="en-GB" sz="2400" i="0" dirty="0">
              <a:latin typeface="Arial" panose="020B0604020202020204" pitchFamily="34" charset="0"/>
              <a:cs typeface="Arial" panose="020B0604020202020204" pitchFamily="34" charset="0"/>
            </a:endParaRPr>
          </a:p>
          <a:p>
            <a:r>
              <a:rPr lang="en-GB" sz="2400" i="0" dirty="0">
                <a:latin typeface="Arial" panose="020B0604020202020204" pitchFamily="34" charset="0"/>
                <a:cs typeface="Arial" panose="020B0604020202020204" pitchFamily="34" charset="0"/>
              </a:rPr>
              <a:t>Name: Christiana Joseph</a:t>
            </a:r>
          </a:p>
          <a:p>
            <a:r>
              <a:rPr lang="en-GB" sz="2400" i="0" dirty="0">
                <a:latin typeface="Arial" panose="020B0604020202020204" pitchFamily="34" charset="0"/>
                <a:cs typeface="Arial" panose="020B0604020202020204" pitchFamily="34" charset="0"/>
              </a:rPr>
              <a:t>Student Number: 2315420</a:t>
            </a:r>
          </a:p>
          <a:p>
            <a:r>
              <a:rPr lang="en-GB" sz="2400" i="0" dirty="0">
                <a:latin typeface="Arial" panose="020B0604020202020204" pitchFamily="34" charset="0"/>
                <a:cs typeface="Arial" panose="020B0604020202020204" pitchFamily="34" charset="0"/>
              </a:rPr>
              <a:t>Lecturer: Dr </a:t>
            </a:r>
            <a:r>
              <a:rPr lang="en-GB" sz="2400" i="0" dirty="0" err="1">
                <a:latin typeface="Arial" panose="020B0604020202020204" pitchFamily="34" charset="0"/>
                <a:cs typeface="Arial" panose="020B0604020202020204" pitchFamily="34" charset="0"/>
              </a:rPr>
              <a:t>Itse</a:t>
            </a:r>
            <a:r>
              <a:rPr lang="en-GB" sz="2400" i="0" dirty="0">
                <a:latin typeface="Arial" panose="020B0604020202020204" pitchFamily="34" charset="0"/>
                <a:cs typeface="Arial" panose="020B0604020202020204" pitchFamily="34" charset="0"/>
              </a:rPr>
              <a:t> Olaoye</a:t>
            </a:r>
          </a:p>
          <a:p>
            <a:r>
              <a:rPr lang="en-GB" sz="2400" i="0" dirty="0">
                <a:latin typeface="Arial" panose="020B0604020202020204" pitchFamily="34" charset="0"/>
                <a:cs typeface="Arial" panose="020B0604020202020204" pitchFamily="34" charset="0"/>
              </a:rPr>
              <a:t>Submission Date: 24/07/2026</a:t>
            </a:r>
          </a:p>
          <a:p>
            <a:endParaRPr lang="en-GB" sz="2400" dirty="0"/>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5" name="TextBox 4">
            <a:extLst>
              <a:ext uri="{FF2B5EF4-FFF2-40B4-BE49-F238E27FC236}">
                <a16:creationId xmlns:a16="http://schemas.microsoft.com/office/drawing/2014/main" id="{4D6EEEF7-95F7-FD47-C70F-8D79C7A228F3}"/>
              </a:ext>
            </a:extLst>
          </p:cNvPr>
          <p:cNvSpPr txBox="1"/>
          <p:nvPr/>
        </p:nvSpPr>
        <p:spPr>
          <a:xfrm>
            <a:off x="517868" y="4754881"/>
            <a:ext cx="8134642"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Recognition of AI Tool Application:</a:t>
            </a:r>
          </a:p>
          <a:p>
            <a:r>
              <a:rPr lang="en-GB" dirty="0">
                <a:latin typeface="Arial" panose="020B0604020202020204" pitchFamily="34" charset="0"/>
                <a:cs typeface="Arial" panose="020B0604020202020204" pitchFamily="34" charset="0"/>
              </a:rPr>
              <a:t>I confirm that no artificial intelligence (AI) tools were used in the preparation or completion of this assignment. All work submitted is entirely my own. Supporting materials, including drafts, notes, and references, have been retained and can be provided upon request.</a:t>
            </a:r>
          </a:p>
        </p:txBody>
      </p:sp>
    </p:spTree>
    <p:extLst>
      <p:ext uri="{BB962C8B-B14F-4D97-AF65-F5344CB8AC3E}">
        <p14:creationId xmlns:p14="http://schemas.microsoft.com/office/powerpoint/2010/main" val="290171999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76D-B8B0-8243-0A97-434357C6D8BD}"/>
              </a:ext>
            </a:extLst>
          </p:cNvPr>
          <p:cNvSpPr>
            <a:spLocks noGrp="1"/>
          </p:cNvSpPr>
          <p:nvPr>
            <p:ph type="title"/>
          </p:nvPr>
        </p:nvSpPr>
        <p:spPr>
          <a:xfrm>
            <a:off x="521208" y="978408"/>
            <a:ext cx="11155680" cy="930402"/>
          </a:xfrm>
        </p:spPr>
        <p:txBody>
          <a:bodyPr/>
          <a:lstStyle/>
          <a:p>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9E11240-4D30-BAA1-CF2D-C511D335D579}"/>
              </a:ext>
            </a:extLst>
          </p:cNvPr>
          <p:cNvSpPr>
            <a:spLocks noGrp="1"/>
          </p:cNvSpPr>
          <p:nvPr>
            <p:ph idx="1"/>
          </p:nvPr>
        </p:nvSpPr>
        <p:spPr>
          <a:xfrm>
            <a:off x="521207" y="1807029"/>
            <a:ext cx="5953507" cy="4538907"/>
          </a:xfrm>
          <a:noFill/>
        </p:spPr>
        <p:txBody>
          <a:bodyPr>
            <a:normAutofit/>
          </a:bodyPr>
          <a:lstStyle/>
          <a:p>
            <a:pPr marL="0" indent="0">
              <a:lnSpc>
                <a:spcPct val="160000"/>
              </a:lnSpc>
              <a:buNone/>
            </a:pPr>
            <a:r>
              <a:rPr lang="en-GB" sz="1600" dirty="0">
                <a:latin typeface="Arial" panose="020B0604020202020204" pitchFamily="34" charset="0"/>
                <a:cs typeface="Arial" panose="020B0604020202020204" pitchFamily="34" charset="0"/>
              </a:rPr>
              <a:t>Health, well-being, and sustainable development are no longer separate agendas. They are deeply connected. Poor health costs the NHS £11 billion annually in preventable conditions (NHS England, 2019). The WHO estimates that 13 million deaths each year are caused by environmental factors (WHO, 2023). You cannot tackle one without addressing the others.</a:t>
            </a:r>
          </a:p>
          <a:p>
            <a:pPr marL="0" indent="0">
              <a:lnSpc>
                <a:spcPct val="160000"/>
              </a:lnSpc>
              <a:buNone/>
            </a:pPr>
            <a:r>
              <a:rPr lang="en-GB" sz="1600" dirty="0">
                <a:latin typeface="Arial" panose="020B0604020202020204" pitchFamily="34" charset="0"/>
                <a:cs typeface="Arial" panose="020B0604020202020204" pitchFamily="34" charset="0"/>
              </a:rPr>
              <a:t>This presentation critically examines how current UK health and care policies address these three pillars and where they fall short.</a:t>
            </a:r>
          </a:p>
          <a:p>
            <a:pPr marL="0" indent="0">
              <a:lnSpc>
                <a:spcPct val="160000"/>
              </a:lnSpc>
              <a:buNone/>
            </a:pPr>
            <a:r>
              <a:rPr lang="en-GB" sz="1600" dirty="0">
                <a:solidFill>
                  <a:srgbClr val="00B050"/>
                </a:solidFill>
                <a:latin typeface="Arial" panose="020B0604020202020204" pitchFamily="34" charset="0"/>
                <a:cs typeface="Arial" panose="020B0604020202020204" pitchFamily="34" charset="0"/>
              </a:rPr>
              <a:t>Better Health, Better World: The Path Starts with SDG 3.</a:t>
            </a:r>
          </a:p>
          <a:p>
            <a:pPr marL="0" indent="0">
              <a:buNone/>
            </a:pPr>
            <a:endParaRPr lang="en-GB" dirty="0"/>
          </a:p>
        </p:txBody>
      </p:sp>
      <p:pic>
        <p:nvPicPr>
          <p:cNvPr id="8" name="Picture 7">
            <a:extLst>
              <a:ext uri="{FF2B5EF4-FFF2-40B4-BE49-F238E27FC236}">
                <a16:creationId xmlns:a16="http://schemas.microsoft.com/office/drawing/2014/main" id="{09966901-59C6-8A09-ED6D-5B78A7AFB08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80810" y="952554"/>
            <a:ext cx="5189982" cy="5162550"/>
          </a:xfrm>
          <a:prstGeom prst="rect">
            <a:avLst/>
          </a:prstGeom>
        </p:spPr>
      </p:pic>
      <p:sp>
        <p:nvSpPr>
          <p:cNvPr id="9" name="TextBox 8">
            <a:extLst>
              <a:ext uri="{FF2B5EF4-FFF2-40B4-BE49-F238E27FC236}">
                <a16:creationId xmlns:a16="http://schemas.microsoft.com/office/drawing/2014/main" id="{C9FCECCC-166C-BB24-B2A5-F6F2DA24E35D}"/>
              </a:ext>
            </a:extLst>
          </p:cNvPr>
          <p:cNvSpPr txBox="1"/>
          <p:nvPr/>
        </p:nvSpPr>
        <p:spPr>
          <a:xfrm>
            <a:off x="6732270" y="6240780"/>
            <a:ext cx="4938522" cy="230832"/>
          </a:xfrm>
          <a:prstGeom prst="rect">
            <a:avLst/>
          </a:prstGeom>
          <a:noFill/>
        </p:spPr>
        <p:txBody>
          <a:bodyPr wrap="square" rtlCol="0">
            <a:spAutoFit/>
          </a:bodyPr>
          <a:lstStyle/>
          <a:p>
            <a:r>
              <a:rPr lang="en-GB" sz="900" dirty="0">
                <a:hlinkClick r:id="rId3" tooltip="https://observatory.tec.mx/edu-bits-2/sustainable-development-goals-challenge-education-2030agenda"/>
              </a:rPr>
              <a:t>This Photo</a:t>
            </a:r>
            <a:r>
              <a:rPr lang="en-GB" sz="900" dirty="0"/>
              <a:t> by Unknown Author is licensed under </a:t>
            </a:r>
            <a:r>
              <a:rPr lang="en-GB" sz="900" dirty="0">
                <a:hlinkClick r:id="rId4" tooltip="https://creativecommons.org/licenses/by-nc-sa/3.0/"/>
              </a:rPr>
              <a:t>CC BY-SA-NC</a:t>
            </a:r>
            <a:endParaRPr lang="en-GB" sz="900" dirty="0"/>
          </a:p>
        </p:txBody>
      </p:sp>
    </p:spTree>
    <p:extLst>
      <p:ext uri="{BB962C8B-B14F-4D97-AF65-F5344CB8AC3E}">
        <p14:creationId xmlns:p14="http://schemas.microsoft.com/office/powerpoint/2010/main" val="3449061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923DF-C374-36B1-30D9-E1D00A28F0A7}"/>
              </a:ext>
            </a:extLst>
          </p:cNvPr>
          <p:cNvSpPr>
            <a:spLocks noGrp="1"/>
          </p:cNvSpPr>
          <p:nvPr>
            <p:ph type="title"/>
          </p:nvPr>
        </p:nvSpPr>
        <p:spPr>
          <a:xfrm>
            <a:off x="521208" y="978408"/>
            <a:ext cx="11155680" cy="908266"/>
          </a:xfrm>
        </p:spPr>
        <p:txBody>
          <a:bodyPr/>
          <a:lstStyle/>
          <a:p>
            <a:r>
              <a:rPr lang="en-GB" dirty="0">
                <a:latin typeface="Arial" panose="020B0604020202020204" pitchFamily="34" charset="0"/>
                <a:cs typeface="Arial" panose="020B0604020202020204" pitchFamily="34" charset="0"/>
              </a:rPr>
              <a:t>Key Concepts</a:t>
            </a:r>
          </a:p>
        </p:txBody>
      </p:sp>
      <p:graphicFrame>
        <p:nvGraphicFramePr>
          <p:cNvPr id="4" name="Content Placeholder 3">
            <a:extLst>
              <a:ext uri="{FF2B5EF4-FFF2-40B4-BE49-F238E27FC236}">
                <a16:creationId xmlns:a16="http://schemas.microsoft.com/office/drawing/2014/main" id="{4A5E397D-D019-62A5-73DC-A11F165F6369}"/>
              </a:ext>
            </a:extLst>
          </p:cNvPr>
          <p:cNvGraphicFramePr>
            <a:graphicFrameLocks noGrp="1"/>
          </p:cNvGraphicFramePr>
          <p:nvPr>
            <p:ph idx="1"/>
            <p:extLst>
              <p:ext uri="{D42A27DB-BD31-4B8C-83A1-F6EECF244321}">
                <p14:modId xmlns:p14="http://schemas.microsoft.com/office/powerpoint/2010/main" val="2744669126"/>
              </p:ext>
            </p:extLst>
          </p:nvPr>
        </p:nvGraphicFramePr>
        <p:xfrm>
          <a:off x="520698" y="1886674"/>
          <a:ext cx="7534731" cy="4514126"/>
        </p:xfrm>
        <a:graphic>
          <a:graphicData uri="http://schemas.openxmlformats.org/drawingml/2006/table">
            <a:tbl>
              <a:tblPr firstRow="1" firstCol="1" bandRow="1">
                <a:tableStyleId>{5C22544A-7EE6-4342-B048-85BDC9FD1C3A}</a:tableStyleId>
              </a:tblPr>
              <a:tblGrid>
                <a:gridCol w="2511577">
                  <a:extLst>
                    <a:ext uri="{9D8B030D-6E8A-4147-A177-3AD203B41FA5}">
                      <a16:colId xmlns:a16="http://schemas.microsoft.com/office/drawing/2014/main" val="2759791036"/>
                    </a:ext>
                  </a:extLst>
                </a:gridCol>
                <a:gridCol w="2511577">
                  <a:extLst>
                    <a:ext uri="{9D8B030D-6E8A-4147-A177-3AD203B41FA5}">
                      <a16:colId xmlns:a16="http://schemas.microsoft.com/office/drawing/2014/main" val="1939139614"/>
                    </a:ext>
                  </a:extLst>
                </a:gridCol>
                <a:gridCol w="2511577">
                  <a:extLst>
                    <a:ext uri="{9D8B030D-6E8A-4147-A177-3AD203B41FA5}">
                      <a16:colId xmlns:a16="http://schemas.microsoft.com/office/drawing/2014/main" val="2250631883"/>
                    </a:ext>
                  </a:extLst>
                </a:gridCol>
              </a:tblGrid>
              <a:tr h="4514126">
                <a:tc>
                  <a:txBody>
                    <a:bodyPr/>
                    <a:lstStyle/>
                    <a:p>
                      <a:pPr algn="l">
                        <a:spcBef>
                          <a:spcPts val="300"/>
                        </a:spcBef>
                        <a:spcAft>
                          <a:spcPts val="400"/>
                        </a:spcAft>
                        <a:buNone/>
                      </a:pPr>
                      <a:r>
                        <a:rPr lang="en-GB" sz="1600" b="1" dirty="0">
                          <a:solidFill>
                            <a:schemeClr val="tx1"/>
                          </a:solidFill>
                          <a:effectLst/>
                          <a:latin typeface="Arial" panose="020B0604020202020204" pitchFamily="34" charset="0"/>
                          <a:cs typeface="Arial" panose="020B0604020202020204" pitchFamily="34" charset="0"/>
                        </a:rPr>
                        <a:t>HEALTH</a:t>
                      </a:r>
                    </a:p>
                    <a:p>
                      <a:pPr algn="l">
                        <a:spcAft>
                          <a:spcPts val="400"/>
                        </a:spcAft>
                        <a:buNone/>
                      </a:pPr>
                      <a:r>
                        <a:rPr lang="en-GB" sz="1600" b="0" dirty="0">
                          <a:solidFill>
                            <a:schemeClr val="tx1"/>
                          </a:solidFill>
                          <a:effectLst/>
                          <a:latin typeface="Arial" panose="020B0604020202020204" pitchFamily="34" charset="0"/>
                          <a:cs typeface="Arial" panose="020B0604020202020204" pitchFamily="34" charset="0"/>
                        </a:rPr>
                        <a:t>Health is a state of complete physical, mental, and social well-being, rather than simply the absence of illness or disease </a:t>
                      </a:r>
                      <a:r>
                        <a:rPr lang="en-GB" sz="1600" b="0" kern="1200" dirty="0">
                          <a:solidFill>
                            <a:schemeClr val="tx1"/>
                          </a:solidFill>
                          <a:effectLst/>
                          <a:latin typeface="Arial" panose="020B0604020202020204" pitchFamily="34" charset="0"/>
                          <a:ea typeface="+mn-ea"/>
                          <a:cs typeface="Arial" panose="020B0604020202020204" pitchFamily="34" charset="0"/>
                        </a:rPr>
                        <a:t>(</a:t>
                      </a:r>
                      <a:r>
                        <a:rPr lang="en-GB" sz="1600" b="0" kern="1200" dirty="0" err="1">
                          <a:solidFill>
                            <a:schemeClr val="tx1"/>
                          </a:solidFill>
                          <a:effectLst/>
                          <a:latin typeface="Arial" panose="020B0604020202020204" pitchFamily="34" charset="0"/>
                          <a:ea typeface="+mn-ea"/>
                          <a:cs typeface="Arial" panose="020B0604020202020204" pitchFamily="34" charset="0"/>
                        </a:rPr>
                        <a:t>Schramme</a:t>
                      </a:r>
                      <a:r>
                        <a:rPr lang="en-GB" sz="1600" b="0" kern="1200" dirty="0">
                          <a:solidFill>
                            <a:schemeClr val="tx1"/>
                          </a:solidFill>
                          <a:effectLst/>
                          <a:latin typeface="Arial" panose="020B0604020202020204" pitchFamily="34" charset="0"/>
                          <a:ea typeface="+mn-ea"/>
                          <a:cs typeface="Arial" panose="020B0604020202020204" pitchFamily="34" charset="0"/>
                        </a:rPr>
                        <a:t>, 2023).</a:t>
                      </a:r>
                      <a:endParaRPr lang="en-GB" sz="1600" b="0" dirty="0">
                        <a:solidFill>
                          <a:schemeClr val="tx1"/>
                        </a:solidFill>
                        <a:effectLst/>
                        <a:latin typeface="Arial" panose="020B0604020202020204" pitchFamily="34" charset="0"/>
                        <a:cs typeface="Arial" panose="020B0604020202020204" pitchFamily="34" charset="0"/>
                      </a:endParaRPr>
                    </a:p>
                    <a:p>
                      <a:pPr algn="l">
                        <a:spcBef>
                          <a:spcPts val="200"/>
                        </a:spcBef>
                        <a:spcAft>
                          <a:spcPts val="100"/>
                        </a:spcAft>
                        <a:buNone/>
                      </a:pPr>
                      <a:r>
                        <a:rPr lang="en-GB" sz="1600" b="0" dirty="0">
                          <a:solidFill>
                            <a:schemeClr val="tx1"/>
                          </a:solidFill>
                          <a:effectLst/>
                          <a:latin typeface="Arial" panose="020B0604020202020204" pitchFamily="34" charset="0"/>
                          <a:cs typeface="Arial" panose="020B0604020202020204" pitchFamily="34" charset="0"/>
                        </a:rPr>
                        <a:t>• Physical health</a:t>
                      </a:r>
                    </a:p>
                    <a:p>
                      <a:pPr algn="l">
                        <a:spcBef>
                          <a:spcPts val="100"/>
                        </a:spcBef>
                        <a:spcAft>
                          <a:spcPts val="100"/>
                        </a:spcAft>
                        <a:buNone/>
                      </a:pPr>
                      <a:r>
                        <a:rPr lang="en-GB" sz="1600" b="0" dirty="0">
                          <a:solidFill>
                            <a:schemeClr val="tx1"/>
                          </a:solidFill>
                          <a:effectLst/>
                          <a:latin typeface="Arial" panose="020B0604020202020204" pitchFamily="34" charset="0"/>
                          <a:cs typeface="Arial" panose="020B0604020202020204" pitchFamily="34" charset="0"/>
                        </a:rPr>
                        <a:t>• Mental health</a:t>
                      </a:r>
                    </a:p>
                    <a:p>
                      <a:pPr algn="l">
                        <a:spcBef>
                          <a:spcPts val="100"/>
                        </a:spcBef>
                        <a:spcAft>
                          <a:spcPts val="100"/>
                        </a:spcAft>
                        <a:buNone/>
                      </a:pPr>
                      <a:r>
                        <a:rPr lang="en-GB" sz="1600" b="0" dirty="0">
                          <a:solidFill>
                            <a:schemeClr val="tx1"/>
                          </a:solidFill>
                          <a:effectLst/>
                          <a:latin typeface="Arial" panose="020B0604020202020204" pitchFamily="34" charset="0"/>
                          <a:cs typeface="Arial" panose="020B0604020202020204" pitchFamily="34" charset="0"/>
                        </a:rPr>
                        <a:t>• Social health</a:t>
                      </a:r>
                    </a:p>
                    <a:p>
                      <a:pPr algn="l">
                        <a:spcBef>
                          <a:spcPts val="100"/>
                        </a:spcBef>
                        <a:spcAft>
                          <a:spcPts val="300"/>
                        </a:spcAft>
                        <a:buNone/>
                      </a:pPr>
                      <a:r>
                        <a:rPr lang="en-GB" sz="1600" b="0" dirty="0">
                          <a:solidFill>
                            <a:schemeClr val="tx1"/>
                          </a:solidFill>
                          <a:effectLst/>
                          <a:latin typeface="Arial" panose="020B0604020202020204" pitchFamily="34" charset="0"/>
                          <a:cs typeface="Arial" panose="020B0604020202020204" pitchFamily="34" charset="0"/>
                        </a:rPr>
                        <a:t>• Health equity</a:t>
                      </a:r>
                      <a:endParaRPr lang="en-GB" sz="16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9160" marR="79160" marT="49475" marB="49475">
                    <a:solidFill>
                      <a:schemeClr val="accent2">
                        <a:lumMod val="20000"/>
                        <a:lumOff val="80000"/>
                      </a:schemeClr>
                    </a:solidFill>
                  </a:tcPr>
                </a:tc>
                <a:tc>
                  <a:txBody>
                    <a:bodyPr/>
                    <a:lstStyle/>
                    <a:p>
                      <a:pPr algn="l">
                        <a:spcBef>
                          <a:spcPts val="300"/>
                        </a:spcBef>
                        <a:spcAft>
                          <a:spcPts val="400"/>
                        </a:spcAft>
                        <a:buNone/>
                      </a:pPr>
                      <a:r>
                        <a:rPr lang="en-GB" sz="1600" b="1" dirty="0">
                          <a:solidFill>
                            <a:schemeClr val="tx1"/>
                          </a:solidFill>
                          <a:effectLst/>
                          <a:latin typeface="Arial" panose="020B0604020202020204" pitchFamily="34" charset="0"/>
                          <a:cs typeface="Arial" panose="020B0604020202020204" pitchFamily="34" charset="0"/>
                        </a:rPr>
                        <a:t>WELLBEING</a:t>
                      </a:r>
                    </a:p>
                    <a:p>
                      <a:pPr algn="l">
                        <a:spcAft>
                          <a:spcPts val="400"/>
                        </a:spcAft>
                        <a:buNone/>
                      </a:pPr>
                      <a:r>
                        <a:rPr lang="en-GB" sz="1600" b="0" dirty="0">
                          <a:solidFill>
                            <a:schemeClr val="tx1"/>
                          </a:solidFill>
                          <a:effectLst/>
                          <a:latin typeface="Arial" panose="020B0604020202020204" pitchFamily="34" charset="0"/>
                          <a:cs typeface="Arial" panose="020B0604020202020204" pitchFamily="34" charset="0"/>
                        </a:rPr>
                        <a:t>Wellbeing is multidimensional  encompassing physical, mental, emotional and social dimensions </a:t>
                      </a:r>
                      <a:r>
                        <a:rPr lang="en-GB" sz="1600" b="0" kern="1200" dirty="0">
                          <a:solidFill>
                            <a:schemeClr val="tx1"/>
                          </a:solidFill>
                          <a:effectLst/>
                          <a:latin typeface="Arial" panose="020B0604020202020204" pitchFamily="34" charset="0"/>
                          <a:ea typeface="+mn-ea"/>
                          <a:cs typeface="Arial" panose="020B0604020202020204" pitchFamily="34" charset="0"/>
                        </a:rPr>
                        <a:t>(</a:t>
                      </a:r>
                      <a:r>
                        <a:rPr lang="en-GB" sz="1600" b="0" kern="1200" dirty="0" err="1">
                          <a:solidFill>
                            <a:schemeClr val="tx1"/>
                          </a:solidFill>
                          <a:effectLst/>
                          <a:latin typeface="Arial" panose="020B0604020202020204" pitchFamily="34" charset="0"/>
                          <a:ea typeface="+mn-ea"/>
                          <a:cs typeface="Arial" panose="020B0604020202020204" pitchFamily="34" charset="0"/>
                        </a:rPr>
                        <a:t>Schramme</a:t>
                      </a:r>
                      <a:r>
                        <a:rPr lang="en-GB" sz="1600" b="0" kern="1200" dirty="0">
                          <a:solidFill>
                            <a:schemeClr val="tx1"/>
                          </a:solidFill>
                          <a:effectLst/>
                          <a:latin typeface="Arial" panose="020B0604020202020204" pitchFamily="34" charset="0"/>
                          <a:ea typeface="+mn-ea"/>
                          <a:cs typeface="Arial" panose="020B0604020202020204" pitchFamily="34" charset="0"/>
                        </a:rPr>
                        <a:t>, 2023)</a:t>
                      </a:r>
                      <a:endParaRPr lang="en-GB" sz="1600" b="0" dirty="0">
                        <a:solidFill>
                          <a:schemeClr val="tx1"/>
                        </a:solidFill>
                        <a:effectLst/>
                        <a:latin typeface="Arial" panose="020B0604020202020204" pitchFamily="34" charset="0"/>
                        <a:cs typeface="Arial" panose="020B0604020202020204" pitchFamily="34" charset="0"/>
                      </a:endParaRPr>
                    </a:p>
                    <a:p>
                      <a:pPr algn="l">
                        <a:spcBef>
                          <a:spcPts val="200"/>
                        </a:spcBef>
                        <a:spcAft>
                          <a:spcPts val="100"/>
                        </a:spcAft>
                        <a:buNone/>
                      </a:pPr>
                      <a:r>
                        <a:rPr lang="en-GB" sz="1600" b="0" dirty="0">
                          <a:solidFill>
                            <a:schemeClr val="tx1"/>
                          </a:solidFill>
                          <a:effectLst/>
                          <a:latin typeface="Arial" panose="020B0604020202020204" pitchFamily="34" charset="0"/>
                          <a:cs typeface="Arial" panose="020B0604020202020204" pitchFamily="34" charset="0"/>
                        </a:rPr>
                        <a:t>• Emotional resilience</a:t>
                      </a:r>
                    </a:p>
                    <a:p>
                      <a:pPr algn="l">
                        <a:spcBef>
                          <a:spcPts val="100"/>
                        </a:spcBef>
                        <a:spcAft>
                          <a:spcPts val="100"/>
                        </a:spcAft>
                        <a:buNone/>
                      </a:pPr>
                      <a:r>
                        <a:rPr lang="en-GB" sz="1600" b="0" dirty="0">
                          <a:solidFill>
                            <a:schemeClr val="tx1"/>
                          </a:solidFill>
                          <a:effectLst/>
                          <a:latin typeface="Arial" panose="020B0604020202020204" pitchFamily="34" charset="0"/>
                          <a:cs typeface="Arial" panose="020B0604020202020204" pitchFamily="34" charset="0"/>
                        </a:rPr>
                        <a:t>• Social connectedness</a:t>
                      </a:r>
                    </a:p>
                    <a:p>
                      <a:pPr algn="l">
                        <a:spcBef>
                          <a:spcPts val="100"/>
                        </a:spcBef>
                        <a:spcAft>
                          <a:spcPts val="100"/>
                        </a:spcAft>
                        <a:buNone/>
                      </a:pPr>
                      <a:r>
                        <a:rPr lang="en-GB" sz="1600" b="0" dirty="0">
                          <a:solidFill>
                            <a:schemeClr val="tx1"/>
                          </a:solidFill>
                          <a:effectLst/>
                          <a:latin typeface="Arial" panose="020B0604020202020204" pitchFamily="34" charset="0"/>
                          <a:cs typeface="Arial" panose="020B0604020202020204" pitchFamily="34" charset="0"/>
                        </a:rPr>
                        <a:t>• Financial stability</a:t>
                      </a:r>
                    </a:p>
                    <a:p>
                      <a:pPr algn="l">
                        <a:spcBef>
                          <a:spcPts val="100"/>
                        </a:spcBef>
                        <a:spcAft>
                          <a:spcPts val="300"/>
                        </a:spcAft>
                        <a:buNone/>
                      </a:pPr>
                      <a:r>
                        <a:rPr lang="en-GB" sz="1600" b="0" dirty="0">
                          <a:solidFill>
                            <a:schemeClr val="tx1"/>
                          </a:solidFill>
                          <a:effectLst/>
                          <a:latin typeface="Arial" panose="020B0604020202020204" pitchFamily="34" charset="0"/>
                          <a:cs typeface="Arial" panose="020B0604020202020204" pitchFamily="34" charset="0"/>
                        </a:rPr>
                        <a:t>• Purposeful living</a:t>
                      </a:r>
                      <a:endParaRPr lang="en-GB" sz="16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9160" marR="79160" marT="49475" marB="49475">
                    <a:solidFill>
                      <a:schemeClr val="accent2">
                        <a:lumMod val="20000"/>
                        <a:lumOff val="80000"/>
                      </a:schemeClr>
                    </a:solidFill>
                  </a:tcPr>
                </a:tc>
                <a:tc>
                  <a:txBody>
                    <a:bodyPr/>
                    <a:lstStyle/>
                    <a:p>
                      <a:pPr algn="l">
                        <a:spcBef>
                          <a:spcPts val="300"/>
                        </a:spcBef>
                        <a:spcAft>
                          <a:spcPts val="400"/>
                        </a:spcAft>
                        <a:buNone/>
                      </a:pPr>
                      <a:r>
                        <a:rPr lang="en-GB" sz="1600" b="1" dirty="0">
                          <a:solidFill>
                            <a:schemeClr val="tx1"/>
                          </a:solidFill>
                          <a:effectLst/>
                          <a:latin typeface="Arial" panose="020B0604020202020204" pitchFamily="34" charset="0"/>
                          <a:cs typeface="Arial" panose="020B0604020202020204" pitchFamily="34" charset="0"/>
                        </a:rPr>
                        <a:t>SUSTAINABLE DEVELOPMENT</a:t>
                      </a:r>
                    </a:p>
                    <a:p>
                      <a:pPr algn="l">
                        <a:spcAft>
                          <a:spcPts val="400"/>
                        </a:spcAft>
                        <a:buNone/>
                      </a:pPr>
                      <a:r>
                        <a:rPr lang="en-GB" sz="1600" b="0" kern="1200" dirty="0">
                          <a:solidFill>
                            <a:schemeClr val="tx1"/>
                          </a:solidFill>
                          <a:effectLst/>
                          <a:latin typeface="Arial" panose="020B0604020202020204" pitchFamily="34" charset="0"/>
                          <a:ea typeface="+mn-ea"/>
                          <a:cs typeface="Arial" panose="020B0604020202020204" pitchFamily="34" charset="0"/>
                        </a:rPr>
                        <a:t>Sustainable development involves fulfilling the needs of the present population while preserving resources and opportunities so that future generations are able to satisfy their own needs (Park et al., 2022).</a:t>
                      </a:r>
                      <a:endParaRPr lang="en-GB" sz="1600" b="0" dirty="0">
                        <a:solidFill>
                          <a:schemeClr val="tx1"/>
                        </a:solidFill>
                        <a:effectLst/>
                        <a:latin typeface="Arial" panose="020B0604020202020204" pitchFamily="34" charset="0"/>
                        <a:cs typeface="Arial" panose="020B0604020202020204" pitchFamily="34" charset="0"/>
                      </a:endParaRPr>
                    </a:p>
                    <a:p>
                      <a:pPr algn="l">
                        <a:spcBef>
                          <a:spcPts val="200"/>
                        </a:spcBef>
                        <a:spcAft>
                          <a:spcPts val="100"/>
                        </a:spcAft>
                        <a:buNone/>
                      </a:pPr>
                      <a:r>
                        <a:rPr lang="en-GB" sz="1600" b="0" dirty="0">
                          <a:solidFill>
                            <a:schemeClr val="tx1"/>
                          </a:solidFill>
                          <a:effectLst/>
                          <a:latin typeface="Arial" panose="020B0604020202020204" pitchFamily="34" charset="0"/>
                          <a:cs typeface="Arial" panose="020B0604020202020204" pitchFamily="34" charset="0"/>
                        </a:rPr>
                        <a:t>• Environmental sustainability</a:t>
                      </a:r>
                    </a:p>
                    <a:p>
                      <a:pPr algn="l">
                        <a:spcBef>
                          <a:spcPts val="100"/>
                        </a:spcBef>
                        <a:spcAft>
                          <a:spcPts val="100"/>
                        </a:spcAft>
                        <a:buNone/>
                      </a:pPr>
                      <a:r>
                        <a:rPr lang="en-GB" sz="1600" b="0" dirty="0">
                          <a:solidFill>
                            <a:schemeClr val="tx1"/>
                          </a:solidFill>
                          <a:effectLst/>
                          <a:latin typeface="Arial" panose="020B0604020202020204" pitchFamily="34" charset="0"/>
                          <a:cs typeface="Arial" panose="020B0604020202020204" pitchFamily="34" charset="0"/>
                        </a:rPr>
                        <a:t>• Social justice</a:t>
                      </a:r>
                    </a:p>
                    <a:p>
                      <a:pPr algn="l">
                        <a:spcBef>
                          <a:spcPts val="100"/>
                        </a:spcBef>
                        <a:spcAft>
                          <a:spcPts val="100"/>
                        </a:spcAft>
                        <a:buNone/>
                      </a:pPr>
                      <a:r>
                        <a:rPr lang="en-GB" sz="1600" b="0" dirty="0">
                          <a:solidFill>
                            <a:schemeClr val="tx1"/>
                          </a:solidFill>
                          <a:effectLst/>
                          <a:latin typeface="Arial" panose="020B0604020202020204" pitchFamily="34" charset="0"/>
                          <a:cs typeface="Arial" panose="020B0604020202020204" pitchFamily="34" charset="0"/>
                        </a:rPr>
                        <a:t>• Economic fairness</a:t>
                      </a:r>
                    </a:p>
                    <a:p>
                      <a:pPr algn="l">
                        <a:spcBef>
                          <a:spcPts val="100"/>
                        </a:spcBef>
                        <a:spcAft>
                          <a:spcPts val="300"/>
                        </a:spcAft>
                        <a:buNone/>
                      </a:pPr>
                      <a:r>
                        <a:rPr lang="en-GB" sz="1600" b="0" dirty="0">
                          <a:solidFill>
                            <a:schemeClr val="tx1"/>
                          </a:solidFill>
                          <a:effectLst/>
                          <a:latin typeface="Arial" panose="020B0604020202020204" pitchFamily="34" charset="0"/>
                          <a:cs typeface="Arial" panose="020B0604020202020204" pitchFamily="34" charset="0"/>
                        </a:rPr>
                        <a:t>• Intergenerational equity</a:t>
                      </a:r>
                      <a:endParaRPr lang="en-GB" sz="16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9160" marR="79160" marT="49475" marB="49475">
                    <a:solidFill>
                      <a:schemeClr val="accent2">
                        <a:lumMod val="20000"/>
                        <a:lumOff val="80000"/>
                      </a:schemeClr>
                    </a:solidFill>
                  </a:tcPr>
                </a:tc>
                <a:extLst>
                  <a:ext uri="{0D108BD9-81ED-4DB2-BD59-A6C34878D82A}">
                    <a16:rowId xmlns:a16="http://schemas.microsoft.com/office/drawing/2014/main" val="1645809803"/>
                  </a:ext>
                </a:extLst>
              </a:tr>
            </a:tbl>
          </a:graphicData>
        </a:graphic>
      </p:graphicFrame>
      <p:pic>
        <p:nvPicPr>
          <p:cNvPr id="10" name="Picture 9">
            <a:extLst>
              <a:ext uri="{FF2B5EF4-FFF2-40B4-BE49-F238E27FC236}">
                <a16:creationId xmlns:a16="http://schemas.microsoft.com/office/drawing/2014/main" id="{DFA04BD3-9839-A664-9074-530E480FFF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16562" y="1943824"/>
            <a:ext cx="3587010" cy="3611302"/>
          </a:xfrm>
          <a:prstGeom prst="rect">
            <a:avLst/>
          </a:prstGeom>
        </p:spPr>
      </p:pic>
      <p:sp>
        <p:nvSpPr>
          <p:cNvPr id="11" name="TextBox 10">
            <a:extLst>
              <a:ext uri="{FF2B5EF4-FFF2-40B4-BE49-F238E27FC236}">
                <a16:creationId xmlns:a16="http://schemas.microsoft.com/office/drawing/2014/main" id="{46616D80-E2BC-0042-98C0-2715A4D273A2}"/>
              </a:ext>
            </a:extLst>
          </p:cNvPr>
          <p:cNvSpPr txBox="1"/>
          <p:nvPr/>
        </p:nvSpPr>
        <p:spPr>
          <a:xfrm>
            <a:off x="8055428" y="5682342"/>
            <a:ext cx="2661801" cy="369332"/>
          </a:xfrm>
          <a:prstGeom prst="rect">
            <a:avLst/>
          </a:prstGeom>
          <a:noFill/>
        </p:spPr>
        <p:txBody>
          <a:bodyPr wrap="square" rtlCol="0">
            <a:spAutoFit/>
          </a:bodyPr>
          <a:lstStyle/>
          <a:p>
            <a:r>
              <a:rPr lang="en-GB" sz="900">
                <a:hlinkClick r:id="rId3" tooltip="https://www.sdgsreview.org/LifestyleJournal/article/view/7807"/>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363687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A455C-7FEF-723B-0664-FD5EA5912453}"/>
              </a:ext>
            </a:extLst>
          </p:cNvPr>
          <p:cNvSpPr>
            <a:spLocks noGrp="1"/>
          </p:cNvSpPr>
          <p:nvPr>
            <p:ph type="title"/>
          </p:nvPr>
        </p:nvSpPr>
        <p:spPr>
          <a:xfrm>
            <a:off x="521208" y="978408"/>
            <a:ext cx="11155680" cy="827242"/>
          </a:xfrm>
        </p:spPr>
        <p:txBody>
          <a:bodyPr/>
          <a:lstStyle/>
          <a:p>
            <a:r>
              <a:rPr lang="en-GB" dirty="0">
                <a:latin typeface="Arial" panose="020B0604020202020204" pitchFamily="34" charset="0"/>
                <a:cs typeface="Arial" panose="020B0604020202020204" pitchFamily="34" charset="0"/>
              </a:rPr>
              <a:t>Relevance to Modern Healthcare</a:t>
            </a:r>
          </a:p>
        </p:txBody>
      </p:sp>
      <p:sp>
        <p:nvSpPr>
          <p:cNvPr id="3" name="Content Placeholder 2">
            <a:extLst>
              <a:ext uri="{FF2B5EF4-FFF2-40B4-BE49-F238E27FC236}">
                <a16:creationId xmlns:a16="http://schemas.microsoft.com/office/drawing/2014/main" id="{20DD9EE3-B4B0-78D7-178E-80B693C9A03F}"/>
              </a:ext>
            </a:extLst>
          </p:cNvPr>
          <p:cNvSpPr>
            <a:spLocks noGrp="1"/>
          </p:cNvSpPr>
          <p:nvPr>
            <p:ph idx="1"/>
          </p:nvPr>
        </p:nvSpPr>
        <p:spPr>
          <a:xfrm>
            <a:off x="434340" y="2137410"/>
            <a:ext cx="6137910" cy="4208526"/>
          </a:xfrm>
        </p:spPr>
        <p:txBody>
          <a:bodyPr>
            <a:noAutofit/>
          </a:bodyPr>
          <a:lstStyle/>
          <a:p>
            <a:r>
              <a:rPr lang="en-GB" dirty="0">
                <a:latin typeface="Arial" panose="020B0604020202020204" pitchFamily="34" charset="0"/>
                <a:cs typeface="Arial" panose="020B0604020202020204" pitchFamily="34" charset="0"/>
              </a:rPr>
              <a:t>SDG 3 aims to support the achievement of optimal health outcomes and enhance overall well-being for individuals across all populations.</a:t>
            </a:r>
          </a:p>
          <a:p>
            <a:r>
              <a:rPr lang="en-GB" dirty="0">
                <a:latin typeface="Arial" panose="020B0604020202020204" pitchFamily="34" charset="0"/>
                <a:cs typeface="Arial" panose="020B0604020202020204" pitchFamily="34" charset="0"/>
              </a:rPr>
              <a:t>Health outcomes depend on housing, education, income and environment.</a:t>
            </a:r>
          </a:p>
          <a:p>
            <a:r>
              <a:rPr lang="en-GB" dirty="0">
                <a:latin typeface="Arial" panose="020B0604020202020204" pitchFamily="34" charset="0"/>
                <a:cs typeface="Arial" panose="020B0604020202020204" pitchFamily="34" charset="0"/>
              </a:rPr>
              <a:t>Healthcare systems increasingly emphasise prevention and population health.</a:t>
            </a:r>
          </a:p>
          <a:p>
            <a:r>
              <a:rPr lang="en-GB" dirty="0">
                <a:latin typeface="Arial" panose="020B0604020202020204" pitchFamily="34" charset="0"/>
                <a:cs typeface="Arial" panose="020B0604020202020204" pitchFamily="34" charset="0"/>
              </a:rPr>
              <a:t>The UN's 17 Sustainable Development Goals (SDGs) directly shape UK health policy. The UK committed to aligning with the SDGs through the NHS Long Term Plan (2019) and the Health and Care Act (Department of Health and Social Care, 2022).</a:t>
            </a:r>
          </a:p>
        </p:txBody>
      </p:sp>
      <p:pic>
        <p:nvPicPr>
          <p:cNvPr id="5" name="Picture 4">
            <a:extLst>
              <a:ext uri="{FF2B5EF4-FFF2-40B4-BE49-F238E27FC236}">
                <a16:creationId xmlns:a16="http://schemas.microsoft.com/office/drawing/2014/main" id="{42FD6CE0-C567-DBEE-01CC-47258B5F0B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72250" y="2332207"/>
            <a:ext cx="5365086" cy="3570972"/>
          </a:xfrm>
          <a:prstGeom prst="rect">
            <a:avLst/>
          </a:prstGeom>
        </p:spPr>
      </p:pic>
      <p:sp>
        <p:nvSpPr>
          <p:cNvPr id="6" name="TextBox 5">
            <a:extLst>
              <a:ext uri="{FF2B5EF4-FFF2-40B4-BE49-F238E27FC236}">
                <a16:creationId xmlns:a16="http://schemas.microsoft.com/office/drawing/2014/main" id="{85C672BD-09CF-D322-6681-DF23394E1D30}"/>
              </a:ext>
            </a:extLst>
          </p:cNvPr>
          <p:cNvSpPr txBox="1"/>
          <p:nvPr/>
        </p:nvSpPr>
        <p:spPr>
          <a:xfrm>
            <a:off x="6572250" y="6429737"/>
            <a:ext cx="5365086" cy="230832"/>
          </a:xfrm>
          <a:prstGeom prst="rect">
            <a:avLst/>
          </a:prstGeom>
          <a:noFill/>
        </p:spPr>
        <p:txBody>
          <a:bodyPr wrap="square" rtlCol="0">
            <a:spAutoFit/>
          </a:bodyPr>
          <a:lstStyle/>
          <a:p>
            <a:r>
              <a:rPr lang="en-GB" sz="900">
                <a:hlinkClick r:id="rId3" tooltip="https://iefworld.org/index.php/es/SDG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4218514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FE33B-F792-BEE3-4C85-3B83B8E9D5FE}"/>
              </a:ext>
            </a:extLst>
          </p:cNvPr>
          <p:cNvSpPr>
            <a:spLocks noGrp="1"/>
          </p:cNvSpPr>
          <p:nvPr>
            <p:ph type="title"/>
          </p:nvPr>
        </p:nvSpPr>
        <p:spPr>
          <a:xfrm>
            <a:off x="521208" y="978408"/>
            <a:ext cx="11155680" cy="1376172"/>
          </a:xfrm>
        </p:spPr>
        <p:txBody>
          <a:bodyPr>
            <a:normAutofit fontScale="90000"/>
          </a:bodyPr>
          <a:lstStyle/>
          <a:p>
            <a:r>
              <a:rPr lang="en-GB" dirty="0">
                <a:latin typeface="Arial" panose="020B0604020202020204" pitchFamily="34" charset="0"/>
                <a:cs typeface="Arial" panose="020B0604020202020204" pitchFamily="34" charset="0"/>
              </a:rPr>
              <a:t>Integration of Health and Wellbeing Approaches</a:t>
            </a:r>
          </a:p>
        </p:txBody>
      </p:sp>
      <p:sp>
        <p:nvSpPr>
          <p:cNvPr id="3" name="Content Placeholder 2">
            <a:extLst>
              <a:ext uri="{FF2B5EF4-FFF2-40B4-BE49-F238E27FC236}">
                <a16:creationId xmlns:a16="http://schemas.microsoft.com/office/drawing/2014/main" id="{5984C84F-8B90-2B41-4C56-E6C2C1736D90}"/>
              </a:ext>
            </a:extLst>
          </p:cNvPr>
          <p:cNvSpPr>
            <a:spLocks noGrp="1"/>
          </p:cNvSpPr>
          <p:nvPr>
            <p:ph idx="1"/>
          </p:nvPr>
        </p:nvSpPr>
        <p:spPr>
          <a:xfrm>
            <a:off x="521208" y="2354580"/>
            <a:ext cx="7136892" cy="3991356"/>
          </a:xfrm>
        </p:spPr>
        <p:txBody>
          <a:bodyPr>
            <a:normAutofit fontScale="85000" lnSpcReduction="20000"/>
          </a:bodyPr>
          <a:lstStyle/>
          <a:p>
            <a:r>
              <a:rPr lang="en-GB" b="1" dirty="0">
                <a:latin typeface="Arial" panose="020B0604020202020204" pitchFamily="34" charset="0"/>
                <a:cs typeface="Arial" panose="020B0604020202020204" pitchFamily="34" charset="0"/>
              </a:rPr>
              <a:t>Why Integration Matters</a:t>
            </a:r>
          </a:p>
          <a:p>
            <a:r>
              <a:rPr lang="en-GB" dirty="0">
                <a:latin typeface="Arial" panose="020B0604020202020204" pitchFamily="34" charset="0"/>
                <a:cs typeface="Arial" panose="020B0604020202020204" pitchFamily="34" charset="0"/>
              </a:rPr>
              <a:t>Treating physical, mental and social requests togetherness, rather than in isolation, reflects the biopsychosocial model and the wider social determinants of health (World Health Organisation, 2025). Fragmented, single-issue care misses these connections, driving poorer outcomes and higher long-term costs.</a:t>
            </a:r>
          </a:p>
          <a:p>
            <a:r>
              <a:rPr lang="en-GB" b="1" dirty="0">
                <a:latin typeface="Arial" panose="020B0604020202020204" pitchFamily="34" charset="0"/>
                <a:cs typeface="Arial" panose="020B0604020202020204" pitchFamily="34" charset="0"/>
              </a:rPr>
              <a:t>Examples of Integrated Care</a:t>
            </a:r>
          </a:p>
          <a:p>
            <a:r>
              <a:rPr lang="en-GB" dirty="0">
                <a:latin typeface="Arial" panose="020B0604020202020204" pitchFamily="34" charset="0"/>
                <a:cs typeface="Arial" panose="020B0604020202020204" pitchFamily="34" charset="0"/>
              </a:rPr>
              <a:t>WHO’s Health in All Policies embeds health considerations across every government sector, from housing to transport, recognising that health is shaped well beyond the clinic (WHO, 2013). In England, 42 Integrated Care Systems bring the NHS, local authorities and voluntary partners together to plan care around whole populations (Charles, 2022).</a:t>
            </a:r>
          </a:p>
          <a:p>
            <a:r>
              <a:rPr lang="en-GB" b="1" dirty="0">
                <a:latin typeface="Arial" panose="020B0604020202020204" pitchFamily="34" charset="0"/>
                <a:cs typeface="Arial" panose="020B0604020202020204" pitchFamily="34" charset="0"/>
              </a:rPr>
              <a:t>Advantages of Integration</a:t>
            </a:r>
          </a:p>
          <a:p>
            <a:r>
              <a:rPr lang="en-GB" dirty="0">
                <a:latin typeface="Arial" panose="020B0604020202020204" pitchFamily="34" charset="0"/>
                <a:cs typeface="Arial" panose="020B0604020202020204" pitchFamily="34" charset="0"/>
              </a:rPr>
              <a:t>Joined-up services reduce duplication and cost, close gaps between physical and mental healthcare, and improve the patient experience, supporting more sustainable, equitable outcomes for the whole population.</a:t>
            </a:r>
          </a:p>
          <a:p>
            <a:endParaRPr lang="en-GB" dirty="0"/>
          </a:p>
        </p:txBody>
      </p:sp>
      <p:pic>
        <p:nvPicPr>
          <p:cNvPr id="5" name="Picture 4">
            <a:extLst>
              <a:ext uri="{FF2B5EF4-FFF2-40B4-BE49-F238E27FC236}">
                <a16:creationId xmlns:a16="http://schemas.microsoft.com/office/drawing/2014/main" id="{37807406-8F5E-F5D6-789E-DC3C256BE6B9}"/>
              </a:ext>
            </a:extLst>
          </p:cNvPr>
          <p:cNvPicPr>
            <a:picLocks noChangeAspect="1"/>
          </p:cNvPicPr>
          <p:nvPr/>
        </p:nvPicPr>
        <p:blipFill>
          <a:blip r:embed="rId2"/>
          <a:stretch>
            <a:fillRect/>
          </a:stretch>
        </p:blipFill>
        <p:spPr>
          <a:xfrm>
            <a:off x="7564720" y="2263140"/>
            <a:ext cx="4258941" cy="3486150"/>
          </a:xfrm>
          <a:prstGeom prst="rect">
            <a:avLst/>
          </a:prstGeom>
        </p:spPr>
      </p:pic>
      <p:sp>
        <p:nvSpPr>
          <p:cNvPr id="6" name="TextBox 5">
            <a:extLst>
              <a:ext uri="{FF2B5EF4-FFF2-40B4-BE49-F238E27FC236}">
                <a16:creationId xmlns:a16="http://schemas.microsoft.com/office/drawing/2014/main" id="{5052B1C0-1810-8E79-CBB5-0EF7F2954975}"/>
              </a:ext>
            </a:extLst>
          </p:cNvPr>
          <p:cNvSpPr txBox="1"/>
          <p:nvPr/>
        </p:nvSpPr>
        <p:spPr>
          <a:xfrm>
            <a:off x="8046720" y="5879592"/>
            <a:ext cx="3737610" cy="461665"/>
          </a:xfrm>
          <a:prstGeom prst="rect">
            <a:avLst/>
          </a:prstGeom>
          <a:noFill/>
        </p:spPr>
        <p:txBody>
          <a:bodyPr wrap="square" rtlCol="0">
            <a:spAutoFit/>
          </a:bodyPr>
          <a:lstStyle/>
          <a:p>
            <a:r>
              <a:rPr lang="en-GB" sz="1200" dirty="0"/>
              <a:t>Biological, psychological and social care working as one (Bolton and Gillett, 2019)</a:t>
            </a:r>
          </a:p>
        </p:txBody>
      </p:sp>
    </p:spTree>
    <p:extLst>
      <p:ext uri="{BB962C8B-B14F-4D97-AF65-F5344CB8AC3E}">
        <p14:creationId xmlns:p14="http://schemas.microsoft.com/office/powerpoint/2010/main" val="3750215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30A55-9B75-6140-7CB2-30AC5985AA21}"/>
              </a:ext>
            </a:extLst>
          </p:cNvPr>
          <p:cNvSpPr>
            <a:spLocks noGrp="1"/>
          </p:cNvSpPr>
          <p:nvPr>
            <p:ph type="title"/>
          </p:nvPr>
        </p:nvSpPr>
        <p:spPr>
          <a:xfrm>
            <a:off x="521208" y="707572"/>
            <a:ext cx="11155680" cy="893936"/>
          </a:xfrm>
        </p:spPr>
        <p:txBody>
          <a:bodyPr/>
          <a:lstStyle/>
          <a:p>
            <a:r>
              <a:rPr lang="en-GB" dirty="0">
                <a:latin typeface="Arial" panose="020B0604020202020204" pitchFamily="34" charset="0"/>
                <a:cs typeface="Arial" panose="020B0604020202020204" pitchFamily="34" charset="0"/>
              </a:rPr>
              <a:t>Theoretical Perspectives</a:t>
            </a:r>
          </a:p>
        </p:txBody>
      </p:sp>
      <p:sp>
        <p:nvSpPr>
          <p:cNvPr id="3" name="Content Placeholder 2">
            <a:extLst>
              <a:ext uri="{FF2B5EF4-FFF2-40B4-BE49-F238E27FC236}">
                <a16:creationId xmlns:a16="http://schemas.microsoft.com/office/drawing/2014/main" id="{037AA66F-58A0-0701-BF91-7A9BE94D4B32}"/>
              </a:ext>
            </a:extLst>
          </p:cNvPr>
          <p:cNvSpPr>
            <a:spLocks noGrp="1"/>
          </p:cNvSpPr>
          <p:nvPr>
            <p:ph idx="1"/>
          </p:nvPr>
        </p:nvSpPr>
        <p:spPr>
          <a:xfrm>
            <a:off x="521208" y="1497724"/>
            <a:ext cx="6542532" cy="3108566"/>
          </a:xfrm>
        </p:spPr>
        <p:txBody>
          <a:bodyPr>
            <a:noAutofit/>
          </a:bodyPr>
          <a:lstStyle/>
          <a:p>
            <a:pPr marL="0" indent="0">
              <a:buNone/>
            </a:pPr>
            <a:r>
              <a:rPr lang="en-GB" sz="1600" dirty="0">
                <a:latin typeface="Arial" panose="020B0604020202020204" pitchFamily="34" charset="0"/>
                <a:cs typeface="Arial" panose="020B0604020202020204" pitchFamily="34" charset="0"/>
              </a:rPr>
              <a:t>The biomedical model treats disease as purely physical. The biopsychosocial model goes further; it recognises that biology, psychology and social context all shape health outcomes (Bolton and Gillett, 2019).</a:t>
            </a:r>
          </a:p>
          <a:p>
            <a:pPr marL="0" indent="0">
              <a:buNone/>
            </a:pPr>
            <a:r>
              <a:rPr lang="en-GB" sz="1600" dirty="0">
                <a:latin typeface="Arial" panose="020B0604020202020204" pitchFamily="34" charset="0"/>
                <a:cs typeface="Arial" panose="020B0604020202020204" pitchFamily="34" charset="0"/>
              </a:rPr>
              <a:t>This model supports person-centred and holistic care.</a:t>
            </a:r>
          </a:p>
          <a:p>
            <a:pPr marL="0" indent="0">
              <a:buNone/>
            </a:pPr>
            <a:r>
              <a:rPr lang="en-GB" sz="1600" b="1" dirty="0">
                <a:latin typeface="Arial" panose="020B0604020202020204" pitchFamily="34" charset="0"/>
                <a:cs typeface="Arial" panose="020B0604020202020204" pitchFamily="34" charset="0"/>
              </a:rPr>
              <a:t>Social Determinants of Health:  </a:t>
            </a:r>
            <a:r>
              <a:rPr lang="en-GB" sz="1600" dirty="0">
                <a:latin typeface="Arial" panose="020B0604020202020204" pitchFamily="34" charset="0"/>
                <a:cs typeface="Arial" panose="020B0604020202020204" pitchFamily="34" charset="0"/>
              </a:rPr>
              <a:t>Health outcomes are influenced by the social, economic, and environmental circumstances in which individuals are born, develop, live, work, and grow older (World Health Organisation, 2025).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Biopsychosocial Model:</a:t>
            </a:r>
          </a:p>
          <a:p>
            <a:pPr marL="0" indent="0">
              <a:buNone/>
            </a:pPr>
            <a:r>
              <a:rPr lang="en-GB" sz="1400" dirty="0"/>
              <a:t> </a:t>
            </a:r>
          </a:p>
        </p:txBody>
      </p:sp>
      <p:pic>
        <p:nvPicPr>
          <p:cNvPr id="5" name="Picture 4">
            <a:extLst>
              <a:ext uri="{FF2B5EF4-FFF2-40B4-BE49-F238E27FC236}">
                <a16:creationId xmlns:a16="http://schemas.microsoft.com/office/drawing/2014/main" id="{9E0EC194-97AE-4FA4-C282-25E55932FA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12905" y="1814257"/>
            <a:ext cx="3954289" cy="4148763"/>
          </a:xfrm>
          <a:prstGeom prst="rect">
            <a:avLst/>
          </a:prstGeom>
        </p:spPr>
      </p:pic>
      <p:sp>
        <p:nvSpPr>
          <p:cNvPr id="6" name="TextBox 5">
            <a:extLst>
              <a:ext uri="{FF2B5EF4-FFF2-40B4-BE49-F238E27FC236}">
                <a16:creationId xmlns:a16="http://schemas.microsoft.com/office/drawing/2014/main" id="{023E26A9-B26A-441E-5816-4F752C23D597}"/>
              </a:ext>
            </a:extLst>
          </p:cNvPr>
          <p:cNvSpPr txBox="1"/>
          <p:nvPr/>
        </p:nvSpPr>
        <p:spPr>
          <a:xfrm>
            <a:off x="7347857" y="6008914"/>
            <a:ext cx="3714271" cy="230832"/>
          </a:xfrm>
          <a:prstGeom prst="rect">
            <a:avLst/>
          </a:prstGeom>
          <a:noFill/>
        </p:spPr>
        <p:txBody>
          <a:bodyPr wrap="square" rtlCol="0">
            <a:spAutoFit/>
          </a:bodyPr>
          <a:lstStyle/>
          <a:p>
            <a:r>
              <a:rPr lang="en-GB" sz="900" dirty="0">
                <a:hlinkClick r:id="rId3" tooltip="https://courses.lumenlearning.com/wm-abnormalpsych/chapter/multidimensional-approaches-to-understanding-mental-illness/"/>
              </a:rPr>
              <a:t>This Photo</a:t>
            </a:r>
            <a:r>
              <a:rPr lang="en-GB" sz="900" dirty="0"/>
              <a:t> by Unknown Author is licensed under </a:t>
            </a:r>
            <a:r>
              <a:rPr lang="en-GB" sz="900" dirty="0">
                <a:hlinkClick r:id="rId4" tooltip="https://creativecommons.org/licenses/by/3.0/"/>
              </a:rPr>
              <a:t>CC BY</a:t>
            </a:r>
            <a:endParaRPr lang="en-GB" sz="900" dirty="0"/>
          </a:p>
        </p:txBody>
      </p:sp>
      <p:graphicFrame>
        <p:nvGraphicFramePr>
          <p:cNvPr id="8" name="Table 7">
            <a:extLst>
              <a:ext uri="{FF2B5EF4-FFF2-40B4-BE49-F238E27FC236}">
                <a16:creationId xmlns:a16="http://schemas.microsoft.com/office/drawing/2014/main" id="{CA53EBEC-769F-D6B7-28BF-8B927087D301}"/>
              </a:ext>
            </a:extLst>
          </p:cNvPr>
          <p:cNvGraphicFramePr>
            <a:graphicFrameLocks noGrp="1"/>
          </p:cNvGraphicFramePr>
          <p:nvPr>
            <p:extLst>
              <p:ext uri="{D42A27DB-BD31-4B8C-83A1-F6EECF244321}">
                <p14:modId xmlns:p14="http://schemas.microsoft.com/office/powerpoint/2010/main" val="2342466382"/>
              </p:ext>
            </p:extLst>
          </p:nvPr>
        </p:nvGraphicFramePr>
        <p:xfrm>
          <a:off x="251460" y="4606291"/>
          <a:ext cx="7096398" cy="2339340"/>
        </p:xfrm>
        <a:graphic>
          <a:graphicData uri="http://schemas.openxmlformats.org/drawingml/2006/table">
            <a:tbl>
              <a:tblPr firstRow="1" firstCol="1" bandRow="1">
                <a:tableStyleId>{5C22544A-7EE6-4342-B048-85BDC9FD1C3A}</a:tableStyleId>
              </a:tblPr>
              <a:tblGrid>
                <a:gridCol w="2365466">
                  <a:extLst>
                    <a:ext uri="{9D8B030D-6E8A-4147-A177-3AD203B41FA5}">
                      <a16:colId xmlns:a16="http://schemas.microsoft.com/office/drawing/2014/main" val="440375363"/>
                    </a:ext>
                  </a:extLst>
                </a:gridCol>
                <a:gridCol w="2365466">
                  <a:extLst>
                    <a:ext uri="{9D8B030D-6E8A-4147-A177-3AD203B41FA5}">
                      <a16:colId xmlns:a16="http://schemas.microsoft.com/office/drawing/2014/main" val="1798606206"/>
                    </a:ext>
                  </a:extLst>
                </a:gridCol>
                <a:gridCol w="2365466">
                  <a:extLst>
                    <a:ext uri="{9D8B030D-6E8A-4147-A177-3AD203B41FA5}">
                      <a16:colId xmlns:a16="http://schemas.microsoft.com/office/drawing/2014/main" val="4267189942"/>
                    </a:ext>
                  </a:extLst>
                </a:gridCol>
              </a:tblGrid>
              <a:tr h="2251710">
                <a:tc>
                  <a:txBody>
                    <a:bodyPr/>
                    <a:lstStyle/>
                    <a:p>
                      <a:pPr algn="ctr">
                        <a:spcBef>
                          <a:spcPts val="300"/>
                        </a:spcBef>
                        <a:spcAft>
                          <a:spcPts val="300"/>
                        </a:spcAft>
                        <a:buNone/>
                      </a:pPr>
                      <a:r>
                        <a:rPr lang="en-GB" sz="1400" b="0" dirty="0">
                          <a:solidFill>
                            <a:schemeClr val="tx1"/>
                          </a:solidFill>
                          <a:effectLst/>
                          <a:latin typeface="Arial" panose="020B0604020202020204" pitchFamily="34" charset="0"/>
                          <a:cs typeface="Arial" panose="020B0604020202020204" pitchFamily="34" charset="0"/>
                        </a:rPr>
                        <a:t>BIOLOGICAL</a:t>
                      </a:r>
                    </a:p>
                    <a:p>
                      <a:pPr>
                        <a:spcBef>
                          <a:spcPts val="150"/>
                        </a:spcBef>
                        <a:spcAft>
                          <a:spcPts val="100"/>
                        </a:spcAft>
                        <a:buNone/>
                      </a:pPr>
                      <a:r>
                        <a:rPr lang="en-GB" sz="1400" b="0" dirty="0">
                          <a:solidFill>
                            <a:schemeClr val="tx1"/>
                          </a:solidFill>
                          <a:effectLst/>
                          <a:latin typeface="Arial" panose="020B0604020202020204" pitchFamily="34" charset="0"/>
                          <a:cs typeface="Arial" panose="020B0604020202020204" pitchFamily="34" charset="0"/>
                        </a:rPr>
                        <a:t>• Genetics and physiology</a:t>
                      </a:r>
                    </a:p>
                    <a:p>
                      <a:pPr>
                        <a:spcBef>
                          <a:spcPts val="100"/>
                        </a:spcBef>
                        <a:spcAft>
                          <a:spcPts val="100"/>
                        </a:spcAft>
                        <a:buNone/>
                      </a:pPr>
                      <a:r>
                        <a:rPr lang="en-GB" sz="1400" b="0" dirty="0">
                          <a:solidFill>
                            <a:schemeClr val="tx1"/>
                          </a:solidFill>
                          <a:effectLst/>
                          <a:latin typeface="Arial" panose="020B0604020202020204" pitchFamily="34" charset="0"/>
                          <a:cs typeface="Arial" panose="020B0604020202020204" pitchFamily="34" charset="0"/>
                        </a:rPr>
                        <a:t>• Neurological function</a:t>
                      </a:r>
                    </a:p>
                    <a:p>
                      <a:pPr>
                        <a:spcBef>
                          <a:spcPts val="100"/>
                        </a:spcBef>
                        <a:spcAft>
                          <a:spcPts val="100"/>
                        </a:spcAft>
                        <a:buNone/>
                      </a:pPr>
                      <a:r>
                        <a:rPr lang="en-GB" sz="1400" b="0" dirty="0">
                          <a:solidFill>
                            <a:schemeClr val="tx1"/>
                          </a:solidFill>
                          <a:effectLst/>
                          <a:latin typeface="Arial" panose="020B0604020202020204" pitchFamily="34" charset="0"/>
                          <a:cs typeface="Arial" panose="020B0604020202020204" pitchFamily="34" charset="0"/>
                        </a:rPr>
                        <a:t>• Chronic disease processes</a:t>
                      </a:r>
                    </a:p>
                    <a:p>
                      <a:pPr>
                        <a:spcBef>
                          <a:spcPts val="100"/>
                        </a:spcBef>
                        <a:spcAft>
                          <a:spcPts val="300"/>
                        </a:spcAft>
                        <a:buNone/>
                      </a:pPr>
                      <a:r>
                        <a:rPr lang="en-GB" sz="1400" b="0" dirty="0">
                          <a:solidFill>
                            <a:schemeClr val="tx1"/>
                          </a:solidFill>
                          <a:effectLst/>
                          <a:latin typeface="Arial" panose="020B0604020202020204" pitchFamily="34" charset="0"/>
                          <a:cs typeface="Arial" panose="020B0604020202020204" pitchFamily="34" charset="0"/>
                        </a:rPr>
                        <a:t>• Immune system response</a:t>
                      </a:r>
                    </a:p>
                    <a:p>
                      <a:pPr>
                        <a:spcBef>
                          <a:spcPts val="100"/>
                        </a:spcBef>
                        <a:spcAft>
                          <a:spcPts val="300"/>
                        </a:spcAft>
                        <a:buNone/>
                      </a:pP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spcBef>
                          <a:spcPts val="100"/>
                        </a:spcBef>
                        <a:spcAft>
                          <a:spcPts val="300"/>
                        </a:spcAft>
                        <a:buNone/>
                      </a:pPr>
                      <a:r>
                        <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rPr>
                        <a:t>(Bolton and Gillett, 2019).</a:t>
                      </a:r>
                    </a:p>
                    <a:p>
                      <a:pPr>
                        <a:spcBef>
                          <a:spcPts val="100"/>
                        </a:spcBef>
                        <a:spcAft>
                          <a:spcPts val="300"/>
                        </a:spcAft>
                        <a:buNone/>
                      </a:pP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01600" marR="101600" marT="63500" marB="63500">
                    <a:solidFill>
                      <a:schemeClr val="accent2">
                        <a:lumMod val="20000"/>
                        <a:lumOff val="80000"/>
                      </a:schemeClr>
                    </a:solidFill>
                  </a:tcPr>
                </a:tc>
                <a:tc>
                  <a:txBody>
                    <a:bodyPr/>
                    <a:lstStyle/>
                    <a:p>
                      <a:pPr algn="ctr">
                        <a:spcBef>
                          <a:spcPts val="300"/>
                        </a:spcBef>
                        <a:spcAft>
                          <a:spcPts val="300"/>
                        </a:spcAft>
                        <a:buNone/>
                      </a:pPr>
                      <a:r>
                        <a:rPr lang="en-GB" sz="1400" b="0" dirty="0">
                          <a:solidFill>
                            <a:schemeClr val="tx1"/>
                          </a:solidFill>
                          <a:effectLst/>
                          <a:latin typeface="Arial" panose="020B0604020202020204" pitchFamily="34" charset="0"/>
                          <a:cs typeface="Arial" panose="020B0604020202020204" pitchFamily="34" charset="0"/>
                        </a:rPr>
                        <a:t>PSYCHOLOGICAL</a:t>
                      </a:r>
                    </a:p>
                    <a:p>
                      <a:pPr>
                        <a:spcBef>
                          <a:spcPts val="150"/>
                        </a:spcBef>
                        <a:spcAft>
                          <a:spcPts val="100"/>
                        </a:spcAft>
                        <a:buNone/>
                      </a:pPr>
                      <a:r>
                        <a:rPr lang="en-GB" sz="1400" b="0" dirty="0">
                          <a:solidFill>
                            <a:schemeClr val="tx1"/>
                          </a:solidFill>
                          <a:effectLst/>
                          <a:latin typeface="Arial" panose="020B0604020202020204" pitchFamily="34" charset="0"/>
                          <a:cs typeface="Arial" panose="020B0604020202020204" pitchFamily="34" charset="0"/>
                        </a:rPr>
                        <a:t>• Mental health and mood</a:t>
                      </a:r>
                    </a:p>
                    <a:p>
                      <a:pPr>
                        <a:spcBef>
                          <a:spcPts val="100"/>
                        </a:spcBef>
                        <a:spcAft>
                          <a:spcPts val="100"/>
                        </a:spcAft>
                        <a:buNone/>
                      </a:pPr>
                      <a:r>
                        <a:rPr lang="en-GB" sz="1400" b="0" dirty="0">
                          <a:solidFill>
                            <a:schemeClr val="tx1"/>
                          </a:solidFill>
                          <a:effectLst/>
                          <a:latin typeface="Arial" panose="020B0604020202020204" pitchFamily="34" charset="0"/>
                          <a:cs typeface="Arial" panose="020B0604020202020204" pitchFamily="34" charset="0"/>
                        </a:rPr>
                        <a:t>• Stress and coping strategies</a:t>
                      </a:r>
                    </a:p>
                    <a:p>
                      <a:pPr>
                        <a:spcBef>
                          <a:spcPts val="100"/>
                        </a:spcBef>
                        <a:spcAft>
                          <a:spcPts val="100"/>
                        </a:spcAft>
                        <a:buNone/>
                      </a:pPr>
                      <a:r>
                        <a:rPr lang="en-GB" sz="1400" b="0" dirty="0">
                          <a:solidFill>
                            <a:schemeClr val="tx1"/>
                          </a:solidFill>
                          <a:effectLst/>
                          <a:latin typeface="Arial" panose="020B0604020202020204" pitchFamily="34" charset="0"/>
                          <a:cs typeface="Arial" panose="020B0604020202020204" pitchFamily="34" charset="0"/>
                        </a:rPr>
                        <a:t>• Behaviour and lifestyle</a:t>
                      </a:r>
                    </a:p>
                    <a:p>
                      <a:pPr>
                        <a:spcBef>
                          <a:spcPts val="100"/>
                        </a:spcBef>
                        <a:spcAft>
                          <a:spcPts val="300"/>
                        </a:spcAft>
                        <a:buNone/>
                      </a:pPr>
                      <a:r>
                        <a:rPr lang="en-GB" sz="1400" b="0" dirty="0">
                          <a:solidFill>
                            <a:schemeClr val="tx1"/>
                          </a:solidFill>
                          <a:effectLst/>
                          <a:latin typeface="Arial" panose="020B0604020202020204" pitchFamily="34" charset="0"/>
                          <a:cs typeface="Arial" panose="020B0604020202020204" pitchFamily="34" charset="0"/>
                        </a:rPr>
                        <a:t>• Self-efficacy and beliefs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01600" marR="101600" marT="63500" marB="63500">
                    <a:solidFill>
                      <a:schemeClr val="accent2">
                        <a:lumMod val="20000"/>
                        <a:lumOff val="80000"/>
                      </a:schemeClr>
                    </a:solidFill>
                  </a:tcPr>
                </a:tc>
                <a:tc>
                  <a:txBody>
                    <a:bodyPr/>
                    <a:lstStyle/>
                    <a:p>
                      <a:pPr algn="ctr">
                        <a:spcBef>
                          <a:spcPts val="300"/>
                        </a:spcBef>
                        <a:spcAft>
                          <a:spcPts val="300"/>
                        </a:spcAft>
                        <a:buNone/>
                      </a:pPr>
                      <a:r>
                        <a:rPr lang="en-GB" sz="1400" b="0" dirty="0">
                          <a:solidFill>
                            <a:schemeClr val="tx1"/>
                          </a:solidFill>
                          <a:effectLst/>
                          <a:latin typeface="Arial" panose="020B0604020202020204" pitchFamily="34" charset="0"/>
                          <a:cs typeface="Arial" panose="020B0604020202020204" pitchFamily="34" charset="0"/>
                        </a:rPr>
                        <a:t>SOCIAL</a:t>
                      </a:r>
                    </a:p>
                    <a:p>
                      <a:pPr>
                        <a:spcBef>
                          <a:spcPts val="150"/>
                        </a:spcBef>
                        <a:spcAft>
                          <a:spcPts val="100"/>
                        </a:spcAft>
                        <a:buNone/>
                      </a:pPr>
                      <a:r>
                        <a:rPr lang="en-GB" sz="1400" b="0" dirty="0">
                          <a:solidFill>
                            <a:schemeClr val="tx1"/>
                          </a:solidFill>
                          <a:effectLst/>
                          <a:latin typeface="Arial" panose="020B0604020202020204" pitchFamily="34" charset="0"/>
                          <a:cs typeface="Arial" panose="020B0604020202020204" pitchFamily="34" charset="0"/>
                        </a:rPr>
                        <a:t>• Socioeconomic status</a:t>
                      </a:r>
                    </a:p>
                    <a:p>
                      <a:pPr>
                        <a:spcBef>
                          <a:spcPts val="100"/>
                        </a:spcBef>
                        <a:spcAft>
                          <a:spcPts val="100"/>
                        </a:spcAft>
                        <a:buNone/>
                      </a:pPr>
                      <a:r>
                        <a:rPr lang="en-GB" sz="1400" b="0" dirty="0">
                          <a:solidFill>
                            <a:schemeClr val="tx1"/>
                          </a:solidFill>
                          <a:effectLst/>
                          <a:latin typeface="Arial" panose="020B0604020202020204" pitchFamily="34" charset="0"/>
                          <a:cs typeface="Arial" panose="020B0604020202020204" pitchFamily="34" charset="0"/>
                        </a:rPr>
                        <a:t>• Family and community  support</a:t>
                      </a:r>
                    </a:p>
                    <a:p>
                      <a:pPr>
                        <a:spcBef>
                          <a:spcPts val="100"/>
                        </a:spcBef>
                        <a:spcAft>
                          <a:spcPts val="100"/>
                        </a:spcAft>
                        <a:buNone/>
                      </a:pPr>
                      <a:r>
                        <a:rPr lang="en-GB" sz="1400" b="0" dirty="0">
                          <a:solidFill>
                            <a:schemeClr val="tx1"/>
                          </a:solidFill>
                          <a:effectLst/>
                          <a:latin typeface="Arial" panose="020B0604020202020204" pitchFamily="34" charset="0"/>
                          <a:cs typeface="Arial" panose="020B0604020202020204" pitchFamily="34" charset="0"/>
                        </a:rPr>
                        <a:t>• Housing and employment</a:t>
                      </a:r>
                    </a:p>
                    <a:p>
                      <a:pPr>
                        <a:spcBef>
                          <a:spcPts val="100"/>
                        </a:spcBef>
                        <a:spcAft>
                          <a:spcPts val="300"/>
                        </a:spcAft>
                        <a:buNone/>
                      </a:pPr>
                      <a:r>
                        <a:rPr lang="en-GB" sz="1400" b="0" dirty="0">
                          <a:solidFill>
                            <a:schemeClr val="tx1"/>
                          </a:solidFill>
                          <a:effectLst/>
                          <a:latin typeface="Arial" panose="020B0604020202020204" pitchFamily="34" charset="0"/>
                          <a:cs typeface="Arial" panose="020B0604020202020204" pitchFamily="34" charset="0"/>
                        </a:rPr>
                        <a:t>• Cultural background</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01600" marR="101600" marT="63500" marB="63500">
                    <a:solidFill>
                      <a:schemeClr val="accent2">
                        <a:lumMod val="20000"/>
                        <a:lumOff val="80000"/>
                      </a:schemeClr>
                    </a:solidFill>
                  </a:tcPr>
                </a:tc>
                <a:extLst>
                  <a:ext uri="{0D108BD9-81ED-4DB2-BD59-A6C34878D82A}">
                    <a16:rowId xmlns:a16="http://schemas.microsoft.com/office/drawing/2014/main" val="2726910048"/>
                  </a:ext>
                </a:extLst>
              </a:tr>
            </a:tbl>
          </a:graphicData>
        </a:graphic>
      </p:graphicFrame>
      <p:sp>
        <p:nvSpPr>
          <p:cNvPr id="4" name="TextBox 3">
            <a:extLst>
              <a:ext uri="{FF2B5EF4-FFF2-40B4-BE49-F238E27FC236}">
                <a16:creationId xmlns:a16="http://schemas.microsoft.com/office/drawing/2014/main" id="{19B347B0-231E-51F6-FEE4-50AB4655A2D1}"/>
              </a:ext>
            </a:extLst>
          </p:cNvPr>
          <p:cNvSpPr txBox="1"/>
          <p:nvPr/>
        </p:nvSpPr>
        <p:spPr>
          <a:xfrm>
            <a:off x="8266176" y="1399032"/>
            <a:ext cx="2112264" cy="369332"/>
          </a:xfrm>
          <a:prstGeom prst="rect">
            <a:avLst/>
          </a:prstGeom>
          <a:noFill/>
        </p:spPr>
        <p:txBody>
          <a:bodyPr wrap="square" rtlCol="0">
            <a:spAutoFit/>
          </a:bodyPr>
          <a:lstStyle/>
          <a:p>
            <a:r>
              <a:rPr lang="en-GB" b="1" dirty="0"/>
              <a:t>Biopsychosocial </a:t>
            </a:r>
          </a:p>
        </p:txBody>
      </p:sp>
    </p:spTree>
    <p:extLst>
      <p:ext uri="{BB962C8B-B14F-4D97-AF65-F5344CB8AC3E}">
        <p14:creationId xmlns:p14="http://schemas.microsoft.com/office/powerpoint/2010/main" val="3364917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9893-416A-A826-592E-5B9D97D7156A}"/>
              </a:ext>
            </a:extLst>
          </p:cNvPr>
          <p:cNvSpPr>
            <a:spLocks noGrp="1"/>
          </p:cNvSpPr>
          <p:nvPr>
            <p:ph type="title"/>
          </p:nvPr>
        </p:nvSpPr>
        <p:spPr>
          <a:xfrm>
            <a:off x="521208" y="811530"/>
            <a:ext cx="11155680" cy="937259"/>
          </a:xfrm>
        </p:spPr>
        <p:txBody>
          <a:bodyPr/>
          <a:lstStyle/>
          <a:p>
            <a:r>
              <a:rPr lang="en-GB" dirty="0">
                <a:latin typeface="Arial" panose="020B0604020202020204" pitchFamily="34" charset="0"/>
                <a:cs typeface="Arial" panose="020B0604020202020204" pitchFamily="34" charset="0"/>
              </a:rPr>
              <a:t>Policy and Governance</a:t>
            </a:r>
          </a:p>
        </p:txBody>
      </p:sp>
      <p:sp>
        <p:nvSpPr>
          <p:cNvPr id="3" name="Content Placeholder 2">
            <a:extLst>
              <a:ext uri="{FF2B5EF4-FFF2-40B4-BE49-F238E27FC236}">
                <a16:creationId xmlns:a16="http://schemas.microsoft.com/office/drawing/2014/main" id="{2B15F173-E708-C535-8753-177F48671A0C}"/>
              </a:ext>
            </a:extLst>
          </p:cNvPr>
          <p:cNvSpPr>
            <a:spLocks noGrp="1"/>
          </p:cNvSpPr>
          <p:nvPr>
            <p:ph idx="1"/>
          </p:nvPr>
        </p:nvSpPr>
        <p:spPr>
          <a:xfrm>
            <a:off x="521208" y="1748789"/>
            <a:ext cx="7788402" cy="5014293"/>
          </a:xfrm>
        </p:spPr>
        <p:txBody>
          <a:bodyPr>
            <a:normAutofit fontScale="62500" lnSpcReduction="20000"/>
          </a:bodyPr>
          <a:lstStyle/>
          <a:p>
            <a:pPr>
              <a:lnSpc>
                <a:spcPct val="120000"/>
              </a:lnSpc>
            </a:pPr>
            <a:r>
              <a:rPr lang="en-GB" sz="2600" b="1" dirty="0">
                <a:latin typeface="Arial" panose="020B0604020202020204" pitchFamily="34" charset="0"/>
                <a:cs typeface="Arial" panose="020B0604020202020204" pitchFamily="34" charset="0"/>
              </a:rPr>
              <a:t>Supportive Policies</a:t>
            </a:r>
          </a:p>
          <a:p>
            <a:pPr>
              <a:lnSpc>
                <a:spcPct val="120000"/>
              </a:lnSpc>
            </a:pPr>
            <a:r>
              <a:rPr lang="en-GB" sz="2600" dirty="0">
                <a:latin typeface="Arial" panose="020B0604020202020204" pitchFamily="34" charset="0"/>
                <a:cs typeface="Arial" panose="020B0604020202020204" pitchFamily="34" charset="0"/>
              </a:rPr>
              <a:t>Health and Social Care Act 2012 (DH)</a:t>
            </a:r>
          </a:p>
          <a:p>
            <a:pPr marL="0" indent="0">
              <a:lnSpc>
                <a:spcPct val="120000"/>
              </a:lnSpc>
              <a:buNone/>
            </a:pPr>
            <a:r>
              <a:rPr lang="en-GB" sz="2600" dirty="0">
                <a:latin typeface="Arial" panose="020B0604020202020204" pitchFamily="34" charset="0"/>
                <a:cs typeface="Arial" panose="020B0604020202020204" pitchFamily="34" charset="0"/>
              </a:rPr>
              <a:t>Restructured NHS; created Public Health England; embedded prevention duty across public bodies (Health, 2026),</a:t>
            </a:r>
          </a:p>
          <a:p>
            <a:pPr>
              <a:lnSpc>
                <a:spcPct val="120000"/>
              </a:lnSpc>
            </a:pPr>
            <a:r>
              <a:rPr lang="en-GB" sz="2600" dirty="0">
                <a:latin typeface="Arial" panose="020B0604020202020204" pitchFamily="34" charset="0"/>
                <a:cs typeface="Arial" panose="020B0604020202020204" pitchFamily="34" charset="0"/>
              </a:rPr>
              <a:t>Health and Care Act 2022</a:t>
            </a:r>
          </a:p>
          <a:p>
            <a:pPr marL="0" indent="0">
              <a:lnSpc>
                <a:spcPct val="120000"/>
              </a:lnSpc>
              <a:buNone/>
            </a:pPr>
            <a:r>
              <a:rPr lang="en-GB" sz="2600" dirty="0">
                <a:latin typeface="Arial" panose="020B0604020202020204" pitchFamily="34" charset="0"/>
                <a:cs typeface="Arial" panose="020B0604020202020204" pitchFamily="34" charset="0"/>
              </a:rPr>
              <a:t>Established Integrated Care System  (42 ICSs);  strengthened integrated planning across NHS and local authorities (Charles, 2022).</a:t>
            </a:r>
          </a:p>
          <a:p>
            <a:pPr>
              <a:lnSpc>
                <a:spcPct val="120000"/>
              </a:lnSpc>
            </a:pPr>
            <a:r>
              <a:rPr lang="en-GB" sz="2600" dirty="0">
                <a:latin typeface="Arial" panose="020B0604020202020204" pitchFamily="34" charset="0"/>
                <a:cs typeface="Arial" panose="020B0604020202020204" pitchFamily="34" charset="0"/>
              </a:rPr>
              <a:t>NHS Long Term Plan 2019 (NHS England)</a:t>
            </a:r>
          </a:p>
          <a:p>
            <a:pPr marL="0" indent="0">
              <a:lnSpc>
                <a:spcPct val="120000"/>
              </a:lnSpc>
              <a:buNone/>
            </a:pPr>
            <a:r>
              <a:rPr lang="en-GB" sz="2600" dirty="0">
                <a:latin typeface="Arial" panose="020B0604020202020204" pitchFamily="34" charset="0"/>
                <a:cs typeface="Arial" panose="020B0604020202020204" pitchFamily="34" charset="0"/>
              </a:rPr>
              <a:t>£2.3bn investment in mental health; focus on preventive care and personalised medicine (NHS England, 2021).</a:t>
            </a:r>
          </a:p>
          <a:p>
            <a:pPr>
              <a:lnSpc>
                <a:spcPct val="120000"/>
              </a:lnSpc>
            </a:pPr>
            <a:r>
              <a:rPr lang="en-GB" sz="2600" dirty="0">
                <a:latin typeface="Arial" panose="020B0604020202020204" pitchFamily="34" charset="0"/>
                <a:cs typeface="Arial" panose="020B0604020202020204" pitchFamily="34" charset="0"/>
              </a:rPr>
              <a:t>Healthy Lives, Healthy People 2010 (DH)</a:t>
            </a:r>
          </a:p>
          <a:p>
            <a:pPr marL="0" indent="0">
              <a:lnSpc>
                <a:spcPct val="120000"/>
              </a:lnSpc>
              <a:buNone/>
            </a:pPr>
            <a:r>
              <a:rPr lang="en-GB" sz="2600" dirty="0">
                <a:latin typeface="Arial" panose="020B0604020202020204" pitchFamily="34" charset="0"/>
                <a:cs typeface="Arial" panose="020B0604020202020204" pitchFamily="34" charset="0"/>
              </a:rPr>
              <a:t>UK's first public health strategy; devolved health improvement responsibility to local government (HM Treasury, 2016).</a:t>
            </a:r>
          </a:p>
          <a:p>
            <a:pPr>
              <a:lnSpc>
                <a:spcPct val="120000"/>
              </a:lnSpc>
            </a:pPr>
            <a:r>
              <a:rPr lang="en-GB" sz="2600" dirty="0">
                <a:latin typeface="Arial" panose="020B0604020202020204" pitchFamily="34" charset="0"/>
                <a:cs typeface="Arial" panose="020B0604020202020204" pitchFamily="34" charset="0"/>
              </a:rPr>
              <a:t>These policies support prevention, integration and population health.</a:t>
            </a:r>
          </a:p>
          <a:p>
            <a:endParaRPr lang="en-GB" dirty="0"/>
          </a:p>
        </p:txBody>
      </p:sp>
      <p:sp>
        <p:nvSpPr>
          <p:cNvPr id="4" name="TextBox 3">
            <a:extLst>
              <a:ext uri="{FF2B5EF4-FFF2-40B4-BE49-F238E27FC236}">
                <a16:creationId xmlns:a16="http://schemas.microsoft.com/office/drawing/2014/main" id="{98CD0028-B565-9CC2-2D5B-1B9533018D70}"/>
              </a:ext>
            </a:extLst>
          </p:cNvPr>
          <p:cNvSpPr txBox="1"/>
          <p:nvPr/>
        </p:nvSpPr>
        <p:spPr>
          <a:xfrm>
            <a:off x="4948212" y="1915886"/>
            <a:ext cx="6722579" cy="1200329"/>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6698ADD-F42D-2CAF-6575-51115B4D522B}"/>
              </a:ext>
            </a:extLst>
          </p:cNvPr>
          <p:cNvPicPr>
            <a:picLocks noChangeAspect="1"/>
          </p:cNvPicPr>
          <p:nvPr/>
        </p:nvPicPr>
        <p:blipFill>
          <a:blip r:embed="rId2"/>
          <a:stretch>
            <a:fillRect/>
          </a:stretch>
        </p:blipFill>
        <p:spPr>
          <a:xfrm>
            <a:off x="8121444" y="1395555"/>
            <a:ext cx="3926164" cy="4950381"/>
          </a:xfrm>
          <a:prstGeom prst="rect">
            <a:avLst/>
          </a:prstGeom>
        </p:spPr>
      </p:pic>
    </p:spTree>
    <p:extLst>
      <p:ext uri="{BB962C8B-B14F-4D97-AF65-F5344CB8AC3E}">
        <p14:creationId xmlns:p14="http://schemas.microsoft.com/office/powerpoint/2010/main" val="1419768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27944-4843-D449-7133-18C21A8C6DC6}"/>
              </a:ext>
            </a:extLst>
          </p:cNvPr>
          <p:cNvSpPr>
            <a:spLocks noGrp="1"/>
          </p:cNvSpPr>
          <p:nvPr>
            <p:ph type="title"/>
          </p:nvPr>
        </p:nvSpPr>
        <p:spPr>
          <a:xfrm>
            <a:off x="521208" y="978409"/>
            <a:ext cx="11155680" cy="787004"/>
          </a:xfrm>
        </p:spPr>
        <p:txBody>
          <a:bodyPr/>
          <a:lstStyle/>
          <a:p>
            <a:r>
              <a:rPr lang="en-GB" dirty="0">
                <a:latin typeface="Arial" panose="020B0604020202020204" pitchFamily="34" charset="0"/>
                <a:cs typeface="Arial" panose="020B0604020202020204" pitchFamily="34" charset="0"/>
              </a:rPr>
              <a:t>Policy Challenges</a:t>
            </a:r>
          </a:p>
        </p:txBody>
      </p:sp>
      <p:sp>
        <p:nvSpPr>
          <p:cNvPr id="3" name="Content Placeholder 2">
            <a:extLst>
              <a:ext uri="{FF2B5EF4-FFF2-40B4-BE49-F238E27FC236}">
                <a16:creationId xmlns:a16="http://schemas.microsoft.com/office/drawing/2014/main" id="{0ACB5823-A156-CDA3-628B-553C4AC3428E}"/>
              </a:ext>
            </a:extLst>
          </p:cNvPr>
          <p:cNvSpPr>
            <a:spLocks noGrp="1"/>
          </p:cNvSpPr>
          <p:nvPr>
            <p:ph idx="1"/>
          </p:nvPr>
        </p:nvSpPr>
        <p:spPr>
          <a:xfrm>
            <a:off x="515112" y="4958934"/>
            <a:ext cx="6697218" cy="1750476"/>
          </a:xfrm>
        </p:spPr>
        <p:txBody>
          <a:bodyPr>
            <a:normAutofit/>
          </a:bodyPr>
          <a:lstStyle/>
          <a:p>
            <a:pPr>
              <a:lnSpc>
                <a:spcPct val="100000"/>
              </a:lnSpc>
            </a:pPr>
            <a:r>
              <a:rPr lang="en-GB" sz="1500" dirty="0">
                <a:latin typeface="Arial" panose="020B0604020202020204" pitchFamily="34" charset="0"/>
                <a:cs typeface="Arial" panose="020B0604020202020204" pitchFamily="34" charset="0"/>
              </a:rPr>
              <a:t>Funding pressures.</a:t>
            </a:r>
          </a:p>
          <a:p>
            <a:pPr>
              <a:lnSpc>
                <a:spcPct val="100000"/>
              </a:lnSpc>
            </a:pPr>
            <a:r>
              <a:rPr lang="en-GB" sz="1500" dirty="0">
                <a:latin typeface="Arial" panose="020B0604020202020204" pitchFamily="34" charset="0"/>
                <a:cs typeface="Arial" panose="020B0604020202020204" pitchFamily="34" charset="0"/>
              </a:rPr>
              <a:t>Workforce shortages.</a:t>
            </a:r>
          </a:p>
          <a:p>
            <a:pPr>
              <a:lnSpc>
                <a:spcPct val="100000"/>
              </a:lnSpc>
            </a:pPr>
            <a:r>
              <a:rPr lang="en-GB" sz="1500" dirty="0">
                <a:latin typeface="Arial" panose="020B0604020202020204" pitchFamily="34" charset="0"/>
                <a:cs typeface="Arial" panose="020B0604020202020204" pitchFamily="34" charset="0"/>
              </a:rPr>
              <a:t>Fragmented services.</a:t>
            </a:r>
          </a:p>
          <a:p>
            <a:pPr>
              <a:lnSpc>
                <a:spcPct val="100000"/>
              </a:lnSpc>
            </a:pPr>
            <a:r>
              <a:rPr lang="en-GB" sz="1500" dirty="0">
                <a:latin typeface="Arial" panose="020B0604020202020204" pitchFamily="34" charset="0"/>
                <a:cs typeface="Arial" panose="020B0604020202020204" pitchFamily="34" charset="0"/>
              </a:rPr>
              <a:t>Regulatory complexity.</a:t>
            </a:r>
          </a:p>
          <a:p>
            <a:pPr>
              <a:lnSpc>
                <a:spcPct val="100000"/>
              </a:lnSpc>
            </a:pPr>
            <a:r>
              <a:rPr lang="en-GB" sz="1500" dirty="0">
                <a:latin typeface="Arial" panose="020B0604020202020204" pitchFamily="34" charset="0"/>
                <a:cs typeface="Arial" panose="020B0604020202020204" pitchFamily="34" charset="0"/>
              </a:rPr>
              <a:t>Persistent health inequalities across regions and communities.</a:t>
            </a:r>
          </a:p>
          <a:p>
            <a:endParaRPr lang="en-GB" dirty="0"/>
          </a:p>
        </p:txBody>
      </p:sp>
      <p:sp>
        <p:nvSpPr>
          <p:cNvPr id="4" name="TextBox 3">
            <a:extLst>
              <a:ext uri="{FF2B5EF4-FFF2-40B4-BE49-F238E27FC236}">
                <a16:creationId xmlns:a16="http://schemas.microsoft.com/office/drawing/2014/main" id="{7F408E5F-D646-7F4B-1373-2235836C70E0}"/>
              </a:ext>
            </a:extLst>
          </p:cNvPr>
          <p:cNvSpPr txBox="1"/>
          <p:nvPr/>
        </p:nvSpPr>
        <p:spPr>
          <a:xfrm>
            <a:off x="413658" y="2068286"/>
            <a:ext cx="6924402" cy="3262432"/>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Key Challenges</a:t>
            </a:r>
          </a:p>
          <a:p>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b="1" dirty="0">
                <a:latin typeface="Arial" panose="020B0604020202020204" pitchFamily="34" charset="0"/>
                <a:cs typeface="Arial" panose="020B0604020202020204" pitchFamily="34" charset="0"/>
              </a:rPr>
              <a:t>NHS funding gap</a:t>
            </a:r>
            <a:r>
              <a:rPr lang="en-GB" sz="1400" dirty="0">
                <a:latin typeface="Arial" panose="020B0604020202020204" pitchFamily="34" charset="0"/>
                <a:cs typeface="Arial" panose="020B0604020202020204" pitchFamily="34" charset="0"/>
              </a:rPr>
              <a:t>: £7.2bn shortfall projected by 2024/25 (NHS England, 2025).</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b="1" dirty="0">
                <a:latin typeface="Arial" panose="020B0604020202020204" pitchFamily="34" charset="0"/>
                <a:cs typeface="Arial" panose="020B0604020202020204" pitchFamily="34" charset="0"/>
              </a:rPr>
              <a:t>Staff shortages: </a:t>
            </a:r>
            <a:r>
              <a:rPr lang="en-GB" sz="1400" dirty="0">
                <a:latin typeface="Arial" panose="020B0604020202020204" pitchFamily="34" charset="0"/>
                <a:cs typeface="Arial" panose="020B0604020202020204" pitchFamily="34" charset="0"/>
              </a:rPr>
              <a:t>112,000 NHS vacancies in 2023  (NHS England, 2024).</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Regulatory fragmentation: </a:t>
            </a:r>
            <a:r>
              <a:rPr lang="en-GB" sz="1400" dirty="0">
                <a:latin typeface="Arial" panose="020B0604020202020204" pitchFamily="34" charset="0"/>
                <a:cs typeface="Arial" panose="020B0604020202020204" pitchFamily="34" charset="0"/>
              </a:rPr>
              <a:t>42 ICSs operate with inconsistent governance structures</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Short-term political cycles override long-term prevention investment</a:t>
            </a:r>
          </a:p>
          <a:p>
            <a:pPr marL="171450" indent="-1714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dirty="0">
                <a:latin typeface="Arial" panose="020B0604020202020204" pitchFamily="34" charset="0"/>
                <a:cs typeface="Arial" panose="020B0604020202020204" pitchFamily="34" charset="0"/>
              </a:rPr>
              <a:t> Mental health underfunding: only 11% of the NHS budget despite representing 28% of the disease burden (BMA, 2025).</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B87147FB-4738-FADD-4714-EAE533BEA2E4}"/>
              </a:ext>
            </a:extLst>
          </p:cNvPr>
          <p:cNvPicPr>
            <a:picLocks noChangeAspect="1"/>
          </p:cNvPicPr>
          <p:nvPr/>
        </p:nvPicPr>
        <p:blipFill>
          <a:blip r:embed="rId2"/>
          <a:stretch>
            <a:fillRect/>
          </a:stretch>
        </p:blipFill>
        <p:spPr>
          <a:xfrm>
            <a:off x="7424515" y="1916849"/>
            <a:ext cx="4767485" cy="3962743"/>
          </a:xfrm>
          <a:prstGeom prst="rect">
            <a:avLst/>
          </a:prstGeom>
        </p:spPr>
      </p:pic>
    </p:spTree>
    <p:extLst>
      <p:ext uri="{BB962C8B-B14F-4D97-AF65-F5344CB8AC3E}">
        <p14:creationId xmlns:p14="http://schemas.microsoft.com/office/powerpoint/2010/main" val="2735672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FDD00-2CF0-92F6-0110-68E568AA706E}"/>
              </a:ext>
            </a:extLst>
          </p:cNvPr>
          <p:cNvSpPr>
            <a:spLocks noGrp="1"/>
          </p:cNvSpPr>
          <p:nvPr>
            <p:ph type="title"/>
          </p:nvPr>
        </p:nvSpPr>
        <p:spPr>
          <a:xfrm>
            <a:off x="521208" y="978408"/>
            <a:ext cx="11155680" cy="708878"/>
          </a:xfrm>
        </p:spPr>
        <p:txBody>
          <a:bodyPr>
            <a:normAutofit fontScale="90000"/>
          </a:bodyPr>
          <a:lstStyle/>
          <a:p>
            <a:r>
              <a:rPr lang="en-GB" dirty="0"/>
              <a:t>Service Delivery</a:t>
            </a:r>
          </a:p>
        </p:txBody>
      </p:sp>
      <p:sp>
        <p:nvSpPr>
          <p:cNvPr id="3" name="Content Placeholder 2">
            <a:extLst>
              <a:ext uri="{FF2B5EF4-FFF2-40B4-BE49-F238E27FC236}">
                <a16:creationId xmlns:a16="http://schemas.microsoft.com/office/drawing/2014/main" id="{77E62266-D199-47F0-D951-778FAB0968AA}"/>
              </a:ext>
            </a:extLst>
          </p:cNvPr>
          <p:cNvSpPr>
            <a:spLocks noGrp="1"/>
          </p:cNvSpPr>
          <p:nvPr>
            <p:ph idx="1"/>
          </p:nvPr>
        </p:nvSpPr>
        <p:spPr>
          <a:xfrm>
            <a:off x="521208" y="1763486"/>
            <a:ext cx="6896862" cy="4968784"/>
          </a:xfrm>
        </p:spPr>
        <p:txBody>
          <a:bodyPr>
            <a:normAutofit fontScale="55000" lnSpcReduction="20000"/>
          </a:bodyPr>
          <a:lstStyle/>
          <a:p>
            <a:endParaRPr lang="en-GB" b="1" dirty="0">
              <a:latin typeface="Arial" panose="020B0604020202020204" pitchFamily="34" charset="0"/>
              <a:cs typeface="Arial" panose="020B0604020202020204" pitchFamily="34" charset="0"/>
            </a:endParaRPr>
          </a:p>
          <a:p>
            <a:r>
              <a:rPr lang="en-GB" sz="2600" b="1" dirty="0">
                <a:latin typeface="Arial" panose="020B0604020202020204" pitchFamily="34" charset="0"/>
                <a:cs typeface="Arial" panose="020B0604020202020204" pitchFamily="34" charset="0"/>
              </a:rPr>
              <a:t>Telehealth improves access.</a:t>
            </a:r>
          </a:p>
          <a:p>
            <a:pPr marL="0" indent="0">
              <a:buNone/>
            </a:pPr>
            <a:r>
              <a:rPr lang="en-GB" sz="2600" dirty="0">
                <a:latin typeface="Arial" panose="020B0604020202020204" pitchFamily="34" charset="0"/>
                <a:cs typeface="Arial" panose="020B0604020202020204" pitchFamily="34" charset="0"/>
              </a:rPr>
              <a:t>NHS App has millions of registered users, with remote consultation appointments in 2022. This reduces travel barriers for rural and elderly communities (Reidy et al., 2025).</a:t>
            </a:r>
          </a:p>
          <a:p>
            <a:r>
              <a:rPr lang="en-GB" sz="2600" b="1" dirty="0">
                <a:latin typeface="Arial" panose="020B0604020202020204" pitchFamily="34" charset="0"/>
                <a:cs typeface="Arial" panose="020B0604020202020204" pitchFamily="34" charset="0"/>
              </a:rPr>
              <a:t>Community programmes support prevention.</a:t>
            </a:r>
          </a:p>
          <a:p>
            <a:pPr marL="0" indent="0">
              <a:buNone/>
            </a:pPr>
            <a:r>
              <a:rPr lang="en-GB" sz="2600" dirty="0">
                <a:latin typeface="Arial" panose="020B0604020202020204" pitchFamily="34" charset="0"/>
                <a:cs typeface="Arial" panose="020B0604020202020204" pitchFamily="34" charset="0"/>
              </a:rPr>
              <a:t>Integrated community hubs (e.g.  London combine GP services, social prescribing, mental health support and employment advice in one location, reducing duplication and improving patient experience. (SCIE, 2024)</a:t>
            </a:r>
          </a:p>
          <a:p>
            <a:r>
              <a:rPr lang="en-GB" sz="2600" b="1" dirty="0">
                <a:latin typeface="Arial" panose="020B0604020202020204" pitchFamily="34" charset="0"/>
                <a:cs typeface="Arial" panose="020B0604020202020204" pitchFamily="34" charset="0"/>
              </a:rPr>
              <a:t>Wellness services promote self-management.</a:t>
            </a:r>
          </a:p>
          <a:p>
            <a:pPr marL="0" indent="0">
              <a:buNone/>
            </a:pPr>
            <a:r>
              <a:rPr lang="en-GB" sz="2600" dirty="0">
                <a:latin typeface="Arial" panose="020B0604020202020204" pitchFamily="34" charset="0"/>
                <a:cs typeface="Arial" panose="020B0604020202020204" pitchFamily="34" charset="0"/>
              </a:rPr>
              <a:t>Self-management interventions have been demonstrated to significantly enhance health outcomes among adults living with Type 2 diabetes onset by 3. Demonstrates the power of early intervention and preventive care at scale (</a:t>
            </a:r>
            <a:r>
              <a:rPr lang="en-GB" sz="2600" dirty="0" err="1">
                <a:latin typeface="Arial" panose="020B0604020202020204" pitchFamily="34" charset="0"/>
                <a:cs typeface="Arial" panose="020B0604020202020204" pitchFamily="34" charset="0"/>
              </a:rPr>
              <a:t>Khavere</a:t>
            </a:r>
            <a:r>
              <a:rPr lang="en-GB" sz="2600" dirty="0">
                <a:latin typeface="Arial" panose="020B0604020202020204" pitchFamily="34" charset="0"/>
                <a:cs typeface="Arial" panose="020B0604020202020204" pitchFamily="34" charset="0"/>
              </a:rPr>
              <a:t> et al., 2025).</a:t>
            </a:r>
          </a:p>
          <a:p>
            <a:r>
              <a:rPr lang="en-GB" sz="2600" b="1" dirty="0">
                <a:latin typeface="Arial" panose="020B0604020202020204" pitchFamily="34" charset="0"/>
                <a:cs typeface="Arial" panose="020B0604020202020204" pitchFamily="34" charset="0"/>
              </a:rPr>
              <a:t>Holistic hospital models integrate physical and mental healthcare.</a:t>
            </a:r>
          </a:p>
          <a:p>
            <a:pPr marL="0" indent="0">
              <a:buNone/>
            </a:pPr>
            <a:r>
              <a:rPr lang="en-GB" sz="2600" dirty="0">
                <a:latin typeface="Arial" panose="020B0604020202020204" pitchFamily="34" charset="0"/>
                <a:cs typeface="Arial" panose="020B0604020202020204" pitchFamily="34" charset="0"/>
              </a:rPr>
              <a:t>Link workers connect patients to community activities and non-clinical support. Over 900,000 referrals in 2022/23. Reduces GP consultations by up to 28% (NHS England, 2023).</a:t>
            </a:r>
          </a:p>
          <a:p>
            <a:endParaRPr lang="en-GB" dirty="0"/>
          </a:p>
        </p:txBody>
      </p:sp>
      <p:pic>
        <p:nvPicPr>
          <p:cNvPr id="8" name="Picture 7">
            <a:extLst>
              <a:ext uri="{FF2B5EF4-FFF2-40B4-BE49-F238E27FC236}">
                <a16:creationId xmlns:a16="http://schemas.microsoft.com/office/drawing/2014/main" id="{52DBE013-80D3-A71B-E3A5-D9BF66D4B7AF}"/>
              </a:ext>
            </a:extLst>
          </p:cNvPr>
          <p:cNvPicPr>
            <a:picLocks noChangeAspect="1"/>
          </p:cNvPicPr>
          <p:nvPr/>
        </p:nvPicPr>
        <p:blipFill>
          <a:blip r:embed="rId2"/>
          <a:stretch>
            <a:fillRect/>
          </a:stretch>
        </p:blipFill>
        <p:spPr>
          <a:xfrm>
            <a:off x="7555230" y="1639416"/>
            <a:ext cx="4515612" cy="4706520"/>
          </a:xfrm>
          <a:prstGeom prst="rect">
            <a:avLst/>
          </a:prstGeom>
        </p:spPr>
      </p:pic>
    </p:spTree>
    <p:extLst>
      <p:ext uri="{BB962C8B-B14F-4D97-AF65-F5344CB8AC3E}">
        <p14:creationId xmlns:p14="http://schemas.microsoft.com/office/powerpoint/2010/main" val="3013927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BD7F7-8FC5-A5AC-6857-CD6B8FFD83D8}"/>
              </a:ext>
            </a:extLst>
          </p:cNvPr>
          <p:cNvSpPr>
            <a:spLocks noGrp="1"/>
          </p:cNvSpPr>
          <p:nvPr>
            <p:ph type="title"/>
          </p:nvPr>
        </p:nvSpPr>
        <p:spPr>
          <a:xfrm>
            <a:off x="521208" y="594361"/>
            <a:ext cx="11155680" cy="777240"/>
          </a:xfrm>
        </p:spPr>
        <p:txBody>
          <a:bodyPr/>
          <a:lstStyle/>
          <a:p>
            <a:r>
              <a:rPr lang="en-GB" dirty="0">
                <a:latin typeface="Arial" panose="020B0604020202020204" pitchFamily="34" charset="0"/>
                <a:cs typeface="Arial" panose="020B0604020202020204" pitchFamily="34" charset="0"/>
              </a:rPr>
              <a:t>Public Health Initiatives</a:t>
            </a:r>
          </a:p>
        </p:txBody>
      </p:sp>
      <p:sp>
        <p:nvSpPr>
          <p:cNvPr id="3" name="Content Placeholder 2">
            <a:extLst>
              <a:ext uri="{FF2B5EF4-FFF2-40B4-BE49-F238E27FC236}">
                <a16:creationId xmlns:a16="http://schemas.microsoft.com/office/drawing/2014/main" id="{8C3794C5-8294-0FB5-76A7-2305D6D24F4A}"/>
              </a:ext>
            </a:extLst>
          </p:cNvPr>
          <p:cNvSpPr>
            <a:spLocks noGrp="1"/>
          </p:cNvSpPr>
          <p:nvPr>
            <p:ph idx="1"/>
          </p:nvPr>
        </p:nvSpPr>
        <p:spPr>
          <a:xfrm>
            <a:off x="114301" y="1223009"/>
            <a:ext cx="8026074" cy="5303521"/>
          </a:xfrm>
        </p:spPr>
        <p:txBody>
          <a:bodyPr>
            <a:noAutofit/>
          </a:bodyPr>
          <a:lstStyle/>
          <a:p>
            <a:r>
              <a:rPr lang="en-GB" sz="1400" b="1" dirty="0">
                <a:latin typeface="Arial" panose="020B0604020202020204" pitchFamily="34" charset="0"/>
                <a:cs typeface="Arial" panose="020B0604020202020204" pitchFamily="34" charset="0"/>
              </a:rPr>
              <a:t>Smoking cessation.</a:t>
            </a:r>
          </a:p>
          <a:p>
            <a:r>
              <a:rPr lang="en-GB" sz="1400" dirty="0">
                <a:latin typeface="Arial" panose="020B0604020202020204" pitchFamily="34" charset="0"/>
                <a:cs typeface="Arial" panose="020B0604020202020204" pitchFamily="34" charset="0"/>
              </a:rPr>
              <a:t>The smoking rate was highest in Scotland in 2024, at 12.0%, and lowest in England, at 10.4%.  Smoking rates have fallen in all UK countries since 2011.  (Harker, 2023).</a:t>
            </a:r>
          </a:p>
          <a:p>
            <a:r>
              <a:rPr lang="en-GB" sz="1400" b="1" dirty="0">
                <a:latin typeface="Arial" panose="020B0604020202020204" pitchFamily="34" charset="0"/>
                <a:cs typeface="Arial" panose="020B0604020202020204" pitchFamily="34" charset="0"/>
              </a:rPr>
              <a:t>Greener NHS (2021)</a:t>
            </a:r>
          </a:p>
          <a:p>
            <a:r>
              <a:rPr lang="en-GB" sz="1400" dirty="0">
                <a:latin typeface="Arial" panose="020B0604020202020204" pitchFamily="34" charset="0"/>
                <a:cs typeface="Arial" panose="020B0604020202020204" pitchFamily="34" charset="0"/>
              </a:rPr>
              <a:t>Net-zero NHS by 2045. Reduces the NHS carbon footprint, which currently represents 5% of England's total emissions and directly links environmental and health outcomes (NHS England, 2022),</a:t>
            </a:r>
          </a:p>
          <a:p>
            <a:r>
              <a:rPr lang="en-GB" sz="1400" b="1" dirty="0">
                <a:latin typeface="Arial" panose="020B0604020202020204" pitchFamily="34" charset="0"/>
                <a:cs typeface="Arial" panose="020B0604020202020204" pitchFamily="34" charset="0"/>
              </a:rPr>
              <a:t>Obesity reduction campaigns.</a:t>
            </a:r>
          </a:p>
          <a:p>
            <a:r>
              <a:rPr lang="en-GB" sz="1400" dirty="0">
                <a:latin typeface="Arial" panose="020B0604020202020204" pitchFamily="34" charset="0"/>
                <a:cs typeface="Arial" panose="020B0604020202020204" pitchFamily="34" charset="0"/>
              </a:rPr>
              <a:t>The Childhood Obesity Plan introduced a voluntary sugar reduction programme aimed at decreasing the sugar and energy content of foods. Excess weight remains a significant public health concern, affecting around 30% of children in England and 18% of children globally. (Pepper, Hart and Hodgkins, 2023). </a:t>
            </a:r>
          </a:p>
          <a:p>
            <a:r>
              <a:rPr lang="en-GB" sz="1400" b="1" dirty="0">
                <a:latin typeface="Arial" panose="020B0604020202020204" pitchFamily="34" charset="0"/>
                <a:cs typeface="Arial" panose="020B0604020202020204" pitchFamily="34" charset="0"/>
              </a:rPr>
              <a:t>Mental Health Awareness.</a:t>
            </a:r>
          </a:p>
          <a:p>
            <a:r>
              <a:rPr lang="en-GB" sz="1400" dirty="0">
                <a:latin typeface="Arial" panose="020B0604020202020204" pitchFamily="34" charset="0"/>
                <a:cs typeface="Arial" panose="020B0604020202020204" pitchFamily="34" charset="0"/>
              </a:rPr>
              <a:t>Findings from a meta-analysis encompassing 28 randomised controlled trials, which examined the effect of peer support across a spectrum of mental health conditions, revealed meaningful gains in clinical recovery outcomes. (Rayland and Andrews, 2023),</a:t>
            </a:r>
            <a:endParaRPr lang="en-GB" sz="1400" dirty="0">
              <a:highlight>
                <a:srgbClr val="FFFF00"/>
              </a:highlight>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Evidence shows prevention improves population wellbeing and reduces long-term costs.</a:t>
            </a:r>
          </a:p>
        </p:txBody>
      </p:sp>
      <p:pic>
        <p:nvPicPr>
          <p:cNvPr id="5" name="Picture 4">
            <a:extLst>
              <a:ext uri="{FF2B5EF4-FFF2-40B4-BE49-F238E27FC236}">
                <a16:creationId xmlns:a16="http://schemas.microsoft.com/office/drawing/2014/main" id="{E1EE4472-D1C4-8CD6-38A6-6EDAEC7B7F3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09732" y="3429000"/>
            <a:ext cx="3767967" cy="3044953"/>
          </a:xfrm>
          <a:prstGeom prst="rect">
            <a:avLst/>
          </a:prstGeom>
        </p:spPr>
      </p:pic>
      <p:sp>
        <p:nvSpPr>
          <p:cNvPr id="7" name="TextBox 6">
            <a:extLst>
              <a:ext uri="{FF2B5EF4-FFF2-40B4-BE49-F238E27FC236}">
                <a16:creationId xmlns:a16="http://schemas.microsoft.com/office/drawing/2014/main" id="{13320260-2153-54EF-B80C-98ABDCB487E4}"/>
              </a:ext>
            </a:extLst>
          </p:cNvPr>
          <p:cNvSpPr txBox="1"/>
          <p:nvPr/>
        </p:nvSpPr>
        <p:spPr>
          <a:xfrm>
            <a:off x="8755380" y="6556712"/>
            <a:ext cx="3051810" cy="230832"/>
          </a:xfrm>
          <a:prstGeom prst="rect">
            <a:avLst/>
          </a:prstGeom>
          <a:noFill/>
        </p:spPr>
        <p:txBody>
          <a:bodyPr wrap="square" rtlCol="0">
            <a:spAutoFit/>
          </a:bodyPr>
          <a:lstStyle/>
          <a:p>
            <a:r>
              <a:rPr lang="en-GB" sz="900" dirty="0">
                <a:hlinkClick r:id="rId3" tooltip="https://www.panarmenian.net/eng/news/273624/"/>
              </a:rPr>
              <a:t>This Photo</a:t>
            </a:r>
            <a:r>
              <a:rPr lang="en-GB" sz="900" dirty="0"/>
              <a:t> by Unknown Author is licensed under </a:t>
            </a:r>
            <a:r>
              <a:rPr lang="en-GB" sz="900" dirty="0">
                <a:hlinkClick r:id="rId4" tooltip="https://creativecommons.org/licenses/by/3.0/"/>
              </a:rPr>
              <a:t>CC BY</a:t>
            </a:r>
            <a:endParaRPr lang="en-GB" sz="900" dirty="0"/>
          </a:p>
        </p:txBody>
      </p:sp>
      <p:sp>
        <p:nvSpPr>
          <p:cNvPr id="4" name="TextBox 3">
            <a:extLst>
              <a:ext uri="{FF2B5EF4-FFF2-40B4-BE49-F238E27FC236}">
                <a16:creationId xmlns:a16="http://schemas.microsoft.com/office/drawing/2014/main" id="{81020F4B-0CBD-7E87-2837-877A69216B4E}"/>
              </a:ext>
            </a:extLst>
          </p:cNvPr>
          <p:cNvSpPr txBox="1"/>
          <p:nvPr/>
        </p:nvSpPr>
        <p:spPr>
          <a:xfrm>
            <a:off x="8140375" y="1097280"/>
            <a:ext cx="3937324"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Public health campaigns move populations. The right intervention at the right time saves thousands of lives and millions of pounds in treatment costs.</a:t>
            </a:r>
          </a:p>
        </p:txBody>
      </p:sp>
    </p:spTree>
    <p:extLst>
      <p:ext uri="{BB962C8B-B14F-4D97-AF65-F5344CB8AC3E}">
        <p14:creationId xmlns:p14="http://schemas.microsoft.com/office/powerpoint/2010/main" val="4271904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EE7B0-52C7-91DE-B2B9-CFC7253FAD18}"/>
              </a:ext>
            </a:extLst>
          </p:cNvPr>
          <p:cNvSpPr>
            <a:spLocks noGrp="1"/>
          </p:cNvSpPr>
          <p:nvPr>
            <p:ph type="title"/>
          </p:nvPr>
        </p:nvSpPr>
        <p:spPr>
          <a:xfrm>
            <a:off x="521208" y="640080"/>
            <a:ext cx="11155680" cy="1074420"/>
          </a:xfrm>
        </p:spPr>
        <p:txBody>
          <a:bodyPr>
            <a:normAutofit/>
          </a:bodyPr>
          <a:lstStyle/>
          <a:p>
            <a:r>
              <a:rPr lang="en-GB" dirty="0">
                <a:latin typeface="Arial" panose="020B0604020202020204" pitchFamily="34" charset="0"/>
                <a:cs typeface="Arial" panose="020B0604020202020204" pitchFamily="34" charset="0"/>
              </a:rPr>
              <a:t>Equity and Access</a:t>
            </a:r>
          </a:p>
        </p:txBody>
      </p:sp>
      <p:sp>
        <p:nvSpPr>
          <p:cNvPr id="3" name="Content Placeholder 2">
            <a:extLst>
              <a:ext uri="{FF2B5EF4-FFF2-40B4-BE49-F238E27FC236}">
                <a16:creationId xmlns:a16="http://schemas.microsoft.com/office/drawing/2014/main" id="{B29CFCB2-F6F6-7570-91DE-EDC6F9252D97}"/>
              </a:ext>
            </a:extLst>
          </p:cNvPr>
          <p:cNvSpPr>
            <a:spLocks noGrp="1"/>
          </p:cNvSpPr>
          <p:nvPr>
            <p:ph idx="1"/>
          </p:nvPr>
        </p:nvSpPr>
        <p:spPr>
          <a:xfrm>
            <a:off x="515112" y="1714500"/>
            <a:ext cx="7362154" cy="2986087"/>
          </a:xfrm>
        </p:spPr>
        <p:txBody>
          <a:bodyPr>
            <a:normAutofit fontScale="77500" lnSpcReduction="20000"/>
          </a:bodyPr>
          <a:lstStyle/>
          <a:p>
            <a:pPr marL="0" indent="0">
              <a:buNone/>
            </a:pPr>
            <a:r>
              <a:rPr lang="en-GB" b="1" dirty="0">
                <a:latin typeface="Arial" panose="020B0604020202020204" pitchFamily="34" charset="0"/>
                <a:cs typeface="Arial" panose="020B0604020202020204" pitchFamily="34" charset="0"/>
              </a:rPr>
              <a:t>Key Inequalities</a:t>
            </a:r>
          </a:p>
          <a:p>
            <a:r>
              <a:rPr lang="en-GB" dirty="0">
                <a:latin typeface="Arial" panose="020B0604020202020204" pitchFamily="34" charset="0"/>
                <a:cs typeface="Arial" panose="020B0604020202020204" pitchFamily="34" charset="0"/>
              </a:rPr>
              <a:t>(The gap in life expectancy at birth between England’s highest and lowest levels of socioeconomic deprivation stood at 10.4 years for males and 8.0 years for females. This disparity was even more pronounced for healthy life expectancy, where the divide widened to 20.1 years for females and 19.3 years for males Life, 2026).</a:t>
            </a:r>
          </a:p>
          <a:p>
            <a:r>
              <a:rPr lang="en-GB" dirty="0">
                <a:latin typeface="Arial" panose="020B0604020202020204" pitchFamily="34" charset="0"/>
                <a:cs typeface="Arial" panose="020B0604020202020204" pitchFamily="34" charset="0"/>
              </a:rPr>
              <a:t>20% less likely for Black and ethnic minority communities to access mental health services (Memon et al., 2016)</a:t>
            </a:r>
          </a:p>
          <a:p>
            <a:r>
              <a:rPr lang="en-GB" dirty="0">
                <a:latin typeface="Arial" panose="020B0604020202020204" pitchFamily="34" charset="0"/>
                <a:cs typeface="Arial" panose="020B0604020202020204" pitchFamily="34" charset="0"/>
              </a:rPr>
              <a:t> Disabled people face barriers accessing GP services (Sakellariou and </a:t>
            </a:r>
            <a:r>
              <a:rPr lang="en-GB" dirty="0" err="1">
                <a:latin typeface="Arial" panose="020B0604020202020204" pitchFamily="34" charset="0"/>
                <a:cs typeface="Arial" panose="020B0604020202020204" pitchFamily="34" charset="0"/>
              </a:rPr>
              <a:t>Rotarou</a:t>
            </a:r>
            <a:r>
              <a:rPr lang="en-GB" dirty="0">
                <a:latin typeface="Arial" panose="020B0604020202020204" pitchFamily="34" charset="0"/>
                <a:cs typeface="Arial" panose="020B0604020202020204" pitchFamily="34" charset="0"/>
              </a:rPr>
              <a:t>, 2017).</a:t>
            </a:r>
          </a:p>
          <a:p>
            <a:r>
              <a:rPr lang="en-GB" dirty="0">
                <a:latin typeface="Arial" panose="020B0604020202020204" pitchFamily="34" charset="0"/>
                <a:cs typeface="Arial" panose="020B0604020202020204" pitchFamily="34" charset="0"/>
              </a:rPr>
              <a:t>Research conducted by Cancer Research UK indicates that approximately 28,400 additional cancer-related deaths annually are attributable to socioeconomic inequality. (O’Dowd, 2025)</a:t>
            </a:r>
          </a:p>
          <a:p>
            <a:endParaRPr lang="en-GB" dirty="0"/>
          </a:p>
        </p:txBody>
      </p:sp>
      <p:pic>
        <p:nvPicPr>
          <p:cNvPr id="5" name="Picture 4">
            <a:extLst>
              <a:ext uri="{FF2B5EF4-FFF2-40B4-BE49-F238E27FC236}">
                <a16:creationId xmlns:a16="http://schemas.microsoft.com/office/drawing/2014/main" id="{BCB9AC26-8C7C-BD2C-DAD9-86FC03E6551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16695" y="795846"/>
            <a:ext cx="3212981" cy="2779609"/>
          </a:xfrm>
          <a:prstGeom prst="rect">
            <a:avLst/>
          </a:prstGeom>
        </p:spPr>
      </p:pic>
      <p:sp>
        <p:nvSpPr>
          <p:cNvPr id="6" name="TextBox 5">
            <a:extLst>
              <a:ext uri="{FF2B5EF4-FFF2-40B4-BE49-F238E27FC236}">
                <a16:creationId xmlns:a16="http://schemas.microsoft.com/office/drawing/2014/main" id="{924E6D2B-F21C-DEB2-E03B-EC9375F87B4A}"/>
              </a:ext>
            </a:extLst>
          </p:cNvPr>
          <p:cNvSpPr txBox="1"/>
          <p:nvPr/>
        </p:nvSpPr>
        <p:spPr>
          <a:xfrm>
            <a:off x="7877266" y="4846336"/>
            <a:ext cx="4111280" cy="1892826"/>
          </a:xfrm>
          <a:prstGeom prst="rect">
            <a:avLst/>
          </a:prstGeom>
          <a:noFill/>
        </p:spPr>
        <p:txBody>
          <a:bodyPr wrap="square" rtlCol="0">
            <a:spAutoFit/>
          </a:bodyPr>
          <a:lstStyle/>
          <a:p>
            <a:endParaRPr lang="en-GB" sz="900">
              <a:hlinkClick r:id="rId3" tooltip="https://www.historylink.org/File/20212"/>
            </a:endParaRPr>
          </a:p>
          <a:p>
            <a:endParaRPr lang="en-GB" sz="900">
              <a:hlinkClick r:id="rId3" tooltip="https://www.historylink.org/File/20212"/>
            </a:endParaRPr>
          </a:p>
          <a:p>
            <a:endParaRPr lang="en-GB" sz="900">
              <a:hlinkClick r:id="rId3" tooltip="https://www.historylink.org/File/20212"/>
            </a:endParaRPr>
          </a:p>
          <a:p>
            <a:endParaRPr lang="en-GB" sz="900">
              <a:hlinkClick r:id="rId3" tooltip="https://www.historylink.org/File/20212"/>
            </a:endParaRPr>
          </a:p>
          <a:p>
            <a:endParaRPr lang="en-GB" sz="900">
              <a:hlinkClick r:id="rId3" tooltip="https://www.historylink.org/File/20212"/>
            </a:endParaRPr>
          </a:p>
          <a:p>
            <a:endParaRPr lang="en-GB" sz="900">
              <a:hlinkClick r:id="rId3" tooltip="https://www.historylink.org/File/20212"/>
            </a:endParaRPr>
          </a:p>
          <a:p>
            <a:endParaRPr lang="en-GB" sz="900">
              <a:hlinkClick r:id="rId3" tooltip="https://www.historylink.org/File/20212"/>
            </a:endParaRPr>
          </a:p>
          <a:p>
            <a:endParaRPr lang="en-GB" sz="900">
              <a:hlinkClick r:id="rId3" tooltip="https://www.historylink.org/File/20212"/>
            </a:endParaRPr>
          </a:p>
          <a:p>
            <a:endParaRPr lang="en-GB" sz="900">
              <a:hlinkClick r:id="rId3" tooltip="https://www.historylink.org/File/20212"/>
            </a:endParaRPr>
          </a:p>
          <a:p>
            <a:endParaRPr lang="en-GB" sz="900">
              <a:hlinkClick r:id="rId3" tooltip="https://www.historylink.org/File/20212"/>
            </a:endParaRPr>
          </a:p>
          <a:p>
            <a:endParaRPr lang="en-GB" sz="900">
              <a:hlinkClick r:id="rId3" tooltip="https://www.historylink.org/File/20212"/>
            </a:endParaRPr>
          </a:p>
          <a:p>
            <a:endParaRPr lang="en-GB" sz="900">
              <a:hlinkClick r:id="rId3" tooltip="https://www.historylink.org/File/20212"/>
            </a:endParaRPr>
          </a:p>
          <a:p>
            <a:r>
              <a:rPr lang="en-GB" sz="900">
                <a:hlinkClick r:id="rId3" tooltip="https://www.historylink.org/File/20212"/>
              </a:rPr>
              <a:t>This Photo</a:t>
            </a:r>
            <a:r>
              <a:rPr lang="en-GB" sz="900"/>
              <a:t> by Unknown Author is licensed under </a:t>
            </a:r>
            <a:r>
              <a:rPr lang="en-GB" sz="900">
                <a:hlinkClick r:id="rId4" tooltip="https://creativecommons.org/licenses/by-nc-nd/3.0/"/>
              </a:rPr>
              <a:t>CC BY-NC-ND</a:t>
            </a:r>
            <a:endParaRPr lang="en-GB" sz="900" dirty="0"/>
          </a:p>
        </p:txBody>
      </p:sp>
      <p:sp>
        <p:nvSpPr>
          <p:cNvPr id="9" name="TextBox 8">
            <a:extLst>
              <a:ext uri="{FF2B5EF4-FFF2-40B4-BE49-F238E27FC236}">
                <a16:creationId xmlns:a16="http://schemas.microsoft.com/office/drawing/2014/main" id="{3573A953-A572-5336-D5FE-F2F84C6E0DC4}"/>
              </a:ext>
            </a:extLst>
          </p:cNvPr>
          <p:cNvSpPr txBox="1"/>
          <p:nvPr/>
        </p:nvSpPr>
        <p:spPr>
          <a:xfrm>
            <a:off x="284516" y="4700587"/>
            <a:ext cx="7487884" cy="95410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England Core20PLUS5 targets the most deprived populations.</a:t>
            </a:r>
          </a:p>
          <a:p>
            <a:r>
              <a:rPr lang="en-GB" sz="1400" dirty="0">
                <a:latin typeface="Arial" panose="020B0604020202020204" pitchFamily="34" charset="0"/>
                <a:cs typeface="Arial" panose="020B0604020202020204" pitchFamily="34" charset="0"/>
              </a:rPr>
              <a:t>WHO - SDG 3 promotes universal health coverage.</a:t>
            </a:r>
          </a:p>
          <a:p>
            <a:r>
              <a:rPr lang="en-GB" sz="1400" dirty="0">
                <a:latin typeface="Arial" panose="020B0604020202020204" pitchFamily="34" charset="0"/>
                <a:cs typeface="Arial" panose="020B0604020202020204" pitchFamily="34" charset="0"/>
              </a:rPr>
              <a:t>Evidence shows deprivation strongly influences life expectancy and disease burden.</a:t>
            </a:r>
          </a:p>
          <a:p>
            <a:r>
              <a:rPr lang="en-GB" sz="1400" dirty="0">
                <a:latin typeface="Arial" panose="020B0604020202020204" pitchFamily="34" charset="0"/>
                <a:cs typeface="Arial" panose="020B0604020202020204" pitchFamily="34" charset="0"/>
              </a:rPr>
              <a:t>Critical finding: prevention remains underused compared with treatment-focused spending.</a:t>
            </a:r>
          </a:p>
        </p:txBody>
      </p:sp>
      <p:pic>
        <p:nvPicPr>
          <p:cNvPr id="7" name="Picture 6">
            <a:extLst>
              <a:ext uri="{FF2B5EF4-FFF2-40B4-BE49-F238E27FC236}">
                <a16:creationId xmlns:a16="http://schemas.microsoft.com/office/drawing/2014/main" id="{FC90734E-902F-14C9-64DF-0C745E2416E2}"/>
              </a:ext>
            </a:extLst>
          </p:cNvPr>
          <p:cNvPicPr>
            <a:picLocks noChangeAspect="1"/>
          </p:cNvPicPr>
          <p:nvPr/>
        </p:nvPicPr>
        <p:blipFill>
          <a:blip r:embed="rId5"/>
          <a:stretch>
            <a:fillRect/>
          </a:stretch>
        </p:blipFill>
        <p:spPr>
          <a:xfrm>
            <a:off x="7916695" y="3575454"/>
            <a:ext cx="3212982" cy="2855287"/>
          </a:xfrm>
          <a:prstGeom prst="rect">
            <a:avLst/>
          </a:prstGeom>
        </p:spPr>
      </p:pic>
    </p:spTree>
    <p:extLst>
      <p:ext uri="{BB962C8B-B14F-4D97-AF65-F5344CB8AC3E}">
        <p14:creationId xmlns:p14="http://schemas.microsoft.com/office/powerpoint/2010/main" val="3077076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4A799-C307-DC8E-8C34-085BFC50C8CC}"/>
              </a:ext>
            </a:extLst>
          </p:cNvPr>
          <p:cNvSpPr>
            <a:spLocks noGrp="1"/>
          </p:cNvSpPr>
          <p:nvPr>
            <p:ph type="title"/>
          </p:nvPr>
        </p:nvSpPr>
        <p:spPr>
          <a:xfrm>
            <a:off x="521208" y="978408"/>
            <a:ext cx="11155680" cy="681785"/>
          </a:xfrm>
        </p:spPr>
        <p:txBody>
          <a:bodyPr>
            <a:normAutofit fontScale="90000"/>
          </a:bodyPr>
          <a:lstStyle/>
          <a:p>
            <a:r>
              <a:rPr lang="en-GB" dirty="0">
                <a:latin typeface="Arial" panose="020B0604020202020204" pitchFamily="34" charset="0"/>
                <a:cs typeface="Arial" panose="020B0604020202020204" pitchFamily="34" charset="0"/>
              </a:rPr>
              <a:t>Recommendations - Local Level </a:t>
            </a:r>
          </a:p>
        </p:txBody>
      </p:sp>
      <p:sp>
        <p:nvSpPr>
          <p:cNvPr id="3" name="Content Placeholder 2">
            <a:extLst>
              <a:ext uri="{FF2B5EF4-FFF2-40B4-BE49-F238E27FC236}">
                <a16:creationId xmlns:a16="http://schemas.microsoft.com/office/drawing/2014/main" id="{0CB796D7-B23F-B800-E850-1610C80F8344}"/>
              </a:ext>
            </a:extLst>
          </p:cNvPr>
          <p:cNvSpPr>
            <a:spLocks noGrp="1"/>
          </p:cNvSpPr>
          <p:nvPr>
            <p:ph idx="1"/>
          </p:nvPr>
        </p:nvSpPr>
        <p:spPr>
          <a:xfrm>
            <a:off x="521207" y="1723683"/>
            <a:ext cx="5825163" cy="4622254"/>
          </a:xfrm>
        </p:spPr>
        <p:txBody>
          <a:bodyPr>
            <a:normAutofit lnSpcReduction="10000"/>
          </a:bodyPr>
          <a:lstStyle/>
          <a:p>
            <a:pPr marL="0" indent="0">
              <a:buNone/>
            </a:pPr>
            <a:endParaRPr lang="en-GB" dirty="0"/>
          </a:p>
          <a:p>
            <a:pPr marL="342900" indent="-342900">
              <a:buAutoNum type="arabicPeriod"/>
            </a:pPr>
            <a:r>
              <a:rPr lang="en-GB" sz="1600" b="1" dirty="0">
                <a:latin typeface="Arial" panose="020B0604020202020204" pitchFamily="34" charset="0"/>
                <a:cs typeface="Arial" panose="020B0604020202020204" pitchFamily="34" charset="0"/>
              </a:rPr>
              <a:t>Expand Social Prescribing</a:t>
            </a:r>
            <a:r>
              <a:rPr lang="en-GB" sz="1600" dirty="0">
                <a:latin typeface="Arial" panose="020B0604020202020204" pitchFamily="34" charset="0"/>
                <a:cs typeface="Arial" panose="020B0604020202020204" pitchFamily="34" charset="0"/>
              </a:rPr>
              <a:t>: Every GP practice should have a dedicated Link Worker. Scale the NHS social prescribing model nationally (Chng et al., 2021).</a:t>
            </a:r>
          </a:p>
          <a:p>
            <a:pPr marL="342900" indent="-342900">
              <a:buAutoNum type="arabicPeriod"/>
            </a:pPr>
            <a:r>
              <a:rPr lang="en-GB" sz="1600" b="1" dirty="0">
                <a:latin typeface="Arial" panose="020B0604020202020204" pitchFamily="34" charset="0"/>
                <a:cs typeface="Arial" panose="020B0604020202020204" pitchFamily="34" charset="0"/>
              </a:rPr>
              <a:t>Invest in Deprived Communities:  </a:t>
            </a:r>
            <a:r>
              <a:rPr lang="en-GB" sz="1600" dirty="0">
                <a:latin typeface="Arial" panose="020B0604020202020204" pitchFamily="34" charset="0"/>
                <a:cs typeface="Arial" panose="020B0604020202020204" pitchFamily="34" charset="0"/>
              </a:rPr>
              <a:t>Direct ICS funding to Core20 areas. Use the Marmot Place framework. Reduce the health gap by targeting the 20% most deprived communities (NHS England, 2021).</a:t>
            </a:r>
          </a:p>
          <a:p>
            <a:pPr marL="342900" indent="-342900">
              <a:buAutoNum type="arabicPeriod"/>
            </a:pPr>
            <a:r>
              <a:rPr lang="en-GB" sz="1600" b="1" dirty="0">
                <a:latin typeface="Arial" panose="020B0604020202020204" pitchFamily="34" charset="0"/>
                <a:cs typeface="Arial" panose="020B0604020202020204" pitchFamily="34" charset="0"/>
              </a:rPr>
              <a:t>Integrate Mental and Physical Health: </a:t>
            </a:r>
            <a:r>
              <a:rPr lang="en-GB" sz="1600" dirty="0">
                <a:latin typeface="Arial" panose="020B0604020202020204" pitchFamily="34" charset="0"/>
                <a:cs typeface="Arial" panose="020B0604020202020204" pitchFamily="34" charset="0"/>
              </a:rPr>
              <a:t>Co-locate mental health workers in GP surgeries. Every care plan should address mental and physical health together </a:t>
            </a:r>
            <a:r>
              <a:rPr lang="en-GB" dirty="0"/>
              <a:t>(Royal College of General Practitioners, 2017).</a:t>
            </a:r>
            <a:r>
              <a:rPr lang="en-GB" sz="1600" dirty="0">
                <a:latin typeface="Arial" panose="020B0604020202020204" pitchFamily="34" charset="0"/>
                <a:cs typeface="Arial" panose="020B0604020202020204" pitchFamily="34" charset="0"/>
              </a:rPr>
              <a:t> </a:t>
            </a:r>
          </a:p>
          <a:p>
            <a:pPr marL="342900" indent="-342900">
              <a:buAutoNum type="arabicPeriod"/>
            </a:pPr>
            <a:r>
              <a:rPr lang="en-GB" sz="1600" b="1" dirty="0">
                <a:latin typeface="Arial" panose="020B0604020202020204" pitchFamily="34" charset="0"/>
                <a:cs typeface="Arial" panose="020B0604020202020204" pitchFamily="34" charset="0"/>
              </a:rPr>
              <a:t>Community Health Education:  </a:t>
            </a:r>
            <a:r>
              <a:rPr lang="en-GB" sz="1600" dirty="0">
                <a:latin typeface="Arial" panose="020B0604020202020204" pitchFamily="34" charset="0"/>
                <a:cs typeface="Arial" panose="020B0604020202020204" pitchFamily="34" charset="0"/>
              </a:rPr>
              <a:t>Fund health literacy programmes in schools, libraries and community centres, specifically in areas with low digital access and high deprivation.</a:t>
            </a:r>
          </a:p>
          <a:p>
            <a:pPr marL="0" indent="0">
              <a:buNone/>
            </a:pPr>
            <a:endParaRPr lang="en-GB" dirty="0"/>
          </a:p>
          <a:p>
            <a:pPr marL="0" indent="0">
              <a:buNone/>
            </a:pPr>
            <a:endParaRPr lang="en-GB" dirty="0"/>
          </a:p>
          <a:p>
            <a:endParaRPr lang="en-GB" dirty="0"/>
          </a:p>
        </p:txBody>
      </p:sp>
      <p:pic>
        <p:nvPicPr>
          <p:cNvPr id="5" name="Picture 4">
            <a:extLst>
              <a:ext uri="{FF2B5EF4-FFF2-40B4-BE49-F238E27FC236}">
                <a16:creationId xmlns:a16="http://schemas.microsoft.com/office/drawing/2014/main" id="{6991D6A2-498C-C9AF-17DF-77D3887B977F}"/>
              </a:ext>
            </a:extLst>
          </p:cNvPr>
          <p:cNvPicPr>
            <a:picLocks noChangeAspect="1"/>
          </p:cNvPicPr>
          <p:nvPr/>
        </p:nvPicPr>
        <p:blipFill>
          <a:blip r:embed="rId2"/>
          <a:stretch>
            <a:fillRect/>
          </a:stretch>
        </p:blipFill>
        <p:spPr>
          <a:xfrm>
            <a:off x="8459706" y="1697518"/>
            <a:ext cx="2553076" cy="3822150"/>
          </a:xfrm>
          <a:prstGeom prst="rect">
            <a:avLst/>
          </a:prstGeom>
        </p:spPr>
      </p:pic>
      <p:sp>
        <p:nvSpPr>
          <p:cNvPr id="7" name="TextBox 6">
            <a:extLst>
              <a:ext uri="{FF2B5EF4-FFF2-40B4-BE49-F238E27FC236}">
                <a16:creationId xmlns:a16="http://schemas.microsoft.com/office/drawing/2014/main" id="{BA632F89-0BC1-853E-118E-B33890AC4357}"/>
              </a:ext>
            </a:extLst>
          </p:cNvPr>
          <p:cNvSpPr txBox="1"/>
          <p:nvPr/>
        </p:nvSpPr>
        <p:spPr>
          <a:xfrm>
            <a:off x="7903029" y="5556993"/>
            <a:ext cx="4103914" cy="261610"/>
          </a:xfrm>
          <a:prstGeom prst="rect">
            <a:avLst/>
          </a:prstGeom>
          <a:noFill/>
        </p:spPr>
        <p:txBody>
          <a:bodyPr wrap="square">
            <a:spAutoFit/>
          </a:bodyPr>
          <a:lstStyle/>
          <a:p>
            <a:r>
              <a:rPr lang="en-GB" sz="1100" dirty="0"/>
              <a:t>This Photo by Unknown Author is licensed under CC BY</a:t>
            </a:r>
          </a:p>
        </p:txBody>
      </p:sp>
    </p:spTree>
    <p:extLst>
      <p:ext uri="{BB962C8B-B14F-4D97-AF65-F5344CB8AC3E}">
        <p14:creationId xmlns:p14="http://schemas.microsoft.com/office/powerpoint/2010/main" val="1063603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E863A8C4-E968-3C21-14DA-28BAEBFD85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A8CB1A-015E-6B85-B186-22191266E922}"/>
              </a:ext>
            </a:extLst>
          </p:cNvPr>
          <p:cNvSpPr>
            <a:spLocks noGrp="1"/>
          </p:cNvSpPr>
          <p:nvPr>
            <p:ph type="title"/>
          </p:nvPr>
        </p:nvSpPr>
        <p:spPr>
          <a:xfrm>
            <a:off x="521208" y="978408"/>
            <a:ext cx="11155680" cy="681785"/>
          </a:xfrm>
        </p:spPr>
        <p:txBody>
          <a:bodyPr>
            <a:normAutofit fontScale="90000"/>
          </a:bodyPr>
          <a:lstStyle/>
          <a:p>
            <a:r>
              <a:rPr lang="en-GB" dirty="0">
                <a:latin typeface="Arial" panose="020B0604020202020204" pitchFamily="34" charset="0"/>
                <a:cs typeface="Arial" panose="020B0604020202020204" pitchFamily="34" charset="0"/>
              </a:rPr>
              <a:t>Recommendations - National Level</a:t>
            </a:r>
          </a:p>
        </p:txBody>
      </p:sp>
      <p:sp>
        <p:nvSpPr>
          <p:cNvPr id="3" name="Content Placeholder 2">
            <a:extLst>
              <a:ext uri="{FF2B5EF4-FFF2-40B4-BE49-F238E27FC236}">
                <a16:creationId xmlns:a16="http://schemas.microsoft.com/office/drawing/2014/main" id="{9750BA0D-5465-C7B2-2ED4-D5EE35629710}"/>
              </a:ext>
            </a:extLst>
          </p:cNvPr>
          <p:cNvSpPr>
            <a:spLocks noGrp="1"/>
          </p:cNvSpPr>
          <p:nvPr>
            <p:ph idx="1"/>
          </p:nvPr>
        </p:nvSpPr>
        <p:spPr>
          <a:xfrm>
            <a:off x="1" y="1723682"/>
            <a:ext cx="6553200" cy="4848567"/>
          </a:xfrm>
        </p:spPr>
        <p:txBody>
          <a:bodyPr wrap="square">
            <a:normAutofit fontScale="92500" lnSpcReduction="20000"/>
          </a:bodyPr>
          <a:lstStyle/>
          <a:p>
            <a:pPr marL="0" indent="0">
              <a:buNone/>
            </a:pPr>
            <a:endParaRPr lang="en-GB" dirty="0"/>
          </a:p>
          <a:p>
            <a:pPr marL="342900" indent="-342900">
              <a:buAutoNum type="arabicPeriod"/>
            </a:pPr>
            <a:r>
              <a:rPr lang="en-GB" sz="1600" b="1" dirty="0">
                <a:latin typeface="Arial" panose="020B0604020202020204" pitchFamily="34" charset="0"/>
                <a:cs typeface="Arial" panose="020B0604020202020204" pitchFamily="34" charset="0"/>
              </a:rPr>
              <a:t>Increase Prevention Spending: </a:t>
            </a:r>
            <a:r>
              <a:rPr lang="en-GB" sz="1600" dirty="0">
                <a:latin typeface="Arial" panose="020B0604020202020204" pitchFamily="34" charset="0"/>
                <a:cs typeface="Arial" panose="020B0604020202020204" pitchFamily="34" charset="0"/>
              </a:rPr>
              <a:t>Increase prevention spending    so people can stay healthier, improve their wellbeing, and help the health system work well over the long term (OECD, 2026)</a:t>
            </a:r>
          </a:p>
          <a:p>
            <a:pPr marL="342900" indent="-342900">
              <a:buAutoNum type="arabicPeriod"/>
            </a:pPr>
            <a:r>
              <a:rPr lang="en-GB" sz="1600" b="1" dirty="0">
                <a:latin typeface="Arial" panose="020B0604020202020204" pitchFamily="34" charset="0"/>
                <a:cs typeface="Arial" panose="020B0604020202020204" pitchFamily="34" charset="0"/>
              </a:rPr>
              <a:t>Statutory Mental Health Parity: </a:t>
            </a:r>
            <a:r>
              <a:rPr lang="en-GB" sz="1600" dirty="0">
                <a:latin typeface="Arial" panose="020B0604020202020204" pitchFamily="34" charset="0"/>
                <a:cs typeface="Arial" panose="020B0604020202020204" pitchFamily="34" charset="0"/>
              </a:rPr>
              <a:t>Legislation that establishes equal recognition and value for mental and physical health (Baker and </a:t>
            </a:r>
            <a:r>
              <a:rPr lang="en-GB" sz="1600" dirty="0" err="1">
                <a:latin typeface="Arial" panose="020B0604020202020204" pitchFamily="34" charset="0"/>
                <a:cs typeface="Arial" panose="020B0604020202020204" pitchFamily="34" charset="0"/>
              </a:rPr>
              <a:t>Gheera</a:t>
            </a:r>
            <a:r>
              <a:rPr lang="en-GB" sz="1600" dirty="0">
                <a:latin typeface="Arial" panose="020B0604020202020204" pitchFamily="34" charset="0"/>
                <a:cs typeface="Arial" panose="020B0604020202020204" pitchFamily="34" charset="0"/>
              </a:rPr>
              <a:t>, 2020). Ring-fence funding equal to 28% of the NHS budget to match the disease burden.</a:t>
            </a:r>
          </a:p>
          <a:p>
            <a:pPr marL="342900" indent="-342900">
              <a:buAutoNum type="arabicPeriod"/>
            </a:pPr>
            <a:r>
              <a:rPr lang="en-GB" sz="1600" b="1" dirty="0">
                <a:latin typeface="Arial" panose="020B0604020202020204" pitchFamily="34" charset="0"/>
                <a:cs typeface="Arial" panose="020B0604020202020204" pitchFamily="34" charset="0"/>
              </a:rPr>
              <a:t>Introduce a Health Equity Act:  </a:t>
            </a:r>
            <a:r>
              <a:rPr lang="en-GB" sz="1600" dirty="0">
                <a:latin typeface="Arial" panose="020B0604020202020204" pitchFamily="34" charset="0"/>
                <a:cs typeface="Arial" panose="020B0604020202020204" pitchFamily="34" charset="0"/>
              </a:rPr>
              <a:t>Enact a statutory duty on all public bodies to reduce health inequalities. Require mandatory annual reporting against Marmot indicators. (Public Health England, 2017).</a:t>
            </a:r>
          </a:p>
          <a:p>
            <a:pPr marL="342900" indent="-342900">
              <a:buAutoNum type="arabicPeriod"/>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Universal Digital Access:  </a:t>
            </a:r>
            <a:r>
              <a:rPr lang="en-GB" sz="1600" dirty="0">
                <a:latin typeface="Arial" panose="020B0604020202020204" pitchFamily="34" charset="0"/>
                <a:cs typeface="Arial" panose="020B0604020202020204" pitchFamily="34" charset="0"/>
              </a:rPr>
              <a:t>Ensure NHS digital services are accessible to all. Fund digital inclusion hubs in deprived areas (Rodriguez, Shachar and Bates, 2022).</a:t>
            </a:r>
          </a:p>
          <a:p>
            <a:pPr marL="342900" indent="-342900">
              <a:buAutoNum type="arabicPeriod"/>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Workforce Investment:  </a:t>
            </a:r>
            <a:r>
              <a:rPr lang="en-GB" sz="1600" dirty="0">
                <a:latin typeface="Arial" panose="020B0604020202020204" pitchFamily="34" charset="0"/>
                <a:cs typeface="Arial" panose="020B0604020202020204" pitchFamily="34" charset="0"/>
              </a:rPr>
              <a:t>Implement the NHS People Plan in full. Recruit 8500 additional mental health staff by 2027. Address the 112,000-vacancy gap that currently destabilises care delivery (Health, 2026).</a:t>
            </a:r>
          </a:p>
          <a:p>
            <a:pPr marL="0" indent="0">
              <a:buNone/>
            </a:pPr>
            <a:endParaRPr lang="en-GB" dirty="0"/>
          </a:p>
          <a:p>
            <a:pPr marL="0" indent="0">
              <a:buNone/>
            </a:pPr>
            <a:endParaRPr lang="en-GB" dirty="0"/>
          </a:p>
          <a:p>
            <a:endParaRPr lang="en-GB" dirty="0"/>
          </a:p>
        </p:txBody>
      </p:sp>
      <p:pic>
        <p:nvPicPr>
          <p:cNvPr id="8" name="Picture 7">
            <a:extLst>
              <a:ext uri="{FF2B5EF4-FFF2-40B4-BE49-F238E27FC236}">
                <a16:creationId xmlns:a16="http://schemas.microsoft.com/office/drawing/2014/main" id="{7081E2CE-9497-CE67-48F0-CFCA9CE6DE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53200" y="1838807"/>
            <a:ext cx="5453398" cy="3120792"/>
          </a:xfrm>
          <a:prstGeom prst="rect">
            <a:avLst/>
          </a:prstGeom>
        </p:spPr>
      </p:pic>
      <p:sp>
        <p:nvSpPr>
          <p:cNvPr id="9" name="TextBox 8">
            <a:extLst>
              <a:ext uri="{FF2B5EF4-FFF2-40B4-BE49-F238E27FC236}">
                <a16:creationId xmlns:a16="http://schemas.microsoft.com/office/drawing/2014/main" id="{66039592-8EF0-BA46-417C-866D83B80286}"/>
              </a:ext>
            </a:extLst>
          </p:cNvPr>
          <p:cNvSpPr txBox="1"/>
          <p:nvPr/>
        </p:nvSpPr>
        <p:spPr>
          <a:xfrm>
            <a:off x="8153400" y="5148942"/>
            <a:ext cx="2754086" cy="369332"/>
          </a:xfrm>
          <a:prstGeom prst="rect">
            <a:avLst/>
          </a:prstGeom>
          <a:noFill/>
        </p:spPr>
        <p:txBody>
          <a:bodyPr wrap="square" rtlCol="0">
            <a:spAutoFit/>
          </a:bodyPr>
          <a:lstStyle/>
          <a:p>
            <a:r>
              <a:rPr lang="en-GB" sz="900" dirty="0">
                <a:hlinkClick r:id="rId3" tooltip="https://bearmarkethealth.blogspot.com/2015/08/taurine-grows-new-brain-cells-and-much.html"/>
              </a:rPr>
              <a:t>This Photo</a:t>
            </a:r>
            <a:r>
              <a:rPr lang="en-GB" sz="900" dirty="0"/>
              <a:t> by Unknown Author is licensed under </a:t>
            </a:r>
            <a:r>
              <a:rPr lang="en-GB" sz="900" dirty="0">
                <a:hlinkClick r:id="rId4" tooltip="https://creativecommons.org/licenses/by/3.0/"/>
              </a:rPr>
              <a:t>CC BY</a:t>
            </a:r>
            <a:endParaRPr lang="en-GB" sz="900" dirty="0"/>
          </a:p>
        </p:txBody>
      </p:sp>
    </p:spTree>
    <p:extLst>
      <p:ext uri="{BB962C8B-B14F-4D97-AF65-F5344CB8AC3E}">
        <p14:creationId xmlns:p14="http://schemas.microsoft.com/office/powerpoint/2010/main" val="1690708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02937-8750-95C2-89D5-4FAC0DE49B1B}"/>
              </a:ext>
            </a:extLst>
          </p:cNvPr>
          <p:cNvSpPr>
            <a:spLocks noGrp="1"/>
          </p:cNvSpPr>
          <p:nvPr>
            <p:ph type="title"/>
          </p:nvPr>
        </p:nvSpPr>
        <p:spPr>
          <a:xfrm>
            <a:off x="521208" y="978408"/>
            <a:ext cx="11155680" cy="948363"/>
          </a:xfrm>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1577BB62-1EF4-27EF-1139-441347D7D4CC}"/>
              </a:ext>
            </a:extLst>
          </p:cNvPr>
          <p:cNvSpPr>
            <a:spLocks noGrp="1"/>
          </p:cNvSpPr>
          <p:nvPr>
            <p:ph idx="1"/>
          </p:nvPr>
        </p:nvSpPr>
        <p:spPr>
          <a:xfrm>
            <a:off x="400050" y="1926771"/>
            <a:ext cx="6127245" cy="3856809"/>
          </a:xfrm>
        </p:spPr>
        <p:txBody>
          <a:bodyPr>
            <a:normAutofit/>
          </a:bodyPr>
          <a:lstStyle/>
          <a:p>
            <a:pPr marL="0" indent="0">
              <a:lnSpc>
                <a:spcPct val="120000"/>
              </a:lnSpc>
              <a:buNone/>
            </a:pPr>
            <a:r>
              <a:rPr lang="en-GB" dirty="0">
                <a:latin typeface="Arial" panose="020B0604020202020204" pitchFamily="34" charset="0"/>
                <a:cs typeface="Arial" panose="020B0604020202020204" pitchFamily="34" charset="0"/>
              </a:rPr>
              <a:t>Health, well-being, and sustainable development are inseparable. You cannot build a healthy nation while ignoring poverty, mental illness, or climate change. The evidence is clear: integrated, preventive, equitable care works. But it requires political will, adequate funding and long-term commitment.</a:t>
            </a:r>
          </a:p>
          <a:p>
            <a:pPr marL="0" indent="0">
              <a:lnSpc>
                <a:spcPct val="120000"/>
              </a:lnSpc>
              <a:buNone/>
            </a:pPr>
            <a:r>
              <a:rPr lang="en-GB" dirty="0">
                <a:latin typeface="Arial" panose="020B0604020202020204" pitchFamily="34" charset="0"/>
                <a:cs typeface="Arial" panose="020B0604020202020204" pitchFamily="34" charset="0"/>
              </a:rPr>
              <a:t>The NHS has the foundations. What it needs now is consistent investment in prevention, genuine mental health parity, and a statutory duty to reduce inequalities at every level.</a:t>
            </a:r>
          </a:p>
          <a:p>
            <a:pPr marL="0" indent="0">
              <a:buNone/>
            </a:pP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DC5D1646-4DFE-7202-54C5-0922809299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27296" y="1076446"/>
            <a:ext cx="4820375" cy="5365287"/>
          </a:xfrm>
          <a:prstGeom prst="rect">
            <a:avLst/>
          </a:prstGeom>
        </p:spPr>
      </p:pic>
      <p:sp>
        <p:nvSpPr>
          <p:cNvPr id="6" name="TextBox 5">
            <a:extLst>
              <a:ext uri="{FF2B5EF4-FFF2-40B4-BE49-F238E27FC236}">
                <a16:creationId xmlns:a16="http://schemas.microsoft.com/office/drawing/2014/main" id="{E1749BCD-33BA-C92D-F042-A7A4FD95DF47}"/>
              </a:ext>
            </a:extLst>
          </p:cNvPr>
          <p:cNvSpPr txBox="1"/>
          <p:nvPr/>
        </p:nvSpPr>
        <p:spPr>
          <a:xfrm>
            <a:off x="6527295" y="6539771"/>
            <a:ext cx="4594287" cy="230832"/>
          </a:xfrm>
          <a:prstGeom prst="rect">
            <a:avLst/>
          </a:prstGeom>
          <a:noFill/>
        </p:spPr>
        <p:txBody>
          <a:bodyPr wrap="square" rtlCol="0">
            <a:spAutoFit/>
          </a:bodyPr>
          <a:lstStyle/>
          <a:p>
            <a:r>
              <a:rPr lang="en-GB" sz="900" dirty="0">
                <a:hlinkClick r:id="rId3" tooltip="https://englishstuffesl.blogspot.com/2012/11/education-key-to-better-world.html"/>
              </a:rPr>
              <a:t>This Photo</a:t>
            </a:r>
            <a:r>
              <a:rPr lang="en-GB" sz="900" dirty="0"/>
              <a:t> by Unknown Author is licensed under </a:t>
            </a:r>
            <a:r>
              <a:rPr lang="en-GB" sz="900" dirty="0">
                <a:hlinkClick r:id="rId4" tooltip="https://creativecommons.org/licenses/by-nc-sa/3.0/"/>
              </a:rPr>
              <a:t>CC BY-SA-NC</a:t>
            </a:r>
            <a:endParaRPr lang="en-GB" sz="900" dirty="0"/>
          </a:p>
        </p:txBody>
      </p:sp>
      <p:sp>
        <p:nvSpPr>
          <p:cNvPr id="7" name="TextBox 6">
            <a:extLst>
              <a:ext uri="{FF2B5EF4-FFF2-40B4-BE49-F238E27FC236}">
                <a16:creationId xmlns:a16="http://schemas.microsoft.com/office/drawing/2014/main" id="{2DC06BAD-7819-D9E1-4842-703C58E79559}"/>
              </a:ext>
            </a:extLst>
          </p:cNvPr>
          <p:cNvSpPr txBox="1"/>
          <p:nvPr/>
        </p:nvSpPr>
        <p:spPr>
          <a:xfrm>
            <a:off x="434913" y="5879592"/>
            <a:ext cx="4594287" cy="923330"/>
          </a:xfrm>
          <a:prstGeom prst="rect">
            <a:avLst/>
          </a:prstGeom>
          <a:solidFill>
            <a:srgbClr val="00B050"/>
          </a:solidFill>
        </p:spPr>
        <p:txBody>
          <a:bodyPr wrap="square" rtlCol="0">
            <a:spAutoFit/>
          </a:bodyPr>
          <a:lstStyle/>
          <a:p>
            <a:r>
              <a:rPr lang="en-GB" dirty="0">
                <a:latin typeface="Arial" panose="020B0604020202020204" pitchFamily="34" charset="0"/>
                <a:cs typeface="Arial" panose="020B0604020202020204" pitchFamily="34" charset="0"/>
              </a:rPr>
              <a:t>Better Health, Better World: Transforming Global Well-Being for Generations to Come.</a:t>
            </a:r>
          </a:p>
        </p:txBody>
      </p:sp>
    </p:spTree>
    <p:extLst>
      <p:ext uri="{BB962C8B-B14F-4D97-AF65-F5344CB8AC3E}">
        <p14:creationId xmlns:p14="http://schemas.microsoft.com/office/powerpoint/2010/main" val="1976195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FA53C7-9A6D-2717-18D5-E93530159C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98EAE6-E0F3-74F1-BC11-4C6319447927}"/>
              </a:ext>
            </a:extLst>
          </p:cNvPr>
          <p:cNvSpPr>
            <a:spLocks noGrp="1"/>
          </p:cNvSpPr>
          <p:nvPr>
            <p:ph type="title"/>
          </p:nvPr>
        </p:nvSpPr>
        <p:spPr>
          <a:xfrm>
            <a:off x="521208" y="978408"/>
            <a:ext cx="11155680" cy="915706"/>
          </a:xfrm>
          <a:solidFill>
            <a:schemeClr val="accent2">
              <a:lumMod val="20000"/>
              <a:lumOff val="80000"/>
            </a:schemeClr>
          </a:solidFill>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6B960EB-142B-534C-10BF-58A5B1015C7A}"/>
              </a:ext>
            </a:extLst>
          </p:cNvPr>
          <p:cNvSpPr>
            <a:spLocks noGrp="1"/>
          </p:cNvSpPr>
          <p:nvPr>
            <p:ph idx="1"/>
          </p:nvPr>
        </p:nvSpPr>
        <p:spPr>
          <a:xfrm>
            <a:off x="521208" y="1992086"/>
            <a:ext cx="11155680" cy="4353850"/>
          </a:xfrm>
          <a:solidFill>
            <a:schemeClr val="accent2">
              <a:lumMod val="20000"/>
              <a:lumOff val="80000"/>
            </a:schemeClr>
          </a:solidFill>
        </p:spPr>
        <p:txBody>
          <a:bodyPr>
            <a:normAutofit/>
          </a:bodyPr>
          <a:lstStyle/>
          <a:p>
            <a:pPr marL="0" indent="0">
              <a:buNone/>
            </a:pPr>
            <a:r>
              <a:rPr lang="en-US" sz="1100" dirty="0">
                <a:latin typeface="Arial" panose="020B0604020202020204" pitchFamily="34" charset="0"/>
                <a:cs typeface="Arial" panose="020B0604020202020204" pitchFamily="34" charset="0"/>
              </a:rPr>
              <a:t>Baker, C. and </a:t>
            </a:r>
            <a:r>
              <a:rPr lang="en-US" sz="1100" dirty="0" err="1">
                <a:latin typeface="Arial" panose="020B0604020202020204" pitchFamily="34" charset="0"/>
                <a:cs typeface="Arial" panose="020B0604020202020204" pitchFamily="34" charset="0"/>
              </a:rPr>
              <a:t>Gheera</a:t>
            </a:r>
            <a:r>
              <a:rPr lang="en-US" sz="1100" dirty="0">
                <a:latin typeface="Arial" panose="020B0604020202020204" pitchFamily="34" charset="0"/>
                <a:cs typeface="Arial" panose="020B0604020202020204" pitchFamily="34" charset="0"/>
              </a:rPr>
              <a:t>, M. (2020)  Mental health: Achieving ‘parity of Esteem’. </a:t>
            </a:r>
            <a:r>
              <a:rPr lang="en-US" sz="1100" i="1" dirty="0">
                <a:latin typeface="Arial" panose="020B0604020202020204" pitchFamily="34" charset="0"/>
                <a:cs typeface="Arial" panose="020B0604020202020204" pitchFamily="34" charset="0"/>
              </a:rPr>
              <a:t>commonslibrary.parliament.uk</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2"/>
              </a:rPr>
              <a:t>https://commonslibrary.parliament.uk/mental-health-achieving-parity-of-esteem/</a:t>
            </a:r>
            <a:r>
              <a:rPr lang="en-US" sz="1100" dirty="0">
                <a:latin typeface="Arial" panose="020B0604020202020204" pitchFamily="34" charset="0"/>
                <a:cs typeface="Arial" panose="020B0604020202020204" pitchFamily="34" charset="0"/>
              </a:rPr>
              <a:t> (Accessed 30 June 2026).</a:t>
            </a:r>
            <a:endParaRPr lang="en-GB" sz="1100" dirty="0">
              <a:latin typeface="Arial" panose="020B0604020202020204" pitchFamily="34" charset="0"/>
              <a:cs typeface="Arial" panose="020B0604020202020204" pitchFamily="34" charset="0"/>
            </a:endParaRPr>
          </a:p>
          <a:p>
            <a:pPr marL="0" indent="0">
              <a:buNone/>
            </a:pPr>
            <a:r>
              <a:rPr lang="en-US" sz="1100" dirty="0">
                <a:latin typeface="Arial" panose="020B0604020202020204" pitchFamily="34" charset="0"/>
                <a:cs typeface="Arial" panose="020B0604020202020204" pitchFamily="34" charset="0"/>
              </a:rPr>
              <a:t>BMA (2025)  </a:t>
            </a:r>
            <a:r>
              <a:rPr lang="en-US" sz="1100" i="1" dirty="0">
                <a:latin typeface="Arial" panose="020B0604020202020204" pitchFamily="34" charset="0"/>
                <a:cs typeface="Arial" panose="020B0604020202020204" pitchFamily="34" charset="0"/>
              </a:rPr>
              <a:t>Mental Health Pressures Data Analysis</a:t>
            </a:r>
            <a:r>
              <a:rPr lang="en-US" sz="1100" dirty="0">
                <a:latin typeface="Arial" panose="020B0604020202020204" pitchFamily="34" charset="0"/>
                <a:cs typeface="Arial" panose="020B0604020202020204" pitchFamily="34" charset="0"/>
              </a:rPr>
              <a:t>. The British Medical Association. Available at: </a:t>
            </a:r>
            <a:r>
              <a:rPr lang="en-US" sz="1100" dirty="0">
                <a:latin typeface="Arial" panose="020B0604020202020204" pitchFamily="34" charset="0"/>
                <a:cs typeface="Arial" panose="020B0604020202020204" pitchFamily="34" charset="0"/>
                <a:hlinkClick r:id="rId3"/>
              </a:rPr>
              <a:t>https://www.bma.org.uk/advice-and-support/nhs-delivery-and-workforce/pressures/mental-health-pressures-data-analysis</a:t>
            </a:r>
            <a:r>
              <a:rPr lang="en-US" sz="1100" dirty="0">
                <a:latin typeface="Arial" panose="020B0604020202020204" pitchFamily="34" charset="0"/>
                <a:cs typeface="Arial" panose="020B0604020202020204" pitchFamily="34" charset="0"/>
              </a:rPr>
              <a:t> (Accessed 29 June 2026).</a:t>
            </a:r>
            <a:endParaRPr lang="en-GB" sz="1100" dirty="0">
              <a:latin typeface="Arial" panose="020B0604020202020204" pitchFamily="34" charset="0"/>
              <a:cs typeface="Arial" panose="020B0604020202020204" pitchFamily="34" charset="0"/>
            </a:endParaRPr>
          </a:p>
          <a:p>
            <a:pPr marL="0" indent="0">
              <a:buNone/>
            </a:pPr>
            <a:r>
              <a:rPr lang="en-US" sz="1100" dirty="0">
                <a:latin typeface="Arial" panose="020B0604020202020204" pitchFamily="34" charset="0"/>
                <a:cs typeface="Arial" panose="020B0604020202020204" pitchFamily="34" charset="0"/>
              </a:rPr>
              <a:t>Bolton, D. and Gillett, G. (2019)  </a:t>
            </a:r>
            <a:r>
              <a:rPr lang="en-US" sz="1100" i="1" dirty="0">
                <a:latin typeface="Arial" panose="020B0604020202020204" pitchFamily="34" charset="0"/>
                <a:cs typeface="Arial" panose="020B0604020202020204" pitchFamily="34" charset="0"/>
              </a:rPr>
              <a:t>The Biopsychosocial Model 40 Years on</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www.ncbi.nlm.nih.gov</a:t>
            </a:r>
            <a:r>
              <a:rPr lang="en-US" sz="1100" dirty="0">
                <a:latin typeface="Arial" panose="020B0604020202020204" pitchFamily="34" charset="0"/>
                <a:cs typeface="Arial" panose="020B0604020202020204" pitchFamily="34" charset="0"/>
              </a:rPr>
              <a:t>. Palgrave Pivot. Available at: </a:t>
            </a:r>
            <a:r>
              <a:rPr lang="en-US" sz="1100" dirty="0">
                <a:latin typeface="Arial" panose="020B0604020202020204" pitchFamily="34" charset="0"/>
                <a:cs typeface="Arial" panose="020B0604020202020204" pitchFamily="34" charset="0"/>
                <a:hlinkClick r:id="rId4"/>
              </a:rPr>
              <a:t>https://www.ncbi.nlm.nih.gov/books/NBK552030/</a:t>
            </a:r>
            <a:r>
              <a:rPr lang="en-US" sz="1100" dirty="0">
                <a:latin typeface="Arial" panose="020B0604020202020204" pitchFamily="34" charset="0"/>
                <a:cs typeface="Arial" panose="020B0604020202020204" pitchFamily="34" charset="0"/>
              </a:rPr>
              <a:t> (Accessed 29 June 2026).</a:t>
            </a:r>
            <a:endParaRPr lang="en-GB" sz="1100" dirty="0">
              <a:latin typeface="Arial" panose="020B0604020202020204" pitchFamily="34" charset="0"/>
              <a:cs typeface="Arial" panose="020B0604020202020204" pitchFamily="34" charset="0"/>
            </a:endParaRPr>
          </a:p>
          <a:p>
            <a:pPr marL="0" indent="0">
              <a:buNone/>
            </a:pPr>
            <a:r>
              <a:rPr lang="en-US" sz="1100" dirty="0">
                <a:latin typeface="Arial" panose="020B0604020202020204" pitchFamily="34" charset="0"/>
                <a:cs typeface="Arial" panose="020B0604020202020204" pitchFamily="34" charset="0"/>
              </a:rPr>
              <a:t>Charles, A. (2022)  </a:t>
            </a:r>
            <a:r>
              <a:rPr lang="en-US" sz="1100" i="1" dirty="0">
                <a:latin typeface="Arial" panose="020B0604020202020204" pitchFamily="34" charset="0"/>
                <a:cs typeface="Arial" panose="020B0604020202020204" pitchFamily="34" charset="0"/>
              </a:rPr>
              <a:t>Integrated Care Systems Explained</a:t>
            </a:r>
            <a:r>
              <a:rPr lang="en-US" sz="1100" dirty="0">
                <a:latin typeface="Arial" panose="020B0604020202020204" pitchFamily="34" charset="0"/>
                <a:cs typeface="Arial" panose="020B0604020202020204" pitchFamily="34" charset="0"/>
              </a:rPr>
              <a:t>.  The King’s Fund. Available at: </a:t>
            </a:r>
            <a:r>
              <a:rPr lang="en-US" sz="1100" dirty="0">
                <a:latin typeface="Arial" panose="020B0604020202020204" pitchFamily="34" charset="0"/>
                <a:cs typeface="Arial" panose="020B0604020202020204" pitchFamily="34" charset="0"/>
                <a:hlinkClick r:id="rId5"/>
              </a:rPr>
              <a:t>https://www.kingsfund.org.uk/insight-and-analysis/long-reads/integrated-care-systems-explained</a:t>
            </a:r>
            <a:r>
              <a:rPr lang="en-US" sz="1100" dirty="0">
                <a:latin typeface="Arial" panose="020B0604020202020204" pitchFamily="34" charset="0"/>
                <a:cs typeface="Arial" panose="020B0604020202020204" pitchFamily="34" charset="0"/>
              </a:rPr>
              <a:t> (Accessed 29 June 2026).</a:t>
            </a:r>
            <a:endParaRPr lang="en-GB" sz="1100" dirty="0">
              <a:latin typeface="Arial" panose="020B0604020202020204" pitchFamily="34" charset="0"/>
              <a:cs typeface="Arial" panose="020B0604020202020204" pitchFamily="34" charset="0"/>
            </a:endParaRPr>
          </a:p>
          <a:p>
            <a:pPr marL="0" indent="0">
              <a:buNone/>
            </a:pPr>
            <a:r>
              <a:rPr lang="en-US" sz="1100" dirty="0">
                <a:latin typeface="Arial" panose="020B0604020202020204" pitchFamily="34" charset="0"/>
                <a:cs typeface="Arial" panose="020B0604020202020204" pitchFamily="34" charset="0"/>
              </a:rPr>
              <a:t>Chng, N.R., Hawkins, K., Fitzpatrick, B., O’Donnell, C., MacKenzie, M., Wyke, S. and Mercer, S. (2021) ‘Implementing Social Prescribing in Primary Care in Areas of High Socioeconomic deprivation: Process Evaluation of the ‘Deep End’ Community Links Worker </a:t>
            </a:r>
            <a:r>
              <a:rPr lang="en-US" sz="1100" dirty="0" err="1">
                <a:latin typeface="Arial" panose="020B0604020202020204" pitchFamily="34" charset="0"/>
                <a:cs typeface="Arial" panose="020B0604020202020204" pitchFamily="34" charset="0"/>
              </a:rPr>
              <a:t>Programme</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British Journal of General Practice</a:t>
            </a:r>
            <a:r>
              <a:rPr lang="en-US" sz="1100" dirty="0">
                <a:latin typeface="Arial" panose="020B0604020202020204" pitchFamily="34" charset="0"/>
                <a:cs typeface="Arial" panose="020B0604020202020204" pitchFamily="34" charset="0"/>
              </a:rPr>
              <a:t>, p.BJGP.2020.1153. Available at </a:t>
            </a:r>
            <a:r>
              <a:rPr lang="en-US" sz="1100" dirty="0">
                <a:latin typeface="Arial" panose="020B0604020202020204" pitchFamily="34" charset="0"/>
                <a:cs typeface="Arial" panose="020B0604020202020204" pitchFamily="34" charset="0"/>
                <a:hlinkClick r:id="rId6"/>
              </a:rPr>
              <a:t>https://doi.org/10.3399/bjgp.2020.1153</a:t>
            </a:r>
            <a:r>
              <a:rPr lang="en-US" sz="1100" dirty="0">
                <a:latin typeface="Arial" panose="020B0604020202020204" pitchFamily="34" charset="0"/>
                <a:cs typeface="Arial" panose="020B0604020202020204" pitchFamily="34" charset="0"/>
              </a:rPr>
              <a:t>.</a:t>
            </a:r>
          </a:p>
          <a:p>
            <a:pPr marL="0" indent="0">
              <a:buNone/>
            </a:pPr>
            <a:r>
              <a:rPr lang="en-GB" sz="1100" dirty="0">
                <a:latin typeface="Arial" panose="020B0604020202020204" pitchFamily="34" charset="0"/>
                <a:cs typeface="Arial" panose="020B0604020202020204" pitchFamily="34" charset="0"/>
              </a:rPr>
              <a:t>Department of Health and Social Care (2022)  Health and Care Act 2022 Impact Assessments Summary Document and Analysis of Additional Measures.  Department of Health and Social Care. Available at: </a:t>
            </a:r>
            <a:r>
              <a:rPr lang="en-GB" sz="1100" dirty="0">
                <a:latin typeface="Arial" panose="020B0604020202020204" pitchFamily="34" charset="0"/>
                <a:cs typeface="Arial" panose="020B0604020202020204" pitchFamily="34" charset="0"/>
                <a:hlinkClick r:id="rId7"/>
              </a:rPr>
              <a:t>https://assets.publishing.service.gov.uk/media/6363d911e90e0705a8c35457/health-and-care-act-2022-summary-and-additional-measures-impact-assessment.pdf</a:t>
            </a:r>
            <a:r>
              <a:rPr lang="en-GB" sz="1100" dirty="0">
                <a:latin typeface="Arial" panose="020B0604020202020204" pitchFamily="34" charset="0"/>
                <a:cs typeface="Arial" panose="020B0604020202020204" pitchFamily="34" charset="0"/>
              </a:rPr>
              <a:t>  (Accessed 29 June 2026).</a:t>
            </a:r>
          </a:p>
          <a:p>
            <a:pPr marL="0" indent="0">
              <a:buNone/>
            </a:pPr>
            <a:endParaRPr lang="en-GB" dirty="0"/>
          </a:p>
        </p:txBody>
      </p:sp>
    </p:spTree>
    <p:extLst>
      <p:ext uri="{BB962C8B-B14F-4D97-AF65-F5344CB8AC3E}">
        <p14:creationId xmlns:p14="http://schemas.microsoft.com/office/powerpoint/2010/main" val="3759633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6AC45-2EBB-3B4B-0FF7-D63EA616C2CF}"/>
              </a:ext>
            </a:extLst>
          </p:cNvPr>
          <p:cNvSpPr>
            <a:spLocks noGrp="1"/>
          </p:cNvSpPr>
          <p:nvPr>
            <p:ph type="title"/>
          </p:nvPr>
        </p:nvSpPr>
        <p:spPr>
          <a:xfrm>
            <a:off x="521208" y="978408"/>
            <a:ext cx="11155680" cy="915706"/>
          </a:xfrm>
          <a:solidFill>
            <a:schemeClr val="accent2">
              <a:lumMod val="20000"/>
              <a:lumOff val="80000"/>
            </a:schemeClr>
          </a:solidFill>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459928C-3BB1-34B4-86AB-AF0EABDED4F6}"/>
              </a:ext>
            </a:extLst>
          </p:cNvPr>
          <p:cNvSpPr>
            <a:spLocks noGrp="1"/>
          </p:cNvSpPr>
          <p:nvPr>
            <p:ph idx="1"/>
          </p:nvPr>
        </p:nvSpPr>
        <p:spPr>
          <a:xfrm>
            <a:off x="521208" y="1992086"/>
            <a:ext cx="11155680" cy="4353850"/>
          </a:xfrm>
          <a:solidFill>
            <a:schemeClr val="accent2">
              <a:lumMod val="20000"/>
              <a:lumOff val="80000"/>
            </a:schemeClr>
          </a:solidFill>
        </p:spPr>
        <p:txBody>
          <a:bodyPr>
            <a:normAutofit lnSpcReduction="10000"/>
          </a:bodyPr>
          <a:lstStyle/>
          <a:p>
            <a:pPr marL="0" indent="0">
              <a:buNone/>
            </a:pPr>
            <a:r>
              <a:rPr lang="en-US" sz="1100" dirty="0">
                <a:latin typeface="Arial" panose="020B0604020202020204" pitchFamily="34" charset="0"/>
                <a:cs typeface="Arial" panose="020B0604020202020204" pitchFamily="34" charset="0"/>
              </a:rPr>
              <a:t>Harker, R. (2023)  Statistics on Smoking. </a:t>
            </a:r>
            <a:r>
              <a:rPr lang="en-US" sz="1100" i="1" dirty="0">
                <a:latin typeface="Arial" panose="020B0604020202020204" pitchFamily="34" charset="0"/>
                <a:cs typeface="Arial" panose="020B0604020202020204" pitchFamily="34" charset="0"/>
              </a:rPr>
              <a:t>commonslibrary.parliament.uk</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2"/>
              </a:rPr>
              <a:t>https://commonslibrary.parliament.uk/research-briefings/cbp-7648/</a:t>
            </a:r>
            <a:r>
              <a:rPr lang="en-US" sz="1100" dirty="0">
                <a:latin typeface="Arial" panose="020B0604020202020204" pitchFamily="34" charset="0"/>
                <a:cs typeface="Arial" panose="020B0604020202020204" pitchFamily="34" charset="0"/>
              </a:rPr>
              <a:t> (Accessed 29 June 2026).</a:t>
            </a:r>
            <a:endParaRPr lang="en-GB" sz="1100" dirty="0">
              <a:latin typeface="Arial" panose="020B0604020202020204" pitchFamily="34" charset="0"/>
              <a:cs typeface="Arial" panose="020B0604020202020204" pitchFamily="34" charset="0"/>
            </a:endParaRPr>
          </a:p>
          <a:p>
            <a:pPr marL="0" indent="0">
              <a:buNone/>
            </a:pPr>
            <a:r>
              <a:rPr lang="en-US" sz="1100" dirty="0">
                <a:latin typeface="Arial" panose="020B0604020202020204" pitchFamily="34" charset="0"/>
                <a:cs typeface="Arial" panose="020B0604020202020204" pitchFamily="34" charset="0"/>
              </a:rPr>
              <a:t>Health (2026)  </a:t>
            </a:r>
            <a:r>
              <a:rPr lang="en-US" sz="1100" i="1" dirty="0">
                <a:latin typeface="Arial" panose="020B0604020202020204" pitchFamily="34" charset="0"/>
                <a:cs typeface="Arial" panose="020B0604020202020204" pitchFamily="34" charset="0"/>
              </a:rPr>
              <a:t>Health Bill: Role and Functions of the Restructured DHSC - Fact Sheet</a:t>
            </a:r>
            <a:r>
              <a:rPr lang="en-US" sz="1100" dirty="0">
                <a:latin typeface="Arial" panose="020B0604020202020204" pitchFamily="34" charset="0"/>
                <a:cs typeface="Arial" panose="020B0604020202020204" pitchFamily="34" charset="0"/>
              </a:rPr>
              <a:t>.  GOV.UK. Available at: </a:t>
            </a:r>
            <a:r>
              <a:rPr lang="en-US" sz="1100" dirty="0">
                <a:latin typeface="Arial" panose="020B0604020202020204" pitchFamily="34" charset="0"/>
                <a:cs typeface="Arial" panose="020B0604020202020204" pitchFamily="34" charset="0"/>
                <a:hlinkClick r:id="rId3"/>
              </a:rPr>
              <a:t>https://www.gov.uk/government/publications/health-bill-role-and-functions-of-the-restructured-dhsc-fact-sheet/health-bill-role-and-functions-of-the-restructured-dhsc-fact-sheet</a:t>
            </a:r>
            <a:r>
              <a:rPr lang="en-US" sz="1100" dirty="0">
                <a:latin typeface="Arial" panose="020B0604020202020204" pitchFamily="34" charset="0"/>
                <a:cs typeface="Arial" panose="020B0604020202020204" pitchFamily="34" charset="0"/>
              </a:rPr>
              <a:t> (Accessed 29 June 2026).</a:t>
            </a:r>
            <a:endParaRPr lang="en-GB" sz="1100" dirty="0">
              <a:latin typeface="Arial" panose="020B0604020202020204" pitchFamily="34" charset="0"/>
              <a:cs typeface="Arial" panose="020B0604020202020204" pitchFamily="34" charset="0"/>
            </a:endParaRPr>
          </a:p>
          <a:p>
            <a:pPr marL="0" indent="0">
              <a:buNone/>
            </a:pPr>
            <a:r>
              <a:rPr lang="en-US" sz="1100" dirty="0">
                <a:latin typeface="Arial" panose="020B0604020202020204" pitchFamily="34" charset="0"/>
                <a:cs typeface="Arial" panose="020B0604020202020204" pitchFamily="34" charset="0"/>
              </a:rPr>
              <a:t>HM Treasury (2016)  </a:t>
            </a:r>
            <a:r>
              <a:rPr lang="en-US" sz="1100" i="1" dirty="0">
                <a:latin typeface="Arial" panose="020B0604020202020204" pitchFamily="34" charset="0"/>
                <a:cs typeface="Arial" panose="020B0604020202020204" pitchFamily="34" charset="0"/>
              </a:rPr>
              <a:t>London Health Devolution Agreement</a:t>
            </a:r>
            <a:r>
              <a:rPr lang="en-US" sz="1100" dirty="0">
                <a:latin typeface="Arial" panose="020B0604020202020204" pitchFamily="34" charset="0"/>
                <a:cs typeface="Arial" panose="020B0604020202020204" pitchFamily="34" charset="0"/>
              </a:rPr>
              <a:t>.  GOV.UK. Available at: </a:t>
            </a:r>
            <a:r>
              <a:rPr lang="en-US" sz="1100" dirty="0">
                <a:latin typeface="Arial" panose="020B0604020202020204" pitchFamily="34" charset="0"/>
                <a:cs typeface="Arial" panose="020B0604020202020204" pitchFamily="34" charset="0"/>
                <a:hlinkClick r:id="rId4"/>
              </a:rPr>
              <a:t>https://www.gov.uk/government/publications/london-health-devolution-agreement/london-health-devolution-agreement</a:t>
            </a:r>
            <a:r>
              <a:rPr lang="en-US" sz="1100" dirty="0">
                <a:latin typeface="Arial" panose="020B0604020202020204" pitchFamily="34" charset="0"/>
                <a:cs typeface="Arial" panose="020B0604020202020204" pitchFamily="34" charset="0"/>
              </a:rPr>
              <a:t> (Accessed 29 June 2026).</a:t>
            </a:r>
            <a:endParaRPr lang="en-GB" sz="1100" dirty="0">
              <a:latin typeface="Arial" panose="020B0604020202020204" pitchFamily="34" charset="0"/>
              <a:cs typeface="Arial" panose="020B0604020202020204" pitchFamily="34" charset="0"/>
            </a:endParaRPr>
          </a:p>
          <a:p>
            <a:pPr marL="0" indent="0">
              <a:buNone/>
            </a:pPr>
            <a:r>
              <a:rPr lang="en-US" sz="1100" dirty="0" err="1">
                <a:latin typeface="Arial" panose="020B0604020202020204" pitchFamily="34" charset="0"/>
                <a:cs typeface="Arial" panose="020B0604020202020204" pitchFamily="34" charset="0"/>
              </a:rPr>
              <a:t>Khavere</a:t>
            </a:r>
            <a:r>
              <a:rPr lang="en-US" sz="1100" dirty="0">
                <a:latin typeface="Arial" panose="020B0604020202020204" pitchFamily="34" charset="0"/>
                <a:cs typeface="Arial" panose="020B0604020202020204" pitchFamily="34" charset="0"/>
              </a:rPr>
              <a:t>, S., </a:t>
            </a:r>
            <a:r>
              <a:rPr lang="en-US" sz="1100" dirty="0" err="1">
                <a:latin typeface="Arial" panose="020B0604020202020204" pitchFamily="34" charset="0"/>
                <a:cs typeface="Arial" panose="020B0604020202020204" pitchFamily="34" charset="0"/>
              </a:rPr>
              <a:t>Hadjiconstantinou</a:t>
            </a:r>
            <a:r>
              <a:rPr lang="en-US" sz="1100" dirty="0">
                <a:latin typeface="Arial" panose="020B0604020202020204" pitchFamily="34" charset="0"/>
                <a:cs typeface="Arial" panose="020B0604020202020204" pitchFamily="34" charset="0"/>
              </a:rPr>
              <a:t>, M., </a:t>
            </a:r>
            <a:r>
              <a:rPr lang="en-US" sz="1100" dirty="0" err="1">
                <a:latin typeface="Arial" panose="020B0604020202020204" pitchFamily="34" charset="0"/>
                <a:cs typeface="Arial" panose="020B0604020202020204" pitchFamily="34" charset="0"/>
              </a:rPr>
              <a:t>Miksza</a:t>
            </a:r>
            <a:r>
              <a:rPr lang="en-US" sz="1100" dirty="0">
                <a:latin typeface="Arial" panose="020B0604020202020204" pitchFamily="34" charset="0"/>
                <a:cs typeface="Arial" panose="020B0604020202020204" pitchFamily="34" charset="0"/>
              </a:rPr>
              <a:t>, J., Hagan, J., Salisu‐Olatunji, S., </a:t>
            </a:r>
            <a:r>
              <a:rPr lang="en-US" sz="1100" dirty="0" err="1">
                <a:latin typeface="Arial" panose="020B0604020202020204" pitchFamily="34" charset="0"/>
                <a:cs typeface="Arial" panose="020B0604020202020204" pitchFamily="34" charset="0"/>
              </a:rPr>
              <a:t>Naderpour</a:t>
            </a:r>
            <a:r>
              <a:rPr lang="en-US" sz="1100" dirty="0">
                <a:latin typeface="Arial" panose="020B0604020202020204" pitchFamily="34" charset="0"/>
                <a:cs typeface="Arial" panose="020B0604020202020204" pitchFamily="34" charset="0"/>
              </a:rPr>
              <a:t>, S., Hassen, S.N., Karimi, Z. and Gillies, C.L. (2025) ‘Effectiveness of Self‐management Interventions on Type 2 Diabetes among Young Adults (18–45 years): a Systematic Review and Meta‐analysis; </a:t>
            </a:r>
            <a:r>
              <a:rPr lang="en-US" sz="1100" i="1" dirty="0">
                <a:latin typeface="Arial" panose="020B0604020202020204" pitchFamily="34" charset="0"/>
                <a:cs typeface="Arial" panose="020B0604020202020204" pitchFamily="34" charset="0"/>
              </a:rPr>
              <a:t>Diabetic Medicine</a:t>
            </a:r>
            <a:r>
              <a:rPr lang="en-US" sz="1100" dirty="0">
                <a:latin typeface="Arial" panose="020B0604020202020204" pitchFamily="34" charset="0"/>
                <a:cs typeface="Arial" panose="020B0604020202020204" pitchFamily="34" charset="0"/>
              </a:rPr>
              <a:t>, 42(10). Available at </a:t>
            </a:r>
            <a:r>
              <a:rPr lang="en-US" sz="1100" dirty="0">
                <a:latin typeface="Arial" panose="020B0604020202020204" pitchFamily="34" charset="0"/>
                <a:cs typeface="Arial" panose="020B0604020202020204" pitchFamily="34" charset="0"/>
                <a:hlinkClick r:id="rId5"/>
              </a:rPr>
              <a:t>https://doi.org/10.1111/dme.70127</a:t>
            </a:r>
            <a:r>
              <a:rPr lang="en-US" sz="1100" dirty="0">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a:p>
            <a:pPr marL="0" indent="0">
              <a:buNone/>
            </a:pPr>
            <a:r>
              <a:rPr lang="en-US" sz="1100" dirty="0">
                <a:latin typeface="Arial" panose="020B0604020202020204" pitchFamily="34" charset="0"/>
                <a:cs typeface="Arial" panose="020B0604020202020204" pitchFamily="34" charset="0"/>
              </a:rPr>
              <a:t>Life, P. (2026)  </a:t>
            </a:r>
            <a:r>
              <a:rPr lang="en-US" sz="1100" i="1" dirty="0">
                <a:latin typeface="Arial" panose="020B0604020202020204" pitchFamily="34" charset="0"/>
                <a:cs typeface="Arial" panose="020B0604020202020204" pitchFamily="34" charset="0"/>
              </a:rPr>
              <a:t>Healthy Life Expectancy by National Area deprivation, England and Wales</a:t>
            </a:r>
            <a:r>
              <a:rPr lang="en-US" sz="1100" dirty="0">
                <a:latin typeface="Arial" panose="020B0604020202020204" pitchFamily="34" charset="0"/>
                <a:cs typeface="Arial" panose="020B0604020202020204" pitchFamily="34" charset="0"/>
              </a:rPr>
              <a:t>.  Ons.gov.uk. Available at: </a:t>
            </a:r>
            <a:r>
              <a:rPr lang="en-US" sz="1100" dirty="0">
                <a:latin typeface="Arial" panose="020B0604020202020204" pitchFamily="34" charset="0"/>
                <a:cs typeface="Arial" panose="020B0604020202020204" pitchFamily="34" charset="0"/>
                <a:hlinkClick r:id="rId6"/>
              </a:rPr>
              <a:t>https://www.ons.gov.uk/peoplepopulationandcommunity/healthandsocialcare/healthinequalities/bulletins/healthylifeexpectancybynationalareadeprivationenglandandwales/between2013to2015and2022to2024</a:t>
            </a:r>
            <a:r>
              <a:rPr lang="en-US" sz="1100" dirty="0">
                <a:latin typeface="Arial" panose="020B0604020202020204" pitchFamily="34" charset="0"/>
                <a:cs typeface="Arial" panose="020B0604020202020204" pitchFamily="34" charset="0"/>
              </a:rPr>
              <a:t> (Accessed 29 June 2026).</a:t>
            </a:r>
            <a:endParaRPr lang="en-GB" sz="1100" dirty="0">
              <a:latin typeface="Arial" panose="020B0604020202020204" pitchFamily="34" charset="0"/>
              <a:cs typeface="Arial" panose="020B0604020202020204" pitchFamily="34" charset="0"/>
            </a:endParaRPr>
          </a:p>
          <a:p>
            <a:pPr marL="0" indent="0">
              <a:buNone/>
            </a:pPr>
            <a:r>
              <a:rPr lang="en-US" sz="1100" dirty="0">
                <a:latin typeface="Arial" panose="020B0604020202020204" pitchFamily="34" charset="0"/>
                <a:cs typeface="Arial" panose="020B0604020202020204" pitchFamily="34" charset="0"/>
              </a:rPr>
              <a:t>Memon, A., Taylor, K., </a:t>
            </a:r>
            <a:r>
              <a:rPr lang="en-US" sz="1100" dirty="0" err="1">
                <a:latin typeface="Arial" panose="020B0604020202020204" pitchFamily="34" charset="0"/>
                <a:cs typeface="Arial" panose="020B0604020202020204" pitchFamily="34" charset="0"/>
              </a:rPr>
              <a:t>Mohebati</a:t>
            </a:r>
            <a:r>
              <a:rPr lang="en-US" sz="1100" dirty="0">
                <a:latin typeface="Arial" panose="020B0604020202020204" pitchFamily="34" charset="0"/>
                <a:cs typeface="Arial" panose="020B0604020202020204" pitchFamily="34" charset="0"/>
              </a:rPr>
              <a:t>, L.M., Sundin, J., Cooper, M., Scanlon, T. and de Visser, R. (2016) ‘Perceived Barriers to Accessing Mental Health Services among Black and Minority Ethnic (BME) communities: a Qualitative Study in Southeast England; </a:t>
            </a:r>
            <a:r>
              <a:rPr lang="en-US" sz="1100" i="1" dirty="0">
                <a:latin typeface="Arial" panose="020B0604020202020204" pitchFamily="34" charset="0"/>
                <a:cs typeface="Arial" panose="020B0604020202020204" pitchFamily="34" charset="0"/>
              </a:rPr>
              <a:t>BMJ Open</a:t>
            </a:r>
            <a:r>
              <a:rPr lang="en-US" sz="1100" dirty="0">
                <a:latin typeface="Arial" panose="020B0604020202020204" pitchFamily="34" charset="0"/>
                <a:cs typeface="Arial" panose="020B0604020202020204" pitchFamily="34" charset="0"/>
              </a:rPr>
              <a:t>,  6(11), p.e012337. Available at: </a:t>
            </a:r>
            <a:r>
              <a:rPr lang="en-US" sz="1100" dirty="0">
                <a:latin typeface="Arial" panose="020B0604020202020204" pitchFamily="34" charset="0"/>
                <a:cs typeface="Arial" panose="020B0604020202020204" pitchFamily="34" charset="0"/>
                <a:hlinkClick r:id="rId7"/>
              </a:rPr>
              <a:t>https://bmjopen.bmj.com/content/6/11/e012337</a:t>
            </a:r>
            <a:r>
              <a:rPr lang="en-US" sz="1100" dirty="0">
                <a:latin typeface="Arial" panose="020B0604020202020204" pitchFamily="34" charset="0"/>
                <a:cs typeface="Arial" panose="020B0604020202020204" pitchFamily="34" charset="0"/>
              </a:rPr>
              <a:t> (Accessed 29 June 2026).</a:t>
            </a: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NHS England (2019)  NHS England Respiratory Disease.  NHS England. Available at: </a:t>
            </a:r>
            <a:r>
              <a:rPr lang="en-GB" sz="1100" dirty="0">
                <a:latin typeface="Arial" panose="020B0604020202020204" pitchFamily="34" charset="0"/>
                <a:cs typeface="Arial" panose="020B0604020202020204" pitchFamily="34" charset="0"/>
                <a:hlinkClick r:id="rId8"/>
              </a:rPr>
              <a:t>https://www.england.nhs.uk/ourwork/clinical-policy/respiratory-disease/</a:t>
            </a:r>
            <a:r>
              <a:rPr lang="en-GB" sz="1100" dirty="0">
                <a:latin typeface="Arial" panose="020B0604020202020204" pitchFamily="34" charset="0"/>
                <a:cs typeface="Arial" panose="020B0604020202020204" pitchFamily="34" charset="0"/>
              </a:rPr>
              <a:t>  (Accessed 29 June 2026).</a:t>
            </a:r>
          </a:p>
          <a:p>
            <a:pPr marL="0" indent="0">
              <a:buNone/>
            </a:pPr>
            <a:r>
              <a:rPr lang="en-GB" sz="1100" dirty="0">
                <a:latin typeface="Arial" panose="020B0604020202020204" pitchFamily="34" charset="0"/>
                <a:cs typeface="Arial" panose="020B0604020202020204" pitchFamily="34" charset="0"/>
              </a:rPr>
              <a:t>NHS England (2021)  Classification: Official Publications Approval reference: PAR642 Integrated Care Systems: Design Framework.  Available at: </a:t>
            </a:r>
            <a:r>
              <a:rPr lang="en-GB" sz="1100" dirty="0">
                <a:latin typeface="Arial" panose="020B0604020202020204" pitchFamily="34" charset="0"/>
                <a:cs typeface="Arial" panose="020B0604020202020204" pitchFamily="34" charset="0"/>
                <a:hlinkClick r:id="rId9"/>
              </a:rPr>
              <a:t>https://www.england.nhs.uk/wp-content/uploads/2021/06/B0642-ics-design-framework-june-2021.pdf</a:t>
            </a:r>
            <a:r>
              <a:rPr lang="en-GB" sz="1100" dirty="0">
                <a:latin typeface="Arial" panose="020B0604020202020204" pitchFamily="34" charset="0"/>
                <a:cs typeface="Arial" panose="020B0604020202020204" pitchFamily="34" charset="0"/>
              </a:rPr>
              <a:t>  (Accessed 29 June 2026).</a:t>
            </a:r>
          </a:p>
          <a:p>
            <a:pPr marL="0" indent="0">
              <a:buNone/>
            </a:pPr>
            <a:endParaRPr lang="en-GB" dirty="0"/>
          </a:p>
        </p:txBody>
      </p:sp>
    </p:spTree>
    <p:extLst>
      <p:ext uri="{BB962C8B-B14F-4D97-AF65-F5344CB8AC3E}">
        <p14:creationId xmlns:p14="http://schemas.microsoft.com/office/powerpoint/2010/main" val="2990805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41CC44-5FAD-123E-86BE-4AF8D4F4FA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2254B7-694A-2F84-E828-292A30E47F2E}"/>
              </a:ext>
            </a:extLst>
          </p:cNvPr>
          <p:cNvSpPr>
            <a:spLocks noGrp="1"/>
          </p:cNvSpPr>
          <p:nvPr>
            <p:ph type="title"/>
          </p:nvPr>
        </p:nvSpPr>
        <p:spPr>
          <a:xfrm>
            <a:off x="521208" y="978408"/>
            <a:ext cx="11155680" cy="915706"/>
          </a:xfrm>
          <a:solidFill>
            <a:schemeClr val="accent2">
              <a:lumMod val="20000"/>
              <a:lumOff val="80000"/>
            </a:schemeClr>
          </a:solidFill>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0DB5611-482C-FE6D-D524-9CB23F96884A}"/>
              </a:ext>
            </a:extLst>
          </p:cNvPr>
          <p:cNvSpPr>
            <a:spLocks noGrp="1"/>
          </p:cNvSpPr>
          <p:nvPr>
            <p:ph idx="1"/>
          </p:nvPr>
        </p:nvSpPr>
        <p:spPr>
          <a:xfrm>
            <a:off x="521208" y="1992086"/>
            <a:ext cx="11155680" cy="4353850"/>
          </a:xfrm>
          <a:solidFill>
            <a:schemeClr val="accent2">
              <a:lumMod val="20000"/>
              <a:lumOff val="80000"/>
            </a:schemeClr>
          </a:solidFill>
        </p:spPr>
        <p:txBody>
          <a:bodyPr>
            <a:normAutofit/>
          </a:bodyPr>
          <a:lstStyle/>
          <a:p>
            <a:pPr marL="0" indent="0">
              <a:buNone/>
            </a:pPr>
            <a:r>
              <a:rPr lang="en-GB" sz="1100" dirty="0">
                <a:latin typeface="Arial" panose="020B0604020202020204" pitchFamily="34" charset="0"/>
                <a:cs typeface="Arial" panose="020B0604020202020204" pitchFamily="34" charset="0"/>
              </a:rPr>
              <a:t>NHS England (2022)  Delivering a Net Zero NHS.  www.england.nhs.uk. Available at: </a:t>
            </a:r>
            <a:r>
              <a:rPr lang="en-GB" sz="1100" dirty="0">
                <a:latin typeface="Arial" panose="020B0604020202020204" pitchFamily="34" charset="0"/>
                <a:cs typeface="Arial" panose="020B0604020202020204" pitchFamily="34" charset="0"/>
                <a:hlinkClick r:id="rId2"/>
              </a:rPr>
              <a:t>https://www.england.nhs.uk/greenernhs/a-net-zero-nhs/</a:t>
            </a:r>
            <a:r>
              <a:rPr lang="en-GB" sz="1100" dirty="0">
                <a:latin typeface="Arial" panose="020B0604020202020204" pitchFamily="34" charset="0"/>
                <a:cs typeface="Arial" panose="020B0604020202020204" pitchFamily="34" charset="0"/>
              </a:rPr>
              <a:t>  (Accessed 29 June 2026).</a:t>
            </a:r>
          </a:p>
          <a:p>
            <a:pPr marL="0" indent="0">
              <a:buNone/>
            </a:pPr>
            <a:r>
              <a:rPr lang="en-GB" sz="1100" dirty="0">
                <a:latin typeface="Arial" panose="020B0604020202020204" pitchFamily="34" charset="0"/>
                <a:cs typeface="Arial" panose="020B0604020202020204" pitchFamily="34" charset="0"/>
              </a:rPr>
              <a:t>NHS England (2024)  NHS England - NHS Long Term Workforce Plan.  NHS England. Available at: </a:t>
            </a:r>
            <a:r>
              <a:rPr lang="en-GB" sz="1100" dirty="0">
                <a:latin typeface="Arial" panose="020B0604020202020204" pitchFamily="34" charset="0"/>
                <a:cs typeface="Arial" panose="020B0604020202020204" pitchFamily="34" charset="0"/>
                <a:hlinkClick r:id="rId3"/>
              </a:rPr>
              <a:t>https://www.england.nhs.uk/long-read/nhs-long-term-workforce-plan-2/</a:t>
            </a:r>
            <a:r>
              <a:rPr lang="en-GB" sz="1100" dirty="0">
                <a:latin typeface="Arial" panose="020B0604020202020204" pitchFamily="34" charset="0"/>
                <a:cs typeface="Arial" panose="020B0604020202020204" pitchFamily="34" charset="0"/>
              </a:rPr>
              <a:t>  (Accessed 29 June 2026).</a:t>
            </a:r>
          </a:p>
          <a:p>
            <a:pPr marL="0" indent="0">
              <a:buNone/>
            </a:pPr>
            <a:r>
              <a:rPr lang="en-GB" sz="1100" dirty="0">
                <a:latin typeface="Arial" panose="020B0604020202020204" pitchFamily="34" charset="0"/>
                <a:cs typeface="Arial" panose="020B0604020202020204" pitchFamily="34" charset="0"/>
              </a:rPr>
              <a:t>NHS England (2025)  NHS England» Financial Performance Update.  England.nhs.uk. Available at: </a:t>
            </a:r>
            <a:r>
              <a:rPr lang="en-GB" sz="1100" dirty="0">
                <a:latin typeface="Arial" panose="020B0604020202020204" pitchFamily="34" charset="0"/>
                <a:cs typeface="Arial" panose="020B0604020202020204" pitchFamily="34" charset="0"/>
                <a:hlinkClick r:id="rId4"/>
              </a:rPr>
              <a:t>https://www.england.nhs.uk/long-read/financial-performance-update-5/</a:t>
            </a:r>
            <a:r>
              <a:rPr lang="en-GB" sz="1100" dirty="0">
                <a:latin typeface="Arial" panose="020B0604020202020204" pitchFamily="34" charset="0"/>
                <a:cs typeface="Arial" panose="020B0604020202020204" pitchFamily="34" charset="0"/>
              </a:rPr>
              <a:t>  (Accessed 29 June 2026).</a:t>
            </a:r>
          </a:p>
          <a:p>
            <a:pPr marL="0" indent="0">
              <a:buNone/>
            </a:pPr>
            <a:r>
              <a:rPr lang="en-GB" sz="1100" dirty="0">
                <a:latin typeface="Arial" panose="020B0604020202020204" pitchFamily="34" charset="0"/>
                <a:cs typeface="Arial" panose="020B0604020202020204" pitchFamily="34" charset="0"/>
              </a:rPr>
              <a:t>O’Dowd, A. (2025) ‘Cancer: People in UK’s Poorest Areas Have Longer Waits for Care and Higher Death Rates; BMJ,  pp.r367–r367. Available at Available at </a:t>
            </a:r>
            <a:r>
              <a:rPr lang="en-GB" sz="1100" dirty="0">
                <a:latin typeface="Arial" panose="020B0604020202020204" pitchFamily="34" charset="0"/>
                <a:cs typeface="Arial" panose="020B0604020202020204" pitchFamily="34" charset="0"/>
                <a:hlinkClick r:id="rId5"/>
              </a:rPr>
              <a:t>https://doi.org/10.1136/bmj.r367</a:t>
            </a:r>
            <a:r>
              <a:rPr lang="en-GB" sz="1100" dirty="0">
                <a:latin typeface="Arial" panose="020B0604020202020204" pitchFamily="34" charset="0"/>
                <a:cs typeface="Arial" panose="020B0604020202020204" pitchFamily="34" charset="0"/>
              </a:rPr>
              <a:t>. </a:t>
            </a:r>
          </a:p>
          <a:p>
            <a:pPr marL="0" indent="0">
              <a:buNone/>
            </a:pPr>
            <a:r>
              <a:rPr lang="en-GB" sz="1100" dirty="0">
                <a:latin typeface="Arial" panose="020B0604020202020204" pitchFamily="34" charset="0"/>
                <a:cs typeface="Arial" panose="020B0604020202020204" pitchFamily="34" charset="0"/>
              </a:rPr>
              <a:t>OECD (2026) Health Spending and Financial Sustainability.  OECD. Available at: </a:t>
            </a:r>
            <a:r>
              <a:rPr lang="en-GB" sz="1100" dirty="0">
                <a:latin typeface="Arial" panose="020B0604020202020204" pitchFamily="34" charset="0"/>
                <a:cs typeface="Arial" panose="020B0604020202020204" pitchFamily="34" charset="0"/>
                <a:hlinkClick r:id="rId6"/>
              </a:rPr>
              <a:t>https://www.oecd.org/en/topics/policy-issues/health-spending-and-financial-sustainability.html</a:t>
            </a:r>
            <a:r>
              <a:rPr lang="en-GB" sz="1100" dirty="0">
                <a:latin typeface="Arial" panose="020B0604020202020204" pitchFamily="34" charset="0"/>
                <a:cs typeface="Arial" panose="020B0604020202020204" pitchFamily="34" charset="0"/>
              </a:rPr>
              <a:t> . (Accessed 29 June 2026).</a:t>
            </a:r>
          </a:p>
          <a:p>
            <a:pPr marL="0" indent="0">
              <a:buNone/>
            </a:pPr>
            <a:r>
              <a:rPr lang="en-GB" sz="1100" dirty="0">
                <a:latin typeface="Arial" panose="020B0604020202020204" pitchFamily="34" charset="0"/>
                <a:cs typeface="Arial" panose="020B0604020202020204" pitchFamily="34" charset="0"/>
              </a:rPr>
              <a:t>Park, C.L., </a:t>
            </a:r>
            <a:r>
              <a:rPr lang="en-GB" sz="1100" dirty="0" err="1">
                <a:latin typeface="Arial" panose="020B0604020202020204" pitchFamily="34" charset="0"/>
                <a:cs typeface="Arial" panose="020B0604020202020204" pitchFamily="34" charset="0"/>
              </a:rPr>
              <a:t>Kubzansky</a:t>
            </a:r>
            <a:r>
              <a:rPr lang="en-GB" sz="1100" dirty="0">
                <a:latin typeface="Arial" panose="020B0604020202020204" pitchFamily="34" charset="0"/>
                <a:cs typeface="Arial" panose="020B0604020202020204" pitchFamily="34" charset="0"/>
              </a:rPr>
              <a:t>, L.D., </a:t>
            </a:r>
            <a:r>
              <a:rPr lang="en-GB" sz="1100" dirty="0" err="1">
                <a:latin typeface="Arial" panose="020B0604020202020204" pitchFamily="34" charset="0"/>
                <a:cs typeface="Arial" panose="020B0604020202020204" pitchFamily="34" charset="0"/>
              </a:rPr>
              <a:t>Chafouleas</a:t>
            </a:r>
            <a:r>
              <a:rPr lang="en-GB" sz="1100" dirty="0">
                <a:latin typeface="Arial" panose="020B0604020202020204" pitchFamily="34" charset="0"/>
                <a:cs typeface="Arial" panose="020B0604020202020204" pitchFamily="34" charset="0"/>
              </a:rPr>
              <a:t>, S.M., Davidson, R.J., Keltner, D., </a:t>
            </a:r>
            <a:r>
              <a:rPr lang="en-GB" sz="1100" dirty="0" err="1">
                <a:latin typeface="Arial" panose="020B0604020202020204" pitchFamily="34" charset="0"/>
                <a:cs typeface="Arial" panose="020B0604020202020204" pitchFamily="34" charset="0"/>
              </a:rPr>
              <a:t>Parsafar</a:t>
            </a:r>
            <a:r>
              <a:rPr lang="en-GB" sz="1100" dirty="0">
                <a:latin typeface="Arial" panose="020B0604020202020204" pitchFamily="34" charset="0"/>
                <a:cs typeface="Arial" panose="020B0604020202020204" pitchFamily="34" charset="0"/>
              </a:rPr>
              <a:t>, P., Conwell, Y., Martin, M.Y., Hanmer, J. and Wang, K.H. (2022) ‘Emotional Well-Being: What It Is and Why It Matters; Affective Science,  4(1). Available at </a:t>
            </a:r>
            <a:r>
              <a:rPr lang="en-GB" sz="1100" dirty="0">
                <a:latin typeface="Arial" panose="020B0604020202020204" pitchFamily="34" charset="0"/>
                <a:cs typeface="Arial" panose="020B0604020202020204" pitchFamily="34" charset="0"/>
                <a:hlinkClick r:id="rId7"/>
              </a:rPr>
              <a:t>https://doi.org/10.1007/s42761-022-00163-0</a:t>
            </a:r>
            <a:r>
              <a:rPr lang="en-GB" sz="1100" dirty="0">
                <a:latin typeface="Arial" panose="020B0604020202020204" pitchFamily="34" charset="0"/>
                <a:cs typeface="Arial" panose="020B0604020202020204" pitchFamily="34" charset="0"/>
              </a:rPr>
              <a:t>. </a:t>
            </a:r>
          </a:p>
          <a:p>
            <a:pPr marL="0" indent="0">
              <a:buNone/>
            </a:pPr>
            <a:r>
              <a:rPr lang="en-GB" sz="1100" dirty="0">
                <a:latin typeface="Arial" panose="020B0604020202020204" pitchFamily="34" charset="0"/>
                <a:cs typeface="Arial" panose="020B0604020202020204" pitchFamily="34" charset="0"/>
              </a:rPr>
              <a:t>Pepper, T., Hart, K. and Hodgkins, C. (2023) ‘Tackling (Childhood) Obesity through a Voluntary Food Reformulation Policy: a Repeated Cross-Sectional Study Investigating Nutritional Changes in the Out-of-Home Sector; Nutrients, 15(14), pp.3149–3149. Available at </a:t>
            </a:r>
            <a:r>
              <a:rPr lang="en-GB" sz="1100" dirty="0">
                <a:latin typeface="Arial" panose="020B0604020202020204" pitchFamily="34" charset="0"/>
                <a:cs typeface="Arial" panose="020B0604020202020204" pitchFamily="34" charset="0"/>
                <a:hlinkClick r:id="rId8"/>
              </a:rPr>
              <a:t>https://doi.org/10.3390/nu15143149</a:t>
            </a:r>
            <a:r>
              <a:rPr lang="en-GB" sz="1100" dirty="0">
                <a:latin typeface="Arial" panose="020B0604020202020204" pitchFamily="34" charset="0"/>
                <a:cs typeface="Arial" panose="020B0604020202020204" pitchFamily="34" charset="0"/>
              </a:rPr>
              <a:t>.          </a:t>
            </a:r>
          </a:p>
          <a:p>
            <a:pPr marL="0" indent="0">
              <a:buNone/>
            </a:pPr>
            <a:r>
              <a:rPr lang="en-GB" sz="1100" dirty="0">
                <a:latin typeface="Arial" panose="020B0604020202020204" pitchFamily="34" charset="0"/>
                <a:cs typeface="Arial" panose="020B0604020202020204" pitchFamily="34" charset="0"/>
              </a:rPr>
              <a:t>Public Health England (2017)  Social Determinants of Health.  gov.uk. Available at: </a:t>
            </a:r>
            <a:r>
              <a:rPr lang="en-GB" sz="1100" dirty="0">
                <a:latin typeface="Arial" panose="020B0604020202020204" pitchFamily="34" charset="0"/>
                <a:cs typeface="Arial" panose="020B0604020202020204" pitchFamily="34" charset="0"/>
                <a:hlinkClick r:id="rId9"/>
              </a:rPr>
              <a:t>https://www.gov.uk/government/publications/health-profile-for-england/chapter-6-social-determinants-of-health</a:t>
            </a:r>
            <a:r>
              <a:rPr lang="en-GB" sz="1100" dirty="0">
                <a:latin typeface="Arial" panose="020B0604020202020204" pitchFamily="34" charset="0"/>
                <a:cs typeface="Arial" panose="020B0604020202020204" pitchFamily="34" charset="0"/>
              </a:rPr>
              <a:t>  (Accessed 30 June 2026).</a:t>
            </a:r>
          </a:p>
          <a:p>
            <a:pPr marL="0" indent="0">
              <a:buNone/>
            </a:pPr>
            <a:endParaRPr lang="en-GB" dirty="0"/>
          </a:p>
        </p:txBody>
      </p:sp>
    </p:spTree>
    <p:extLst>
      <p:ext uri="{BB962C8B-B14F-4D97-AF65-F5344CB8AC3E}">
        <p14:creationId xmlns:p14="http://schemas.microsoft.com/office/powerpoint/2010/main" val="26025376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076D3D-7B82-E915-9F85-69AF601689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986F74-79C4-F87B-FA66-CDCDAEFEFB3D}"/>
              </a:ext>
            </a:extLst>
          </p:cNvPr>
          <p:cNvSpPr>
            <a:spLocks noGrp="1"/>
          </p:cNvSpPr>
          <p:nvPr>
            <p:ph type="title"/>
          </p:nvPr>
        </p:nvSpPr>
        <p:spPr>
          <a:xfrm>
            <a:off x="521208" y="978408"/>
            <a:ext cx="11155680" cy="915706"/>
          </a:xfrm>
          <a:solidFill>
            <a:schemeClr val="accent2">
              <a:lumMod val="20000"/>
              <a:lumOff val="80000"/>
            </a:schemeClr>
          </a:solidFill>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3E802E0-ACED-7DA5-A69C-9EE0F24AE358}"/>
              </a:ext>
            </a:extLst>
          </p:cNvPr>
          <p:cNvSpPr>
            <a:spLocks noGrp="1"/>
          </p:cNvSpPr>
          <p:nvPr>
            <p:ph idx="1"/>
          </p:nvPr>
        </p:nvSpPr>
        <p:spPr>
          <a:xfrm>
            <a:off x="521208" y="1992086"/>
            <a:ext cx="11155680" cy="4353850"/>
          </a:xfrm>
          <a:solidFill>
            <a:schemeClr val="accent2">
              <a:lumMod val="20000"/>
              <a:lumOff val="80000"/>
            </a:schemeClr>
          </a:solidFill>
        </p:spPr>
        <p:txBody>
          <a:bodyPr>
            <a:normAutofit fontScale="92500" lnSpcReduction="10000"/>
          </a:bodyPr>
          <a:lstStyle/>
          <a:p>
            <a:pPr marL="0" indent="0">
              <a:buNone/>
            </a:pPr>
            <a:r>
              <a:rPr lang="en-GB" sz="1200" dirty="0">
                <a:latin typeface="Arial" panose="020B0604020202020204" pitchFamily="34" charset="0"/>
                <a:cs typeface="Arial" panose="020B0604020202020204" pitchFamily="34" charset="0"/>
              </a:rPr>
              <a:t>Rayland, A. and Andrews, J. (2023) ‘From Social Network to Peer Support Network: Opportunities to Explore Mechanisms of Online Peer Support for Mental Health; JMIR Mental Health,  10(1), p.e41855. Available at </a:t>
            </a:r>
            <a:r>
              <a:rPr lang="en-GB" sz="1200" dirty="0">
                <a:latin typeface="Arial" panose="020B0604020202020204" pitchFamily="34" charset="0"/>
                <a:cs typeface="Arial" panose="020B0604020202020204" pitchFamily="34" charset="0"/>
                <a:hlinkClick r:id="rId2"/>
              </a:rPr>
              <a:t>https://doi.org/10.2196/41855</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Reidy, C., Papoutsi, C., KC, S., </a:t>
            </a:r>
            <a:r>
              <a:rPr lang="en-GB" sz="1200" dirty="0" err="1">
                <a:latin typeface="Arial" panose="020B0604020202020204" pitchFamily="34" charset="0"/>
                <a:cs typeface="Arial" panose="020B0604020202020204" pitchFamily="34" charset="0"/>
              </a:rPr>
              <a:t>Gudgin</a:t>
            </a:r>
            <a:r>
              <a:rPr lang="en-GB" sz="1200" dirty="0">
                <a:latin typeface="Arial" panose="020B0604020202020204" pitchFamily="34" charset="0"/>
                <a:cs typeface="Arial" panose="020B0604020202020204" pitchFamily="34" charset="0"/>
              </a:rPr>
              <a:t>, B., Laverty, A.A., Greaves, F. and Powell, J. (2025) ‘Qualitative Evaluation of the Implementation and National roll-out of the NHS App in England; BMC Medicine, 23(1). Available at </a:t>
            </a:r>
            <a:r>
              <a:rPr lang="en-GB" sz="1200" dirty="0">
                <a:latin typeface="Arial" panose="020B0604020202020204" pitchFamily="34" charset="0"/>
                <a:cs typeface="Arial" panose="020B0604020202020204" pitchFamily="34" charset="0"/>
                <a:hlinkClick r:id="rId3"/>
              </a:rPr>
              <a:t>https://doi.org/10.1186/s12916-024-03842-w</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Rodriguez, J.A., Shachar, C. and Bates, D.W. (2022) ‘Digital Inclusion as Health Care — Supporting Health Care Equity with Digital-Infrastructure Initiatives; New England Journal of Medicine, 386(12). Available at </a:t>
            </a:r>
            <a:r>
              <a:rPr lang="en-GB" sz="1200" dirty="0">
                <a:latin typeface="Arial" panose="020B0604020202020204" pitchFamily="34" charset="0"/>
                <a:cs typeface="Arial" panose="020B0604020202020204" pitchFamily="34" charset="0"/>
                <a:hlinkClick r:id="rId4"/>
              </a:rPr>
              <a:t>https://doi.org/10.1056/nejmp2115646</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Royal College of General Practitioners (2017)  Mental Health in Primary Care.  www.rcgp.org.uk. Available at: </a:t>
            </a:r>
            <a:r>
              <a:rPr lang="en-GB" sz="1200" dirty="0">
                <a:latin typeface="Arial" panose="020B0604020202020204" pitchFamily="34" charset="0"/>
                <a:cs typeface="Arial" panose="020B0604020202020204" pitchFamily="34" charset="0"/>
                <a:hlinkClick r:id="rId5"/>
              </a:rPr>
              <a:t>https://www.rcgp.org.uk/representing-you/policy-areas/mental-health-in-primary-care</a:t>
            </a:r>
            <a:r>
              <a:rPr lang="en-GB" sz="1200" dirty="0">
                <a:latin typeface="Arial" panose="020B0604020202020204" pitchFamily="34" charset="0"/>
                <a:cs typeface="Arial" panose="020B0604020202020204" pitchFamily="34" charset="0"/>
              </a:rPr>
              <a:t>  (Accessed 30 June 2026).</a:t>
            </a:r>
          </a:p>
          <a:p>
            <a:pPr marL="0" indent="0">
              <a:buNone/>
            </a:pPr>
            <a:r>
              <a:rPr lang="en-GB" sz="1200" dirty="0">
                <a:latin typeface="Arial" panose="020B0604020202020204" pitchFamily="34" charset="0"/>
                <a:cs typeface="Arial" panose="020B0604020202020204" pitchFamily="34" charset="0"/>
              </a:rPr>
              <a:t>Sakellariou, D. and </a:t>
            </a:r>
            <a:r>
              <a:rPr lang="en-GB" sz="1200" dirty="0" err="1">
                <a:latin typeface="Arial" panose="020B0604020202020204" pitchFamily="34" charset="0"/>
                <a:cs typeface="Arial" panose="020B0604020202020204" pitchFamily="34" charset="0"/>
              </a:rPr>
              <a:t>Rotarou</a:t>
            </a:r>
            <a:r>
              <a:rPr lang="en-GB" sz="1200" dirty="0">
                <a:latin typeface="Arial" panose="020B0604020202020204" pitchFamily="34" charset="0"/>
                <a:cs typeface="Arial" panose="020B0604020202020204" pitchFamily="34" charset="0"/>
              </a:rPr>
              <a:t>, E.S. (2017) ‘Access to Healthcare for Men and Women with Disabilities in the UK: Secondary Analysis of cross-sectional Data; BMJ Open,  7(8), p.e016614. Available at </a:t>
            </a:r>
            <a:r>
              <a:rPr lang="en-GB" sz="1200" dirty="0">
                <a:latin typeface="Arial" panose="020B0604020202020204" pitchFamily="34" charset="0"/>
                <a:cs typeface="Arial" panose="020B0604020202020204" pitchFamily="34" charset="0"/>
                <a:hlinkClick r:id="rId6"/>
              </a:rPr>
              <a:t>https://doi.org/10.1136/bmjopen-2017-016614</a:t>
            </a:r>
            <a:r>
              <a:rPr lang="en-GB" sz="1200" dirty="0">
                <a:latin typeface="Arial" panose="020B0604020202020204" pitchFamily="34" charset="0"/>
                <a:cs typeface="Arial" panose="020B0604020202020204" pitchFamily="34" charset="0"/>
              </a:rPr>
              <a:t>. </a:t>
            </a:r>
          </a:p>
          <a:p>
            <a:pPr marL="0" indent="0">
              <a:buNone/>
            </a:pPr>
            <a:r>
              <a:rPr lang="en-GB" sz="1200" dirty="0" err="1">
                <a:latin typeface="Arial" panose="020B0604020202020204" pitchFamily="34" charset="0"/>
                <a:cs typeface="Arial" panose="020B0604020202020204" pitchFamily="34" charset="0"/>
              </a:rPr>
              <a:t>Schramme</a:t>
            </a:r>
            <a:r>
              <a:rPr lang="en-GB" sz="1200" dirty="0">
                <a:latin typeface="Arial" panose="020B0604020202020204" pitchFamily="34" charset="0"/>
                <a:cs typeface="Arial" panose="020B0604020202020204" pitchFamily="34" charset="0"/>
              </a:rPr>
              <a:t>, T. (2023) ‘Health as Complete Well-Being: the WHO Definition and beyond; Public Health Ethics,  16(3), pp.210–218. Available at </a:t>
            </a:r>
            <a:r>
              <a:rPr lang="en-GB" sz="1200" dirty="0">
                <a:latin typeface="Arial" panose="020B0604020202020204" pitchFamily="34" charset="0"/>
                <a:cs typeface="Arial" panose="020B0604020202020204" pitchFamily="34" charset="0"/>
                <a:hlinkClick r:id="rId7"/>
              </a:rPr>
              <a:t>https://doi.org/10.1093/phe/phad017</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SCIE (2024) Community Support - SCIE Housing Resource.  SCIE. Available at: </a:t>
            </a:r>
            <a:r>
              <a:rPr lang="en-GB" sz="1200" dirty="0">
                <a:latin typeface="Arial" panose="020B0604020202020204" pitchFamily="34" charset="0"/>
                <a:cs typeface="Arial" panose="020B0604020202020204" pitchFamily="34" charset="0"/>
                <a:hlinkClick r:id="rId8"/>
              </a:rPr>
              <a:t>https://www.scie.org.uk/housing/independent-living-solutions-empowering-lives-and-enhancing-communities/community-support/</a:t>
            </a:r>
            <a:r>
              <a:rPr lang="en-GB" sz="1200" dirty="0">
                <a:latin typeface="Arial" panose="020B0604020202020204" pitchFamily="34" charset="0"/>
                <a:cs typeface="Arial" panose="020B0604020202020204" pitchFamily="34" charset="0"/>
              </a:rPr>
              <a:t>  (Accessed 29 June 2026).</a:t>
            </a:r>
          </a:p>
          <a:p>
            <a:pPr marL="0" indent="0">
              <a:buNone/>
            </a:pPr>
            <a:r>
              <a:rPr lang="en-GB" sz="1200" dirty="0">
                <a:latin typeface="Arial" panose="020B0604020202020204" pitchFamily="34" charset="0"/>
                <a:cs typeface="Arial" panose="020B0604020202020204" pitchFamily="34" charset="0"/>
              </a:rPr>
              <a:t>WHO (2023)  SDG Target 3.9 Mortality from Environmental Pollution.  www.who.int. Available at: </a:t>
            </a:r>
            <a:r>
              <a:rPr lang="en-GB" sz="1200" dirty="0">
                <a:latin typeface="Arial" panose="020B0604020202020204" pitchFamily="34" charset="0"/>
                <a:cs typeface="Arial" panose="020B0604020202020204" pitchFamily="34" charset="0"/>
                <a:hlinkClick r:id="rId9"/>
              </a:rPr>
              <a:t>https://www.who.int/data/gho/data/themes/topics/sdg-target-3_9-mortality-from-environmental-pollution</a:t>
            </a:r>
            <a:r>
              <a:rPr lang="en-GB" sz="1200" dirty="0">
                <a:latin typeface="Arial" panose="020B0604020202020204" pitchFamily="34" charset="0"/>
                <a:cs typeface="Arial" panose="020B0604020202020204" pitchFamily="34" charset="0"/>
              </a:rPr>
              <a:t>  (Accessed 29 June 2026).</a:t>
            </a:r>
          </a:p>
          <a:p>
            <a:pPr marL="0" indent="0">
              <a:buNone/>
            </a:pPr>
            <a:r>
              <a:rPr lang="en-GB" sz="1200" dirty="0">
                <a:latin typeface="Arial" panose="020B0604020202020204" pitchFamily="34" charset="0"/>
                <a:cs typeface="Arial" panose="020B0604020202020204" pitchFamily="34" charset="0"/>
              </a:rPr>
              <a:t>World Health Organization (2025)  Social Determinants of Health. World Health Organization. Available at: </a:t>
            </a:r>
            <a:r>
              <a:rPr lang="en-GB" sz="1200" dirty="0">
                <a:latin typeface="Arial" panose="020B0604020202020204" pitchFamily="34" charset="0"/>
                <a:cs typeface="Arial" panose="020B0604020202020204" pitchFamily="34" charset="0"/>
                <a:hlinkClick r:id="rId10"/>
              </a:rPr>
              <a:t>https://www.who.int/health-topics/social-determinants-of-health#tab=tab_1</a:t>
            </a:r>
            <a:r>
              <a:rPr lang="en-GB" sz="1200" dirty="0">
                <a:latin typeface="Arial" panose="020B0604020202020204" pitchFamily="34" charset="0"/>
                <a:cs typeface="Arial" panose="020B0604020202020204" pitchFamily="34" charset="0"/>
              </a:rPr>
              <a:t>  (Accessed 29 June 2026).</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577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A2581-8FBE-B543-6A25-BB3C7BF97CD6}"/>
              </a:ext>
            </a:extLst>
          </p:cNvPr>
          <p:cNvSpPr>
            <a:spLocks noGrp="1"/>
          </p:cNvSpPr>
          <p:nvPr>
            <p:ph type="title"/>
          </p:nvPr>
        </p:nvSpPr>
        <p:spPr>
          <a:xfrm>
            <a:off x="521208" y="978407"/>
            <a:ext cx="11155680" cy="5745257"/>
          </a:xfrm>
        </p:spPr>
        <p:txBody>
          <a:bodyPr/>
          <a:lstStyle/>
          <a:p>
            <a:endParaRPr lang="en-GB" dirty="0"/>
          </a:p>
        </p:txBody>
      </p:sp>
      <p:pic>
        <p:nvPicPr>
          <p:cNvPr id="5" name="Content Placeholder 4">
            <a:extLst>
              <a:ext uri="{FF2B5EF4-FFF2-40B4-BE49-F238E27FC236}">
                <a16:creationId xmlns:a16="http://schemas.microsoft.com/office/drawing/2014/main" id="{D6CF3E08-BB6B-B536-C5E0-803B4613F13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40012" y="3197329"/>
            <a:ext cx="3590785" cy="2693089"/>
          </a:xfrm>
        </p:spPr>
      </p:pic>
      <p:sp>
        <p:nvSpPr>
          <p:cNvPr id="6" name="TextBox 5">
            <a:extLst>
              <a:ext uri="{FF2B5EF4-FFF2-40B4-BE49-F238E27FC236}">
                <a16:creationId xmlns:a16="http://schemas.microsoft.com/office/drawing/2014/main" id="{5668DA6F-0F27-D500-F6EC-B9C4E6C86BB3}"/>
              </a:ext>
            </a:extLst>
          </p:cNvPr>
          <p:cNvSpPr txBox="1"/>
          <p:nvPr/>
        </p:nvSpPr>
        <p:spPr>
          <a:xfrm>
            <a:off x="3711305" y="5890419"/>
            <a:ext cx="4648200" cy="230832"/>
          </a:xfrm>
          <a:prstGeom prst="rect">
            <a:avLst/>
          </a:prstGeom>
          <a:noFill/>
        </p:spPr>
        <p:txBody>
          <a:bodyPr wrap="square" rtlCol="0">
            <a:spAutoFit/>
          </a:bodyPr>
          <a:lstStyle/>
          <a:p>
            <a:r>
              <a:rPr lang="en-GB" sz="900">
                <a:hlinkClick r:id="rId3" tooltip="https://freepngimg.com/png/19305-thank-you-png-clipart"/>
              </a:rPr>
              <a:t>This Photo</a:t>
            </a:r>
            <a:r>
              <a:rPr lang="en-GB" sz="900"/>
              <a:t> by Unknown Author is licensed under </a:t>
            </a:r>
            <a:r>
              <a:rPr lang="en-GB" sz="900">
                <a:hlinkClick r:id="rId4" tooltip="https://creativecommons.org/licenses/by-nc/3.0/"/>
              </a:rPr>
              <a:t>CC BY-NC</a:t>
            </a:r>
            <a:endParaRPr lang="en-GB" sz="900"/>
          </a:p>
        </p:txBody>
      </p:sp>
      <p:pic>
        <p:nvPicPr>
          <p:cNvPr id="8" name="Picture 7">
            <a:extLst>
              <a:ext uri="{FF2B5EF4-FFF2-40B4-BE49-F238E27FC236}">
                <a16:creationId xmlns:a16="http://schemas.microsoft.com/office/drawing/2014/main" id="{311D1C01-7D99-211A-BC28-D7B93E704BF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784009" y="881742"/>
            <a:ext cx="8617885" cy="5745257"/>
          </a:xfrm>
          <a:prstGeom prst="rect">
            <a:avLst/>
          </a:prstGeom>
        </p:spPr>
      </p:pic>
    </p:spTree>
    <p:extLst>
      <p:ext uri="{BB962C8B-B14F-4D97-AF65-F5344CB8AC3E}">
        <p14:creationId xmlns:p14="http://schemas.microsoft.com/office/powerpoint/2010/main" val="2949849611"/>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2548</TotalTime>
  <Words>3605</Words>
  <Application>Microsoft Office PowerPoint</Application>
  <PresentationFormat>Widescreen</PresentationFormat>
  <Paragraphs>209</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Bierstadt</vt:lpstr>
      <vt:lpstr>Neue Haas Grotesk Text Pro</vt:lpstr>
      <vt:lpstr>GestaltVTI</vt:lpstr>
      <vt:lpstr>Health, Wellbeing and Sustainable Development </vt:lpstr>
      <vt:lpstr>Introduction</vt:lpstr>
      <vt:lpstr>Key Concepts</vt:lpstr>
      <vt:lpstr>Relevance to Modern Healthcare</vt:lpstr>
      <vt:lpstr>Integration of Health and Wellbeing Approaches</vt:lpstr>
      <vt:lpstr>Theoretical Perspectives</vt:lpstr>
      <vt:lpstr>Policy and Governance</vt:lpstr>
      <vt:lpstr>Policy Challenges</vt:lpstr>
      <vt:lpstr>Service Delivery</vt:lpstr>
      <vt:lpstr>Public Health Initiatives</vt:lpstr>
      <vt:lpstr>Equity and Access</vt:lpstr>
      <vt:lpstr>Recommendations - Local Level </vt:lpstr>
      <vt:lpstr>Recommendations - National Level</vt:lpstr>
      <vt:lpstr>Conclusion</vt:lpstr>
      <vt:lpstr>References</vt:lpstr>
      <vt:lpstr>References</vt:lpstr>
      <vt:lpstr>References</vt:lpstr>
      <vt:lpstr>References</vt:lpstr>
      <vt:lpstr>PowerPoint Presentation</vt:lpstr>
    </vt:vector>
  </TitlesOfParts>
  <Company>Churchill Services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Christiana Joseph</dc:creator>
  <cp:lastModifiedBy>Christiana Joseph</cp:lastModifiedBy>
  <cp:revision>1</cp:revision>
  <dcterms:created xsi:type="dcterms:W3CDTF">2026-06-24T10:23:11Z</dcterms:created>
  <dcterms:modified xsi:type="dcterms:W3CDTF">2026-07-21T12:51:38Z</dcterms:modified>
</cp:coreProperties>
</file>