
<file path=[Content_Types].xml><?xml version="1.0" encoding="utf-8"?>
<Types xmlns="http://schemas.openxmlformats.org/package/2006/content-types">
  <Default Extension="bin" ContentType="application/vnd.openxmlformats-officedocument.oleObject"/>
  <Default Extension="png" ContentType="image/png"/>
  <Default Extension="wmf" ContentType="image/x-w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7" r:id="rId2"/>
    <p:sldId id="258" r:id="rId3"/>
    <p:sldId id="259" r:id="rId4"/>
    <p:sldId id="260" r:id="rId5"/>
    <p:sldId id="261" r:id="rId6"/>
    <p:sldId id="262" r:id="rId7"/>
    <p:sldId id="263" r:id="rId8"/>
    <p:sldId id="264" r:id="rId9"/>
    <p:sldId id="265" r:id="rId10"/>
    <p:sldId id="266" r:id="rId11"/>
    <p:sldId id="267" r:id="rId12"/>
    <p:sldId id="268" r:id="rId13"/>
    <p:sldId id="269" r:id="rId14"/>
    <p:sldId id="270" r:id="rId15"/>
    <p:sldId id="271" r:id="rId16"/>
    <p:sldId id="272" r:id="rId17"/>
    <p:sldId id="273" r:id="rId18"/>
    <p:sldId id="274" r:id="rId19"/>
    <p:sldId id="275" r:id="rId20"/>
    <p:sldId id="276" r:id="rId21"/>
    <p:sldId id="277" r:id="rId22"/>
    <p:sldId id="278" r:id="rId23"/>
    <p:sldId id="279" r:id="rId24"/>
    <p:sldId id="280" r:id="rId25"/>
    <p:sldId id="281" r:id="rId26"/>
    <p:sldId id="282" r:id="rId27"/>
    <p:sldId id="283" r:id="rId28"/>
    <p:sldId id="284" r:id="rId29"/>
    <p:sldId id="285" r:id="rId30"/>
    <p:sldId id="286" r:id="rId31"/>
    <p:sldId id="287" r:id="rId32"/>
    <p:sldId id="288" r:id="rId33"/>
    <p:sldId id="289" r:id="rId34"/>
    <p:sldId id="290" r:id="rId35"/>
    <p:sldId id="291" r:id="rId36"/>
    <p:sldId id="292" r:id="rId37"/>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p:cViewPr varScale="1">
        <p:scale>
          <a:sx n="103" d="100"/>
          <a:sy n="103" d="100"/>
        </p:scale>
        <p:origin x="-204" y="-96"/>
      </p:cViewPr>
      <p:guideLst>
        <p:guide orient="horz" pos="2160"/>
        <p:guide pos="2880"/>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viewProps" Target="viewProps.xml"/><Relationship Id="rId3" Type="http://schemas.openxmlformats.org/officeDocument/2006/relationships/slide" Target="slides/slide2.xml"/><Relationship Id="rId21" Type="http://schemas.openxmlformats.org/officeDocument/2006/relationships/slide" Target="slides/slide20.xml"/><Relationship Id="rId34" Type="http://schemas.openxmlformats.org/officeDocument/2006/relationships/slide" Target="slides/slide33.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presProps" Target="presProp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slide" Target="slides/slide28.xml"/><Relationship Id="rId41"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1.wmf"/></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E79AEBBB-A77A-40B7-86D2-0C0CD7801272}" type="datetimeFigureOut">
              <a:rPr lang="en-US" smtClean="0"/>
              <a:t>11/3/2015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CF557-2223-4BBE-803C-DD18246174E8}" type="slidenum">
              <a:rPr lang="en-US" smtClean="0"/>
              <a:t>‹#›</a:t>
            </a:fld>
            <a:endParaRPr lang="en-US"/>
          </a:p>
        </p:txBody>
      </p:sp>
    </p:spTree>
    <p:extLst>
      <p:ext uri="{BB962C8B-B14F-4D97-AF65-F5344CB8AC3E}">
        <p14:creationId xmlns:p14="http://schemas.microsoft.com/office/powerpoint/2010/main" val="16709072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9AEBBB-A77A-40B7-86D2-0C0CD7801272}" type="datetimeFigureOut">
              <a:rPr lang="en-US" smtClean="0"/>
              <a:t>11/3/2015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CF557-2223-4BBE-803C-DD18246174E8}" type="slidenum">
              <a:rPr lang="en-US" smtClean="0"/>
              <a:t>‹#›</a:t>
            </a:fld>
            <a:endParaRPr lang="en-US"/>
          </a:p>
        </p:txBody>
      </p:sp>
    </p:spTree>
    <p:extLst>
      <p:ext uri="{BB962C8B-B14F-4D97-AF65-F5344CB8AC3E}">
        <p14:creationId xmlns:p14="http://schemas.microsoft.com/office/powerpoint/2010/main" val="8943301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E79AEBBB-A77A-40B7-86D2-0C0CD7801272}" type="datetimeFigureOut">
              <a:rPr lang="en-US" smtClean="0"/>
              <a:t>11/3/2015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CF557-2223-4BBE-803C-DD18246174E8}" type="slidenum">
              <a:rPr lang="en-US" smtClean="0"/>
              <a:t>‹#›</a:t>
            </a:fld>
            <a:endParaRPr lang="en-US"/>
          </a:p>
        </p:txBody>
      </p:sp>
    </p:spTree>
    <p:extLst>
      <p:ext uri="{BB962C8B-B14F-4D97-AF65-F5344CB8AC3E}">
        <p14:creationId xmlns:p14="http://schemas.microsoft.com/office/powerpoint/2010/main" val="375349924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E79AEBBB-A77A-40B7-86D2-0C0CD7801272}" type="datetimeFigureOut">
              <a:rPr lang="en-US" smtClean="0"/>
              <a:t>11/3/2015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3CF557-2223-4BBE-803C-DD18246174E8}" type="slidenum">
              <a:rPr lang="en-US" smtClean="0"/>
              <a:t>‹#›</a:t>
            </a:fld>
            <a:endParaRPr lang="en-US"/>
          </a:p>
        </p:txBody>
      </p:sp>
    </p:spTree>
    <p:extLst>
      <p:ext uri="{BB962C8B-B14F-4D97-AF65-F5344CB8AC3E}">
        <p14:creationId xmlns:p14="http://schemas.microsoft.com/office/powerpoint/2010/main" val="75342204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E79AEBBB-A77A-40B7-86D2-0C0CD7801272}" type="datetimeFigureOut">
              <a:rPr lang="en-US" smtClean="0"/>
              <a:t>11/3/2015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1B3CF557-2223-4BBE-803C-DD18246174E8}" type="slidenum">
              <a:rPr lang="en-US" smtClean="0"/>
              <a:t>‹#›</a:t>
            </a:fld>
            <a:endParaRPr lang="en-US"/>
          </a:p>
        </p:txBody>
      </p:sp>
    </p:spTree>
    <p:extLst>
      <p:ext uri="{BB962C8B-B14F-4D97-AF65-F5344CB8AC3E}">
        <p14:creationId xmlns:p14="http://schemas.microsoft.com/office/powerpoint/2010/main" val="1327098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E79AEBBB-A77A-40B7-86D2-0C0CD7801272}" type="datetimeFigureOut">
              <a:rPr lang="en-US" smtClean="0"/>
              <a:t>11/3/2015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1B3CF557-2223-4BBE-803C-DD18246174E8}" type="slidenum">
              <a:rPr lang="en-US" smtClean="0"/>
              <a:t>‹#›</a:t>
            </a:fld>
            <a:endParaRPr lang="en-US"/>
          </a:p>
        </p:txBody>
      </p:sp>
    </p:spTree>
    <p:extLst>
      <p:ext uri="{BB962C8B-B14F-4D97-AF65-F5344CB8AC3E}">
        <p14:creationId xmlns:p14="http://schemas.microsoft.com/office/powerpoint/2010/main" val="373460089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E79AEBBB-A77A-40B7-86D2-0C0CD7801272}" type="datetimeFigureOut">
              <a:rPr lang="en-US" smtClean="0"/>
              <a:t>11/3/2015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1B3CF557-2223-4BBE-803C-DD18246174E8}" type="slidenum">
              <a:rPr lang="en-US" smtClean="0"/>
              <a:t>‹#›</a:t>
            </a:fld>
            <a:endParaRPr lang="en-US"/>
          </a:p>
        </p:txBody>
      </p:sp>
    </p:spTree>
    <p:extLst>
      <p:ext uri="{BB962C8B-B14F-4D97-AF65-F5344CB8AC3E}">
        <p14:creationId xmlns:p14="http://schemas.microsoft.com/office/powerpoint/2010/main" val="16036218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9AEBBB-A77A-40B7-86D2-0C0CD7801272}" type="datetimeFigureOut">
              <a:rPr lang="en-US" smtClean="0"/>
              <a:t>11/3/2015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3CF557-2223-4BBE-803C-DD18246174E8}" type="slidenum">
              <a:rPr lang="en-US" smtClean="0"/>
              <a:t>‹#›</a:t>
            </a:fld>
            <a:endParaRPr lang="en-US"/>
          </a:p>
        </p:txBody>
      </p:sp>
    </p:spTree>
    <p:extLst>
      <p:ext uri="{BB962C8B-B14F-4D97-AF65-F5344CB8AC3E}">
        <p14:creationId xmlns:p14="http://schemas.microsoft.com/office/powerpoint/2010/main" val="174591580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E79AEBBB-A77A-40B7-86D2-0C0CD7801272}" type="datetimeFigureOut">
              <a:rPr lang="en-US" smtClean="0"/>
              <a:t>11/3/2015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1B3CF557-2223-4BBE-803C-DD18246174E8}" type="slidenum">
              <a:rPr lang="en-US" smtClean="0"/>
              <a:t>‹#›</a:t>
            </a:fld>
            <a:endParaRPr lang="en-US"/>
          </a:p>
        </p:txBody>
      </p:sp>
    </p:spTree>
    <p:extLst>
      <p:ext uri="{BB962C8B-B14F-4D97-AF65-F5344CB8AC3E}">
        <p14:creationId xmlns:p14="http://schemas.microsoft.com/office/powerpoint/2010/main" val="22355719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9AEBBB-A77A-40B7-86D2-0C0CD7801272}" type="datetimeFigureOut">
              <a:rPr lang="en-US" smtClean="0"/>
              <a:t>11/3/2015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CF557-2223-4BBE-803C-DD18246174E8}" type="slidenum">
              <a:rPr lang="en-US" smtClean="0"/>
              <a:t>‹#›</a:t>
            </a:fld>
            <a:endParaRPr lang="en-US"/>
          </a:p>
        </p:txBody>
      </p:sp>
    </p:spTree>
    <p:extLst>
      <p:ext uri="{BB962C8B-B14F-4D97-AF65-F5344CB8AC3E}">
        <p14:creationId xmlns:p14="http://schemas.microsoft.com/office/powerpoint/2010/main" val="20560987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E79AEBBB-A77A-40B7-86D2-0C0CD7801272}" type="datetimeFigureOut">
              <a:rPr lang="en-US" smtClean="0"/>
              <a:t>11/3/2015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1B3CF557-2223-4BBE-803C-DD18246174E8}" type="slidenum">
              <a:rPr lang="en-US" smtClean="0"/>
              <a:t>‹#›</a:t>
            </a:fld>
            <a:endParaRPr lang="en-US"/>
          </a:p>
        </p:txBody>
      </p:sp>
    </p:spTree>
    <p:extLst>
      <p:ext uri="{BB962C8B-B14F-4D97-AF65-F5344CB8AC3E}">
        <p14:creationId xmlns:p14="http://schemas.microsoft.com/office/powerpoint/2010/main" val="331132856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79AEBBB-A77A-40B7-86D2-0C0CD7801272}" type="datetimeFigureOut">
              <a:rPr lang="en-US" smtClean="0"/>
              <a:t>11/3/2015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1B3CF557-2223-4BBE-803C-DD18246174E8}" type="slidenum">
              <a:rPr lang="en-US" smtClean="0"/>
              <a:t>‹#›</a:t>
            </a:fld>
            <a:endParaRPr lang="en-US"/>
          </a:p>
        </p:txBody>
      </p:sp>
    </p:spTree>
    <p:extLst>
      <p:ext uri="{BB962C8B-B14F-4D97-AF65-F5344CB8AC3E}">
        <p14:creationId xmlns:p14="http://schemas.microsoft.com/office/powerpoint/2010/main" val="208555714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anose="020B0604020202020204"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anose="020B0604020202020204"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anose="020B0604020202020204"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anose="020B0604020202020204"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3" Type="http://schemas.openxmlformats.org/officeDocument/2006/relationships/oleObject" Target="../embeddings/oleObject1.bin"/><Relationship Id="rId2" Type="http://schemas.openxmlformats.org/officeDocument/2006/relationships/slideLayout" Target="../slideLayouts/slideLayout2.xml"/><Relationship Id="rId1" Type="http://schemas.openxmlformats.org/officeDocument/2006/relationships/vmlDrawing" Target="../drawings/vmlDrawing1.vml"/><Relationship Id="rId4" Type="http://schemas.openxmlformats.org/officeDocument/2006/relationships/image" Target="../media/image1.wmf"/></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4" name="Rectangle 2"/>
          <p:cNvSpPr>
            <a:spLocks noGrp="1" noChangeArrowheads="1"/>
          </p:cNvSpPr>
          <p:nvPr>
            <p:ph type="ctrTitle"/>
          </p:nvPr>
        </p:nvSpPr>
        <p:spPr>
          <a:xfrm>
            <a:off x="539750" y="1268413"/>
            <a:ext cx="7772400" cy="1728787"/>
          </a:xfrm>
        </p:spPr>
        <p:txBody>
          <a:bodyPr/>
          <a:lstStyle/>
          <a:p>
            <a:pPr eaLnBrk="1" hangingPunct="1"/>
            <a:r>
              <a:rPr lang="en-GB" smtClean="0">
                <a:ea typeface="ＭＳ Ｐゴシック" pitchFamily="34" charset="-128"/>
              </a:rPr>
              <a:t>		</a:t>
            </a:r>
            <a:r>
              <a:rPr lang="en-GB" sz="6600" smtClean="0">
                <a:ea typeface="ＭＳ Ｐゴシック" pitchFamily="34" charset="-128"/>
              </a:rPr>
              <a:t>Anxiety in Sport</a:t>
            </a:r>
          </a:p>
        </p:txBody>
      </p:sp>
      <p:sp>
        <p:nvSpPr>
          <p:cNvPr id="3075" name="Rectangle 3"/>
          <p:cNvSpPr>
            <a:spLocks noGrp="1" noChangeArrowheads="1"/>
          </p:cNvSpPr>
          <p:nvPr>
            <p:ph type="subTitle" idx="1"/>
          </p:nvPr>
        </p:nvSpPr>
        <p:spPr>
          <a:xfrm>
            <a:off x="1403350" y="3716338"/>
            <a:ext cx="6400800" cy="1752600"/>
          </a:xfrm>
        </p:spPr>
        <p:txBody>
          <a:bodyPr/>
          <a:lstStyle/>
          <a:p>
            <a:pPr eaLnBrk="1" hangingPunct="1"/>
            <a:r>
              <a:rPr lang="en-GB" dirty="0" smtClean="0">
                <a:ea typeface="ＭＳ Ｐゴシック" pitchFamily="34" charset="-128"/>
              </a:rPr>
              <a:t>Introduction to Sport Psychology</a:t>
            </a:r>
          </a:p>
          <a:p>
            <a:pPr eaLnBrk="1" hangingPunct="1"/>
            <a:r>
              <a:rPr lang="en-GB" smtClean="0">
                <a:ea typeface="ＭＳ Ｐゴシック" pitchFamily="34" charset="-128"/>
              </a:rPr>
              <a:t>Alison </a:t>
            </a:r>
            <a:r>
              <a:rPr lang="en-GB" smtClean="0">
                <a:ea typeface="ＭＳ Ｐゴシック" pitchFamily="34" charset="-128"/>
              </a:rPr>
              <a:t>Connaughton</a:t>
            </a:r>
            <a:endParaRPr lang="en-GB" dirty="0" smtClean="0">
              <a:ea typeface="ＭＳ Ｐゴシック" pitchFamily="34" charset="-128"/>
            </a:endParaRPr>
          </a:p>
        </p:txBody>
      </p:sp>
    </p:spTree>
    <p:extLst>
      <p:ext uri="{BB962C8B-B14F-4D97-AF65-F5344CB8AC3E}">
        <p14:creationId xmlns:p14="http://schemas.microsoft.com/office/powerpoint/2010/main" val="362326858"/>
      </p:ext>
    </p:extLst>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2"/>
          <p:cNvSpPr>
            <a:spLocks noGrp="1" noChangeArrowheads="1"/>
          </p:cNvSpPr>
          <p:nvPr>
            <p:ph type="title"/>
          </p:nvPr>
        </p:nvSpPr>
        <p:spPr/>
        <p:txBody>
          <a:bodyPr>
            <a:normAutofit fontScale="90000"/>
          </a:bodyPr>
          <a:lstStyle/>
          <a:p>
            <a:pPr eaLnBrk="1" hangingPunct="1"/>
            <a:r>
              <a:rPr lang="en-GB" smtClean="0">
                <a:ea typeface="ＭＳ Ｐゴシック" pitchFamily="34" charset="-128"/>
              </a:rPr>
              <a:t>At the end of this lecture you should be able to:</a:t>
            </a:r>
            <a:endParaRPr lang="en-US" smtClean="0">
              <a:ea typeface="ＭＳ Ｐゴシック" pitchFamily="34" charset="-128"/>
            </a:endParaRPr>
          </a:p>
        </p:txBody>
      </p:sp>
      <p:sp>
        <p:nvSpPr>
          <p:cNvPr id="4099" name="Rectangle 3"/>
          <p:cNvSpPr>
            <a:spLocks noGrp="1" noChangeArrowheads="1"/>
          </p:cNvSpPr>
          <p:nvPr>
            <p:ph type="body" idx="1"/>
          </p:nvPr>
        </p:nvSpPr>
        <p:spPr/>
        <p:txBody>
          <a:bodyPr>
            <a:normAutofit lnSpcReduction="10000"/>
          </a:bodyPr>
          <a:lstStyle/>
          <a:p>
            <a:pPr eaLnBrk="1" hangingPunct="1">
              <a:lnSpc>
                <a:spcPct val="90000"/>
              </a:lnSpc>
            </a:pPr>
            <a:r>
              <a:rPr lang="en-GB" smtClean="0">
                <a:ea typeface="ＭＳ Ｐゴシック" pitchFamily="34" charset="-128"/>
              </a:rPr>
              <a:t>Differentiate between trait and state anxiety in sport</a:t>
            </a:r>
          </a:p>
          <a:p>
            <a:pPr eaLnBrk="1" hangingPunct="1">
              <a:lnSpc>
                <a:spcPct val="90000"/>
              </a:lnSpc>
            </a:pPr>
            <a:r>
              <a:rPr lang="en-GB" smtClean="0">
                <a:ea typeface="ＭＳ Ｐゴシック" pitchFamily="34" charset="-128"/>
              </a:rPr>
              <a:t>Understand two early uni-dimensional anxiety theories</a:t>
            </a:r>
          </a:p>
          <a:p>
            <a:pPr eaLnBrk="1" hangingPunct="1">
              <a:lnSpc>
                <a:spcPct val="90000"/>
              </a:lnSpc>
            </a:pPr>
            <a:r>
              <a:rPr lang="en-GB" smtClean="0">
                <a:ea typeface="ＭＳ Ｐゴシック" pitchFamily="34" charset="-128"/>
              </a:rPr>
              <a:t>Explain criticisms of the theories presented</a:t>
            </a:r>
          </a:p>
          <a:p>
            <a:pPr eaLnBrk="1" hangingPunct="1">
              <a:lnSpc>
                <a:spcPct val="90000"/>
              </a:lnSpc>
            </a:pPr>
            <a:r>
              <a:rPr lang="en-GB" smtClean="0">
                <a:ea typeface="ＭＳ Ｐゴシック" pitchFamily="34" charset="-128"/>
              </a:rPr>
              <a:t>Provide examples of inventories used to measure anxiety in sport</a:t>
            </a:r>
          </a:p>
          <a:p>
            <a:pPr eaLnBrk="1" hangingPunct="1">
              <a:lnSpc>
                <a:spcPct val="90000"/>
              </a:lnSpc>
            </a:pPr>
            <a:r>
              <a:rPr lang="en-GB" smtClean="0">
                <a:ea typeface="ＭＳ Ｐゴシック" pitchFamily="34" charset="-128"/>
              </a:rPr>
              <a:t>Understand how cognitive and somatic anxiety can be reduced using the matching hypothesis</a:t>
            </a:r>
          </a:p>
          <a:p>
            <a:pPr eaLnBrk="1" hangingPunct="1">
              <a:lnSpc>
                <a:spcPct val="90000"/>
              </a:lnSpc>
            </a:pPr>
            <a:endParaRPr lang="en-US" smtClean="0">
              <a:ea typeface="ＭＳ Ｐゴシック" pitchFamily="34" charset="-128"/>
            </a:endParaRPr>
          </a:p>
        </p:txBody>
      </p:sp>
    </p:spTree>
    <p:extLst>
      <p:ext uri="{BB962C8B-B14F-4D97-AF65-F5344CB8AC3E}">
        <p14:creationId xmlns:p14="http://schemas.microsoft.com/office/powerpoint/2010/main" val="1642380754"/>
      </p:ext>
    </p:extLst>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a:xfrm>
            <a:off x="762000" y="304800"/>
            <a:ext cx="7772400" cy="1524000"/>
          </a:xfrm>
        </p:spPr>
        <p:txBody>
          <a:bodyPr>
            <a:normAutofit fontScale="90000"/>
          </a:bodyPr>
          <a:lstStyle/>
          <a:p>
            <a:pPr eaLnBrk="1" hangingPunct="1"/>
            <a:r>
              <a:rPr lang="en-IE" sz="2900" smtClean="0">
                <a:ea typeface="ＭＳ Ｐゴシック" pitchFamily="34" charset="-128"/>
                <a:cs typeface="Times New Roman" pitchFamily="18" charset="0"/>
              </a:rPr>
              <a:t> </a:t>
            </a:r>
            <a:r>
              <a:rPr lang="en-IE" sz="2900" b="1" smtClean="0">
                <a:ea typeface="ＭＳ Ｐゴシック" pitchFamily="34" charset="-128"/>
                <a:cs typeface="Times New Roman" pitchFamily="18" charset="0"/>
              </a:rPr>
              <a:t>Requirement to cope with pressure, stress &amp; anxiety accepted as a necessity in most competitive sports</a:t>
            </a:r>
            <a:r>
              <a:rPr lang="en-IE" sz="2900" smtClean="0">
                <a:ea typeface="ＭＳ Ｐゴシック" pitchFamily="34" charset="-128"/>
                <a:cs typeface="Times New Roman" pitchFamily="18" charset="0"/>
              </a:rPr>
              <a:t/>
            </a:r>
            <a:br>
              <a:rPr lang="en-IE" sz="2900" smtClean="0">
                <a:ea typeface="ＭＳ Ｐゴシック" pitchFamily="34" charset="-128"/>
                <a:cs typeface="Times New Roman" pitchFamily="18" charset="0"/>
              </a:rPr>
            </a:br>
            <a:endParaRPr lang="en-US" sz="2900" smtClean="0">
              <a:ea typeface="ＭＳ Ｐゴシック" pitchFamily="34" charset="-128"/>
              <a:cs typeface="Times New Roman" pitchFamily="18" charset="0"/>
            </a:endParaRPr>
          </a:p>
        </p:txBody>
      </p:sp>
      <p:sp>
        <p:nvSpPr>
          <p:cNvPr id="5123" name="Rectangle 3"/>
          <p:cNvSpPr>
            <a:spLocks noGrp="1" noChangeArrowheads="1"/>
          </p:cNvSpPr>
          <p:nvPr>
            <p:ph type="body" idx="1"/>
          </p:nvPr>
        </p:nvSpPr>
        <p:spPr>
          <a:xfrm>
            <a:off x="971550" y="1981200"/>
            <a:ext cx="8172450" cy="4648200"/>
          </a:xfrm>
        </p:spPr>
        <p:txBody>
          <a:bodyPr/>
          <a:lstStyle/>
          <a:p>
            <a:pPr eaLnBrk="1" hangingPunct="1">
              <a:lnSpc>
                <a:spcPct val="90000"/>
              </a:lnSpc>
            </a:pPr>
            <a:r>
              <a:rPr lang="en-GB" sz="2000" smtClean="0">
                <a:ea typeface="ＭＳ Ｐゴシック" pitchFamily="34" charset="-128"/>
                <a:cs typeface="Times New Roman" pitchFamily="18" charset="0"/>
              </a:rPr>
              <a:t>Angela Patmore</a:t>
            </a:r>
            <a:r>
              <a:rPr lang="ja-JP" altLang="en-GB" sz="2000" smtClean="0">
                <a:ea typeface="ＭＳ Ｐゴシック" pitchFamily="34" charset="-128"/>
                <a:cs typeface="Times New Roman" pitchFamily="18" charset="0"/>
              </a:rPr>
              <a:t>’</a:t>
            </a:r>
            <a:r>
              <a:rPr lang="en-GB" altLang="ja-JP" sz="2000" smtClean="0">
                <a:ea typeface="ＭＳ Ｐゴシック" pitchFamily="34" charset="-128"/>
                <a:cs typeface="Times New Roman" pitchFamily="18" charset="0"/>
              </a:rPr>
              <a:t>s (1986) </a:t>
            </a:r>
            <a:r>
              <a:rPr lang="ja-JP" altLang="en-GB" sz="2000" smtClean="0">
                <a:ea typeface="ＭＳ Ｐゴシック" pitchFamily="34" charset="-128"/>
                <a:cs typeface="Times New Roman" pitchFamily="18" charset="0"/>
              </a:rPr>
              <a:t>“</a:t>
            </a:r>
            <a:r>
              <a:rPr lang="en-GB" altLang="ja-JP" sz="2000" smtClean="0">
                <a:ea typeface="ＭＳ Ｐゴシック" pitchFamily="34" charset="-128"/>
                <a:cs typeface="Times New Roman" pitchFamily="18" charset="0"/>
              </a:rPr>
              <a:t>Sport Experiment</a:t>
            </a:r>
            <a:r>
              <a:rPr lang="ja-JP" altLang="en-GB" sz="2000" smtClean="0">
                <a:ea typeface="ＭＳ Ｐゴシック" pitchFamily="34" charset="-128"/>
                <a:cs typeface="Times New Roman" pitchFamily="18" charset="0"/>
              </a:rPr>
              <a:t>”</a:t>
            </a:r>
            <a:r>
              <a:rPr lang="en-GB" altLang="ja-JP" sz="2000" smtClean="0">
                <a:ea typeface="ＭＳ Ｐゴシック" pitchFamily="34" charset="-128"/>
                <a:cs typeface="Times New Roman" pitchFamily="18" charset="0"/>
              </a:rPr>
              <a:t> </a:t>
            </a:r>
          </a:p>
          <a:p>
            <a:pPr eaLnBrk="1" hangingPunct="1">
              <a:lnSpc>
                <a:spcPct val="90000"/>
              </a:lnSpc>
              <a:buFont typeface="Wingdings" pitchFamily="2" charset="2"/>
              <a:buNone/>
            </a:pPr>
            <a:r>
              <a:rPr lang="en-GB" sz="2000" smtClean="0">
                <a:ea typeface="ＭＳ Ｐゴシック" pitchFamily="34" charset="-128"/>
                <a:cs typeface="Times New Roman" pitchFamily="18" charset="0"/>
              </a:rPr>
              <a:t>desire to confront, withstand &amp; overcome stress</a:t>
            </a:r>
          </a:p>
          <a:p>
            <a:pPr algn="just" eaLnBrk="1" hangingPunct="1">
              <a:lnSpc>
                <a:spcPct val="90000"/>
              </a:lnSpc>
              <a:buFont typeface="Wingdings" pitchFamily="2" charset="2"/>
              <a:buNone/>
            </a:pPr>
            <a:endParaRPr lang="en-GB" sz="2000" smtClean="0">
              <a:ea typeface="ＭＳ Ｐゴシック" pitchFamily="34" charset="-128"/>
              <a:cs typeface="Times New Roman" pitchFamily="18" charset="0"/>
            </a:endParaRPr>
          </a:p>
          <a:p>
            <a:pPr eaLnBrk="1" hangingPunct="1">
              <a:lnSpc>
                <a:spcPct val="90000"/>
              </a:lnSpc>
            </a:pPr>
            <a:r>
              <a:rPr lang="ja-JP" altLang="en-GB" sz="2400" smtClean="0">
                <a:ea typeface="ＭＳ Ｐゴシック" pitchFamily="34" charset="-128"/>
                <a:cs typeface="Times New Roman" pitchFamily="18" charset="0"/>
              </a:rPr>
              <a:t>“</a:t>
            </a:r>
            <a:r>
              <a:rPr lang="en-GB" altLang="ja-JP" sz="2400" smtClean="0">
                <a:ea typeface="ＭＳ Ｐゴシック" pitchFamily="34" charset="-128"/>
                <a:cs typeface="Times New Roman" pitchFamily="18" charset="0"/>
              </a:rPr>
              <a:t>The technical skills of the contestants, if the experiment has been set up correctly, cancel each other out......The sport experiment is not concerned with the particular technical skills that subject has brought with him to the contest.  His skill level is not really an issue - although he fervently believes it is - since his fellow contestants also have it; they have been screened and selected very carefully indeed to ensure that their skill compares with his.  </a:t>
            </a:r>
            <a:r>
              <a:rPr lang="en-GB" altLang="ja-JP" sz="2400" b="1" smtClean="0">
                <a:ea typeface="ＭＳ Ｐゴシック" pitchFamily="34" charset="-128"/>
                <a:cs typeface="Times New Roman" pitchFamily="18" charset="0"/>
              </a:rPr>
              <a:t>The deciding factor is not his skill but his ability to perform under stress</a:t>
            </a:r>
            <a:r>
              <a:rPr lang="ja-JP" altLang="en-GB" sz="2400" smtClean="0">
                <a:ea typeface="ＭＳ Ｐゴシック" pitchFamily="34" charset="-128"/>
                <a:cs typeface="Times New Roman" pitchFamily="18" charset="0"/>
              </a:rPr>
              <a:t>”</a:t>
            </a:r>
            <a:r>
              <a:rPr lang="en-GB" altLang="ja-JP" sz="2400" smtClean="0">
                <a:ea typeface="ＭＳ Ｐゴシック" pitchFamily="34" charset="-128"/>
                <a:cs typeface="Times New Roman" pitchFamily="18" charset="0"/>
              </a:rPr>
              <a:t>. (p.13).</a:t>
            </a:r>
            <a:r>
              <a:rPr lang="en-US" altLang="ja-JP" sz="2400" smtClean="0">
                <a:ea typeface="ＭＳ Ｐゴシック" pitchFamily="34" charset="-128"/>
              </a:rPr>
              <a:t> </a:t>
            </a:r>
            <a:endParaRPr lang="en-US" sz="2400" smtClean="0">
              <a:ea typeface="ＭＳ Ｐゴシック" pitchFamily="34" charset="-128"/>
            </a:endParaRPr>
          </a:p>
        </p:txBody>
      </p:sp>
    </p:spTree>
    <p:extLst>
      <p:ext uri="{BB962C8B-B14F-4D97-AF65-F5344CB8AC3E}">
        <p14:creationId xmlns:p14="http://schemas.microsoft.com/office/powerpoint/2010/main" val="136767959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5123">
                                            <p:txEl>
                                              <p:pRg st="0" end="0"/>
                                            </p:txEl>
                                          </p:spTgt>
                                        </p:tgtEl>
                                        <p:attrNameLst>
                                          <p:attrName>style.visibility</p:attrName>
                                        </p:attrNameLst>
                                      </p:cBhvr>
                                      <p:to>
                                        <p:strVal val="visible"/>
                                      </p:to>
                                    </p:set>
                                    <p:animEffect transition="in" filter="wipe(left)">
                                      <p:cBhvr>
                                        <p:cTn id="7" dur="500"/>
                                        <p:tgtEl>
                                          <p:spTgt spid="512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5123">
                                            <p:txEl>
                                              <p:pRg st="1" end="1"/>
                                            </p:txEl>
                                          </p:spTgt>
                                        </p:tgtEl>
                                        <p:attrNameLst>
                                          <p:attrName>style.visibility</p:attrName>
                                        </p:attrNameLst>
                                      </p:cBhvr>
                                      <p:to>
                                        <p:strVal val="visible"/>
                                      </p:to>
                                    </p:set>
                                    <p:animEffect transition="in" filter="wipe(left)">
                                      <p:cBhvr>
                                        <p:cTn id="12" dur="500"/>
                                        <p:tgtEl>
                                          <p:spTgt spid="512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5123">
                                            <p:txEl>
                                              <p:pRg st="3" end="3"/>
                                            </p:txEl>
                                          </p:spTgt>
                                        </p:tgtEl>
                                        <p:attrNameLst>
                                          <p:attrName>style.visibility</p:attrName>
                                        </p:attrNameLst>
                                      </p:cBhvr>
                                      <p:to>
                                        <p:strVal val="visible"/>
                                      </p:to>
                                    </p:set>
                                    <p:animEffect transition="in" filter="wipe(left)">
                                      <p:cBhvr>
                                        <p:cTn id="17" dur="500"/>
                                        <p:tgtEl>
                                          <p:spTgt spid="512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123" grpId="0" build="p" autoUpdateAnimBg="0"/>
    </p:bldLst>
  </p:timing>
</p:sld>
</file>

<file path=ppt/slides/slide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914400" y="277813"/>
            <a:ext cx="8229600" cy="533400"/>
          </a:xfrm>
        </p:spPr>
        <p:txBody>
          <a:bodyPr>
            <a:normAutofit fontScale="90000"/>
          </a:bodyPr>
          <a:lstStyle/>
          <a:p>
            <a:pPr eaLnBrk="1" hangingPunct="1"/>
            <a:r>
              <a:rPr lang="en-GB" sz="2900" b="1" smtClean="0">
                <a:ea typeface="ＭＳ Ｐゴシック" pitchFamily="34" charset="-128"/>
                <a:cs typeface="Times New Roman" pitchFamily="18" charset="0"/>
              </a:rPr>
              <a:t/>
            </a:r>
            <a:br>
              <a:rPr lang="en-GB" sz="2900" b="1" smtClean="0">
                <a:ea typeface="ＭＳ Ｐゴシック" pitchFamily="34" charset="-128"/>
                <a:cs typeface="Times New Roman" pitchFamily="18" charset="0"/>
              </a:rPr>
            </a:br>
            <a:r>
              <a:rPr lang="en-GB" sz="2900" b="1" smtClean="0">
                <a:ea typeface="ＭＳ Ｐゴシック" pitchFamily="34" charset="-128"/>
                <a:cs typeface="Times New Roman" pitchFamily="18" charset="0"/>
              </a:rPr>
              <a:t>Elite Athletes Personal Accounts</a:t>
            </a:r>
            <a:r>
              <a:rPr lang="en-GB" sz="2900" smtClean="0">
                <a:ea typeface="ＭＳ Ｐゴシック" pitchFamily="34" charset="-128"/>
                <a:cs typeface="Times New Roman" pitchFamily="18" charset="0"/>
              </a:rPr>
              <a:t>: </a:t>
            </a:r>
            <a:r>
              <a:rPr lang="en-GB" sz="2900" b="1" smtClean="0">
                <a:ea typeface="ＭＳ Ｐゴシック" pitchFamily="34" charset="-128"/>
                <a:cs typeface="Times New Roman" pitchFamily="18" charset="0"/>
              </a:rPr>
              <a:t>David Hemery</a:t>
            </a:r>
            <a:br>
              <a:rPr lang="en-GB" sz="2900" b="1" smtClean="0">
                <a:ea typeface="ＭＳ Ｐゴシック" pitchFamily="34" charset="-128"/>
                <a:cs typeface="Times New Roman" pitchFamily="18" charset="0"/>
              </a:rPr>
            </a:br>
            <a:r>
              <a:rPr lang="en-GB" sz="2100" smtClean="0">
                <a:ea typeface="ＭＳ Ｐゴシック" pitchFamily="34" charset="-128"/>
                <a:cs typeface="Times New Roman" pitchFamily="18" charset="0"/>
              </a:rPr>
              <a:t> </a:t>
            </a:r>
            <a:br>
              <a:rPr lang="en-GB" sz="2100" smtClean="0">
                <a:ea typeface="ＭＳ Ｐゴシック" pitchFamily="34" charset="-128"/>
                <a:cs typeface="Times New Roman" pitchFamily="18" charset="0"/>
              </a:rPr>
            </a:br>
            <a:endParaRPr lang="en-US" sz="2100" smtClean="0">
              <a:ea typeface="ＭＳ Ｐゴシック" pitchFamily="34" charset="-128"/>
              <a:cs typeface="Times New Roman" pitchFamily="18" charset="0"/>
            </a:endParaRPr>
          </a:p>
        </p:txBody>
      </p:sp>
      <p:sp>
        <p:nvSpPr>
          <p:cNvPr id="6147" name="Rectangle 3"/>
          <p:cNvSpPr>
            <a:spLocks noGrp="1" noChangeArrowheads="1"/>
          </p:cNvSpPr>
          <p:nvPr>
            <p:ph type="body" idx="1"/>
          </p:nvPr>
        </p:nvSpPr>
        <p:spPr>
          <a:xfrm>
            <a:off x="228600" y="765175"/>
            <a:ext cx="8915400" cy="6092825"/>
          </a:xfrm>
        </p:spPr>
        <p:txBody>
          <a:bodyPr>
            <a:normAutofit fontScale="92500" lnSpcReduction="10000"/>
          </a:bodyPr>
          <a:lstStyle/>
          <a:p>
            <a:pPr algn="just" eaLnBrk="1" hangingPunct="1">
              <a:lnSpc>
                <a:spcPct val="90000"/>
              </a:lnSpc>
            </a:pPr>
            <a:r>
              <a:rPr lang="en-GB" sz="2400" smtClean="0">
                <a:solidFill>
                  <a:srgbClr val="0000FF"/>
                </a:solidFill>
                <a:ea typeface="ＭＳ Ｐゴシック" pitchFamily="34" charset="-128"/>
                <a:cs typeface="Times New Roman" pitchFamily="18" charset="0"/>
              </a:rPr>
              <a:t>Sentiments prior to his World Record &amp; Olympic Gold medal performance at the 400m hurdles in Mexico, 1968.</a:t>
            </a:r>
          </a:p>
          <a:p>
            <a:pPr algn="just" eaLnBrk="1" hangingPunct="1">
              <a:lnSpc>
                <a:spcPct val="90000"/>
              </a:lnSpc>
              <a:buFont typeface="Wingdings" pitchFamily="2" charset="2"/>
              <a:buNone/>
            </a:pPr>
            <a:endParaRPr lang="en-GB" sz="2400" smtClean="0">
              <a:solidFill>
                <a:schemeClr val="folHlink"/>
              </a:solidFill>
              <a:ea typeface="ＭＳ Ｐゴシック" pitchFamily="34" charset="-128"/>
              <a:cs typeface="Times New Roman" pitchFamily="18" charset="0"/>
            </a:endParaRPr>
          </a:p>
          <a:p>
            <a:pPr eaLnBrk="1" hangingPunct="1">
              <a:lnSpc>
                <a:spcPct val="90000"/>
              </a:lnSpc>
            </a:pPr>
            <a:r>
              <a:rPr lang="ja-JP" altLang="en-GB" smtClean="0">
                <a:ea typeface="ＭＳ Ｐゴシック" pitchFamily="34" charset="-128"/>
                <a:cs typeface="Times New Roman" pitchFamily="18" charset="0"/>
              </a:rPr>
              <a:t>“</a:t>
            </a:r>
            <a:r>
              <a:rPr lang="en-GB" altLang="ja-JP" smtClean="0">
                <a:ea typeface="ＭＳ Ｐゴシック" pitchFamily="34" charset="-128"/>
                <a:cs typeface="Times New Roman" pitchFamily="18" charset="0"/>
              </a:rPr>
              <a:t>Standing behind my blocks, I put my hands on my knees and tried to take as deep breath as I could.  I could not completely fill my lungs.  There was a cold constriction between my stomach and my throat.  My mouth &amp; throat were dry, it was impossible to swallow....I wished I could be anywhere else.  Why was I doing it anyway?  I had never before felt such dreadful pressure.  I walked forward to my blocks.  Take your marks!  No turning back.  I kicked each leg out and placed it against the block.  Still I felt weak.  Did I really feel ready to run the fastest quarter of my life?  I was not sure.</a:t>
            </a:r>
            <a:r>
              <a:rPr lang="ja-JP" altLang="en-GB" smtClean="0">
                <a:ea typeface="ＭＳ Ｐゴシック" pitchFamily="34" charset="-128"/>
                <a:cs typeface="Times New Roman" pitchFamily="18" charset="0"/>
              </a:rPr>
              <a:t>”</a:t>
            </a:r>
            <a:r>
              <a:rPr lang="en-GB" altLang="ja-JP" smtClean="0">
                <a:ea typeface="ＭＳ Ｐゴシック" pitchFamily="34" charset="-128"/>
                <a:cs typeface="Times New Roman" pitchFamily="18" charset="0"/>
              </a:rPr>
              <a:t> (p.4).</a:t>
            </a:r>
          </a:p>
          <a:p>
            <a:pPr eaLnBrk="1" hangingPunct="1">
              <a:lnSpc>
                <a:spcPct val="90000"/>
              </a:lnSpc>
              <a:buFont typeface="Wingdings" pitchFamily="2" charset="2"/>
              <a:buNone/>
            </a:pPr>
            <a:endParaRPr lang="en-GB" smtClean="0">
              <a:ea typeface="ＭＳ Ｐゴシック" pitchFamily="34" charset="-128"/>
              <a:cs typeface="Times New Roman" pitchFamily="18" charset="0"/>
            </a:endParaRPr>
          </a:p>
          <a:p>
            <a:pPr eaLnBrk="1" hangingPunct="1">
              <a:lnSpc>
                <a:spcPct val="90000"/>
              </a:lnSpc>
              <a:buFont typeface="Wingdings" pitchFamily="2" charset="2"/>
              <a:buNone/>
            </a:pPr>
            <a:endParaRPr lang="en-GB" smtClean="0">
              <a:ea typeface="ＭＳ Ｐゴシック" pitchFamily="34" charset="-128"/>
              <a:cs typeface="Times New Roman" pitchFamily="18" charset="0"/>
            </a:endParaRPr>
          </a:p>
          <a:p>
            <a:pPr eaLnBrk="1" hangingPunct="1">
              <a:lnSpc>
                <a:spcPct val="90000"/>
              </a:lnSpc>
            </a:pPr>
            <a:endParaRPr lang="en-US" smtClean="0">
              <a:ea typeface="ＭＳ Ｐゴシック" pitchFamily="34" charset="-128"/>
            </a:endParaRPr>
          </a:p>
        </p:txBody>
      </p:sp>
    </p:spTree>
    <p:extLst>
      <p:ext uri="{BB962C8B-B14F-4D97-AF65-F5344CB8AC3E}">
        <p14:creationId xmlns:p14="http://schemas.microsoft.com/office/powerpoint/2010/main" val="318368773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6147">
                                            <p:txEl>
                                              <p:pRg st="0" end="0"/>
                                            </p:txEl>
                                          </p:spTgt>
                                        </p:tgtEl>
                                        <p:attrNameLst>
                                          <p:attrName>style.visibility</p:attrName>
                                        </p:attrNameLst>
                                      </p:cBhvr>
                                      <p:to>
                                        <p:strVal val="visible"/>
                                      </p:to>
                                    </p:set>
                                    <p:animEffect transition="in" filter="dissolve">
                                      <p:cBhvr>
                                        <p:cTn id="7" dur="500"/>
                                        <p:tgtEl>
                                          <p:spTgt spid="6147">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6147">
                                            <p:txEl>
                                              <p:pRg st="2" end="2"/>
                                            </p:txEl>
                                          </p:spTgt>
                                        </p:tgtEl>
                                        <p:attrNameLst>
                                          <p:attrName>style.visibility</p:attrName>
                                        </p:attrNameLst>
                                      </p:cBhvr>
                                      <p:to>
                                        <p:strVal val="visible"/>
                                      </p:to>
                                    </p:set>
                                    <p:animEffect transition="in" filter="dissolve">
                                      <p:cBhvr>
                                        <p:cTn id="12" dur="500"/>
                                        <p:tgtEl>
                                          <p:spTgt spid="614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7" grpId="0" build="p" autoUpdateAnimBg="0"/>
    </p:bldLst>
  </p:timing>
</p:sld>
</file>

<file path=ppt/slides/slide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p:txBody>
          <a:bodyPr>
            <a:normAutofit fontScale="90000"/>
          </a:bodyPr>
          <a:lstStyle/>
          <a:p>
            <a:pPr eaLnBrk="1" hangingPunct="1"/>
            <a:r>
              <a:rPr lang="en-GB" sz="2900" b="1" smtClean="0">
                <a:ea typeface="ＭＳ Ｐゴシック" pitchFamily="34" charset="-128"/>
                <a:cs typeface="Times New Roman" pitchFamily="18" charset="0"/>
              </a:rPr>
              <a:t>Sharon Davis</a:t>
            </a:r>
            <a:r>
              <a:rPr lang="en-GB" sz="2100" b="1" smtClean="0">
                <a:ea typeface="ＭＳ Ｐゴシック" pitchFamily="34" charset="-128"/>
                <a:cs typeface="Times New Roman" pitchFamily="18" charset="0"/>
              </a:rPr>
              <a:t/>
            </a:r>
            <a:br>
              <a:rPr lang="en-GB" sz="2100" b="1" smtClean="0">
                <a:ea typeface="ＭＳ Ｐゴシック" pitchFamily="34" charset="-128"/>
                <a:cs typeface="Times New Roman" pitchFamily="18" charset="0"/>
              </a:rPr>
            </a:br>
            <a:r>
              <a:rPr lang="en-GB" sz="2100" smtClean="0">
                <a:ea typeface="ＭＳ Ｐゴシック" pitchFamily="34" charset="-128"/>
                <a:cs typeface="Times New Roman" pitchFamily="18" charset="0"/>
              </a:rPr>
              <a:t> </a:t>
            </a:r>
            <a:r>
              <a:rPr lang="en-GB" sz="2400" smtClean="0">
                <a:ea typeface="ＭＳ Ｐゴシック" pitchFamily="34" charset="-128"/>
                <a:cs typeface="Times New Roman" pitchFamily="18" charset="0"/>
              </a:rPr>
              <a:t>Her thoughts between the heats &amp; final at the Moscow Olympics in 1980 prior to winning the Silver Medal.</a:t>
            </a:r>
            <a:br>
              <a:rPr lang="en-GB" sz="2400" smtClean="0">
                <a:ea typeface="ＭＳ Ｐゴシック" pitchFamily="34" charset="-128"/>
                <a:cs typeface="Times New Roman" pitchFamily="18" charset="0"/>
              </a:rPr>
            </a:br>
            <a:endParaRPr lang="en-US" sz="2400" smtClean="0">
              <a:ea typeface="ＭＳ Ｐゴシック" pitchFamily="34" charset="-128"/>
              <a:cs typeface="Times New Roman" pitchFamily="18" charset="0"/>
            </a:endParaRPr>
          </a:p>
        </p:txBody>
      </p:sp>
      <p:sp>
        <p:nvSpPr>
          <p:cNvPr id="7171" name="Rectangle 3"/>
          <p:cNvSpPr>
            <a:spLocks noGrp="1" noChangeArrowheads="1"/>
          </p:cNvSpPr>
          <p:nvPr>
            <p:ph type="body" idx="1"/>
          </p:nvPr>
        </p:nvSpPr>
        <p:spPr>
          <a:xfrm>
            <a:off x="228600" y="1981200"/>
            <a:ext cx="8686800" cy="4876800"/>
          </a:xfrm>
        </p:spPr>
        <p:txBody>
          <a:bodyPr/>
          <a:lstStyle/>
          <a:p>
            <a:pPr eaLnBrk="1" hangingPunct="1">
              <a:lnSpc>
                <a:spcPct val="90000"/>
              </a:lnSpc>
            </a:pPr>
            <a:r>
              <a:rPr lang="ja-JP" altLang="en-GB" sz="2400" smtClean="0">
                <a:ea typeface="ＭＳ Ｐゴシック" pitchFamily="34" charset="-128"/>
                <a:cs typeface="Times New Roman" pitchFamily="18" charset="0"/>
              </a:rPr>
              <a:t>“</a:t>
            </a:r>
            <a:r>
              <a:rPr lang="en-GB" altLang="ja-JP" sz="2400" smtClean="0">
                <a:ea typeface="ＭＳ Ｐゴシック" pitchFamily="34" charset="-128"/>
                <a:cs typeface="Times New Roman" pitchFamily="18" charset="0"/>
              </a:rPr>
              <a:t>The next stage was a light lunch - a very light lunch because the adrenaline was gnawing away at my stomach.....at 4.45 p.m. I caught the bus back to the Olympic pool with my stomach tied in a knot with nerves.  I don't think I have ever been quite that nervous before any other race of my career and my body was producing adrenaline so fast it was making me sick.....Just before the final itself we were gathered together in one room.....I knew that with the volume of support they were giving me I would be able to produce my very best.....of course at the same time I felt under extreme pressure”.</a:t>
            </a:r>
          </a:p>
          <a:p>
            <a:pPr eaLnBrk="1" hangingPunct="1">
              <a:lnSpc>
                <a:spcPct val="90000"/>
              </a:lnSpc>
              <a:buFont typeface="Wingdings" pitchFamily="2" charset="2"/>
              <a:buNone/>
            </a:pPr>
            <a:endParaRPr lang="en-US" sz="2400" smtClean="0">
              <a:ea typeface="ＭＳ Ｐゴシック" pitchFamily="34" charset="-128"/>
            </a:endParaRPr>
          </a:p>
        </p:txBody>
      </p:sp>
    </p:spTree>
    <p:extLst>
      <p:ext uri="{BB962C8B-B14F-4D97-AF65-F5344CB8AC3E}">
        <p14:creationId xmlns:p14="http://schemas.microsoft.com/office/powerpoint/2010/main" val="225531598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7171">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171" grpId="0" build="p" autoUpdateAnimBg="0"/>
    </p:bld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p:cNvSpPr>
            <a:spLocks noGrp="1" noChangeArrowheads="1"/>
          </p:cNvSpPr>
          <p:nvPr>
            <p:ph type="title"/>
          </p:nvPr>
        </p:nvSpPr>
        <p:spPr/>
        <p:txBody>
          <a:bodyPr>
            <a:normAutofit fontScale="90000"/>
          </a:bodyPr>
          <a:lstStyle/>
          <a:p>
            <a:pPr eaLnBrk="1" hangingPunct="1"/>
            <a:r>
              <a:rPr lang="en-GB" sz="2900" b="1" u="sng" smtClean="0">
                <a:ea typeface="ＭＳ Ｐゴシック" pitchFamily="34" charset="-128"/>
                <a:cs typeface="Times New Roman" pitchFamily="18" charset="0"/>
              </a:rPr>
              <a:t/>
            </a:r>
            <a:br>
              <a:rPr lang="en-GB" sz="2900" b="1" u="sng" smtClean="0">
                <a:ea typeface="ＭＳ Ｐゴシック" pitchFamily="34" charset="-128"/>
                <a:cs typeface="Times New Roman" pitchFamily="18" charset="0"/>
              </a:rPr>
            </a:br>
            <a:r>
              <a:rPr lang="en-GB" sz="2900" b="1" u="sng" smtClean="0">
                <a:ea typeface="ＭＳ Ｐゴシック" pitchFamily="34" charset="-128"/>
                <a:cs typeface="Times New Roman" pitchFamily="18" charset="0"/>
              </a:rPr>
              <a:t>Why Study Stress &amp; Anxiety </a:t>
            </a:r>
            <a:r>
              <a:rPr lang="en-GB" sz="2900" u="sng" smtClean="0">
                <a:ea typeface="ＭＳ Ｐゴシック" pitchFamily="34" charset="-128"/>
                <a:cs typeface="Times New Roman" pitchFamily="18" charset="0"/>
              </a:rPr>
              <a:t>(Jones, 1991)</a:t>
            </a:r>
            <a:r>
              <a:rPr lang="en-GB" sz="2900" b="1" u="sng" smtClean="0">
                <a:ea typeface="ＭＳ Ｐゴシック" pitchFamily="34" charset="-128"/>
                <a:cs typeface="Times New Roman" pitchFamily="18" charset="0"/>
              </a:rPr>
              <a:t/>
            </a:r>
            <a:br>
              <a:rPr lang="en-GB" sz="2900" b="1" u="sng" smtClean="0">
                <a:ea typeface="ＭＳ Ｐゴシック" pitchFamily="34" charset="-128"/>
                <a:cs typeface="Times New Roman" pitchFamily="18" charset="0"/>
              </a:rPr>
            </a:br>
            <a:r>
              <a:rPr lang="en-GB" sz="2900" smtClean="0">
                <a:ea typeface="ＭＳ Ｐゴシック" pitchFamily="34" charset="-128"/>
                <a:cs typeface="Times New Roman" pitchFamily="18" charset="0"/>
              </a:rPr>
              <a:t> </a:t>
            </a:r>
            <a:br>
              <a:rPr lang="en-GB" sz="2900" smtClean="0">
                <a:ea typeface="ＭＳ Ｐゴシック" pitchFamily="34" charset="-128"/>
                <a:cs typeface="Times New Roman" pitchFamily="18" charset="0"/>
              </a:rPr>
            </a:br>
            <a:endParaRPr lang="en-US" sz="2900" smtClean="0">
              <a:ea typeface="ＭＳ Ｐゴシック" pitchFamily="34" charset="-128"/>
              <a:cs typeface="Times New Roman" pitchFamily="18" charset="0"/>
            </a:endParaRPr>
          </a:p>
        </p:txBody>
      </p:sp>
      <p:sp>
        <p:nvSpPr>
          <p:cNvPr id="8195" name="Rectangle 3"/>
          <p:cNvSpPr>
            <a:spLocks noGrp="1" noChangeArrowheads="1"/>
          </p:cNvSpPr>
          <p:nvPr>
            <p:ph type="body" idx="1"/>
          </p:nvPr>
        </p:nvSpPr>
        <p:spPr/>
        <p:txBody>
          <a:bodyPr/>
          <a:lstStyle/>
          <a:p>
            <a:pPr algn="just" eaLnBrk="1" hangingPunct="1"/>
            <a:r>
              <a:rPr lang="en-GB" smtClean="0">
                <a:ea typeface="ＭＳ Ｐゴシック" pitchFamily="34" charset="-128"/>
                <a:cs typeface="Times New Roman" pitchFamily="18" charset="0"/>
              </a:rPr>
              <a:t>Generate knowledge about a complex emotion</a:t>
            </a:r>
          </a:p>
          <a:p>
            <a:pPr algn="just" eaLnBrk="1" hangingPunct="1">
              <a:buFont typeface="Wingdings" pitchFamily="2" charset="2"/>
              <a:buNone/>
            </a:pPr>
            <a:endParaRPr lang="en-GB" smtClean="0">
              <a:ea typeface="ＭＳ Ｐゴシック" pitchFamily="34" charset="-128"/>
              <a:cs typeface="Times New Roman" pitchFamily="18" charset="0"/>
            </a:endParaRPr>
          </a:p>
          <a:p>
            <a:pPr eaLnBrk="1" hangingPunct="1"/>
            <a:r>
              <a:rPr lang="en-GB" smtClean="0">
                <a:ea typeface="ＭＳ Ｐゴシック" pitchFamily="34" charset="-128"/>
                <a:cs typeface="Times New Roman" pitchFamily="18" charset="0"/>
              </a:rPr>
              <a:t>Help performers who suffer uncomfortable and inhibiting symptoms</a:t>
            </a:r>
            <a:r>
              <a:rPr lang="en-US" smtClean="0">
                <a:ea typeface="ＭＳ Ｐゴシック" pitchFamily="34" charset="-128"/>
              </a:rPr>
              <a:t> </a:t>
            </a:r>
          </a:p>
        </p:txBody>
      </p:sp>
    </p:spTree>
    <p:extLst>
      <p:ext uri="{BB962C8B-B14F-4D97-AF65-F5344CB8AC3E}">
        <p14:creationId xmlns:p14="http://schemas.microsoft.com/office/powerpoint/2010/main" val="636229285"/>
      </p:ext>
    </p:extLst>
  </p:cSld>
  <p:clrMapOvr>
    <a:masterClrMapping/>
  </p:clrMapOvr>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685800" y="304800"/>
            <a:ext cx="7772400" cy="1143000"/>
          </a:xfrm>
        </p:spPr>
        <p:txBody>
          <a:bodyPr>
            <a:normAutofit fontScale="90000"/>
          </a:bodyPr>
          <a:lstStyle/>
          <a:p>
            <a:pPr eaLnBrk="1" hangingPunct="1"/>
            <a:r>
              <a:rPr lang="en-GB" sz="2900" b="1" smtClean="0">
                <a:ea typeface="ＭＳ Ｐゴシック" pitchFamily="34" charset="-128"/>
                <a:cs typeface="Times New Roman" pitchFamily="18" charset="0"/>
              </a:rPr>
              <a:t>Definition of Terms</a:t>
            </a:r>
            <a:br>
              <a:rPr lang="en-GB" sz="2900" b="1" smtClean="0">
                <a:ea typeface="ＭＳ Ｐゴシック" pitchFamily="34" charset="-128"/>
                <a:cs typeface="Times New Roman" pitchFamily="18" charset="0"/>
              </a:rPr>
            </a:br>
            <a:r>
              <a:rPr lang="en-GB" sz="2900" smtClean="0">
                <a:ea typeface="ＭＳ Ｐゴシック" pitchFamily="34" charset="-128"/>
                <a:cs typeface="Times New Roman" pitchFamily="18" charset="0"/>
              </a:rPr>
              <a:t> </a:t>
            </a:r>
            <a:br>
              <a:rPr lang="en-GB" sz="2900" smtClean="0">
                <a:ea typeface="ＭＳ Ｐゴシック" pitchFamily="34" charset="-128"/>
                <a:cs typeface="Times New Roman" pitchFamily="18" charset="0"/>
              </a:rPr>
            </a:br>
            <a:endParaRPr lang="en-US" sz="2900" smtClean="0">
              <a:ea typeface="ＭＳ Ｐゴシック" pitchFamily="34" charset="-128"/>
              <a:cs typeface="Times New Roman" pitchFamily="18" charset="0"/>
            </a:endParaRPr>
          </a:p>
        </p:txBody>
      </p:sp>
      <p:sp>
        <p:nvSpPr>
          <p:cNvPr id="9219" name="Rectangle 3"/>
          <p:cNvSpPr>
            <a:spLocks noGrp="1" noChangeArrowheads="1"/>
          </p:cNvSpPr>
          <p:nvPr>
            <p:ph type="body" idx="1"/>
          </p:nvPr>
        </p:nvSpPr>
        <p:spPr>
          <a:xfrm>
            <a:off x="228600" y="1557338"/>
            <a:ext cx="8915400" cy="5300662"/>
          </a:xfrm>
        </p:spPr>
        <p:txBody>
          <a:bodyPr/>
          <a:lstStyle/>
          <a:p>
            <a:pPr algn="ctr" eaLnBrk="1" hangingPunct="1">
              <a:lnSpc>
                <a:spcPct val="90000"/>
              </a:lnSpc>
            </a:pPr>
            <a:r>
              <a:rPr lang="en-GB" sz="2000" b="1" smtClean="0">
                <a:ea typeface="ＭＳ Ｐゴシック" pitchFamily="34" charset="-128"/>
                <a:cs typeface="Times New Roman" pitchFamily="18" charset="0"/>
              </a:rPr>
              <a:t>Arousal (early definition)</a:t>
            </a:r>
            <a:endParaRPr lang="en-GB" sz="2000" smtClean="0">
              <a:ea typeface="ＭＳ Ｐゴシック" pitchFamily="34" charset="-128"/>
              <a:cs typeface="Times New Roman" pitchFamily="18" charset="0"/>
            </a:endParaRPr>
          </a:p>
          <a:p>
            <a:pPr eaLnBrk="1" hangingPunct="1">
              <a:lnSpc>
                <a:spcPct val="90000"/>
              </a:lnSpc>
            </a:pPr>
            <a:r>
              <a:rPr lang="ja-JP" altLang="en-GB" sz="2000" smtClean="0">
                <a:ea typeface="ＭＳ Ｐゴシック" pitchFamily="34" charset="-128"/>
                <a:cs typeface="Times New Roman" pitchFamily="18" charset="0"/>
              </a:rPr>
              <a:t>“</a:t>
            </a:r>
            <a:r>
              <a:rPr lang="en-GB" altLang="ja-JP" sz="2000" smtClean="0">
                <a:ea typeface="ＭＳ Ｐゴシック" pitchFamily="34" charset="-128"/>
                <a:cs typeface="Times New Roman" pitchFamily="18" charset="0"/>
              </a:rPr>
              <a:t>The extent of release of potential energy, stored in the tissues of the organism, as this is shown in activity or response</a:t>
            </a:r>
            <a:r>
              <a:rPr lang="ja-JP" altLang="en-GB" sz="2000" smtClean="0">
                <a:ea typeface="ＭＳ Ｐゴシック" pitchFamily="34" charset="-128"/>
                <a:cs typeface="Times New Roman" pitchFamily="18" charset="0"/>
              </a:rPr>
              <a:t>”</a:t>
            </a:r>
            <a:r>
              <a:rPr lang="en-GB" altLang="ja-JP" sz="2000" smtClean="0">
                <a:ea typeface="ＭＳ Ｐゴシック" pitchFamily="34" charset="-128"/>
                <a:cs typeface="Times New Roman" pitchFamily="18" charset="0"/>
              </a:rPr>
              <a:t> (Duffy, 1962p. 179).</a:t>
            </a:r>
          </a:p>
          <a:p>
            <a:pPr algn="ctr" eaLnBrk="1" hangingPunct="1">
              <a:lnSpc>
                <a:spcPct val="90000"/>
              </a:lnSpc>
            </a:pPr>
            <a:r>
              <a:rPr lang="en-GB" sz="2000" b="1" i="1" smtClean="0">
                <a:ea typeface="ＭＳ Ｐゴシック" pitchFamily="34" charset="-128"/>
                <a:cs typeface="Times New Roman" pitchFamily="18" charset="0"/>
              </a:rPr>
              <a:t>Measured using heart rate &amp; GSR</a:t>
            </a:r>
          </a:p>
          <a:p>
            <a:pPr algn="ctr" eaLnBrk="1" hangingPunct="1">
              <a:lnSpc>
                <a:spcPct val="90000"/>
              </a:lnSpc>
              <a:buFont typeface="Wingdings" pitchFamily="2" charset="2"/>
              <a:buNone/>
            </a:pPr>
            <a:endParaRPr lang="en-GB" sz="2000" b="1" i="1" smtClean="0">
              <a:ea typeface="ＭＳ Ｐゴシック" pitchFamily="34" charset="-128"/>
              <a:cs typeface="Times New Roman" pitchFamily="18" charset="0"/>
            </a:endParaRPr>
          </a:p>
          <a:p>
            <a:pPr algn="ctr" eaLnBrk="1" hangingPunct="1">
              <a:lnSpc>
                <a:spcPct val="90000"/>
              </a:lnSpc>
            </a:pPr>
            <a:r>
              <a:rPr lang="en-GB" sz="2000" smtClean="0">
                <a:ea typeface="ＭＳ Ｐゴシック" pitchFamily="34" charset="-128"/>
                <a:cs typeface="Times New Roman" pitchFamily="18" charset="0"/>
              </a:rPr>
              <a:t>But this sees anxiety as </a:t>
            </a:r>
            <a:r>
              <a:rPr lang="en-GB" sz="2000" b="1" smtClean="0">
                <a:ea typeface="ＭＳ Ｐゴシック" pitchFamily="34" charset="-128"/>
                <a:cs typeface="Times New Roman" pitchFamily="18" charset="0"/>
              </a:rPr>
              <a:t>Unidimensional</a:t>
            </a:r>
            <a:endParaRPr lang="en-GB" sz="2000" smtClean="0">
              <a:ea typeface="ＭＳ Ｐゴシック" pitchFamily="34" charset="-128"/>
              <a:cs typeface="Times New Roman" pitchFamily="18" charset="0"/>
            </a:endParaRPr>
          </a:p>
          <a:p>
            <a:pPr algn="ctr" eaLnBrk="1" hangingPunct="1">
              <a:lnSpc>
                <a:spcPct val="90000"/>
              </a:lnSpc>
              <a:buFont typeface="Wingdings" pitchFamily="2" charset="2"/>
              <a:buNone/>
            </a:pPr>
            <a:endParaRPr lang="en-GB" sz="2000" smtClean="0">
              <a:ea typeface="ＭＳ Ｐゴシック" pitchFamily="34" charset="-128"/>
              <a:cs typeface="Times New Roman" pitchFamily="18" charset="0"/>
            </a:endParaRPr>
          </a:p>
          <a:p>
            <a:pPr algn="ctr" eaLnBrk="1" hangingPunct="1">
              <a:lnSpc>
                <a:spcPct val="90000"/>
              </a:lnSpc>
            </a:pPr>
            <a:r>
              <a:rPr lang="en-GB" sz="2000" smtClean="0">
                <a:ea typeface="ＭＳ Ｐゴシック" pitchFamily="34" charset="-128"/>
                <a:cs typeface="Times New Roman" pitchFamily="18" charset="0"/>
              </a:rPr>
              <a:t>Combines mental &amp; physical characteristics?</a:t>
            </a:r>
          </a:p>
          <a:p>
            <a:pPr algn="ctr" eaLnBrk="1" hangingPunct="1">
              <a:lnSpc>
                <a:spcPct val="90000"/>
              </a:lnSpc>
              <a:buFont typeface="Wingdings" pitchFamily="2" charset="2"/>
              <a:buNone/>
            </a:pPr>
            <a:r>
              <a:rPr lang="en-GB" sz="2000" smtClean="0">
                <a:ea typeface="ＭＳ Ｐゴシック" pitchFamily="34" charset="-128"/>
                <a:cs typeface="Times New Roman" pitchFamily="18" charset="0"/>
              </a:rPr>
              <a:t> </a:t>
            </a:r>
          </a:p>
          <a:p>
            <a:pPr algn="ctr" eaLnBrk="1" hangingPunct="1">
              <a:lnSpc>
                <a:spcPct val="90000"/>
              </a:lnSpc>
            </a:pPr>
            <a:r>
              <a:rPr lang="en-GB" sz="2000" b="1" smtClean="0">
                <a:ea typeface="ＭＳ Ｐゴシック" pitchFamily="34" charset="-128"/>
                <a:cs typeface="Times New Roman" pitchFamily="18" charset="0"/>
              </a:rPr>
              <a:t>Anxiety is Multidimensional </a:t>
            </a:r>
            <a:endParaRPr lang="en-GB" sz="2000" smtClean="0">
              <a:ea typeface="ＭＳ Ｐゴシック" pitchFamily="34" charset="-128"/>
              <a:cs typeface="Times New Roman" pitchFamily="18" charset="0"/>
            </a:endParaRPr>
          </a:p>
          <a:p>
            <a:pPr algn="ctr" eaLnBrk="1" hangingPunct="1">
              <a:lnSpc>
                <a:spcPct val="90000"/>
              </a:lnSpc>
            </a:pPr>
            <a:r>
              <a:rPr lang="en-GB" sz="2000" smtClean="0">
                <a:ea typeface="ＭＳ Ｐゴシック" pitchFamily="34" charset="-128"/>
                <a:cs typeface="Times New Roman" pitchFamily="18" charset="0"/>
              </a:rPr>
              <a:t>(e.g. Lacey, 1967)</a:t>
            </a:r>
          </a:p>
          <a:p>
            <a:pPr eaLnBrk="1" hangingPunct="1">
              <a:lnSpc>
                <a:spcPct val="90000"/>
              </a:lnSpc>
              <a:buFont typeface="Wingdings" pitchFamily="2" charset="2"/>
              <a:buNone/>
            </a:pPr>
            <a:endParaRPr lang="en-GB" sz="2000" smtClean="0">
              <a:ea typeface="ＭＳ Ｐゴシック" pitchFamily="34" charset="-128"/>
              <a:cs typeface="Times New Roman" pitchFamily="18" charset="0"/>
            </a:endParaRPr>
          </a:p>
          <a:p>
            <a:pPr eaLnBrk="1" hangingPunct="1">
              <a:lnSpc>
                <a:spcPct val="90000"/>
              </a:lnSpc>
            </a:pPr>
            <a:r>
              <a:rPr lang="en-GB" sz="2000" b="1" smtClean="0">
                <a:solidFill>
                  <a:srgbClr val="0000FF"/>
                </a:solidFill>
                <a:ea typeface="ＭＳ Ｐゴシック" pitchFamily="34" charset="-128"/>
                <a:cs typeface="Times New Roman" pitchFamily="18" charset="0"/>
              </a:rPr>
              <a:t>Cognitive:  		Mental </a:t>
            </a:r>
          </a:p>
          <a:p>
            <a:pPr eaLnBrk="1" hangingPunct="1">
              <a:lnSpc>
                <a:spcPct val="90000"/>
              </a:lnSpc>
            </a:pPr>
            <a:r>
              <a:rPr lang="en-GB" sz="2000" b="1" smtClean="0">
                <a:solidFill>
                  <a:srgbClr val="0000FF"/>
                </a:solidFill>
                <a:ea typeface="ＭＳ Ｐゴシック" pitchFamily="34" charset="-128"/>
                <a:cs typeface="Times New Roman" pitchFamily="18" charset="0"/>
              </a:rPr>
              <a:t>Somatic:  		Physical</a:t>
            </a:r>
          </a:p>
          <a:p>
            <a:pPr eaLnBrk="1" hangingPunct="1">
              <a:lnSpc>
                <a:spcPct val="90000"/>
              </a:lnSpc>
            </a:pPr>
            <a:r>
              <a:rPr lang="en-GB" sz="2000" b="1" smtClean="0">
                <a:solidFill>
                  <a:srgbClr val="0000FF"/>
                </a:solidFill>
                <a:ea typeface="ＭＳ Ｐゴシック" pitchFamily="34" charset="-128"/>
                <a:cs typeface="Times New Roman" pitchFamily="18" charset="0"/>
              </a:rPr>
              <a:t>Behavioural:  	Observed Activity</a:t>
            </a:r>
            <a:r>
              <a:rPr lang="en-GB" sz="2000" smtClean="0">
                <a:solidFill>
                  <a:srgbClr val="0000FF"/>
                </a:solidFill>
                <a:ea typeface="ＭＳ Ｐゴシック" pitchFamily="34" charset="-128"/>
                <a:cs typeface="Times New Roman" pitchFamily="18" charset="0"/>
              </a:rPr>
              <a:t> </a:t>
            </a:r>
          </a:p>
          <a:p>
            <a:pPr eaLnBrk="1" hangingPunct="1">
              <a:lnSpc>
                <a:spcPct val="90000"/>
              </a:lnSpc>
            </a:pPr>
            <a:endParaRPr lang="en-US" sz="2000" smtClean="0">
              <a:solidFill>
                <a:srgbClr val="0000FF"/>
              </a:solidFill>
              <a:ea typeface="ＭＳ Ｐゴシック" pitchFamily="34" charset="-128"/>
            </a:endParaRPr>
          </a:p>
        </p:txBody>
      </p:sp>
    </p:spTree>
    <p:extLst>
      <p:ext uri="{BB962C8B-B14F-4D97-AF65-F5344CB8AC3E}">
        <p14:creationId xmlns:p14="http://schemas.microsoft.com/office/powerpoint/2010/main" val="235901341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9219">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9219">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9219">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9219">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9219">
                                            <p:txEl>
                                              <p:pRg st="6" end="6"/>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9219">
                                            <p:txEl>
                                              <p:pRg st="7" end="7"/>
                                            </p:txEl>
                                          </p:spTgt>
                                        </p:tgtEl>
                                        <p:attrNameLst>
                                          <p:attrName>style.visibility</p:attrName>
                                        </p:attrNameLst>
                                      </p:cBhvr>
                                      <p:to>
                                        <p:strVal val="visible"/>
                                      </p:to>
                                    </p:set>
                                  </p:childTnLst>
                                </p:cTn>
                              </p:par>
                            </p:childTnLst>
                          </p:cTn>
                        </p:par>
                      </p:childTnLst>
                    </p:cTn>
                  </p:par>
                  <p:par>
                    <p:cTn id="27" fill="hold" nodeType="clickPar">
                      <p:stCondLst>
                        <p:cond delay="indefinite"/>
                      </p:stCondLst>
                      <p:childTnLst>
                        <p:par>
                          <p:cTn id="28" fill="hold" nodeType="withGroup">
                            <p:stCondLst>
                              <p:cond delay="0"/>
                            </p:stCondLst>
                            <p:childTnLst>
                              <p:par>
                                <p:cTn id="29" presetID="1" presetClass="entr" presetSubtype="0" fill="hold" grpId="0" nodeType="clickEffect">
                                  <p:stCondLst>
                                    <p:cond delay="0"/>
                                  </p:stCondLst>
                                  <p:childTnLst>
                                    <p:set>
                                      <p:cBhvr>
                                        <p:cTn id="30" dur="1" fill="hold">
                                          <p:stCondLst>
                                            <p:cond delay="499"/>
                                          </p:stCondLst>
                                        </p:cTn>
                                        <p:tgtEl>
                                          <p:spTgt spid="9219">
                                            <p:txEl>
                                              <p:pRg st="8" end="8"/>
                                            </p:txEl>
                                          </p:spTgt>
                                        </p:tgtEl>
                                        <p:attrNameLst>
                                          <p:attrName>style.visibility</p:attrName>
                                        </p:attrNameLst>
                                      </p:cBhvr>
                                      <p:to>
                                        <p:strVal val="visible"/>
                                      </p:to>
                                    </p:set>
                                  </p:childTnLst>
                                </p:cTn>
                              </p:par>
                            </p:childTnLst>
                          </p:cTn>
                        </p:par>
                      </p:childTnLst>
                    </p:cTn>
                  </p:par>
                  <p:par>
                    <p:cTn id="31" fill="hold" nodeType="clickPar">
                      <p:stCondLst>
                        <p:cond delay="indefinite"/>
                      </p:stCondLst>
                      <p:childTnLst>
                        <p:par>
                          <p:cTn id="32" fill="hold" nodeType="withGroup">
                            <p:stCondLst>
                              <p:cond delay="0"/>
                            </p:stCondLst>
                            <p:childTnLst>
                              <p:par>
                                <p:cTn id="33" presetID="1" presetClass="entr" presetSubtype="0" fill="hold" grpId="0" nodeType="clickEffect">
                                  <p:stCondLst>
                                    <p:cond delay="0"/>
                                  </p:stCondLst>
                                  <p:childTnLst>
                                    <p:set>
                                      <p:cBhvr>
                                        <p:cTn id="34" dur="1" fill="hold">
                                          <p:stCondLst>
                                            <p:cond delay="499"/>
                                          </p:stCondLst>
                                        </p:cTn>
                                        <p:tgtEl>
                                          <p:spTgt spid="9219">
                                            <p:txEl>
                                              <p:pRg st="9" end="9"/>
                                            </p:txEl>
                                          </p:spTgt>
                                        </p:tgtEl>
                                        <p:attrNameLst>
                                          <p:attrName>style.visibility</p:attrName>
                                        </p:attrNameLst>
                                      </p:cBhvr>
                                      <p:to>
                                        <p:strVal val="visible"/>
                                      </p:to>
                                    </p:set>
                                  </p:childTnLst>
                                </p:cTn>
                              </p:par>
                            </p:childTnLst>
                          </p:cTn>
                        </p:par>
                      </p:childTnLst>
                    </p:cTn>
                  </p:par>
                  <p:par>
                    <p:cTn id="35" fill="hold" nodeType="clickPar">
                      <p:stCondLst>
                        <p:cond delay="indefinite"/>
                      </p:stCondLst>
                      <p:childTnLst>
                        <p:par>
                          <p:cTn id="36" fill="hold" nodeType="withGroup">
                            <p:stCondLst>
                              <p:cond delay="0"/>
                            </p:stCondLst>
                            <p:childTnLst>
                              <p:par>
                                <p:cTn id="37" presetID="1" presetClass="entr" presetSubtype="0" fill="hold" grpId="0" nodeType="clickEffect">
                                  <p:stCondLst>
                                    <p:cond delay="0"/>
                                  </p:stCondLst>
                                  <p:childTnLst>
                                    <p:set>
                                      <p:cBhvr>
                                        <p:cTn id="38" dur="1" fill="hold">
                                          <p:stCondLst>
                                            <p:cond delay="499"/>
                                          </p:stCondLst>
                                        </p:cTn>
                                        <p:tgtEl>
                                          <p:spTgt spid="9219">
                                            <p:txEl>
                                              <p:pRg st="11" end="11"/>
                                            </p:txEl>
                                          </p:spTgt>
                                        </p:tgtEl>
                                        <p:attrNameLst>
                                          <p:attrName>style.visibility</p:attrName>
                                        </p:attrNameLst>
                                      </p:cBhvr>
                                      <p:to>
                                        <p:strVal val="visible"/>
                                      </p:to>
                                    </p:set>
                                  </p:childTnLst>
                                </p:cTn>
                              </p:par>
                            </p:childTnLst>
                          </p:cTn>
                        </p:par>
                      </p:childTnLst>
                    </p:cTn>
                  </p:par>
                  <p:par>
                    <p:cTn id="39" fill="hold" nodeType="clickPar">
                      <p:stCondLst>
                        <p:cond delay="indefinite"/>
                      </p:stCondLst>
                      <p:childTnLst>
                        <p:par>
                          <p:cTn id="40" fill="hold" nodeType="withGroup">
                            <p:stCondLst>
                              <p:cond delay="0"/>
                            </p:stCondLst>
                            <p:childTnLst>
                              <p:par>
                                <p:cTn id="41" presetID="1" presetClass="entr" presetSubtype="0" fill="hold" grpId="0" nodeType="clickEffect">
                                  <p:stCondLst>
                                    <p:cond delay="0"/>
                                  </p:stCondLst>
                                  <p:childTnLst>
                                    <p:set>
                                      <p:cBhvr>
                                        <p:cTn id="42" dur="1" fill="hold">
                                          <p:stCondLst>
                                            <p:cond delay="499"/>
                                          </p:stCondLst>
                                        </p:cTn>
                                        <p:tgtEl>
                                          <p:spTgt spid="9219">
                                            <p:txEl>
                                              <p:pRg st="12" end="12"/>
                                            </p:txEl>
                                          </p:spTgt>
                                        </p:tgtEl>
                                        <p:attrNameLst>
                                          <p:attrName>style.visibility</p:attrName>
                                        </p:attrNameLst>
                                      </p:cBhvr>
                                      <p:to>
                                        <p:strVal val="visible"/>
                                      </p:to>
                                    </p:set>
                                  </p:childTnLst>
                                </p:cTn>
                              </p:par>
                            </p:childTnLst>
                          </p:cTn>
                        </p:par>
                      </p:childTnLst>
                    </p:cTn>
                  </p:par>
                  <p:par>
                    <p:cTn id="43" fill="hold" nodeType="clickPar">
                      <p:stCondLst>
                        <p:cond delay="indefinite"/>
                      </p:stCondLst>
                      <p:childTnLst>
                        <p:par>
                          <p:cTn id="44" fill="hold" nodeType="withGroup">
                            <p:stCondLst>
                              <p:cond delay="0"/>
                            </p:stCondLst>
                            <p:childTnLst>
                              <p:par>
                                <p:cTn id="45" presetID="1" presetClass="entr" presetSubtype="0" fill="hold" grpId="0" nodeType="clickEffect">
                                  <p:stCondLst>
                                    <p:cond delay="0"/>
                                  </p:stCondLst>
                                  <p:childTnLst>
                                    <p:set>
                                      <p:cBhvr>
                                        <p:cTn id="46" dur="1" fill="hold">
                                          <p:stCondLst>
                                            <p:cond delay="499"/>
                                          </p:stCondLst>
                                        </p:cTn>
                                        <p:tgtEl>
                                          <p:spTgt spid="9219">
                                            <p:txEl>
                                              <p:pRg st="13" end="1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219" grpId="0" build="p" autoUpdateAnimBg="0"/>
    </p:bld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lstStyle/>
          <a:p>
            <a:pPr eaLnBrk="1" hangingPunct="1"/>
            <a:r>
              <a:rPr lang="en-GB" sz="3400" b="1" u="sng" smtClean="0">
                <a:ea typeface="ＭＳ Ｐゴシック" pitchFamily="34" charset="-128"/>
                <a:cs typeface="Times New Roman" pitchFamily="18" charset="0"/>
              </a:rPr>
              <a:t>Relationship with Performance</a:t>
            </a:r>
            <a:br>
              <a:rPr lang="en-GB" sz="3400" b="1" u="sng" smtClean="0">
                <a:ea typeface="ＭＳ Ｐゴシック" pitchFamily="34" charset="-128"/>
                <a:cs typeface="Times New Roman" pitchFamily="18" charset="0"/>
              </a:rPr>
            </a:br>
            <a:r>
              <a:rPr lang="en-GB" sz="3400" smtClean="0">
                <a:ea typeface="ＭＳ Ｐゴシック" pitchFamily="34" charset="-128"/>
                <a:cs typeface="Times New Roman" pitchFamily="18" charset="0"/>
              </a:rPr>
              <a:t>Ideal mental state for optimal performance</a:t>
            </a:r>
            <a:r>
              <a:rPr lang="en-US" sz="2900" smtClean="0">
                <a:ea typeface="ＭＳ Ｐゴシック" pitchFamily="34" charset="-128"/>
              </a:rPr>
              <a:t> </a:t>
            </a:r>
          </a:p>
        </p:txBody>
      </p:sp>
      <p:sp>
        <p:nvSpPr>
          <p:cNvPr id="10243" name="Rectangle 4"/>
          <p:cNvSpPr>
            <a:spLocks noGrp="1" noChangeArrowheads="1"/>
          </p:cNvSpPr>
          <p:nvPr>
            <p:ph type="body" idx="1"/>
          </p:nvPr>
        </p:nvSpPr>
        <p:spPr>
          <a:xfrm>
            <a:off x="539750" y="2205038"/>
            <a:ext cx="7772400" cy="4114800"/>
          </a:xfrm>
          <a:prstGeom prst="ellipse">
            <a:avLst/>
          </a:prstGeom>
          <a:solidFill>
            <a:srgbClr val="FFFFFF"/>
          </a:solidFill>
          <a:ln w="28575">
            <a:solidFill>
              <a:srgbClr val="000000"/>
            </a:solidFill>
            <a:round/>
            <a:headEnd/>
            <a:tailEnd/>
          </a:ln>
        </p:spPr>
        <p:txBody>
          <a:bodyPr/>
          <a:lstStyle/>
          <a:p>
            <a:pPr algn="ctr">
              <a:spcBef>
                <a:spcPct val="0"/>
              </a:spcBef>
              <a:buClrTx/>
              <a:buSzTx/>
              <a:buFontTx/>
              <a:buNone/>
            </a:pPr>
            <a:endParaRPr lang="en-US" sz="2000" b="1" smtClean="0">
              <a:ea typeface="ＭＳ Ｐゴシック" pitchFamily="34" charset="-128"/>
              <a:cs typeface="Times New Roman" pitchFamily="18" charset="0"/>
            </a:endParaRPr>
          </a:p>
        </p:txBody>
      </p:sp>
      <p:sp>
        <p:nvSpPr>
          <p:cNvPr id="10244" name="Text Box 5"/>
          <p:cNvSpPr txBox="1">
            <a:spLocks noChangeArrowheads="1"/>
          </p:cNvSpPr>
          <p:nvPr/>
        </p:nvSpPr>
        <p:spPr bwMode="auto">
          <a:xfrm>
            <a:off x="3276600" y="3559175"/>
            <a:ext cx="3652838" cy="20415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a:solidFill>
                  <a:schemeClr val="tx1"/>
                </a:solidFill>
                <a:latin typeface="Arial" pitchFamily="34" charset="0"/>
                <a:ea typeface="ＭＳ Ｐゴシック" pitchFamily="34" charset="-128"/>
              </a:defRPr>
            </a:lvl1pPr>
            <a:lvl2pPr marL="742950" indent="-285750" eaLnBrk="0" hangingPunct="0">
              <a:defRPr>
                <a:solidFill>
                  <a:schemeClr val="tx1"/>
                </a:solidFill>
                <a:latin typeface="Arial" pitchFamily="34" charset="0"/>
                <a:ea typeface="ＭＳ Ｐゴシック" pitchFamily="34" charset="-128"/>
              </a:defRPr>
            </a:lvl2pPr>
            <a:lvl3pPr marL="1143000" indent="-228600" eaLnBrk="0" hangingPunct="0">
              <a:defRPr>
                <a:solidFill>
                  <a:schemeClr val="tx1"/>
                </a:solidFill>
                <a:latin typeface="Arial" pitchFamily="34" charset="0"/>
                <a:ea typeface="ＭＳ Ｐゴシック" pitchFamily="34" charset="-128"/>
              </a:defRPr>
            </a:lvl3pPr>
            <a:lvl4pPr marL="1600200" indent="-228600" eaLnBrk="0" hangingPunct="0">
              <a:defRPr>
                <a:solidFill>
                  <a:schemeClr val="tx1"/>
                </a:solidFill>
                <a:latin typeface="Arial" pitchFamily="34" charset="0"/>
                <a:ea typeface="ＭＳ Ｐゴシック" pitchFamily="34" charset="-128"/>
              </a:defRPr>
            </a:lvl4pPr>
            <a:lvl5pPr marL="2057400" indent="-228600" eaLnBrk="0" hangingPunct="0">
              <a:defRPr>
                <a:solidFill>
                  <a:schemeClr val="tx1"/>
                </a:solidFill>
                <a:latin typeface="Arial" pitchFamily="34" charset="0"/>
                <a:ea typeface="ＭＳ Ｐゴシック" pitchFamily="34" charset="-128"/>
              </a:defRPr>
            </a:lvl5pPr>
            <a:lvl6pPr marL="2514600" indent="-228600" eaLnBrk="0" fontAlgn="base" hangingPunct="0">
              <a:spcBef>
                <a:spcPct val="0"/>
              </a:spcBef>
              <a:spcAft>
                <a:spcPct val="0"/>
              </a:spcAft>
              <a:defRPr>
                <a:solidFill>
                  <a:schemeClr val="tx1"/>
                </a:solidFill>
                <a:latin typeface="Arial" pitchFamily="34" charset="0"/>
                <a:ea typeface="ＭＳ Ｐゴシック" pitchFamily="34" charset="-128"/>
              </a:defRPr>
            </a:lvl6pPr>
            <a:lvl7pPr marL="2971800" indent="-228600" eaLnBrk="0" fontAlgn="base" hangingPunct="0">
              <a:spcBef>
                <a:spcPct val="0"/>
              </a:spcBef>
              <a:spcAft>
                <a:spcPct val="0"/>
              </a:spcAft>
              <a:defRPr>
                <a:solidFill>
                  <a:schemeClr val="tx1"/>
                </a:solidFill>
                <a:latin typeface="Arial" pitchFamily="34" charset="0"/>
                <a:ea typeface="ＭＳ Ｐゴシック" pitchFamily="34" charset="-128"/>
              </a:defRPr>
            </a:lvl7pPr>
            <a:lvl8pPr marL="3429000" indent="-228600" eaLnBrk="0" fontAlgn="base" hangingPunct="0">
              <a:spcBef>
                <a:spcPct val="0"/>
              </a:spcBef>
              <a:spcAft>
                <a:spcPct val="0"/>
              </a:spcAft>
              <a:defRPr>
                <a:solidFill>
                  <a:schemeClr val="tx1"/>
                </a:solidFill>
                <a:latin typeface="Arial" pitchFamily="34" charset="0"/>
                <a:ea typeface="ＭＳ Ｐゴシック" pitchFamily="34" charset="-128"/>
              </a:defRPr>
            </a:lvl8pPr>
            <a:lvl9pPr marL="3886200" indent="-228600" eaLnBrk="0" fontAlgn="base" hangingPunct="0">
              <a:spcBef>
                <a:spcPct val="0"/>
              </a:spcBef>
              <a:spcAft>
                <a:spcPct val="0"/>
              </a:spcAft>
              <a:defRPr>
                <a:solidFill>
                  <a:schemeClr val="tx1"/>
                </a:solidFill>
                <a:latin typeface="Arial" pitchFamily="34" charset="0"/>
                <a:ea typeface="ＭＳ Ｐゴシック" pitchFamily="34" charset="-128"/>
              </a:defRPr>
            </a:lvl9pPr>
          </a:lstStyle>
          <a:p>
            <a:pPr eaLnBrk="1" hangingPunct="1"/>
            <a:r>
              <a:rPr lang="en-GB" sz="3200" b="1">
                <a:solidFill>
                  <a:schemeClr val="bg2"/>
                </a:solidFill>
                <a:latin typeface="Times New Roman" pitchFamily="18" charset="0"/>
                <a:cs typeface="Times New Roman" pitchFamily="18" charset="0"/>
              </a:rPr>
              <a:t>100%</a:t>
            </a:r>
          </a:p>
          <a:p>
            <a:pPr eaLnBrk="1" hangingPunct="1"/>
            <a:r>
              <a:rPr lang="en-GB" sz="3200" b="1">
                <a:solidFill>
                  <a:schemeClr val="bg2"/>
                </a:solidFill>
                <a:latin typeface="Times New Roman" pitchFamily="18" charset="0"/>
                <a:cs typeface="Times New Roman" pitchFamily="18" charset="0"/>
              </a:rPr>
              <a:t>TASK RELEVANT</a:t>
            </a:r>
          </a:p>
          <a:p>
            <a:pPr eaLnBrk="1" hangingPunct="1"/>
            <a:r>
              <a:rPr lang="en-GB" sz="3200" b="1">
                <a:solidFill>
                  <a:schemeClr val="bg2"/>
                </a:solidFill>
                <a:latin typeface="Times New Roman" pitchFamily="18" charset="0"/>
                <a:cs typeface="Times New Roman" pitchFamily="18" charset="0"/>
              </a:rPr>
              <a:t>THOUGHTS</a:t>
            </a:r>
          </a:p>
          <a:p>
            <a:pPr eaLnBrk="1" hangingPunct="1"/>
            <a:endParaRPr lang="en-US" sz="3200" b="1">
              <a:solidFill>
                <a:schemeClr val="bg2"/>
              </a:solidFill>
              <a:latin typeface="Times New Roman" pitchFamily="18" charset="0"/>
            </a:endParaRPr>
          </a:p>
        </p:txBody>
      </p:sp>
    </p:spTree>
    <p:extLst>
      <p:ext uri="{BB962C8B-B14F-4D97-AF65-F5344CB8AC3E}">
        <p14:creationId xmlns:p14="http://schemas.microsoft.com/office/powerpoint/2010/main" val="1147149316"/>
      </p:ext>
    </p:extLst>
  </p:cSld>
  <p:clrMapOvr>
    <a:masterClrMapping/>
  </p:clrMapOvr>
  <p:timing>
    <p:tnLst>
      <p:par>
        <p:cT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1266" name="Rectangle 2"/>
          <p:cNvSpPr>
            <a:spLocks noGrp="1" noChangeArrowheads="1"/>
          </p:cNvSpPr>
          <p:nvPr>
            <p:ph type="title"/>
          </p:nvPr>
        </p:nvSpPr>
        <p:spPr>
          <a:xfrm>
            <a:off x="685800" y="228600"/>
            <a:ext cx="7772400" cy="1143000"/>
          </a:xfrm>
        </p:spPr>
        <p:txBody>
          <a:bodyPr/>
          <a:lstStyle/>
          <a:p>
            <a:pPr eaLnBrk="1" hangingPunct="1"/>
            <a:r>
              <a:rPr lang="en-GB" smtClean="0">
                <a:ea typeface="ＭＳ Ｐゴシック" pitchFamily="34" charset="-128"/>
              </a:rPr>
              <a:t>Definitions</a:t>
            </a:r>
            <a:endParaRPr lang="en-US" smtClean="0">
              <a:ea typeface="ＭＳ Ｐゴシック" pitchFamily="34" charset="-128"/>
            </a:endParaRPr>
          </a:p>
        </p:txBody>
      </p:sp>
      <p:sp>
        <p:nvSpPr>
          <p:cNvPr id="18435" name="Rectangle 3"/>
          <p:cNvSpPr>
            <a:spLocks noGrp="1" noChangeArrowheads="1"/>
          </p:cNvSpPr>
          <p:nvPr>
            <p:ph type="body" idx="1"/>
          </p:nvPr>
        </p:nvSpPr>
        <p:spPr>
          <a:xfrm>
            <a:off x="684213" y="1484313"/>
            <a:ext cx="7772400" cy="4800600"/>
          </a:xfrm>
        </p:spPr>
        <p:txBody>
          <a:bodyPr/>
          <a:lstStyle/>
          <a:p>
            <a:pPr algn="ctr" eaLnBrk="1" hangingPunct="1">
              <a:lnSpc>
                <a:spcPct val="90000"/>
              </a:lnSpc>
            </a:pPr>
            <a:r>
              <a:rPr lang="en-GB" b="1" i="1" smtClean="0">
                <a:solidFill>
                  <a:srgbClr val="0000FF"/>
                </a:solidFill>
                <a:ea typeface="ＭＳ Ｐゴシック" pitchFamily="34" charset="-128"/>
                <a:cs typeface="Times New Roman" pitchFamily="18" charset="0"/>
              </a:rPr>
              <a:t>Stress</a:t>
            </a:r>
          </a:p>
          <a:p>
            <a:pPr eaLnBrk="1" hangingPunct="1">
              <a:lnSpc>
                <a:spcPct val="90000"/>
              </a:lnSpc>
            </a:pPr>
            <a:r>
              <a:rPr lang="en-GB" sz="2400" smtClean="0">
                <a:ea typeface="ＭＳ Ｐゴシック" pitchFamily="34" charset="-128"/>
                <a:cs typeface="Times New Roman" pitchFamily="18" charset="0"/>
              </a:rPr>
              <a:t>Stress is regarded as a state in which some demand is placed upon the individual, who is then required to react in some way in order to be able to cope with the situation (Jones, 1990).</a:t>
            </a:r>
          </a:p>
          <a:p>
            <a:pPr algn="ctr" eaLnBrk="1" hangingPunct="1">
              <a:lnSpc>
                <a:spcPct val="90000"/>
              </a:lnSpc>
            </a:pPr>
            <a:r>
              <a:rPr lang="en-GB" b="1" i="1" smtClean="0">
                <a:solidFill>
                  <a:srgbClr val="0000FF"/>
                </a:solidFill>
                <a:ea typeface="ＭＳ Ｐゴシック" pitchFamily="34" charset="-128"/>
                <a:cs typeface="Times New Roman" pitchFamily="18" charset="0"/>
              </a:rPr>
              <a:t>Anxiety</a:t>
            </a:r>
          </a:p>
          <a:p>
            <a:pPr eaLnBrk="1" hangingPunct="1">
              <a:lnSpc>
                <a:spcPct val="90000"/>
              </a:lnSpc>
            </a:pPr>
            <a:r>
              <a:rPr lang="en-GB" sz="2400" smtClean="0">
                <a:ea typeface="ＭＳ Ｐゴシック" pitchFamily="34" charset="-128"/>
                <a:cs typeface="Times New Roman" pitchFamily="18" charset="0"/>
              </a:rPr>
              <a:t>Anxiety can be defined as a negative cognitive/somatic emotional state, as a result of a negative cognitive appraisal from a stress demand (Jones, 1995).</a:t>
            </a:r>
          </a:p>
          <a:p>
            <a:pPr eaLnBrk="1" hangingPunct="1">
              <a:lnSpc>
                <a:spcPct val="90000"/>
              </a:lnSpc>
              <a:buFont typeface="Wingdings" pitchFamily="2" charset="2"/>
              <a:buNone/>
            </a:pPr>
            <a:endParaRPr lang="en-GB" sz="2400" smtClean="0">
              <a:ea typeface="ＭＳ Ｐゴシック" pitchFamily="34" charset="-128"/>
              <a:cs typeface="Times New Roman" pitchFamily="18" charset="0"/>
            </a:endParaRPr>
          </a:p>
          <a:p>
            <a:pPr eaLnBrk="1" hangingPunct="1">
              <a:lnSpc>
                <a:spcPct val="90000"/>
              </a:lnSpc>
            </a:pPr>
            <a:endParaRPr lang="en-US" sz="2400" smtClean="0">
              <a:ea typeface="ＭＳ Ｐゴシック" pitchFamily="34" charset="-128"/>
            </a:endParaRPr>
          </a:p>
        </p:txBody>
      </p:sp>
    </p:spTree>
    <p:extLst>
      <p:ext uri="{BB962C8B-B14F-4D97-AF65-F5344CB8AC3E}">
        <p14:creationId xmlns:p14="http://schemas.microsoft.com/office/powerpoint/2010/main" val="331231598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18435">
                                            <p:txEl>
                                              <p:pRg st="0" end="0"/>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18435">
                                            <p:txEl>
                                              <p:pRg st="1" end="1"/>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18435">
                                            <p:txEl>
                                              <p:pRg st="2" end="2"/>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18435">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435" grpId="0" build="p" autoUpdateAnimBg="0"/>
    </p:bld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a:lstStyle/>
          <a:p>
            <a:pPr eaLnBrk="1" hangingPunct="1"/>
            <a:endParaRPr lang="en-US" smtClean="0">
              <a:ea typeface="ＭＳ Ｐゴシック" pitchFamily="34" charset="-128"/>
            </a:endParaRPr>
          </a:p>
        </p:txBody>
      </p:sp>
      <p:graphicFrame>
        <p:nvGraphicFramePr>
          <p:cNvPr id="12291" name="Object 4"/>
          <p:cNvGraphicFramePr>
            <a:graphicFrameLocks noGrp="1" noChangeAspect="1"/>
          </p:cNvGraphicFramePr>
          <p:nvPr>
            <p:ph type="body" idx="1"/>
          </p:nvPr>
        </p:nvGraphicFramePr>
        <p:xfrm>
          <a:off x="468313" y="0"/>
          <a:ext cx="8382000" cy="6400800"/>
        </p:xfrm>
        <a:graphic>
          <a:graphicData uri="http://schemas.openxmlformats.org/presentationml/2006/ole">
            <mc:AlternateContent xmlns:mc="http://schemas.openxmlformats.org/markup-compatibility/2006">
              <mc:Choice xmlns:v="urn:schemas-microsoft-com:vml" Requires="v">
                <p:oleObj spid="_x0000_s1026" name="MS Org Chart" r:id="rId3" imgW="3634003" imgH="3899474" progId="OrgPlusWOPX.4">
                  <p:embed/>
                </p:oleObj>
              </mc:Choice>
              <mc:Fallback>
                <p:oleObj name="MS Org Chart" r:id="rId3" imgW="3634003" imgH="3899474" progId="OrgPlusWOPX.4">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468313" y="0"/>
                        <a:ext cx="8382000" cy="64008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alpha val="74997"/>
                                </a:schemeClr>
                              </a:outerShdw>
                            </a:effectLst>
                          </a14:hiddenEffects>
                        </a:ext>
                      </a:extLst>
                    </p:spPr>
                  </p:pic>
                </p:oleObj>
              </mc:Fallback>
            </mc:AlternateContent>
          </a:graphicData>
        </a:graphic>
      </p:graphicFrame>
    </p:spTree>
    <p:extLst>
      <p:ext uri="{BB962C8B-B14F-4D97-AF65-F5344CB8AC3E}">
        <p14:creationId xmlns:p14="http://schemas.microsoft.com/office/powerpoint/2010/main" val="3393997824"/>
      </p:ext>
    </p:extLst>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314" name="Rectangle 2"/>
          <p:cNvSpPr>
            <a:spLocks noGrp="1" noChangeArrowheads="1"/>
          </p:cNvSpPr>
          <p:nvPr>
            <p:ph type="title"/>
          </p:nvPr>
        </p:nvSpPr>
        <p:spPr/>
        <p:txBody>
          <a:bodyPr/>
          <a:lstStyle/>
          <a:p>
            <a:pPr eaLnBrk="1" hangingPunct="1"/>
            <a:r>
              <a:rPr lang="en-GB" b="1" smtClean="0">
                <a:ea typeface="ＭＳ Ｐゴシック" pitchFamily="34" charset="-128"/>
                <a:cs typeface="Times New Roman" pitchFamily="18" charset="0"/>
              </a:rPr>
              <a:t>Therefore</a:t>
            </a:r>
            <a:r>
              <a:rPr lang="en-GB" smtClean="0">
                <a:ea typeface="ＭＳ Ｐゴシック" pitchFamily="34" charset="-128"/>
                <a:cs typeface="Times New Roman" pitchFamily="18" charset="0"/>
              </a:rPr>
              <a:t>…</a:t>
            </a:r>
            <a:endParaRPr lang="en-US" smtClean="0">
              <a:ea typeface="ＭＳ Ｐゴシック" pitchFamily="34" charset="-128"/>
              <a:cs typeface="Times New Roman" pitchFamily="18" charset="0"/>
            </a:endParaRPr>
          </a:p>
        </p:txBody>
      </p:sp>
      <p:sp>
        <p:nvSpPr>
          <p:cNvPr id="13315" name="Rectangle 3"/>
          <p:cNvSpPr>
            <a:spLocks noGrp="1" noChangeArrowheads="1"/>
          </p:cNvSpPr>
          <p:nvPr>
            <p:ph type="body" idx="1"/>
          </p:nvPr>
        </p:nvSpPr>
        <p:spPr/>
        <p:txBody>
          <a:bodyPr/>
          <a:lstStyle/>
          <a:p>
            <a:pPr algn="ctr" eaLnBrk="1" hangingPunct="1">
              <a:lnSpc>
                <a:spcPct val="90000"/>
              </a:lnSpc>
              <a:buFont typeface="Wingdings" pitchFamily="2" charset="2"/>
              <a:buNone/>
            </a:pPr>
            <a:endParaRPr lang="en-GB" sz="2400" smtClean="0">
              <a:ea typeface="ＭＳ Ｐゴシック" pitchFamily="34" charset="-128"/>
              <a:cs typeface="Times New Roman" pitchFamily="18" charset="0"/>
            </a:endParaRPr>
          </a:p>
          <a:p>
            <a:pPr algn="ctr" eaLnBrk="1" hangingPunct="1">
              <a:lnSpc>
                <a:spcPct val="90000"/>
              </a:lnSpc>
            </a:pPr>
            <a:r>
              <a:rPr lang="en-GB" sz="3200" b="1" smtClean="0">
                <a:ea typeface="ＭＳ Ｐゴシック" pitchFamily="34" charset="-128"/>
                <a:cs typeface="Times New Roman" pitchFamily="18" charset="0"/>
              </a:rPr>
              <a:t>Anxiety</a:t>
            </a:r>
            <a:r>
              <a:rPr lang="en-GB" sz="3200" smtClean="0">
                <a:ea typeface="ＭＳ Ｐゴシック" pitchFamily="34" charset="-128"/>
                <a:cs typeface="Times New Roman" pitchFamily="18" charset="0"/>
              </a:rPr>
              <a:t> is a </a:t>
            </a:r>
            <a:r>
              <a:rPr lang="en-GB" sz="3200" b="1" smtClean="0">
                <a:solidFill>
                  <a:srgbClr val="0000FF"/>
                </a:solidFill>
                <a:ea typeface="ＭＳ Ｐゴシック" pitchFamily="34" charset="-128"/>
                <a:cs typeface="Times New Roman" pitchFamily="18" charset="0"/>
              </a:rPr>
              <a:t>negative</a:t>
            </a:r>
            <a:r>
              <a:rPr lang="en-GB" sz="3200" smtClean="0">
                <a:solidFill>
                  <a:srgbClr val="0000FF"/>
                </a:solidFill>
                <a:ea typeface="ＭＳ Ｐゴシック" pitchFamily="34" charset="-128"/>
                <a:cs typeface="Times New Roman" pitchFamily="18" charset="0"/>
              </a:rPr>
              <a:t> </a:t>
            </a:r>
            <a:r>
              <a:rPr lang="en-GB" sz="3200" b="1" smtClean="0">
                <a:solidFill>
                  <a:srgbClr val="0000FF"/>
                </a:solidFill>
                <a:ea typeface="ＭＳ Ｐゴシック" pitchFamily="34" charset="-128"/>
                <a:cs typeface="Times New Roman" pitchFamily="18" charset="0"/>
              </a:rPr>
              <a:t>response</a:t>
            </a:r>
            <a:r>
              <a:rPr lang="en-GB" sz="3200" smtClean="0">
                <a:ea typeface="ＭＳ Ｐゴシック" pitchFamily="34" charset="-128"/>
                <a:cs typeface="Times New Roman" pitchFamily="18" charset="0"/>
              </a:rPr>
              <a:t> to a </a:t>
            </a:r>
            <a:r>
              <a:rPr lang="en-GB" sz="3200" b="1" smtClean="0">
                <a:ea typeface="ＭＳ Ｐゴシック" pitchFamily="34" charset="-128"/>
                <a:cs typeface="Times New Roman" pitchFamily="18" charset="0"/>
              </a:rPr>
              <a:t>stimulus</a:t>
            </a:r>
            <a:r>
              <a:rPr lang="en-GB" sz="3200" smtClean="0">
                <a:ea typeface="ＭＳ Ｐゴシック" pitchFamily="34" charset="-128"/>
                <a:cs typeface="Times New Roman" pitchFamily="18" charset="0"/>
              </a:rPr>
              <a:t>, </a:t>
            </a:r>
          </a:p>
          <a:p>
            <a:pPr algn="ctr" eaLnBrk="1" hangingPunct="1">
              <a:lnSpc>
                <a:spcPct val="90000"/>
              </a:lnSpc>
            </a:pPr>
            <a:r>
              <a:rPr lang="en-GB" sz="3200" smtClean="0">
                <a:ea typeface="ＭＳ Ｐゴシック" pitchFamily="34" charset="-128"/>
                <a:cs typeface="Times New Roman" pitchFamily="18" charset="0"/>
              </a:rPr>
              <a:t>with </a:t>
            </a:r>
            <a:r>
              <a:rPr lang="en-GB" sz="3200" b="1" smtClean="0">
                <a:solidFill>
                  <a:srgbClr val="0000FF"/>
                </a:solidFill>
                <a:ea typeface="ＭＳ Ｐゴシック" pitchFamily="34" charset="-128"/>
                <a:cs typeface="Times New Roman" pitchFamily="18" charset="0"/>
              </a:rPr>
              <a:t>stress</a:t>
            </a:r>
            <a:r>
              <a:rPr lang="en-GB" sz="3200" smtClean="0">
                <a:ea typeface="ＭＳ Ｐゴシック" pitchFamily="34" charset="-128"/>
                <a:cs typeface="Times New Roman" pitchFamily="18" charset="0"/>
              </a:rPr>
              <a:t> as the </a:t>
            </a:r>
            <a:r>
              <a:rPr lang="en-GB" sz="3200" b="1" smtClean="0">
                <a:ea typeface="ＭＳ Ｐゴシック" pitchFamily="34" charset="-128"/>
                <a:cs typeface="Times New Roman" pitchFamily="18" charset="0"/>
              </a:rPr>
              <a:t>stimulus</a:t>
            </a:r>
          </a:p>
          <a:p>
            <a:pPr algn="ctr" eaLnBrk="1" hangingPunct="1">
              <a:lnSpc>
                <a:spcPct val="90000"/>
              </a:lnSpc>
            </a:pPr>
            <a:endParaRPr lang="en-GB" sz="3200" b="1" smtClean="0">
              <a:ea typeface="ＭＳ Ｐゴシック" pitchFamily="34" charset="-128"/>
              <a:cs typeface="Times New Roman" pitchFamily="18" charset="0"/>
            </a:endParaRPr>
          </a:p>
          <a:p>
            <a:pPr algn="ctr" eaLnBrk="1" hangingPunct="1">
              <a:lnSpc>
                <a:spcPct val="90000"/>
              </a:lnSpc>
            </a:pPr>
            <a:r>
              <a:rPr lang="en-GB" sz="3200" b="1" smtClean="0">
                <a:ea typeface="ＭＳ Ｐゴシック" pitchFamily="34" charset="-128"/>
                <a:cs typeface="Times New Roman" pitchFamily="18" charset="0"/>
              </a:rPr>
              <a:t>Change of thinking over last 15+ years…</a:t>
            </a:r>
            <a:endParaRPr lang="en-GB" sz="3200" smtClean="0">
              <a:ea typeface="ＭＳ Ｐゴシック" pitchFamily="34" charset="-128"/>
              <a:cs typeface="Times New Roman" pitchFamily="18" charset="0"/>
            </a:endParaRPr>
          </a:p>
          <a:p>
            <a:pPr eaLnBrk="1" hangingPunct="1">
              <a:lnSpc>
                <a:spcPct val="90000"/>
              </a:lnSpc>
            </a:pPr>
            <a:endParaRPr lang="en-US" sz="3200" smtClean="0">
              <a:ea typeface="ＭＳ Ｐゴシック" pitchFamily="34" charset="-128"/>
            </a:endParaRPr>
          </a:p>
        </p:txBody>
      </p:sp>
    </p:spTree>
    <p:extLst>
      <p:ext uri="{BB962C8B-B14F-4D97-AF65-F5344CB8AC3E}">
        <p14:creationId xmlns:p14="http://schemas.microsoft.com/office/powerpoint/2010/main" val="1928260462"/>
      </p:ext>
    </p:extLst>
  </p:cSld>
  <p:clrMapOvr>
    <a:masterClrMapping/>
  </p:clrMapOvr>
  <p:timing>
    <p:tnLst>
      <p:par>
        <p:cT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8" name="Rectangle 5"/>
          <p:cNvSpPr>
            <a:spLocks noGrp="1" noChangeArrowheads="1"/>
          </p:cNvSpPr>
          <p:nvPr>
            <p:ph type="title"/>
          </p:nvPr>
        </p:nvSpPr>
        <p:spPr/>
        <p:txBody>
          <a:bodyPr>
            <a:normAutofit fontScale="90000"/>
          </a:bodyPr>
          <a:lstStyle/>
          <a:p>
            <a:pPr eaLnBrk="1" hangingPunct="1"/>
            <a:r>
              <a:rPr lang="en-US" sz="2500" b="1" smtClean="0">
                <a:solidFill>
                  <a:schemeClr val="tx1"/>
                </a:solidFill>
                <a:ea typeface="ＭＳ Ｐゴシック" pitchFamily="34" charset="-128"/>
              </a:rPr>
              <a:t>Jones (1995) Model of Facilitative</a:t>
            </a:r>
            <a:br>
              <a:rPr lang="en-US" sz="2500" b="1" smtClean="0">
                <a:solidFill>
                  <a:schemeClr val="tx1"/>
                </a:solidFill>
                <a:ea typeface="ＭＳ Ｐゴシック" pitchFamily="34" charset="-128"/>
              </a:rPr>
            </a:br>
            <a:r>
              <a:rPr lang="en-US" sz="2500" b="1" smtClean="0">
                <a:solidFill>
                  <a:schemeClr val="tx1"/>
                </a:solidFill>
                <a:ea typeface="ＭＳ Ｐゴシック" pitchFamily="34" charset="-128"/>
              </a:rPr>
              <a:t>and Debilitative Anxiety</a:t>
            </a:r>
            <a:r>
              <a:rPr lang="en-US" sz="2500" b="1" smtClean="0">
                <a:solidFill>
                  <a:schemeClr val="bg1"/>
                </a:solidFill>
                <a:ea typeface="ＭＳ Ｐゴシック" pitchFamily="34" charset="-128"/>
              </a:rPr>
              <a:t/>
            </a:r>
            <a:br>
              <a:rPr lang="en-US" sz="2500" b="1" smtClean="0">
                <a:solidFill>
                  <a:schemeClr val="bg1"/>
                </a:solidFill>
                <a:ea typeface="ＭＳ Ｐゴシック" pitchFamily="34" charset="-128"/>
              </a:rPr>
            </a:br>
            <a:endParaRPr lang="en-GB" sz="2500" b="1" smtClean="0">
              <a:solidFill>
                <a:schemeClr val="bg1"/>
              </a:solidFill>
              <a:ea typeface="ＭＳ Ｐゴシック" pitchFamily="34" charset="-128"/>
            </a:endParaRPr>
          </a:p>
        </p:txBody>
      </p:sp>
      <p:pic>
        <p:nvPicPr>
          <p:cNvPr id="5222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906" t="1018" r="906" b="1273"/>
          <a:stretch>
            <a:fillRect/>
          </a:stretch>
        </p:blipFill>
        <p:spPr>
          <a:xfrm>
            <a:off x="611188" y="1557338"/>
            <a:ext cx="8137525" cy="4538662"/>
          </a:xfrm>
          <a:noFill/>
        </p:spPr>
      </p:pic>
    </p:spTree>
    <p:extLst>
      <p:ext uri="{BB962C8B-B14F-4D97-AF65-F5344CB8AC3E}">
        <p14:creationId xmlns:p14="http://schemas.microsoft.com/office/powerpoint/2010/main" val="180577060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2228"/>
                                        </p:tgtEl>
                                        <p:attrNameLst>
                                          <p:attrName>style.visibility</p:attrName>
                                        </p:attrNameLst>
                                      </p:cBhvr>
                                      <p:to>
                                        <p:strVal val="visible"/>
                                      </p:to>
                                    </p:set>
                                    <p:animEffect transition="in" filter="box(out)">
                                      <p:cBhvr>
                                        <p:cTn id="7" dur="500"/>
                                        <p:tgtEl>
                                          <p:spTgt spid="522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3.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5362" name="Rectangle 2"/>
          <p:cNvSpPr>
            <a:spLocks noGrp="1" noChangeArrowheads="1"/>
          </p:cNvSpPr>
          <p:nvPr>
            <p:ph type="title"/>
          </p:nvPr>
        </p:nvSpPr>
        <p:spPr/>
        <p:txBody>
          <a:bodyPr/>
          <a:lstStyle/>
          <a:p>
            <a:pPr eaLnBrk="1" hangingPunct="1"/>
            <a:r>
              <a:rPr lang="en-GB" sz="2900" b="1" smtClean="0">
                <a:ea typeface="ＭＳ Ｐゴシック" pitchFamily="34" charset="-128"/>
                <a:cs typeface="Times New Roman" pitchFamily="18" charset="0"/>
              </a:rPr>
              <a:t>State-trait theory of anxiety</a:t>
            </a:r>
            <a:r>
              <a:rPr lang="en-GB" sz="2900" smtClean="0">
                <a:ea typeface="ＭＳ Ｐゴシック" pitchFamily="34" charset="-128"/>
                <a:cs typeface="Times New Roman" pitchFamily="18" charset="0"/>
              </a:rPr>
              <a:t> – two types of anxiety (Spielberger, 1966)</a:t>
            </a:r>
            <a:br>
              <a:rPr lang="en-GB" sz="2900" smtClean="0">
                <a:ea typeface="ＭＳ Ｐゴシック" pitchFamily="34" charset="-128"/>
                <a:cs typeface="Times New Roman" pitchFamily="18" charset="0"/>
              </a:rPr>
            </a:br>
            <a:endParaRPr lang="en-US" sz="2900" smtClean="0">
              <a:ea typeface="ＭＳ Ｐゴシック" pitchFamily="34" charset="-128"/>
              <a:cs typeface="Times New Roman" pitchFamily="18" charset="0"/>
            </a:endParaRPr>
          </a:p>
        </p:txBody>
      </p:sp>
      <p:sp>
        <p:nvSpPr>
          <p:cNvPr id="19459" name="Rectangle 3"/>
          <p:cNvSpPr>
            <a:spLocks noGrp="1" noChangeArrowheads="1"/>
          </p:cNvSpPr>
          <p:nvPr>
            <p:ph type="body" idx="1"/>
          </p:nvPr>
        </p:nvSpPr>
        <p:spPr/>
        <p:txBody>
          <a:bodyPr/>
          <a:lstStyle/>
          <a:p>
            <a:pPr eaLnBrk="1" hangingPunct="1">
              <a:lnSpc>
                <a:spcPct val="90000"/>
              </a:lnSpc>
            </a:pPr>
            <a:r>
              <a:rPr lang="en-GB" sz="2400" b="1" smtClean="0">
                <a:solidFill>
                  <a:schemeClr val="tx2"/>
                </a:solidFill>
                <a:ea typeface="ＭＳ Ｐゴシック" pitchFamily="34" charset="-128"/>
                <a:cs typeface="Times New Roman" pitchFamily="18" charset="0"/>
              </a:rPr>
              <a:t>Trait anxiety</a:t>
            </a:r>
            <a:r>
              <a:rPr lang="en-GB" sz="2400" smtClean="0">
                <a:ea typeface="ＭＳ Ｐゴシック" pitchFamily="34" charset="-128"/>
                <a:cs typeface="Times New Roman" pitchFamily="18" charset="0"/>
              </a:rPr>
              <a:t> is a relatively stable part of our personality. A predisposition to interpret situations as threatening and to respond with increased state anxiety.</a:t>
            </a:r>
          </a:p>
          <a:p>
            <a:pPr eaLnBrk="1" hangingPunct="1">
              <a:lnSpc>
                <a:spcPct val="90000"/>
              </a:lnSpc>
            </a:pPr>
            <a:endParaRPr lang="en-GB" sz="2400" smtClean="0">
              <a:ea typeface="ＭＳ Ｐゴシック" pitchFamily="34" charset="-128"/>
              <a:cs typeface="Times New Roman" pitchFamily="18" charset="0"/>
            </a:endParaRPr>
          </a:p>
          <a:p>
            <a:pPr eaLnBrk="1" hangingPunct="1">
              <a:lnSpc>
                <a:spcPct val="90000"/>
              </a:lnSpc>
            </a:pPr>
            <a:r>
              <a:rPr lang="en-GB" sz="2400" b="1" smtClean="0">
                <a:solidFill>
                  <a:schemeClr val="tx2"/>
                </a:solidFill>
                <a:ea typeface="ＭＳ Ｐゴシック" pitchFamily="34" charset="-128"/>
                <a:cs typeface="Times New Roman" pitchFamily="18" charset="0"/>
              </a:rPr>
              <a:t>State anxiety</a:t>
            </a:r>
            <a:r>
              <a:rPr lang="en-GB" sz="2400" smtClean="0">
                <a:ea typeface="ＭＳ Ｐゴシック" pitchFamily="34" charset="-128"/>
                <a:cs typeface="Times New Roman" pitchFamily="18" charset="0"/>
              </a:rPr>
              <a:t> is an emotional state that is experienced in response to our immediate environment and is characterised by apprehension and tension, and accompanied by an increase in physiological arousal.</a:t>
            </a:r>
          </a:p>
          <a:p>
            <a:pPr eaLnBrk="1" hangingPunct="1">
              <a:lnSpc>
                <a:spcPct val="90000"/>
              </a:lnSpc>
            </a:pPr>
            <a:endParaRPr lang="en-US" sz="2400" smtClean="0">
              <a:ea typeface="ＭＳ Ｐゴシック" pitchFamily="34" charset="-128"/>
            </a:endParaRPr>
          </a:p>
        </p:txBody>
      </p:sp>
    </p:spTree>
    <p:extLst>
      <p:ext uri="{BB962C8B-B14F-4D97-AF65-F5344CB8AC3E}">
        <p14:creationId xmlns:p14="http://schemas.microsoft.com/office/powerpoint/2010/main" val="265461910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19459">
                                            <p:txEl>
                                              <p:pRg st="0" end="0"/>
                                            </p:txEl>
                                          </p:spTgt>
                                        </p:tgtEl>
                                        <p:attrNameLst>
                                          <p:attrName>style.visibility</p:attrName>
                                        </p:attrNameLst>
                                      </p:cBhvr>
                                      <p:to>
                                        <p:strVal val="visible"/>
                                      </p:to>
                                    </p:set>
                                    <p:animEffect transition="in" filter="dissolve">
                                      <p:cBhvr>
                                        <p:cTn id="7" dur="500"/>
                                        <p:tgtEl>
                                          <p:spTgt spid="1945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19459">
                                            <p:txEl>
                                              <p:pRg st="2" end="2"/>
                                            </p:txEl>
                                          </p:spTgt>
                                        </p:tgtEl>
                                        <p:attrNameLst>
                                          <p:attrName>style.visibility</p:attrName>
                                        </p:attrNameLst>
                                      </p:cBhvr>
                                      <p:to>
                                        <p:strVal val="visible"/>
                                      </p:to>
                                    </p:set>
                                    <p:animEffect transition="in" filter="dissolve">
                                      <p:cBhvr>
                                        <p:cTn id="12" dur="500"/>
                                        <p:tgtEl>
                                          <p:spTgt spid="19459">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9459" grpId="0" build="p" autoUpdateAnimBg="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p:cNvSpPr>
            <a:spLocks noGrp="1" noChangeArrowheads="1"/>
          </p:cNvSpPr>
          <p:nvPr>
            <p:ph type="title"/>
          </p:nvPr>
        </p:nvSpPr>
        <p:spPr/>
        <p:txBody>
          <a:bodyPr/>
          <a:lstStyle/>
          <a:p>
            <a:pPr eaLnBrk="1" hangingPunct="1"/>
            <a:r>
              <a:rPr lang="en-GB" sz="2900" b="1" smtClean="0">
                <a:ea typeface="ＭＳ Ｐゴシック" pitchFamily="34" charset="-128"/>
                <a:cs typeface="Times New Roman" pitchFamily="18" charset="0"/>
              </a:rPr>
              <a:t>Uni-dimensional construct theories</a:t>
            </a:r>
            <a:br>
              <a:rPr lang="en-GB" sz="2900" b="1" smtClean="0">
                <a:ea typeface="ＭＳ Ｐゴシック" pitchFamily="34" charset="-128"/>
                <a:cs typeface="Times New Roman" pitchFamily="18" charset="0"/>
              </a:rPr>
            </a:br>
            <a:r>
              <a:rPr lang="en-GB" sz="2900" smtClean="0">
                <a:ea typeface="ＭＳ Ｐゴシック" pitchFamily="34" charset="-128"/>
                <a:cs typeface="Times New Roman" pitchFamily="18" charset="0"/>
              </a:rPr>
              <a:t>Drive theory (Hull, 1943; Spence &amp; Spence, 1966)</a:t>
            </a:r>
            <a:br>
              <a:rPr lang="en-GB" sz="2900" smtClean="0">
                <a:ea typeface="ＭＳ Ｐゴシック" pitchFamily="34" charset="-128"/>
                <a:cs typeface="Times New Roman" pitchFamily="18" charset="0"/>
              </a:rPr>
            </a:br>
            <a:endParaRPr lang="en-US" sz="2900" smtClean="0">
              <a:ea typeface="ＭＳ Ｐゴシック" pitchFamily="34" charset="-128"/>
              <a:cs typeface="Times New Roman" pitchFamily="18" charset="0"/>
            </a:endParaRPr>
          </a:p>
        </p:txBody>
      </p:sp>
      <p:sp>
        <p:nvSpPr>
          <p:cNvPr id="16387" name="Rectangle 3"/>
          <p:cNvSpPr>
            <a:spLocks noGrp="1" noChangeArrowheads="1"/>
          </p:cNvSpPr>
          <p:nvPr>
            <p:ph type="body" idx="1"/>
          </p:nvPr>
        </p:nvSpPr>
        <p:spPr/>
        <p:txBody>
          <a:bodyPr/>
          <a:lstStyle/>
          <a:p>
            <a:pPr eaLnBrk="1" hangingPunct="1"/>
            <a:r>
              <a:rPr lang="en-GB" smtClean="0">
                <a:ea typeface="ＭＳ Ｐゴシック" pitchFamily="34" charset="-128"/>
              </a:rPr>
              <a:t>High</a:t>
            </a:r>
          </a:p>
          <a:p>
            <a:pPr eaLnBrk="1" hangingPunct="1"/>
            <a:endParaRPr lang="en-GB" smtClean="0">
              <a:ea typeface="ＭＳ Ｐゴシック" pitchFamily="34" charset="-128"/>
            </a:endParaRPr>
          </a:p>
          <a:p>
            <a:pPr eaLnBrk="1" hangingPunct="1"/>
            <a:endParaRPr lang="en-GB" smtClean="0">
              <a:ea typeface="ＭＳ Ｐゴシック" pitchFamily="34" charset="-128"/>
            </a:endParaRPr>
          </a:p>
          <a:p>
            <a:pPr eaLnBrk="1" hangingPunct="1"/>
            <a:r>
              <a:rPr lang="en-GB" sz="1800" b="1" smtClean="0">
                <a:solidFill>
                  <a:schemeClr val="tx2"/>
                </a:solidFill>
                <a:ea typeface="ＭＳ Ｐゴシック" pitchFamily="34" charset="-128"/>
              </a:rPr>
              <a:t>Performance</a:t>
            </a:r>
          </a:p>
          <a:p>
            <a:pPr eaLnBrk="1" hangingPunct="1"/>
            <a:endParaRPr lang="en-GB" smtClean="0">
              <a:ea typeface="ＭＳ Ｐゴシック" pitchFamily="34" charset="-128"/>
            </a:endParaRPr>
          </a:p>
          <a:p>
            <a:pPr eaLnBrk="1" hangingPunct="1"/>
            <a:endParaRPr lang="en-GB" smtClean="0">
              <a:ea typeface="ＭＳ Ｐゴシック" pitchFamily="34" charset="-128"/>
            </a:endParaRPr>
          </a:p>
          <a:p>
            <a:pPr eaLnBrk="1" hangingPunct="1"/>
            <a:endParaRPr lang="en-GB" smtClean="0">
              <a:ea typeface="ＭＳ Ｐゴシック" pitchFamily="34" charset="-128"/>
            </a:endParaRPr>
          </a:p>
          <a:p>
            <a:pPr eaLnBrk="1" hangingPunct="1"/>
            <a:endParaRPr lang="en-GB" smtClean="0">
              <a:ea typeface="ＭＳ Ｐゴシック" pitchFamily="34" charset="-128"/>
            </a:endParaRPr>
          </a:p>
          <a:p>
            <a:pPr eaLnBrk="1" hangingPunct="1"/>
            <a:r>
              <a:rPr lang="en-GB" smtClean="0">
                <a:ea typeface="ＭＳ Ｐゴシック" pitchFamily="34" charset="-128"/>
              </a:rPr>
              <a:t>Low		</a:t>
            </a:r>
            <a:r>
              <a:rPr lang="en-GB" sz="2000" b="1" smtClean="0">
                <a:solidFill>
                  <a:schemeClr val="tx2"/>
                </a:solidFill>
                <a:ea typeface="ＭＳ Ｐゴシック" pitchFamily="34" charset="-128"/>
              </a:rPr>
              <a:t>Arousal</a:t>
            </a:r>
            <a:r>
              <a:rPr lang="en-GB" smtClean="0">
                <a:ea typeface="ＭＳ Ｐゴシック" pitchFamily="34" charset="-128"/>
              </a:rPr>
              <a:t>		High</a:t>
            </a:r>
            <a:endParaRPr lang="en-US" smtClean="0">
              <a:ea typeface="ＭＳ Ｐゴシック" pitchFamily="34" charset="-128"/>
            </a:endParaRPr>
          </a:p>
        </p:txBody>
      </p:sp>
      <p:sp>
        <p:nvSpPr>
          <p:cNvPr id="16388" name="Line 4"/>
          <p:cNvSpPr>
            <a:spLocks noChangeShapeType="1"/>
          </p:cNvSpPr>
          <p:nvPr/>
        </p:nvSpPr>
        <p:spPr bwMode="auto">
          <a:xfrm>
            <a:off x="2286000" y="2209800"/>
            <a:ext cx="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6389" name="Line 5"/>
          <p:cNvSpPr>
            <a:spLocks noChangeShapeType="1"/>
          </p:cNvSpPr>
          <p:nvPr/>
        </p:nvSpPr>
        <p:spPr bwMode="auto">
          <a:xfrm>
            <a:off x="2286000" y="5334000"/>
            <a:ext cx="4648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6390" name="Line 6"/>
          <p:cNvSpPr>
            <a:spLocks noChangeShapeType="1"/>
          </p:cNvSpPr>
          <p:nvPr/>
        </p:nvSpPr>
        <p:spPr bwMode="auto">
          <a:xfrm flipV="1">
            <a:off x="2286000" y="2209800"/>
            <a:ext cx="4419600" cy="31242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1078787392"/>
      </p:ext>
    </p:extLst>
  </p:cSld>
  <p:clrMapOvr>
    <a:masterClrMapping/>
  </p:clrMapOvr>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a:xfrm>
            <a:off x="611188" y="0"/>
            <a:ext cx="7772400" cy="2514600"/>
          </a:xfrm>
        </p:spPr>
        <p:txBody>
          <a:bodyPr/>
          <a:lstStyle/>
          <a:p>
            <a:pPr eaLnBrk="1" hangingPunct="1"/>
            <a:r>
              <a:rPr lang="en-GB" sz="1100" b="1" smtClean="0">
                <a:ea typeface="ＭＳ Ｐゴシック" pitchFamily="34" charset="-128"/>
                <a:cs typeface="Times New Roman" pitchFamily="18" charset="0"/>
              </a:rPr>
              <a:t/>
            </a:r>
            <a:br>
              <a:rPr lang="en-GB" sz="1100" b="1" smtClean="0">
                <a:ea typeface="ＭＳ Ｐゴシック" pitchFamily="34" charset="-128"/>
                <a:cs typeface="Times New Roman" pitchFamily="18" charset="0"/>
              </a:rPr>
            </a:br>
            <a:r>
              <a:rPr lang="en-GB" sz="2100" b="1" smtClean="0">
                <a:ea typeface="ＭＳ Ｐゴシック" pitchFamily="34" charset="-128"/>
                <a:cs typeface="Times New Roman" pitchFamily="18" charset="0"/>
              </a:rPr>
              <a:t>Increases in arousal (Drive) improve performance if the sport skill is well learnt</a:t>
            </a:r>
            <a:br>
              <a:rPr lang="en-GB" sz="2100" b="1" smtClean="0">
                <a:ea typeface="ＭＳ Ｐゴシック" pitchFamily="34" charset="-128"/>
                <a:cs typeface="Times New Roman" pitchFamily="18" charset="0"/>
              </a:rPr>
            </a:br>
            <a:r>
              <a:rPr lang="en-GB" sz="2100" b="1" smtClean="0">
                <a:ea typeface="ＭＳ Ｐゴシック" pitchFamily="34" charset="-128"/>
                <a:cs typeface="Times New Roman" pitchFamily="18" charset="0"/>
              </a:rPr>
              <a:t> </a:t>
            </a:r>
            <a:r>
              <a:rPr lang="en-GB" sz="2100" b="1" smtClean="0">
                <a:solidFill>
                  <a:srgbClr val="0000FF"/>
                </a:solidFill>
                <a:ea typeface="ＭＳ Ｐゴシック" pitchFamily="34" charset="-128"/>
                <a:cs typeface="Times New Roman" pitchFamily="18" charset="0"/>
              </a:rPr>
              <a:t>Positive linear relationship - arousal and performance</a:t>
            </a:r>
            <a:r>
              <a:rPr lang="en-GB" sz="2100" b="1" smtClean="0">
                <a:ea typeface="ＭＳ Ｐゴシック" pitchFamily="34" charset="-128"/>
                <a:cs typeface="Times New Roman" pitchFamily="18" charset="0"/>
              </a:rPr>
              <a:t> </a:t>
            </a:r>
            <a:br>
              <a:rPr lang="en-GB" sz="2100" b="1" smtClean="0">
                <a:ea typeface="ＭＳ Ｐゴシック" pitchFamily="34" charset="-128"/>
                <a:cs typeface="Times New Roman" pitchFamily="18" charset="0"/>
              </a:rPr>
            </a:br>
            <a:r>
              <a:rPr lang="en-GB" sz="2100" b="1" smtClean="0">
                <a:ea typeface="ＭＳ Ｐゴシック" pitchFamily="34" charset="-128"/>
                <a:cs typeface="Times New Roman" pitchFamily="18" charset="0"/>
              </a:rPr>
              <a:t/>
            </a:r>
            <a:br>
              <a:rPr lang="en-GB" sz="2100" b="1" smtClean="0">
                <a:ea typeface="ＭＳ Ｐゴシック" pitchFamily="34" charset="-128"/>
                <a:cs typeface="Times New Roman" pitchFamily="18" charset="0"/>
              </a:rPr>
            </a:br>
            <a:r>
              <a:rPr lang="en-GB" sz="2100" b="1" smtClean="0">
                <a:ea typeface="ＭＳ Ｐゴシック" pitchFamily="34" charset="-128"/>
                <a:cs typeface="Times New Roman" pitchFamily="18" charset="0"/>
              </a:rPr>
              <a:t>Intuitive sense:</a:t>
            </a:r>
            <a:r>
              <a:rPr lang="en-GB" sz="2100" smtClean="0">
                <a:ea typeface="ＭＳ Ｐゴシック" pitchFamily="34" charset="-128"/>
                <a:cs typeface="Times New Roman" pitchFamily="18" charset="0"/>
              </a:rPr>
              <a:t> </a:t>
            </a:r>
            <a:r>
              <a:rPr lang="en-GB" sz="2100" smtClean="0">
                <a:solidFill>
                  <a:srgbClr val="0000FF"/>
                </a:solidFill>
                <a:ea typeface="ＭＳ Ｐゴシック" pitchFamily="34" charset="-128"/>
                <a:cs typeface="Times New Roman" pitchFamily="18" charset="0"/>
              </a:rPr>
              <a:t>boxing, weightlifting, sumo wrestling</a:t>
            </a:r>
            <a:br>
              <a:rPr lang="en-GB" sz="2100" smtClean="0">
                <a:solidFill>
                  <a:srgbClr val="0000FF"/>
                </a:solidFill>
                <a:ea typeface="ＭＳ Ｐゴシック" pitchFamily="34" charset="-128"/>
                <a:cs typeface="Times New Roman" pitchFamily="18" charset="0"/>
              </a:rPr>
            </a:br>
            <a:r>
              <a:rPr lang="en-GB" sz="2100" smtClean="0">
                <a:solidFill>
                  <a:srgbClr val="0000FF"/>
                </a:solidFill>
                <a:ea typeface="ＭＳ Ｐゴシック" pitchFamily="34" charset="-128"/>
                <a:cs typeface="Times New Roman" pitchFamily="18" charset="0"/>
              </a:rPr>
              <a:t>Criticised on several grounds: </a:t>
            </a:r>
            <a:r>
              <a:rPr lang="en-IE" sz="2100" smtClean="0">
                <a:solidFill>
                  <a:srgbClr val="0000FF"/>
                </a:solidFill>
                <a:ea typeface="ＭＳ Ｐゴシック" pitchFamily="34" charset="-128"/>
                <a:cs typeface="Times New Roman" pitchFamily="18" charset="0"/>
              </a:rPr>
              <a:t/>
            </a:r>
            <a:br>
              <a:rPr lang="en-IE" sz="2100" smtClean="0">
                <a:solidFill>
                  <a:srgbClr val="0000FF"/>
                </a:solidFill>
                <a:ea typeface="ＭＳ Ｐゴシック" pitchFamily="34" charset="-128"/>
                <a:cs typeface="Times New Roman" pitchFamily="18" charset="0"/>
              </a:rPr>
            </a:br>
            <a:endParaRPr lang="en-US" sz="2100" smtClean="0">
              <a:solidFill>
                <a:srgbClr val="0000FF"/>
              </a:solidFill>
              <a:ea typeface="ＭＳ Ｐゴシック" pitchFamily="34" charset="-128"/>
              <a:cs typeface="Times New Roman" pitchFamily="18" charset="0"/>
            </a:endParaRPr>
          </a:p>
        </p:txBody>
      </p:sp>
      <p:sp>
        <p:nvSpPr>
          <p:cNvPr id="21507" name="Rectangle 3"/>
          <p:cNvSpPr>
            <a:spLocks noGrp="1" noChangeArrowheads="1"/>
          </p:cNvSpPr>
          <p:nvPr>
            <p:ph type="body" idx="1"/>
          </p:nvPr>
        </p:nvSpPr>
        <p:spPr>
          <a:xfrm>
            <a:off x="1042988" y="2276475"/>
            <a:ext cx="7872412" cy="4321175"/>
          </a:xfrm>
        </p:spPr>
        <p:txBody>
          <a:bodyPr/>
          <a:lstStyle/>
          <a:p>
            <a:pPr marL="533400" indent="-533400" algn="just" eaLnBrk="1" hangingPunct="1">
              <a:lnSpc>
                <a:spcPct val="90000"/>
              </a:lnSpc>
              <a:buFont typeface="Wingdings" pitchFamily="2" charset="2"/>
              <a:buNone/>
            </a:pPr>
            <a:r>
              <a:rPr lang="en-GB" sz="1800" b="1" smtClean="0">
                <a:ea typeface="ＭＳ Ｐゴシック" pitchFamily="34" charset="-128"/>
                <a:cs typeface="Times New Roman" pitchFamily="18" charset="0"/>
              </a:rPr>
              <a:t>(i)         </a:t>
            </a:r>
            <a:r>
              <a:rPr lang="en-GB" sz="2000" b="1" smtClean="0">
                <a:ea typeface="ＭＳ Ｐゴシック" pitchFamily="34" charset="-128"/>
                <a:cs typeface="Times New Roman" pitchFamily="18" charset="0"/>
              </a:rPr>
              <a:t>  </a:t>
            </a:r>
            <a:r>
              <a:rPr lang="en-GB" sz="2000" smtClean="0">
                <a:ea typeface="ＭＳ Ｐゴシック" pitchFamily="34" charset="-128"/>
                <a:cs typeface="Times New Roman" pitchFamily="18" charset="0"/>
              </a:rPr>
              <a:t>Failure to find consistent support for the theory </a:t>
            </a:r>
          </a:p>
          <a:p>
            <a:pPr marL="1714500" lvl="3" indent="-342900" algn="just" eaLnBrk="1" hangingPunct="1">
              <a:lnSpc>
                <a:spcPct val="90000"/>
              </a:lnSpc>
              <a:buFont typeface="Wingdings" pitchFamily="2" charset="2"/>
              <a:buNone/>
            </a:pPr>
            <a:r>
              <a:rPr lang="en-GB" b="1" smtClean="0">
                <a:ea typeface="ＭＳ Ｐゴシック" pitchFamily="34" charset="-128"/>
                <a:cs typeface="Times New Roman" pitchFamily="18" charset="0"/>
              </a:rPr>
              <a:t>					  (Martens, 1971, 1974) </a:t>
            </a:r>
            <a:endParaRPr lang="en-IE" smtClean="0">
              <a:ea typeface="ＭＳ Ｐゴシック" pitchFamily="34" charset="-128"/>
              <a:cs typeface="Times New Roman" pitchFamily="18" charset="0"/>
            </a:endParaRPr>
          </a:p>
          <a:p>
            <a:pPr marL="533400" indent="-533400" algn="just" eaLnBrk="1" hangingPunct="1">
              <a:lnSpc>
                <a:spcPct val="90000"/>
              </a:lnSpc>
              <a:buFont typeface="Wingdings" pitchFamily="2" charset="2"/>
              <a:buNone/>
            </a:pPr>
            <a:r>
              <a:rPr lang="en-GB" sz="2000" smtClean="0">
                <a:ea typeface="ＭＳ Ｐゴシック" pitchFamily="34" charset="-128"/>
                <a:cs typeface="Times New Roman" pitchFamily="18" charset="0"/>
              </a:rPr>
              <a:t>(ii)      	 Does not accommodate effects of complex tasks </a:t>
            </a:r>
          </a:p>
          <a:p>
            <a:pPr marL="2171700" lvl="4" indent="-342900" algn="just" eaLnBrk="1" hangingPunct="1">
              <a:lnSpc>
                <a:spcPct val="90000"/>
              </a:lnSpc>
              <a:buFont typeface="Wingdings" pitchFamily="2" charset="2"/>
              <a:buNone/>
            </a:pPr>
            <a:r>
              <a:rPr lang="en-GB" sz="1600" b="1" smtClean="0">
                <a:ea typeface="ＭＳ Ｐゴシック" pitchFamily="34" charset="-128"/>
                <a:cs typeface="Times New Roman" pitchFamily="18" charset="0"/>
              </a:rPr>
              <a:t>                                             	</a:t>
            </a:r>
            <a:r>
              <a:rPr lang="en-GB" sz="2400" b="1" smtClean="0">
                <a:ea typeface="ＭＳ Ｐゴシック" pitchFamily="34" charset="-128"/>
                <a:cs typeface="Times New Roman" pitchFamily="18" charset="0"/>
              </a:rPr>
              <a:t>(Martens, 1971)</a:t>
            </a:r>
            <a:endParaRPr lang="en-IE" sz="2400" smtClean="0">
              <a:ea typeface="ＭＳ Ｐゴシック" pitchFamily="34" charset="-128"/>
              <a:cs typeface="Times New Roman" pitchFamily="18" charset="0"/>
            </a:endParaRPr>
          </a:p>
          <a:p>
            <a:pPr marL="533400" indent="-533400" algn="just" eaLnBrk="1" hangingPunct="1">
              <a:lnSpc>
                <a:spcPct val="90000"/>
              </a:lnSpc>
              <a:buFont typeface="Wingdings" pitchFamily="2" charset="2"/>
              <a:buNone/>
            </a:pPr>
            <a:r>
              <a:rPr lang="en-GB" sz="2000" smtClean="0">
                <a:ea typeface="ＭＳ Ｐゴシック" pitchFamily="34" charset="-128"/>
                <a:cs typeface="Times New Roman" pitchFamily="18" charset="0"/>
              </a:rPr>
              <a:t>(iii)     	Habit hierarchy of correct and incorrect responses in 		most motor skills 		</a:t>
            </a:r>
            <a:r>
              <a:rPr lang="en-GB" sz="2000" b="1" smtClean="0">
                <a:ea typeface="ＭＳ Ｐゴシック" pitchFamily="34" charset="-128"/>
                <a:cs typeface="Times New Roman" pitchFamily="18" charset="0"/>
              </a:rPr>
              <a:t>(Martens, 1974)</a:t>
            </a:r>
            <a:r>
              <a:rPr lang="en-GB" sz="2000" smtClean="0">
                <a:ea typeface="ＭＳ Ｐゴシック" pitchFamily="34" charset="-128"/>
                <a:cs typeface="Times New Roman" pitchFamily="18" charset="0"/>
              </a:rPr>
              <a:t> </a:t>
            </a:r>
            <a:endParaRPr lang="en-IE" sz="2000" smtClean="0">
              <a:ea typeface="ＭＳ Ｐゴシック" pitchFamily="34" charset="-128"/>
              <a:cs typeface="Times New Roman" pitchFamily="18" charset="0"/>
            </a:endParaRPr>
          </a:p>
          <a:p>
            <a:pPr marL="533400" indent="-533400" algn="just" eaLnBrk="1" hangingPunct="1">
              <a:lnSpc>
                <a:spcPct val="90000"/>
              </a:lnSpc>
              <a:buFont typeface="Wingdings" pitchFamily="2" charset="2"/>
              <a:buNone/>
            </a:pPr>
            <a:r>
              <a:rPr lang="en-GB" sz="2000" smtClean="0">
                <a:ea typeface="ＭＳ Ｐゴシック" pitchFamily="34" charset="-128"/>
                <a:cs typeface="Times New Roman" pitchFamily="18" charset="0"/>
              </a:rPr>
              <a:t>(iv)   	Cognitive psychological perspective - fails to consider 		thought or appraisal 		</a:t>
            </a:r>
            <a:r>
              <a:rPr lang="en-GB" sz="2000" b="1" smtClean="0">
                <a:ea typeface="ＭＳ Ｐゴシック" pitchFamily="34" charset="-128"/>
                <a:cs typeface="Times New Roman" pitchFamily="18" charset="0"/>
              </a:rPr>
              <a:t>(Gill, 1994)</a:t>
            </a:r>
            <a:endParaRPr lang="en-IE" sz="2000" smtClean="0">
              <a:ea typeface="ＭＳ Ｐゴシック" pitchFamily="34" charset="-128"/>
              <a:cs typeface="Times New Roman" pitchFamily="18" charset="0"/>
            </a:endParaRPr>
          </a:p>
          <a:p>
            <a:pPr marL="533400" indent="-533400" algn="just" eaLnBrk="1" hangingPunct="1">
              <a:lnSpc>
                <a:spcPct val="90000"/>
              </a:lnSpc>
              <a:buFont typeface="Wingdings" pitchFamily="2" charset="2"/>
              <a:buNone/>
            </a:pPr>
            <a:r>
              <a:rPr lang="en-GB" sz="2000" smtClean="0">
                <a:ea typeface="ＭＳ Ｐゴシック" pitchFamily="34" charset="-128"/>
                <a:cs typeface="Times New Roman" pitchFamily="18" charset="0"/>
              </a:rPr>
              <a:t>(v)  		Arousal based explanation of anxiety performance 			relationship</a:t>
            </a:r>
            <a:endParaRPr lang="en-IE" sz="2000" smtClean="0">
              <a:ea typeface="ＭＳ Ｐゴシック" pitchFamily="34" charset="-128"/>
              <a:cs typeface="Times New Roman" pitchFamily="18" charset="0"/>
            </a:endParaRPr>
          </a:p>
          <a:p>
            <a:pPr marL="533400" indent="-533400" eaLnBrk="1" hangingPunct="1">
              <a:lnSpc>
                <a:spcPct val="90000"/>
              </a:lnSpc>
              <a:buFont typeface="Wingdings" pitchFamily="2" charset="2"/>
              <a:buNone/>
            </a:pPr>
            <a:r>
              <a:rPr lang="en-GB" sz="2000" smtClean="0">
                <a:ea typeface="ＭＳ Ｐゴシック" pitchFamily="34" charset="-128"/>
                <a:cs typeface="Times New Roman" pitchFamily="18" charset="0"/>
              </a:rPr>
              <a:t> </a:t>
            </a:r>
          </a:p>
          <a:p>
            <a:pPr marL="533400" indent="-533400" eaLnBrk="1" hangingPunct="1">
              <a:lnSpc>
                <a:spcPct val="90000"/>
              </a:lnSpc>
              <a:buFont typeface="Wingdings" pitchFamily="2" charset="2"/>
              <a:buNone/>
            </a:pPr>
            <a:endParaRPr lang="en-GB" sz="1800" smtClean="0">
              <a:ea typeface="ＭＳ Ｐゴシック" pitchFamily="34" charset="-128"/>
              <a:cs typeface="Times New Roman" pitchFamily="18" charset="0"/>
            </a:endParaRPr>
          </a:p>
          <a:p>
            <a:pPr marL="533400" indent="-533400" eaLnBrk="1" hangingPunct="1">
              <a:lnSpc>
                <a:spcPct val="90000"/>
              </a:lnSpc>
            </a:pPr>
            <a:endParaRPr lang="en-US" sz="1800" smtClean="0">
              <a:ea typeface="ＭＳ Ｐゴシック" pitchFamily="34" charset="-128"/>
            </a:endParaRPr>
          </a:p>
        </p:txBody>
      </p:sp>
    </p:spTree>
    <p:extLst>
      <p:ext uri="{BB962C8B-B14F-4D97-AF65-F5344CB8AC3E}">
        <p14:creationId xmlns:p14="http://schemas.microsoft.com/office/powerpoint/2010/main" val="399495182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1507">
                                            <p:txEl>
                                              <p:pRg st="0" end="0"/>
                                            </p:txEl>
                                          </p:spTgt>
                                        </p:tgtEl>
                                        <p:attrNameLst>
                                          <p:attrName>style.visibility</p:attrName>
                                        </p:attrNameLst>
                                      </p:cBhvr>
                                      <p:to>
                                        <p:strVal val="visible"/>
                                      </p:to>
                                    </p:set>
                                    <p:animEffect transition="in" filter="barn(outVertical)">
                                      <p:cBhvr>
                                        <p:cTn id="7" dur="500"/>
                                        <p:tgtEl>
                                          <p:spTgt spid="21507">
                                            <p:txEl>
                                              <p:pRg st="0" end="0"/>
                                            </p:txEl>
                                          </p:spTgt>
                                        </p:tgtEl>
                                      </p:cBhvr>
                                    </p:animEffect>
                                  </p:childTnLst>
                                </p:cTn>
                              </p:par>
                              <p:par>
                                <p:cTn id="8" presetID="16" presetClass="entr" presetSubtype="37" fill="hold" grpId="0" nodeType="withEffect">
                                  <p:stCondLst>
                                    <p:cond delay="0"/>
                                  </p:stCondLst>
                                  <p:childTnLst>
                                    <p:set>
                                      <p:cBhvr>
                                        <p:cTn id="9" dur="1" fill="hold">
                                          <p:stCondLst>
                                            <p:cond delay="0"/>
                                          </p:stCondLst>
                                        </p:cTn>
                                        <p:tgtEl>
                                          <p:spTgt spid="21507">
                                            <p:txEl>
                                              <p:pRg st="1" end="1"/>
                                            </p:txEl>
                                          </p:spTgt>
                                        </p:tgtEl>
                                        <p:attrNameLst>
                                          <p:attrName>style.visibility</p:attrName>
                                        </p:attrNameLst>
                                      </p:cBhvr>
                                      <p:to>
                                        <p:strVal val="visible"/>
                                      </p:to>
                                    </p:set>
                                    <p:animEffect transition="in" filter="barn(outVertical)">
                                      <p:cBhvr>
                                        <p:cTn id="10" dur="500"/>
                                        <p:tgtEl>
                                          <p:spTgt spid="21507">
                                            <p:txEl>
                                              <p:pRg st="1" end="1"/>
                                            </p:txEl>
                                          </p:spTgt>
                                        </p:tgtEl>
                                      </p:cBhvr>
                                    </p:animEffect>
                                  </p:childTnLst>
                                </p:cTn>
                              </p:par>
                            </p:childTnLst>
                          </p:cTn>
                        </p:par>
                      </p:childTnLst>
                    </p:cTn>
                  </p:par>
                  <p:par>
                    <p:cTn id="11" fill="hold" nodeType="clickPar">
                      <p:stCondLst>
                        <p:cond delay="indefinite"/>
                      </p:stCondLst>
                      <p:childTnLst>
                        <p:par>
                          <p:cTn id="12" fill="hold" nodeType="withGroup">
                            <p:stCondLst>
                              <p:cond delay="0"/>
                            </p:stCondLst>
                            <p:childTnLst>
                              <p:par>
                                <p:cTn id="13" presetID="16" presetClass="entr" presetSubtype="37" fill="hold" grpId="0" nodeType="clickEffect">
                                  <p:stCondLst>
                                    <p:cond delay="0"/>
                                  </p:stCondLst>
                                  <p:childTnLst>
                                    <p:set>
                                      <p:cBhvr>
                                        <p:cTn id="14" dur="1" fill="hold">
                                          <p:stCondLst>
                                            <p:cond delay="0"/>
                                          </p:stCondLst>
                                        </p:cTn>
                                        <p:tgtEl>
                                          <p:spTgt spid="21507">
                                            <p:txEl>
                                              <p:pRg st="2" end="2"/>
                                            </p:txEl>
                                          </p:spTgt>
                                        </p:tgtEl>
                                        <p:attrNameLst>
                                          <p:attrName>style.visibility</p:attrName>
                                        </p:attrNameLst>
                                      </p:cBhvr>
                                      <p:to>
                                        <p:strVal val="visible"/>
                                      </p:to>
                                    </p:set>
                                    <p:animEffect transition="in" filter="barn(outVertical)">
                                      <p:cBhvr>
                                        <p:cTn id="15" dur="500"/>
                                        <p:tgtEl>
                                          <p:spTgt spid="21507">
                                            <p:txEl>
                                              <p:pRg st="2" end="2"/>
                                            </p:txEl>
                                          </p:spTgt>
                                        </p:tgtEl>
                                      </p:cBhvr>
                                    </p:animEffect>
                                  </p:childTnLst>
                                </p:cTn>
                              </p:par>
                              <p:par>
                                <p:cTn id="16" presetID="16" presetClass="entr" presetSubtype="37" fill="hold" grpId="0" nodeType="withEffect">
                                  <p:stCondLst>
                                    <p:cond delay="0"/>
                                  </p:stCondLst>
                                  <p:childTnLst>
                                    <p:set>
                                      <p:cBhvr>
                                        <p:cTn id="17" dur="1" fill="hold">
                                          <p:stCondLst>
                                            <p:cond delay="0"/>
                                          </p:stCondLst>
                                        </p:cTn>
                                        <p:tgtEl>
                                          <p:spTgt spid="21507">
                                            <p:txEl>
                                              <p:pRg st="3" end="3"/>
                                            </p:txEl>
                                          </p:spTgt>
                                        </p:tgtEl>
                                        <p:attrNameLst>
                                          <p:attrName>style.visibility</p:attrName>
                                        </p:attrNameLst>
                                      </p:cBhvr>
                                      <p:to>
                                        <p:strVal val="visible"/>
                                      </p:to>
                                    </p:set>
                                    <p:animEffect transition="in" filter="barn(outVertical)">
                                      <p:cBhvr>
                                        <p:cTn id="18" dur="500"/>
                                        <p:tgtEl>
                                          <p:spTgt spid="21507">
                                            <p:txEl>
                                              <p:pRg st="3" end="3"/>
                                            </p:txEl>
                                          </p:spTgt>
                                        </p:tgtEl>
                                      </p:cBhvr>
                                    </p:animEffect>
                                  </p:childTnLst>
                                </p:cTn>
                              </p:par>
                            </p:childTnLst>
                          </p:cTn>
                        </p:par>
                      </p:childTnLst>
                    </p:cTn>
                  </p:par>
                  <p:par>
                    <p:cTn id="19" fill="hold" nodeType="clickPar">
                      <p:stCondLst>
                        <p:cond delay="indefinite"/>
                      </p:stCondLst>
                      <p:childTnLst>
                        <p:par>
                          <p:cTn id="20" fill="hold" nodeType="withGroup">
                            <p:stCondLst>
                              <p:cond delay="0"/>
                            </p:stCondLst>
                            <p:childTnLst>
                              <p:par>
                                <p:cTn id="21" presetID="16" presetClass="entr" presetSubtype="37" fill="hold" grpId="0" nodeType="clickEffect">
                                  <p:stCondLst>
                                    <p:cond delay="0"/>
                                  </p:stCondLst>
                                  <p:childTnLst>
                                    <p:set>
                                      <p:cBhvr>
                                        <p:cTn id="22" dur="1" fill="hold">
                                          <p:stCondLst>
                                            <p:cond delay="0"/>
                                          </p:stCondLst>
                                        </p:cTn>
                                        <p:tgtEl>
                                          <p:spTgt spid="21507">
                                            <p:txEl>
                                              <p:pRg st="4" end="4"/>
                                            </p:txEl>
                                          </p:spTgt>
                                        </p:tgtEl>
                                        <p:attrNameLst>
                                          <p:attrName>style.visibility</p:attrName>
                                        </p:attrNameLst>
                                      </p:cBhvr>
                                      <p:to>
                                        <p:strVal val="visible"/>
                                      </p:to>
                                    </p:set>
                                    <p:animEffect transition="in" filter="barn(outVertical)">
                                      <p:cBhvr>
                                        <p:cTn id="23" dur="500"/>
                                        <p:tgtEl>
                                          <p:spTgt spid="21507">
                                            <p:txEl>
                                              <p:pRg st="4" end="4"/>
                                            </p:txEl>
                                          </p:spTgt>
                                        </p:tgtEl>
                                      </p:cBhvr>
                                    </p:animEffect>
                                  </p:childTnLst>
                                </p:cTn>
                              </p:par>
                            </p:childTnLst>
                          </p:cTn>
                        </p:par>
                      </p:childTnLst>
                    </p:cTn>
                  </p:par>
                  <p:par>
                    <p:cTn id="24" fill="hold" nodeType="clickPar">
                      <p:stCondLst>
                        <p:cond delay="indefinite"/>
                      </p:stCondLst>
                      <p:childTnLst>
                        <p:par>
                          <p:cTn id="25" fill="hold" nodeType="withGroup">
                            <p:stCondLst>
                              <p:cond delay="0"/>
                            </p:stCondLst>
                            <p:childTnLst>
                              <p:par>
                                <p:cTn id="26" presetID="16" presetClass="entr" presetSubtype="37" fill="hold" grpId="0" nodeType="clickEffect">
                                  <p:stCondLst>
                                    <p:cond delay="0"/>
                                  </p:stCondLst>
                                  <p:childTnLst>
                                    <p:set>
                                      <p:cBhvr>
                                        <p:cTn id="27" dur="1" fill="hold">
                                          <p:stCondLst>
                                            <p:cond delay="0"/>
                                          </p:stCondLst>
                                        </p:cTn>
                                        <p:tgtEl>
                                          <p:spTgt spid="21507">
                                            <p:txEl>
                                              <p:pRg st="5" end="5"/>
                                            </p:txEl>
                                          </p:spTgt>
                                        </p:tgtEl>
                                        <p:attrNameLst>
                                          <p:attrName>style.visibility</p:attrName>
                                        </p:attrNameLst>
                                      </p:cBhvr>
                                      <p:to>
                                        <p:strVal val="visible"/>
                                      </p:to>
                                    </p:set>
                                    <p:animEffect transition="in" filter="barn(outVertical)">
                                      <p:cBhvr>
                                        <p:cTn id="28" dur="500"/>
                                        <p:tgtEl>
                                          <p:spTgt spid="21507">
                                            <p:txEl>
                                              <p:pRg st="5" end="5"/>
                                            </p:txEl>
                                          </p:spTgt>
                                        </p:tgtEl>
                                      </p:cBhvr>
                                    </p:animEffect>
                                  </p:childTnLst>
                                </p:cTn>
                              </p:par>
                            </p:childTnLst>
                          </p:cTn>
                        </p:par>
                      </p:childTnLst>
                    </p:cTn>
                  </p:par>
                  <p:par>
                    <p:cTn id="29" fill="hold" nodeType="clickPar">
                      <p:stCondLst>
                        <p:cond delay="indefinite"/>
                      </p:stCondLst>
                      <p:childTnLst>
                        <p:par>
                          <p:cTn id="30" fill="hold" nodeType="withGroup">
                            <p:stCondLst>
                              <p:cond delay="0"/>
                            </p:stCondLst>
                            <p:childTnLst>
                              <p:par>
                                <p:cTn id="31" presetID="16" presetClass="entr" presetSubtype="37" fill="hold" grpId="0" nodeType="clickEffect">
                                  <p:stCondLst>
                                    <p:cond delay="0"/>
                                  </p:stCondLst>
                                  <p:childTnLst>
                                    <p:set>
                                      <p:cBhvr>
                                        <p:cTn id="32" dur="1" fill="hold">
                                          <p:stCondLst>
                                            <p:cond delay="0"/>
                                          </p:stCondLst>
                                        </p:cTn>
                                        <p:tgtEl>
                                          <p:spTgt spid="21507">
                                            <p:txEl>
                                              <p:pRg st="6" end="6"/>
                                            </p:txEl>
                                          </p:spTgt>
                                        </p:tgtEl>
                                        <p:attrNameLst>
                                          <p:attrName>style.visibility</p:attrName>
                                        </p:attrNameLst>
                                      </p:cBhvr>
                                      <p:to>
                                        <p:strVal val="visible"/>
                                      </p:to>
                                    </p:set>
                                    <p:animEffect transition="in" filter="barn(outVertical)">
                                      <p:cBhvr>
                                        <p:cTn id="33" dur="500"/>
                                        <p:tgtEl>
                                          <p:spTgt spid="21507">
                                            <p:txEl>
                                              <p:pRg st="6" end="6"/>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16" presetClass="entr" presetSubtype="37" fill="hold" grpId="0" nodeType="clickEffect">
                                  <p:stCondLst>
                                    <p:cond delay="0"/>
                                  </p:stCondLst>
                                  <p:childTnLst>
                                    <p:set>
                                      <p:cBhvr>
                                        <p:cTn id="37" dur="1" fill="hold">
                                          <p:stCondLst>
                                            <p:cond delay="0"/>
                                          </p:stCondLst>
                                        </p:cTn>
                                        <p:tgtEl>
                                          <p:spTgt spid="21507">
                                            <p:txEl>
                                              <p:pRg st="7" end="7"/>
                                            </p:txEl>
                                          </p:spTgt>
                                        </p:tgtEl>
                                        <p:attrNameLst>
                                          <p:attrName>style.visibility</p:attrName>
                                        </p:attrNameLst>
                                      </p:cBhvr>
                                      <p:to>
                                        <p:strVal val="visible"/>
                                      </p:to>
                                    </p:set>
                                    <p:animEffect transition="in" filter="barn(outVertical)">
                                      <p:cBhvr>
                                        <p:cTn id="38" dur="500"/>
                                        <p:tgtEl>
                                          <p:spTgt spid="21507">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507" grpId="0" build="p" autoUpdateAnimBg="0"/>
    </p:bldLst>
  </p:timing>
</p:sld>
</file>

<file path=ppt/slides/slide1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18434" name="Rectangle 2"/>
          <p:cNvSpPr>
            <a:spLocks noGrp="1" noChangeArrowheads="1"/>
          </p:cNvSpPr>
          <p:nvPr>
            <p:ph type="title"/>
          </p:nvPr>
        </p:nvSpPr>
        <p:spPr>
          <a:xfrm>
            <a:off x="685800" y="304800"/>
            <a:ext cx="7772400" cy="1143000"/>
          </a:xfrm>
        </p:spPr>
        <p:txBody>
          <a:bodyPr/>
          <a:lstStyle/>
          <a:p>
            <a:pPr eaLnBrk="1" hangingPunct="1"/>
            <a:r>
              <a:rPr lang="en-GB" sz="2500" smtClean="0">
                <a:ea typeface="ＭＳ Ｐゴシック" pitchFamily="34" charset="-128"/>
                <a:cs typeface="Times New Roman" pitchFamily="18" charset="0"/>
              </a:rPr>
              <a:t>Superseded by the inverted-U hypothesis </a:t>
            </a:r>
            <a:r>
              <a:rPr lang="en-GB" sz="2500" b="1" smtClean="0">
                <a:ea typeface="ＭＳ Ｐゴシック" pitchFamily="34" charset="-128"/>
                <a:cs typeface="Times New Roman" pitchFamily="18" charset="0"/>
              </a:rPr>
              <a:t>(Hebb, 1955; Yerkes &amp; Dodson, 1908) </a:t>
            </a:r>
            <a:r>
              <a:rPr lang="en-GB" sz="2500" smtClean="0">
                <a:ea typeface="ＭＳ Ｐゴシック" pitchFamily="34" charset="-128"/>
                <a:cs typeface="Times New Roman" pitchFamily="18" charset="0"/>
              </a:rPr>
              <a:t/>
            </a:r>
            <a:br>
              <a:rPr lang="en-GB" sz="2500" smtClean="0">
                <a:ea typeface="ＭＳ Ｐゴシック" pitchFamily="34" charset="-128"/>
                <a:cs typeface="Times New Roman" pitchFamily="18" charset="0"/>
              </a:rPr>
            </a:br>
            <a:endParaRPr lang="en-US" sz="2500" smtClean="0">
              <a:ea typeface="ＭＳ Ｐゴシック" pitchFamily="34" charset="-128"/>
              <a:cs typeface="Times New Roman" pitchFamily="18" charset="0"/>
            </a:endParaRPr>
          </a:p>
        </p:txBody>
      </p:sp>
      <p:sp>
        <p:nvSpPr>
          <p:cNvPr id="22531" name="Rectangle 3"/>
          <p:cNvSpPr>
            <a:spLocks noGrp="1" noChangeArrowheads="1"/>
          </p:cNvSpPr>
          <p:nvPr>
            <p:ph type="body" idx="1"/>
          </p:nvPr>
        </p:nvSpPr>
        <p:spPr>
          <a:xfrm>
            <a:off x="827088" y="1557338"/>
            <a:ext cx="8316912" cy="4800600"/>
          </a:xfrm>
        </p:spPr>
        <p:txBody>
          <a:bodyPr/>
          <a:lstStyle/>
          <a:p>
            <a:pPr marL="533400" indent="-533400" eaLnBrk="1" hangingPunct="1">
              <a:lnSpc>
                <a:spcPct val="90000"/>
              </a:lnSpc>
            </a:pPr>
            <a:r>
              <a:rPr lang="en-GB" sz="2400" smtClean="0">
                <a:ea typeface="ＭＳ Ｐゴシック" pitchFamily="34" charset="-128"/>
                <a:cs typeface="Times New Roman" pitchFamily="18" charset="0"/>
              </a:rPr>
              <a:t>Notion of optimal arousal levels - that produces 	</a:t>
            </a:r>
            <a:r>
              <a:rPr lang="en-GB" sz="2400" smtClean="0">
                <a:solidFill>
                  <a:srgbClr val="0000FF"/>
                </a:solidFill>
                <a:ea typeface="ＭＳ Ｐゴシック" pitchFamily="34" charset="-128"/>
                <a:cs typeface="Times New Roman" pitchFamily="18" charset="0"/>
              </a:rPr>
              <a:t>maximum </a:t>
            </a:r>
            <a:r>
              <a:rPr lang="en-GB" sz="2400" smtClean="0">
                <a:ea typeface="ＭＳ Ｐゴシック" pitchFamily="34" charset="-128"/>
                <a:cs typeface="Times New Roman" pitchFamily="18" charset="0"/>
              </a:rPr>
              <a:t>performance. </a:t>
            </a:r>
          </a:p>
          <a:p>
            <a:pPr marL="533400" indent="-533400" eaLnBrk="1" hangingPunct="1">
              <a:lnSpc>
                <a:spcPct val="90000"/>
              </a:lnSpc>
              <a:buFont typeface="Wingdings" pitchFamily="2" charset="2"/>
              <a:buNone/>
            </a:pPr>
            <a:r>
              <a:rPr lang="en-GB" sz="2400" smtClean="0">
                <a:latin typeface="Symbol" pitchFamily="18" charset="2"/>
                <a:ea typeface="ＭＳ Ｐゴシック" pitchFamily="34" charset="-128"/>
                <a:cs typeface="Times New Roman" pitchFamily="18" charset="0"/>
              </a:rPr>
              <a:t>·</a:t>
            </a:r>
            <a:r>
              <a:rPr lang="en-GB" sz="2400" smtClean="0">
                <a:ea typeface="ＭＳ Ｐゴシック" pitchFamily="34" charset="-128"/>
                <a:cs typeface="Times New Roman" pitchFamily="18" charset="0"/>
              </a:rPr>
              <a:t>      Above and below this</a:t>
            </a:r>
            <a:r>
              <a:rPr lang="en-GB" sz="2400" smtClean="0">
                <a:solidFill>
                  <a:srgbClr val="0000FF"/>
                </a:solidFill>
                <a:ea typeface="ＭＳ Ｐゴシック" pitchFamily="34" charset="-128"/>
                <a:cs typeface="Times New Roman" pitchFamily="18" charset="0"/>
              </a:rPr>
              <a:t> optimum</a:t>
            </a:r>
            <a:r>
              <a:rPr lang="en-GB" sz="2400" smtClean="0">
                <a:ea typeface="ＭＳ Ｐゴシック" pitchFamily="34" charset="-128"/>
                <a:cs typeface="Times New Roman" pitchFamily="18" charset="0"/>
              </a:rPr>
              <a:t> predicted to </a:t>
            </a:r>
          </a:p>
          <a:p>
            <a:pPr marL="533400" indent="-533400" eaLnBrk="1" hangingPunct="1">
              <a:lnSpc>
                <a:spcPct val="90000"/>
              </a:lnSpc>
              <a:buFont typeface="Wingdings" pitchFamily="2" charset="2"/>
              <a:buNone/>
            </a:pPr>
            <a:r>
              <a:rPr lang="en-GB" sz="2400" smtClean="0">
                <a:ea typeface="ＭＳ Ｐゴシック" pitchFamily="34" charset="-128"/>
                <a:cs typeface="Times New Roman" pitchFamily="18" charset="0"/>
              </a:rPr>
              <a:t>produce inferior performance</a:t>
            </a:r>
          </a:p>
          <a:p>
            <a:pPr marL="533400" indent="-533400" eaLnBrk="1" hangingPunct="1">
              <a:lnSpc>
                <a:spcPct val="90000"/>
              </a:lnSpc>
            </a:pPr>
            <a:r>
              <a:rPr lang="en-GB" sz="2400" smtClean="0">
                <a:ea typeface="ＭＳ Ｐゴシック" pitchFamily="34" charset="-128"/>
                <a:cs typeface="Times New Roman" pitchFamily="18" charset="0"/>
              </a:rPr>
              <a:t>Optimum level decreases as performance complexity increases. </a:t>
            </a:r>
          </a:p>
          <a:p>
            <a:pPr marL="533400" indent="-533400" eaLnBrk="1" hangingPunct="1">
              <a:lnSpc>
                <a:spcPct val="90000"/>
              </a:lnSpc>
            </a:pPr>
            <a:endParaRPr lang="en-GB" sz="2400" b="1" smtClean="0">
              <a:solidFill>
                <a:schemeClr val="folHlink"/>
              </a:solidFill>
              <a:ea typeface="ＭＳ Ｐゴシック" pitchFamily="34" charset="-128"/>
              <a:cs typeface="Times New Roman" pitchFamily="18" charset="0"/>
            </a:endParaRPr>
          </a:p>
          <a:p>
            <a:pPr marL="533400" indent="-533400" eaLnBrk="1" hangingPunct="1">
              <a:lnSpc>
                <a:spcPct val="90000"/>
              </a:lnSpc>
            </a:pPr>
            <a:r>
              <a:rPr lang="en-GB" sz="2400" b="1" smtClean="0">
                <a:solidFill>
                  <a:srgbClr val="0000FF"/>
                </a:solidFill>
                <a:ea typeface="ＭＳ Ｐゴシック" pitchFamily="34" charset="-128"/>
                <a:cs typeface="Times New Roman" pitchFamily="18" charset="0"/>
              </a:rPr>
              <a:t>The inverted-U hypothesis had intuitive appeal in predicting sports performance</a:t>
            </a:r>
            <a:endParaRPr lang="en-IE" sz="2400" smtClean="0">
              <a:solidFill>
                <a:srgbClr val="0000FF"/>
              </a:solidFill>
              <a:ea typeface="ＭＳ Ｐゴシック" pitchFamily="34" charset="-128"/>
              <a:cs typeface="Times New Roman" pitchFamily="18" charset="0"/>
            </a:endParaRPr>
          </a:p>
          <a:p>
            <a:pPr marL="533400" indent="-533400" eaLnBrk="1" hangingPunct="1">
              <a:lnSpc>
                <a:spcPct val="90000"/>
              </a:lnSpc>
              <a:buFont typeface="Wingdings" pitchFamily="2" charset="2"/>
              <a:buAutoNum type="arabicPeriod"/>
            </a:pPr>
            <a:r>
              <a:rPr lang="en-GB" sz="2400" smtClean="0">
                <a:ea typeface="ＭＳ Ｐゴシック" pitchFamily="34" charset="-128"/>
                <a:cs typeface="Times New Roman" pitchFamily="18" charset="0"/>
              </a:rPr>
              <a:t>Advocated that anxiety affected performance</a:t>
            </a:r>
            <a:endParaRPr lang="en-IE" sz="2400" smtClean="0">
              <a:ea typeface="ＭＳ Ｐゴシック" pitchFamily="34" charset="-128"/>
              <a:cs typeface="Times New Roman" pitchFamily="18" charset="0"/>
            </a:endParaRPr>
          </a:p>
          <a:p>
            <a:pPr marL="533400" indent="-533400" eaLnBrk="1" hangingPunct="1">
              <a:lnSpc>
                <a:spcPct val="90000"/>
              </a:lnSpc>
              <a:buFont typeface="Wingdings" pitchFamily="2" charset="2"/>
              <a:buAutoNum type="arabicPeriod"/>
            </a:pPr>
            <a:r>
              <a:rPr lang="en-GB" sz="2400" smtClean="0">
                <a:ea typeface="ＭＳ Ｐゴシック" pitchFamily="34" charset="-128"/>
                <a:cs typeface="Times New Roman" pitchFamily="18" charset="0"/>
              </a:rPr>
              <a:t>Changes in anxiety  - changes in arousal </a:t>
            </a:r>
            <a:endParaRPr lang="en-IE" sz="2400" smtClean="0">
              <a:ea typeface="ＭＳ Ｐゴシック" pitchFamily="34" charset="-128"/>
              <a:cs typeface="Times New Roman" pitchFamily="18" charset="0"/>
            </a:endParaRPr>
          </a:p>
        </p:txBody>
      </p:sp>
    </p:spTree>
    <p:extLst>
      <p:ext uri="{BB962C8B-B14F-4D97-AF65-F5344CB8AC3E}">
        <p14:creationId xmlns:p14="http://schemas.microsoft.com/office/powerpoint/2010/main" val="71469343"/>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2531">
                                            <p:txEl>
                                              <p:pRg st="0" end="0"/>
                                            </p:txEl>
                                          </p:spTgt>
                                        </p:tgtEl>
                                        <p:attrNameLst>
                                          <p:attrName>style.visibility</p:attrName>
                                        </p:attrNameLst>
                                      </p:cBhvr>
                                      <p:to>
                                        <p:strVal val="visible"/>
                                      </p:to>
                                    </p:set>
                                    <p:animEffect transition="in" filter="wipe(left)">
                                      <p:cBhvr>
                                        <p:cTn id="7" dur="500"/>
                                        <p:tgtEl>
                                          <p:spTgt spid="2253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2531">
                                            <p:txEl>
                                              <p:pRg st="1" end="1"/>
                                            </p:txEl>
                                          </p:spTgt>
                                        </p:tgtEl>
                                        <p:attrNameLst>
                                          <p:attrName>style.visibility</p:attrName>
                                        </p:attrNameLst>
                                      </p:cBhvr>
                                      <p:to>
                                        <p:strVal val="visible"/>
                                      </p:to>
                                    </p:set>
                                    <p:animEffect transition="in" filter="wipe(left)">
                                      <p:cBhvr>
                                        <p:cTn id="12" dur="500"/>
                                        <p:tgtEl>
                                          <p:spTgt spid="22531">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2531">
                                            <p:txEl>
                                              <p:pRg st="2" end="2"/>
                                            </p:txEl>
                                          </p:spTgt>
                                        </p:tgtEl>
                                        <p:attrNameLst>
                                          <p:attrName>style.visibility</p:attrName>
                                        </p:attrNameLst>
                                      </p:cBhvr>
                                      <p:to>
                                        <p:strVal val="visible"/>
                                      </p:to>
                                    </p:set>
                                    <p:animEffect transition="in" filter="wipe(left)">
                                      <p:cBhvr>
                                        <p:cTn id="17" dur="500"/>
                                        <p:tgtEl>
                                          <p:spTgt spid="22531">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2531">
                                            <p:txEl>
                                              <p:pRg st="3" end="3"/>
                                            </p:txEl>
                                          </p:spTgt>
                                        </p:tgtEl>
                                        <p:attrNameLst>
                                          <p:attrName>style.visibility</p:attrName>
                                        </p:attrNameLst>
                                      </p:cBhvr>
                                      <p:to>
                                        <p:strVal val="visible"/>
                                      </p:to>
                                    </p:set>
                                    <p:animEffect transition="in" filter="wipe(left)">
                                      <p:cBhvr>
                                        <p:cTn id="22" dur="500"/>
                                        <p:tgtEl>
                                          <p:spTgt spid="22531">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2531">
                                            <p:txEl>
                                              <p:pRg st="5" end="5"/>
                                            </p:txEl>
                                          </p:spTgt>
                                        </p:tgtEl>
                                        <p:attrNameLst>
                                          <p:attrName>style.visibility</p:attrName>
                                        </p:attrNameLst>
                                      </p:cBhvr>
                                      <p:to>
                                        <p:strVal val="visible"/>
                                      </p:to>
                                    </p:set>
                                    <p:animEffect transition="in" filter="wipe(left)">
                                      <p:cBhvr>
                                        <p:cTn id="27" dur="500"/>
                                        <p:tgtEl>
                                          <p:spTgt spid="22531">
                                            <p:txEl>
                                              <p:pRg st="5" end="5"/>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2531">
                                            <p:txEl>
                                              <p:pRg st="6" end="6"/>
                                            </p:txEl>
                                          </p:spTgt>
                                        </p:tgtEl>
                                        <p:attrNameLst>
                                          <p:attrName>style.visibility</p:attrName>
                                        </p:attrNameLst>
                                      </p:cBhvr>
                                      <p:to>
                                        <p:strVal val="visible"/>
                                      </p:to>
                                    </p:set>
                                    <p:animEffect transition="in" filter="wipe(left)">
                                      <p:cBhvr>
                                        <p:cTn id="32" dur="500"/>
                                        <p:tgtEl>
                                          <p:spTgt spid="22531">
                                            <p:txEl>
                                              <p:pRg st="6" end="6"/>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2531">
                                            <p:txEl>
                                              <p:pRg st="7" end="7"/>
                                            </p:txEl>
                                          </p:spTgt>
                                        </p:tgtEl>
                                        <p:attrNameLst>
                                          <p:attrName>style.visibility</p:attrName>
                                        </p:attrNameLst>
                                      </p:cBhvr>
                                      <p:to>
                                        <p:strVal val="visible"/>
                                      </p:to>
                                    </p:set>
                                    <p:animEffect transition="in" filter="wipe(left)">
                                      <p:cBhvr>
                                        <p:cTn id="37" dur="500"/>
                                        <p:tgtEl>
                                          <p:spTgt spid="22531">
                                            <p:txEl>
                                              <p:pRg st="7" end="7"/>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531" grpId="0" build="p" autoUpdateAnimBg="0"/>
    </p:bld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p:cNvSpPr>
            <a:spLocks noGrp="1" noChangeArrowheads="1"/>
          </p:cNvSpPr>
          <p:nvPr>
            <p:ph type="title"/>
          </p:nvPr>
        </p:nvSpPr>
        <p:spPr/>
        <p:txBody>
          <a:bodyPr/>
          <a:lstStyle/>
          <a:p>
            <a:pPr eaLnBrk="1" hangingPunct="1"/>
            <a:r>
              <a:rPr lang="en-GB" smtClean="0">
                <a:ea typeface="ＭＳ Ｐゴシック" pitchFamily="34" charset="-128"/>
              </a:rPr>
              <a:t>Inverted U Hypothesis</a:t>
            </a:r>
            <a:endParaRPr lang="en-US" smtClean="0">
              <a:ea typeface="ＭＳ Ｐゴシック" pitchFamily="34" charset="-128"/>
            </a:endParaRPr>
          </a:p>
        </p:txBody>
      </p:sp>
      <p:sp>
        <p:nvSpPr>
          <p:cNvPr id="19459" name="Rectangle 3"/>
          <p:cNvSpPr>
            <a:spLocks noGrp="1" noChangeArrowheads="1"/>
          </p:cNvSpPr>
          <p:nvPr>
            <p:ph type="body" idx="1"/>
          </p:nvPr>
        </p:nvSpPr>
        <p:spPr>
          <a:xfrm>
            <a:off x="990600" y="1600200"/>
            <a:ext cx="7696200" cy="4530725"/>
          </a:xfrm>
        </p:spPr>
        <p:txBody>
          <a:bodyPr/>
          <a:lstStyle/>
          <a:p>
            <a:pPr eaLnBrk="1" hangingPunct="1">
              <a:lnSpc>
                <a:spcPct val="90000"/>
              </a:lnSpc>
            </a:pPr>
            <a:endParaRPr lang="en-GB" sz="2400" smtClean="0">
              <a:solidFill>
                <a:srgbClr val="0000FF"/>
              </a:solidFill>
              <a:ea typeface="ＭＳ Ｐゴシック" pitchFamily="34" charset="-128"/>
            </a:endParaRPr>
          </a:p>
          <a:p>
            <a:pPr eaLnBrk="1" hangingPunct="1">
              <a:lnSpc>
                <a:spcPct val="90000"/>
              </a:lnSpc>
            </a:pPr>
            <a:endParaRPr lang="en-GB" sz="2400" smtClean="0">
              <a:solidFill>
                <a:srgbClr val="0000FF"/>
              </a:solidFill>
              <a:ea typeface="ＭＳ Ｐゴシック" pitchFamily="34" charset="-128"/>
            </a:endParaRPr>
          </a:p>
          <a:p>
            <a:pPr eaLnBrk="1" hangingPunct="1">
              <a:lnSpc>
                <a:spcPct val="90000"/>
              </a:lnSpc>
              <a:buFont typeface="Wingdings" pitchFamily="2" charset="2"/>
              <a:buNone/>
            </a:pPr>
            <a:r>
              <a:rPr lang="en-GB" sz="2400" smtClean="0">
                <a:solidFill>
                  <a:srgbClr val="0000FF"/>
                </a:solidFill>
                <a:ea typeface="ＭＳ Ｐゴシック" pitchFamily="34" charset="-128"/>
              </a:rPr>
              <a:t>           High</a:t>
            </a:r>
            <a:endParaRPr lang="en-GB" sz="2400" smtClean="0">
              <a:solidFill>
                <a:schemeClr val="bg2"/>
              </a:solidFill>
              <a:ea typeface="ＭＳ Ｐゴシック" pitchFamily="34" charset="-128"/>
            </a:endParaRPr>
          </a:p>
          <a:p>
            <a:pPr eaLnBrk="1" hangingPunct="1">
              <a:lnSpc>
                <a:spcPct val="90000"/>
              </a:lnSpc>
            </a:pPr>
            <a:endParaRPr lang="en-GB" sz="1800" b="1" smtClean="0">
              <a:solidFill>
                <a:schemeClr val="tx2"/>
              </a:solidFill>
              <a:ea typeface="ＭＳ Ｐゴシック" pitchFamily="34" charset="-128"/>
            </a:endParaRPr>
          </a:p>
          <a:p>
            <a:pPr eaLnBrk="1" hangingPunct="1">
              <a:lnSpc>
                <a:spcPct val="90000"/>
              </a:lnSpc>
            </a:pPr>
            <a:endParaRPr lang="en-GB" sz="1800" b="1" smtClean="0">
              <a:solidFill>
                <a:schemeClr val="tx2"/>
              </a:solidFill>
              <a:ea typeface="ＭＳ Ｐゴシック" pitchFamily="34" charset="-128"/>
            </a:endParaRPr>
          </a:p>
          <a:p>
            <a:pPr eaLnBrk="1" hangingPunct="1">
              <a:lnSpc>
                <a:spcPct val="90000"/>
              </a:lnSpc>
            </a:pPr>
            <a:endParaRPr lang="en-GB" sz="1800" b="1" smtClean="0">
              <a:solidFill>
                <a:schemeClr val="tx2"/>
              </a:solidFill>
              <a:ea typeface="ＭＳ Ｐゴシック" pitchFamily="34" charset="-128"/>
            </a:endParaRPr>
          </a:p>
          <a:p>
            <a:pPr eaLnBrk="1" hangingPunct="1">
              <a:lnSpc>
                <a:spcPct val="90000"/>
              </a:lnSpc>
            </a:pPr>
            <a:endParaRPr lang="en-GB" sz="1800" b="1" smtClean="0">
              <a:solidFill>
                <a:schemeClr val="tx2"/>
              </a:solidFill>
              <a:ea typeface="ＭＳ Ｐゴシック" pitchFamily="34" charset="-128"/>
            </a:endParaRPr>
          </a:p>
          <a:p>
            <a:pPr eaLnBrk="1" hangingPunct="1">
              <a:lnSpc>
                <a:spcPct val="90000"/>
              </a:lnSpc>
            </a:pPr>
            <a:r>
              <a:rPr lang="en-GB" sz="1800" b="1" smtClean="0">
                <a:solidFill>
                  <a:schemeClr val="tx2"/>
                </a:solidFill>
                <a:ea typeface="ＭＳ Ｐゴシック" pitchFamily="34" charset="-128"/>
              </a:rPr>
              <a:t>Performance</a:t>
            </a:r>
          </a:p>
          <a:p>
            <a:pPr eaLnBrk="1" hangingPunct="1">
              <a:lnSpc>
                <a:spcPct val="90000"/>
              </a:lnSpc>
            </a:pPr>
            <a:endParaRPr lang="en-GB" sz="2400" smtClean="0">
              <a:solidFill>
                <a:schemeClr val="folHlink"/>
              </a:solidFill>
              <a:ea typeface="ＭＳ Ｐゴシック" pitchFamily="34" charset="-128"/>
            </a:endParaRPr>
          </a:p>
          <a:p>
            <a:pPr eaLnBrk="1" hangingPunct="1">
              <a:lnSpc>
                <a:spcPct val="90000"/>
              </a:lnSpc>
            </a:pPr>
            <a:endParaRPr lang="en-GB" sz="2400" smtClean="0">
              <a:solidFill>
                <a:schemeClr val="folHlink"/>
              </a:solidFill>
              <a:ea typeface="ＭＳ Ｐゴシック" pitchFamily="34" charset="-128"/>
            </a:endParaRPr>
          </a:p>
          <a:p>
            <a:pPr eaLnBrk="1" hangingPunct="1">
              <a:lnSpc>
                <a:spcPct val="90000"/>
              </a:lnSpc>
            </a:pPr>
            <a:endParaRPr lang="en-GB" sz="2400" smtClean="0">
              <a:solidFill>
                <a:schemeClr val="folHlink"/>
              </a:solidFill>
              <a:ea typeface="ＭＳ Ｐゴシック" pitchFamily="34" charset="-128"/>
            </a:endParaRPr>
          </a:p>
          <a:p>
            <a:pPr lvl="3" eaLnBrk="1" hangingPunct="1">
              <a:lnSpc>
                <a:spcPct val="90000"/>
              </a:lnSpc>
              <a:buFont typeface="Wingdings" pitchFamily="2" charset="2"/>
              <a:buNone/>
            </a:pPr>
            <a:r>
              <a:rPr lang="en-GB" sz="2400" smtClean="0">
                <a:solidFill>
                  <a:srgbClr val="0000FF"/>
                </a:solidFill>
                <a:ea typeface="ＭＳ Ｐゴシック" pitchFamily="34" charset="-128"/>
              </a:rPr>
              <a:t>Low	</a:t>
            </a:r>
            <a:r>
              <a:rPr lang="en-GB" sz="2400" b="1" smtClean="0">
                <a:solidFill>
                  <a:schemeClr val="tx2"/>
                </a:solidFill>
                <a:ea typeface="ＭＳ Ｐゴシック" pitchFamily="34" charset="-128"/>
              </a:rPr>
              <a:t>Arousal</a:t>
            </a:r>
            <a:r>
              <a:rPr lang="en-GB" sz="2400" smtClean="0">
                <a:solidFill>
                  <a:schemeClr val="bg2"/>
                </a:solidFill>
                <a:ea typeface="ＭＳ Ｐゴシック" pitchFamily="34" charset="-128"/>
              </a:rPr>
              <a:t>	</a:t>
            </a:r>
            <a:r>
              <a:rPr lang="en-GB" sz="2400" smtClean="0">
                <a:solidFill>
                  <a:srgbClr val="0000FF"/>
                </a:solidFill>
                <a:ea typeface="ＭＳ Ｐゴシック" pitchFamily="34" charset="-128"/>
              </a:rPr>
              <a:t>High</a:t>
            </a:r>
            <a:endParaRPr lang="en-US" sz="2400" smtClean="0">
              <a:solidFill>
                <a:srgbClr val="0000FF"/>
              </a:solidFill>
              <a:ea typeface="ＭＳ Ｐゴシック" pitchFamily="34" charset="-128"/>
            </a:endParaRPr>
          </a:p>
        </p:txBody>
      </p:sp>
      <p:sp>
        <p:nvSpPr>
          <p:cNvPr id="19460" name="Line 4"/>
          <p:cNvSpPr>
            <a:spLocks noChangeShapeType="1"/>
          </p:cNvSpPr>
          <p:nvPr/>
        </p:nvSpPr>
        <p:spPr bwMode="auto">
          <a:xfrm>
            <a:off x="2667000" y="2438400"/>
            <a:ext cx="0" cy="30480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9461" name="Line 5"/>
          <p:cNvSpPr>
            <a:spLocks noChangeShapeType="1"/>
          </p:cNvSpPr>
          <p:nvPr/>
        </p:nvSpPr>
        <p:spPr bwMode="auto">
          <a:xfrm>
            <a:off x="2667000" y="5486400"/>
            <a:ext cx="350520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19462" name="Freeform 7"/>
          <p:cNvSpPr>
            <a:spLocks/>
          </p:cNvSpPr>
          <p:nvPr/>
        </p:nvSpPr>
        <p:spPr bwMode="auto">
          <a:xfrm>
            <a:off x="3124200" y="2667000"/>
            <a:ext cx="2286000" cy="2362200"/>
          </a:xfrm>
          <a:custGeom>
            <a:avLst/>
            <a:gdLst>
              <a:gd name="T0" fmla="*/ 0 w 1440"/>
              <a:gd name="T1" fmla="*/ 2147483647 h 1488"/>
              <a:gd name="T2" fmla="*/ 2147483647 w 1440"/>
              <a:gd name="T3" fmla="*/ 2147483647 h 1488"/>
              <a:gd name="T4" fmla="*/ 2147483647 w 1440"/>
              <a:gd name="T5" fmla="*/ 2147483647 h 1488"/>
              <a:gd name="T6" fmla="*/ 2147483647 w 1440"/>
              <a:gd name="T7" fmla="*/ 2147483647 h 1488"/>
              <a:gd name="T8" fmla="*/ 0 60000 65536"/>
              <a:gd name="T9" fmla="*/ 0 60000 65536"/>
              <a:gd name="T10" fmla="*/ 0 60000 65536"/>
              <a:gd name="T11" fmla="*/ 0 60000 65536"/>
              <a:gd name="T12" fmla="*/ 0 w 1440"/>
              <a:gd name="T13" fmla="*/ 0 h 1488"/>
              <a:gd name="T14" fmla="*/ 1440 w 1440"/>
              <a:gd name="T15" fmla="*/ 1488 h 1488"/>
            </a:gdLst>
            <a:ahLst/>
            <a:cxnLst>
              <a:cxn ang="T8">
                <a:pos x="T0" y="T1"/>
              </a:cxn>
              <a:cxn ang="T9">
                <a:pos x="T2" y="T3"/>
              </a:cxn>
              <a:cxn ang="T10">
                <a:pos x="T4" y="T5"/>
              </a:cxn>
              <a:cxn ang="T11">
                <a:pos x="T6" y="T7"/>
              </a:cxn>
            </a:cxnLst>
            <a:rect l="T12" t="T13" r="T14" b="T15"/>
            <a:pathLst>
              <a:path w="1440" h="1488">
                <a:moveTo>
                  <a:pt x="0" y="1440"/>
                </a:moveTo>
                <a:cubicBezTo>
                  <a:pt x="112" y="992"/>
                  <a:pt x="224" y="544"/>
                  <a:pt x="384" y="336"/>
                </a:cubicBezTo>
                <a:cubicBezTo>
                  <a:pt x="544" y="128"/>
                  <a:pt x="784" y="0"/>
                  <a:pt x="960" y="192"/>
                </a:cubicBezTo>
                <a:cubicBezTo>
                  <a:pt x="1136" y="384"/>
                  <a:pt x="1288" y="936"/>
                  <a:pt x="1440" y="1488"/>
                </a:cubicBezTo>
              </a:path>
            </a:pathLst>
          </a:custGeom>
          <a:noFill/>
          <a:ln w="9525">
            <a:solidFill>
              <a:schemeClr val="tx1"/>
            </a:solidFill>
            <a:round/>
            <a:headEnd/>
            <a:tailEnd/>
          </a:ln>
          <a:extLst>
            <a:ext uri="{909E8E84-426E-40DD-AFC4-6F175D3DCCD1}">
              <a14:hiddenFill xmlns:a14="http://schemas.microsoft.com/office/drawing/2010/main">
                <a:solidFill>
                  <a:srgbClr val="FFFFFF"/>
                </a:solidFill>
              </a14:hiddenFill>
            </a:ext>
          </a:extLst>
        </p:spPr>
        <p:txBody>
          <a:bodyPr wrap="none"/>
          <a:lstStyle/>
          <a:p>
            <a:endParaRPr lang="en-US"/>
          </a:p>
        </p:txBody>
      </p:sp>
    </p:spTree>
    <p:extLst>
      <p:ext uri="{BB962C8B-B14F-4D97-AF65-F5344CB8AC3E}">
        <p14:creationId xmlns:p14="http://schemas.microsoft.com/office/powerpoint/2010/main" val="2009356856"/>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a:xfrm>
            <a:off x="685800" y="0"/>
            <a:ext cx="7772400" cy="1143000"/>
          </a:xfrm>
        </p:spPr>
        <p:txBody>
          <a:bodyPr/>
          <a:lstStyle/>
          <a:p>
            <a:pPr eaLnBrk="1" hangingPunct="1"/>
            <a:r>
              <a:rPr lang="en-GB" smtClean="0">
                <a:ea typeface="ＭＳ Ｐゴシック" pitchFamily="34" charset="-128"/>
              </a:rPr>
              <a:t>Criticisms Include</a:t>
            </a:r>
            <a:endParaRPr lang="en-US" smtClean="0">
              <a:ea typeface="ＭＳ Ｐゴシック" pitchFamily="34" charset="-128"/>
            </a:endParaRPr>
          </a:p>
        </p:txBody>
      </p:sp>
      <p:sp>
        <p:nvSpPr>
          <p:cNvPr id="24579" name="Rectangle 3"/>
          <p:cNvSpPr>
            <a:spLocks noGrp="1" noChangeArrowheads="1"/>
          </p:cNvSpPr>
          <p:nvPr>
            <p:ph type="body" idx="1"/>
          </p:nvPr>
        </p:nvSpPr>
        <p:spPr>
          <a:xfrm>
            <a:off x="971550" y="981075"/>
            <a:ext cx="7632700" cy="6105525"/>
          </a:xfrm>
        </p:spPr>
        <p:txBody>
          <a:bodyPr/>
          <a:lstStyle/>
          <a:p>
            <a:pPr algn="just" eaLnBrk="1" hangingPunct="1"/>
            <a:r>
              <a:rPr lang="en-GB" sz="2000" smtClean="0">
                <a:ea typeface="ＭＳ Ｐゴシック" pitchFamily="34" charset="-128"/>
                <a:cs typeface="Times New Roman" pitchFamily="18" charset="0"/>
              </a:rPr>
              <a:t>(i)   </a:t>
            </a:r>
            <a:r>
              <a:rPr lang="en-GB" sz="2400" smtClean="0">
                <a:ea typeface="ＭＳ Ｐゴシック" pitchFamily="34" charset="-128"/>
                <a:cs typeface="Times New Roman" pitchFamily="18" charset="0"/>
              </a:rPr>
              <a:t>The lack of clear empirical support </a:t>
            </a:r>
            <a:r>
              <a:rPr lang="en-GB" sz="2400" b="1" smtClean="0">
                <a:solidFill>
                  <a:schemeClr val="folHlink"/>
                </a:solidFill>
                <a:ea typeface="ＭＳ Ｐゴシック" pitchFamily="34" charset="-128"/>
                <a:cs typeface="Times New Roman" pitchFamily="18" charset="0"/>
              </a:rPr>
              <a:t>(Neiss, 1988)</a:t>
            </a:r>
            <a:r>
              <a:rPr lang="en-GB" sz="2400" smtClean="0">
                <a:ea typeface="ＭＳ Ｐゴシック" pitchFamily="34" charset="-128"/>
                <a:cs typeface="Times New Roman" pitchFamily="18" charset="0"/>
              </a:rPr>
              <a:t> </a:t>
            </a:r>
            <a:endParaRPr lang="en-IE" sz="2400" smtClean="0">
              <a:ea typeface="ＭＳ Ｐゴシック" pitchFamily="34" charset="-128"/>
              <a:cs typeface="Times New Roman" pitchFamily="18" charset="0"/>
            </a:endParaRPr>
          </a:p>
          <a:p>
            <a:pPr algn="just" eaLnBrk="1" hangingPunct="1"/>
            <a:r>
              <a:rPr lang="en-GB" sz="2400" smtClean="0">
                <a:ea typeface="ＭＳ Ｐゴシック" pitchFamily="34" charset="-128"/>
                <a:cs typeface="Times New Roman" pitchFamily="18" charset="0"/>
              </a:rPr>
              <a:t>(ii) General effects on global performance effectiveness rather than specific effects upon information-processing efficiency </a:t>
            </a:r>
            <a:r>
              <a:rPr lang="en-GB" sz="2400" b="1" smtClean="0">
                <a:solidFill>
                  <a:schemeClr val="folHlink"/>
                </a:solidFill>
                <a:ea typeface="ＭＳ Ｐゴシック" pitchFamily="34" charset="-128"/>
                <a:cs typeface="Times New Roman" pitchFamily="18" charset="0"/>
              </a:rPr>
              <a:t>(Eysenck, 1984)</a:t>
            </a:r>
            <a:endParaRPr lang="en-IE" sz="2400" smtClean="0">
              <a:ea typeface="ＭＳ Ｐゴシック" pitchFamily="34" charset="-128"/>
              <a:cs typeface="Times New Roman" pitchFamily="18" charset="0"/>
            </a:endParaRPr>
          </a:p>
          <a:p>
            <a:pPr algn="just" eaLnBrk="1" hangingPunct="1"/>
            <a:r>
              <a:rPr lang="en-GB" sz="2400" b="1" smtClean="0">
                <a:ea typeface="ＭＳ Ｐゴシック" pitchFamily="34" charset="-128"/>
                <a:cs typeface="Times New Roman" pitchFamily="18" charset="0"/>
              </a:rPr>
              <a:t>(iii)   </a:t>
            </a:r>
            <a:r>
              <a:rPr lang="en-GB" sz="2400" smtClean="0">
                <a:ea typeface="ＭＳ Ｐゴシック" pitchFamily="34" charset="-128"/>
                <a:cs typeface="Times New Roman" pitchFamily="18" charset="0"/>
              </a:rPr>
              <a:t>Complexity of the relationship between arousal and subcomponents of performance </a:t>
            </a:r>
            <a:r>
              <a:rPr lang="en-GB" sz="2400" b="1" smtClean="0">
                <a:solidFill>
                  <a:schemeClr val="folHlink"/>
                </a:solidFill>
                <a:ea typeface="ＭＳ Ｐゴシック" pitchFamily="34" charset="-128"/>
                <a:cs typeface="Times New Roman" pitchFamily="18" charset="0"/>
              </a:rPr>
              <a:t>(Hockey &amp; Hamilton, 1983)</a:t>
            </a:r>
            <a:endParaRPr lang="en-IE" sz="2400" smtClean="0">
              <a:ea typeface="ＭＳ Ｐゴシック" pitchFamily="34" charset="-128"/>
              <a:cs typeface="Times New Roman" pitchFamily="18" charset="0"/>
            </a:endParaRPr>
          </a:p>
          <a:p>
            <a:pPr algn="just" eaLnBrk="1" hangingPunct="1"/>
            <a:r>
              <a:rPr lang="en-GB" sz="2400" smtClean="0">
                <a:ea typeface="ＭＳ Ｐゴシック" pitchFamily="34" charset="-128"/>
                <a:cs typeface="Times New Roman" pitchFamily="18" charset="0"/>
              </a:rPr>
              <a:t>(iv)  Unrealistic to assume that once over activated and performance declines, a reduction in arousal will regain optimum performance </a:t>
            </a:r>
            <a:r>
              <a:rPr lang="en-GB" sz="2400" b="1" smtClean="0">
                <a:solidFill>
                  <a:schemeClr val="folHlink"/>
                </a:solidFill>
                <a:ea typeface="ＭＳ Ｐゴシック" pitchFamily="34" charset="-128"/>
                <a:cs typeface="Times New Roman" pitchFamily="18" charset="0"/>
              </a:rPr>
              <a:t>(Hardy, 1990)</a:t>
            </a:r>
            <a:r>
              <a:rPr lang="en-GB" sz="2400" smtClean="0">
                <a:solidFill>
                  <a:schemeClr val="folHlink"/>
                </a:solidFill>
                <a:ea typeface="ＭＳ Ｐゴシック" pitchFamily="34" charset="-128"/>
                <a:cs typeface="Times New Roman" pitchFamily="18" charset="0"/>
              </a:rPr>
              <a:t> </a:t>
            </a:r>
            <a:endParaRPr lang="en-IE" sz="2400" smtClean="0">
              <a:ea typeface="ＭＳ Ｐゴシック" pitchFamily="34" charset="-128"/>
              <a:cs typeface="Times New Roman" pitchFamily="18" charset="0"/>
            </a:endParaRPr>
          </a:p>
          <a:p>
            <a:pPr algn="just" eaLnBrk="1" hangingPunct="1"/>
            <a:r>
              <a:rPr lang="en-GB" sz="2400" smtClean="0">
                <a:ea typeface="ＭＳ Ｐゴシック" pitchFamily="34" charset="-128"/>
                <a:cs typeface="Times New Roman" pitchFamily="18" charset="0"/>
              </a:rPr>
              <a:t>(v)  Performance is impaired at arousal levels above and below the optimum </a:t>
            </a:r>
            <a:r>
              <a:rPr lang="en-GB" sz="2400" b="1" smtClean="0">
                <a:solidFill>
                  <a:schemeClr val="folHlink"/>
                </a:solidFill>
                <a:ea typeface="ＭＳ Ｐゴシック" pitchFamily="34" charset="-128"/>
                <a:cs typeface="Times New Roman" pitchFamily="18" charset="0"/>
              </a:rPr>
              <a:t>(Eysenck, 1984; Landers, 1980).</a:t>
            </a:r>
            <a:endParaRPr lang="en-IE" sz="2400" smtClean="0">
              <a:solidFill>
                <a:schemeClr val="folHlink"/>
              </a:solidFill>
              <a:ea typeface="ＭＳ Ｐゴシック" pitchFamily="34" charset="-128"/>
              <a:cs typeface="Times New Roman" pitchFamily="18" charset="0"/>
            </a:endParaRPr>
          </a:p>
          <a:p>
            <a:pPr eaLnBrk="1" hangingPunct="1">
              <a:buFont typeface="Wingdings" pitchFamily="2" charset="2"/>
              <a:buNone/>
            </a:pPr>
            <a:endParaRPr lang="en-GB" sz="2400" smtClean="0">
              <a:ea typeface="ＭＳ Ｐゴシック" pitchFamily="34" charset="-128"/>
              <a:cs typeface="Times New Roman" pitchFamily="18" charset="0"/>
            </a:endParaRPr>
          </a:p>
          <a:p>
            <a:pPr eaLnBrk="1" hangingPunct="1"/>
            <a:endParaRPr lang="en-GB" sz="2000" b="1" smtClean="0">
              <a:ea typeface="ＭＳ Ｐゴシック" pitchFamily="34" charset="-128"/>
              <a:cs typeface="Times New Roman" pitchFamily="18" charset="0"/>
            </a:endParaRPr>
          </a:p>
          <a:p>
            <a:pPr eaLnBrk="1" hangingPunct="1"/>
            <a:endParaRPr lang="en-GB" sz="2000" b="1" smtClean="0">
              <a:ea typeface="ＭＳ Ｐゴシック" pitchFamily="34" charset="-128"/>
              <a:cs typeface="Times New Roman" pitchFamily="18" charset="0"/>
            </a:endParaRPr>
          </a:p>
          <a:p>
            <a:pPr eaLnBrk="1" hangingPunct="1"/>
            <a:endParaRPr lang="en-US" sz="2000" smtClean="0">
              <a:ea typeface="ＭＳ Ｐゴシック" pitchFamily="34" charset="-128"/>
            </a:endParaRPr>
          </a:p>
        </p:txBody>
      </p:sp>
    </p:spTree>
    <p:extLst>
      <p:ext uri="{BB962C8B-B14F-4D97-AF65-F5344CB8AC3E}">
        <p14:creationId xmlns:p14="http://schemas.microsoft.com/office/powerpoint/2010/main" val="310920989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4579">
                                            <p:txEl>
                                              <p:pRg st="0" end="0"/>
                                            </p:txEl>
                                          </p:spTgt>
                                        </p:tgtEl>
                                        <p:attrNameLst>
                                          <p:attrName>style.visibility</p:attrName>
                                        </p:attrNameLst>
                                      </p:cBhvr>
                                      <p:to>
                                        <p:strVal val="visible"/>
                                      </p:to>
                                    </p:set>
                                    <p:animEffect transition="in" filter="wipe(left)">
                                      <p:cBhvr>
                                        <p:cTn id="7" dur="500"/>
                                        <p:tgtEl>
                                          <p:spTgt spid="2457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4579">
                                            <p:txEl>
                                              <p:pRg st="1" end="1"/>
                                            </p:txEl>
                                          </p:spTgt>
                                        </p:tgtEl>
                                        <p:attrNameLst>
                                          <p:attrName>style.visibility</p:attrName>
                                        </p:attrNameLst>
                                      </p:cBhvr>
                                      <p:to>
                                        <p:strVal val="visible"/>
                                      </p:to>
                                    </p:set>
                                    <p:animEffect transition="in" filter="wipe(left)">
                                      <p:cBhvr>
                                        <p:cTn id="12" dur="500"/>
                                        <p:tgtEl>
                                          <p:spTgt spid="24579">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4579">
                                            <p:txEl>
                                              <p:pRg st="2" end="2"/>
                                            </p:txEl>
                                          </p:spTgt>
                                        </p:tgtEl>
                                        <p:attrNameLst>
                                          <p:attrName>style.visibility</p:attrName>
                                        </p:attrNameLst>
                                      </p:cBhvr>
                                      <p:to>
                                        <p:strVal val="visible"/>
                                      </p:to>
                                    </p:set>
                                    <p:animEffect transition="in" filter="wipe(left)">
                                      <p:cBhvr>
                                        <p:cTn id="17" dur="500"/>
                                        <p:tgtEl>
                                          <p:spTgt spid="24579">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4579">
                                            <p:txEl>
                                              <p:pRg st="3" end="3"/>
                                            </p:txEl>
                                          </p:spTgt>
                                        </p:tgtEl>
                                        <p:attrNameLst>
                                          <p:attrName>style.visibility</p:attrName>
                                        </p:attrNameLst>
                                      </p:cBhvr>
                                      <p:to>
                                        <p:strVal val="visible"/>
                                      </p:to>
                                    </p:set>
                                    <p:animEffect transition="in" filter="wipe(left)">
                                      <p:cBhvr>
                                        <p:cTn id="22" dur="500"/>
                                        <p:tgtEl>
                                          <p:spTgt spid="24579">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4579">
                                            <p:txEl>
                                              <p:pRg st="4" end="4"/>
                                            </p:txEl>
                                          </p:spTgt>
                                        </p:tgtEl>
                                        <p:attrNameLst>
                                          <p:attrName>style.visibility</p:attrName>
                                        </p:attrNameLst>
                                      </p:cBhvr>
                                      <p:to>
                                        <p:strVal val="visible"/>
                                      </p:to>
                                    </p:set>
                                    <p:animEffect transition="in" filter="wipe(left)">
                                      <p:cBhvr>
                                        <p:cTn id="27" dur="500"/>
                                        <p:tgtEl>
                                          <p:spTgt spid="24579">
                                            <p:txEl>
                                              <p:pRg st="4" end="4"/>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79" grpId="0" build="p" autoUpdateAnimBg="0"/>
    </p:bld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a:lstStyle/>
          <a:p>
            <a:pPr eaLnBrk="1" hangingPunct="1"/>
            <a:r>
              <a:rPr lang="en-GB" sz="3800" smtClean="0">
                <a:ea typeface="ＭＳ Ｐゴシック" pitchFamily="34" charset="-128"/>
              </a:rPr>
              <a:t>Hanin</a:t>
            </a:r>
            <a:r>
              <a:rPr lang="ja-JP" altLang="en-GB" sz="3800" smtClean="0">
                <a:ea typeface="ＭＳ Ｐゴシック" pitchFamily="34" charset="-128"/>
              </a:rPr>
              <a:t>’</a:t>
            </a:r>
            <a:r>
              <a:rPr lang="en-GB" altLang="ja-JP" sz="3800" smtClean="0">
                <a:ea typeface="ＭＳ Ｐゴシック" pitchFamily="34" charset="-128"/>
              </a:rPr>
              <a:t>s Zone of Optimal Functioning</a:t>
            </a:r>
            <a:endParaRPr lang="en-GB" sz="3800" smtClean="0">
              <a:ea typeface="ＭＳ Ｐゴシック" pitchFamily="34" charset="-128"/>
            </a:endParaRPr>
          </a:p>
        </p:txBody>
      </p:sp>
      <p:pic>
        <p:nvPicPr>
          <p:cNvPr id="47108"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999" t="2319" r="999" b="2319"/>
          <a:stretch>
            <a:fillRect/>
          </a:stretch>
        </p:blipFill>
        <p:spPr>
          <a:xfrm>
            <a:off x="685800" y="1916113"/>
            <a:ext cx="7772400" cy="4537075"/>
          </a:xfrm>
          <a:noFill/>
        </p:spPr>
      </p:pic>
    </p:spTree>
    <p:extLst>
      <p:ext uri="{BB962C8B-B14F-4D97-AF65-F5344CB8AC3E}">
        <p14:creationId xmlns:p14="http://schemas.microsoft.com/office/powerpoint/2010/main" val="20352634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47108"/>
                                        </p:tgtEl>
                                        <p:attrNameLst>
                                          <p:attrName>style.visibility</p:attrName>
                                        </p:attrNameLst>
                                      </p:cBhvr>
                                      <p:to>
                                        <p:strVal val="visible"/>
                                      </p:to>
                                    </p:set>
                                    <p:animEffect transition="in" filter="box(out)">
                                      <p:cBhvr>
                                        <p:cTn id="7" dur="500"/>
                                        <p:tgtEl>
                                          <p:spTgt spid="47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0.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2530" name="Rectangle 2"/>
          <p:cNvSpPr>
            <a:spLocks noGrp="1" noChangeArrowheads="1"/>
          </p:cNvSpPr>
          <p:nvPr>
            <p:ph type="title"/>
          </p:nvPr>
        </p:nvSpPr>
        <p:spPr/>
        <p:txBody>
          <a:bodyPr/>
          <a:lstStyle/>
          <a:p>
            <a:pPr eaLnBrk="1" hangingPunct="1"/>
            <a:r>
              <a:rPr lang="en-GB" smtClean="0">
                <a:ea typeface="ＭＳ Ｐゴシック" pitchFamily="34" charset="-128"/>
                <a:cs typeface="Times New Roman" pitchFamily="18" charset="0"/>
              </a:rPr>
              <a:t>Measurement of anxiety</a:t>
            </a:r>
            <a:r>
              <a:rPr lang="en-US" smtClean="0">
                <a:ea typeface="ＭＳ Ｐゴシック" pitchFamily="34" charset="-128"/>
              </a:rPr>
              <a:t> </a:t>
            </a:r>
          </a:p>
        </p:txBody>
      </p:sp>
      <p:sp>
        <p:nvSpPr>
          <p:cNvPr id="25603" name="Rectangle 3"/>
          <p:cNvSpPr>
            <a:spLocks noGrp="1" noChangeArrowheads="1"/>
          </p:cNvSpPr>
          <p:nvPr>
            <p:ph type="body" idx="1"/>
          </p:nvPr>
        </p:nvSpPr>
        <p:spPr>
          <a:xfrm>
            <a:off x="900113" y="1484313"/>
            <a:ext cx="7772400" cy="4530725"/>
          </a:xfrm>
        </p:spPr>
        <p:txBody>
          <a:bodyPr/>
          <a:lstStyle/>
          <a:p>
            <a:pPr algn="just" eaLnBrk="1" hangingPunct="1"/>
            <a:r>
              <a:rPr lang="en-GB" b="1" smtClean="0">
                <a:solidFill>
                  <a:schemeClr val="hlink"/>
                </a:solidFill>
                <a:ea typeface="ＭＳ Ｐゴシック" pitchFamily="34" charset="-128"/>
                <a:cs typeface="Times New Roman" pitchFamily="18" charset="0"/>
              </a:rPr>
              <a:t>S</a:t>
            </a:r>
            <a:r>
              <a:rPr lang="en-GB" smtClean="0">
                <a:ea typeface="ＭＳ Ｐゴシック" pitchFamily="34" charset="-128"/>
                <a:cs typeface="Times New Roman" pitchFamily="18" charset="0"/>
              </a:rPr>
              <a:t>ports </a:t>
            </a:r>
            <a:r>
              <a:rPr lang="en-GB" b="1" smtClean="0">
                <a:solidFill>
                  <a:schemeClr val="hlink"/>
                </a:solidFill>
                <a:ea typeface="ＭＳ Ｐゴシック" pitchFamily="34" charset="-128"/>
                <a:cs typeface="Times New Roman" pitchFamily="18" charset="0"/>
              </a:rPr>
              <a:t>C</a:t>
            </a:r>
            <a:r>
              <a:rPr lang="en-GB" smtClean="0">
                <a:ea typeface="ＭＳ Ｐゴシック" pitchFamily="34" charset="-128"/>
                <a:cs typeface="Times New Roman" pitchFamily="18" charset="0"/>
              </a:rPr>
              <a:t>ompetition </a:t>
            </a:r>
            <a:r>
              <a:rPr lang="en-GB" b="1" smtClean="0">
                <a:solidFill>
                  <a:schemeClr val="hlink"/>
                </a:solidFill>
                <a:ea typeface="ＭＳ Ｐゴシック" pitchFamily="34" charset="-128"/>
                <a:cs typeface="Times New Roman" pitchFamily="18" charset="0"/>
              </a:rPr>
              <a:t>A</a:t>
            </a:r>
            <a:r>
              <a:rPr lang="en-GB" smtClean="0">
                <a:ea typeface="ＭＳ Ｐゴシック" pitchFamily="34" charset="-128"/>
                <a:cs typeface="Times New Roman" pitchFamily="18" charset="0"/>
              </a:rPr>
              <a:t>nxiety </a:t>
            </a:r>
            <a:r>
              <a:rPr lang="en-GB" b="1" smtClean="0">
                <a:solidFill>
                  <a:schemeClr val="hlink"/>
                </a:solidFill>
                <a:ea typeface="ＭＳ Ｐゴシック" pitchFamily="34" charset="-128"/>
                <a:cs typeface="Times New Roman" pitchFamily="18" charset="0"/>
              </a:rPr>
              <a:t>T</a:t>
            </a:r>
            <a:r>
              <a:rPr lang="en-GB" smtClean="0">
                <a:ea typeface="ＭＳ Ｐゴシック" pitchFamily="34" charset="-128"/>
                <a:cs typeface="Times New Roman" pitchFamily="18" charset="0"/>
              </a:rPr>
              <a:t>est (</a:t>
            </a:r>
            <a:r>
              <a:rPr lang="en-GB" smtClean="0">
                <a:solidFill>
                  <a:schemeClr val="tx2"/>
                </a:solidFill>
                <a:ea typeface="ＭＳ Ｐゴシック" pitchFamily="34" charset="-128"/>
                <a:cs typeface="Times New Roman" pitchFamily="18" charset="0"/>
              </a:rPr>
              <a:t>SCAT: Martens, 1977</a:t>
            </a:r>
            <a:r>
              <a:rPr lang="en-GB" smtClean="0">
                <a:ea typeface="ＭＳ Ｐゴシック" pitchFamily="34" charset="-128"/>
                <a:cs typeface="Times New Roman" pitchFamily="18" charset="0"/>
              </a:rPr>
              <a:t>) Trait - UNI</a:t>
            </a:r>
            <a:endParaRPr lang="en-IE" smtClean="0">
              <a:ea typeface="ＭＳ Ｐゴシック" pitchFamily="34" charset="-128"/>
              <a:cs typeface="Times New Roman" pitchFamily="18" charset="0"/>
            </a:endParaRPr>
          </a:p>
          <a:p>
            <a:pPr algn="just" eaLnBrk="1" hangingPunct="1"/>
            <a:r>
              <a:rPr lang="en-GB" b="1" smtClean="0">
                <a:solidFill>
                  <a:schemeClr val="hlink"/>
                </a:solidFill>
                <a:ea typeface="ＭＳ Ｐゴシック" pitchFamily="34" charset="-128"/>
                <a:cs typeface="Times New Roman" pitchFamily="18" charset="0"/>
              </a:rPr>
              <a:t>C</a:t>
            </a:r>
            <a:r>
              <a:rPr lang="en-GB" smtClean="0">
                <a:ea typeface="ＭＳ Ｐゴシック" pitchFamily="34" charset="-128"/>
                <a:cs typeface="Times New Roman" pitchFamily="18" charset="0"/>
              </a:rPr>
              <a:t>ompetitive </a:t>
            </a:r>
            <a:r>
              <a:rPr lang="en-GB" b="1" smtClean="0">
                <a:solidFill>
                  <a:schemeClr val="hlink"/>
                </a:solidFill>
                <a:ea typeface="ＭＳ Ｐゴシック" pitchFamily="34" charset="-128"/>
                <a:cs typeface="Times New Roman" pitchFamily="18" charset="0"/>
              </a:rPr>
              <a:t>S</a:t>
            </a:r>
            <a:r>
              <a:rPr lang="en-GB" smtClean="0">
                <a:ea typeface="ＭＳ Ｐゴシック" pitchFamily="34" charset="-128"/>
                <a:cs typeface="Times New Roman" pitchFamily="18" charset="0"/>
              </a:rPr>
              <a:t>tate </a:t>
            </a:r>
            <a:r>
              <a:rPr lang="en-GB" b="1" smtClean="0">
                <a:solidFill>
                  <a:schemeClr val="hlink"/>
                </a:solidFill>
                <a:ea typeface="ＭＳ Ｐゴシック" pitchFamily="34" charset="-128"/>
                <a:cs typeface="Times New Roman" pitchFamily="18" charset="0"/>
              </a:rPr>
              <a:t>A</a:t>
            </a:r>
            <a:r>
              <a:rPr lang="en-GB" smtClean="0">
                <a:ea typeface="ＭＳ Ｐゴシック" pitchFamily="34" charset="-128"/>
                <a:cs typeface="Times New Roman" pitchFamily="18" charset="0"/>
              </a:rPr>
              <a:t>nxiety </a:t>
            </a:r>
            <a:r>
              <a:rPr lang="en-GB" b="1" smtClean="0">
                <a:solidFill>
                  <a:schemeClr val="hlink"/>
                </a:solidFill>
                <a:ea typeface="ＭＳ Ｐゴシック" pitchFamily="34" charset="-128"/>
                <a:cs typeface="Times New Roman" pitchFamily="18" charset="0"/>
              </a:rPr>
              <a:t>I</a:t>
            </a:r>
            <a:r>
              <a:rPr lang="en-GB" smtClean="0">
                <a:ea typeface="ＭＳ Ｐゴシック" pitchFamily="34" charset="-128"/>
                <a:cs typeface="Times New Roman" pitchFamily="18" charset="0"/>
              </a:rPr>
              <a:t>nventory (</a:t>
            </a:r>
            <a:r>
              <a:rPr lang="en-GB" smtClean="0">
                <a:solidFill>
                  <a:schemeClr val="tx2"/>
                </a:solidFill>
                <a:ea typeface="ＭＳ Ｐゴシック" pitchFamily="34" charset="-128"/>
                <a:cs typeface="Times New Roman" pitchFamily="18" charset="0"/>
              </a:rPr>
              <a:t>CSAI: Martens, Burton, Rivkin &amp; Simon, 1980</a:t>
            </a:r>
            <a:r>
              <a:rPr lang="en-GB" smtClean="0">
                <a:ea typeface="ＭＳ Ｐゴシック" pitchFamily="34" charset="-128"/>
                <a:cs typeface="Times New Roman" pitchFamily="18" charset="0"/>
              </a:rPr>
              <a:t>) State - MULTI</a:t>
            </a:r>
            <a:endParaRPr lang="en-IE" smtClean="0">
              <a:ea typeface="ＭＳ Ｐゴシック" pitchFamily="34" charset="-128"/>
              <a:cs typeface="Times New Roman" pitchFamily="18" charset="0"/>
            </a:endParaRPr>
          </a:p>
          <a:p>
            <a:pPr algn="just" eaLnBrk="1" hangingPunct="1"/>
            <a:r>
              <a:rPr lang="en-GB" sz="2400" smtClean="0">
                <a:ea typeface="ＭＳ Ｐゴシック" pitchFamily="34" charset="-128"/>
                <a:cs typeface="Times New Roman" pitchFamily="18" charset="0"/>
              </a:rPr>
              <a:t>However, research employing the </a:t>
            </a:r>
            <a:r>
              <a:rPr lang="en-GB" sz="2400" smtClean="0">
                <a:solidFill>
                  <a:schemeClr val="tx2"/>
                </a:solidFill>
                <a:ea typeface="ＭＳ Ｐゴシック" pitchFamily="34" charset="-128"/>
                <a:cs typeface="Times New Roman" pitchFamily="18" charset="0"/>
              </a:rPr>
              <a:t>SCAT</a:t>
            </a:r>
            <a:r>
              <a:rPr lang="en-GB" sz="2400" smtClean="0">
                <a:ea typeface="ＭＳ Ｐゴシック" pitchFamily="34" charset="-128"/>
                <a:cs typeface="Times New Roman" pitchFamily="18" charset="0"/>
              </a:rPr>
              <a:t> has generally shown no difference between high and low trait anxious subjects on performance </a:t>
            </a:r>
            <a:r>
              <a:rPr lang="en-GB" sz="2400" b="1" smtClean="0">
                <a:ea typeface="ＭＳ Ｐゴシック" pitchFamily="34" charset="-128"/>
                <a:cs typeface="Times New Roman" pitchFamily="18" charset="0"/>
              </a:rPr>
              <a:t>(</a:t>
            </a:r>
            <a:r>
              <a:rPr lang="en-GB" sz="2400" b="1" smtClean="0">
                <a:solidFill>
                  <a:schemeClr val="tx2"/>
                </a:solidFill>
                <a:ea typeface="ＭＳ Ｐゴシック" pitchFamily="34" charset="-128"/>
                <a:cs typeface="Times New Roman" pitchFamily="18" charset="0"/>
              </a:rPr>
              <a:t>Broughton &amp; Perlstrom, 1986</a:t>
            </a:r>
            <a:r>
              <a:rPr lang="en-GB" sz="2400" b="1" smtClean="0">
                <a:ea typeface="ＭＳ Ｐゴシック" pitchFamily="34" charset="-128"/>
                <a:cs typeface="Times New Roman" pitchFamily="18" charset="0"/>
              </a:rPr>
              <a:t>) </a:t>
            </a:r>
          </a:p>
          <a:p>
            <a:pPr algn="just" eaLnBrk="1" hangingPunct="1"/>
            <a:r>
              <a:rPr lang="en-IE" sz="2400" smtClean="0">
                <a:ea typeface="ＭＳ Ｐゴシック" pitchFamily="34" charset="-128"/>
                <a:cs typeface="Times New Roman" pitchFamily="18" charset="0"/>
              </a:rPr>
              <a:t>Range of questionnaires / variations available…</a:t>
            </a:r>
          </a:p>
          <a:p>
            <a:pPr algn="just" eaLnBrk="1" hangingPunct="1"/>
            <a:endParaRPr lang="en-IE" sz="2400" smtClean="0">
              <a:ea typeface="ＭＳ Ｐゴシック" pitchFamily="34" charset="-128"/>
              <a:cs typeface="Times New Roman" pitchFamily="18" charset="0"/>
            </a:endParaRPr>
          </a:p>
          <a:p>
            <a:pPr algn="just" eaLnBrk="1" hangingPunct="1">
              <a:buFont typeface="Wingdings" pitchFamily="2" charset="2"/>
              <a:buNone/>
            </a:pPr>
            <a:endParaRPr lang="en-IE" smtClean="0">
              <a:ea typeface="ＭＳ Ｐゴシック" pitchFamily="34" charset="-128"/>
              <a:cs typeface="Times New Roman" pitchFamily="18" charset="0"/>
            </a:endParaRPr>
          </a:p>
          <a:p>
            <a:pPr eaLnBrk="1" hangingPunct="1"/>
            <a:endParaRPr lang="en-US" smtClean="0">
              <a:ea typeface="ＭＳ Ｐゴシック" pitchFamily="34" charset="-128"/>
            </a:endParaRPr>
          </a:p>
        </p:txBody>
      </p:sp>
    </p:spTree>
    <p:extLst>
      <p:ext uri="{BB962C8B-B14F-4D97-AF65-F5344CB8AC3E}">
        <p14:creationId xmlns:p14="http://schemas.microsoft.com/office/powerpoint/2010/main" val="187296756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5603">
                                            <p:txEl>
                                              <p:pRg st="0" end="0"/>
                                            </p:txEl>
                                          </p:spTgt>
                                        </p:tgtEl>
                                        <p:attrNameLst>
                                          <p:attrName>style.visibility</p:attrName>
                                        </p:attrNameLst>
                                      </p:cBhvr>
                                      <p:to>
                                        <p:strVal val="visible"/>
                                      </p:to>
                                    </p:set>
                                    <p:animEffect transition="in" filter="barn(outVertical)">
                                      <p:cBhvr>
                                        <p:cTn id="7" dur="500"/>
                                        <p:tgtEl>
                                          <p:spTgt spid="25603">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25603">
                                            <p:txEl>
                                              <p:pRg st="1" end="1"/>
                                            </p:txEl>
                                          </p:spTgt>
                                        </p:tgtEl>
                                        <p:attrNameLst>
                                          <p:attrName>style.visibility</p:attrName>
                                        </p:attrNameLst>
                                      </p:cBhvr>
                                      <p:to>
                                        <p:strVal val="visible"/>
                                      </p:to>
                                    </p:set>
                                    <p:animEffect transition="in" filter="barn(outVertical)">
                                      <p:cBhvr>
                                        <p:cTn id="12" dur="500"/>
                                        <p:tgtEl>
                                          <p:spTgt spid="25603">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25603">
                                            <p:txEl>
                                              <p:pRg st="2" end="2"/>
                                            </p:txEl>
                                          </p:spTgt>
                                        </p:tgtEl>
                                        <p:attrNameLst>
                                          <p:attrName>style.visibility</p:attrName>
                                        </p:attrNameLst>
                                      </p:cBhvr>
                                      <p:to>
                                        <p:strVal val="visible"/>
                                      </p:to>
                                    </p:set>
                                    <p:animEffect transition="in" filter="barn(outVertical)">
                                      <p:cBhvr>
                                        <p:cTn id="17" dur="500"/>
                                        <p:tgtEl>
                                          <p:spTgt spid="25603">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25603">
                                            <p:txEl>
                                              <p:pRg st="3" end="3"/>
                                            </p:txEl>
                                          </p:spTgt>
                                        </p:tgtEl>
                                        <p:attrNameLst>
                                          <p:attrName>style.visibility</p:attrName>
                                        </p:attrNameLst>
                                      </p:cBhvr>
                                      <p:to>
                                        <p:strVal val="visible"/>
                                      </p:to>
                                    </p:set>
                                    <p:animEffect transition="in" filter="barn(outVertical)">
                                      <p:cBhvr>
                                        <p:cTn id="22" dur="500"/>
                                        <p:tgtEl>
                                          <p:spTgt spid="25603">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3" grpId="0" build="p" autoUpdateAnimBg="0"/>
    </p:bldLst>
  </p:timing>
</p:sld>
</file>

<file path=ppt/slides/slide21.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3554" name="Rectangle 2"/>
          <p:cNvSpPr>
            <a:spLocks noGrp="1" noChangeArrowheads="1"/>
          </p:cNvSpPr>
          <p:nvPr>
            <p:ph type="title"/>
          </p:nvPr>
        </p:nvSpPr>
        <p:spPr>
          <a:xfrm>
            <a:off x="609600" y="381000"/>
            <a:ext cx="7772400" cy="1143000"/>
          </a:xfrm>
        </p:spPr>
        <p:txBody>
          <a:bodyPr/>
          <a:lstStyle/>
          <a:p>
            <a:pPr eaLnBrk="1" hangingPunct="1"/>
            <a:r>
              <a:rPr lang="en-GB" u="sng" smtClean="0">
                <a:ea typeface="ＭＳ Ｐゴシック" pitchFamily="34" charset="-128"/>
                <a:cs typeface="Times New Roman" pitchFamily="18" charset="0"/>
              </a:rPr>
              <a:t>Clinical and Test Anxiety</a:t>
            </a:r>
            <a:endParaRPr lang="en-US" u="sng" smtClean="0">
              <a:ea typeface="ＭＳ Ｐゴシック" pitchFamily="34" charset="-128"/>
              <a:cs typeface="Times New Roman" pitchFamily="18" charset="0"/>
            </a:endParaRPr>
          </a:p>
        </p:txBody>
      </p:sp>
      <p:sp>
        <p:nvSpPr>
          <p:cNvPr id="26627" name="Rectangle 3"/>
          <p:cNvSpPr>
            <a:spLocks noGrp="1" noChangeArrowheads="1"/>
          </p:cNvSpPr>
          <p:nvPr>
            <p:ph type="body" idx="1"/>
          </p:nvPr>
        </p:nvSpPr>
        <p:spPr>
          <a:xfrm>
            <a:off x="228600" y="1676400"/>
            <a:ext cx="8915400" cy="4114800"/>
          </a:xfrm>
        </p:spPr>
        <p:txBody>
          <a:bodyPr/>
          <a:lstStyle/>
          <a:p>
            <a:pPr algn="just" eaLnBrk="1" hangingPunct="1">
              <a:buFont typeface="Wingdings" pitchFamily="2" charset="2"/>
              <a:buNone/>
            </a:pPr>
            <a:endParaRPr lang="en-IE" smtClean="0">
              <a:ea typeface="ＭＳ Ｐゴシック" pitchFamily="34" charset="-128"/>
              <a:cs typeface="Times New Roman" pitchFamily="18" charset="0"/>
            </a:endParaRPr>
          </a:p>
          <a:p>
            <a:pPr algn="just" eaLnBrk="1" hangingPunct="1"/>
            <a:r>
              <a:rPr lang="en-GB" smtClean="0">
                <a:ea typeface="ＭＳ Ｐゴシック" pitchFamily="34" charset="-128"/>
                <a:cs typeface="Times New Roman" pitchFamily="18" charset="0"/>
              </a:rPr>
              <a:t> Educational and clinical psychology literature to build a theoretical underpinning. </a:t>
            </a:r>
            <a:endParaRPr lang="en-US" smtClean="0">
              <a:ea typeface="ＭＳ Ｐゴシック" pitchFamily="34" charset="-128"/>
              <a:cs typeface="Times New Roman" pitchFamily="18" charset="0"/>
            </a:endParaRPr>
          </a:p>
          <a:p>
            <a:pPr algn="just" eaLnBrk="1" hangingPunct="1"/>
            <a:endParaRPr lang="en-US" smtClean="0">
              <a:ea typeface="ＭＳ Ｐゴシック" pitchFamily="34" charset="-128"/>
              <a:cs typeface="Times New Roman" pitchFamily="18" charset="0"/>
            </a:endParaRPr>
          </a:p>
          <a:p>
            <a:pPr algn="just" eaLnBrk="1" hangingPunct="1"/>
            <a:r>
              <a:rPr lang="en-GB" smtClean="0">
                <a:ea typeface="ＭＳ Ｐゴシック" pitchFamily="34" charset="-128"/>
                <a:cs typeface="Times New Roman" pitchFamily="18" charset="0"/>
              </a:rPr>
              <a:t>  Separation of competitive anxiety </a:t>
            </a:r>
            <a:r>
              <a:rPr lang="en-GB" smtClean="0">
                <a:solidFill>
                  <a:schemeClr val="tx2"/>
                </a:solidFill>
                <a:ea typeface="ＭＳ Ｐゴシック" pitchFamily="34" charset="-128"/>
                <a:cs typeface="Times New Roman" pitchFamily="18" charset="0"/>
              </a:rPr>
              <a:t>(Davidson &amp; Schwartz, 1976; Liebert &amp; Morris, 1967).</a:t>
            </a:r>
            <a:r>
              <a:rPr lang="en-GB" smtClean="0">
                <a:ea typeface="ＭＳ Ｐゴシック" pitchFamily="34" charset="-128"/>
                <a:cs typeface="Times New Roman" pitchFamily="18" charset="0"/>
              </a:rPr>
              <a:t> </a:t>
            </a:r>
            <a:endParaRPr lang="en-US" smtClean="0">
              <a:ea typeface="ＭＳ Ｐゴシック" pitchFamily="34" charset="-128"/>
              <a:cs typeface="Times New Roman" pitchFamily="18" charset="0"/>
            </a:endParaRPr>
          </a:p>
          <a:p>
            <a:pPr eaLnBrk="1" hangingPunct="1"/>
            <a:endParaRPr lang="en-US" smtClean="0">
              <a:ea typeface="ＭＳ Ｐゴシック" pitchFamily="34" charset="-128"/>
            </a:endParaRPr>
          </a:p>
        </p:txBody>
      </p:sp>
    </p:spTree>
    <p:extLst>
      <p:ext uri="{BB962C8B-B14F-4D97-AF65-F5344CB8AC3E}">
        <p14:creationId xmlns:p14="http://schemas.microsoft.com/office/powerpoint/2010/main" val="1456136678"/>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2662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26627">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6627" grpId="0" build="p" autoUpdateAnimBg="0"/>
    </p:bldLst>
  </p:timing>
</p:sld>
</file>

<file path=ppt/slides/slide22.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4578" name="Rectangle 2"/>
          <p:cNvSpPr>
            <a:spLocks noGrp="1" noChangeArrowheads="1"/>
          </p:cNvSpPr>
          <p:nvPr>
            <p:ph type="title"/>
          </p:nvPr>
        </p:nvSpPr>
        <p:spPr/>
        <p:txBody>
          <a:bodyPr/>
          <a:lstStyle/>
          <a:p>
            <a:pPr eaLnBrk="1" hangingPunct="1"/>
            <a:r>
              <a:rPr lang="en-GB" sz="2500" b="1" u="sng" smtClean="0">
                <a:ea typeface="ＭＳ Ｐゴシック" pitchFamily="34" charset="-128"/>
                <a:cs typeface="Times New Roman" pitchFamily="18" charset="0"/>
              </a:rPr>
              <a:t>Cognitive anxiety</a:t>
            </a:r>
            <a:r>
              <a:rPr lang="en-GB" sz="2500" smtClean="0">
                <a:ea typeface="ＭＳ Ｐゴシック" pitchFamily="34" charset="-128"/>
                <a:cs typeface="Times New Roman" pitchFamily="18" charset="0"/>
              </a:rPr>
              <a:t> was defined by Morris, Davis and Hutchings (1981) as:</a:t>
            </a:r>
            <a:r>
              <a:rPr lang="en-US" sz="2500" smtClean="0">
                <a:ea typeface="ＭＳ Ｐゴシック" pitchFamily="34" charset="-128"/>
                <a:cs typeface="Times New Roman" pitchFamily="18" charset="0"/>
              </a:rPr>
              <a:t/>
            </a:r>
            <a:br>
              <a:rPr lang="en-US" sz="2500" smtClean="0">
                <a:ea typeface="ＭＳ Ｐゴシック" pitchFamily="34" charset="-128"/>
                <a:cs typeface="Times New Roman" pitchFamily="18" charset="0"/>
              </a:rPr>
            </a:br>
            <a:endParaRPr lang="en-US" sz="2500" smtClean="0">
              <a:ea typeface="ＭＳ Ｐゴシック" pitchFamily="34" charset="-128"/>
              <a:cs typeface="Times New Roman" pitchFamily="18" charset="0"/>
            </a:endParaRPr>
          </a:p>
        </p:txBody>
      </p:sp>
      <p:sp>
        <p:nvSpPr>
          <p:cNvPr id="27651" name="Rectangle 3"/>
          <p:cNvSpPr>
            <a:spLocks noGrp="1" noChangeArrowheads="1"/>
          </p:cNvSpPr>
          <p:nvPr>
            <p:ph type="body" idx="1"/>
          </p:nvPr>
        </p:nvSpPr>
        <p:spPr>
          <a:xfrm>
            <a:off x="228600" y="1447800"/>
            <a:ext cx="8686800" cy="5181600"/>
          </a:xfrm>
        </p:spPr>
        <p:txBody>
          <a:bodyPr/>
          <a:lstStyle/>
          <a:p>
            <a:pPr algn="just" eaLnBrk="1" hangingPunct="1"/>
            <a:r>
              <a:rPr lang="ja-JP" altLang="en-GB" b="1" i="1" smtClean="0">
                <a:ea typeface="ＭＳ Ｐゴシック" pitchFamily="34" charset="-128"/>
                <a:cs typeface="Times New Roman" pitchFamily="18" charset="0"/>
              </a:rPr>
              <a:t>‘</a:t>
            </a:r>
            <a:r>
              <a:rPr lang="en-GB" altLang="ja-JP" b="1" i="1" smtClean="0">
                <a:ea typeface="ＭＳ Ｐゴシック" pitchFamily="34" charset="-128"/>
                <a:cs typeface="Times New Roman" pitchFamily="18" charset="0"/>
              </a:rPr>
              <a:t>the cognitive elements of anxiety, such as negative expectations and cognitive concerns about oneself, the situation at hand and potential consequences</a:t>
            </a:r>
            <a:r>
              <a:rPr lang="ja-JP" altLang="en-GB" b="1" i="1" smtClean="0">
                <a:ea typeface="ＭＳ Ｐゴシック" pitchFamily="34" charset="-128"/>
                <a:cs typeface="Times New Roman" pitchFamily="18" charset="0"/>
              </a:rPr>
              <a:t>’</a:t>
            </a:r>
            <a:r>
              <a:rPr lang="en-GB" altLang="ja-JP" b="1" i="1" smtClean="0">
                <a:ea typeface="ＭＳ Ｐゴシック" pitchFamily="34" charset="-128"/>
                <a:cs typeface="Times New Roman" pitchFamily="18" charset="0"/>
              </a:rPr>
              <a:t> </a:t>
            </a:r>
            <a:r>
              <a:rPr lang="en-GB" altLang="ja-JP" smtClean="0">
                <a:ea typeface="ＭＳ Ｐゴシック" pitchFamily="34" charset="-128"/>
                <a:cs typeface="Times New Roman" pitchFamily="18" charset="0"/>
              </a:rPr>
              <a:t>(p. 541). </a:t>
            </a:r>
            <a:endParaRPr lang="en-US" altLang="ja-JP" smtClean="0">
              <a:ea typeface="ＭＳ Ｐゴシック" pitchFamily="34" charset="-128"/>
              <a:cs typeface="Times New Roman" pitchFamily="18" charset="0"/>
            </a:endParaRPr>
          </a:p>
          <a:p>
            <a:pPr algn="just" eaLnBrk="1" hangingPunct="1">
              <a:buFont typeface="Wingdings" pitchFamily="2" charset="2"/>
              <a:buNone/>
            </a:pPr>
            <a:endParaRPr lang="en-US" smtClean="0">
              <a:ea typeface="ＭＳ Ｐゴシック" pitchFamily="34" charset="-128"/>
              <a:cs typeface="Times New Roman" pitchFamily="18" charset="0"/>
            </a:endParaRPr>
          </a:p>
          <a:p>
            <a:pPr algn="just" eaLnBrk="1" hangingPunct="1"/>
            <a:r>
              <a:rPr lang="en-GB" sz="2400" b="1" u="sng" smtClean="0">
                <a:solidFill>
                  <a:schemeClr val="tx2"/>
                </a:solidFill>
                <a:ea typeface="ＭＳ Ｐゴシック" pitchFamily="34" charset="-128"/>
                <a:cs typeface="Times New Roman" pitchFamily="18" charset="0"/>
              </a:rPr>
              <a:t>Somatic anxiety</a:t>
            </a:r>
            <a:r>
              <a:rPr lang="en-GB" sz="2400" smtClean="0">
                <a:ea typeface="ＭＳ Ｐゴシック" pitchFamily="34" charset="-128"/>
                <a:cs typeface="Times New Roman" pitchFamily="18" charset="0"/>
              </a:rPr>
              <a:t> was defined as: </a:t>
            </a:r>
            <a:endParaRPr lang="en-US" sz="2400" smtClean="0">
              <a:ea typeface="ＭＳ Ｐゴシック" pitchFamily="34" charset="-128"/>
              <a:cs typeface="Times New Roman" pitchFamily="18" charset="0"/>
            </a:endParaRPr>
          </a:p>
          <a:p>
            <a:pPr algn="just" eaLnBrk="1" hangingPunct="1"/>
            <a:r>
              <a:rPr lang="ja-JP" altLang="en-GB" sz="2400" b="1" i="1" smtClean="0">
                <a:ea typeface="ＭＳ Ｐゴシック" pitchFamily="34" charset="-128"/>
                <a:cs typeface="Times New Roman" pitchFamily="18" charset="0"/>
              </a:rPr>
              <a:t>‘</a:t>
            </a:r>
            <a:r>
              <a:rPr lang="en-GB" altLang="ja-JP" b="1" i="1" smtClean="0">
                <a:ea typeface="ＭＳ Ｐゴシック" pitchFamily="34" charset="-128"/>
                <a:cs typeface="Times New Roman" pitchFamily="18" charset="0"/>
              </a:rPr>
              <a:t>one</a:t>
            </a:r>
            <a:r>
              <a:rPr lang="ja-JP" altLang="en-GB" b="1" i="1" smtClean="0">
                <a:ea typeface="ＭＳ Ｐゴシック" pitchFamily="34" charset="-128"/>
                <a:cs typeface="Times New Roman" pitchFamily="18" charset="0"/>
              </a:rPr>
              <a:t>’</a:t>
            </a:r>
            <a:r>
              <a:rPr lang="en-GB" altLang="ja-JP" b="1" i="1" smtClean="0">
                <a:ea typeface="ＭＳ Ｐゴシック" pitchFamily="34" charset="-128"/>
                <a:cs typeface="Times New Roman" pitchFamily="18" charset="0"/>
              </a:rPr>
              <a:t>s perception of the physiological-affective elements of the anxiety experience, that is, indications of autonomic arousal and unpleasant feeling states such as nervousness and tension</a:t>
            </a:r>
            <a:r>
              <a:rPr lang="ja-JP" altLang="en-GB" b="1" i="1" smtClean="0">
                <a:ea typeface="ＭＳ Ｐゴシック" pitchFamily="34" charset="-128"/>
                <a:cs typeface="Times New Roman" pitchFamily="18" charset="0"/>
              </a:rPr>
              <a:t>’</a:t>
            </a:r>
            <a:r>
              <a:rPr lang="en-GB" altLang="ja-JP" sz="2000" b="1" i="1" smtClean="0">
                <a:ea typeface="ＭＳ Ｐゴシック" pitchFamily="34" charset="-128"/>
                <a:cs typeface="Times New Roman" pitchFamily="18" charset="0"/>
              </a:rPr>
              <a:t> </a:t>
            </a:r>
            <a:r>
              <a:rPr lang="en-GB" altLang="ja-JP" sz="2000" smtClean="0">
                <a:ea typeface="ＭＳ Ｐゴシック" pitchFamily="34" charset="-128"/>
                <a:cs typeface="Times New Roman" pitchFamily="18" charset="0"/>
              </a:rPr>
              <a:t>(p. 541). </a:t>
            </a:r>
            <a:endParaRPr lang="en-US" altLang="ja-JP" sz="2000" smtClean="0">
              <a:ea typeface="ＭＳ Ｐゴシック" pitchFamily="34" charset="-128"/>
              <a:cs typeface="Times New Roman" pitchFamily="18" charset="0"/>
            </a:endParaRPr>
          </a:p>
          <a:p>
            <a:pPr eaLnBrk="1" hangingPunct="1"/>
            <a:endParaRPr lang="en-US" sz="2000" smtClean="0">
              <a:ea typeface="ＭＳ Ｐゴシック" pitchFamily="34" charset="-128"/>
            </a:endParaRPr>
          </a:p>
        </p:txBody>
      </p:sp>
    </p:spTree>
    <p:extLst>
      <p:ext uri="{BB962C8B-B14F-4D97-AF65-F5344CB8AC3E}">
        <p14:creationId xmlns:p14="http://schemas.microsoft.com/office/powerpoint/2010/main" val="356596031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9" presetClass="entr" presetSubtype="0" fill="hold" grpId="0" nodeType="clickEffect">
                                  <p:stCondLst>
                                    <p:cond delay="0"/>
                                  </p:stCondLst>
                                  <p:childTnLst>
                                    <p:set>
                                      <p:cBhvr>
                                        <p:cTn id="6" dur="1" fill="hold">
                                          <p:stCondLst>
                                            <p:cond delay="0"/>
                                          </p:stCondLst>
                                        </p:cTn>
                                        <p:tgtEl>
                                          <p:spTgt spid="27651">
                                            <p:txEl>
                                              <p:pRg st="0" end="0"/>
                                            </p:txEl>
                                          </p:spTgt>
                                        </p:tgtEl>
                                        <p:attrNameLst>
                                          <p:attrName>style.visibility</p:attrName>
                                        </p:attrNameLst>
                                      </p:cBhvr>
                                      <p:to>
                                        <p:strVal val="visible"/>
                                      </p:to>
                                    </p:set>
                                    <p:animEffect transition="in" filter="dissolve">
                                      <p:cBhvr>
                                        <p:cTn id="7" dur="500"/>
                                        <p:tgtEl>
                                          <p:spTgt spid="27651">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9" presetClass="entr" presetSubtype="0" fill="hold" grpId="0" nodeType="clickEffect">
                                  <p:stCondLst>
                                    <p:cond delay="0"/>
                                  </p:stCondLst>
                                  <p:childTnLst>
                                    <p:set>
                                      <p:cBhvr>
                                        <p:cTn id="11" dur="1" fill="hold">
                                          <p:stCondLst>
                                            <p:cond delay="0"/>
                                          </p:stCondLst>
                                        </p:cTn>
                                        <p:tgtEl>
                                          <p:spTgt spid="27651">
                                            <p:txEl>
                                              <p:pRg st="2" end="2"/>
                                            </p:txEl>
                                          </p:spTgt>
                                        </p:tgtEl>
                                        <p:attrNameLst>
                                          <p:attrName>style.visibility</p:attrName>
                                        </p:attrNameLst>
                                      </p:cBhvr>
                                      <p:to>
                                        <p:strVal val="visible"/>
                                      </p:to>
                                    </p:set>
                                    <p:animEffect transition="in" filter="dissolve">
                                      <p:cBhvr>
                                        <p:cTn id="12" dur="500"/>
                                        <p:tgtEl>
                                          <p:spTgt spid="27651">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9" presetClass="entr" presetSubtype="0" fill="hold" grpId="0" nodeType="clickEffect">
                                  <p:stCondLst>
                                    <p:cond delay="0"/>
                                  </p:stCondLst>
                                  <p:childTnLst>
                                    <p:set>
                                      <p:cBhvr>
                                        <p:cTn id="16" dur="1" fill="hold">
                                          <p:stCondLst>
                                            <p:cond delay="0"/>
                                          </p:stCondLst>
                                        </p:cTn>
                                        <p:tgtEl>
                                          <p:spTgt spid="27651">
                                            <p:txEl>
                                              <p:pRg st="3" end="3"/>
                                            </p:txEl>
                                          </p:spTgt>
                                        </p:tgtEl>
                                        <p:attrNameLst>
                                          <p:attrName>style.visibility</p:attrName>
                                        </p:attrNameLst>
                                      </p:cBhvr>
                                      <p:to>
                                        <p:strVal val="visible"/>
                                      </p:to>
                                    </p:set>
                                    <p:animEffect transition="in" filter="dissolve">
                                      <p:cBhvr>
                                        <p:cTn id="17" dur="500"/>
                                        <p:tgtEl>
                                          <p:spTgt spid="27651">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7651" grpId="0" build="p" autoUpdateAnimBg="0"/>
    </p:bldLst>
  </p:timing>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5"/>
          <p:cNvSpPr>
            <a:spLocks noGrp="1" noChangeArrowheads="1"/>
          </p:cNvSpPr>
          <p:nvPr>
            <p:ph type="title"/>
          </p:nvPr>
        </p:nvSpPr>
        <p:spPr/>
        <p:txBody>
          <a:bodyPr/>
          <a:lstStyle/>
          <a:p>
            <a:pPr eaLnBrk="1" hangingPunct="1"/>
            <a:endParaRPr lang="en-US" smtClean="0">
              <a:ea typeface="ＭＳ Ｐゴシック" pitchFamily="34" charset="-128"/>
            </a:endParaRPr>
          </a:p>
        </p:txBody>
      </p:sp>
      <p:pic>
        <p:nvPicPr>
          <p:cNvPr id="54276" name="Picture 4"/>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l="999" t="1292" r="999" b="1292"/>
          <a:stretch>
            <a:fillRect/>
          </a:stretch>
        </p:blipFill>
        <p:spPr>
          <a:xfrm>
            <a:off x="323850" y="333375"/>
            <a:ext cx="8569325" cy="6264275"/>
          </a:xfrm>
          <a:noFill/>
        </p:spPr>
      </p:pic>
    </p:spTree>
    <p:extLst>
      <p:ext uri="{BB962C8B-B14F-4D97-AF65-F5344CB8AC3E}">
        <p14:creationId xmlns:p14="http://schemas.microsoft.com/office/powerpoint/2010/main" val="72806586"/>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4" presetClass="entr" presetSubtype="32" fill="hold" nodeType="afterEffect">
                                  <p:stCondLst>
                                    <p:cond delay="0"/>
                                  </p:stCondLst>
                                  <p:childTnLst>
                                    <p:set>
                                      <p:cBhvr>
                                        <p:cTn id="6" dur="1" fill="hold">
                                          <p:stCondLst>
                                            <p:cond delay="0"/>
                                          </p:stCondLst>
                                        </p:cTn>
                                        <p:tgtEl>
                                          <p:spTgt spid="54276"/>
                                        </p:tgtEl>
                                        <p:attrNameLst>
                                          <p:attrName>style.visibility</p:attrName>
                                        </p:attrNameLst>
                                      </p:cBhvr>
                                      <p:to>
                                        <p:strVal val="visible"/>
                                      </p:to>
                                    </p:set>
                                    <p:animEffect transition="in" filter="box(out)">
                                      <p:cBhvr>
                                        <p:cTn id="7" dur="500"/>
                                        <p:tgtEl>
                                          <p:spTgt spid="5427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4.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49154" name="Rectangle 2"/>
          <p:cNvSpPr>
            <a:spLocks noGrp="1" noChangeArrowheads="1"/>
          </p:cNvSpPr>
          <p:nvPr>
            <p:ph type="title"/>
          </p:nvPr>
        </p:nvSpPr>
        <p:spPr/>
        <p:txBody>
          <a:bodyPr/>
          <a:lstStyle/>
          <a:p>
            <a:pPr eaLnBrk="1" hangingPunct="1"/>
            <a:r>
              <a:rPr lang="en-GB" sz="3800" smtClean="0">
                <a:ea typeface="ＭＳ Ｐゴシック" pitchFamily="34" charset="-128"/>
              </a:rPr>
              <a:t>Recognising symptoms of state anxiety and arousal / activation</a:t>
            </a:r>
          </a:p>
        </p:txBody>
      </p:sp>
      <p:sp>
        <p:nvSpPr>
          <p:cNvPr id="49155" name="Rectangle 3"/>
          <p:cNvSpPr>
            <a:spLocks noGrp="1" noChangeArrowheads="1"/>
          </p:cNvSpPr>
          <p:nvPr>
            <p:ph type="body" idx="1"/>
          </p:nvPr>
        </p:nvSpPr>
        <p:spPr>
          <a:xfrm>
            <a:off x="685800" y="1981200"/>
            <a:ext cx="7772400" cy="4543425"/>
          </a:xfrm>
        </p:spPr>
        <p:txBody>
          <a:bodyPr/>
          <a:lstStyle/>
          <a:p>
            <a:pPr algn="ctr" eaLnBrk="1" hangingPunct="1">
              <a:lnSpc>
                <a:spcPct val="80000"/>
              </a:lnSpc>
            </a:pPr>
            <a:r>
              <a:rPr lang="en-GB" sz="2400" smtClean="0">
                <a:ea typeface="ＭＳ Ｐゴシック" pitchFamily="34" charset="-128"/>
              </a:rPr>
              <a:t>Cold clammy hands</a:t>
            </a:r>
          </a:p>
          <a:p>
            <a:pPr algn="ctr" eaLnBrk="1" hangingPunct="1">
              <a:lnSpc>
                <a:spcPct val="80000"/>
              </a:lnSpc>
            </a:pPr>
            <a:r>
              <a:rPr lang="en-GB" sz="2400" smtClean="0">
                <a:ea typeface="ＭＳ Ｐゴシック" pitchFamily="34" charset="-128"/>
              </a:rPr>
              <a:t>Profuse sweating</a:t>
            </a:r>
          </a:p>
          <a:p>
            <a:pPr algn="ctr" eaLnBrk="1" hangingPunct="1">
              <a:lnSpc>
                <a:spcPct val="80000"/>
              </a:lnSpc>
            </a:pPr>
            <a:r>
              <a:rPr lang="en-GB" sz="2400" smtClean="0">
                <a:ea typeface="ＭＳ Ｐゴシック" pitchFamily="34" charset="-128"/>
              </a:rPr>
              <a:t>Dazed look in eyes</a:t>
            </a:r>
          </a:p>
          <a:p>
            <a:pPr algn="ctr" eaLnBrk="1" hangingPunct="1">
              <a:lnSpc>
                <a:spcPct val="80000"/>
              </a:lnSpc>
            </a:pPr>
            <a:r>
              <a:rPr lang="en-GB" sz="2400" smtClean="0">
                <a:ea typeface="ＭＳ Ｐゴシック" pitchFamily="34" charset="-128"/>
              </a:rPr>
              <a:t>Negative self talk</a:t>
            </a:r>
          </a:p>
          <a:p>
            <a:pPr algn="ctr" eaLnBrk="1" hangingPunct="1">
              <a:lnSpc>
                <a:spcPct val="80000"/>
              </a:lnSpc>
            </a:pPr>
            <a:r>
              <a:rPr lang="en-GB" sz="2400" smtClean="0">
                <a:ea typeface="ＭＳ Ｐゴシック" pitchFamily="34" charset="-128"/>
              </a:rPr>
              <a:t>Feel ill</a:t>
            </a:r>
          </a:p>
          <a:p>
            <a:pPr algn="ctr" eaLnBrk="1" hangingPunct="1">
              <a:lnSpc>
                <a:spcPct val="80000"/>
              </a:lnSpc>
            </a:pPr>
            <a:r>
              <a:rPr lang="en-GB" sz="2400" smtClean="0">
                <a:ea typeface="ＭＳ Ｐゴシック" pitchFamily="34" charset="-128"/>
              </a:rPr>
              <a:t>Dry mouth</a:t>
            </a:r>
          </a:p>
          <a:p>
            <a:pPr algn="ctr" eaLnBrk="1" hangingPunct="1">
              <a:lnSpc>
                <a:spcPct val="80000"/>
              </a:lnSpc>
            </a:pPr>
            <a:r>
              <a:rPr lang="en-GB" sz="2400" smtClean="0">
                <a:ea typeface="ＭＳ Ｐゴシック" pitchFamily="34" charset="-128"/>
              </a:rPr>
              <a:t>Difficulty sleeping</a:t>
            </a:r>
          </a:p>
          <a:p>
            <a:pPr algn="ctr" eaLnBrk="1" hangingPunct="1">
              <a:lnSpc>
                <a:spcPct val="80000"/>
              </a:lnSpc>
            </a:pPr>
            <a:r>
              <a:rPr lang="en-GB" sz="2400" smtClean="0">
                <a:ea typeface="ＭＳ Ｐゴシック" pitchFamily="34" charset="-128"/>
              </a:rPr>
              <a:t>Increased muscle tension</a:t>
            </a:r>
          </a:p>
          <a:p>
            <a:pPr algn="ctr" eaLnBrk="1" hangingPunct="1">
              <a:lnSpc>
                <a:spcPct val="80000"/>
              </a:lnSpc>
            </a:pPr>
            <a:r>
              <a:rPr lang="en-GB" sz="2400" smtClean="0">
                <a:ea typeface="ＭＳ Ｐゴシック" pitchFamily="34" charset="-128"/>
              </a:rPr>
              <a:t>Butterflies in stomach</a:t>
            </a:r>
          </a:p>
          <a:p>
            <a:pPr algn="ctr" eaLnBrk="1" hangingPunct="1">
              <a:lnSpc>
                <a:spcPct val="80000"/>
              </a:lnSpc>
            </a:pPr>
            <a:r>
              <a:rPr lang="en-GB" sz="2400" smtClean="0">
                <a:ea typeface="ＭＳ Ｐゴシック" pitchFamily="34" charset="-128"/>
              </a:rPr>
              <a:t>Inability to concentrate</a:t>
            </a:r>
          </a:p>
          <a:p>
            <a:pPr algn="ctr" eaLnBrk="1" hangingPunct="1">
              <a:lnSpc>
                <a:spcPct val="80000"/>
              </a:lnSpc>
            </a:pPr>
            <a:r>
              <a:rPr lang="en-GB" sz="2400" smtClean="0">
                <a:ea typeface="ＭＳ Ｐゴシック" pitchFamily="34" charset="-128"/>
              </a:rPr>
              <a:t>Consistently better performance in a non-evaluative situation.</a:t>
            </a:r>
          </a:p>
        </p:txBody>
      </p:sp>
    </p:spTree>
    <p:extLst>
      <p:ext uri="{BB962C8B-B14F-4D97-AF65-F5344CB8AC3E}">
        <p14:creationId xmlns:p14="http://schemas.microsoft.com/office/powerpoint/2010/main" val="1114995231"/>
      </p:ext>
    </p:extLst>
  </p:cSld>
  <p:clrMapOvr>
    <a:masterClrMapping/>
  </p:clrMapOvr>
  <p:transition>
    <p:fade/>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29" presetClass="entr" presetSubtype="0" fill="hold" grpId="0" nodeType="withEffect">
                                  <p:stCondLst>
                                    <p:cond delay="0"/>
                                  </p:stCondLst>
                                  <p:childTnLst>
                                    <p:set>
                                      <p:cBhvr>
                                        <p:cTn id="6" dur="1" fill="hold">
                                          <p:stCondLst>
                                            <p:cond delay="0"/>
                                          </p:stCondLst>
                                        </p:cTn>
                                        <p:tgtEl>
                                          <p:spTgt spid="49154"/>
                                        </p:tgtEl>
                                        <p:attrNameLst>
                                          <p:attrName>style.visibility</p:attrName>
                                        </p:attrNameLst>
                                      </p:cBhvr>
                                      <p:to>
                                        <p:strVal val="visible"/>
                                      </p:to>
                                    </p:set>
                                    <p:anim calcmode="lin" valueType="num">
                                      <p:cBhvr>
                                        <p:cTn id="7" dur="1000" fill="hold"/>
                                        <p:tgtEl>
                                          <p:spTgt spid="49154"/>
                                        </p:tgtEl>
                                        <p:attrNameLst>
                                          <p:attrName>ppt_x</p:attrName>
                                        </p:attrNameLst>
                                      </p:cBhvr>
                                      <p:tavLst>
                                        <p:tav tm="0">
                                          <p:val>
                                            <p:strVal val="#ppt_x-.2"/>
                                          </p:val>
                                        </p:tav>
                                        <p:tav tm="100000">
                                          <p:val>
                                            <p:strVal val="#ppt_x"/>
                                          </p:val>
                                        </p:tav>
                                      </p:tavLst>
                                    </p:anim>
                                    <p:anim calcmode="lin" valueType="num">
                                      <p:cBhvr>
                                        <p:cTn id="8" dur="1000" fill="hold"/>
                                        <p:tgtEl>
                                          <p:spTgt spid="49154"/>
                                        </p:tgtEl>
                                        <p:attrNameLst>
                                          <p:attrName>ppt_y</p:attrName>
                                        </p:attrNameLst>
                                      </p:cBhvr>
                                      <p:tavLst>
                                        <p:tav tm="0">
                                          <p:val>
                                            <p:strVal val="#ppt_y"/>
                                          </p:val>
                                        </p:tav>
                                        <p:tav tm="100000">
                                          <p:val>
                                            <p:strVal val="#ppt_y"/>
                                          </p:val>
                                        </p:tav>
                                      </p:tavLst>
                                    </p:anim>
                                    <p:animEffect transition="in" filter="wipe(right)" prLst="gradientSize: 0.1">
                                      <p:cBhvr>
                                        <p:cTn id="9" dur="1000"/>
                                        <p:tgtEl>
                                          <p:spTgt spid="49154"/>
                                        </p:tgtEl>
                                      </p:cBhvr>
                                    </p:animEffect>
                                  </p:childTnLst>
                                </p:cTn>
                              </p:par>
                            </p:childTnLst>
                          </p:cTn>
                        </p:par>
                      </p:childTnLst>
                    </p:cTn>
                  </p:par>
                  <p:par>
                    <p:cTn id="10" fill="hold" nodeType="clickPar">
                      <p:stCondLst>
                        <p:cond delay="indefinite"/>
                      </p:stCondLst>
                      <p:childTnLst>
                        <p:par>
                          <p:cTn id="11" fill="hold" nodeType="withGroup">
                            <p:stCondLst>
                              <p:cond delay="0"/>
                            </p:stCondLst>
                            <p:childTnLst>
                              <p:par>
                                <p:cTn id="12" presetID="44" presetClass="entr" presetSubtype="0" fill="hold" grpId="0" nodeType="clickEffect">
                                  <p:stCondLst>
                                    <p:cond delay="0"/>
                                  </p:stCondLst>
                                  <p:childTnLst>
                                    <p:set>
                                      <p:cBhvr>
                                        <p:cTn id="13" dur="1" fill="hold">
                                          <p:stCondLst>
                                            <p:cond delay="0"/>
                                          </p:stCondLst>
                                        </p:cTn>
                                        <p:tgtEl>
                                          <p:spTgt spid="49155">
                                            <p:txEl>
                                              <p:pRg st="0" end="0"/>
                                            </p:txEl>
                                          </p:spTgt>
                                        </p:tgtEl>
                                        <p:attrNameLst>
                                          <p:attrName>style.visibility</p:attrName>
                                        </p:attrNameLst>
                                      </p:cBhvr>
                                      <p:to>
                                        <p:strVal val="visible"/>
                                      </p:to>
                                    </p:set>
                                    <p:animEffect transition="in" filter="fade">
                                      <p:cBhvr>
                                        <p:cTn id="14" dur="500"/>
                                        <p:tgtEl>
                                          <p:spTgt spid="49155">
                                            <p:txEl>
                                              <p:pRg st="0" end="0"/>
                                            </p:txEl>
                                          </p:spTgt>
                                        </p:tgtEl>
                                      </p:cBhvr>
                                    </p:animEffect>
                                    <p:anim calcmode="lin" valueType="num">
                                      <p:cBhvr>
                                        <p:cTn id="15" dur="500" fill="hold"/>
                                        <p:tgtEl>
                                          <p:spTgt spid="49155">
                                            <p:txEl>
                                              <p:pRg st="0" end="0"/>
                                            </p:txEl>
                                          </p:spTgt>
                                        </p:tgtEl>
                                        <p:attrNameLst>
                                          <p:attrName>ppt_x</p:attrName>
                                        </p:attrNameLst>
                                      </p:cBhvr>
                                      <p:tavLst>
                                        <p:tav tm="0">
                                          <p:val>
                                            <p:strVal val="#ppt_x"/>
                                          </p:val>
                                        </p:tav>
                                        <p:tav tm="100000">
                                          <p:val>
                                            <p:strVal val="#ppt_x"/>
                                          </p:val>
                                        </p:tav>
                                      </p:tavLst>
                                    </p:anim>
                                    <p:anim calcmode="lin" valueType="num">
                                      <p:cBhvr>
                                        <p:cTn id="16" dur="500" fill="hold"/>
                                        <p:tgtEl>
                                          <p:spTgt spid="49155">
                                            <p:txEl>
                                              <p:pRg st="0" end="0"/>
                                            </p:txEl>
                                          </p:spTgt>
                                        </p:tgtEl>
                                        <p:attrNameLst>
                                          <p:attrName>ppt_y</p:attrName>
                                        </p:attrNameLst>
                                      </p:cBhvr>
                                      <p:tavLst>
                                        <p:tav tm="0">
                                          <p:val>
                                            <p:strVal val="#ppt_y+.05"/>
                                          </p:val>
                                        </p:tav>
                                        <p:tav tm="100000">
                                          <p:val>
                                            <p:strVal val="#ppt_y"/>
                                          </p:val>
                                        </p:tav>
                                      </p:tavLst>
                                    </p:anim>
                                  </p:childTnLst>
                                </p:cTn>
                              </p:par>
                            </p:childTnLst>
                          </p:cTn>
                        </p:par>
                      </p:childTnLst>
                    </p:cTn>
                  </p:par>
                  <p:par>
                    <p:cTn id="17" fill="hold" nodeType="clickPar">
                      <p:stCondLst>
                        <p:cond delay="indefinite"/>
                      </p:stCondLst>
                      <p:childTnLst>
                        <p:par>
                          <p:cTn id="18" fill="hold" nodeType="withGroup">
                            <p:stCondLst>
                              <p:cond delay="0"/>
                            </p:stCondLst>
                            <p:childTnLst>
                              <p:par>
                                <p:cTn id="19" presetID="44" presetClass="entr" presetSubtype="0" fill="hold" grpId="0" nodeType="clickEffect">
                                  <p:stCondLst>
                                    <p:cond delay="0"/>
                                  </p:stCondLst>
                                  <p:childTnLst>
                                    <p:set>
                                      <p:cBhvr>
                                        <p:cTn id="20" dur="1" fill="hold">
                                          <p:stCondLst>
                                            <p:cond delay="0"/>
                                          </p:stCondLst>
                                        </p:cTn>
                                        <p:tgtEl>
                                          <p:spTgt spid="49155">
                                            <p:txEl>
                                              <p:pRg st="1" end="1"/>
                                            </p:txEl>
                                          </p:spTgt>
                                        </p:tgtEl>
                                        <p:attrNameLst>
                                          <p:attrName>style.visibility</p:attrName>
                                        </p:attrNameLst>
                                      </p:cBhvr>
                                      <p:to>
                                        <p:strVal val="visible"/>
                                      </p:to>
                                    </p:set>
                                    <p:animEffect transition="in" filter="fade">
                                      <p:cBhvr>
                                        <p:cTn id="21" dur="500"/>
                                        <p:tgtEl>
                                          <p:spTgt spid="49155">
                                            <p:txEl>
                                              <p:pRg st="1" end="1"/>
                                            </p:txEl>
                                          </p:spTgt>
                                        </p:tgtEl>
                                      </p:cBhvr>
                                    </p:animEffect>
                                    <p:anim calcmode="lin" valueType="num">
                                      <p:cBhvr>
                                        <p:cTn id="22" dur="500" fill="hold"/>
                                        <p:tgtEl>
                                          <p:spTgt spid="49155">
                                            <p:txEl>
                                              <p:pRg st="1" end="1"/>
                                            </p:txEl>
                                          </p:spTgt>
                                        </p:tgtEl>
                                        <p:attrNameLst>
                                          <p:attrName>ppt_x</p:attrName>
                                        </p:attrNameLst>
                                      </p:cBhvr>
                                      <p:tavLst>
                                        <p:tav tm="0">
                                          <p:val>
                                            <p:strVal val="#ppt_x"/>
                                          </p:val>
                                        </p:tav>
                                        <p:tav tm="100000">
                                          <p:val>
                                            <p:strVal val="#ppt_x"/>
                                          </p:val>
                                        </p:tav>
                                      </p:tavLst>
                                    </p:anim>
                                    <p:anim calcmode="lin" valueType="num">
                                      <p:cBhvr>
                                        <p:cTn id="23" dur="500" fill="hold"/>
                                        <p:tgtEl>
                                          <p:spTgt spid="49155">
                                            <p:txEl>
                                              <p:pRg st="1" end="1"/>
                                            </p:txEl>
                                          </p:spTgt>
                                        </p:tgtEl>
                                        <p:attrNameLst>
                                          <p:attrName>ppt_y</p:attrName>
                                        </p:attrNameLst>
                                      </p:cBhvr>
                                      <p:tavLst>
                                        <p:tav tm="0">
                                          <p:val>
                                            <p:strVal val="#ppt_y+.05"/>
                                          </p:val>
                                        </p:tav>
                                        <p:tav tm="100000">
                                          <p:val>
                                            <p:strVal val="#ppt_y"/>
                                          </p:val>
                                        </p:tav>
                                      </p:tavLst>
                                    </p:anim>
                                  </p:childTnLst>
                                </p:cTn>
                              </p:par>
                            </p:childTnLst>
                          </p:cTn>
                        </p:par>
                      </p:childTnLst>
                    </p:cTn>
                  </p:par>
                  <p:par>
                    <p:cTn id="24" fill="hold" nodeType="clickPar">
                      <p:stCondLst>
                        <p:cond delay="indefinite"/>
                      </p:stCondLst>
                      <p:childTnLst>
                        <p:par>
                          <p:cTn id="25" fill="hold" nodeType="withGroup">
                            <p:stCondLst>
                              <p:cond delay="0"/>
                            </p:stCondLst>
                            <p:childTnLst>
                              <p:par>
                                <p:cTn id="26" presetID="44" presetClass="entr" presetSubtype="0" fill="hold" grpId="0" nodeType="clickEffect">
                                  <p:stCondLst>
                                    <p:cond delay="0"/>
                                  </p:stCondLst>
                                  <p:childTnLst>
                                    <p:set>
                                      <p:cBhvr>
                                        <p:cTn id="27" dur="1" fill="hold">
                                          <p:stCondLst>
                                            <p:cond delay="0"/>
                                          </p:stCondLst>
                                        </p:cTn>
                                        <p:tgtEl>
                                          <p:spTgt spid="49155">
                                            <p:txEl>
                                              <p:pRg st="2" end="2"/>
                                            </p:txEl>
                                          </p:spTgt>
                                        </p:tgtEl>
                                        <p:attrNameLst>
                                          <p:attrName>style.visibility</p:attrName>
                                        </p:attrNameLst>
                                      </p:cBhvr>
                                      <p:to>
                                        <p:strVal val="visible"/>
                                      </p:to>
                                    </p:set>
                                    <p:animEffect transition="in" filter="fade">
                                      <p:cBhvr>
                                        <p:cTn id="28" dur="500"/>
                                        <p:tgtEl>
                                          <p:spTgt spid="49155">
                                            <p:txEl>
                                              <p:pRg st="2" end="2"/>
                                            </p:txEl>
                                          </p:spTgt>
                                        </p:tgtEl>
                                      </p:cBhvr>
                                    </p:animEffect>
                                    <p:anim calcmode="lin" valueType="num">
                                      <p:cBhvr>
                                        <p:cTn id="29" dur="500" fill="hold"/>
                                        <p:tgtEl>
                                          <p:spTgt spid="49155">
                                            <p:txEl>
                                              <p:pRg st="2" end="2"/>
                                            </p:txEl>
                                          </p:spTgt>
                                        </p:tgtEl>
                                        <p:attrNameLst>
                                          <p:attrName>ppt_x</p:attrName>
                                        </p:attrNameLst>
                                      </p:cBhvr>
                                      <p:tavLst>
                                        <p:tav tm="0">
                                          <p:val>
                                            <p:strVal val="#ppt_x"/>
                                          </p:val>
                                        </p:tav>
                                        <p:tav tm="100000">
                                          <p:val>
                                            <p:strVal val="#ppt_x"/>
                                          </p:val>
                                        </p:tav>
                                      </p:tavLst>
                                    </p:anim>
                                    <p:anim calcmode="lin" valueType="num">
                                      <p:cBhvr>
                                        <p:cTn id="30" dur="500" fill="hold"/>
                                        <p:tgtEl>
                                          <p:spTgt spid="49155">
                                            <p:txEl>
                                              <p:pRg st="2" end="2"/>
                                            </p:txEl>
                                          </p:spTgt>
                                        </p:tgtEl>
                                        <p:attrNameLst>
                                          <p:attrName>ppt_y</p:attrName>
                                        </p:attrNameLst>
                                      </p:cBhvr>
                                      <p:tavLst>
                                        <p:tav tm="0">
                                          <p:val>
                                            <p:strVal val="#ppt_y+.05"/>
                                          </p:val>
                                        </p:tav>
                                        <p:tav tm="100000">
                                          <p:val>
                                            <p:strVal val="#ppt_y"/>
                                          </p:val>
                                        </p:tav>
                                      </p:tavLst>
                                    </p:anim>
                                  </p:childTnLst>
                                </p:cTn>
                              </p:par>
                            </p:childTnLst>
                          </p:cTn>
                        </p:par>
                      </p:childTnLst>
                    </p:cTn>
                  </p:par>
                  <p:par>
                    <p:cTn id="31" fill="hold" nodeType="clickPar">
                      <p:stCondLst>
                        <p:cond delay="indefinite"/>
                      </p:stCondLst>
                      <p:childTnLst>
                        <p:par>
                          <p:cTn id="32" fill="hold" nodeType="withGroup">
                            <p:stCondLst>
                              <p:cond delay="0"/>
                            </p:stCondLst>
                            <p:childTnLst>
                              <p:par>
                                <p:cTn id="33" presetID="44" presetClass="entr" presetSubtype="0" fill="hold" grpId="0" nodeType="clickEffect">
                                  <p:stCondLst>
                                    <p:cond delay="0"/>
                                  </p:stCondLst>
                                  <p:childTnLst>
                                    <p:set>
                                      <p:cBhvr>
                                        <p:cTn id="34" dur="1" fill="hold">
                                          <p:stCondLst>
                                            <p:cond delay="0"/>
                                          </p:stCondLst>
                                        </p:cTn>
                                        <p:tgtEl>
                                          <p:spTgt spid="49155">
                                            <p:txEl>
                                              <p:pRg st="3" end="3"/>
                                            </p:txEl>
                                          </p:spTgt>
                                        </p:tgtEl>
                                        <p:attrNameLst>
                                          <p:attrName>style.visibility</p:attrName>
                                        </p:attrNameLst>
                                      </p:cBhvr>
                                      <p:to>
                                        <p:strVal val="visible"/>
                                      </p:to>
                                    </p:set>
                                    <p:animEffect transition="in" filter="fade">
                                      <p:cBhvr>
                                        <p:cTn id="35" dur="500"/>
                                        <p:tgtEl>
                                          <p:spTgt spid="49155">
                                            <p:txEl>
                                              <p:pRg st="3" end="3"/>
                                            </p:txEl>
                                          </p:spTgt>
                                        </p:tgtEl>
                                      </p:cBhvr>
                                    </p:animEffect>
                                    <p:anim calcmode="lin" valueType="num">
                                      <p:cBhvr>
                                        <p:cTn id="36" dur="500" fill="hold"/>
                                        <p:tgtEl>
                                          <p:spTgt spid="49155">
                                            <p:txEl>
                                              <p:pRg st="3" end="3"/>
                                            </p:txEl>
                                          </p:spTgt>
                                        </p:tgtEl>
                                        <p:attrNameLst>
                                          <p:attrName>ppt_x</p:attrName>
                                        </p:attrNameLst>
                                      </p:cBhvr>
                                      <p:tavLst>
                                        <p:tav tm="0">
                                          <p:val>
                                            <p:strVal val="#ppt_x"/>
                                          </p:val>
                                        </p:tav>
                                        <p:tav tm="100000">
                                          <p:val>
                                            <p:strVal val="#ppt_x"/>
                                          </p:val>
                                        </p:tav>
                                      </p:tavLst>
                                    </p:anim>
                                    <p:anim calcmode="lin" valueType="num">
                                      <p:cBhvr>
                                        <p:cTn id="37" dur="500" fill="hold"/>
                                        <p:tgtEl>
                                          <p:spTgt spid="49155">
                                            <p:txEl>
                                              <p:pRg st="3" end="3"/>
                                            </p:txEl>
                                          </p:spTgt>
                                        </p:tgtEl>
                                        <p:attrNameLst>
                                          <p:attrName>ppt_y</p:attrName>
                                        </p:attrNameLst>
                                      </p:cBhvr>
                                      <p:tavLst>
                                        <p:tav tm="0">
                                          <p:val>
                                            <p:strVal val="#ppt_y+.05"/>
                                          </p:val>
                                        </p:tav>
                                        <p:tav tm="100000">
                                          <p:val>
                                            <p:strVal val="#ppt_y"/>
                                          </p:val>
                                        </p:tav>
                                      </p:tavLst>
                                    </p:anim>
                                  </p:childTnLst>
                                </p:cTn>
                              </p:par>
                            </p:childTnLst>
                          </p:cTn>
                        </p:par>
                      </p:childTnLst>
                    </p:cTn>
                  </p:par>
                  <p:par>
                    <p:cTn id="38" fill="hold" nodeType="clickPar">
                      <p:stCondLst>
                        <p:cond delay="indefinite"/>
                      </p:stCondLst>
                      <p:childTnLst>
                        <p:par>
                          <p:cTn id="39" fill="hold" nodeType="withGroup">
                            <p:stCondLst>
                              <p:cond delay="0"/>
                            </p:stCondLst>
                            <p:childTnLst>
                              <p:par>
                                <p:cTn id="40" presetID="44" presetClass="entr" presetSubtype="0" fill="hold" grpId="0" nodeType="clickEffect">
                                  <p:stCondLst>
                                    <p:cond delay="0"/>
                                  </p:stCondLst>
                                  <p:childTnLst>
                                    <p:set>
                                      <p:cBhvr>
                                        <p:cTn id="41" dur="1" fill="hold">
                                          <p:stCondLst>
                                            <p:cond delay="0"/>
                                          </p:stCondLst>
                                        </p:cTn>
                                        <p:tgtEl>
                                          <p:spTgt spid="49155">
                                            <p:txEl>
                                              <p:pRg st="4" end="4"/>
                                            </p:txEl>
                                          </p:spTgt>
                                        </p:tgtEl>
                                        <p:attrNameLst>
                                          <p:attrName>style.visibility</p:attrName>
                                        </p:attrNameLst>
                                      </p:cBhvr>
                                      <p:to>
                                        <p:strVal val="visible"/>
                                      </p:to>
                                    </p:set>
                                    <p:animEffect transition="in" filter="fade">
                                      <p:cBhvr>
                                        <p:cTn id="42" dur="500"/>
                                        <p:tgtEl>
                                          <p:spTgt spid="49155">
                                            <p:txEl>
                                              <p:pRg st="4" end="4"/>
                                            </p:txEl>
                                          </p:spTgt>
                                        </p:tgtEl>
                                      </p:cBhvr>
                                    </p:animEffect>
                                    <p:anim calcmode="lin" valueType="num">
                                      <p:cBhvr>
                                        <p:cTn id="43" dur="500" fill="hold"/>
                                        <p:tgtEl>
                                          <p:spTgt spid="49155">
                                            <p:txEl>
                                              <p:pRg st="4" end="4"/>
                                            </p:txEl>
                                          </p:spTgt>
                                        </p:tgtEl>
                                        <p:attrNameLst>
                                          <p:attrName>ppt_x</p:attrName>
                                        </p:attrNameLst>
                                      </p:cBhvr>
                                      <p:tavLst>
                                        <p:tav tm="0">
                                          <p:val>
                                            <p:strVal val="#ppt_x"/>
                                          </p:val>
                                        </p:tav>
                                        <p:tav tm="100000">
                                          <p:val>
                                            <p:strVal val="#ppt_x"/>
                                          </p:val>
                                        </p:tav>
                                      </p:tavLst>
                                    </p:anim>
                                    <p:anim calcmode="lin" valueType="num">
                                      <p:cBhvr>
                                        <p:cTn id="44" dur="500" fill="hold"/>
                                        <p:tgtEl>
                                          <p:spTgt spid="49155">
                                            <p:txEl>
                                              <p:pRg st="4" end="4"/>
                                            </p:txEl>
                                          </p:spTgt>
                                        </p:tgtEl>
                                        <p:attrNameLst>
                                          <p:attrName>ppt_y</p:attrName>
                                        </p:attrNameLst>
                                      </p:cBhvr>
                                      <p:tavLst>
                                        <p:tav tm="0">
                                          <p:val>
                                            <p:strVal val="#ppt_y+.05"/>
                                          </p:val>
                                        </p:tav>
                                        <p:tav tm="100000">
                                          <p:val>
                                            <p:strVal val="#ppt_y"/>
                                          </p:val>
                                        </p:tav>
                                      </p:tavLst>
                                    </p:anim>
                                  </p:childTnLst>
                                </p:cTn>
                              </p:par>
                            </p:childTnLst>
                          </p:cTn>
                        </p:par>
                      </p:childTnLst>
                    </p:cTn>
                  </p:par>
                  <p:par>
                    <p:cTn id="45" fill="hold" nodeType="clickPar">
                      <p:stCondLst>
                        <p:cond delay="indefinite"/>
                      </p:stCondLst>
                      <p:childTnLst>
                        <p:par>
                          <p:cTn id="46" fill="hold" nodeType="withGroup">
                            <p:stCondLst>
                              <p:cond delay="0"/>
                            </p:stCondLst>
                            <p:childTnLst>
                              <p:par>
                                <p:cTn id="47" presetID="44" presetClass="entr" presetSubtype="0" fill="hold" grpId="0" nodeType="clickEffect">
                                  <p:stCondLst>
                                    <p:cond delay="0"/>
                                  </p:stCondLst>
                                  <p:childTnLst>
                                    <p:set>
                                      <p:cBhvr>
                                        <p:cTn id="48" dur="1" fill="hold">
                                          <p:stCondLst>
                                            <p:cond delay="0"/>
                                          </p:stCondLst>
                                        </p:cTn>
                                        <p:tgtEl>
                                          <p:spTgt spid="49155">
                                            <p:txEl>
                                              <p:pRg st="5" end="5"/>
                                            </p:txEl>
                                          </p:spTgt>
                                        </p:tgtEl>
                                        <p:attrNameLst>
                                          <p:attrName>style.visibility</p:attrName>
                                        </p:attrNameLst>
                                      </p:cBhvr>
                                      <p:to>
                                        <p:strVal val="visible"/>
                                      </p:to>
                                    </p:set>
                                    <p:animEffect transition="in" filter="fade">
                                      <p:cBhvr>
                                        <p:cTn id="49" dur="500"/>
                                        <p:tgtEl>
                                          <p:spTgt spid="49155">
                                            <p:txEl>
                                              <p:pRg st="5" end="5"/>
                                            </p:txEl>
                                          </p:spTgt>
                                        </p:tgtEl>
                                      </p:cBhvr>
                                    </p:animEffect>
                                    <p:anim calcmode="lin" valueType="num">
                                      <p:cBhvr>
                                        <p:cTn id="50" dur="500" fill="hold"/>
                                        <p:tgtEl>
                                          <p:spTgt spid="49155">
                                            <p:txEl>
                                              <p:pRg st="5" end="5"/>
                                            </p:txEl>
                                          </p:spTgt>
                                        </p:tgtEl>
                                        <p:attrNameLst>
                                          <p:attrName>ppt_x</p:attrName>
                                        </p:attrNameLst>
                                      </p:cBhvr>
                                      <p:tavLst>
                                        <p:tav tm="0">
                                          <p:val>
                                            <p:strVal val="#ppt_x"/>
                                          </p:val>
                                        </p:tav>
                                        <p:tav tm="100000">
                                          <p:val>
                                            <p:strVal val="#ppt_x"/>
                                          </p:val>
                                        </p:tav>
                                      </p:tavLst>
                                    </p:anim>
                                    <p:anim calcmode="lin" valueType="num">
                                      <p:cBhvr>
                                        <p:cTn id="51" dur="500" fill="hold"/>
                                        <p:tgtEl>
                                          <p:spTgt spid="49155">
                                            <p:txEl>
                                              <p:pRg st="5" end="5"/>
                                            </p:txEl>
                                          </p:spTgt>
                                        </p:tgtEl>
                                        <p:attrNameLst>
                                          <p:attrName>ppt_y</p:attrName>
                                        </p:attrNameLst>
                                      </p:cBhvr>
                                      <p:tavLst>
                                        <p:tav tm="0">
                                          <p:val>
                                            <p:strVal val="#ppt_y+.05"/>
                                          </p:val>
                                        </p:tav>
                                        <p:tav tm="100000">
                                          <p:val>
                                            <p:strVal val="#ppt_y"/>
                                          </p:val>
                                        </p:tav>
                                      </p:tavLst>
                                    </p:anim>
                                  </p:childTnLst>
                                </p:cTn>
                              </p:par>
                            </p:childTnLst>
                          </p:cTn>
                        </p:par>
                      </p:childTnLst>
                    </p:cTn>
                  </p:par>
                  <p:par>
                    <p:cTn id="52" fill="hold" nodeType="clickPar">
                      <p:stCondLst>
                        <p:cond delay="indefinite"/>
                      </p:stCondLst>
                      <p:childTnLst>
                        <p:par>
                          <p:cTn id="53" fill="hold" nodeType="withGroup">
                            <p:stCondLst>
                              <p:cond delay="0"/>
                            </p:stCondLst>
                            <p:childTnLst>
                              <p:par>
                                <p:cTn id="54" presetID="44" presetClass="entr" presetSubtype="0" fill="hold" grpId="0" nodeType="clickEffect">
                                  <p:stCondLst>
                                    <p:cond delay="0"/>
                                  </p:stCondLst>
                                  <p:childTnLst>
                                    <p:set>
                                      <p:cBhvr>
                                        <p:cTn id="55" dur="1" fill="hold">
                                          <p:stCondLst>
                                            <p:cond delay="0"/>
                                          </p:stCondLst>
                                        </p:cTn>
                                        <p:tgtEl>
                                          <p:spTgt spid="49155">
                                            <p:txEl>
                                              <p:pRg st="6" end="6"/>
                                            </p:txEl>
                                          </p:spTgt>
                                        </p:tgtEl>
                                        <p:attrNameLst>
                                          <p:attrName>style.visibility</p:attrName>
                                        </p:attrNameLst>
                                      </p:cBhvr>
                                      <p:to>
                                        <p:strVal val="visible"/>
                                      </p:to>
                                    </p:set>
                                    <p:animEffect transition="in" filter="fade">
                                      <p:cBhvr>
                                        <p:cTn id="56" dur="500"/>
                                        <p:tgtEl>
                                          <p:spTgt spid="49155">
                                            <p:txEl>
                                              <p:pRg st="6" end="6"/>
                                            </p:txEl>
                                          </p:spTgt>
                                        </p:tgtEl>
                                      </p:cBhvr>
                                    </p:animEffect>
                                    <p:anim calcmode="lin" valueType="num">
                                      <p:cBhvr>
                                        <p:cTn id="57" dur="500" fill="hold"/>
                                        <p:tgtEl>
                                          <p:spTgt spid="49155">
                                            <p:txEl>
                                              <p:pRg st="6" end="6"/>
                                            </p:txEl>
                                          </p:spTgt>
                                        </p:tgtEl>
                                        <p:attrNameLst>
                                          <p:attrName>ppt_x</p:attrName>
                                        </p:attrNameLst>
                                      </p:cBhvr>
                                      <p:tavLst>
                                        <p:tav tm="0">
                                          <p:val>
                                            <p:strVal val="#ppt_x"/>
                                          </p:val>
                                        </p:tav>
                                        <p:tav tm="100000">
                                          <p:val>
                                            <p:strVal val="#ppt_x"/>
                                          </p:val>
                                        </p:tav>
                                      </p:tavLst>
                                    </p:anim>
                                    <p:anim calcmode="lin" valueType="num">
                                      <p:cBhvr>
                                        <p:cTn id="58" dur="500" fill="hold"/>
                                        <p:tgtEl>
                                          <p:spTgt spid="49155">
                                            <p:txEl>
                                              <p:pRg st="6" end="6"/>
                                            </p:txEl>
                                          </p:spTgt>
                                        </p:tgtEl>
                                        <p:attrNameLst>
                                          <p:attrName>ppt_y</p:attrName>
                                        </p:attrNameLst>
                                      </p:cBhvr>
                                      <p:tavLst>
                                        <p:tav tm="0">
                                          <p:val>
                                            <p:strVal val="#ppt_y+.05"/>
                                          </p:val>
                                        </p:tav>
                                        <p:tav tm="100000">
                                          <p:val>
                                            <p:strVal val="#ppt_y"/>
                                          </p:val>
                                        </p:tav>
                                      </p:tavLst>
                                    </p:anim>
                                  </p:childTnLst>
                                </p:cTn>
                              </p:par>
                            </p:childTnLst>
                          </p:cTn>
                        </p:par>
                      </p:childTnLst>
                    </p:cTn>
                  </p:par>
                  <p:par>
                    <p:cTn id="59" fill="hold" nodeType="clickPar">
                      <p:stCondLst>
                        <p:cond delay="indefinite"/>
                      </p:stCondLst>
                      <p:childTnLst>
                        <p:par>
                          <p:cTn id="60" fill="hold" nodeType="withGroup">
                            <p:stCondLst>
                              <p:cond delay="0"/>
                            </p:stCondLst>
                            <p:childTnLst>
                              <p:par>
                                <p:cTn id="61" presetID="44" presetClass="entr" presetSubtype="0" fill="hold" grpId="0" nodeType="clickEffect">
                                  <p:stCondLst>
                                    <p:cond delay="0"/>
                                  </p:stCondLst>
                                  <p:childTnLst>
                                    <p:set>
                                      <p:cBhvr>
                                        <p:cTn id="62" dur="1" fill="hold">
                                          <p:stCondLst>
                                            <p:cond delay="0"/>
                                          </p:stCondLst>
                                        </p:cTn>
                                        <p:tgtEl>
                                          <p:spTgt spid="49155">
                                            <p:txEl>
                                              <p:pRg st="7" end="7"/>
                                            </p:txEl>
                                          </p:spTgt>
                                        </p:tgtEl>
                                        <p:attrNameLst>
                                          <p:attrName>style.visibility</p:attrName>
                                        </p:attrNameLst>
                                      </p:cBhvr>
                                      <p:to>
                                        <p:strVal val="visible"/>
                                      </p:to>
                                    </p:set>
                                    <p:animEffect transition="in" filter="fade">
                                      <p:cBhvr>
                                        <p:cTn id="63" dur="500"/>
                                        <p:tgtEl>
                                          <p:spTgt spid="49155">
                                            <p:txEl>
                                              <p:pRg st="7" end="7"/>
                                            </p:txEl>
                                          </p:spTgt>
                                        </p:tgtEl>
                                      </p:cBhvr>
                                    </p:animEffect>
                                    <p:anim calcmode="lin" valueType="num">
                                      <p:cBhvr>
                                        <p:cTn id="64" dur="500" fill="hold"/>
                                        <p:tgtEl>
                                          <p:spTgt spid="49155">
                                            <p:txEl>
                                              <p:pRg st="7" end="7"/>
                                            </p:txEl>
                                          </p:spTgt>
                                        </p:tgtEl>
                                        <p:attrNameLst>
                                          <p:attrName>ppt_x</p:attrName>
                                        </p:attrNameLst>
                                      </p:cBhvr>
                                      <p:tavLst>
                                        <p:tav tm="0">
                                          <p:val>
                                            <p:strVal val="#ppt_x"/>
                                          </p:val>
                                        </p:tav>
                                        <p:tav tm="100000">
                                          <p:val>
                                            <p:strVal val="#ppt_x"/>
                                          </p:val>
                                        </p:tav>
                                      </p:tavLst>
                                    </p:anim>
                                    <p:anim calcmode="lin" valueType="num">
                                      <p:cBhvr>
                                        <p:cTn id="65" dur="500" fill="hold"/>
                                        <p:tgtEl>
                                          <p:spTgt spid="49155">
                                            <p:txEl>
                                              <p:pRg st="7" end="7"/>
                                            </p:txEl>
                                          </p:spTgt>
                                        </p:tgtEl>
                                        <p:attrNameLst>
                                          <p:attrName>ppt_y</p:attrName>
                                        </p:attrNameLst>
                                      </p:cBhvr>
                                      <p:tavLst>
                                        <p:tav tm="0">
                                          <p:val>
                                            <p:strVal val="#ppt_y+.05"/>
                                          </p:val>
                                        </p:tav>
                                        <p:tav tm="100000">
                                          <p:val>
                                            <p:strVal val="#ppt_y"/>
                                          </p:val>
                                        </p:tav>
                                      </p:tavLst>
                                    </p:anim>
                                  </p:childTnLst>
                                </p:cTn>
                              </p:par>
                            </p:childTnLst>
                          </p:cTn>
                        </p:par>
                      </p:childTnLst>
                    </p:cTn>
                  </p:par>
                  <p:par>
                    <p:cTn id="66" fill="hold" nodeType="clickPar">
                      <p:stCondLst>
                        <p:cond delay="indefinite"/>
                      </p:stCondLst>
                      <p:childTnLst>
                        <p:par>
                          <p:cTn id="67" fill="hold" nodeType="withGroup">
                            <p:stCondLst>
                              <p:cond delay="0"/>
                            </p:stCondLst>
                            <p:childTnLst>
                              <p:par>
                                <p:cTn id="68" presetID="44" presetClass="entr" presetSubtype="0" fill="hold" grpId="0" nodeType="clickEffect">
                                  <p:stCondLst>
                                    <p:cond delay="0"/>
                                  </p:stCondLst>
                                  <p:childTnLst>
                                    <p:set>
                                      <p:cBhvr>
                                        <p:cTn id="69" dur="1" fill="hold">
                                          <p:stCondLst>
                                            <p:cond delay="0"/>
                                          </p:stCondLst>
                                        </p:cTn>
                                        <p:tgtEl>
                                          <p:spTgt spid="49155">
                                            <p:txEl>
                                              <p:pRg st="8" end="8"/>
                                            </p:txEl>
                                          </p:spTgt>
                                        </p:tgtEl>
                                        <p:attrNameLst>
                                          <p:attrName>style.visibility</p:attrName>
                                        </p:attrNameLst>
                                      </p:cBhvr>
                                      <p:to>
                                        <p:strVal val="visible"/>
                                      </p:to>
                                    </p:set>
                                    <p:animEffect transition="in" filter="fade">
                                      <p:cBhvr>
                                        <p:cTn id="70" dur="500"/>
                                        <p:tgtEl>
                                          <p:spTgt spid="49155">
                                            <p:txEl>
                                              <p:pRg st="8" end="8"/>
                                            </p:txEl>
                                          </p:spTgt>
                                        </p:tgtEl>
                                      </p:cBhvr>
                                    </p:animEffect>
                                    <p:anim calcmode="lin" valueType="num">
                                      <p:cBhvr>
                                        <p:cTn id="71" dur="500" fill="hold"/>
                                        <p:tgtEl>
                                          <p:spTgt spid="49155">
                                            <p:txEl>
                                              <p:pRg st="8" end="8"/>
                                            </p:txEl>
                                          </p:spTgt>
                                        </p:tgtEl>
                                        <p:attrNameLst>
                                          <p:attrName>ppt_x</p:attrName>
                                        </p:attrNameLst>
                                      </p:cBhvr>
                                      <p:tavLst>
                                        <p:tav tm="0">
                                          <p:val>
                                            <p:strVal val="#ppt_x"/>
                                          </p:val>
                                        </p:tav>
                                        <p:tav tm="100000">
                                          <p:val>
                                            <p:strVal val="#ppt_x"/>
                                          </p:val>
                                        </p:tav>
                                      </p:tavLst>
                                    </p:anim>
                                    <p:anim calcmode="lin" valueType="num">
                                      <p:cBhvr>
                                        <p:cTn id="72" dur="500" fill="hold"/>
                                        <p:tgtEl>
                                          <p:spTgt spid="49155">
                                            <p:txEl>
                                              <p:pRg st="8" end="8"/>
                                            </p:txEl>
                                          </p:spTgt>
                                        </p:tgtEl>
                                        <p:attrNameLst>
                                          <p:attrName>ppt_y</p:attrName>
                                        </p:attrNameLst>
                                      </p:cBhvr>
                                      <p:tavLst>
                                        <p:tav tm="0">
                                          <p:val>
                                            <p:strVal val="#ppt_y+.05"/>
                                          </p:val>
                                        </p:tav>
                                        <p:tav tm="100000">
                                          <p:val>
                                            <p:strVal val="#ppt_y"/>
                                          </p:val>
                                        </p:tav>
                                      </p:tavLst>
                                    </p:anim>
                                  </p:childTnLst>
                                </p:cTn>
                              </p:par>
                            </p:childTnLst>
                          </p:cTn>
                        </p:par>
                      </p:childTnLst>
                    </p:cTn>
                  </p:par>
                  <p:par>
                    <p:cTn id="73" fill="hold" nodeType="clickPar">
                      <p:stCondLst>
                        <p:cond delay="indefinite"/>
                      </p:stCondLst>
                      <p:childTnLst>
                        <p:par>
                          <p:cTn id="74" fill="hold" nodeType="withGroup">
                            <p:stCondLst>
                              <p:cond delay="0"/>
                            </p:stCondLst>
                            <p:childTnLst>
                              <p:par>
                                <p:cTn id="75" presetID="44" presetClass="entr" presetSubtype="0" fill="hold" grpId="0" nodeType="clickEffect">
                                  <p:stCondLst>
                                    <p:cond delay="0"/>
                                  </p:stCondLst>
                                  <p:childTnLst>
                                    <p:set>
                                      <p:cBhvr>
                                        <p:cTn id="76" dur="1" fill="hold">
                                          <p:stCondLst>
                                            <p:cond delay="0"/>
                                          </p:stCondLst>
                                        </p:cTn>
                                        <p:tgtEl>
                                          <p:spTgt spid="49155">
                                            <p:txEl>
                                              <p:pRg st="9" end="9"/>
                                            </p:txEl>
                                          </p:spTgt>
                                        </p:tgtEl>
                                        <p:attrNameLst>
                                          <p:attrName>style.visibility</p:attrName>
                                        </p:attrNameLst>
                                      </p:cBhvr>
                                      <p:to>
                                        <p:strVal val="visible"/>
                                      </p:to>
                                    </p:set>
                                    <p:animEffect transition="in" filter="fade">
                                      <p:cBhvr>
                                        <p:cTn id="77" dur="500"/>
                                        <p:tgtEl>
                                          <p:spTgt spid="49155">
                                            <p:txEl>
                                              <p:pRg st="9" end="9"/>
                                            </p:txEl>
                                          </p:spTgt>
                                        </p:tgtEl>
                                      </p:cBhvr>
                                    </p:animEffect>
                                    <p:anim calcmode="lin" valueType="num">
                                      <p:cBhvr>
                                        <p:cTn id="78" dur="500" fill="hold"/>
                                        <p:tgtEl>
                                          <p:spTgt spid="49155">
                                            <p:txEl>
                                              <p:pRg st="9" end="9"/>
                                            </p:txEl>
                                          </p:spTgt>
                                        </p:tgtEl>
                                        <p:attrNameLst>
                                          <p:attrName>ppt_x</p:attrName>
                                        </p:attrNameLst>
                                      </p:cBhvr>
                                      <p:tavLst>
                                        <p:tav tm="0">
                                          <p:val>
                                            <p:strVal val="#ppt_x"/>
                                          </p:val>
                                        </p:tav>
                                        <p:tav tm="100000">
                                          <p:val>
                                            <p:strVal val="#ppt_x"/>
                                          </p:val>
                                        </p:tav>
                                      </p:tavLst>
                                    </p:anim>
                                    <p:anim calcmode="lin" valueType="num">
                                      <p:cBhvr>
                                        <p:cTn id="79" dur="500" fill="hold"/>
                                        <p:tgtEl>
                                          <p:spTgt spid="49155">
                                            <p:txEl>
                                              <p:pRg st="9" end="9"/>
                                            </p:txEl>
                                          </p:spTgt>
                                        </p:tgtEl>
                                        <p:attrNameLst>
                                          <p:attrName>ppt_y</p:attrName>
                                        </p:attrNameLst>
                                      </p:cBhvr>
                                      <p:tavLst>
                                        <p:tav tm="0">
                                          <p:val>
                                            <p:strVal val="#ppt_y+.05"/>
                                          </p:val>
                                        </p:tav>
                                        <p:tav tm="100000">
                                          <p:val>
                                            <p:strVal val="#ppt_y"/>
                                          </p:val>
                                        </p:tav>
                                      </p:tavLst>
                                    </p:anim>
                                  </p:childTnLst>
                                </p:cTn>
                              </p:par>
                            </p:childTnLst>
                          </p:cTn>
                        </p:par>
                      </p:childTnLst>
                    </p:cTn>
                  </p:par>
                  <p:par>
                    <p:cTn id="80" fill="hold" nodeType="clickPar">
                      <p:stCondLst>
                        <p:cond delay="indefinite"/>
                      </p:stCondLst>
                      <p:childTnLst>
                        <p:par>
                          <p:cTn id="81" fill="hold" nodeType="withGroup">
                            <p:stCondLst>
                              <p:cond delay="0"/>
                            </p:stCondLst>
                            <p:childTnLst>
                              <p:par>
                                <p:cTn id="82" presetID="44" presetClass="entr" presetSubtype="0" fill="hold" grpId="0" nodeType="clickEffect">
                                  <p:stCondLst>
                                    <p:cond delay="0"/>
                                  </p:stCondLst>
                                  <p:childTnLst>
                                    <p:set>
                                      <p:cBhvr>
                                        <p:cTn id="83" dur="1" fill="hold">
                                          <p:stCondLst>
                                            <p:cond delay="0"/>
                                          </p:stCondLst>
                                        </p:cTn>
                                        <p:tgtEl>
                                          <p:spTgt spid="49155">
                                            <p:txEl>
                                              <p:pRg st="10" end="10"/>
                                            </p:txEl>
                                          </p:spTgt>
                                        </p:tgtEl>
                                        <p:attrNameLst>
                                          <p:attrName>style.visibility</p:attrName>
                                        </p:attrNameLst>
                                      </p:cBhvr>
                                      <p:to>
                                        <p:strVal val="visible"/>
                                      </p:to>
                                    </p:set>
                                    <p:animEffect transition="in" filter="fade">
                                      <p:cBhvr>
                                        <p:cTn id="84" dur="500"/>
                                        <p:tgtEl>
                                          <p:spTgt spid="49155">
                                            <p:txEl>
                                              <p:pRg st="10" end="10"/>
                                            </p:txEl>
                                          </p:spTgt>
                                        </p:tgtEl>
                                      </p:cBhvr>
                                    </p:animEffect>
                                    <p:anim calcmode="lin" valueType="num">
                                      <p:cBhvr>
                                        <p:cTn id="85" dur="500" fill="hold"/>
                                        <p:tgtEl>
                                          <p:spTgt spid="49155">
                                            <p:txEl>
                                              <p:pRg st="10" end="10"/>
                                            </p:txEl>
                                          </p:spTgt>
                                        </p:tgtEl>
                                        <p:attrNameLst>
                                          <p:attrName>ppt_x</p:attrName>
                                        </p:attrNameLst>
                                      </p:cBhvr>
                                      <p:tavLst>
                                        <p:tav tm="0">
                                          <p:val>
                                            <p:strVal val="#ppt_x"/>
                                          </p:val>
                                        </p:tav>
                                        <p:tav tm="100000">
                                          <p:val>
                                            <p:strVal val="#ppt_x"/>
                                          </p:val>
                                        </p:tav>
                                      </p:tavLst>
                                    </p:anim>
                                    <p:anim calcmode="lin" valueType="num">
                                      <p:cBhvr>
                                        <p:cTn id="86" dur="500" fill="hold"/>
                                        <p:tgtEl>
                                          <p:spTgt spid="49155">
                                            <p:txEl>
                                              <p:pRg st="10" end="10"/>
                                            </p:txEl>
                                          </p:spTgt>
                                        </p:tgtEl>
                                        <p:attrNameLst>
                                          <p:attrName>ppt_y</p:attrName>
                                        </p:attrNameLst>
                                      </p:cBhvr>
                                      <p:tavLst>
                                        <p:tav tm="0">
                                          <p:val>
                                            <p:strVal val="#ppt_y+.05"/>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9154" grpId="0"/>
      <p:bldP spid="49155" grpId="0" build="p"/>
    </p:bldLst>
  </p:timing>
</p:sld>
</file>

<file path=ppt/slides/slide25.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27650" name="Rectangle 2"/>
          <p:cNvSpPr>
            <a:spLocks noGrp="1" noChangeArrowheads="1"/>
          </p:cNvSpPr>
          <p:nvPr>
            <p:ph type="title"/>
          </p:nvPr>
        </p:nvSpPr>
        <p:spPr>
          <a:xfrm>
            <a:off x="685800" y="304800"/>
            <a:ext cx="7772400" cy="1143000"/>
          </a:xfrm>
        </p:spPr>
        <p:txBody>
          <a:bodyPr/>
          <a:lstStyle/>
          <a:p>
            <a:pPr eaLnBrk="1" hangingPunct="1"/>
            <a:r>
              <a:rPr lang="en-GB" smtClean="0">
                <a:ea typeface="ＭＳ Ｐゴシック" pitchFamily="34" charset="-128"/>
                <a:cs typeface="Times New Roman" pitchFamily="18" charset="0"/>
              </a:rPr>
              <a:t>Anxiety multidimensional in nature – </a:t>
            </a:r>
            <a:r>
              <a:rPr lang="en-GB" sz="2100" smtClean="0">
                <a:ea typeface="ＭＳ Ｐゴシック" pitchFamily="34" charset="-128"/>
                <a:cs typeface="Times New Roman" pitchFamily="18" charset="0"/>
              </a:rPr>
              <a:t>(needed an appropriate scale)</a:t>
            </a:r>
            <a:endParaRPr lang="en-US" sz="2100" smtClean="0">
              <a:ea typeface="ＭＳ Ｐゴシック" pitchFamily="34" charset="-128"/>
              <a:cs typeface="Times New Roman" pitchFamily="18" charset="0"/>
            </a:endParaRPr>
          </a:p>
        </p:txBody>
      </p:sp>
      <p:sp>
        <p:nvSpPr>
          <p:cNvPr id="28675" name="Rectangle 3"/>
          <p:cNvSpPr>
            <a:spLocks noGrp="1" noChangeArrowheads="1"/>
          </p:cNvSpPr>
          <p:nvPr>
            <p:ph type="body" idx="1"/>
          </p:nvPr>
        </p:nvSpPr>
        <p:spPr>
          <a:xfrm>
            <a:off x="1042988" y="1600200"/>
            <a:ext cx="7273925" cy="4953000"/>
          </a:xfrm>
        </p:spPr>
        <p:txBody>
          <a:bodyPr/>
          <a:lstStyle/>
          <a:p>
            <a:pPr algn="just" eaLnBrk="1" hangingPunct="1">
              <a:lnSpc>
                <a:spcPct val="90000"/>
              </a:lnSpc>
              <a:buFont typeface="Wingdings" pitchFamily="2" charset="2"/>
              <a:buNone/>
            </a:pPr>
            <a:r>
              <a:rPr lang="en-GB" sz="2400" smtClean="0">
                <a:ea typeface="ＭＳ Ｐゴシック" pitchFamily="34" charset="-128"/>
                <a:cs typeface="Times New Roman" pitchFamily="18" charset="0"/>
              </a:rPr>
              <a:t>Martens et al. (1982, 1990) </a:t>
            </a:r>
            <a:r>
              <a:rPr lang="en-GB" sz="2400" b="1" smtClean="0">
                <a:solidFill>
                  <a:schemeClr val="folHlink"/>
                </a:solidFill>
                <a:ea typeface="ＭＳ Ｐゴシック" pitchFamily="34" charset="-128"/>
                <a:cs typeface="Times New Roman" pitchFamily="18" charset="0"/>
              </a:rPr>
              <a:t>C</a:t>
            </a:r>
            <a:r>
              <a:rPr lang="en-GB" sz="2400" smtClean="0">
                <a:ea typeface="ＭＳ Ｐゴシック" pitchFamily="34" charset="-128"/>
                <a:cs typeface="Times New Roman" pitchFamily="18" charset="0"/>
              </a:rPr>
              <a:t>ompetitive </a:t>
            </a:r>
            <a:r>
              <a:rPr lang="en-GB" sz="2400" b="1" smtClean="0">
                <a:solidFill>
                  <a:schemeClr val="folHlink"/>
                </a:solidFill>
                <a:ea typeface="ＭＳ Ｐゴシック" pitchFamily="34" charset="-128"/>
                <a:cs typeface="Times New Roman" pitchFamily="18" charset="0"/>
              </a:rPr>
              <a:t>S</a:t>
            </a:r>
            <a:r>
              <a:rPr lang="en-GB" sz="2400" smtClean="0">
                <a:ea typeface="ＭＳ Ｐゴシック" pitchFamily="34" charset="-128"/>
                <a:cs typeface="Times New Roman" pitchFamily="18" charset="0"/>
              </a:rPr>
              <a:t>tate </a:t>
            </a:r>
            <a:r>
              <a:rPr lang="en-GB" sz="2400" b="1" smtClean="0">
                <a:solidFill>
                  <a:schemeClr val="folHlink"/>
                </a:solidFill>
                <a:ea typeface="ＭＳ Ｐゴシック" pitchFamily="34" charset="-128"/>
                <a:cs typeface="Times New Roman" pitchFamily="18" charset="0"/>
              </a:rPr>
              <a:t>A</a:t>
            </a:r>
            <a:r>
              <a:rPr lang="en-GB" sz="2400" smtClean="0">
                <a:ea typeface="ＭＳ Ｐゴシック" pitchFamily="34" charset="-128"/>
                <a:cs typeface="Times New Roman" pitchFamily="18" charset="0"/>
              </a:rPr>
              <a:t>nxiety </a:t>
            </a:r>
            <a:r>
              <a:rPr lang="en-GB" sz="2400" b="1" smtClean="0">
                <a:solidFill>
                  <a:schemeClr val="folHlink"/>
                </a:solidFill>
                <a:ea typeface="ＭＳ Ｐゴシック" pitchFamily="34" charset="-128"/>
                <a:cs typeface="Times New Roman" pitchFamily="18" charset="0"/>
              </a:rPr>
              <a:t>I</a:t>
            </a:r>
            <a:r>
              <a:rPr lang="en-GB" sz="2400" smtClean="0">
                <a:ea typeface="ＭＳ Ｐゴシック" pitchFamily="34" charset="-128"/>
                <a:cs typeface="Times New Roman" pitchFamily="18" charset="0"/>
              </a:rPr>
              <a:t>nventory-</a:t>
            </a:r>
            <a:r>
              <a:rPr lang="en-GB" sz="2400" b="1" smtClean="0">
                <a:solidFill>
                  <a:schemeClr val="folHlink"/>
                </a:solidFill>
                <a:ea typeface="ＭＳ Ｐゴシック" pitchFamily="34" charset="-128"/>
                <a:cs typeface="Times New Roman" pitchFamily="18" charset="0"/>
              </a:rPr>
              <a:t>2</a:t>
            </a:r>
            <a:r>
              <a:rPr lang="en-GB" sz="2400" smtClean="0">
                <a:ea typeface="ＭＳ Ｐゴシック" pitchFamily="34" charset="-128"/>
                <a:cs typeface="Times New Roman" pitchFamily="18" charset="0"/>
              </a:rPr>
              <a:t> (CASI-2)</a:t>
            </a:r>
            <a:endParaRPr lang="en-IE" sz="2400" smtClean="0">
              <a:ea typeface="ＭＳ Ｐゴシック" pitchFamily="34" charset="-128"/>
              <a:cs typeface="Times New Roman" pitchFamily="18" charset="0"/>
            </a:endParaRPr>
          </a:p>
          <a:p>
            <a:pPr eaLnBrk="1" hangingPunct="1">
              <a:lnSpc>
                <a:spcPct val="90000"/>
              </a:lnSpc>
            </a:pPr>
            <a:r>
              <a:rPr lang="en-GB" sz="2400" smtClean="0">
                <a:ea typeface="ＭＳ Ｐゴシック" pitchFamily="34" charset="-128"/>
                <a:cs typeface="Times New Roman" pitchFamily="18" charset="0"/>
              </a:rPr>
              <a:t>Originally designed to measure cognitive and somatic components</a:t>
            </a:r>
            <a:endParaRPr lang="en-IE" sz="2400" smtClean="0">
              <a:ea typeface="ＭＳ Ｐゴシック" pitchFamily="34" charset="-128"/>
              <a:cs typeface="Times New Roman" pitchFamily="18" charset="0"/>
            </a:endParaRPr>
          </a:p>
          <a:p>
            <a:pPr algn="just" eaLnBrk="1" hangingPunct="1">
              <a:lnSpc>
                <a:spcPct val="90000"/>
              </a:lnSpc>
              <a:buFont typeface="Wingdings" pitchFamily="2" charset="2"/>
              <a:buNone/>
            </a:pPr>
            <a:r>
              <a:rPr lang="en-GB" sz="2400" b="1" i="1" smtClean="0">
                <a:solidFill>
                  <a:schemeClr val="tx2"/>
                </a:solidFill>
                <a:ea typeface="ＭＳ Ｐゴシック" pitchFamily="34" charset="-128"/>
                <a:cs typeface="Times New Roman" pitchFamily="18" charset="0"/>
              </a:rPr>
              <a:t>Support for this:</a:t>
            </a:r>
            <a:endParaRPr lang="en-IE" sz="2400" smtClean="0">
              <a:solidFill>
                <a:schemeClr val="tx2"/>
              </a:solidFill>
              <a:ea typeface="ＭＳ Ｐゴシック" pitchFamily="34" charset="-128"/>
              <a:cs typeface="Times New Roman" pitchFamily="18" charset="0"/>
            </a:endParaRPr>
          </a:p>
          <a:p>
            <a:pPr algn="just" eaLnBrk="1" hangingPunct="1">
              <a:lnSpc>
                <a:spcPct val="90000"/>
              </a:lnSpc>
              <a:buFont typeface="Wingdings" pitchFamily="2" charset="2"/>
              <a:buNone/>
            </a:pPr>
            <a:r>
              <a:rPr lang="en-GB" sz="2400" b="1" smtClean="0">
                <a:solidFill>
                  <a:schemeClr val="tx2"/>
                </a:solidFill>
                <a:ea typeface="ＭＳ Ｐゴシック" pitchFamily="34" charset="-128"/>
                <a:cs typeface="Times New Roman" pitchFamily="18" charset="0"/>
              </a:rPr>
              <a:t>Different antecedents </a:t>
            </a:r>
            <a:endParaRPr lang="en-IE" sz="2400" smtClean="0">
              <a:solidFill>
                <a:schemeClr val="tx2"/>
              </a:solidFill>
              <a:ea typeface="ＭＳ Ｐゴシック" pitchFamily="34" charset="-128"/>
              <a:cs typeface="Times New Roman" pitchFamily="18" charset="0"/>
            </a:endParaRPr>
          </a:p>
          <a:p>
            <a:pPr algn="just" eaLnBrk="1" hangingPunct="1">
              <a:lnSpc>
                <a:spcPct val="90000"/>
              </a:lnSpc>
            </a:pPr>
            <a:r>
              <a:rPr lang="en-GB" sz="2400" smtClean="0">
                <a:ea typeface="ＭＳ Ｐゴシック" pitchFamily="34" charset="-128"/>
                <a:cs typeface="Times New Roman" pitchFamily="18" charset="0"/>
              </a:rPr>
              <a:t>(Gould, Petlichkoff, &amp; Weinberg, 1984; Jones, Swain, &amp; Cale, 1990; 1991) </a:t>
            </a:r>
            <a:endParaRPr lang="en-IE" sz="2400" smtClean="0">
              <a:ea typeface="ＭＳ Ｐゴシック" pitchFamily="34" charset="-128"/>
              <a:cs typeface="Times New Roman" pitchFamily="18" charset="0"/>
            </a:endParaRPr>
          </a:p>
          <a:p>
            <a:pPr algn="just" eaLnBrk="1" hangingPunct="1">
              <a:lnSpc>
                <a:spcPct val="90000"/>
              </a:lnSpc>
              <a:buFont typeface="Wingdings" pitchFamily="2" charset="2"/>
              <a:buNone/>
            </a:pPr>
            <a:r>
              <a:rPr lang="en-GB" sz="2400" b="1" smtClean="0">
                <a:solidFill>
                  <a:schemeClr val="tx2"/>
                </a:solidFill>
                <a:ea typeface="ＭＳ Ｐゴシック" pitchFamily="34" charset="-128"/>
                <a:cs typeface="Times New Roman" pitchFamily="18" charset="0"/>
              </a:rPr>
              <a:t>Different temporal characteristics</a:t>
            </a:r>
            <a:r>
              <a:rPr lang="en-GB" sz="2400" b="1" smtClean="0">
                <a:ea typeface="ＭＳ Ｐゴシック" pitchFamily="34" charset="-128"/>
                <a:cs typeface="Times New Roman" pitchFamily="18" charset="0"/>
              </a:rPr>
              <a:t> </a:t>
            </a:r>
            <a:endParaRPr lang="en-IE" sz="2400" smtClean="0">
              <a:ea typeface="ＭＳ Ｐゴシック" pitchFamily="34" charset="-128"/>
              <a:cs typeface="Times New Roman" pitchFamily="18" charset="0"/>
            </a:endParaRPr>
          </a:p>
          <a:p>
            <a:pPr algn="just" eaLnBrk="1" hangingPunct="1">
              <a:lnSpc>
                <a:spcPct val="90000"/>
              </a:lnSpc>
            </a:pPr>
            <a:r>
              <a:rPr lang="en-GB" sz="2400" smtClean="0">
                <a:ea typeface="ＭＳ Ｐゴシック" pitchFamily="34" charset="-128"/>
                <a:cs typeface="Times New Roman" pitchFamily="18" charset="0"/>
              </a:rPr>
              <a:t>(Gould et al., 1984; Jones &amp; Cale, 1989; </a:t>
            </a:r>
            <a:endParaRPr lang="en-IE" sz="2400" smtClean="0">
              <a:ea typeface="ＭＳ Ｐゴシック" pitchFamily="34" charset="-128"/>
              <a:cs typeface="Times New Roman" pitchFamily="18" charset="0"/>
            </a:endParaRPr>
          </a:p>
          <a:p>
            <a:pPr algn="just" eaLnBrk="1" hangingPunct="1">
              <a:lnSpc>
                <a:spcPct val="90000"/>
              </a:lnSpc>
            </a:pPr>
            <a:r>
              <a:rPr lang="en-GB" sz="2400" smtClean="0">
                <a:ea typeface="ＭＳ Ｐゴシック" pitchFamily="34" charset="-128"/>
                <a:cs typeface="Times New Roman" pitchFamily="18" charset="0"/>
              </a:rPr>
              <a:t>Martens et al., 1990)</a:t>
            </a:r>
            <a:endParaRPr lang="en-IE" sz="2400" smtClean="0">
              <a:ea typeface="ＭＳ Ｐゴシック" pitchFamily="34" charset="-128"/>
              <a:cs typeface="Times New Roman" pitchFamily="18" charset="0"/>
            </a:endParaRPr>
          </a:p>
          <a:p>
            <a:pPr algn="just" eaLnBrk="1" hangingPunct="1">
              <a:lnSpc>
                <a:spcPct val="90000"/>
              </a:lnSpc>
              <a:buFont typeface="Wingdings" pitchFamily="2" charset="2"/>
              <a:buNone/>
            </a:pPr>
            <a:r>
              <a:rPr lang="en-GB" sz="2400" b="1" smtClean="0">
                <a:solidFill>
                  <a:schemeClr val="tx2"/>
                </a:solidFill>
                <a:ea typeface="ＭＳ Ｐゴシック" pitchFamily="34" charset="-128"/>
                <a:cs typeface="Times New Roman" pitchFamily="18" charset="0"/>
              </a:rPr>
              <a:t>Respond to different interventions</a:t>
            </a:r>
            <a:r>
              <a:rPr lang="en-GB" sz="2400" b="1" smtClean="0">
                <a:ea typeface="ＭＳ Ｐゴシック" pitchFamily="34" charset="-128"/>
                <a:cs typeface="Times New Roman" pitchFamily="18" charset="0"/>
              </a:rPr>
              <a:t> </a:t>
            </a:r>
            <a:endParaRPr lang="en-IE" sz="2400" smtClean="0">
              <a:ea typeface="ＭＳ Ｐゴシック" pitchFamily="34" charset="-128"/>
              <a:cs typeface="Times New Roman" pitchFamily="18" charset="0"/>
            </a:endParaRPr>
          </a:p>
          <a:p>
            <a:pPr algn="just" eaLnBrk="1" hangingPunct="1">
              <a:lnSpc>
                <a:spcPct val="90000"/>
              </a:lnSpc>
            </a:pPr>
            <a:r>
              <a:rPr lang="en-GB" sz="2400" smtClean="0">
                <a:ea typeface="ＭＳ Ｐゴシック" pitchFamily="34" charset="-128"/>
                <a:cs typeface="Times New Roman" pitchFamily="18" charset="0"/>
              </a:rPr>
              <a:t>(Burton, 1990)</a:t>
            </a:r>
            <a:endParaRPr lang="en-IE" sz="2400" smtClean="0">
              <a:ea typeface="ＭＳ Ｐゴシック" pitchFamily="34" charset="-128"/>
              <a:cs typeface="Times New Roman" pitchFamily="18" charset="0"/>
            </a:endParaRPr>
          </a:p>
          <a:p>
            <a:pPr algn="just" eaLnBrk="1" hangingPunct="1">
              <a:lnSpc>
                <a:spcPct val="90000"/>
              </a:lnSpc>
              <a:buFont typeface="Wingdings" pitchFamily="2" charset="2"/>
              <a:buNone/>
            </a:pPr>
            <a:endParaRPr lang="en-US" sz="2400" smtClean="0">
              <a:ea typeface="ＭＳ Ｐゴシック" pitchFamily="34" charset="-128"/>
            </a:endParaRPr>
          </a:p>
        </p:txBody>
      </p:sp>
    </p:spTree>
    <p:extLst>
      <p:ext uri="{BB962C8B-B14F-4D97-AF65-F5344CB8AC3E}">
        <p14:creationId xmlns:p14="http://schemas.microsoft.com/office/powerpoint/2010/main" val="2816678664"/>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8" fill="hold" grpId="0" nodeType="clickEffect">
                                  <p:stCondLst>
                                    <p:cond delay="0"/>
                                  </p:stCondLst>
                                  <p:childTnLst>
                                    <p:set>
                                      <p:cBhvr>
                                        <p:cTn id="6" dur="1" fill="hold">
                                          <p:stCondLst>
                                            <p:cond delay="0"/>
                                          </p:stCondLst>
                                        </p:cTn>
                                        <p:tgtEl>
                                          <p:spTgt spid="28675">
                                            <p:txEl>
                                              <p:pRg st="0" end="0"/>
                                            </p:txEl>
                                          </p:spTgt>
                                        </p:tgtEl>
                                        <p:attrNameLst>
                                          <p:attrName>style.visibility</p:attrName>
                                        </p:attrNameLst>
                                      </p:cBhvr>
                                      <p:to>
                                        <p:strVal val="visible"/>
                                      </p:to>
                                    </p:set>
                                    <p:animEffect transition="in" filter="wipe(left)">
                                      <p:cBhvr>
                                        <p:cTn id="7" dur="500"/>
                                        <p:tgtEl>
                                          <p:spTgt spid="28675">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22" presetClass="entr" presetSubtype="8" fill="hold" grpId="0" nodeType="clickEffect">
                                  <p:stCondLst>
                                    <p:cond delay="0"/>
                                  </p:stCondLst>
                                  <p:childTnLst>
                                    <p:set>
                                      <p:cBhvr>
                                        <p:cTn id="11" dur="1" fill="hold">
                                          <p:stCondLst>
                                            <p:cond delay="0"/>
                                          </p:stCondLst>
                                        </p:cTn>
                                        <p:tgtEl>
                                          <p:spTgt spid="28675">
                                            <p:txEl>
                                              <p:pRg st="1" end="1"/>
                                            </p:txEl>
                                          </p:spTgt>
                                        </p:tgtEl>
                                        <p:attrNameLst>
                                          <p:attrName>style.visibility</p:attrName>
                                        </p:attrNameLst>
                                      </p:cBhvr>
                                      <p:to>
                                        <p:strVal val="visible"/>
                                      </p:to>
                                    </p:set>
                                    <p:animEffect transition="in" filter="wipe(left)">
                                      <p:cBhvr>
                                        <p:cTn id="12" dur="500"/>
                                        <p:tgtEl>
                                          <p:spTgt spid="28675">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22" presetClass="entr" presetSubtype="8" fill="hold" grpId="0" nodeType="clickEffect">
                                  <p:stCondLst>
                                    <p:cond delay="0"/>
                                  </p:stCondLst>
                                  <p:childTnLst>
                                    <p:set>
                                      <p:cBhvr>
                                        <p:cTn id="16" dur="1" fill="hold">
                                          <p:stCondLst>
                                            <p:cond delay="0"/>
                                          </p:stCondLst>
                                        </p:cTn>
                                        <p:tgtEl>
                                          <p:spTgt spid="28675">
                                            <p:txEl>
                                              <p:pRg st="2" end="2"/>
                                            </p:txEl>
                                          </p:spTgt>
                                        </p:tgtEl>
                                        <p:attrNameLst>
                                          <p:attrName>style.visibility</p:attrName>
                                        </p:attrNameLst>
                                      </p:cBhvr>
                                      <p:to>
                                        <p:strVal val="visible"/>
                                      </p:to>
                                    </p:set>
                                    <p:animEffect transition="in" filter="wipe(left)">
                                      <p:cBhvr>
                                        <p:cTn id="17" dur="500"/>
                                        <p:tgtEl>
                                          <p:spTgt spid="28675">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22" presetClass="entr" presetSubtype="8" fill="hold" grpId="0" nodeType="clickEffect">
                                  <p:stCondLst>
                                    <p:cond delay="0"/>
                                  </p:stCondLst>
                                  <p:childTnLst>
                                    <p:set>
                                      <p:cBhvr>
                                        <p:cTn id="21" dur="1" fill="hold">
                                          <p:stCondLst>
                                            <p:cond delay="0"/>
                                          </p:stCondLst>
                                        </p:cTn>
                                        <p:tgtEl>
                                          <p:spTgt spid="28675">
                                            <p:txEl>
                                              <p:pRg st="3" end="3"/>
                                            </p:txEl>
                                          </p:spTgt>
                                        </p:tgtEl>
                                        <p:attrNameLst>
                                          <p:attrName>style.visibility</p:attrName>
                                        </p:attrNameLst>
                                      </p:cBhvr>
                                      <p:to>
                                        <p:strVal val="visible"/>
                                      </p:to>
                                    </p:set>
                                    <p:animEffect transition="in" filter="wipe(left)">
                                      <p:cBhvr>
                                        <p:cTn id="22" dur="500"/>
                                        <p:tgtEl>
                                          <p:spTgt spid="28675">
                                            <p:txEl>
                                              <p:pRg st="3" end="3"/>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22" presetClass="entr" presetSubtype="8" fill="hold" grpId="0" nodeType="clickEffect">
                                  <p:stCondLst>
                                    <p:cond delay="0"/>
                                  </p:stCondLst>
                                  <p:childTnLst>
                                    <p:set>
                                      <p:cBhvr>
                                        <p:cTn id="26" dur="1" fill="hold">
                                          <p:stCondLst>
                                            <p:cond delay="0"/>
                                          </p:stCondLst>
                                        </p:cTn>
                                        <p:tgtEl>
                                          <p:spTgt spid="28675">
                                            <p:txEl>
                                              <p:pRg st="4" end="4"/>
                                            </p:txEl>
                                          </p:spTgt>
                                        </p:tgtEl>
                                        <p:attrNameLst>
                                          <p:attrName>style.visibility</p:attrName>
                                        </p:attrNameLst>
                                      </p:cBhvr>
                                      <p:to>
                                        <p:strVal val="visible"/>
                                      </p:to>
                                    </p:set>
                                    <p:animEffect transition="in" filter="wipe(left)">
                                      <p:cBhvr>
                                        <p:cTn id="27" dur="500"/>
                                        <p:tgtEl>
                                          <p:spTgt spid="28675">
                                            <p:txEl>
                                              <p:pRg st="4" end="4"/>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22" presetClass="entr" presetSubtype="8" fill="hold" grpId="0" nodeType="clickEffect">
                                  <p:stCondLst>
                                    <p:cond delay="0"/>
                                  </p:stCondLst>
                                  <p:childTnLst>
                                    <p:set>
                                      <p:cBhvr>
                                        <p:cTn id="31" dur="1" fill="hold">
                                          <p:stCondLst>
                                            <p:cond delay="0"/>
                                          </p:stCondLst>
                                        </p:cTn>
                                        <p:tgtEl>
                                          <p:spTgt spid="28675">
                                            <p:txEl>
                                              <p:pRg st="5" end="5"/>
                                            </p:txEl>
                                          </p:spTgt>
                                        </p:tgtEl>
                                        <p:attrNameLst>
                                          <p:attrName>style.visibility</p:attrName>
                                        </p:attrNameLst>
                                      </p:cBhvr>
                                      <p:to>
                                        <p:strVal val="visible"/>
                                      </p:to>
                                    </p:set>
                                    <p:animEffect transition="in" filter="wipe(left)">
                                      <p:cBhvr>
                                        <p:cTn id="32" dur="500"/>
                                        <p:tgtEl>
                                          <p:spTgt spid="28675">
                                            <p:txEl>
                                              <p:pRg st="5" end="5"/>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22" presetClass="entr" presetSubtype="8" fill="hold" grpId="0" nodeType="clickEffect">
                                  <p:stCondLst>
                                    <p:cond delay="0"/>
                                  </p:stCondLst>
                                  <p:childTnLst>
                                    <p:set>
                                      <p:cBhvr>
                                        <p:cTn id="36" dur="1" fill="hold">
                                          <p:stCondLst>
                                            <p:cond delay="0"/>
                                          </p:stCondLst>
                                        </p:cTn>
                                        <p:tgtEl>
                                          <p:spTgt spid="28675">
                                            <p:txEl>
                                              <p:pRg st="6" end="6"/>
                                            </p:txEl>
                                          </p:spTgt>
                                        </p:tgtEl>
                                        <p:attrNameLst>
                                          <p:attrName>style.visibility</p:attrName>
                                        </p:attrNameLst>
                                      </p:cBhvr>
                                      <p:to>
                                        <p:strVal val="visible"/>
                                      </p:to>
                                    </p:set>
                                    <p:animEffect transition="in" filter="wipe(left)">
                                      <p:cBhvr>
                                        <p:cTn id="37" dur="500"/>
                                        <p:tgtEl>
                                          <p:spTgt spid="28675">
                                            <p:txEl>
                                              <p:pRg st="6" end="6"/>
                                            </p:txEl>
                                          </p:spTgt>
                                        </p:tgtEl>
                                      </p:cBhvr>
                                    </p:animEffect>
                                  </p:childTnLst>
                                </p:cTn>
                              </p:par>
                            </p:childTnLst>
                          </p:cTn>
                        </p:par>
                      </p:childTnLst>
                    </p:cTn>
                  </p:par>
                  <p:par>
                    <p:cTn id="38" fill="hold" nodeType="clickPar">
                      <p:stCondLst>
                        <p:cond delay="indefinite"/>
                      </p:stCondLst>
                      <p:childTnLst>
                        <p:par>
                          <p:cTn id="39" fill="hold" nodeType="withGroup">
                            <p:stCondLst>
                              <p:cond delay="0"/>
                            </p:stCondLst>
                            <p:childTnLst>
                              <p:par>
                                <p:cTn id="40" presetID="22" presetClass="entr" presetSubtype="8" fill="hold" grpId="0" nodeType="clickEffect">
                                  <p:stCondLst>
                                    <p:cond delay="0"/>
                                  </p:stCondLst>
                                  <p:childTnLst>
                                    <p:set>
                                      <p:cBhvr>
                                        <p:cTn id="41" dur="1" fill="hold">
                                          <p:stCondLst>
                                            <p:cond delay="0"/>
                                          </p:stCondLst>
                                        </p:cTn>
                                        <p:tgtEl>
                                          <p:spTgt spid="28675">
                                            <p:txEl>
                                              <p:pRg st="7" end="7"/>
                                            </p:txEl>
                                          </p:spTgt>
                                        </p:tgtEl>
                                        <p:attrNameLst>
                                          <p:attrName>style.visibility</p:attrName>
                                        </p:attrNameLst>
                                      </p:cBhvr>
                                      <p:to>
                                        <p:strVal val="visible"/>
                                      </p:to>
                                    </p:set>
                                    <p:animEffect transition="in" filter="wipe(left)">
                                      <p:cBhvr>
                                        <p:cTn id="42" dur="500"/>
                                        <p:tgtEl>
                                          <p:spTgt spid="28675">
                                            <p:txEl>
                                              <p:pRg st="7" end="7"/>
                                            </p:txEl>
                                          </p:spTgt>
                                        </p:tgtEl>
                                      </p:cBhvr>
                                    </p:animEffect>
                                  </p:childTnLst>
                                </p:cTn>
                              </p:par>
                            </p:childTnLst>
                          </p:cTn>
                        </p:par>
                      </p:childTnLst>
                    </p:cTn>
                  </p:par>
                  <p:par>
                    <p:cTn id="43" fill="hold" nodeType="clickPar">
                      <p:stCondLst>
                        <p:cond delay="indefinite"/>
                      </p:stCondLst>
                      <p:childTnLst>
                        <p:par>
                          <p:cTn id="44" fill="hold" nodeType="withGroup">
                            <p:stCondLst>
                              <p:cond delay="0"/>
                            </p:stCondLst>
                            <p:childTnLst>
                              <p:par>
                                <p:cTn id="45" presetID="22" presetClass="entr" presetSubtype="8" fill="hold" grpId="0" nodeType="clickEffect">
                                  <p:stCondLst>
                                    <p:cond delay="0"/>
                                  </p:stCondLst>
                                  <p:childTnLst>
                                    <p:set>
                                      <p:cBhvr>
                                        <p:cTn id="46" dur="1" fill="hold">
                                          <p:stCondLst>
                                            <p:cond delay="0"/>
                                          </p:stCondLst>
                                        </p:cTn>
                                        <p:tgtEl>
                                          <p:spTgt spid="28675">
                                            <p:txEl>
                                              <p:pRg st="8" end="8"/>
                                            </p:txEl>
                                          </p:spTgt>
                                        </p:tgtEl>
                                        <p:attrNameLst>
                                          <p:attrName>style.visibility</p:attrName>
                                        </p:attrNameLst>
                                      </p:cBhvr>
                                      <p:to>
                                        <p:strVal val="visible"/>
                                      </p:to>
                                    </p:set>
                                    <p:animEffect transition="in" filter="wipe(left)">
                                      <p:cBhvr>
                                        <p:cTn id="47" dur="500"/>
                                        <p:tgtEl>
                                          <p:spTgt spid="28675">
                                            <p:txEl>
                                              <p:pRg st="8" end="8"/>
                                            </p:txEl>
                                          </p:spTgt>
                                        </p:tgtEl>
                                      </p:cBhvr>
                                    </p:animEffect>
                                  </p:childTnLst>
                                </p:cTn>
                              </p:par>
                            </p:childTnLst>
                          </p:cTn>
                        </p:par>
                      </p:childTnLst>
                    </p:cTn>
                  </p:par>
                  <p:par>
                    <p:cTn id="48" fill="hold" nodeType="clickPar">
                      <p:stCondLst>
                        <p:cond delay="indefinite"/>
                      </p:stCondLst>
                      <p:childTnLst>
                        <p:par>
                          <p:cTn id="49" fill="hold" nodeType="withGroup">
                            <p:stCondLst>
                              <p:cond delay="0"/>
                            </p:stCondLst>
                            <p:childTnLst>
                              <p:par>
                                <p:cTn id="50" presetID="22" presetClass="entr" presetSubtype="8" fill="hold" grpId="0" nodeType="clickEffect">
                                  <p:stCondLst>
                                    <p:cond delay="0"/>
                                  </p:stCondLst>
                                  <p:childTnLst>
                                    <p:set>
                                      <p:cBhvr>
                                        <p:cTn id="51" dur="1" fill="hold">
                                          <p:stCondLst>
                                            <p:cond delay="0"/>
                                          </p:stCondLst>
                                        </p:cTn>
                                        <p:tgtEl>
                                          <p:spTgt spid="28675">
                                            <p:txEl>
                                              <p:pRg st="9" end="9"/>
                                            </p:txEl>
                                          </p:spTgt>
                                        </p:tgtEl>
                                        <p:attrNameLst>
                                          <p:attrName>style.visibility</p:attrName>
                                        </p:attrNameLst>
                                      </p:cBhvr>
                                      <p:to>
                                        <p:strVal val="visible"/>
                                      </p:to>
                                    </p:set>
                                    <p:animEffect transition="in" filter="wipe(left)">
                                      <p:cBhvr>
                                        <p:cTn id="52" dur="500"/>
                                        <p:tgtEl>
                                          <p:spTgt spid="28675">
                                            <p:txEl>
                                              <p:pRg st="9" end="9"/>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5" grpId="0" build="p" autoUpdateAnimBg="0"/>
    </p:bld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674" name="Rectangle 2"/>
          <p:cNvSpPr>
            <a:spLocks noGrp="1" noChangeArrowheads="1"/>
          </p:cNvSpPr>
          <p:nvPr>
            <p:ph type="title"/>
          </p:nvPr>
        </p:nvSpPr>
        <p:spPr/>
        <p:txBody>
          <a:bodyPr/>
          <a:lstStyle/>
          <a:p>
            <a:pPr eaLnBrk="1" hangingPunct="1"/>
            <a:r>
              <a:rPr lang="en-GB" smtClean="0">
                <a:ea typeface="ＭＳ Ｐゴシック" pitchFamily="34" charset="-128"/>
              </a:rPr>
              <a:t>Temporal patterning</a:t>
            </a:r>
          </a:p>
        </p:txBody>
      </p:sp>
      <p:sp>
        <p:nvSpPr>
          <p:cNvPr id="28675" name="Rectangle 3"/>
          <p:cNvSpPr>
            <a:spLocks noGrp="1" noChangeArrowheads="1"/>
          </p:cNvSpPr>
          <p:nvPr>
            <p:ph type="body" idx="1"/>
          </p:nvPr>
        </p:nvSpPr>
        <p:spPr>
          <a:xfrm>
            <a:off x="0" y="1981200"/>
            <a:ext cx="8458200" cy="4114800"/>
          </a:xfrm>
        </p:spPr>
        <p:txBody>
          <a:bodyPr/>
          <a:lstStyle/>
          <a:p>
            <a:pPr eaLnBrk="1" hangingPunct="1">
              <a:lnSpc>
                <a:spcPct val="80000"/>
              </a:lnSpc>
              <a:buFont typeface="Wingdings" pitchFamily="2" charset="2"/>
              <a:buNone/>
            </a:pPr>
            <a:r>
              <a:rPr lang="en-GB" sz="1800" smtClean="0">
                <a:ea typeface="ＭＳ Ｐゴシック" pitchFamily="34" charset="-128"/>
              </a:rPr>
              <a:t>				</a:t>
            </a:r>
          </a:p>
          <a:p>
            <a:pPr eaLnBrk="1" hangingPunct="1">
              <a:lnSpc>
                <a:spcPct val="80000"/>
              </a:lnSpc>
              <a:buFont typeface="Wingdings" pitchFamily="2" charset="2"/>
              <a:buNone/>
            </a:pPr>
            <a:r>
              <a:rPr lang="en-GB" sz="1800" smtClean="0">
                <a:ea typeface="ＭＳ Ｐゴシック" pitchFamily="34" charset="-128"/>
              </a:rPr>
              <a:t>			Self Confidence</a:t>
            </a:r>
          </a:p>
          <a:p>
            <a:pPr eaLnBrk="1" hangingPunct="1">
              <a:lnSpc>
                <a:spcPct val="80000"/>
              </a:lnSpc>
              <a:buFont typeface="Wingdings" pitchFamily="2" charset="2"/>
              <a:buNone/>
            </a:pPr>
            <a:r>
              <a:rPr lang="en-GB" sz="1800" smtClean="0">
                <a:ea typeface="ＭＳ Ｐゴシック" pitchFamily="34" charset="-128"/>
              </a:rPr>
              <a:t/>
            </a:r>
            <a:br>
              <a:rPr lang="en-GB" sz="1800" smtClean="0">
                <a:ea typeface="ＭＳ Ｐゴシック" pitchFamily="34" charset="-128"/>
              </a:rPr>
            </a:br>
            <a:r>
              <a:rPr lang="en-GB" sz="1800" b="1" smtClean="0">
                <a:ea typeface="ＭＳ Ｐゴシック" pitchFamily="34" charset="-128"/>
              </a:rPr>
              <a:t>Anxiety 	</a:t>
            </a:r>
            <a:r>
              <a:rPr lang="en-GB" sz="1800" smtClean="0">
                <a:ea typeface="ＭＳ Ｐゴシック" pitchFamily="34" charset="-128"/>
              </a:rPr>
              <a:t>Cognitive</a:t>
            </a:r>
          </a:p>
          <a:p>
            <a:pPr eaLnBrk="1" hangingPunct="1">
              <a:lnSpc>
                <a:spcPct val="80000"/>
              </a:lnSpc>
              <a:buFont typeface="Wingdings" pitchFamily="2" charset="2"/>
              <a:buNone/>
            </a:pPr>
            <a:r>
              <a:rPr lang="en-GB" sz="1800" b="1" smtClean="0">
                <a:ea typeface="ＭＳ Ｐゴシック" pitchFamily="34" charset="-128"/>
              </a:rPr>
              <a:t>       Level</a:t>
            </a:r>
          </a:p>
          <a:p>
            <a:pPr eaLnBrk="1" hangingPunct="1">
              <a:lnSpc>
                <a:spcPct val="80000"/>
              </a:lnSpc>
              <a:buFont typeface="Wingdings" pitchFamily="2" charset="2"/>
              <a:buNone/>
            </a:pPr>
            <a:r>
              <a:rPr lang="en-GB" sz="1800" b="1" smtClean="0">
                <a:ea typeface="ＭＳ Ｐゴシック" pitchFamily="34" charset="-128"/>
              </a:rPr>
              <a:t>(intensity)	</a:t>
            </a:r>
            <a:r>
              <a:rPr lang="en-GB" sz="1800" smtClean="0">
                <a:ea typeface="ＭＳ Ｐゴシック" pitchFamily="34" charset="-128"/>
              </a:rPr>
              <a:t>Somatic</a:t>
            </a:r>
          </a:p>
          <a:p>
            <a:pPr eaLnBrk="1" hangingPunct="1">
              <a:lnSpc>
                <a:spcPct val="80000"/>
              </a:lnSpc>
              <a:buFont typeface="Wingdings" pitchFamily="2" charset="2"/>
              <a:buNone/>
            </a:pPr>
            <a:r>
              <a:rPr lang="en-GB" sz="1800" smtClean="0">
                <a:ea typeface="ＭＳ Ｐゴシック" pitchFamily="34" charset="-128"/>
              </a:rPr>
              <a:t/>
            </a:r>
            <a:br>
              <a:rPr lang="en-GB" sz="1800" smtClean="0">
                <a:ea typeface="ＭＳ Ｐゴシック" pitchFamily="34" charset="-128"/>
              </a:rPr>
            </a:br>
            <a:r>
              <a:rPr lang="en-GB" sz="1800" smtClean="0">
                <a:ea typeface="ＭＳ Ｐゴシック" pitchFamily="34" charset="-128"/>
              </a:rPr>
              <a:t>				</a:t>
            </a:r>
          </a:p>
          <a:p>
            <a:pPr eaLnBrk="1" hangingPunct="1">
              <a:lnSpc>
                <a:spcPct val="80000"/>
              </a:lnSpc>
              <a:buFont typeface="Wingdings" pitchFamily="2" charset="2"/>
              <a:buNone/>
            </a:pPr>
            <a:r>
              <a:rPr lang="en-GB" sz="1800" smtClean="0">
                <a:ea typeface="ＭＳ Ｐゴシック" pitchFamily="34" charset="-128"/>
              </a:rPr>
              <a:t/>
            </a:r>
            <a:br>
              <a:rPr lang="en-GB" sz="1800" smtClean="0">
                <a:ea typeface="ＭＳ Ｐゴシック" pitchFamily="34" charset="-128"/>
              </a:rPr>
            </a:br>
            <a:r>
              <a:rPr lang="en-GB" sz="1800" b="1" smtClean="0">
                <a:ea typeface="ＭＳ Ｐゴシック" pitchFamily="34" charset="-128"/>
              </a:rPr>
              <a:t>					</a:t>
            </a:r>
            <a:endParaRPr lang="en-GB" sz="1800" smtClean="0">
              <a:ea typeface="ＭＳ Ｐゴシック" pitchFamily="34" charset="-128"/>
            </a:endParaRPr>
          </a:p>
          <a:p>
            <a:pPr eaLnBrk="1" hangingPunct="1">
              <a:lnSpc>
                <a:spcPct val="80000"/>
              </a:lnSpc>
              <a:buFont typeface="Wingdings" pitchFamily="2" charset="2"/>
              <a:buNone/>
            </a:pPr>
            <a:r>
              <a:rPr lang="en-GB" sz="1800" b="1" smtClean="0">
                <a:ea typeface="ＭＳ Ｐゴシック" pitchFamily="34" charset="-128"/>
              </a:rPr>
              <a:t>						        </a:t>
            </a:r>
          </a:p>
          <a:p>
            <a:pPr eaLnBrk="1" hangingPunct="1">
              <a:lnSpc>
                <a:spcPct val="80000"/>
              </a:lnSpc>
              <a:buFont typeface="Wingdings" pitchFamily="2" charset="2"/>
              <a:buNone/>
            </a:pPr>
            <a:r>
              <a:rPr lang="en-GB" sz="1800" b="1" smtClean="0">
                <a:ea typeface="ＭＳ Ｐゴシック" pitchFamily="34" charset="-128"/>
              </a:rPr>
              <a:t>						Time-to-Event</a:t>
            </a:r>
          </a:p>
          <a:p>
            <a:pPr eaLnBrk="1" hangingPunct="1">
              <a:lnSpc>
                <a:spcPct val="80000"/>
              </a:lnSpc>
              <a:buFont typeface="Wingdings" pitchFamily="2" charset="2"/>
              <a:buNone/>
            </a:pPr>
            <a:r>
              <a:rPr lang="en-GB" sz="1800" b="1" smtClean="0">
                <a:ea typeface="ＭＳ Ｐゴシック" pitchFamily="34" charset="-128"/>
              </a:rPr>
              <a:t>		 </a:t>
            </a:r>
          </a:p>
          <a:p>
            <a:pPr eaLnBrk="1" hangingPunct="1">
              <a:lnSpc>
                <a:spcPct val="80000"/>
              </a:lnSpc>
              <a:buFont typeface="Wingdings" pitchFamily="2" charset="2"/>
              <a:buNone/>
            </a:pPr>
            <a:r>
              <a:rPr lang="en-GB" sz="1800" b="1" smtClean="0">
                <a:ea typeface="ＭＳ Ｐゴシック" pitchFamily="34" charset="-128"/>
              </a:rPr>
              <a:t> 					 48 hrs              2 hrs             Start of event</a:t>
            </a:r>
          </a:p>
        </p:txBody>
      </p:sp>
      <p:sp>
        <p:nvSpPr>
          <p:cNvPr id="28676" name="Line 4"/>
          <p:cNvSpPr>
            <a:spLocks noChangeShapeType="1"/>
          </p:cNvSpPr>
          <p:nvPr/>
        </p:nvSpPr>
        <p:spPr bwMode="auto">
          <a:xfrm flipH="1">
            <a:off x="3708400" y="1989138"/>
            <a:ext cx="0" cy="2663825"/>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7" name="Line 5"/>
          <p:cNvSpPr>
            <a:spLocks noChangeShapeType="1"/>
          </p:cNvSpPr>
          <p:nvPr/>
        </p:nvSpPr>
        <p:spPr bwMode="auto">
          <a:xfrm>
            <a:off x="3708400" y="4652963"/>
            <a:ext cx="4248150"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8" name="Line 6"/>
          <p:cNvSpPr>
            <a:spLocks noChangeShapeType="1"/>
          </p:cNvSpPr>
          <p:nvPr/>
        </p:nvSpPr>
        <p:spPr bwMode="auto">
          <a:xfrm>
            <a:off x="3708400" y="2420938"/>
            <a:ext cx="4248150" cy="360362"/>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79" name="Line 7"/>
          <p:cNvSpPr>
            <a:spLocks noChangeShapeType="1"/>
          </p:cNvSpPr>
          <p:nvPr/>
        </p:nvSpPr>
        <p:spPr bwMode="auto">
          <a:xfrm flipV="1">
            <a:off x="3708400" y="2924175"/>
            <a:ext cx="4248150" cy="217488"/>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0" name="Line 8"/>
          <p:cNvSpPr>
            <a:spLocks noChangeShapeType="1"/>
          </p:cNvSpPr>
          <p:nvPr/>
        </p:nvSpPr>
        <p:spPr bwMode="auto">
          <a:xfrm>
            <a:off x="3708400" y="3716338"/>
            <a:ext cx="3311525" cy="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1" name="Line 9"/>
          <p:cNvSpPr>
            <a:spLocks noChangeShapeType="1"/>
          </p:cNvSpPr>
          <p:nvPr/>
        </p:nvSpPr>
        <p:spPr bwMode="auto">
          <a:xfrm flipV="1">
            <a:off x="6948488" y="3284538"/>
            <a:ext cx="647700"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
        <p:nvSpPr>
          <p:cNvPr id="28682" name="Line 10"/>
          <p:cNvSpPr>
            <a:spLocks noChangeShapeType="1"/>
          </p:cNvSpPr>
          <p:nvPr/>
        </p:nvSpPr>
        <p:spPr bwMode="auto">
          <a:xfrm>
            <a:off x="7596188" y="3284538"/>
            <a:ext cx="504825" cy="431800"/>
          </a:xfrm>
          <a:prstGeom prst="line">
            <a:avLst/>
          </a:prstGeom>
          <a:noFill/>
          <a:ln w="9525">
            <a:solidFill>
              <a:schemeClr val="tx1"/>
            </a:solidFill>
            <a:round/>
            <a:headEnd/>
            <a:tailEnd/>
          </a:ln>
          <a:extLst>
            <a:ext uri="{909E8E84-426E-40DD-AFC4-6F175D3DCCD1}">
              <a14:hiddenFill xmlns:a14="http://schemas.microsoft.com/office/drawing/2010/main">
                <a:noFill/>
              </a14:hiddenFill>
            </a:ext>
          </a:extLst>
        </p:spPr>
        <p:txBody>
          <a:bodyPr wrap="none"/>
          <a:lstStyle/>
          <a:p>
            <a:endParaRPr lang="en-US"/>
          </a:p>
        </p:txBody>
      </p:sp>
    </p:spTree>
    <p:extLst>
      <p:ext uri="{BB962C8B-B14F-4D97-AF65-F5344CB8AC3E}">
        <p14:creationId xmlns:p14="http://schemas.microsoft.com/office/powerpoint/2010/main" val="355246312"/>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p:txBody>
          <a:bodyPr/>
          <a:lstStyle/>
          <a:p>
            <a:pPr eaLnBrk="1" hangingPunct="1"/>
            <a:r>
              <a:rPr lang="en-GB" sz="3800" smtClean="0">
                <a:ea typeface="ＭＳ Ｐゴシック" pitchFamily="34" charset="-128"/>
              </a:rPr>
              <a:t>Frequency of cognitive intrusions?!</a:t>
            </a:r>
          </a:p>
        </p:txBody>
      </p:sp>
      <p:sp>
        <p:nvSpPr>
          <p:cNvPr id="29699" name="Rectangle 3"/>
          <p:cNvSpPr>
            <a:spLocks noGrp="1" noChangeArrowheads="1"/>
          </p:cNvSpPr>
          <p:nvPr>
            <p:ph type="body" idx="1"/>
          </p:nvPr>
        </p:nvSpPr>
        <p:spPr/>
        <p:txBody>
          <a:bodyPr/>
          <a:lstStyle/>
          <a:p>
            <a:pPr eaLnBrk="1" hangingPunct="1">
              <a:buFont typeface="Wingdings" pitchFamily="2" charset="2"/>
              <a:buNone/>
            </a:pPr>
            <a:r>
              <a:rPr lang="en-GB" smtClean="0">
                <a:ea typeface="ＭＳ Ｐゴシック" pitchFamily="34" charset="-128"/>
              </a:rPr>
              <a:t>Possible frequencies…</a:t>
            </a:r>
          </a:p>
          <a:p>
            <a:pPr eaLnBrk="1" hangingPunct="1"/>
            <a:r>
              <a:rPr lang="en-GB" smtClean="0">
                <a:ea typeface="ＭＳ Ｐゴシック" pitchFamily="34" charset="-128"/>
              </a:rPr>
              <a:t>3 weeks prior to the event – 10%</a:t>
            </a:r>
          </a:p>
          <a:p>
            <a:pPr eaLnBrk="1" hangingPunct="1"/>
            <a:r>
              <a:rPr lang="en-GB" smtClean="0">
                <a:ea typeface="ＭＳ Ｐゴシック" pitchFamily="34" charset="-128"/>
              </a:rPr>
              <a:t>1 week prior to the event – 30%</a:t>
            </a:r>
          </a:p>
          <a:p>
            <a:pPr eaLnBrk="1" hangingPunct="1"/>
            <a:r>
              <a:rPr lang="en-GB" smtClean="0">
                <a:ea typeface="ＭＳ Ｐゴシック" pitchFamily="34" charset="-128"/>
              </a:rPr>
              <a:t>Day before the event – 65%</a:t>
            </a:r>
          </a:p>
          <a:p>
            <a:pPr eaLnBrk="1" hangingPunct="1"/>
            <a:r>
              <a:rPr lang="en-GB" smtClean="0">
                <a:ea typeface="ＭＳ Ｐゴシック" pitchFamily="34" charset="-128"/>
              </a:rPr>
              <a:t>Morning of the event – 95%</a:t>
            </a:r>
          </a:p>
          <a:p>
            <a:pPr eaLnBrk="1" hangingPunct="1">
              <a:buFont typeface="Wingdings" pitchFamily="2" charset="2"/>
              <a:buNone/>
            </a:pPr>
            <a:endParaRPr lang="en-GB" smtClean="0">
              <a:ea typeface="ＭＳ Ｐゴシック" pitchFamily="34" charset="-128"/>
            </a:endParaRPr>
          </a:p>
          <a:p>
            <a:pPr eaLnBrk="1" hangingPunct="1">
              <a:buFont typeface="Wingdings" pitchFamily="2" charset="2"/>
              <a:buNone/>
            </a:pPr>
            <a:r>
              <a:rPr lang="en-GB" smtClean="0">
                <a:ea typeface="ＭＳ Ｐゴシック" pitchFamily="34" charset="-128"/>
              </a:rPr>
              <a:t>Previous competitive examples…</a:t>
            </a:r>
          </a:p>
        </p:txBody>
      </p:sp>
    </p:spTree>
    <p:extLst>
      <p:ext uri="{BB962C8B-B14F-4D97-AF65-F5344CB8AC3E}">
        <p14:creationId xmlns:p14="http://schemas.microsoft.com/office/powerpoint/2010/main" val="275531474"/>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0722" name="Rectangle 2"/>
          <p:cNvSpPr>
            <a:spLocks noGrp="1" noChangeArrowheads="1"/>
          </p:cNvSpPr>
          <p:nvPr>
            <p:ph type="title"/>
          </p:nvPr>
        </p:nvSpPr>
        <p:spPr>
          <a:xfrm>
            <a:off x="609600" y="381000"/>
            <a:ext cx="7772400" cy="762000"/>
          </a:xfrm>
        </p:spPr>
        <p:txBody>
          <a:bodyPr/>
          <a:lstStyle/>
          <a:p>
            <a:pPr eaLnBrk="1" hangingPunct="1"/>
            <a:r>
              <a:rPr lang="en-GB" sz="2800" b="1" u="sng" smtClean="0">
                <a:ea typeface="ＭＳ Ｐゴシック" pitchFamily="34" charset="-128"/>
                <a:cs typeface="Times New Roman" pitchFamily="18" charset="0"/>
              </a:rPr>
              <a:t/>
            </a:r>
            <a:br>
              <a:rPr lang="en-GB" sz="2800" b="1" u="sng" smtClean="0">
                <a:ea typeface="ＭＳ Ｐゴシック" pitchFamily="34" charset="-128"/>
                <a:cs typeface="Times New Roman" pitchFamily="18" charset="0"/>
              </a:rPr>
            </a:br>
            <a:r>
              <a:rPr lang="en-GB" sz="2800" b="1" u="sng" smtClean="0">
                <a:ea typeface="ＭＳ Ｐゴシック" pitchFamily="34" charset="-128"/>
                <a:cs typeface="Times New Roman" pitchFamily="18" charset="0"/>
              </a:rPr>
              <a:t>Matching Hypothesis</a:t>
            </a:r>
            <a:r>
              <a:rPr lang="en-GB" sz="2800" smtClean="0">
                <a:ea typeface="ＭＳ Ｐゴシック" pitchFamily="34" charset="-128"/>
                <a:cs typeface="Times New Roman" pitchFamily="18" charset="0"/>
              </a:rPr>
              <a:t/>
            </a:r>
            <a:br>
              <a:rPr lang="en-GB" sz="2800" smtClean="0">
                <a:ea typeface="ＭＳ Ｐゴシック" pitchFamily="34" charset="-128"/>
                <a:cs typeface="Times New Roman" pitchFamily="18" charset="0"/>
              </a:rPr>
            </a:br>
            <a:r>
              <a:rPr lang="en-GB" sz="2800" smtClean="0">
                <a:ea typeface="ＭＳ Ｐゴシック" pitchFamily="34" charset="-128"/>
                <a:cs typeface="Times New Roman" pitchFamily="18" charset="0"/>
              </a:rPr>
              <a:t>Match treatment to symptom</a:t>
            </a:r>
            <a:br>
              <a:rPr lang="en-GB" sz="2800" smtClean="0">
                <a:ea typeface="ＭＳ Ｐゴシック" pitchFamily="34" charset="-128"/>
                <a:cs typeface="Times New Roman" pitchFamily="18" charset="0"/>
              </a:rPr>
            </a:br>
            <a:endParaRPr lang="en-US" sz="2800" smtClean="0">
              <a:ea typeface="ＭＳ Ｐゴシック" pitchFamily="34" charset="-128"/>
              <a:cs typeface="Times New Roman" pitchFamily="18" charset="0"/>
            </a:endParaRPr>
          </a:p>
        </p:txBody>
      </p:sp>
      <p:sp>
        <p:nvSpPr>
          <p:cNvPr id="29699" name="Rectangle 3"/>
          <p:cNvSpPr>
            <a:spLocks noGrp="1" noChangeArrowheads="1"/>
          </p:cNvSpPr>
          <p:nvPr>
            <p:ph type="body" idx="1"/>
          </p:nvPr>
        </p:nvSpPr>
        <p:spPr>
          <a:xfrm>
            <a:off x="381000" y="1844675"/>
            <a:ext cx="7924800" cy="4632325"/>
          </a:xfrm>
        </p:spPr>
        <p:txBody>
          <a:bodyPr/>
          <a:lstStyle/>
          <a:p>
            <a:pPr algn="ctr" eaLnBrk="1" hangingPunct="1">
              <a:lnSpc>
                <a:spcPct val="90000"/>
              </a:lnSpc>
              <a:buFont typeface="Wingdings" pitchFamily="2" charset="2"/>
              <a:buNone/>
            </a:pPr>
            <a:r>
              <a:rPr lang="en-GB" sz="2400" smtClean="0">
                <a:solidFill>
                  <a:srgbClr val="0000FF"/>
                </a:solidFill>
                <a:ea typeface="ＭＳ Ｐゴシック" pitchFamily="34" charset="-128"/>
                <a:cs typeface="Times New Roman" pitchFamily="18" charset="0"/>
              </a:rPr>
              <a:t>Cognitive (mental)</a:t>
            </a:r>
            <a:r>
              <a:rPr lang="en-GB" sz="2400" smtClean="0">
                <a:ea typeface="ＭＳ Ｐゴシック" pitchFamily="34" charset="-128"/>
                <a:cs typeface="Times New Roman" pitchFamily="18" charset="0"/>
              </a:rPr>
              <a:t> Anxiety ---------------Mental Relaxation</a:t>
            </a:r>
          </a:p>
          <a:p>
            <a:pPr eaLnBrk="1" hangingPunct="1">
              <a:lnSpc>
                <a:spcPct val="90000"/>
              </a:lnSpc>
              <a:buFont typeface="Wingdings" pitchFamily="2" charset="2"/>
              <a:buNone/>
            </a:pPr>
            <a:endParaRPr lang="en-GB" sz="2400" smtClean="0">
              <a:ea typeface="ＭＳ Ｐゴシック" pitchFamily="34" charset="-128"/>
              <a:cs typeface="Times New Roman" pitchFamily="18" charset="0"/>
            </a:endParaRPr>
          </a:p>
          <a:p>
            <a:pPr algn="ctr" eaLnBrk="1" hangingPunct="1">
              <a:lnSpc>
                <a:spcPct val="90000"/>
              </a:lnSpc>
              <a:buFont typeface="Wingdings" pitchFamily="2" charset="2"/>
              <a:buNone/>
            </a:pPr>
            <a:r>
              <a:rPr lang="en-GB" sz="2400" smtClean="0">
                <a:solidFill>
                  <a:srgbClr val="0000FF"/>
                </a:solidFill>
                <a:ea typeface="ＭＳ Ｐゴシック" pitchFamily="34" charset="-128"/>
                <a:cs typeface="Times New Roman" pitchFamily="18" charset="0"/>
              </a:rPr>
              <a:t>Somatic (physical)</a:t>
            </a:r>
            <a:r>
              <a:rPr lang="en-GB" sz="2400" smtClean="0">
                <a:ea typeface="ＭＳ Ｐゴシック" pitchFamily="34" charset="-128"/>
                <a:cs typeface="Times New Roman" pitchFamily="18" charset="0"/>
              </a:rPr>
              <a:t> Anxiety-------------Physical Relaxation</a:t>
            </a:r>
          </a:p>
          <a:p>
            <a:pPr algn="ctr" eaLnBrk="1" hangingPunct="1">
              <a:lnSpc>
                <a:spcPct val="90000"/>
              </a:lnSpc>
            </a:pPr>
            <a:endParaRPr lang="en-GB" sz="2400" smtClean="0">
              <a:ea typeface="ＭＳ Ｐゴシック" pitchFamily="34" charset="-128"/>
              <a:cs typeface="Times New Roman" pitchFamily="18" charset="0"/>
            </a:endParaRPr>
          </a:p>
          <a:p>
            <a:pPr algn="ctr" eaLnBrk="1" hangingPunct="1">
              <a:lnSpc>
                <a:spcPct val="90000"/>
              </a:lnSpc>
            </a:pPr>
            <a:endParaRPr lang="en-GB" sz="2400" smtClean="0">
              <a:ea typeface="ＭＳ Ｐゴシック" pitchFamily="34" charset="-128"/>
              <a:cs typeface="Times New Roman" pitchFamily="18" charset="0"/>
            </a:endParaRPr>
          </a:p>
          <a:p>
            <a:pPr algn="ctr" eaLnBrk="1" hangingPunct="1">
              <a:lnSpc>
                <a:spcPct val="90000"/>
              </a:lnSpc>
            </a:pPr>
            <a:r>
              <a:rPr lang="en-GB" sz="2400" smtClean="0">
                <a:ea typeface="ＭＳ Ｐゴシック" pitchFamily="34" charset="-128"/>
                <a:cs typeface="Times New Roman" pitchFamily="18" charset="0"/>
              </a:rPr>
              <a:t>Relaxation = Multidimensional</a:t>
            </a:r>
          </a:p>
          <a:p>
            <a:pPr algn="ctr" eaLnBrk="1" hangingPunct="1">
              <a:lnSpc>
                <a:spcPct val="90000"/>
              </a:lnSpc>
              <a:buFont typeface="Wingdings" pitchFamily="2" charset="2"/>
              <a:buNone/>
            </a:pPr>
            <a:r>
              <a:rPr lang="en-GB" b="1" u="sng" smtClean="0">
                <a:solidFill>
                  <a:srgbClr val="0000FF"/>
                </a:solidFill>
                <a:ea typeface="ＭＳ Ｐゴシック" pitchFamily="34" charset="-128"/>
                <a:cs typeface="Times New Roman" pitchFamily="18" charset="0"/>
              </a:rPr>
              <a:t>Support </a:t>
            </a:r>
            <a:endParaRPr lang="en-GB" smtClean="0">
              <a:solidFill>
                <a:srgbClr val="0000FF"/>
              </a:solidFill>
              <a:ea typeface="ＭＳ Ｐゴシック" pitchFamily="34" charset="-128"/>
              <a:cs typeface="Times New Roman" pitchFamily="18" charset="0"/>
            </a:endParaRPr>
          </a:p>
          <a:p>
            <a:pPr algn="ctr" eaLnBrk="1" hangingPunct="1">
              <a:lnSpc>
                <a:spcPct val="90000"/>
              </a:lnSpc>
            </a:pPr>
            <a:r>
              <a:rPr lang="en-GB" sz="2400" i="1" smtClean="0">
                <a:ea typeface="ＭＳ Ｐゴシック" pitchFamily="34" charset="-128"/>
                <a:cs typeface="Times New Roman" pitchFamily="18" charset="0"/>
              </a:rPr>
              <a:t>Davidson, Schwartz &amp; Goleman (1978)</a:t>
            </a:r>
            <a:endParaRPr lang="en-GB" sz="2400" smtClean="0">
              <a:ea typeface="ＭＳ Ｐゴシック" pitchFamily="34" charset="-128"/>
              <a:cs typeface="Times New Roman" pitchFamily="18" charset="0"/>
            </a:endParaRPr>
          </a:p>
          <a:p>
            <a:pPr algn="ctr" eaLnBrk="1" hangingPunct="1">
              <a:lnSpc>
                <a:spcPct val="90000"/>
              </a:lnSpc>
              <a:buFont typeface="Wingdings" pitchFamily="2" charset="2"/>
              <a:buNone/>
            </a:pPr>
            <a:endParaRPr lang="en-GB" sz="2400" smtClean="0">
              <a:ea typeface="ＭＳ Ｐゴシック" pitchFamily="34" charset="-128"/>
              <a:cs typeface="Times New Roman" pitchFamily="18" charset="0"/>
            </a:endParaRPr>
          </a:p>
          <a:p>
            <a:pPr algn="ctr" eaLnBrk="1" hangingPunct="1">
              <a:lnSpc>
                <a:spcPct val="90000"/>
              </a:lnSpc>
            </a:pPr>
            <a:r>
              <a:rPr lang="en-GB" sz="2400" smtClean="0">
                <a:ea typeface="ＭＳ Ｐゴシック" pitchFamily="34" charset="-128"/>
                <a:cs typeface="Times New Roman" pitchFamily="18" charset="0"/>
              </a:rPr>
              <a:t>*Meditation reduced CA but not SA</a:t>
            </a:r>
          </a:p>
          <a:p>
            <a:pPr algn="ctr" eaLnBrk="1" hangingPunct="1">
              <a:lnSpc>
                <a:spcPct val="90000"/>
              </a:lnSpc>
            </a:pPr>
            <a:r>
              <a:rPr lang="en-GB" sz="2400" smtClean="0">
                <a:ea typeface="ＭＳ Ｐゴシック" pitchFamily="34" charset="-128"/>
                <a:cs typeface="Times New Roman" pitchFamily="18" charset="0"/>
              </a:rPr>
              <a:t>*Aerobic exercise reduced SA but not CA </a:t>
            </a:r>
          </a:p>
          <a:p>
            <a:pPr algn="just" eaLnBrk="1" hangingPunct="1">
              <a:lnSpc>
                <a:spcPct val="90000"/>
              </a:lnSpc>
              <a:buFont typeface="Wingdings" pitchFamily="2" charset="2"/>
              <a:buNone/>
            </a:pPr>
            <a:endParaRPr lang="en-GB" sz="2400" smtClean="0">
              <a:ea typeface="ＭＳ Ｐゴシック" pitchFamily="34" charset="-128"/>
              <a:cs typeface="Times New Roman" pitchFamily="18" charset="0"/>
            </a:endParaRPr>
          </a:p>
          <a:p>
            <a:pPr algn="just" eaLnBrk="1" hangingPunct="1">
              <a:lnSpc>
                <a:spcPct val="90000"/>
              </a:lnSpc>
              <a:buFont typeface="Wingdings" pitchFamily="2" charset="2"/>
              <a:buNone/>
            </a:pPr>
            <a:endParaRPr lang="en-GB" sz="2400" smtClean="0">
              <a:ea typeface="ＭＳ Ｐゴシック" pitchFamily="34" charset="-128"/>
              <a:cs typeface="Times New Roman" pitchFamily="18" charset="0"/>
            </a:endParaRPr>
          </a:p>
          <a:p>
            <a:pPr eaLnBrk="1" hangingPunct="1">
              <a:lnSpc>
                <a:spcPct val="90000"/>
              </a:lnSpc>
            </a:pPr>
            <a:endParaRPr lang="en-US" sz="2400" smtClean="0">
              <a:ea typeface="ＭＳ Ｐゴシック" pitchFamily="34" charset="-128"/>
            </a:endParaRPr>
          </a:p>
        </p:txBody>
      </p:sp>
    </p:spTree>
    <p:extLst>
      <p:ext uri="{BB962C8B-B14F-4D97-AF65-F5344CB8AC3E}">
        <p14:creationId xmlns:p14="http://schemas.microsoft.com/office/powerpoint/2010/main" val="361686711"/>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6" presetClass="entr" presetSubtype="37" fill="hold" grpId="0" nodeType="clickEffect">
                                  <p:stCondLst>
                                    <p:cond delay="0"/>
                                  </p:stCondLst>
                                  <p:childTnLst>
                                    <p:set>
                                      <p:cBhvr>
                                        <p:cTn id="6" dur="1" fill="hold">
                                          <p:stCondLst>
                                            <p:cond delay="0"/>
                                          </p:stCondLst>
                                        </p:cTn>
                                        <p:tgtEl>
                                          <p:spTgt spid="29699">
                                            <p:txEl>
                                              <p:pRg st="0" end="0"/>
                                            </p:txEl>
                                          </p:spTgt>
                                        </p:tgtEl>
                                        <p:attrNameLst>
                                          <p:attrName>style.visibility</p:attrName>
                                        </p:attrNameLst>
                                      </p:cBhvr>
                                      <p:to>
                                        <p:strVal val="visible"/>
                                      </p:to>
                                    </p:set>
                                    <p:animEffect transition="in" filter="barn(outVertical)">
                                      <p:cBhvr>
                                        <p:cTn id="7" dur="500"/>
                                        <p:tgtEl>
                                          <p:spTgt spid="29699">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6" presetClass="entr" presetSubtype="37" fill="hold" grpId="0" nodeType="clickEffect">
                                  <p:stCondLst>
                                    <p:cond delay="0"/>
                                  </p:stCondLst>
                                  <p:childTnLst>
                                    <p:set>
                                      <p:cBhvr>
                                        <p:cTn id="11" dur="1" fill="hold">
                                          <p:stCondLst>
                                            <p:cond delay="0"/>
                                          </p:stCondLst>
                                        </p:cTn>
                                        <p:tgtEl>
                                          <p:spTgt spid="29699">
                                            <p:txEl>
                                              <p:pRg st="2" end="2"/>
                                            </p:txEl>
                                          </p:spTgt>
                                        </p:tgtEl>
                                        <p:attrNameLst>
                                          <p:attrName>style.visibility</p:attrName>
                                        </p:attrNameLst>
                                      </p:cBhvr>
                                      <p:to>
                                        <p:strVal val="visible"/>
                                      </p:to>
                                    </p:set>
                                    <p:animEffect transition="in" filter="barn(outVertical)">
                                      <p:cBhvr>
                                        <p:cTn id="12" dur="500"/>
                                        <p:tgtEl>
                                          <p:spTgt spid="29699">
                                            <p:txEl>
                                              <p:pRg st="2" end="2"/>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6" presetClass="entr" presetSubtype="37" fill="hold" grpId="0" nodeType="clickEffect">
                                  <p:stCondLst>
                                    <p:cond delay="0"/>
                                  </p:stCondLst>
                                  <p:childTnLst>
                                    <p:set>
                                      <p:cBhvr>
                                        <p:cTn id="16" dur="1" fill="hold">
                                          <p:stCondLst>
                                            <p:cond delay="0"/>
                                          </p:stCondLst>
                                        </p:cTn>
                                        <p:tgtEl>
                                          <p:spTgt spid="29699">
                                            <p:txEl>
                                              <p:pRg st="5" end="5"/>
                                            </p:txEl>
                                          </p:spTgt>
                                        </p:tgtEl>
                                        <p:attrNameLst>
                                          <p:attrName>style.visibility</p:attrName>
                                        </p:attrNameLst>
                                      </p:cBhvr>
                                      <p:to>
                                        <p:strVal val="visible"/>
                                      </p:to>
                                    </p:set>
                                    <p:animEffect transition="in" filter="barn(outVertical)">
                                      <p:cBhvr>
                                        <p:cTn id="17" dur="500"/>
                                        <p:tgtEl>
                                          <p:spTgt spid="29699">
                                            <p:txEl>
                                              <p:pRg st="5" end="5"/>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6" presetClass="entr" presetSubtype="37" fill="hold" grpId="0" nodeType="clickEffect">
                                  <p:stCondLst>
                                    <p:cond delay="0"/>
                                  </p:stCondLst>
                                  <p:childTnLst>
                                    <p:set>
                                      <p:cBhvr>
                                        <p:cTn id="21" dur="1" fill="hold">
                                          <p:stCondLst>
                                            <p:cond delay="0"/>
                                          </p:stCondLst>
                                        </p:cTn>
                                        <p:tgtEl>
                                          <p:spTgt spid="29699">
                                            <p:txEl>
                                              <p:pRg st="6" end="6"/>
                                            </p:txEl>
                                          </p:spTgt>
                                        </p:tgtEl>
                                        <p:attrNameLst>
                                          <p:attrName>style.visibility</p:attrName>
                                        </p:attrNameLst>
                                      </p:cBhvr>
                                      <p:to>
                                        <p:strVal val="visible"/>
                                      </p:to>
                                    </p:set>
                                    <p:animEffect transition="in" filter="barn(outVertical)">
                                      <p:cBhvr>
                                        <p:cTn id="22" dur="500"/>
                                        <p:tgtEl>
                                          <p:spTgt spid="29699">
                                            <p:txEl>
                                              <p:pRg st="6" end="6"/>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6" presetClass="entr" presetSubtype="37" fill="hold" grpId="0" nodeType="clickEffect">
                                  <p:stCondLst>
                                    <p:cond delay="0"/>
                                  </p:stCondLst>
                                  <p:childTnLst>
                                    <p:set>
                                      <p:cBhvr>
                                        <p:cTn id="26" dur="1" fill="hold">
                                          <p:stCondLst>
                                            <p:cond delay="0"/>
                                          </p:stCondLst>
                                        </p:cTn>
                                        <p:tgtEl>
                                          <p:spTgt spid="29699">
                                            <p:txEl>
                                              <p:pRg st="7" end="7"/>
                                            </p:txEl>
                                          </p:spTgt>
                                        </p:tgtEl>
                                        <p:attrNameLst>
                                          <p:attrName>style.visibility</p:attrName>
                                        </p:attrNameLst>
                                      </p:cBhvr>
                                      <p:to>
                                        <p:strVal val="visible"/>
                                      </p:to>
                                    </p:set>
                                    <p:animEffect transition="in" filter="barn(outVertical)">
                                      <p:cBhvr>
                                        <p:cTn id="27" dur="500"/>
                                        <p:tgtEl>
                                          <p:spTgt spid="29699">
                                            <p:txEl>
                                              <p:pRg st="7" end="7"/>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6" presetClass="entr" presetSubtype="37" fill="hold" grpId="0" nodeType="clickEffect">
                                  <p:stCondLst>
                                    <p:cond delay="0"/>
                                  </p:stCondLst>
                                  <p:childTnLst>
                                    <p:set>
                                      <p:cBhvr>
                                        <p:cTn id="31" dur="1" fill="hold">
                                          <p:stCondLst>
                                            <p:cond delay="0"/>
                                          </p:stCondLst>
                                        </p:cTn>
                                        <p:tgtEl>
                                          <p:spTgt spid="29699">
                                            <p:txEl>
                                              <p:pRg st="9" end="9"/>
                                            </p:txEl>
                                          </p:spTgt>
                                        </p:tgtEl>
                                        <p:attrNameLst>
                                          <p:attrName>style.visibility</p:attrName>
                                        </p:attrNameLst>
                                      </p:cBhvr>
                                      <p:to>
                                        <p:strVal val="visible"/>
                                      </p:to>
                                    </p:set>
                                    <p:animEffect transition="in" filter="barn(outVertical)">
                                      <p:cBhvr>
                                        <p:cTn id="32" dur="500"/>
                                        <p:tgtEl>
                                          <p:spTgt spid="29699">
                                            <p:txEl>
                                              <p:pRg st="9" end="9"/>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16" presetClass="entr" presetSubtype="37" fill="hold" grpId="0" nodeType="clickEffect">
                                  <p:stCondLst>
                                    <p:cond delay="0"/>
                                  </p:stCondLst>
                                  <p:childTnLst>
                                    <p:set>
                                      <p:cBhvr>
                                        <p:cTn id="36" dur="1" fill="hold">
                                          <p:stCondLst>
                                            <p:cond delay="0"/>
                                          </p:stCondLst>
                                        </p:cTn>
                                        <p:tgtEl>
                                          <p:spTgt spid="29699">
                                            <p:txEl>
                                              <p:pRg st="10" end="10"/>
                                            </p:txEl>
                                          </p:spTgt>
                                        </p:tgtEl>
                                        <p:attrNameLst>
                                          <p:attrName>style.visibility</p:attrName>
                                        </p:attrNameLst>
                                      </p:cBhvr>
                                      <p:to>
                                        <p:strVal val="visible"/>
                                      </p:to>
                                    </p:set>
                                    <p:animEffect transition="in" filter="barn(outVertical)">
                                      <p:cBhvr>
                                        <p:cTn id="37" dur="500"/>
                                        <p:tgtEl>
                                          <p:spTgt spid="29699">
                                            <p:txEl>
                                              <p:pRg st="10" end="1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9699" grpId="0" build="p" autoUpdateAnimBg="0"/>
    </p:bldLst>
  </p:timing>
</p:sld>
</file>

<file path=ppt/slides/slide29.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1746" name="Rectangle 2"/>
          <p:cNvSpPr>
            <a:spLocks noGrp="1" noChangeArrowheads="1"/>
          </p:cNvSpPr>
          <p:nvPr>
            <p:ph type="title"/>
          </p:nvPr>
        </p:nvSpPr>
        <p:spPr>
          <a:xfrm>
            <a:off x="685800" y="228600"/>
            <a:ext cx="7772400" cy="1066800"/>
          </a:xfrm>
        </p:spPr>
        <p:txBody>
          <a:bodyPr/>
          <a:lstStyle/>
          <a:p>
            <a:pPr eaLnBrk="1" hangingPunct="1"/>
            <a:r>
              <a:rPr lang="en-GB" smtClean="0">
                <a:ea typeface="ＭＳ Ｐゴシック" pitchFamily="34" charset="-128"/>
              </a:rPr>
              <a:t>Summary</a:t>
            </a:r>
            <a:endParaRPr lang="en-US" smtClean="0">
              <a:ea typeface="ＭＳ Ｐゴシック" pitchFamily="34" charset="-128"/>
            </a:endParaRPr>
          </a:p>
        </p:txBody>
      </p:sp>
      <p:sp>
        <p:nvSpPr>
          <p:cNvPr id="31747" name="Rectangle 3"/>
          <p:cNvSpPr>
            <a:spLocks noGrp="1" noChangeArrowheads="1"/>
          </p:cNvSpPr>
          <p:nvPr>
            <p:ph type="body" idx="1"/>
          </p:nvPr>
        </p:nvSpPr>
        <p:spPr>
          <a:xfrm>
            <a:off x="685800" y="1219200"/>
            <a:ext cx="7772400" cy="4876800"/>
          </a:xfrm>
        </p:spPr>
        <p:txBody>
          <a:bodyPr/>
          <a:lstStyle/>
          <a:p>
            <a:pPr eaLnBrk="1" hangingPunct="1">
              <a:lnSpc>
                <a:spcPct val="90000"/>
              </a:lnSpc>
            </a:pPr>
            <a:endParaRPr lang="en-GB" sz="2400" smtClean="0">
              <a:ea typeface="ＭＳ Ｐゴシック" pitchFamily="34" charset="-128"/>
              <a:cs typeface="Times New Roman" pitchFamily="18" charset="0"/>
            </a:endParaRPr>
          </a:p>
          <a:p>
            <a:pPr eaLnBrk="1" hangingPunct="1">
              <a:lnSpc>
                <a:spcPct val="90000"/>
              </a:lnSpc>
            </a:pPr>
            <a:r>
              <a:rPr lang="en-GB" sz="2400" smtClean="0">
                <a:ea typeface="ＭＳ Ｐゴシック" pitchFamily="34" charset="-128"/>
                <a:cs typeface="Times New Roman" pitchFamily="18" charset="0"/>
              </a:rPr>
              <a:t>Anxiety is a negative response to a stimulus</a:t>
            </a:r>
          </a:p>
          <a:p>
            <a:pPr eaLnBrk="1" hangingPunct="1">
              <a:lnSpc>
                <a:spcPct val="90000"/>
              </a:lnSpc>
            </a:pPr>
            <a:r>
              <a:rPr lang="en-GB" sz="2400" smtClean="0">
                <a:ea typeface="ＭＳ Ｐゴシック" pitchFamily="34" charset="-128"/>
                <a:cs typeface="Times New Roman" pitchFamily="18" charset="0"/>
              </a:rPr>
              <a:t>Drive Theory predicts a positive linear relationship between arousal and performance</a:t>
            </a:r>
          </a:p>
          <a:p>
            <a:pPr eaLnBrk="1" hangingPunct="1">
              <a:lnSpc>
                <a:spcPct val="90000"/>
              </a:lnSpc>
            </a:pPr>
            <a:r>
              <a:rPr lang="en-GB" sz="2400" smtClean="0">
                <a:ea typeface="ＭＳ Ｐゴシック" pitchFamily="34" charset="-128"/>
                <a:cs typeface="Times New Roman" pitchFamily="18" charset="0"/>
              </a:rPr>
              <a:t>The inverted U hypothesis proposed the notion of optimal arousal levels - that produce maximum performance</a:t>
            </a:r>
          </a:p>
          <a:p>
            <a:pPr eaLnBrk="1" hangingPunct="1">
              <a:lnSpc>
                <a:spcPct val="90000"/>
              </a:lnSpc>
            </a:pPr>
            <a:r>
              <a:rPr lang="en-GB" sz="2400" smtClean="0">
                <a:ea typeface="ＭＳ Ｐゴシック" pitchFamily="34" charset="-128"/>
                <a:cs typeface="Times New Roman" pitchFamily="18" charset="0"/>
              </a:rPr>
              <a:t>Limitations of the uni-dimensional approach have been presented </a:t>
            </a:r>
          </a:p>
          <a:p>
            <a:pPr eaLnBrk="1" hangingPunct="1">
              <a:lnSpc>
                <a:spcPct val="90000"/>
              </a:lnSpc>
            </a:pPr>
            <a:r>
              <a:rPr lang="en-GB" sz="2400" smtClean="0">
                <a:ea typeface="ＭＳ Ｐゴシック" pitchFamily="34" charset="-128"/>
                <a:cs typeface="Times New Roman" pitchFamily="18" charset="0"/>
              </a:rPr>
              <a:t>Matching Hypothesis - Match treatment to symptom</a:t>
            </a:r>
          </a:p>
          <a:p>
            <a:pPr eaLnBrk="1" hangingPunct="1">
              <a:lnSpc>
                <a:spcPct val="90000"/>
              </a:lnSpc>
            </a:pPr>
            <a:r>
              <a:rPr lang="en-GB" sz="2400" smtClean="0">
                <a:ea typeface="ＭＳ Ｐゴシック" pitchFamily="34" charset="-128"/>
                <a:cs typeface="Times New Roman" pitchFamily="18" charset="0"/>
              </a:rPr>
              <a:t>Multidimensional approach to anxiety is necessary</a:t>
            </a:r>
          </a:p>
          <a:p>
            <a:pPr eaLnBrk="1" hangingPunct="1">
              <a:lnSpc>
                <a:spcPct val="90000"/>
              </a:lnSpc>
              <a:buFont typeface="Wingdings" pitchFamily="2" charset="2"/>
              <a:buNone/>
            </a:pPr>
            <a:endParaRPr lang="en-GB" sz="2400" smtClean="0">
              <a:ea typeface="ＭＳ Ｐゴシック" pitchFamily="34" charset="-128"/>
              <a:cs typeface="Times New Roman" pitchFamily="18" charset="0"/>
            </a:endParaRPr>
          </a:p>
          <a:p>
            <a:pPr eaLnBrk="1" hangingPunct="1">
              <a:lnSpc>
                <a:spcPct val="90000"/>
              </a:lnSpc>
            </a:pPr>
            <a:endParaRPr lang="en-US" sz="1600" smtClean="0">
              <a:ea typeface="ＭＳ Ｐゴシック" pitchFamily="34" charset="-128"/>
              <a:cs typeface="Times New Roman" pitchFamily="18" charset="0"/>
            </a:endParaRPr>
          </a:p>
        </p:txBody>
      </p:sp>
    </p:spTree>
    <p:extLst>
      <p:ext uri="{BB962C8B-B14F-4D97-AF65-F5344CB8AC3E}">
        <p14:creationId xmlns:p14="http://schemas.microsoft.com/office/powerpoint/2010/main" val="279524275"/>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1747">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1747">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1747">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1747">
                                            <p:txEl>
                                              <p:pRg st="4" end="4"/>
                                            </p:txEl>
                                          </p:spTgt>
                                        </p:tgtEl>
                                        <p:attrNameLst>
                                          <p:attrName>style.visibility</p:attrName>
                                        </p:attrNameLst>
                                      </p:cBhvr>
                                      <p:to>
                                        <p:strVal val="visible"/>
                                      </p:to>
                                    </p:set>
                                  </p:childTnLst>
                                </p:cTn>
                              </p:par>
                            </p:childTnLst>
                          </p:cTn>
                        </p:par>
                      </p:childTnLst>
                    </p:cTn>
                  </p:par>
                  <p:par>
                    <p:cTn id="19" fill="hold" nodeType="clickPar">
                      <p:stCondLst>
                        <p:cond delay="indefinite"/>
                      </p:stCondLst>
                      <p:childTnLst>
                        <p:par>
                          <p:cTn id="20" fill="hold" nodeType="withGroup">
                            <p:stCondLst>
                              <p:cond delay="0"/>
                            </p:stCondLst>
                            <p:childTnLst>
                              <p:par>
                                <p:cTn id="21" presetID="1" presetClass="entr" presetSubtype="0" fill="hold" grpId="0" nodeType="clickEffect">
                                  <p:stCondLst>
                                    <p:cond delay="0"/>
                                  </p:stCondLst>
                                  <p:childTnLst>
                                    <p:set>
                                      <p:cBhvr>
                                        <p:cTn id="22" dur="1" fill="hold">
                                          <p:stCondLst>
                                            <p:cond delay="499"/>
                                          </p:stCondLst>
                                        </p:cTn>
                                        <p:tgtEl>
                                          <p:spTgt spid="31747">
                                            <p:txEl>
                                              <p:pRg st="5" end="5"/>
                                            </p:txEl>
                                          </p:spTgt>
                                        </p:tgtEl>
                                        <p:attrNameLst>
                                          <p:attrName>style.visibility</p:attrName>
                                        </p:attrNameLst>
                                      </p:cBhvr>
                                      <p:to>
                                        <p:strVal val="visible"/>
                                      </p:to>
                                    </p:set>
                                  </p:childTnLst>
                                </p:cTn>
                              </p:par>
                            </p:childTnLst>
                          </p:cTn>
                        </p:par>
                      </p:childTnLst>
                    </p:cTn>
                  </p:par>
                  <p:par>
                    <p:cTn id="23" fill="hold" nodeType="clickPar">
                      <p:stCondLst>
                        <p:cond delay="indefinite"/>
                      </p:stCondLst>
                      <p:childTnLst>
                        <p:par>
                          <p:cTn id="24" fill="hold" nodeType="withGroup">
                            <p:stCondLst>
                              <p:cond delay="0"/>
                            </p:stCondLst>
                            <p:childTnLst>
                              <p:par>
                                <p:cTn id="25" presetID="1" presetClass="entr" presetSubtype="0" fill="hold" grpId="0" nodeType="clickEffect">
                                  <p:stCondLst>
                                    <p:cond delay="0"/>
                                  </p:stCondLst>
                                  <p:childTnLst>
                                    <p:set>
                                      <p:cBhvr>
                                        <p:cTn id="26" dur="1" fill="hold">
                                          <p:stCondLst>
                                            <p:cond delay="499"/>
                                          </p:stCondLst>
                                        </p:cTn>
                                        <p:tgtEl>
                                          <p:spTgt spid="31747">
                                            <p:txEl>
                                              <p:pRg st="6" end="6"/>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1747" grpId="0" build="p" autoUpdateAnimBg="0"/>
    </p:bld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pPr eaLnBrk="1" hangingPunct="1"/>
            <a:r>
              <a:rPr lang="en-GB" sz="3800" smtClean="0">
                <a:ea typeface="ＭＳ Ｐゴシック" pitchFamily="34" charset="-128"/>
              </a:rPr>
              <a:t>Tasks / Questions to answer…</a:t>
            </a:r>
          </a:p>
        </p:txBody>
      </p:sp>
      <p:sp>
        <p:nvSpPr>
          <p:cNvPr id="32771" name="Rectangle 3"/>
          <p:cNvSpPr>
            <a:spLocks noGrp="1" noChangeArrowheads="1"/>
          </p:cNvSpPr>
          <p:nvPr>
            <p:ph type="body" idx="1"/>
          </p:nvPr>
        </p:nvSpPr>
        <p:spPr/>
        <p:txBody>
          <a:bodyPr/>
          <a:lstStyle/>
          <a:p>
            <a:pPr eaLnBrk="1" hangingPunct="1"/>
            <a:endParaRPr lang="en-US" smtClean="0">
              <a:ea typeface="ＭＳ Ｐゴシック" pitchFamily="34" charset="-128"/>
            </a:endParaRPr>
          </a:p>
        </p:txBody>
      </p:sp>
    </p:spTree>
    <p:extLst>
      <p:ext uri="{BB962C8B-B14F-4D97-AF65-F5344CB8AC3E}">
        <p14:creationId xmlns:p14="http://schemas.microsoft.com/office/powerpoint/2010/main" val="946672303"/>
      </p:ext>
    </p:extLst>
  </p:cSld>
  <p:clrMapOvr>
    <a:masterClrMapping/>
  </p:clrMapOvr>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p:cNvSpPr>
            <a:spLocks noGrp="1" noChangeArrowheads="1"/>
          </p:cNvSpPr>
          <p:nvPr>
            <p:ph type="title"/>
          </p:nvPr>
        </p:nvSpPr>
        <p:spPr>
          <a:xfrm>
            <a:off x="611188" y="0"/>
            <a:ext cx="7772400" cy="836613"/>
          </a:xfrm>
        </p:spPr>
        <p:txBody>
          <a:bodyPr/>
          <a:lstStyle/>
          <a:p>
            <a:pPr eaLnBrk="1" hangingPunct="1"/>
            <a:r>
              <a:rPr lang="en-GB" smtClean="0">
                <a:ea typeface="ＭＳ Ｐゴシック" pitchFamily="34" charset="-128"/>
              </a:rPr>
              <a:t>Question 1:</a:t>
            </a:r>
          </a:p>
        </p:txBody>
      </p:sp>
      <p:sp>
        <p:nvSpPr>
          <p:cNvPr id="33795" name="Rectangle 3"/>
          <p:cNvSpPr>
            <a:spLocks noGrp="1" noChangeArrowheads="1"/>
          </p:cNvSpPr>
          <p:nvPr>
            <p:ph type="body" idx="1"/>
          </p:nvPr>
        </p:nvSpPr>
        <p:spPr>
          <a:xfrm>
            <a:off x="685800" y="692150"/>
            <a:ext cx="7772400" cy="5976938"/>
          </a:xfrm>
        </p:spPr>
        <p:txBody>
          <a:bodyPr/>
          <a:lstStyle/>
          <a:p>
            <a:pPr eaLnBrk="1" hangingPunct="1"/>
            <a:r>
              <a:rPr lang="en-GB" sz="2400" smtClean="0">
                <a:ea typeface="ＭＳ Ｐゴシック" pitchFamily="34" charset="-128"/>
              </a:rPr>
              <a:t>Complete the Competitive State Anxiety Inventory – 2 (CSAI-2) retrospectively.</a:t>
            </a:r>
          </a:p>
          <a:p>
            <a:pPr eaLnBrk="1" hangingPunct="1"/>
            <a:r>
              <a:rPr lang="en-GB" sz="2400" smtClean="0">
                <a:ea typeface="ＭＳ Ｐゴシック" pitchFamily="34" charset="-128"/>
              </a:rPr>
              <a:t>Think back to an important competition and how you felt just prior to competing….</a:t>
            </a:r>
          </a:p>
          <a:p>
            <a:pPr algn="ctr" eaLnBrk="1" hangingPunct="1"/>
            <a:r>
              <a:rPr lang="en-GB" sz="2400" smtClean="0">
                <a:solidFill>
                  <a:srgbClr val="0000FF"/>
                </a:solidFill>
                <a:ea typeface="ＭＳ Ｐゴシック" pitchFamily="34" charset="-128"/>
              </a:rPr>
              <a:t>Scoring of CSAI-2</a:t>
            </a:r>
          </a:p>
          <a:p>
            <a:pPr eaLnBrk="1" hangingPunct="1">
              <a:buFont typeface="Wingdings" pitchFamily="2" charset="2"/>
              <a:buNone/>
            </a:pPr>
            <a:r>
              <a:rPr lang="en-GB" sz="2400" smtClean="0">
                <a:ea typeface="ＭＳ Ｐゴシック" pitchFamily="34" charset="-128"/>
              </a:rPr>
              <a:t>Self Confidence (3, 6, 9, 12, 15, 18, 21, 24, 27)</a:t>
            </a:r>
          </a:p>
          <a:p>
            <a:pPr eaLnBrk="1" hangingPunct="1">
              <a:buFont typeface="Wingdings" pitchFamily="2" charset="2"/>
              <a:buNone/>
            </a:pPr>
            <a:r>
              <a:rPr lang="en-GB" sz="2400" smtClean="0">
                <a:ea typeface="ＭＳ Ｐゴシック" pitchFamily="34" charset="-128"/>
              </a:rPr>
              <a:t>Cognitive (1, 4, 7, 10, 13, 16, 19, 22, 25)</a:t>
            </a:r>
          </a:p>
          <a:p>
            <a:pPr eaLnBrk="1" hangingPunct="1">
              <a:buFont typeface="Wingdings" pitchFamily="2" charset="2"/>
              <a:buNone/>
            </a:pPr>
            <a:r>
              <a:rPr lang="en-GB" sz="2400" smtClean="0">
                <a:ea typeface="ＭＳ Ｐゴシック" pitchFamily="34" charset="-128"/>
              </a:rPr>
              <a:t>Somatic (2, 5, 8, 11, 14*, 17, 20, 23, 26)</a:t>
            </a:r>
          </a:p>
          <a:p>
            <a:pPr eaLnBrk="1" hangingPunct="1"/>
            <a:r>
              <a:rPr lang="en-GB" sz="2400" smtClean="0">
                <a:ea typeface="ＭＳ Ｐゴシック" pitchFamily="34" charset="-128"/>
              </a:rPr>
              <a:t>Your scores for each subscale should be in the range of 9-36</a:t>
            </a:r>
          </a:p>
          <a:p>
            <a:pPr eaLnBrk="1" hangingPunct="1"/>
            <a:r>
              <a:rPr lang="en-GB" sz="2400" smtClean="0">
                <a:ea typeface="ＭＳ Ｐゴシック" pitchFamily="34" charset="-128"/>
              </a:rPr>
              <a:t>Add together total scores for cognitive and somatic anxiety (range of 18-72)</a:t>
            </a:r>
          </a:p>
        </p:txBody>
      </p:sp>
    </p:spTree>
    <p:extLst>
      <p:ext uri="{BB962C8B-B14F-4D97-AF65-F5344CB8AC3E}">
        <p14:creationId xmlns:p14="http://schemas.microsoft.com/office/powerpoint/2010/main" val="284780218"/>
      </p:ext>
    </p:extLst>
  </p:cSld>
  <p:clrMapOvr>
    <a:masterClrMapping/>
  </p:clrMapOvr>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2"/>
          <p:cNvSpPr>
            <a:spLocks noGrp="1" noChangeArrowheads="1"/>
          </p:cNvSpPr>
          <p:nvPr>
            <p:ph type="title"/>
          </p:nvPr>
        </p:nvSpPr>
        <p:spPr>
          <a:xfrm>
            <a:off x="900113" y="692150"/>
            <a:ext cx="7772400" cy="371475"/>
          </a:xfrm>
        </p:spPr>
        <p:txBody>
          <a:bodyPr/>
          <a:lstStyle/>
          <a:p>
            <a:pPr eaLnBrk="1" hangingPunct="1"/>
            <a:r>
              <a:rPr lang="en-GB" sz="3200" smtClean="0">
                <a:solidFill>
                  <a:srgbClr val="0000FF"/>
                </a:solidFill>
                <a:ea typeface="ＭＳ Ｐゴシック" pitchFamily="34" charset="-128"/>
              </a:rPr>
              <a:t>2. In pairs, think back to competitive situations when you have felt anxious…</a:t>
            </a:r>
            <a:br>
              <a:rPr lang="en-GB" sz="3200" smtClean="0">
                <a:solidFill>
                  <a:srgbClr val="0000FF"/>
                </a:solidFill>
                <a:ea typeface="ＭＳ Ｐゴシック" pitchFamily="34" charset="-128"/>
              </a:rPr>
            </a:br>
            <a:endParaRPr lang="en-GB" sz="3200" smtClean="0">
              <a:solidFill>
                <a:srgbClr val="0000FF"/>
              </a:solidFill>
              <a:ea typeface="ＭＳ Ｐゴシック" pitchFamily="34" charset="-128"/>
            </a:endParaRPr>
          </a:p>
        </p:txBody>
      </p:sp>
      <p:sp>
        <p:nvSpPr>
          <p:cNvPr id="34819" name="Rectangle 3"/>
          <p:cNvSpPr>
            <a:spLocks noGrp="1" noChangeArrowheads="1"/>
          </p:cNvSpPr>
          <p:nvPr>
            <p:ph type="body" idx="1"/>
          </p:nvPr>
        </p:nvSpPr>
        <p:spPr>
          <a:xfrm>
            <a:off x="900113" y="1341438"/>
            <a:ext cx="7772400" cy="4762500"/>
          </a:xfrm>
        </p:spPr>
        <p:txBody>
          <a:bodyPr/>
          <a:lstStyle/>
          <a:p>
            <a:pPr eaLnBrk="1" hangingPunct="1"/>
            <a:endParaRPr lang="en-GB" smtClean="0">
              <a:solidFill>
                <a:schemeClr val="accent1"/>
              </a:solidFill>
              <a:ea typeface="ＭＳ Ｐゴシック" pitchFamily="34" charset="-128"/>
            </a:endParaRPr>
          </a:p>
          <a:p>
            <a:pPr eaLnBrk="1" hangingPunct="1">
              <a:buFont typeface="Wingdings" pitchFamily="2" charset="2"/>
              <a:buNone/>
            </a:pPr>
            <a:r>
              <a:rPr lang="en-GB" smtClean="0">
                <a:ea typeface="ＭＳ Ｐゴシック" pitchFamily="34" charset="-128"/>
              </a:rPr>
              <a:t>When did the anxiety start?</a:t>
            </a:r>
          </a:p>
          <a:p>
            <a:pPr eaLnBrk="1" hangingPunct="1">
              <a:buFont typeface="Wingdings" pitchFamily="2" charset="2"/>
              <a:buNone/>
            </a:pPr>
            <a:r>
              <a:rPr lang="en-GB" smtClean="0">
                <a:ea typeface="ＭＳ Ｐゴシック" pitchFamily="34" charset="-128"/>
              </a:rPr>
              <a:t>What caused your anxiety?</a:t>
            </a:r>
          </a:p>
          <a:p>
            <a:pPr eaLnBrk="1" hangingPunct="1">
              <a:buFont typeface="Wingdings" pitchFamily="2" charset="2"/>
              <a:buNone/>
            </a:pPr>
            <a:r>
              <a:rPr lang="en-GB" smtClean="0">
                <a:ea typeface="ＭＳ Ｐゴシック" pitchFamily="34" charset="-128"/>
              </a:rPr>
              <a:t>What were the symptoms?</a:t>
            </a:r>
          </a:p>
          <a:p>
            <a:pPr eaLnBrk="1" hangingPunct="1">
              <a:buFont typeface="Wingdings" pitchFamily="2" charset="2"/>
              <a:buNone/>
            </a:pPr>
            <a:endParaRPr lang="en-GB" smtClean="0">
              <a:ea typeface="ＭＳ Ｐゴシック" pitchFamily="34" charset="-128"/>
            </a:endParaRPr>
          </a:p>
          <a:p>
            <a:pPr eaLnBrk="1" hangingPunct="1">
              <a:buFont typeface="Wingdings" pitchFamily="2" charset="2"/>
              <a:buNone/>
            </a:pPr>
            <a:r>
              <a:rPr lang="en-GB" smtClean="0">
                <a:ea typeface="ＭＳ Ｐゴシック" pitchFamily="34" charset="-128"/>
              </a:rPr>
              <a:t>How did you perform?</a:t>
            </a:r>
          </a:p>
        </p:txBody>
      </p:sp>
    </p:spTree>
    <p:extLst>
      <p:ext uri="{BB962C8B-B14F-4D97-AF65-F5344CB8AC3E}">
        <p14:creationId xmlns:p14="http://schemas.microsoft.com/office/powerpoint/2010/main" val="1830959044"/>
      </p:ext>
    </p:extLst>
  </p:cSld>
  <p:clrMapOvr>
    <a:masterClrMapping/>
  </p:clrMapOvr>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p:cNvSpPr>
            <a:spLocks noGrp="1" noChangeArrowheads="1"/>
          </p:cNvSpPr>
          <p:nvPr>
            <p:ph type="title"/>
          </p:nvPr>
        </p:nvSpPr>
        <p:spPr/>
        <p:txBody>
          <a:bodyPr/>
          <a:lstStyle/>
          <a:p>
            <a:pPr eaLnBrk="1" hangingPunct="1"/>
            <a:r>
              <a:rPr lang="en-GB" smtClean="0">
                <a:ea typeface="ＭＳ Ｐゴシック" pitchFamily="34" charset="-128"/>
              </a:rPr>
              <a:t>Question 3:</a:t>
            </a:r>
          </a:p>
        </p:txBody>
      </p:sp>
      <p:sp>
        <p:nvSpPr>
          <p:cNvPr id="35843" name="Rectangle 3"/>
          <p:cNvSpPr>
            <a:spLocks noGrp="1" noChangeArrowheads="1"/>
          </p:cNvSpPr>
          <p:nvPr>
            <p:ph type="body" idx="1"/>
          </p:nvPr>
        </p:nvSpPr>
        <p:spPr/>
        <p:txBody>
          <a:bodyPr/>
          <a:lstStyle/>
          <a:p>
            <a:pPr eaLnBrk="1" hangingPunct="1">
              <a:buFont typeface="Wingdings" pitchFamily="2" charset="2"/>
              <a:buNone/>
            </a:pPr>
            <a:r>
              <a:rPr lang="en-GB" smtClean="0">
                <a:ea typeface="ＭＳ Ｐゴシック" pitchFamily="34" charset="-128"/>
              </a:rPr>
              <a:t>Differentiate between trait and state anxiety.</a:t>
            </a:r>
          </a:p>
          <a:p>
            <a:pPr eaLnBrk="1" hangingPunct="1"/>
            <a:endParaRPr lang="en-GB" smtClean="0">
              <a:ea typeface="ＭＳ Ｐゴシック" pitchFamily="34" charset="-128"/>
            </a:endParaRPr>
          </a:p>
          <a:p>
            <a:pPr eaLnBrk="1" hangingPunct="1"/>
            <a:endParaRPr lang="en-GB" smtClean="0">
              <a:ea typeface="ＭＳ Ｐゴシック" pitchFamily="34" charset="-128"/>
            </a:endParaRPr>
          </a:p>
          <a:p>
            <a:pPr eaLnBrk="1" hangingPunct="1">
              <a:buFont typeface="Wingdings" pitchFamily="2" charset="2"/>
              <a:buNone/>
            </a:pPr>
            <a:r>
              <a:rPr lang="en-GB" smtClean="0">
                <a:ea typeface="ＭＳ Ｐゴシック" pitchFamily="34" charset="-128"/>
              </a:rPr>
              <a:t>What are the components of state anxiety?</a:t>
            </a:r>
          </a:p>
        </p:txBody>
      </p:sp>
    </p:spTree>
    <p:extLst>
      <p:ext uri="{BB962C8B-B14F-4D97-AF65-F5344CB8AC3E}">
        <p14:creationId xmlns:p14="http://schemas.microsoft.com/office/powerpoint/2010/main" val="51858374"/>
      </p:ext>
    </p:extLst>
  </p:cSld>
  <p:clrMapOvr>
    <a:masterClrMapping/>
  </p:clrMapOvr>
  <p:timing>
    <p:tnLst>
      <p:par>
        <p:cTn id="1" dur="indefinite" restart="never" nodeType="tmRoot"/>
      </p:par>
    </p:tnLst>
  </p:timing>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6866" name="Rectangle 2"/>
          <p:cNvSpPr>
            <a:spLocks noGrp="1" noChangeArrowheads="1"/>
          </p:cNvSpPr>
          <p:nvPr>
            <p:ph type="title"/>
          </p:nvPr>
        </p:nvSpPr>
        <p:spPr/>
        <p:txBody>
          <a:bodyPr/>
          <a:lstStyle/>
          <a:p>
            <a:pPr eaLnBrk="1" hangingPunct="1"/>
            <a:r>
              <a:rPr lang="en-GB" smtClean="0">
                <a:ea typeface="ＭＳ Ｐゴシック" pitchFamily="34" charset="-128"/>
              </a:rPr>
              <a:t>Question 4:</a:t>
            </a:r>
          </a:p>
        </p:txBody>
      </p:sp>
      <p:sp>
        <p:nvSpPr>
          <p:cNvPr id="36867" name="Rectangle 3"/>
          <p:cNvSpPr>
            <a:spLocks noGrp="1" noChangeArrowheads="1"/>
          </p:cNvSpPr>
          <p:nvPr>
            <p:ph type="body" idx="1"/>
          </p:nvPr>
        </p:nvSpPr>
        <p:spPr/>
        <p:txBody>
          <a:bodyPr/>
          <a:lstStyle/>
          <a:p>
            <a:pPr eaLnBrk="1" hangingPunct="1">
              <a:buFont typeface="Wingdings" pitchFamily="2" charset="2"/>
              <a:buNone/>
            </a:pPr>
            <a:r>
              <a:rPr lang="en-GB" smtClean="0">
                <a:ea typeface="ＭＳ Ｐゴシック" pitchFamily="34" charset="-128"/>
              </a:rPr>
              <a:t>Can anxiety ever be positive?</a:t>
            </a:r>
          </a:p>
        </p:txBody>
      </p:sp>
    </p:spTree>
    <p:extLst>
      <p:ext uri="{BB962C8B-B14F-4D97-AF65-F5344CB8AC3E}">
        <p14:creationId xmlns:p14="http://schemas.microsoft.com/office/powerpoint/2010/main" val="2083959489"/>
      </p:ext>
    </p:extLst>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2"/>
          <p:cNvSpPr>
            <a:spLocks noGrp="1" noChangeArrowheads="1"/>
          </p:cNvSpPr>
          <p:nvPr>
            <p:ph type="title"/>
          </p:nvPr>
        </p:nvSpPr>
        <p:spPr/>
        <p:txBody>
          <a:bodyPr/>
          <a:lstStyle/>
          <a:p>
            <a:pPr eaLnBrk="1" hangingPunct="1"/>
            <a:r>
              <a:rPr lang="en-GB" smtClean="0">
                <a:ea typeface="ＭＳ Ｐゴシック" pitchFamily="34" charset="-128"/>
              </a:rPr>
              <a:t>Question 5:</a:t>
            </a:r>
          </a:p>
        </p:txBody>
      </p:sp>
      <p:sp>
        <p:nvSpPr>
          <p:cNvPr id="37891" name="Rectangle 3"/>
          <p:cNvSpPr>
            <a:spLocks noGrp="1" noChangeArrowheads="1"/>
          </p:cNvSpPr>
          <p:nvPr>
            <p:ph type="body" idx="1"/>
          </p:nvPr>
        </p:nvSpPr>
        <p:spPr/>
        <p:txBody>
          <a:bodyPr/>
          <a:lstStyle/>
          <a:p>
            <a:pPr eaLnBrk="1" hangingPunct="1">
              <a:buFont typeface="Wingdings" pitchFamily="2" charset="2"/>
              <a:buNone/>
            </a:pPr>
            <a:r>
              <a:rPr lang="en-GB" smtClean="0">
                <a:ea typeface="ＭＳ Ｐゴシック" pitchFamily="34" charset="-128"/>
              </a:rPr>
              <a:t>How can anxiety be controlled in sport?</a:t>
            </a:r>
          </a:p>
          <a:p>
            <a:pPr eaLnBrk="1" hangingPunct="1">
              <a:buFont typeface="Wingdings" pitchFamily="2" charset="2"/>
              <a:buNone/>
            </a:pPr>
            <a:endParaRPr lang="en-GB" smtClean="0">
              <a:ea typeface="ＭＳ Ｐゴシック" pitchFamily="34" charset="-128"/>
            </a:endParaRPr>
          </a:p>
          <a:p>
            <a:pPr eaLnBrk="1" hangingPunct="1">
              <a:buFont typeface="Wingdings" pitchFamily="2" charset="2"/>
              <a:buNone/>
            </a:pPr>
            <a:endParaRPr lang="en-GB" smtClean="0">
              <a:ea typeface="ＭＳ Ｐゴシック" pitchFamily="34" charset="-128"/>
            </a:endParaRPr>
          </a:p>
          <a:p>
            <a:pPr eaLnBrk="1" hangingPunct="1">
              <a:buFont typeface="Wingdings" pitchFamily="2" charset="2"/>
              <a:buNone/>
            </a:pPr>
            <a:r>
              <a:rPr lang="en-GB" smtClean="0">
                <a:ea typeface="ＭＳ Ｐゴシック" pitchFamily="34" charset="-128"/>
              </a:rPr>
              <a:t>How do you control your anxiety levels?</a:t>
            </a:r>
          </a:p>
        </p:txBody>
      </p:sp>
    </p:spTree>
    <p:extLst>
      <p:ext uri="{BB962C8B-B14F-4D97-AF65-F5344CB8AC3E}">
        <p14:creationId xmlns:p14="http://schemas.microsoft.com/office/powerpoint/2010/main" val="2654189355"/>
      </p:ext>
    </p:extLst>
  </p:cSld>
  <p:clrMapOvr>
    <a:masterClrMapping/>
  </p:clrMapOvr>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PhAnim="0">
  <p:cSld>
    <p:spTree>
      <p:nvGrpSpPr>
        <p:cNvPr id="1" name=""/>
        <p:cNvGrpSpPr/>
        <p:nvPr/>
      </p:nvGrpSpPr>
      <p:grpSpPr>
        <a:xfrm>
          <a:off x="0" y="0"/>
          <a:ext cx="0" cy="0"/>
          <a:chOff x="0" y="0"/>
          <a:chExt cx="0" cy="0"/>
        </a:xfrm>
      </p:grpSpPr>
      <p:sp>
        <p:nvSpPr>
          <p:cNvPr id="38914" name="Rectangle 2"/>
          <p:cNvSpPr>
            <a:spLocks noGrp="1" noChangeArrowheads="1"/>
          </p:cNvSpPr>
          <p:nvPr>
            <p:ph type="title"/>
          </p:nvPr>
        </p:nvSpPr>
        <p:spPr>
          <a:xfrm>
            <a:off x="685800" y="0"/>
            <a:ext cx="7772400" cy="1143000"/>
          </a:xfrm>
        </p:spPr>
        <p:txBody>
          <a:bodyPr/>
          <a:lstStyle/>
          <a:p>
            <a:pPr eaLnBrk="1" hangingPunct="1"/>
            <a:r>
              <a:rPr lang="en-GB" sz="3800" smtClean="0">
                <a:ea typeface="ＭＳ Ｐゴシック" pitchFamily="34" charset="-128"/>
              </a:rPr>
              <a:t/>
            </a:r>
            <a:br>
              <a:rPr lang="en-GB" sz="3800" smtClean="0">
                <a:ea typeface="ＭＳ Ｐゴシック" pitchFamily="34" charset="-128"/>
              </a:rPr>
            </a:br>
            <a:r>
              <a:rPr lang="en-GB" sz="3800" smtClean="0">
                <a:ea typeface="ＭＳ Ｐゴシック" pitchFamily="34" charset="-128"/>
              </a:rPr>
              <a:t>Review Questions</a:t>
            </a:r>
            <a:endParaRPr lang="en-US" sz="3800" smtClean="0">
              <a:ea typeface="ＭＳ Ｐゴシック" pitchFamily="34" charset="-128"/>
            </a:endParaRPr>
          </a:p>
        </p:txBody>
      </p:sp>
      <p:sp>
        <p:nvSpPr>
          <p:cNvPr id="32771" name="Rectangle 3"/>
          <p:cNvSpPr>
            <a:spLocks noGrp="1" noChangeArrowheads="1"/>
          </p:cNvSpPr>
          <p:nvPr>
            <p:ph type="body" idx="1"/>
          </p:nvPr>
        </p:nvSpPr>
        <p:spPr>
          <a:xfrm>
            <a:off x="827088" y="1371600"/>
            <a:ext cx="8012112" cy="5486400"/>
          </a:xfrm>
        </p:spPr>
        <p:txBody>
          <a:bodyPr/>
          <a:lstStyle/>
          <a:p>
            <a:pPr eaLnBrk="1" hangingPunct="1"/>
            <a:endParaRPr lang="en-GB" smtClean="0">
              <a:ea typeface="ＭＳ Ｐゴシック" pitchFamily="34" charset="-128"/>
            </a:endParaRPr>
          </a:p>
          <a:p>
            <a:pPr eaLnBrk="1" hangingPunct="1"/>
            <a:r>
              <a:rPr lang="en-GB" smtClean="0">
                <a:ea typeface="ＭＳ Ｐゴシック" pitchFamily="34" charset="-128"/>
              </a:rPr>
              <a:t>Define: State Anxiety, Trait Anxiety, Cognitive Anxiety, Somatic Anxiety.</a:t>
            </a:r>
          </a:p>
          <a:p>
            <a:pPr eaLnBrk="1" hangingPunct="1"/>
            <a:r>
              <a:rPr lang="en-GB" smtClean="0">
                <a:ea typeface="ＭＳ Ｐゴシック" pitchFamily="34" charset="-128"/>
              </a:rPr>
              <a:t>Outline the predictions of three uni-dimensional models of the anxiety / performance relationship.</a:t>
            </a:r>
          </a:p>
          <a:p>
            <a:pPr eaLnBrk="1" hangingPunct="1"/>
            <a:r>
              <a:rPr lang="en-GB" smtClean="0">
                <a:ea typeface="ＭＳ Ｐゴシック" pitchFamily="34" charset="-128"/>
              </a:rPr>
              <a:t>How can we measure anxiety?</a:t>
            </a:r>
          </a:p>
          <a:p>
            <a:pPr eaLnBrk="1" hangingPunct="1"/>
            <a:r>
              <a:rPr lang="en-GB" smtClean="0">
                <a:ea typeface="ＭＳ Ｐゴシック" pitchFamily="34" charset="-128"/>
              </a:rPr>
              <a:t>What are the main problems with a uni-dimensional approach to anxiety?</a:t>
            </a:r>
            <a:endParaRPr lang="en-US" smtClean="0">
              <a:ea typeface="ＭＳ Ｐゴシック" pitchFamily="34" charset="-128"/>
            </a:endParaRPr>
          </a:p>
        </p:txBody>
      </p:sp>
    </p:spTree>
    <p:extLst>
      <p:ext uri="{BB962C8B-B14F-4D97-AF65-F5344CB8AC3E}">
        <p14:creationId xmlns:p14="http://schemas.microsoft.com/office/powerpoint/2010/main" val="301431573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499"/>
                                          </p:stCondLst>
                                        </p:cTn>
                                        <p:tgtEl>
                                          <p:spTgt spid="32771">
                                            <p:txEl>
                                              <p:pRg st="1" end="1"/>
                                            </p:txEl>
                                          </p:spTgt>
                                        </p:tgtEl>
                                        <p:attrNameLst>
                                          <p:attrName>style.visibility</p:attrName>
                                        </p:attrNameLst>
                                      </p:cBhvr>
                                      <p:to>
                                        <p:strVal val="visible"/>
                                      </p:to>
                                    </p:set>
                                  </p:childTnLst>
                                </p:cTn>
                              </p:par>
                            </p:childTnLst>
                          </p:cTn>
                        </p:par>
                      </p:childTnLst>
                    </p:cTn>
                  </p:par>
                  <p:par>
                    <p:cTn id="7" fill="hold" nodeType="clickPar">
                      <p:stCondLst>
                        <p:cond delay="indefinite"/>
                      </p:stCondLst>
                      <p:childTnLst>
                        <p:par>
                          <p:cTn id="8" fill="hold" nodeType="withGroup">
                            <p:stCondLst>
                              <p:cond delay="0"/>
                            </p:stCondLst>
                            <p:childTnLst>
                              <p:par>
                                <p:cTn id="9" presetID="1" presetClass="entr" presetSubtype="0" fill="hold" grpId="0" nodeType="clickEffect">
                                  <p:stCondLst>
                                    <p:cond delay="0"/>
                                  </p:stCondLst>
                                  <p:childTnLst>
                                    <p:set>
                                      <p:cBhvr>
                                        <p:cTn id="10" dur="1" fill="hold">
                                          <p:stCondLst>
                                            <p:cond delay="499"/>
                                          </p:stCondLst>
                                        </p:cTn>
                                        <p:tgtEl>
                                          <p:spTgt spid="32771">
                                            <p:txEl>
                                              <p:pRg st="2" end="2"/>
                                            </p:txEl>
                                          </p:spTgt>
                                        </p:tgtEl>
                                        <p:attrNameLst>
                                          <p:attrName>style.visibility</p:attrName>
                                        </p:attrNameLst>
                                      </p:cBhvr>
                                      <p:to>
                                        <p:strVal val="visible"/>
                                      </p:to>
                                    </p:set>
                                  </p:childTnLst>
                                </p:cTn>
                              </p:par>
                            </p:childTnLst>
                          </p:cTn>
                        </p:par>
                      </p:childTnLst>
                    </p:cTn>
                  </p:par>
                  <p:par>
                    <p:cTn id="11" fill="hold" nodeType="clickPar">
                      <p:stCondLst>
                        <p:cond delay="indefinite"/>
                      </p:stCondLst>
                      <p:childTnLst>
                        <p:par>
                          <p:cTn id="12" fill="hold" nodeType="withGroup">
                            <p:stCondLst>
                              <p:cond delay="0"/>
                            </p:stCondLst>
                            <p:childTnLst>
                              <p:par>
                                <p:cTn id="13" presetID="1" presetClass="entr" presetSubtype="0" fill="hold" grpId="0" nodeType="clickEffect">
                                  <p:stCondLst>
                                    <p:cond delay="0"/>
                                  </p:stCondLst>
                                  <p:childTnLst>
                                    <p:set>
                                      <p:cBhvr>
                                        <p:cTn id="14" dur="1" fill="hold">
                                          <p:stCondLst>
                                            <p:cond delay="499"/>
                                          </p:stCondLst>
                                        </p:cTn>
                                        <p:tgtEl>
                                          <p:spTgt spid="32771">
                                            <p:txEl>
                                              <p:pRg st="3" end="3"/>
                                            </p:txEl>
                                          </p:spTgt>
                                        </p:tgtEl>
                                        <p:attrNameLst>
                                          <p:attrName>style.visibility</p:attrName>
                                        </p:attrNameLst>
                                      </p:cBhvr>
                                      <p:to>
                                        <p:strVal val="visible"/>
                                      </p:to>
                                    </p:set>
                                  </p:childTnLst>
                                </p:cTn>
                              </p:par>
                            </p:childTnLst>
                          </p:cTn>
                        </p:par>
                      </p:childTnLst>
                    </p:cTn>
                  </p:par>
                  <p:par>
                    <p:cTn id="15" fill="hold" nodeType="clickPar">
                      <p:stCondLst>
                        <p:cond delay="indefinite"/>
                      </p:stCondLst>
                      <p:childTnLst>
                        <p:par>
                          <p:cTn id="16" fill="hold" nodeType="withGroup">
                            <p:stCondLst>
                              <p:cond delay="0"/>
                            </p:stCondLst>
                            <p:childTnLst>
                              <p:par>
                                <p:cTn id="17" presetID="1" presetClass="entr" presetSubtype="0" fill="hold" grpId="0" nodeType="clickEffect">
                                  <p:stCondLst>
                                    <p:cond delay="0"/>
                                  </p:stCondLst>
                                  <p:childTnLst>
                                    <p:set>
                                      <p:cBhvr>
                                        <p:cTn id="18" dur="1" fill="hold">
                                          <p:stCondLst>
                                            <p:cond delay="499"/>
                                          </p:stCondLst>
                                        </p:cTn>
                                        <p:tgtEl>
                                          <p:spTgt spid="32771">
                                            <p:txEl>
                                              <p:pRg st="4" end="4"/>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2771" grpId="0" build="p" autoUpdateAnimBg="0"/>
    </p:bldLst>
  </p:timing>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0</TotalTime>
  <Words>1411</Words>
  <Application>Microsoft Office PowerPoint</Application>
  <PresentationFormat>On-screen Show (4:3)</PresentationFormat>
  <Paragraphs>225</Paragraphs>
  <Slides>36</Slides>
  <Notes>0</Notes>
  <HiddenSlides>0</HiddenSlides>
  <MMClips>0</MMClips>
  <ScaleCrop>false</ScaleCrop>
  <HeadingPairs>
    <vt:vector size="6" baseType="variant">
      <vt:variant>
        <vt:lpstr>Theme</vt:lpstr>
      </vt:variant>
      <vt:variant>
        <vt:i4>1</vt:i4>
      </vt:variant>
      <vt:variant>
        <vt:lpstr>Embedded OLE Servers</vt:lpstr>
      </vt:variant>
      <vt:variant>
        <vt:i4>1</vt:i4>
      </vt:variant>
      <vt:variant>
        <vt:lpstr>Slide Titles</vt:lpstr>
      </vt:variant>
      <vt:variant>
        <vt:i4>36</vt:i4>
      </vt:variant>
    </vt:vector>
  </HeadingPairs>
  <TitlesOfParts>
    <vt:vector size="38" baseType="lpstr">
      <vt:lpstr>Office Theme</vt:lpstr>
      <vt:lpstr>MS Org Chart</vt:lpstr>
      <vt:lpstr>  Anxiety in Sport</vt:lpstr>
      <vt:lpstr>At the end of this lecture you should be able to:</vt:lpstr>
      <vt:lpstr> Requirement to cope with pressure, stress &amp; anxiety accepted as a necessity in most competitive sports </vt:lpstr>
      <vt:lpstr> Elite Athletes Personal Accounts: David Hemery   </vt:lpstr>
      <vt:lpstr>Sharon Davis  Her thoughts between the heats &amp; final at the Moscow Olympics in 1980 prior to winning the Silver Medal. </vt:lpstr>
      <vt:lpstr> Why Study Stress &amp; Anxiety (Jones, 1991)   </vt:lpstr>
      <vt:lpstr>Definition of Terms   </vt:lpstr>
      <vt:lpstr>Relationship with Performance Ideal mental state for optimal performance </vt:lpstr>
      <vt:lpstr>Definitions</vt:lpstr>
      <vt:lpstr>PowerPoint Presentation</vt:lpstr>
      <vt:lpstr>Therefore…</vt:lpstr>
      <vt:lpstr>Jones (1995) Model of Facilitative and Debilitative Anxiety </vt:lpstr>
      <vt:lpstr>State-trait theory of anxiety – two types of anxiety (Spielberger, 1966) </vt:lpstr>
      <vt:lpstr>Uni-dimensional construct theories Drive theory (Hull, 1943; Spence &amp; Spence, 1966) </vt:lpstr>
      <vt:lpstr> Increases in arousal (Drive) improve performance if the sport skill is well learnt  Positive linear relationship - arousal and performance   Intuitive sense: boxing, weightlifting, sumo wrestling Criticised on several grounds:  </vt:lpstr>
      <vt:lpstr>Superseded by the inverted-U hypothesis (Hebb, 1955; Yerkes &amp; Dodson, 1908)  </vt:lpstr>
      <vt:lpstr>Inverted U Hypothesis</vt:lpstr>
      <vt:lpstr>Criticisms Include</vt:lpstr>
      <vt:lpstr>Hanin’s Zone of Optimal Functioning</vt:lpstr>
      <vt:lpstr>Measurement of anxiety </vt:lpstr>
      <vt:lpstr>Clinical and Test Anxiety</vt:lpstr>
      <vt:lpstr>Cognitive anxiety was defined by Morris, Davis and Hutchings (1981) as: </vt:lpstr>
      <vt:lpstr>PowerPoint Presentation</vt:lpstr>
      <vt:lpstr>Recognising symptoms of state anxiety and arousal / activation</vt:lpstr>
      <vt:lpstr>Anxiety multidimensional in nature – (needed an appropriate scale)</vt:lpstr>
      <vt:lpstr>Temporal patterning</vt:lpstr>
      <vt:lpstr>Frequency of cognitive intrusions?!</vt:lpstr>
      <vt:lpstr> Matching Hypothesis Match treatment to symptom </vt:lpstr>
      <vt:lpstr>Summary</vt:lpstr>
      <vt:lpstr>Tasks / Questions to answer…</vt:lpstr>
      <vt:lpstr>Question 1:</vt:lpstr>
      <vt:lpstr>2. In pairs, think back to competitive situations when you have felt anxious… </vt:lpstr>
      <vt:lpstr>Question 3:</vt:lpstr>
      <vt:lpstr>Question 4:</vt:lpstr>
      <vt:lpstr>Question 5:</vt:lpstr>
      <vt:lpstr> Review Questions</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Anxiety in Sport</dc:title>
  <dc:creator>Administrator</dc:creator>
  <cp:lastModifiedBy>Administrator</cp:lastModifiedBy>
  <cp:revision>1</cp:revision>
  <dcterms:created xsi:type="dcterms:W3CDTF">2015-11-03T15:22:14Z</dcterms:created>
  <dcterms:modified xsi:type="dcterms:W3CDTF">2015-11-03T15:22:45Z</dcterms:modified>
</cp:coreProperties>
</file>