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7"/>
  </p:notesMasterIdLst>
  <p:sldIdLst>
    <p:sldId id="382" r:id="rId2"/>
    <p:sldId id="399" r:id="rId3"/>
    <p:sldId id="400" r:id="rId4"/>
    <p:sldId id="403" r:id="rId5"/>
    <p:sldId id="404" r:id="rId6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100" d="100"/>
          <a:sy n="100" d="100"/>
        </p:scale>
        <p:origin x="195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21/06/2024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62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079227-C572-4E04-BA75-C9BA9842FF9E}"/>
              </a:ext>
            </a:extLst>
          </p:cNvPr>
          <p:cNvSpPr/>
          <p:nvPr/>
        </p:nvSpPr>
        <p:spPr>
          <a:xfrm>
            <a:off x="827584" y="2492897"/>
            <a:ext cx="770485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</a:rPr>
              <a:t>MBA Financial Management</a:t>
            </a:r>
          </a:p>
          <a:p>
            <a:pPr algn="ctr"/>
            <a:r>
              <a:rPr lang="en-GB" sz="4400" dirty="0">
                <a:solidFill>
                  <a:srgbClr val="FFFF00"/>
                </a:solidFill>
              </a:rPr>
              <a:t>LCMB7002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CA9139C-1300-4F31-BDA2-42BABE7058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365104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Some key accounting and finance terms</a:t>
            </a: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098F-B9A9-416F-9E46-52B9531C1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tx2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en-GB" sz="3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Some basic accounting </a:t>
            </a:r>
            <a:r>
              <a:rPr lang="en-GB" sz="3400">
                <a:solidFill>
                  <a:schemeClr val="tx2">
                    <a:lumMod val="20000"/>
                    <a:lumOff val="80000"/>
                  </a:schemeClr>
                </a:solidFill>
              </a:rPr>
              <a:t>and finance </a:t>
            </a:r>
            <a:r>
              <a:rPr lang="en-GB" sz="3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terms - 1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B2255DF-4EB6-4647-A591-7089F50F27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632641"/>
              </p:ext>
            </p:extLst>
          </p:nvPr>
        </p:nvGraphicFramePr>
        <p:xfrm>
          <a:off x="0" y="982980"/>
          <a:ext cx="9144000" cy="47502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6465">
                  <a:extLst>
                    <a:ext uri="{9D8B030D-6E8A-4147-A177-3AD203B41FA5}">
                      <a16:colId xmlns:a16="http://schemas.microsoft.com/office/drawing/2014/main" val="91316122"/>
                    </a:ext>
                  </a:extLst>
                </a:gridCol>
                <a:gridCol w="7137535">
                  <a:extLst>
                    <a:ext uri="{9D8B030D-6E8A-4147-A177-3AD203B41FA5}">
                      <a16:colId xmlns:a16="http://schemas.microsoft.com/office/drawing/2014/main" val="1418390404"/>
                    </a:ext>
                  </a:extLst>
                </a:gridCol>
              </a:tblGrid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Term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Brief explanation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587988"/>
                  </a:ext>
                </a:extLst>
              </a:tr>
              <a:tr h="699223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Asset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A physical or intangible thing that an organisation uses to generate future revenues. Assets are either current or non-current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08208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Budget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A financial plan or forecast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0648721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Assets less liabilities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0795426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The most liquid form of asset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676663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Cost of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Opening stock plus stock purchases less closing stock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932090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Trade payables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Organisations or individuals who are owed money or goods to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811779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Under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929550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Trade receivables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Organisations or individuals who owe money or goods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165747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Depreciation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Reducing the accounting (not market) value of an asset over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815155"/>
                  </a:ext>
                </a:extLst>
              </a:tr>
              <a:tr h="405105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Direct costs of running a business, such as labour or 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60137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A5A2E-B3CA-4C0E-8AFC-033DF0F07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808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098F-B9A9-416F-9E46-52B9531C1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350"/>
            <a:ext cx="9144000" cy="1143000"/>
          </a:xfrm>
          <a:solidFill>
            <a:schemeClr val="tx2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en-GB" sz="3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Some basic finance and accounting terms - 2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B2255DF-4EB6-4647-A591-7089F50F27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93709"/>
              </p:ext>
            </p:extLst>
          </p:nvPr>
        </p:nvGraphicFramePr>
        <p:xfrm>
          <a:off x="0" y="1136650"/>
          <a:ext cx="9144000" cy="45966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6465">
                  <a:extLst>
                    <a:ext uri="{9D8B030D-6E8A-4147-A177-3AD203B41FA5}">
                      <a16:colId xmlns:a16="http://schemas.microsoft.com/office/drawing/2014/main" val="91316122"/>
                    </a:ext>
                  </a:extLst>
                </a:gridCol>
                <a:gridCol w="7137535">
                  <a:extLst>
                    <a:ext uri="{9D8B030D-6E8A-4147-A177-3AD203B41FA5}">
                      <a16:colId xmlns:a16="http://schemas.microsoft.com/office/drawing/2014/main" val="1418390404"/>
                    </a:ext>
                  </a:extLst>
                </a:gridCol>
              </a:tblGrid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Term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Brief explanation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587988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Finance charge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Interest charged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08208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Inventory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Stocks of goods and materials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0648721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An amount owing, either current or non-current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0795426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Liquidity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The ease with which an asset can be turned into cash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676663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Money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A medium of exchange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932090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Non-current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Over 12 months (Long-term in accounting terms)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811779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Overheads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Indirect costs of running a business, such as rent or telephone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929550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Excess of income over expenditure. There are many types of profit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165747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Money amount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815155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Turnover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Money amount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601379"/>
                  </a:ext>
                </a:extLst>
              </a:tr>
              <a:tr h="383051"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Working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j-lt"/>
                          <a:cs typeface="Times New Roman" panose="02020603050405020304" pitchFamily="18" charset="0"/>
                        </a:rPr>
                        <a:t>Current assets less current liabilities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206167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A5A2E-B3CA-4C0E-8AFC-033DF0F07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5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A331-99A4-466D-BED1-EB545F4E6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73"/>
            <a:ext cx="9144000" cy="1143000"/>
          </a:xfrm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Main financial accounts layout of a sole trader or partnership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F84D3B3-2A2C-4E1A-B4D8-E83F4A8D4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0884470"/>
              </p:ext>
            </p:extLst>
          </p:nvPr>
        </p:nvGraphicFramePr>
        <p:xfrm>
          <a:off x="0" y="1146473"/>
          <a:ext cx="9144001" cy="50843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2387">
                  <a:extLst>
                    <a:ext uri="{9D8B030D-6E8A-4147-A177-3AD203B41FA5}">
                      <a16:colId xmlns:a16="http://schemas.microsoft.com/office/drawing/2014/main" val="1393936278"/>
                    </a:ext>
                  </a:extLst>
                </a:gridCol>
                <a:gridCol w="867416">
                  <a:extLst>
                    <a:ext uri="{9D8B030D-6E8A-4147-A177-3AD203B41FA5}">
                      <a16:colId xmlns:a16="http://schemas.microsoft.com/office/drawing/2014/main" val="2370371496"/>
                    </a:ext>
                  </a:extLst>
                </a:gridCol>
                <a:gridCol w="867416">
                  <a:extLst>
                    <a:ext uri="{9D8B030D-6E8A-4147-A177-3AD203B41FA5}">
                      <a16:colId xmlns:a16="http://schemas.microsoft.com/office/drawing/2014/main" val="1524907749"/>
                    </a:ext>
                  </a:extLst>
                </a:gridCol>
                <a:gridCol w="421660">
                  <a:extLst>
                    <a:ext uri="{9D8B030D-6E8A-4147-A177-3AD203B41FA5}">
                      <a16:colId xmlns:a16="http://schemas.microsoft.com/office/drawing/2014/main" val="2577412609"/>
                    </a:ext>
                  </a:extLst>
                </a:gridCol>
                <a:gridCol w="401581">
                  <a:extLst>
                    <a:ext uri="{9D8B030D-6E8A-4147-A177-3AD203B41FA5}">
                      <a16:colId xmlns:a16="http://schemas.microsoft.com/office/drawing/2014/main" val="919864703"/>
                    </a:ext>
                  </a:extLst>
                </a:gridCol>
                <a:gridCol w="1638451">
                  <a:extLst>
                    <a:ext uri="{9D8B030D-6E8A-4147-A177-3AD203B41FA5}">
                      <a16:colId xmlns:a16="http://schemas.microsoft.com/office/drawing/2014/main" val="3332499375"/>
                    </a:ext>
                  </a:extLst>
                </a:gridCol>
                <a:gridCol w="867416">
                  <a:extLst>
                    <a:ext uri="{9D8B030D-6E8A-4147-A177-3AD203B41FA5}">
                      <a16:colId xmlns:a16="http://schemas.microsoft.com/office/drawing/2014/main" val="2509744409"/>
                    </a:ext>
                  </a:extLst>
                </a:gridCol>
                <a:gridCol w="1413564">
                  <a:extLst>
                    <a:ext uri="{9D8B030D-6E8A-4147-A177-3AD203B41FA5}">
                      <a16:colId xmlns:a16="http://schemas.microsoft.com/office/drawing/2014/main" val="3733219676"/>
                    </a:ext>
                  </a:extLst>
                </a:gridCol>
                <a:gridCol w="1044110">
                  <a:extLst>
                    <a:ext uri="{9D8B030D-6E8A-4147-A177-3AD203B41FA5}">
                      <a16:colId xmlns:a16="http://schemas.microsoft.com/office/drawing/2014/main" val="2551139964"/>
                    </a:ext>
                  </a:extLst>
                </a:gridCol>
              </a:tblGrid>
              <a:tr h="16475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3058643288"/>
                  </a:ext>
                </a:extLst>
              </a:tr>
              <a:tr h="164752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 dirty="0">
                          <a:effectLst/>
                        </a:rPr>
                        <a:t>J Brown 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 dirty="0">
                          <a:effectLst/>
                        </a:rPr>
                        <a:t>J Brown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873013"/>
                  </a:ext>
                </a:extLst>
              </a:tr>
              <a:tr h="304468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Statement of profit or loss for the year ended 31 May 2020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Statement of financial position as at 31 May 2020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699566489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£</a:t>
                      </a: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994941252"/>
                  </a:ext>
                </a:extLst>
              </a:tr>
              <a:tr h="30446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Sales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Non-current assets: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At cost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Acc. Depreciation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Carrying value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477502601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Opening inventory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Motor van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11,000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2,200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8,800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3960430498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Purchases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7,000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Mowing machine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3,000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2,700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864323973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7,000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Hedge trimmer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1,500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225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1,275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230034857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Closing inventory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1,000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sng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___________</a:t>
                      </a: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15,500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2,725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12,775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384049129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Cost of goods sold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6,000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098269468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Current assets: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514430402"/>
                  </a:ext>
                </a:extLst>
              </a:tr>
              <a:tr h="21358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Gross profit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sng" strike="noStrike" dirty="0">
                          <a:effectLst/>
                        </a:rPr>
                        <a:t>24,000</a:t>
                      </a:r>
                      <a:endParaRPr lang="en-GB" sz="1200" b="1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Inventory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39200317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Other income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Cash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800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041198725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Total income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24,000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Bank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1,000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2,800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180457566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863642939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Expenses: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Total assets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sng" strike="noStrike" dirty="0">
                          <a:effectLst/>
                        </a:rPr>
                        <a:t>15,575</a:t>
                      </a:r>
                      <a:endParaRPr lang="en-GB" sz="1200" b="1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961169277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Motor van expenses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3302534101"/>
                  </a:ext>
                </a:extLst>
              </a:tr>
              <a:tr h="30446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Rent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Capital and liabilities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296269183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Wages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2,000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Opening capital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684318890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Insurance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2,000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Profit for year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9,275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304777899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Depreciation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2,725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14,725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29,275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691998888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Less drawings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13,700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4159575105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Net profit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sng" strike="noStrike" dirty="0">
                          <a:effectLst/>
                        </a:rPr>
                        <a:t>9,275</a:t>
                      </a:r>
                      <a:endParaRPr lang="en-GB" sz="1200" b="1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1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Closing capital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15,575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4239114267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Current liabilities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547577644"/>
                  </a:ext>
                </a:extLst>
              </a:tr>
              <a:tr h="164752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sng" strike="noStrike" dirty="0">
                          <a:effectLst/>
                        </a:rPr>
                        <a:t>15,575</a:t>
                      </a:r>
                      <a:endParaRPr lang="en-GB" sz="1200" b="1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716296402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93FDB-DB7E-4839-9B76-C207922A6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643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C04F8-EC32-4138-85E7-1DE57C6F2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908720"/>
          </a:xfrm>
          <a:solidFill>
            <a:schemeClr val="tx2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Main financial accounts layout of an incorporated company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0A8FB-8E5B-44CF-8AB5-EE65A72B4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5</a:t>
            </a:fld>
            <a:endParaRPr lang="en-GB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F8C466C-177F-4526-ABBF-6AF04CFFD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6975296"/>
              </p:ext>
            </p:extLst>
          </p:nvPr>
        </p:nvGraphicFramePr>
        <p:xfrm>
          <a:off x="-35049" y="908721"/>
          <a:ext cx="9144000" cy="567698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51548">
                  <a:extLst>
                    <a:ext uri="{9D8B030D-6E8A-4147-A177-3AD203B41FA5}">
                      <a16:colId xmlns:a16="http://schemas.microsoft.com/office/drawing/2014/main" val="3661249897"/>
                    </a:ext>
                  </a:extLst>
                </a:gridCol>
                <a:gridCol w="747169">
                  <a:extLst>
                    <a:ext uri="{9D8B030D-6E8A-4147-A177-3AD203B41FA5}">
                      <a16:colId xmlns:a16="http://schemas.microsoft.com/office/drawing/2014/main" val="656736635"/>
                    </a:ext>
                  </a:extLst>
                </a:gridCol>
                <a:gridCol w="311321">
                  <a:extLst>
                    <a:ext uri="{9D8B030D-6E8A-4147-A177-3AD203B41FA5}">
                      <a16:colId xmlns:a16="http://schemas.microsoft.com/office/drawing/2014/main" val="2341219389"/>
                    </a:ext>
                  </a:extLst>
                </a:gridCol>
                <a:gridCol w="3372178">
                  <a:extLst>
                    <a:ext uri="{9D8B030D-6E8A-4147-A177-3AD203B41FA5}">
                      <a16:colId xmlns:a16="http://schemas.microsoft.com/office/drawing/2014/main" val="1202791148"/>
                    </a:ext>
                  </a:extLst>
                </a:gridCol>
                <a:gridCol w="980892">
                  <a:extLst>
                    <a:ext uri="{9D8B030D-6E8A-4147-A177-3AD203B41FA5}">
                      <a16:colId xmlns:a16="http://schemas.microsoft.com/office/drawing/2014/main" val="315337278"/>
                    </a:ext>
                  </a:extLst>
                </a:gridCol>
                <a:gridCol w="980892">
                  <a:extLst>
                    <a:ext uri="{9D8B030D-6E8A-4147-A177-3AD203B41FA5}">
                      <a16:colId xmlns:a16="http://schemas.microsoft.com/office/drawing/2014/main" val="3942327970"/>
                    </a:ext>
                  </a:extLst>
                </a:gridCol>
              </a:tblGrid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Northern Travel plc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Norther Travel plc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216942510"/>
                  </a:ext>
                </a:extLst>
              </a:tr>
              <a:tr h="39223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 dirty="0">
                          <a:effectLst/>
                        </a:rPr>
                        <a:t>Statement of comprehensive income for the year ending  31 December 20xx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 dirty="0">
                          <a:effectLst/>
                        </a:rPr>
                        <a:t>Statement of financial position as at 31 December 20xx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098242789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272793867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Assets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762244168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£000s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£000s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941020105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Sales revenue (80% credit 20% cash)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300,000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Non-current assets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612,727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903962382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Cost of sales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204,00</a:t>
                      </a:r>
                      <a:r>
                        <a:rPr lang="en-GB" sz="1200" u="none" strike="noStrike" dirty="0">
                          <a:effectLst/>
                        </a:rPr>
                        <a:t>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Current assets: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451578891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Grossprofit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96,000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Inventories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32,000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24923336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Operating costs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67,450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Trade and other receivables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25,000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43830738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Operating profit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28,550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Bank and cash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3,000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60,000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486897487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Other income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3,450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821773799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32,000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Total assets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672,727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218478251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Finance costs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15,000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061600972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Profit before taxation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17,000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Capital and liabilities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754270644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Taxation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5,000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212225328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Profit for year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12,000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Issued share capital: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734066124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300,000 50p ordinary shares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595873695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Share premium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115,000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647375349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Revaluation reserve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8,727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882954079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Accumulated profits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209,000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716727863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Total equity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482,727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16440410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Non-current liabilities: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402997020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Bank loan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455914019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10% debentures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sng" strike="noStrike" dirty="0">
                          <a:effectLst/>
                        </a:rPr>
                        <a:t>50,000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864597458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632,727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437320123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Current liabilities: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998596806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Trade and other payables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40,000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513978038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Bank overdraft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u="sng" strike="noStrike" dirty="0">
                          <a:effectLst/>
                        </a:rPr>
                        <a:t>40,000</a:t>
                      </a:r>
                      <a:endParaRPr lang="en-GB" sz="12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890102777"/>
                  </a:ext>
                </a:extLst>
              </a:tr>
              <a:tr h="18142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672,727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950588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96303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8822</TotalTime>
  <Words>523</Words>
  <Application>Microsoft Office PowerPoint</Application>
  <PresentationFormat>On-screen Show (4:3)</PresentationFormat>
  <Paragraphs>207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20140311PresentationUWTSDTemplate</vt:lpstr>
      <vt:lpstr>PowerPoint Presentation</vt:lpstr>
      <vt:lpstr>Some basic accounting and finance terms - 1</vt:lpstr>
      <vt:lpstr>Some basic finance and accounting terms - 2</vt:lpstr>
      <vt:lpstr>Main financial accounts layout of a sole trader or partnership</vt:lpstr>
      <vt:lpstr>Main financial accounts layout of an incorporated company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312</cp:revision>
  <cp:lastPrinted>2024-01-23T10:33:21Z</cp:lastPrinted>
  <dcterms:created xsi:type="dcterms:W3CDTF">2013-10-11T12:05:37Z</dcterms:created>
  <dcterms:modified xsi:type="dcterms:W3CDTF">2024-06-22T07:52:19Z</dcterms:modified>
</cp:coreProperties>
</file>