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896846-C08F-4790-8AD5-5BA862CB5DA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06663C-7670-40CF-A099-9F4D8E232E74}">
      <dgm:prSet/>
      <dgm:spPr/>
      <dgm:t>
        <a:bodyPr/>
        <a:lstStyle/>
        <a:p>
          <a:r>
            <a:rPr lang="en-GB"/>
            <a:t>Erikson’s Life Span Theory</a:t>
          </a:r>
          <a:endParaRPr lang="en-US"/>
        </a:p>
      </dgm:t>
    </dgm:pt>
    <dgm:pt modelId="{EAA13DB0-D11F-44E2-A437-9C53377F08A5}" type="parTrans" cxnId="{C9CFF151-0E32-451C-A27E-DEEBC8F89E32}">
      <dgm:prSet/>
      <dgm:spPr/>
      <dgm:t>
        <a:bodyPr/>
        <a:lstStyle/>
        <a:p>
          <a:endParaRPr lang="en-US"/>
        </a:p>
      </dgm:t>
    </dgm:pt>
    <dgm:pt modelId="{609759FC-6E40-469E-9024-B7CED102ED89}" type="sibTrans" cxnId="{C9CFF151-0E32-451C-A27E-DEEBC8F89E32}">
      <dgm:prSet/>
      <dgm:spPr/>
      <dgm:t>
        <a:bodyPr/>
        <a:lstStyle/>
        <a:p>
          <a:endParaRPr lang="en-US"/>
        </a:p>
      </dgm:t>
    </dgm:pt>
    <dgm:pt modelId="{7A54B58F-E48B-49E1-8E58-896A041E5F9A}">
      <dgm:prSet/>
      <dgm:spPr/>
      <dgm:t>
        <a:bodyPr/>
        <a:lstStyle/>
        <a:p>
          <a:r>
            <a:rPr lang="en-GB"/>
            <a:t>• Erik Erikson developed the Life Span    Theory of psychosocial development.</a:t>
          </a:r>
          <a:endParaRPr lang="en-US"/>
        </a:p>
      </dgm:t>
    </dgm:pt>
    <dgm:pt modelId="{D68FFE53-56D0-4655-B514-0ECB6BF1F998}" type="parTrans" cxnId="{095620B8-5CE3-4AE7-AC5E-39A589D7F3F7}">
      <dgm:prSet/>
      <dgm:spPr/>
      <dgm:t>
        <a:bodyPr/>
        <a:lstStyle/>
        <a:p>
          <a:endParaRPr lang="en-US"/>
        </a:p>
      </dgm:t>
    </dgm:pt>
    <dgm:pt modelId="{061C0135-F491-4EA8-AB33-B3C36DC74174}" type="sibTrans" cxnId="{095620B8-5CE3-4AE7-AC5E-39A589D7F3F7}">
      <dgm:prSet/>
      <dgm:spPr/>
      <dgm:t>
        <a:bodyPr/>
        <a:lstStyle/>
        <a:p>
          <a:endParaRPr lang="en-US"/>
        </a:p>
      </dgm:t>
    </dgm:pt>
    <dgm:pt modelId="{7FB262D2-F13F-4CFD-8CC8-5CDE6A016162}">
      <dgm:prSet/>
      <dgm:spPr/>
      <dgm:t>
        <a:bodyPr/>
        <a:lstStyle/>
        <a:p>
          <a:r>
            <a:rPr lang="en-GB"/>
            <a:t>• He believed that development continues throughout the whole life.</a:t>
          </a:r>
          <a:endParaRPr lang="en-US"/>
        </a:p>
      </dgm:t>
    </dgm:pt>
    <dgm:pt modelId="{91676355-7103-4022-8F02-0B2766DCF07D}" type="parTrans" cxnId="{C83E62E2-D4DB-4A01-9156-8B47F43D2BAA}">
      <dgm:prSet/>
      <dgm:spPr/>
      <dgm:t>
        <a:bodyPr/>
        <a:lstStyle/>
        <a:p>
          <a:endParaRPr lang="en-US"/>
        </a:p>
      </dgm:t>
    </dgm:pt>
    <dgm:pt modelId="{BA7DCCE0-EFD8-4097-877A-9C294B6DDCD0}" type="sibTrans" cxnId="{C83E62E2-D4DB-4A01-9156-8B47F43D2BAA}">
      <dgm:prSet/>
      <dgm:spPr/>
      <dgm:t>
        <a:bodyPr/>
        <a:lstStyle/>
        <a:p>
          <a:endParaRPr lang="en-US"/>
        </a:p>
      </dgm:t>
    </dgm:pt>
    <dgm:pt modelId="{3B6EA522-6C33-4599-B620-4F3C8E20AAA3}">
      <dgm:prSet/>
      <dgm:spPr/>
      <dgm:t>
        <a:bodyPr/>
        <a:lstStyle/>
        <a:p>
          <a:r>
            <a:rPr lang="en-GB"/>
            <a:t>• Erikson </a:t>
          </a:r>
          <a:r>
            <a:rPr lang="en-GB" b="1"/>
            <a:t>described eight stages of development</a:t>
          </a:r>
          <a:r>
            <a:rPr lang="en-GB"/>
            <a:t> across the lifespan.</a:t>
          </a:r>
          <a:endParaRPr lang="en-US"/>
        </a:p>
      </dgm:t>
    </dgm:pt>
    <dgm:pt modelId="{34328123-3190-4972-877E-CD0F5439A664}" type="parTrans" cxnId="{90F0FB5B-282B-4AB3-B6A1-387BE48F4F4C}">
      <dgm:prSet/>
      <dgm:spPr/>
      <dgm:t>
        <a:bodyPr/>
        <a:lstStyle/>
        <a:p>
          <a:endParaRPr lang="en-US"/>
        </a:p>
      </dgm:t>
    </dgm:pt>
    <dgm:pt modelId="{A7E5E3D5-4E57-4A93-9E5E-465933FEAA1A}" type="sibTrans" cxnId="{90F0FB5B-282B-4AB3-B6A1-387BE48F4F4C}">
      <dgm:prSet/>
      <dgm:spPr/>
      <dgm:t>
        <a:bodyPr/>
        <a:lstStyle/>
        <a:p>
          <a:endParaRPr lang="en-US"/>
        </a:p>
      </dgm:t>
    </dgm:pt>
    <dgm:pt modelId="{335E592E-B1AA-4435-B247-D45E36B86D9F}">
      <dgm:prSet/>
      <dgm:spPr/>
      <dgm:t>
        <a:bodyPr/>
        <a:lstStyle/>
        <a:p>
          <a:r>
            <a:rPr lang="en-GB" dirty="0"/>
            <a:t>• Each stage includes a </a:t>
          </a:r>
          <a:r>
            <a:rPr lang="en-GB" b="1" dirty="0"/>
            <a:t>psychological conflict</a:t>
          </a:r>
          <a:r>
            <a:rPr lang="en-GB" dirty="0"/>
            <a:t> that must be resolved.</a:t>
          </a:r>
        </a:p>
      </dgm:t>
    </dgm:pt>
    <dgm:pt modelId="{B88BEA1F-CFF5-4A7A-8D96-0A2133DE5288}" type="parTrans" cxnId="{11036831-FBD2-4674-A9BA-C89F9DE78DBD}">
      <dgm:prSet/>
      <dgm:spPr/>
      <dgm:t>
        <a:bodyPr/>
        <a:lstStyle/>
        <a:p>
          <a:endParaRPr lang="en-US"/>
        </a:p>
      </dgm:t>
    </dgm:pt>
    <dgm:pt modelId="{489EE0D5-4CFE-429F-871C-EA0514512AB4}" type="sibTrans" cxnId="{11036831-FBD2-4674-A9BA-C89F9DE78DBD}">
      <dgm:prSet/>
      <dgm:spPr/>
      <dgm:t>
        <a:bodyPr/>
        <a:lstStyle/>
        <a:p>
          <a:endParaRPr lang="en-US"/>
        </a:p>
      </dgm:t>
    </dgm:pt>
    <dgm:pt modelId="{35361576-868A-49EE-8F9C-FF41F9009894}" type="pres">
      <dgm:prSet presAssocID="{4C896846-C08F-4790-8AD5-5BA862CB5DA4}" presName="vert0" presStyleCnt="0">
        <dgm:presLayoutVars>
          <dgm:dir/>
          <dgm:animOne val="branch"/>
          <dgm:animLvl val="lvl"/>
        </dgm:presLayoutVars>
      </dgm:prSet>
      <dgm:spPr/>
    </dgm:pt>
    <dgm:pt modelId="{FBE359C8-9B77-424C-BAB0-1203CE5C4257}" type="pres">
      <dgm:prSet presAssocID="{9606663C-7670-40CF-A099-9F4D8E232E74}" presName="thickLine" presStyleLbl="alignNode1" presStyleIdx="0" presStyleCnt="5"/>
      <dgm:spPr/>
    </dgm:pt>
    <dgm:pt modelId="{2007594F-C6B4-44DB-B59F-F524C6F681F6}" type="pres">
      <dgm:prSet presAssocID="{9606663C-7670-40CF-A099-9F4D8E232E74}" presName="horz1" presStyleCnt="0"/>
      <dgm:spPr/>
    </dgm:pt>
    <dgm:pt modelId="{95E832B0-0351-4174-AC6A-2145EB474E24}" type="pres">
      <dgm:prSet presAssocID="{9606663C-7670-40CF-A099-9F4D8E232E74}" presName="tx1" presStyleLbl="revTx" presStyleIdx="0" presStyleCnt="5"/>
      <dgm:spPr/>
    </dgm:pt>
    <dgm:pt modelId="{64F384C9-AAAF-4FEA-9C6B-09072EFBFCEA}" type="pres">
      <dgm:prSet presAssocID="{9606663C-7670-40CF-A099-9F4D8E232E74}" presName="vert1" presStyleCnt="0"/>
      <dgm:spPr/>
    </dgm:pt>
    <dgm:pt modelId="{F0A0BFC8-FFBF-4CF8-949A-E28BE4C04481}" type="pres">
      <dgm:prSet presAssocID="{7A54B58F-E48B-49E1-8E58-896A041E5F9A}" presName="thickLine" presStyleLbl="alignNode1" presStyleIdx="1" presStyleCnt="5"/>
      <dgm:spPr/>
    </dgm:pt>
    <dgm:pt modelId="{AB9E8292-FDC6-48AD-8459-24C811C6041E}" type="pres">
      <dgm:prSet presAssocID="{7A54B58F-E48B-49E1-8E58-896A041E5F9A}" presName="horz1" presStyleCnt="0"/>
      <dgm:spPr/>
    </dgm:pt>
    <dgm:pt modelId="{8A0EC3A6-2299-430A-9136-ADACF0D30D2F}" type="pres">
      <dgm:prSet presAssocID="{7A54B58F-E48B-49E1-8E58-896A041E5F9A}" presName="tx1" presStyleLbl="revTx" presStyleIdx="1" presStyleCnt="5"/>
      <dgm:spPr/>
    </dgm:pt>
    <dgm:pt modelId="{D6EFC8A0-F6D8-4E9C-BB4B-64EC517E1746}" type="pres">
      <dgm:prSet presAssocID="{7A54B58F-E48B-49E1-8E58-896A041E5F9A}" presName="vert1" presStyleCnt="0"/>
      <dgm:spPr/>
    </dgm:pt>
    <dgm:pt modelId="{E4152014-630A-403C-B17E-2045E32CBB45}" type="pres">
      <dgm:prSet presAssocID="{7FB262D2-F13F-4CFD-8CC8-5CDE6A016162}" presName="thickLine" presStyleLbl="alignNode1" presStyleIdx="2" presStyleCnt="5"/>
      <dgm:spPr/>
    </dgm:pt>
    <dgm:pt modelId="{FE0347B1-8C57-4750-9F82-48ECCD515331}" type="pres">
      <dgm:prSet presAssocID="{7FB262D2-F13F-4CFD-8CC8-5CDE6A016162}" presName="horz1" presStyleCnt="0"/>
      <dgm:spPr/>
    </dgm:pt>
    <dgm:pt modelId="{49FCEB35-D62F-41FE-985E-23F96DAA3C01}" type="pres">
      <dgm:prSet presAssocID="{7FB262D2-F13F-4CFD-8CC8-5CDE6A016162}" presName="tx1" presStyleLbl="revTx" presStyleIdx="2" presStyleCnt="5"/>
      <dgm:spPr/>
    </dgm:pt>
    <dgm:pt modelId="{251CB782-E0FC-41DA-A116-056934F6897E}" type="pres">
      <dgm:prSet presAssocID="{7FB262D2-F13F-4CFD-8CC8-5CDE6A016162}" presName="vert1" presStyleCnt="0"/>
      <dgm:spPr/>
    </dgm:pt>
    <dgm:pt modelId="{5341E87A-5971-499A-BBE1-7F1A633BA660}" type="pres">
      <dgm:prSet presAssocID="{3B6EA522-6C33-4599-B620-4F3C8E20AAA3}" presName="thickLine" presStyleLbl="alignNode1" presStyleIdx="3" presStyleCnt="5"/>
      <dgm:spPr/>
    </dgm:pt>
    <dgm:pt modelId="{925084C4-C96F-40F1-9B90-0BF0768C630F}" type="pres">
      <dgm:prSet presAssocID="{3B6EA522-6C33-4599-B620-4F3C8E20AAA3}" presName="horz1" presStyleCnt="0"/>
      <dgm:spPr/>
    </dgm:pt>
    <dgm:pt modelId="{5E534514-C77F-4B87-858D-1E430D93BF53}" type="pres">
      <dgm:prSet presAssocID="{3B6EA522-6C33-4599-B620-4F3C8E20AAA3}" presName="tx1" presStyleLbl="revTx" presStyleIdx="3" presStyleCnt="5"/>
      <dgm:spPr/>
    </dgm:pt>
    <dgm:pt modelId="{CC09E39D-8387-4F71-B3E8-B67B70F14FFA}" type="pres">
      <dgm:prSet presAssocID="{3B6EA522-6C33-4599-B620-4F3C8E20AAA3}" presName="vert1" presStyleCnt="0"/>
      <dgm:spPr/>
    </dgm:pt>
    <dgm:pt modelId="{8409CDAB-01A4-464B-94A5-65D4017C18E5}" type="pres">
      <dgm:prSet presAssocID="{335E592E-B1AA-4435-B247-D45E36B86D9F}" presName="thickLine" presStyleLbl="alignNode1" presStyleIdx="4" presStyleCnt="5"/>
      <dgm:spPr/>
    </dgm:pt>
    <dgm:pt modelId="{6DF767E7-B9CA-4BE9-8DC3-B068C0025524}" type="pres">
      <dgm:prSet presAssocID="{335E592E-B1AA-4435-B247-D45E36B86D9F}" presName="horz1" presStyleCnt="0"/>
      <dgm:spPr/>
    </dgm:pt>
    <dgm:pt modelId="{980AA30E-C378-4BB0-9165-2628164E168F}" type="pres">
      <dgm:prSet presAssocID="{335E592E-B1AA-4435-B247-D45E36B86D9F}" presName="tx1" presStyleLbl="revTx" presStyleIdx="4" presStyleCnt="5"/>
      <dgm:spPr/>
    </dgm:pt>
    <dgm:pt modelId="{025A3CE8-B87C-4224-B8A0-96B5A479AF68}" type="pres">
      <dgm:prSet presAssocID="{335E592E-B1AA-4435-B247-D45E36B86D9F}" presName="vert1" presStyleCnt="0"/>
      <dgm:spPr/>
    </dgm:pt>
  </dgm:ptLst>
  <dgm:cxnLst>
    <dgm:cxn modelId="{A9AAAD30-F628-4306-B9DD-E603466E6817}" type="presOf" srcId="{335E592E-B1AA-4435-B247-D45E36B86D9F}" destId="{980AA30E-C378-4BB0-9165-2628164E168F}" srcOrd="0" destOrd="0" presId="urn:microsoft.com/office/officeart/2008/layout/LinedList"/>
    <dgm:cxn modelId="{11036831-FBD2-4674-A9BA-C89F9DE78DBD}" srcId="{4C896846-C08F-4790-8AD5-5BA862CB5DA4}" destId="{335E592E-B1AA-4435-B247-D45E36B86D9F}" srcOrd="4" destOrd="0" parTransId="{B88BEA1F-CFF5-4A7A-8D96-0A2133DE5288}" sibTransId="{489EE0D5-4CFE-429F-871C-EA0514512AB4}"/>
    <dgm:cxn modelId="{90F0FB5B-282B-4AB3-B6A1-387BE48F4F4C}" srcId="{4C896846-C08F-4790-8AD5-5BA862CB5DA4}" destId="{3B6EA522-6C33-4599-B620-4F3C8E20AAA3}" srcOrd="3" destOrd="0" parTransId="{34328123-3190-4972-877E-CD0F5439A664}" sibTransId="{A7E5E3D5-4E57-4A93-9E5E-465933FEAA1A}"/>
    <dgm:cxn modelId="{C9CFF151-0E32-451C-A27E-DEEBC8F89E32}" srcId="{4C896846-C08F-4790-8AD5-5BA862CB5DA4}" destId="{9606663C-7670-40CF-A099-9F4D8E232E74}" srcOrd="0" destOrd="0" parTransId="{EAA13DB0-D11F-44E2-A437-9C53377F08A5}" sibTransId="{609759FC-6E40-469E-9024-B7CED102ED89}"/>
    <dgm:cxn modelId="{6F645A58-295C-4A5E-94BE-E2F85B78BA6D}" type="presOf" srcId="{3B6EA522-6C33-4599-B620-4F3C8E20AAA3}" destId="{5E534514-C77F-4B87-858D-1E430D93BF53}" srcOrd="0" destOrd="0" presId="urn:microsoft.com/office/officeart/2008/layout/LinedList"/>
    <dgm:cxn modelId="{D732F2A7-D09D-4616-86C2-4C1676DDFB6F}" type="presOf" srcId="{9606663C-7670-40CF-A099-9F4D8E232E74}" destId="{95E832B0-0351-4174-AC6A-2145EB474E24}" srcOrd="0" destOrd="0" presId="urn:microsoft.com/office/officeart/2008/layout/LinedList"/>
    <dgm:cxn modelId="{123CAEAD-3C1C-468D-A994-02F687EAA6A5}" type="presOf" srcId="{7FB262D2-F13F-4CFD-8CC8-5CDE6A016162}" destId="{49FCEB35-D62F-41FE-985E-23F96DAA3C01}" srcOrd="0" destOrd="0" presId="urn:microsoft.com/office/officeart/2008/layout/LinedList"/>
    <dgm:cxn modelId="{095620B8-5CE3-4AE7-AC5E-39A589D7F3F7}" srcId="{4C896846-C08F-4790-8AD5-5BA862CB5DA4}" destId="{7A54B58F-E48B-49E1-8E58-896A041E5F9A}" srcOrd="1" destOrd="0" parTransId="{D68FFE53-56D0-4655-B514-0ECB6BF1F998}" sibTransId="{061C0135-F491-4EA8-AB33-B3C36DC74174}"/>
    <dgm:cxn modelId="{AA7E31BD-2619-42C0-885A-D0B3F56DE273}" type="presOf" srcId="{7A54B58F-E48B-49E1-8E58-896A041E5F9A}" destId="{8A0EC3A6-2299-430A-9136-ADACF0D30D2F}" srcOrd="0" destOrd="0" presId="urn:microsoft.com/office/officeart/2008/layout/LinedList"/>
    <dgm:cxn modelId="{C83E62E2-D4DB-4A01-9156-8B47F43D2BAA}" srcId="{4C896846-C08F-4790-8AD5-5BA862CB5DA4}" destId="{7FB262D2-F13F-4CFD-8CC8-5CDE6A016162}" srcOrd="2" destOrd="0" parTransId="{91676355-7103-4022-8F02-0B2766DCF07D}" sibTransId="{BA7DCCE0-EFD8-4097-877A-9C294B6DDCD0}"/>
    <dgm:cxn modelId="{8C2025EF-8DB5-4E75-97F0-25E2AB77E2B1}" type="presOf" srcId="{4C896846-C08F-4790-8AD5-5BA862CB5DA4}" destId="{35361576-868A-49EE-8F9C-FF41F9009894}" srcOrd="0" destOrd="0" presId="urn:microsoft.com/office/officeart/2008/layout/LinedList"/>
    <dgm:cxn modelId="{3E7E56EA-2AA1-436C-B889-C1C60732C120}" type="presParOf" srcId="{35361576-868A-49EE-8F9C-FF41F9009894}" destId="{FBE359C8-9B77-424C-BAB0-1203CE5C4257}" srcOrd="0" destOrd="0" presId="urn:microsoft.com/office/officeart/2008/layout/LinedList"/>
    <dgm:cxn modelId="{BCD439D4-0CCC-4CA5-B199-F7C5926CCEF5}" type="presParOf" srcId="{35361576-868A-49EE-8F9C-FF41F9009894}" destId="{2007594F-C6B4-44DB-B59F-F524C6F681F6}" srcOrd="1" destOrd="0" presId="urn:microsoft.com/office/officeart/2008/layout/LinedList"/>
    <dgm:cxn modelId="{B5B59077-8DA4-4415-AC12-2601FDE25E41}" type="presParOf" srcId="{2007594F-C6B4-44DB-B59F-F524C6F681F6}" destId="{95E832B0-0351-4174-AC6A-2145EB474E24}" srcOrd="0" destOrd="0" presId="urn:microsoft.com/office/officeart/2008/layout/LinedList"/>
    <dgm:cxn modelId="{C57A19D3-E98E-4995-8B23-C7E891D4A408}" type="presParOf" srcId="{2007594F-C6B4-44DB-B59F-F524C6F681F6}" destId="{64F384C9-AAAF-4FEA-9C6B-09072EFBFCEA}" srcOrd="1" destOrd="0" presId="urn:microsoft.com/office/officeart/2008/layout/LinedList"/>
    <dgm:cxn modelId="{8D467978-5005-44A3-9C3B-0F545477F2F4}" type="presParOf" srcId="{35361576-868A-49EE-8F9C-FF41F9009894}" destId="{F0A0BFC8-FFBF-4CF8-949A-E28BE4C04481}" srcOrd="2" destOrd="0" presId="urn:microsoft.com/office/officeart/2008/layout/LinedList"/>
    <dgm:cxn modelId="{1AEBF96E-643D-4A87-9697-5C6F9F924F56}" type="presParOf" srcId="{35361576-868A-49EE-8F9C-FF41F9009894}" destId="{AB9E8292-FDC6-48AD-8459-24C811C6041E}" srcOrd="3" destOrd="0" presId="urn:microsoft.com/office/officeart/2008/layout/LinedList"/>
    <dgm:cxn modelId="{A2C91017-E402-432C-930B-27861D288260}" type="presParOf" srcId="{AB9E8292-FDC6-48AD-8459-24C811C6041E}" destId="{8A0EC3A6-2299-430A-9136-ADACF0D30D2F}" srcOrd="0" destOrd="0" presId="urn:microsoft.com/office/officeart/2008/layout/LinedList"/>
    <dgm:cxn modelId="{727F84B4-2E8C-4409-A271-FE5FD8F700C9}" type="presParOf" srcId="{AB9E8292-FDC6-48AD-8459-24C811C6041E}" destId="{D6EFC8A0-F6D8-4E9C-BB4B-64EC517E1746}" srcOrd="1" destOrd="0" presId="urn:microsoft.com/office/officeart/2008/layout/LinedList"/>
    <dgm:cxn modelId="{F083E2F2-84DF-43BF-B522-0ECC0DAA2173}" type="presParOf" srcId="{35361576-868A-49EE-8F9C-FF41F9009894}" destId="{E4152014-630A-403C-B17E-2045E32CBB45}" srcOrd="4" destOrd="0" presId="urn:microsoft.com/office/officeart/2008/layout/LinedList"/>
    <dgm:cxn modelId="{78009056-9600-4C4F-981A-6BA3E7EF4687}" type="presParOf" srcId="{35361576-868A-49EE-8F9C-FF41F9009894}" destId="{FE0347B1-8C57-4750-9F82-48ECCD515331}" srcOrd="5" destOrd="0" presId="urn:microsoft.com/office/officeart/2008/layout/LinedList"/>
    <dgm:cxn modelId="{3AA8E51B-7F09-4638-B509-0155AAB7079A}" type="presParOf" srcId="{FE0347B1-8C57-4750-9F82-48ECCD515331}" destId="{49FCEB35-D62F-41FE-985E-23F96DAA3C01}" srcOrd="0" destOrd="0" presId="urn:microsoft.com/office/officeart/2008/layout/LinedList"/>
    <dgm:cxn modelId="{DFE81DB0-7351-4CA9-B688-0D08604C6998}" type="presParOf" srcId="{FE0347B1-8C57-4750-9F82-48ECCD515331}" destId="{251CB782-E0FC-41DA-A116-056934F6897E}" srcOrd="1" destOrd="0" presId="urn:microsoft.com/office/officeart/2008/layout/LinedList"/>
    <dgm:cxn modelId="{C620DDB8-35C3-40BA-BB86-59EC8E5DE8A5}" type="presParOf" srcId="{35361576-868A-49EE-8F9C-FF41F9009894}" destId="{5341E87A-5971-499A-BBE1-7F1A633BA660}" srcOrd="6" destOrd="0" presId="urn:microsoft.com/office/officeart/2008/layout/LinedList"/>
    <dgm:cxn modelId="{C8907D68-7407-484E-99E4-8C99315D04A4}" type="presParOf" srcId="{35361576-868A-49EE-8F9C-FF41F9009894}" destId="{925084C4-C96F-40F1-9B90-0BF0768C630F}" srcOrd="7" destOrd="0" presId="urn:microsoft.com/office/officeart/2008/layout/LinedList"/>
    <dgm:cxn modelId="{35148288-E165-4C1F-8171-DC908EDD5848}" type="presParOf" srcId="{925084C4-C96F-40F1-9B90-0BF0768C630F}" destId="{5E534514-C77F-4B87-858D-1E430D93BF53}" srcOrd="0" destOrd="0" presId="urn:microsoft.com/office/officeart/2008/layout/LinedList"/>
    <dgm:cxn modelId="{B7C47B6D-AF77-4763-8B31-751DB612EED9}" type="presParOf" srcId="{925084C4-C96F-40F1-9B90-0BF0768C630F}" destId="{CC09E39D-8387-4F71-B3E8-B67B70F14FFA}" srcOrd="1" destOrd="0" presId="urn:microsoft.com/office/officeart/2008/layout/LinedList"/>
    <dgm:cxn modelId="{D5D0CF48-54C6-449B-9E6B-D5237814CAD5}" type="presParOf" srcId="{35361576-868A-49EE-8F9C-FF41F9009894}" destId="{8409CDAB-01A4-464B-94A5-65D4017C18E5}" srcOrd="8" destOrd="0" presId="urn:microsoft.com/office/officeart/2008/layout/LinedList"/>
    <dgm:cxn modelId="{5BDD4778-F049-4032-9694-7DBEDB3C7F99}" type="presParOf" srcId="{35361576-868A-49EE-8F9C-FF41F9009894}" destId="{6DF767E7-B9CA-4BE9-8DC3-B068C0025524}" srcOrd="9" destOrd="0" presId="urn:microsoft.com/office/officeart/2008/layout/LinedList"/>
    <dgm:cxn modelId="{8A06263A-6395-4A8D-9F6F-10D0FD9374DC}" type="presParOf" srcId="{6DF767E7-B9CA-4BE9-8DC3-B068C0025524}" destId="{980AA30E-C378-4BB0-9165-2628164E168F}" srcOrd="0" destOrd="0" presId="urn:microsoft.com/office/officeart/2008/layout/LinedList"/>
    <dgm:cxn modelId="{13C9C9A6-0ABB-4AC9-853D-8DAF45E82725}" type="presParOf" srcId="{6DF767E7-B9CA-4BE9-8DC3-B068C0025524}" destId="{025A3CE8-B87C-4224-B8A0-96B5A479AF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A4B3F1-FE75-4190-BCD7-11FC8CD2D16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02173D-B85A-4ABE-95D0-888B4BD7959D}">
      <dgm:prSet/>
      <dgm:spPr/>
      <dgm:t>
        <a:bodyPr/>
        <a:lstStyle/>
        <a:p>
          <a:r>
            <a:rPr lang="en-GB" dirty="0"/>
            <a:t>• Jenny’s experiences may affect her emotional development.</a:t>
          </a:r>
          <a:endParaRPr lang="en-US" dirty="0"/>
        </a:p>
      </dgm:t>
    </dgm:pt>
    <dgm:pt modelId="{1A023EDB-0A55-44A0-89F5-0E550D075DF3}" type="parTrans" cxnId="{B91EB244-9769-4024-90C2-F1299E89DF28}">
      <dgm:prSet/>
      <dgm:spPr/>
      <dgm:t>
        <a:bodyPr/>
        <a:lstStyle/>
        <a:p>
          <a:endParaRPr lang="en-US"/>
        </a:p>
      </dgm:t>
    </dgm:pt>
    <dgm:pt modelId="{DBC1FE2A-882B-41B8-8111-F6F1B389CBDB}" type="sibTrans" cxnId="{B91EB244-9769-4024-90C2-F1299E89DF28}">
      <dgm:prSet/>
      <dgm:spPr/>
      <dgm:t>
        <a:bodyPr/>
        <a:lstStyle/>
        <a:p>
          <a:endParaRPr lang="en-US"/>
        </a:p>
      </dgm:t>
    </dgm:pt>
    <dgm:pt modelId="{EC410233-D8BC-4CD7-AF34-ACBADA812741}">
      <dgm:prSet/>
      <dgm:spPr/>
      <dgm:t>
        <a:bodyPr/>
        <a:lstStyle/>
        <a:p>
          <a:r>
            <a:rPr lang="en-GB"/>
            <a:t>• Difficult experiences can influence confidence and self-esteem.</a:t>
          </a:r>
          <a:endParaRPr lang="en-US"/>
        </a:p>
      </dgm:t>
    </dgm:pt>
    <dgm:pt modelId="{4F62EC5E-B3F8-40DF-984B-ACBF2C1CEB73}" type="parTrans" cxnId="{6AE71C3F-4614-4E32-8649-6DCF71D1D2FF}">
      <dgm:prSet/>
      <dgm:spPr/>
      <dgm:t>
        <a:bodyPr/>
        <a:lstStyle/>
        <a:p>
          <a:endParaRPr lang="en-US"/>
        </a:p>
      </dgm:t>
    </dgm:pt>
    <dgm:pt modelId="{9E384462-C25C-408E-B153-5D4ACFCA4837}" type="sibTrans" cxnId="{6AE71C3F-4614-4E32-8649-6DCF71D1D2FF}">
      <dgm:prSet/>
      <dgm:spPr/>
      <dgm:t>
        <a:bodyPr/>
        <a:lstStyle/>
        <a:p>
          <a:endParaRPr lang="en-US"/>
        </a:p>
      </dgm:t>
    </dgm:pt>
    <dgm:pt modelId="{F2506C51-010C-47F4-A7AB-454D5D7B9FC4}">
      <dgm:prSet/>
      <dgm:spPr/>
      <dgm:t>
        <a:bodyPr/>
        <a:lstStyle/>
        <a:p>
          <a:r>
            <a:rPr lang="en-GB"/>
            <a:t>• Adolescents may feel confused about their identity.</a:t>
          </a:r>
          <a:endParaRPr lang="en-US"/>
        </a:p>
      </dgm:t>
    </dgm:pt>
    <dgm:pt modelId="{7A5471C3-2644-4F5E-8D2A-107871F69A10}" type="parTrans" cxnId="{23B89EBA-7C0D-4D77-9124-CCF6BE73D2A7}">
      <dgm:prSet/>
      <dgm:spPr/>
      <dgm:t>
        <a:bodyPr/>
        <a:lstStyle/>
        <a:p>
          <a:endParaRPr lang="en-US"/>
        </a:p>
      </dgm:t>
    </dgm:pt>
    <dgm:pt modelId="{063966BD-D41C-4224-87B3-5DA6958AA33D}" type="sibTrans" cxnId="{23B89EBA-7C0D-4D77-9124-CCF6BE73D2A7}">
      <dgm:prSet/>
      <dgm:spPr/>
      <dgm:t>
        <a:bodyPr/>
        <a:lstStyle/>
        <a:p>
          <a:endParaRPr lang="en-US"/>
        </a:p>
      </dgm:t>
    </dgm:pt>
    <dgm:pt modelId="{0106F2DF-086A-4B02-9DC7-13F22F4BB97C}">
      <dgm:prSet/>
      <dgm:spPr/>
      <dgm:t>
        <a:bodyPr/>
        <a:lstStyle/>
        <a:p>
          <a:r>
            <a:rPr lang="en-GB"/>
            <a:t>• These experiences may affect relationships with others.</a:t>
          </a:r>
          <a:endParaRPr lang="en-US"/>
        </a:p>
      </dgm:t>
    </dgm:pt>
    <dgm:pt modelId="{1EECFD8C-200A-456C-AEC4-CA996F3CD7BD}" type="parTrans" cxnId="{AB4E93F7-4084-416A-93B2-7337C1AF800E}">
      <dgm:prSet/>
      <dgm:spPr/>
      <dgm:t>
        <a:bodyPr/>
        <a:lstStyle/>
        <a:p>
          <a:endParaRPr lang="en-US"/>
        </a:p>
      </dgm:t>
    </dgm:pt>
    <dgm:pt modelId="{63ED149E-F537-4704-8D0E-E60F5A3EEE59}" type="sibTrans" cxnId="{AB4E93F7-4084-416A-93B2-7337C1AF800E}">
      <dgm:prSet/>
      <dgm:spPr/>
      <dgm:t>
        <a:bodyPr/>
        <a:lstStyle/>
        <a:p>
          <a:endParaRPr lang="en-US"/>
        </a:p>
      </dgm:t>
    </dgm:pt>
    <dgm:pt modelId="{3BA22EB9-96DD-4E82-A5EB-BB513E973361}">
      <dgm:prSet/>
      <dgm:spPr/>
      <dgm:t>
        <a:bodyPr/>
        <a:lstStyle/>
        <a:p>
          <a:r>
            <a:rPr lang="en-GB"/>
            <a:t>• Support and guidance can help young people overcome challenges.</a:t>
          </a:r>
          <a:endParaRPr lang="en-US"/>
        </a:p>
      </dgm:t>
    </dgm:pt>
    <dgm:pt modelId="{487179D6-A30F-4E8E-B4EA-96468EB6B237}" type="parTrans" cxnId="{5CE6003C-2E79-4751-A5DA-41993F7786AF}">
      <dgm:prSet/>
      <dgm:spPr/>
      <dgm:t>
        <a:bodyPr/>
        <a:lstStyle/>
        <a:p>
          <a:endParaRPr lang="en-US"/>
        </a:p>
      </dgm:t>
    </dgm:pt>
    <dgm:pt modelId="{C8AB87C5-018F-4740-89A4-C47B7E8760B4}" type="sibTrans" cxnId="{5CE6003C-2E79-4751-A5DA-41993F7786AF}">
      <dgm:prSet/>
      <dgm:spPr/>
      <dgm:t>
        <a:bodyPr/>
        <a:lstStyle/>
        <a:p>
          <a:endParaRPr lang="en-US"/>
        </a:p>
      </dgm:t>
    </dgm:pt>
    <dgm:pt modelId="{0909F7F5-AECC-400F-82E1-45A639E2F7FA}" type="pres">
      <dgm:prSet presAssocID="{10A4B3F1-FE75-4190-BCD7-11FC8CD2D169}" presName="vert0" presStyleCnt="0">
        <dgm:presLayoutVars>
          <dgm:dir/>
          <dgm:animOne val="branch"/>
          <dgm:animLvl val="lvl"/>
        </dgm:presLayoutVars>
      </dgm:prSet>
      <dgm:spPr/>
    </dgm:pt>
    <dgm:pt modelId="{62BE1315-C86F-4865-B625-81BE6FD36056}" type="pres">
      <dgm:prSet presAssocID="{BC02173D-B85A-4ABE-95D0-888B4BD7959D}" presName="thickLine" presStyleLbl="alignNode1" presStyleIdx="0" presStyleCnt="5"/>
      <dgm:spPr/>
    </dgm:pt>
    <dgm:pt modelId="{2EA652E8-576F-4ED4-BC7F-B4DDC36BC61C}" type="pres">
      <dgm:prSet presAssocID="{BC02173D-B85A-4ABE-95D0-888B4BD7959D}" presName="horz1" presStyleCnt="0"/>
      <dgm:spPr/>
    </dgm:pt>
    <dgm:pt modelId="{18574E65-EDB0-4D21-A782-5159D693E6E6}" type="pres">
      <dgm:prSet presAssocID="{BC02173D-B85A-4ABE-95D0-888B4BD7959D}" presName="tx1" presStyleLbl="revTx" presStyleIdx="0" presStyleCnt="5"/>
      <dgm:spPr/>
    </dgm:pt>
    <dgm:pt modelId="{63E31891-8631-4FB5-8AB0-E8F7604075E4}" type="pres">
      <dgm:prSet presAssocID="{BC02173D-B85A-4ABE-95D0-888B4BD7959D}" presName="vert1" presStyleCnt="0"/>
      <dgm:spPr/>
    </dgm:pt>
    <dgm:pt modelId="{083D6249-D751-4FD4-975E-EDB0F848A006}" type="pres">
      <dgm:prSet presAssocID="{EC410233-D8BC-4CD7-AF34-ACBADA812741}" presName="thickLine" presStyleLbl="alignNode1" presStyleIdx="1" presStyleCnt="5"/>
      <dgm:spPr/>
    </dgm:pt>
    <dgm:pt modelId="{1305B5D5-5476-412C-B3B5-504E15198113}" type="pres">
      <dgm:prSet presAssocID="{EC410233-D8BC-4CD7-AF34-ACBADA812741}" presName="horz1" presStyleCnt="0"/>
      <dgm:spPr/>
    </dgm:pt>
    <dgm:pt modelId="{AF716CDA-E45D-45BA-9E9B-352F43FB3C8D}" type="pres">
      <dgm:prSet presAssocID="{EC410233-D8BC-4CD7-AF34-ACBADA812741}" presName="tx1" presStyleLbl="revTx" presStyleIdx="1" presStyleCnt="5"/>
      <dgm:spPr/>
    </dgm:pt>
    <dgm:pt modelId="{04C1F97E-B53C-41A2-8E98-A7E0E9D10458}" type="pres">
      <dgm:prSet presAssocID="{EC410233-D8BC-4CD7-AF34-ACBADA812741}" presName="vert1" presStyleCnt="0"/>
      <dgm:spPr/>
    </dgm:pt>
    <dgm:pt modelId="{26A7AC72-AEA5-4F59-AB7A-71E7BD09E5CC}" type="pres">
      <dgm:prSet presAssocID="{F2506C51-010C-47F4-A7AB-454D5D7B9FC4}" presName="thickLine" presStyleLbl="alignNode1" presStyleIdx="2" presStyleCnt="5"/>
      <dgm:spPr/>
    </dgm:pt>
    <dgm:pt modelId="{A1690834-91F1-4F5B-A459-7A23A8C16B64}" type="pres">
      <dgm:prSet presAssocID="{F2506C51-010C-47F4-A7AB-454D5D7B9FC4}" presName="horz1" presStyleCnt="0"/>
      <dgm:spPr/>
    </dgm:pt>
    <dgm:pt modelId="{0636101F-CFAF-4740-A7FF-25CFAD00E6E1}" type="pres">
      <dgm:prSet presAssocID="{F2506C51-010C-47F4-A7AB-454D5D7B9FC4}" presName="tx1" presStyleLbl="revTx" presStyleIdx="2" presStyleCnt="5"/>
      <dgm:spPr/>
    </dgm:pt>
    <dgm:pt modelId="{2A94C3F7-934F-45C0-AFBE-43A542D92948}" type="pres">
      <dgm:prSet presAssocID="{F2506C51-010C-47F4-A7AB-454D5D7B9FC4}" presName="vert1" presStyleCnt="0"/>
      <dgm:spPr/>
    </dgm:pt>
    <dgm:pt modelId="{C49C8321-7761-420F-856E-879FD52E7C0B}" type="pres">
      <dgm:prSet presAssocID="{0106F2DF-086A-4B02-9DC7-13F22F4BB97C}" presName="thickLine" presStyleLbl="alignNode1" presStyleIdx="3" presStyleCnt="5"/>
      <dgm:spPr/>
    </dgm:pt>
    <dgm:pt modelId="{AC658658-5F38-45BE-9ACF-D87949F3724B}" type="pres">
      <dgm:prSet presAssocID="{0106F2DF-086A-4B02-9DC7-13F22F4BB97C}" presName="horz1" presStyleCnt="0"/>
      <dgm:spPr/>
    </dgm:pt>
    <dgm:pt modelId="{3C647A4C-E6FB-400B-958E-D81E2B4DB811}" type="pres">
      <dgm:prSet presAssocID="{0106F2DF-086A-4B02-9DC7-13F22F4BB97C}" presName="tx1" presStyleLbl="revTx" presStyleIdx="3" presStyleCnt="5"/>
      <dgm:spPr/>
    </dgm:pt>
    <dgm:pt modelId="{C7B8E601-1EA8-44B5-8C71-F7826F9B89E4}" type="pres">
      <dgm:prSet presAssocID="{0106F2DF-086A-4B02-9DC7-13F22F4BB97C}" presName="vert1" presStyleCnt="0"/>
      <dgm:spPr/>
    </dgm:pt>
    <dgm:pt modelId="{27786B1B-C1FA-46A4-B53C-C4323EE4232D}" type="pres">
      <dgm:prSet presAssocID="{3BA22EB9-96DD-4E82-A5EB-BB513E973361}" presName="thickLine" presStyleLbl="alignNode1" presStyleIdx="4" presStyleCnt="5"/>
      <dgm:spPr/>
    </dgm:pt>
    <dgm:pt modelId="{C531AD80-2A47-4FD7-83B6-A1D1D81E3F2A}" type="pres">
      <dgm:prSet presAssocID="{3BA22EB9-96DD-4E82-A5EB-BB513E973361}" presName="horz1" presStyleCnt="0"/>
      <dgm:spPr/>
    </dgm:pt>
    <dgm:pt modelId="{AA3632A9-6F5B-40F7-89D4-5C1CA7AC49BF}" type="pres">
      <dgm:prSet presAssocID="{3BA22EB9-96DD-4E82-A5EB-BB513E973361}" presName="tx1" presStyleLbl="revTx" presStyleIdx="4" presStyleCnt="5"/>
      <dgm:spPr/>
    </dgm:pt>
    <dgm:pt modelId="{53D4A584-FC83-4AF0-B749-DCF0CAC1F4B4}" type="pres">
      <dgm:prSet presAssocID="{3BA22EB9-96DD-4E82-A5EB-BB513E973361}" presName="vert1" presStyleCnt="0"/>
      <dgm:spPr/>
    </dgm:pt>
  </dgm:ptLst>
  <dgm:cxnLst>
    <dgm:cxn modelId="{9858C30C-B7FE-47E3-AB06-711C5D1A3B74}" type="presOf" srcId="{BC02173D-B85A-4ABE-95D0-888B4BD7959D}" destId="{18574E65-EDB0-4D21-A782-5159D693E6E6}" srcOrd="0" destOrd="0" presId="urn:microsoft.com/office/officeart/2008/layout/LinedList"/>
    <dgm:cxn modelId="{08700E18-953D-4C46-A416-ABB5578DCB02}" type="presOf" srcId="{EC410233-D8BC-4CD7-AF34-ACBADA812741}" destId="{AF716CDA-E45D-45BA-9E9B-352F43FB3C8D}" srcOrd="0" destOrd="0" presId="urn:microsoft.com/office/officeart/2008/layout/LinedList"/>
    <dgm:cxn modelId="{5CE6003C-2E79-4751-A5DA-41993F7786AF}" srcId="{10A4B3F1-FE75-4190-BCD7-11FC8CD2D169}" destId="{3BA22EB9-96DD-4E82-A5EB-BB513E973361}" srcOrd="4" destOrd="0" parTransId="{487179D6-A30F-4E8E-B4EA-96468EB6B237}" sibTransId="{C8AB87C5-018F-4740-89A4-C47B7E8760B4}"/>
    <dgm:cxn modelId="{6AE71C3F-4614-4E32-8649-6DCF71D1D2FF}" srcId="{10A4B3F1-FE75-4190-BCD7-11FC8CD2D169}" destId="{EC410233-D8BC-4CD7-AF34-ACBADA812741}" srcOrd="1" destOrd="0" parTransId="{4F62EC5E-B3F8-40DF-984B-ACBF2C1CEB73}" sibTransId="{9E384462-C25C-408E-B153-5D4ACFCA4837}"/>
    <dgm:cxn modelId="{B91EB244-9769-4024-90C2-F1299E89DF28}" srcId="{10A4B3F1-FE75-4190-BCD7-11FC8CD2D169}" destId="{BC02173D-B85A-4ABE-95D0-888B4BD7959D}" srcOrd="0" destOrd="0" parTransId="{1A023EDB-0A55-44A0-89F5-0E550D075DF3}" sibTransId="{DBC1FE2A-882B-41B8-8111-F6F1B389CBDB}"/>
    <dgm:cxn modelId="{4ED97E55-2D79-4B58-AA61-1E3A6FD3005F}" type="presOf" srcId="{3BA22EB9-96DD-4E82-A5EB-BB513E973361}" destId="{AA3632A9-6F5B-40F7-89D4-5C1CA7AC49BF}" srcOrd="0" destOrd="0" presId="urn:microsoft.com/office/officeart/2008/layout/LinedList"/>
    <dgm:cxn modelId="{682B6258-0C85-4BA7-95E4-71D581872203}" type="presOf" srcId="{10A4B3F1-FE75-4190-BCD7-11FC8CD2D169}" destId="{0909F7F5-AECC-400F-82E1-45A639E2F7FA}" srcOrd="0" destOrd="0" presId="urn:microsoft.com/office/officeart/2008/layout/LinedList"/>
    <dgm:cxn modelId="{C937CE5A-6FC4-4CA9-AFC4-CDF674C019EA}" type="presOf" srcId="{0106F2DF-086A-4B02-9DC7-13F22F4BB97C}" destId="{3C647A4C-E6FB-400B-958E-D81E2B4DB811}" srcOrd="0" destOrd="0" presId="urn:microsoft.com/office/officeart/2008/layout/LinedList"/>
    <dgm:cxn modelId="{ECC03F8E-EB7E-4086-9E6F-1DDC9AB60A74}" type="presOf" srcId="{F2506C51-010C-47F4-A7AB-454D5D7B9FC4}" destId="{0636101F-CFAF-4740-A7FF-25CFAD00E6E1}" srcOrd="0" destOrd="0" presId="urn:microsoft.com/office/officeart/2008/layout/LinedList"/>
    <dgm:cxn modelId="{23B89EBA-7C0D-4D77-9124-CCF6BE73D2A7}" srcId="{10A4B3F1-FE75-4190-BCD7-11FC8CD2D169}" destId="{F2506C51-010C-47F4-A7AB-454D5D7B9FC4}" srcOrd="2" destOrd="0" parTransId="{7A5471C3-2644-4F5E-8D2A-107871F69A10}" sibTransId="{063966BD-D41C-4224-87B3-5DA6958AA33D}"/>
    <dgm:cxn modelId="{AB4E93F7-4084-416A-93B2-7337C1AF800E}" srcId="{10A4B3F1-FE75-4190-BCD7-11FC8CD2D169}" destId="{0106F2DF-086A-4B02-9DC7-13F22F4BB97C}" srcOrd="3" destOrd="0" parTransId="{1EECFD8C-200A-456C-AEC4-CA996F3CD7BD}" sibTransId="{63ED149E-F537-4704-8D0E-E60F5A3EEE59}"/>
    <dgm:cxn modelId="{2BE572B5-73F8-4302-9A87-32BDCFFDC4D2}" type="presParOf" srcId="{0909F7F5-AECC-400F-82E1-45A639E2F7FA}" destId="{62BE1315-C86F-4865-B625-81BE6FD36056}" srcOrd="0" destOrd="0" presId="urn:microsoft.com/office/officeart/2008/layout/LinedList"/>
    <dgm:cxn modelId="{91A5B19B-5980-4686-A249-02C1D04448EB}" type="presParOf" srcId="{0909F7F5-AECC-400F-82E1-45A639E2F7FA}" destId="{2EA652E8-576F-4ED4-BC7F-B4DDC36BC61C}" srcOrd="1" destOrd="0" presId="urn:microsoft.com/office/officeart/2008/layout/LinedList"/>
    <dgm:cxn modelId="{6383CF80-A3CD-40AF-B5E1-39F03E686D21}" type="presParOf" srcId="{2EA652E8-576F-4ED4-BC7F-B4DDC36BC61C}" destId="{18574E65-EDB0-4D21-A782-5159D693E6E6}" srcOrd="0" destOrd="0" presId="urn:microsoft.com/office/officeart/2008/layout/LinedList"/>
    <dgm:cxn modelId="{E457B681-22A9-41BF-83C0-8CEE4647796F}" type="presParOf" srcId="{2EA652E8-576F-4ED4-BC7F-B4DDC36BC61C}" destId="{63E31891-8631-4FB5-8AB0-E8F7604075E4}" srcOrd="1" destOrd="0" presId="urn:microsoft.com/office/officeart/2008/layout/LinedList"/>
    <dgm:cxn modelId="{4812C095-54C7-4269-81CD-B174B7E65893}" type="presParOf" srcId="{0909F7F5-AECC-400F-82E1-45A639E2F7FA}" destId="{083D6249-D751-4FD4-975E-EDB0F848A006}" srcOrd="2" destOrd="0" presId="urn:microsoft.com/office/officeart/2008/layout/LinedList"/>
    <dgm:cxn modelId="{534D4038-78B0-44C2-AFF9-FF80F8C5E1CA}" type="presParOf" srcId="{0909F7F5-AECC-400F-82E1-45A639E2F7FA}" destId="{1305B5D5-5476-412C-B3B5-504E15198113}" srcOrd="3" destOrd="0" presId="urn:microsoft.com/office/officeart/2008/layout/LinedList"/>
    <dgm:cxn modelId="{0A2A7AF9-574C-4A4D-9FA1-ED4F3F42BABC}" type="presParOf" srcId="{1305B5D5-5476-412C-B3B5-504E15198113}" destId="{AF716CDA-E45D-45BA-9E9B-352F43FB3C8D}" srcOrd="0" destOrd="0" presId="urn:microsoft.com/office/officeart/2008/layout/LinedList"/>
    <dgm:cxn modelId="{3EEC9978-E23F-4567-9E38-F2AC63FDA898}" type="presParOf" srcId="{1305B5D5-5476-412C-B3B5-504E15198113}" destId="{04C1F97E-B53C-41A2-8E98-A7E0E9D10458}" srcOrd="1" destOrd="0" presId="urn:microsoft.com/office/officeart/2008/layout/LinedList"/>
    <dgm:cxn modelId="{8DB415F9-BD86-4445-AF94-5915324EF3B2}" type="presParOf" srcId="{0909F7F5-AECC-400F-82E1-45A639E2F7FA}" destId="{26A7AC72-AEA5-4F59-AB7A-71E7BD09E5CC}" srcOrd="4" destOrd="0" presId="urn:microsoft.com/office/officeart/2008/layout/LinedList"/>
    <dgm:cxn modelId="{D6CFB9E6-1E21-428A-AB49-4FCF6359B94B}" type="presParOf" srcId="{0909F7F5-AECC-400F-82E1-45A639E2F7FA}" destId="{A1690834-91F1-4F5B-A459-7A23A8C16B64}" srcOrd="5" destOrd="0" presId="urn:microsoft.com/office/officeart/2008/layout/LinedList"/>
    <dgm:cxn modelId="{A66F7791-42E2-44D4-9B55-03D7BC75D7A7}" type="presParOf" srcId="{A1690834-91F1-4F5B-A459-7A23A8C16B64}" destId="{0636101F-CFAF-4740-A7FF-25CFAD00E6E1}" srcOrd="0" destOrd="0" presId="urn:microsoft.com/office/officeart/2008/layout/LinedList"/>
    <dgm:cxn modelId="{EBEAE984-B5DA-4EF9-B3BC-9B144F6D52DB}" type="presParOf" srcId="{A1690834-91F1-4F5B-A459-7A23A8C16B64}" destId="{2A94C3F7-934F-45C0-AFBE-43A542D92948}" srcOrd="1" destOrd="0" presId="urn:microsoft.com/office/officeart/2008/layout/LinedList"/>
    <dgm:cxn modelId="{D330B056-2262-4F48-8439-0F01B69B233D}" type="presParOf" srcId="{0909F7F5-AECC-400F-82E1-45A639E2F7FA}" destId="{C49C8321-7761-420F-856E-879FD52E7C0B}" srcOrd="6" destOrd="0" presId="urn:microsoft.com/office/officeart/2008/layout/LinedList"/>
    <dgm:cxn modelId="{CDE163C3-3126-49DB-B710-CAAFF570E13C}" type="presParOf" srcId="{0909F7F5-AECC-400F-82E1-45A639E2F7FA}" destId="{AC658658-5F38-45BE-9ACF-D87949F3724B}" srcOrd="7" destOrd="0" presId="urn:microsoft.com/office/officeart/2008/layout/LinedList"/>
    <dgm:cxn modelId="{5DE1CB59-949D-4AC8-B5C2-F507538F223F}" type="presParOf" srcId="{AC658658-5F38-45BE-9ACF-D87949F3724B}" destId="{3C647A4C-E6FB-400B-958E-D81E2B4DB811}" srcOrd="0" destOrd="0" presId="urn:microsoft.com/office/officeart/2008/layout/LinedList"/>
    <dgm:cxn modelId="{FCBBE4CB-3C2C-492C-AE3A-F4DD9A63A615}" type="presParOf" srcId="{AC658658-5F38-45BE-9ACF-D87949F3724B}" destId="{C7B8E601-1EA8-44B5-8C71-F7826F9B89E4}" srcOrd="1" destOrd="0" presId="urn:microsoft.com/office/officeart/2008/layout/LinedList"/>
    <dgm:cxn modelId="{38D33368-E8F5-49A7-BDEB-24676F2A8CE0}" type="presParOf" srcId="{0909F7F5-AECC-400F-82E1-45A639E2F7FA}" destId="{27786B1B-C1FA-46A4-B53C-C4323EE4232D}" srcOrd="8" destOrd="0" presId="urn:microsoft.com/office/officeart/2008/layout/LinedList"/>
    <dgm:cxn modelId="{BD2BA560-F345-4C01-9546-7FDBFCF93A56}" type="presParOf" srcId="{0909F7F5-AECC-400F-82E1-45A639E2F7FA}" destId="{C531AD80-2A47-4FD7-83B6-A1D1D81E3F2A}" srcOrd="9" destOrd="0" presId="urn:microsoft.com/office/officeart/2008/layout/LinedList"/>
    <dgm:cxn modelId="{4CF8A495-6516-43D2-BB13-E209D5FABAFD}" type="presParOf" srcId="{C531AD80-2A47-4FD7-83B6-A1D1D81E3F2A}" destId="{AA3632A9-6F5B-40F7-89D4-5C1CA7AC49BF}" srcOrd="0" destOrd="0" presId="urn:microsoft.com/office/officeart/2008/layout/LinedList"/>
    <dgm:cxn modelId="{A9AE8EA3-8B4B-4BF4-9EAA-0526C980E848}" type="presParOf" srcId="{C531AD80-2A47-4FD7-83B6-A1D1D81E3F2A}" destId="{53D4A584-FC83-4AF0-B749-DCF0CAC1F4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650BD7-78A1-4EC6-AB7F-883F72AA737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9BB924-86CD-46A2-ADB1-0432B2724817}">
      <dgm:prSet/>
      <dgm:spPr/>
      <dgm:t>
        <a:bodyPr/>
        <a:lstStyle/>
        <a:p>
          <a:r>
            <a:rPr lang="en-GB"/>
            <a:t>• Erikson’s Life Span Theory helps explain Jenny’s development.</a:t>
          </a:r>
          <a:endParaRPr lang="en-US"/>
        </a:p>
      </dgm:t>
    </dgm:pt>
    <dgm:pt modelId="{0BB05312-A2F7-4E59-8335-D4203117CFBC}" type="parTrans" cxnId="{712F4C44-75F9-4B18-BB69-E1A7D49B69A2}">
      <dgm:prSet/>
      <dgm:spPr/>
      <dgm:t>
        <a:bodyPr/>
        <a:lstStyle/>
        <a:p>
          <a:endParaRPr lang="en-US"/>
        </a:p>
      </dgm:t>
    </dgm:pt>
    <dgm:pt modelId="{357063EA-BAEB-4BF4-B81E-23DE6CF7614A}" type="sibTrans" cxnId="{712F4C44-75F9-4B18-BB69-E1A7D49B69A2}">
      <dgm:prSet/>
      <dgm:spPr/>
      <dgm:t>
        <a:bodyPr/>
        <a:lstStyle/>
        <a:p>
          <a:endParaRPr lang="en-US"/>
        </a:p>
      </dgm:t>
    </dgm:pt>
    <dgm:pt modelId="{51D18038-7E3C-43FC-A78A-E1FCB441CFAC}">
      <dgm:prSet/>
      <dgm:spPr/>
      <dgm:t>
        <a:bodyPr/>
        <a:lstStyle/>
        <a:p>
          <a:r>
            <a:rPr lang="en-GB"/>
            <a:t>• Adolescence is an important stage for identity formation.</a:t>
          </a:r>
          <a:endParaRPr lang="en-US"/>
        </a:p>
      </dgm:t>
    </dgm:pt>
    <dgm:pt modelId="{5891130B-1D1A-4DEA-BAA9-AD0E58684D25}" type="parTrans" cxnId="{5B688FC9-1174-46A7-A992-C1F7D24E895A}">
      <dgm:prSet/>
      <dgm:spPr/>
      <dgm:t>
        <a:bodyPr/>
        <a:lstStyle/>
        <a:p>
          <a:endParaRPr lang="en-US"/>
        </a:p>
      </dgm:t>
    </dgm:pt>
    <dgm:pt modelId="{424BAD64-D963-4C4C-A7D8-4B50F66543EE}" type="sibTrans" cxnId="{5B688FC9-1174-46A7-A992-C1F7D24E895A}">
      <dgm:prSet/>
      <dgm:spPr/>
      <dgm:t>
        <a:bodyPr/>
        <a:lstStyle/>
        <a:p>
          <a:endParaRPr lang="en-US"/>
        </a:p>
      </dgm:t>
    </dgm:pt>
    <dgm:pt modelId="{0D46EA12-172B-4D47-950B-B03D3C1763C3}">
      <dgm:prSet/>
      <dgm:spPr/>
      <dgm:t>
        <a:bodyPr/>
        <a:lstStyle/>
        <a:p>
          <a:r>
            <a:rPr lang="en-GB"/>
            <a:t>• Jenny may experience confusion while developing her identity.</a:t>
          </a:r>
          <a:endParaRPr lang="en-US"/>
        </a:p>
      </dgm:t>
    </dgm:pt>
    <dgm:pt modelId="{0B2FD790-137B-4909-8228-5A0BA42C6640}" type="parTrans" cxnId="{F132E25B-16FB-47F3-9076-DF557E70BE27}">
      <dgm:prSet/>
      <dgm:spPr/>
      <dgm:t>
        <a:bodyPr/>
        <a:lstStyle/>
        <a:p>
          <a:endParaRPr lang="en-US"/>
        </a:p>
      </dgm:t>
    </dgm:pt>
    <dgm:pt modelId="{BA61DC68-692B-45DB-AFA5-831A89837024}" type="sibTrans" cxnId="{F132E25B-16FB-47F3-9076-DF557E70BE27}">
      <dgm:prSet/>
      <dgm:spPr/>
      <dgm:t>
        <a:bodyPr/>
        <a:lstStyle/>
        <a:p>
          <a:endParaRPr lang="en-US"/>
        </a:p>
      </dgm:t>
    </dgm:pt>
    <dgm:pt modelId="{76DE1CFC-A226-49E0-9CBE-8C5D57BD0B68}">
      <dgm:prSet/>
      <dgm:spPr/>
      <dgm:t>
        <a:bodyPr/>
        <a:lstStyle/>
        <a:p>
          <a:r>
            <a:rPr lang="en-GB"/>
            <a:t>• Positive support can help her develop confidence and stability.</a:t>
          </a:r>
          <a:endParaRPr lang="en-US"/>
        </a:p>
      </dgm:t>
    </dgm:pt>
    <dgm:pt modelId="{D5E60E72-CB5E-484B-AD2E-A3AC66410925}" type="parTrans" cxnId="{8A4BD606-C216-4E17-AB96-2ABBCF03A614}">
      <dgm:prSet/>
      <dgm:spPr/>
      <dgm:t>
        <a:bodyPr/>
        <a:lstStyle/>
        <a:p>
          <a:endParaRPr lang="en-US"/>
        </a:p>
      </dgm:t>
    </dgm:pt>
    <dgm:pt modelId="{BFF510E3-F659-47B4-800F-C0AB0C27F811}" type="sibTrans" cxnId="{8A4BD606-C216-4E17-AB96-2ABBCF03A614}">
      <dgm:prSet/>
      <dgm:spPr/>
      <dgm:t>
        <a:bodyPr/>
        <a:lstStyle/>
        <a:p>
          <a:endParaRPr lang="en-US"/>
        </a:p>
      </dgm:t>
    </dgm:pt>
    <dgm:pt modelId="{2EF50036-BB49-4583-BC2C-ECDDE430FF34}" type="pres">
      <dgm:prSet presAssocID="{62650BD7-78A1-4EC6-AB7F-883F72AA7373}" presName="linear" presStyleCnt="0">
        <dgm:presLayoutVars>
          <dgm:animLvl val="lvl"/>
          <dgm:resizeHandles val="exact"/>
        </dgm:presLayoutVars>
      </dgm:prSet>
      <dgm:spPr/>
    </dgm:pt>
    <dgm:pt modelId="{11682FE2-8DE4-415F-B56D-0033F1857089}" type="pres">
      <dgm:prSet presAssocID="{A19BB924-86CD-46A2-ADB1-0432B272481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37FCE0E-A7B9-4092-991C-B9200B1337E8}" type="pres">
      <dgm:prSet presAssocID="{357063EA-BAEB-4BF4-B81E-23DE6CF7614A}" presName="spacer" presStyleCnt="0"/>
      <dgm:spPr/>
    </dgm:pt>
    <dgm:pt modelId="{C962B162-978C-4A91-A6C4-555E9C531F49}" type="pres">
      <dgm:prSet presAssocID="{51D18038-7E3C-43FC-A78A-E1FCB441CFA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3904976-0A2E-4D52-9470-81EE24A3D3B4}" type="pres">
      <dgm:prSet presAssocID="{424BAD64-D963-4C4C-A7D8-4B50F66543EE}" presName="spacer" presStyleCnt="0"/>
      <dgm:spPr/>
    </dgm:pt>
    <dgm:pt modelId="{4234C588-4848-48A4-9FAF-DFB6CFAEA047}" type="pres">
      <dgm:prSet presAssocID="{0D46EA12-172B-4D47-950B-B03D3C1763C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9345D8-F1A8-41D5-8160-307E3BACCFAA}" type="pres">
      <dgm:prSet presAssocID="{BA61DC68-692B-45DB-AFA5-831A89837024}" presName="spacer" presStyleCnt="0"/>
      <dgm:spPr/>
    </dgm:pt>
    <dgm:pt modelId="{BD0921BC-0150-4833-99E6-201940158A32}" type="pres">
      <dgm:prSet presAssocID="{76DE1CFC-A226-49E0-9CBE-8C5D57BD0B6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4BD606-C216-4E17-AB96-2ABBCF03A614}" srcId="{62650BD7-78A1-4EC6-AB7F-883F72AA7373}" destId="{76DE1CFC-A226-49E0-9CBE-8C5D57BD0B68}" srcOrd="3" destOrd="0" parTransId="{D5E60E72-CB5E-484B-AD2E-A3AC66410925}" sibTransId="{BFF510E3-F659-47B4-800F-C0AB0C27F811}"/>
    <dgm:cxn modelId="{F132E25B-16FB-47F3-9076-DF557E70BE27}" srcId="{62650BD7-78A1-4EC6-AB7F-883F72AA7373}" destId="{0D46EA12-172B-4D47-950B-B03D3C1763C3}" srcOrd="2" destOrd="0" parTransId="{0B2FD790-137B-4909-8228-5A0BA42C6640}" sibTransId="{BA61DC68-692B-45DB-AFA5-831A89837024}"/>
    <dgm:cxn modelId="{712F4C44-75F9-4B18-BB69-E1A7D49B69A2}" srcId="{62650BD7-78A1-4EC6-AB7F-883F72AA7373}" destId="{A19BB924-86CD-46A2-ADB1-0432B2724817}" srcOrd="0" destOrd="0" parTransId="{0BB05312-A2F7-4E59-8335-D4203117CFBC}" sibTransId="{357063EA-BAEB-4BF4-B81E-23DE6CF7614A}"/>
    <dgm:cxn modelId="{0A4BE96A-E065-4C55-B8E6-035CD2BC405B}" type="presOf" srcId="{A19BB924-86CD-46A2-ADB1-0432B2724817}" destId="{11682FE2-8DE4-415F-B56D-0033F1857089}" srcOrd="0" destOrd="0" presId="urn:microsoft.com/office/officeart/2005/8/layout/vList2"/>
    <dgm:cxn modelId="{98E8A64E-28CC-4F85-B7AC-25540B1C9112}" type="presOf" srcId="{0D46EA12-172B-4D47-950B-B03D3C1763C3}" destId="{4234C588-4848-48A4-9FAF-DFB6CFAEA047}" srcOrd="0" destOrd="0" presId="urn:microsoft.com/office/officeart/2005/8/layout/vList2"/>
    <dgm:cxn modelId="{4C3F1256-67ED-42BF-A9FB-E1DEF6525D9B}" type="presOf" srcId="{62650BD7-78A1-4EC6-AB7F-883F72AA7373}" destId="{2EF50036-BB49-4583-BC2C-ECDDE430FF34}" srcOrd="0" destOrd="0" presId="urn:microsoft.com/office/officeart/2005/8/layout/vList2"/>
    <dgm:cxn modelId="{F4292485-8788-4FD1-A23B-CEFC8305E2E1}" type="presOf" srcId="{76DE1CFC-A226-49E0-9CBE-8C5D57BD0B68}" destId="{BD0921BC-0150-4833-99E6-201940158A32}" srcOrd="0" destOrd="0" presId="urn:microsoft.com/office/officeart/2005/8/layout/vList2"/>
    <dgm:cxn modelId="{5B688FC9-1174-46A7-A992-C1F7D24E895A}" srcId="{62650BD7-78A1-4EC6-AB7F-883F72AA7373}" destId="{51D18038-7E3C-43FC-A78A-E1FCB441CFAC}" srcOrd="1" destOrd="0" parTransId="{5891130B-1D1A-4DEA-BAA9-AD0E58684D25}" sibTransId="{424BAD64-D963-4C4C-A7D8-4B50F66543EE}"/>
    <dgm:cxn modelId="{E2A866CF-7B7A-4A9A-8CDE-214FDE467576}" type="presOf" srcId="{51D18038-7E3C-43FC-A78A-E1FCB441CFAC}" destId="{C962B162-978C-4A91-A6C4-555E9C531F49}" srcOrd="0" destOrd="0" presId="urn:microsoft.com/office/officeart/2005/8/layout/vList2"/>
    <dgm:cxn modelId="{AF6DC17C-521F-4786-9431-8154BF2C5839}" type="presParOf" srcId="{2EF50036-BB49-4583-BC2C-ECDDE430FF34}" destId="{11682FE2-8DE4-415F-B56D-0033F1857089}" srcOrd="0" destOrd="0" presId="urn:microsoft.com/office/officeart/2005/8/layout/vList2"/>
    <dgm:cxn modelId="{9A603BE3-49E4-4B7E-B901-2F7492EF1875}" type="presParOf" srcId="{2EF50036-BB49-4583-BC2C-ECDDE430FF34}" destId="{737FCE0E-A7B9-4092-991C-B9200B1337E8}" srcOrd="1" destOrd="0" presId="urn:microsoft.com/office/officeart/2005/8/layout/vList2"/>
    <dgm:cxn modelId="{427EE03C-BFFE-4DD1-91C7-8B54E521EA41}" type="presParOf" srcId="{2EF50036-BB49-4583-BC2C-ECDDE430FF34}" destId="{C962B162-978C-4A91-A6C4-555E9C531F49}" srcOrd="2" destOrd="0" presId="urn:microsoft.com/office/officeart/2005/8/layout/vList2"/>
    <dgm:cxn modelId="{F29EE771-EE52-4DE9-9A8A-B13E7607745F}" type="presParOf" srcId="{2EF50036-BB49-4583-BC2C-ECDDE430FF34}" destId="{23904976-0A2E-4D52-9470-81EE24A3D3B4}" srcOrd="3" destOrd="0" presId="urn:microsoft.com/office/officeart/2005/8/layout/vList2"/>
    <dgm:cxn modelId="{ED968ECB-6C71-4921-8ECA-68803BF88338}" type="presParOf" srcId="{2EF50036-BB49-4583-BC2C-ECDDE430FF34}" destId="{4234C588-4848-48A4-9FAF-DFB6CFAEA047}" srcOrd="4" destOrd="0" presId="urn:microsoft.com/office/officeart/2005/8/layout/vList2"/>
    <dgm:cxn modelId="{08AFBA89-8298-46A7-A473-EDF113E2596A}" type="presParOf" srcId="{2EF50036-BB49-4583-BC2C-ECDDE430FF34}" destId="{839345D8-F1A8-41D5-8160-307E3BACCFAA}" srcOrd="5" destOrd="0" presId="urn:microsoft.com/office/officeart/2005/8/layout/vList2"/>
    <dgm:cxn modelId="{6D5EBFE6-503C-4670-B829-AF51D2381AF4}" type="presParOf" srcId="{2EF50036-BB49-4583-BC2C-ECDDE430FF34}" destId="{BD0921BC-0150-4833-99E6-201940158A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E359C8-9B77-424C-BAB0-1203CE5C4257}">
      <dsp:nvSpPr>
        <dsp:cNvPr id="0" name=""/>
        <dsp:cNvSpPr/>
      </dsp:nvSpPr>
      <dsp:spPr>
        <a:xfrm>
          <a:off x="0" y="681"/>
          <a:ext cx="6906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832B0-0351-4174-AC6A-2145EB474E24}">
      <dsp:nvSpPr>
        <dsp:cNvPr id="0" name=""/>
        <dsp:cNvSpPr/>
      </dsp:nvSpPr>
      <dsp:spPr>
        <a:xfrm>
          <a:off x="0" y="681"/>
          <a:ext cx="6906491" cy="1116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Erikson’s Life Span Theory</a:t>
          </a:r>
          <a:endParaRPr lang="en-US" sz="3100" kern="1200"/>
        </a:p>
      </dsp:txBody>
      <dsp:txXfrm>
        <a:off x="0" y="681"/>
        <a:ext cx="6906491" cy="1116851"/>
      </dsp:txXfrm>
    </dsp:sp>
    <dsp:sp modelId="{F0A0BFC8-FFBF-4CF8-949A-E28BE4C04481}">
      <dsp:nvSpPr>
        <dsp:cNvPr id="0" name=""/>
        <dsp:cNvSpPr/>
      </dsp:nvSpPr>
      <dsp:spPr>
        <a:xfrm>
          <a:off x="0" y="1117532"/>
          <a:ext cx="6906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EC3A6-2299-430A-9136-ADACF0D30D2F}">
      <dsp:nvSpPr>
        <dsp:cNvPr id="0" name=""/>
        <dsp:cNvSpPr/>
      </dsp:nvSpPr>
      <dsp:spPr>
        <a:xfrm>
          <a:off x="0" y="1117532"/>
          <a:ext cx="6906491" cy="1116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Erik Erikson developed the Life Span    Theory of psychosocial development.</a:t>
          </a:r>
          <a:endParaRPr lang="en-US" sz="3100" kern="1200"/>
        </a:p>
      </dsp:txBody>
      <dsp:txXfrm>
        <a:off x="0" y="1117532"/>
        <a:ext cx="6906491" cy="1116851"/>
      </dsp:txXfrm>
    </dsp:sp>
    <dsp:sp modelId="{E4152014-630A-403C-B17E-2045E32CBB45}">
      <dsp:nvSpPr>
        <dsp:cNvPr id="0" name=""/>
        <dsp:cNvSpPr/>
      </dsp:nvSpPr>
      <dsp:spPr>
        <a:xfrm>
          <a:off x="0" y="2234383"/>
          <a:ext cx="6906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CEB35-D62F-41FE-985E-23F96DAA3C01}">
      <dsp:nvSpPr>
        <dsp:cNvPr id="0" name=""/>
        <dsp:cNvSpPr/>
      </dsp:nvSpPr>
      <dsp:spPr>
        <a:xfrm>
          <a:off x="0" y="2234383"/>
          <a:ext cx="6906491" cy="1116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He believed that development continues throughout the whole life.</a:t>
          </a:r>
          <a:endParaRPr lang="en-US" sz="3100" kern="1200"/>
        </a:p>
      </dsp:txBody>
      <dsp:txXfrm>
        <a:off x="0" y="2234383"/>
        <a:ext cx="6906491" cy="1116851"/>
      </dsp:txXfrm>
    </dsp:sp>
    <dsp:sp modelId="{5341E87A-5971-499A-BBE1-7F1A633BA660}">
      <dsp:nvSpPr>
        <dsp:cNvPr id="0" name=""/>
        <dsp:cNvSpPr/>
      </dsp:nvSpPr>
      <dsp:spPr>
        <a:xfrm>
          <a:off x="0" y="3351235"/>
          <a:ext cx="6906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34514-C77F-4B87-858D-1E430D93BF53}">
      <dsp:nvSpPr>
        <dsp:cNvPr id="0" name=""/>
        <dsp:cNvSpPr/>
      </dsp:nvSpPr>
      <dsp:spPr>
        <a:xfrm>
          <a:off x="0" y="3351235"/>
          <a:ext cx="6906491" cy="1116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Erikson </a:t>
          </a:r>
          <a:r>
            <a:rPr lang="en-GB" sz="3100" b="1" kern="1200"/>
            <a:t>described eight stages of development</a:t>
          </a:r>
          <a:r>
            <a:rPr lang="en-GB" sz="3100" kern="1200"/>
            <a:t> across the lifespan.</a:t>
          </a:r>
          <a:endParaRPr lang="en-US" sz="3100" kern="1200"/>
        </a:p>
      </dsp:txBody>
      <dsp:txXfrm>
        <a:off x="0" y="3351235"/>
        <a:ext cx="6906491" cy="1116851"/>
      </dsp:txXfrm>
    </dsp:sp>
    <dsp:sp modelId="{8409CDAB-01A4-464B-94A5-65D4017C18E5}">
      <dsp:nvSpPr>
        <dsp:cNvPr id="0" name=""/>
        <dsp:cNvSpPr/>
      </dsp:nvSpPr>
      <dsp:spPr>
        <a:xfrm>
          <a:off x="0" y="4468086"/>
          <a:ext cx="6906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AA30E-C378-4BB0-9165-2628164E168F}">
      <dsp:nvSpPr>
        <dsp:cNvPr id="0" name=""/>
        <dsp:cNvSpPr/>
      </dsp:nvSpPr>
      <dsp:spPr>
        <a:xfrm>
          <a:off x="0" y="4468086"/>
          <a:ext cx="6906491" cy="1116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• Each stage includes a </a:t>
          </a:r>
          <a:r>
            <a:rPr lang="en-GB" sz="3100" b="1" kern="1200" dirty="0"/>
            <a:t>psychological conflict</a:t>
          </a:r>
          <a:r>
            <a:rPr lang="en-GB" sz="3100" kern="1200" dirty="0"/>
            <a:t> that must be resolved.</a:t>
          </a:r>
        </a:p>
      </dsp:txBody>
      <dsp:txXfrm>
        <a:off x="0" y="4468086"/>
        <a:ext cx="6906491" cy="11168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E1315-C86F-4865-B625-81BE6FD36056}">
      <dsp:nvSpPr>
        <dsp:cNvPr id="0" name=""/>
        <dsp:cNvSpPr/>
      </dsp:nvSpPr>
      <dsp:spPr>
        <a:xfrm>
          <a:off x="0" y="525"/>
          <a:ext cx="671474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74E65-EDB0-4D21-A782-5159D693E6E6}">
      <dsp:nvSpPr>
        <dsp:cNvPr id="0" name=""/>
        <dsp:cNvSpPr/>
      </dsp:nvSpPr>
      <dsp:spPr>
        <a:xfrm>
          <a:off x="0" y="525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• Jenny’s experiences may affect her emotional development.</a:t>
          </a:r>
          <a:endParaRPr lang="en-US" sz="2400" kern="1200" dirty="0"/>
        </a:p>
      </dsp:txBody>
      <dsp:txXfrm>
        <a:off x="0" y="525"/>
        <a:ext cx="6714744" cy="860482"/>
      </dsp:txXfrm>
    </dsp:sp>
    <dsp:sp modelId="{083D6249-D751-4FD4-975E-EDB0F848A006}">
      <dsp:nvSpPr>
        <dsp:cNvPr id="0" name=""/>
        <dsp:cNvSpPr/>
      </dsp:nvSpPr>
      <dsp:spPr>
        <a:xfrm>
          <a:off x="0" y="861008"/>
          <a:ext cx="6714744" cy="0"/>
        </a:xfrm>
        <a:prstGeom prst="line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9050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16CDA-E45D-45BA-9E9B-352F43FB3C8D}">
      <dsp:nvSpPr>
        <dsp:cNvPr id="0" name=""/>
        <dsp:cNvSpPr/>
      </dsp:nvSpPr>
      <dsp:spPr>
        <a:xfrm>
          <a:off x="0" y="861008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Difficult experiences can influence confidence and self-esteem.</a:t>
          </a:r>
          <a:endParaRPr lang="en-US" sz="2400" kern="1200"/>
        </a:p>
      </dsp:txBody>
      <dsp:txXfrm>
        <a:off x="0" y="861008"/>
        <a:ext cx="6714744" cy="860482"/>
      </dsp:txXfrm>
    </dsp:sp>
    <dsp:sp modelId="{26A7AC72-AEA5-4F59-AB7A-71E7BD09E5CC}">
      <dsp:nvSpPr>
        <dsp:cNvPr id="0" name=""/>
        <dsp:cNvSpPr/>
      </dsp:nvSpPr>
      <dsp:spPr>
        <a:xfrm>
          <a:off x="0" y="1721491"/>
          <a:ext cx="6714744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9050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6101F-CFAF-4740-A7FF-25CFAD00E6E1}">
      <dsp:nvSpPr>
        <dsp:cNvPr id="0" name=""/>
        <dsp:cNvSpPr/>
      </dsp:nvSpPr>
      <dsp:spPr>
        <a:xfrm>
          <a:off x="0" y="1721491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Adolescents may feel confused about their identity.</a:t>
          </a:r>
          <a:endParaRPr lang="en-US" sz="2400" kern="1200"/>
        </a:p>
      </dsp:txBody>
      <dsp:txXfrm>
        <a:off x="0" y="1721491"/>
        <a:ext cx="6714744" cy="860482"/>
      </dsp:txXfrm>
    </dsp:sp>
    <dsp:sp modelId="{C49C8321-7761-420F-856E-879FD52E7C0B}">
      <dsp:nvSpPr>
        <dsp:cNvPr id="0" name=""/>
        <dsp:cNvSpPr/>
      </dsp:nvSpPr>
      <dsp:spPr>
        <a:xfrm>
          <a:off x="0" y="2581973"/>
          <a:ext cx="6714744" cy="0"/>
        </a:xfrm>
        <a:prstGeom prst="line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9050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47A4C-E6FB-400B-958E-D81E2B4DB811}">
      <dsp:nvSpPr>
        <dsp:cNvPr id="0" name=""/>
        <dsp:cNvSpPr/>
      </dsp:nvSpPr>
      <dsp:spPr>
        <a:xfrm>
          <a:off x="0" y="2581973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These experiences may affect relationships with others.</a:t>
          </a:r>
          <a:endParaRPr lang="en-US" sz="2400" kern="1200"/>
        </a:p>
      </dsp:txBody>
      <dsp:txXfrm>
        <a:off x="0" y="2581973"/>
        <a:ext cx="6714744" cy="860482"/>
      </dsp:txXfrm>
    </dsp:sp>
    <dsp:sp modelId="{27786B1B-C1FA-46A4-B53C-C4323EE4232D}">
      <dsp:nvSpPr>
        <dsp:cNvPr id="0" name=""/>
        <dsp:cNvSpPr/>
      </dsp:nvSpPr>
      <dsp:spPr>
        <a:xfrm>
          <a:off x="0" y="3442456"/>
          <a:ext cx="6714744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905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632A9-6F5B-40F7-89D4-5C1CA7AC49BF}">
      <dsp:nvSpPr>
        <dsp:cNvPr id="0" name=""/>
        <dsp:cNvSpPr/>
      </dsp:nvSpPr>
      <dsp:spPr>
        <a:xfrm>
          <a:off x="0" y="3442456"/>
          <a:ext cx="6714744" cy="860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Support and guidance can help young people overcome challenges.</a:t>
          </a:r>
          <a:endParaRPr lang="en-US" sz="2400" kern="1200"/>
        </a:p>
      </dsp:txBody>
      <dsp:txXfrm>
        <a:off x="0" y="3442456"/>
        <a:ext cx="6714744" cy="860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82FE2-8DE4-415F-B56D-0033F1857089}">
      <dsp:nvSpPr>
        <dsp:cNvPr id="0" name=""/>
        <dsp:cNvSpPr/>
      </dsp:nvSpPr>
      <dsp:spPr>
        <a:xfrm>
          <a:off x="0" y="11684"/>
          <a:ext cx="6253721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• Erikson’s Life Span Theory helps explain Jenny’s development.</a:t>
          </a:r>
          <a:endParaRPr lang="en-US" sz="3000" kern="1200"/>
        </a:p>
      </dsp:txBody>
      <dsp:txXfrm>
        <a:off x="58257" y="69941"/>
        <a:ext cx="6137207" cy="1076886"/>
      </dsp:txXfrm>
    </dsp:sp>
    <dsp:sp modelId="{C962B162-978C-4A91-A6C4-555E9C531F49}">
      <dsp:nvSpPr>
        <dsp:cNvPr id="0" name=""/>
        <dsp:cNvSpPr/>
      </dsp:nvSpPr>
      <dsp:spPr>
        <a:xfrm>
          <a:off x="0" y="1291484"/>
          <a:ext cx="6253721" cy="119340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• Adolescence is an important stage for identity formation.</a:t>
          </a:r>
          <a:endParaRPr lang="en-US" sz="3000" kern="1200"/>
        </a:p>
      </dsp:txBody>
      <dsp:txXfrm>
        <a:off x="58257" y="1349741"/>
        <a:ext cx="6137207" cy="1076886"/>
      </dsp:txXfrm>
    </dsp:sp>
    <dsp:sp modelId="{4234C588-4848-48A4-9FAF-DFB6CFAEA047}">
      <dsp:nvSpPr>
        <dsp:cNvPr id="0" name=""/>
        <dsp:cNvSpPr/>
      </dsp:nvSpPr>
      <dsp:spPr>
        <a:xfrm>
          <a:off x="0" y="2571284"/>
          <a:ext cx="6253721" cy="119340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• Jenny may experience confusion while developing her identity.</a:t>
          </a:r>
          <a:endParaRPr lang="en-US" sz="3000" kern="1200"/>
        </a:p>
      </dsp:txBody>
      <dsp:txXfrm>
        <a:off x="58257" y="2629541"/>
        <a:ext cx="6137207" cy="1076886"/>
      </dsp:txXfrm>
    </dsp:sp>
    <dsp:sp modelId="{BD0921BC-0150-4833-99E6-201940158A32}">
      <dsp:nvSpPr>
        <dsp:cNvPr id="0" name=""/>
        <dsp:cNvSpPr/>
      </dsp:nvSpPr>
      <dsp:spPr>
        <a:xfrm>
          <a:off x="0" y="3851085"/>
          <a:ext cx="6253721" cy="119340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• Positive support can help her develop confidence and stability.</a:t>
          </a:r>
          <a:endParaRPr lang="en-US" sz="3000" kern="1200"/>
        </a:p>
      </dsp:txBody>
      <dsp:txXfrm>
        <a:off x="58257" y="3909342"/>
        <a:ext cx="6137207" cy="1076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B908B-CF07-733A-C28F-15347D167B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2D039-5A1D-57D5-7C82-E8CE032AAE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CB478-8E16-6E37-E67D-9EF357042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194D7-2A9F-AF97-54DE-79E7D8350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B70FE-8AAE-7244-08BB-1BECB3472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656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E3549-C77E-7B6B-A978-D92AEA883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A11AB-61EF-E32A-32B6-B7B547610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9D80E-72A2-461E-D201-6417032E9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3354F-EDDF-9DA9-115B-B2CAA506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89A15-FB75-A101-8A06-B1E65A461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783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350B7-15AB-5EE9-AE2B-70189519E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D5F45-680B-7865-6F20-F0E91F6A4E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D9380-DAA0-7B06-5749-19D203862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0D4FD-8C45-B167-EF00-8A1FB5CCB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3A55A-C9BE-67DE-3958-1D23248E0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257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81F76-87B5-DB1C-7B96-0895FEADA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88632-66D5-5B54-5209-1A393D09DD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B9D4F-929F-B5B9-405C-8166F2A6E2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2F1C4-1438-DDB9-8325-469043DFC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E0CD9-5600-5C8F-FBA6-439C07F4A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5EE2D-BD9F-EE01-C625-A83CC52AB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0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5BE19-EC4A-317E-E91F-C475DC9B6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6B3260-9952-DA44-A397-DF1B61AF5A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0AF3D8-7CC9-DB90-7219-2DB810525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D69BAF-7FE2-E192-A13F-F82D45BD91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F873A1-2D0A-C29F-FB23-BF51B7C73E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2D880E-CB71-94FC-4AC3-DAE6F8010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B6D8D4-C74B-E87A-00C1-77FED8FC1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231980-F073-BB16-24DC-B5A30196D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789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7AB36-92C9-62B4-942B-402CA1D8B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FC094D-5F4F-4069-5F0B-1A8248CEC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F15E6D-0E2D-B367-5F9A-CC2C88E03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0563F6-39C8-A862-5582-76EC35EC0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661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9939B0-1C5C-15F6-AD9D-815BF838F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C9C1B5-D145-E56D-D94A-969D8E394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FB8FE-2496-8AF6-772F-051D832EF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634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7BD26-57C6-1B1B-4504-06E8410E7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0B233-B9AF-C9FC-F0DA-6854FB873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BAA83-F10C-0241-BD20-EB9A0BE7D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C53B96-E792-77DC-ABBF-8B0E2346A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EE2AB-8712-66B2-DE43-F784B9B5B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EA6736-2E20-E292-5E47-45E79DF30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52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D1F23-04D6-3B46-19AE-5DAF1A365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AB3EF9-4031-1C87-F171-74A8B42897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AC08D-FF94-743B-2DD5-B6AD94B850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2937C-A913-A8A6-4DEF-0E201B1F8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B667E2-83EE-F875-AFA9-38B05E5CA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5E931-80F1-5187-C8FA-5F5E2348C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11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15082-3876-5F98-F716-BD0082DE1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671CA-DCA8-F992-F43B-6CAD5138C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F7094-24D7-1BFA-7759-8B5C1B3AD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24213-BEE5-FF92-D745-C600C8D05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130BD-527B-C2F1-7AA5-B0D034F1E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215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E331C-F632-6F24-A3EF-5EE0AFAC2D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5E77A-9CC9-6197-E9F9-19E18C9E71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8208F-479B-08EE-A552-63A97C933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3DEF8-AAA6-10D2-7519-EF58606E4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54A57-1ECD-0B4A-B334-14B5ADF04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29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52524C-3344-B6D9-5782-839C01BE5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98864F-1479-01B5-5224-215B05FE06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40255-584F-1E78-D5FE-E3F1A6B908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2CF468-438C-4405-B5C9-5DCCAB24D99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96873-327F-AB98-2B67-5FAAE7F61A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279BC-5744-C34B-C211-E384A273ED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1291CA-8777-4F38-BD50-7318F41B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87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8F04D-3D54-80E4-FCA4-5BB2ADE06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3458" y="544010"/>
            <a:ext cx="10054542" cy="4942389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dirty="0"/>
              <a:t>Module Title</a:t>
            </a:r>
            <a:r>
              <a:rPr lang="en-GB" altLang="en-US" sz="3600" b="1" dirty="0"/>
              <a:t>:  Psychology in Health and Social Care </a:t>
            </a:r>
            <a:br>
              <a:rPr lang="en-GB" altLang="en-US" sz="3600" b="1" i="1" dirty="0"/>
            </a:br>
            <a:r>
              <a:rPr lang="en-GB" altLang="en-US" sz="3600" dirty="0"/>
              <a:t>Module Number: </a:t>
            </a:r>
            <a:r>
              <a:rPr lang="en-GB" altLang="en-US" sz="3600" b="1" dirty="0"/>
              <a:t>LCHS4010</a:t>
            </a:r>
            <a:br>
              <a:rPr lang="en-GB" altLang="en-US" sz="3600" b="1" i="1" dirty="0"/>
            </a:br>
            <a:r>
              <a:rPr lang="en-GB" altLang="en-US" sz="3600" dirty="0"/>
              <a:t>Assignment No</a:t>
            </a:r>
            <a:r>
              <a:rPr lang="en-GB" altLang="en-US" sz="3600" b="1" i="1" dirty="0"/>
              <a:t>:     </a:t>
            </a:r>
            <a:r>
              <a:rPr lang="en-GB" altLang="en-US" sz="3600" b="1" dirty="0"/>
              <a:t>ASSIGNMENT 1</a:t>
            </a:r>
            <a:br>
              <a:rPr lang="en-GB" altLang="en-US" sz="3600" b="1" i="1" dirty="0"/>
            </a:br>
            <a:r>
              <a:rPr lang="en-GB" altLang="en-US" sz="3600" dirty="0"/>
              <a:t>Student Name</a:t>
            </a:r>
            <a:r>
              <a:rPr lang="en-GB" altLang="en-US" sz="3600" b="1" i="1" dirty="0"/>
              <a:t>: </a:t>
            </a:r>
            <a:r>
              <a:rPr lang="en-GB" altLang="en-US" sz="3600" b="1" dirty="0"/>
              <a:t>Natalja Golub</a:t>
            </a:r>
            <a:br>
              <a:rPr lang="en-GB" altLang="en-US" sz="3600" b="1" i="1" dirty="0"/>
            </a:br>
            <a:r>
              <a:rPr lang="en-GB" altLang="en-US" sz="3600" dirty="0"/>
              <a:t>Student ID: </a:t>
            </a:r>
            <a:r>
              <a:rPr lang="en-GB" altLang="en-US" sz="3600" b="1" dirty="0"/>
              <a:t>2440433</a:t>
            </a:r>
            <a:br>
              <a:rPr lang="en-GB" altLang="en-US" sz="3600" b="1" i="1" dirty="0"/>
            </a:br>
            <a:r>
              <a:rPr lang="en-GB" altLang="en-US" sz="3600" dirty="0"/>
              <a:t>Lecturer’s Name</a:t>
            </a:r>
            <a:r>
              <a:rPr lang="en-GB" altLang="en-US" sz="3600" b="1" dirty="0"/>
              <a:t>: Farah Wiita</a:t>
            </a:r>
            <a:br>
              <a:rPr lang="en-GB" altLang="en-US" sz="3600" b="1" i="1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3199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94917-F4E3-F854-C6C6-8D9DA27A9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Case Scenario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Jenny Situation</a:t>
            </a: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C3702-BEE2-30B5-58AF-083CAEC9F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Jenny is 16 years old.</a:t>
            </a:r>
          </a:p>
          <a:p>
            <a:r>
              <a:rPr lang="en-GB" dirty="0"/>
              <a:t>She has been caring for her mother for the last 5 years. </a:t>
            </a:r>
          </a:p>
          <a:p>
            <a:r>
              <a:rPr lang="en-GB" dirty="0"/>
              <a:t>Her father passed away and previously provided care. </a:t>
            </a:r>
          </a:p>
          <a:p>
            <a:r>
              <a:rPr lang="en-GB" dirty="0"/>
              <a:t>Her mother has mobility problems and memory difficulties.</a:t>
            </a:r>
          </a:p>
          <a:p>
            <a:r>
              <a:rPr lang="en-GB" dirty="0"/>
              <a:t>Jenny helps with cooking, cleaning and shopping.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Impact</a:t>
            </a:r>
            <a:r>
              <a:rPr lang="en-GB" dirty="0"/>
              <a:t>: Jenny has significant caring responsibilities at a young age.</a:t>
            </a:r>
          </a:p>
        </p:txBody>
      </p:sp>
    </p:spTree>
    <p:extLst>
      <p:ext uri="{BB962C8B-B14F-4D97-AF65-F5344CB8AC3E}">
        <p14:creationId xmlns:p14="http://schemas.microsoft.com/office/powerpoint/2010/main" val="2094254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2A0CD-2778-8276-4AD8-A792EB908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Life Span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543CA98-254A-44C5-CCED-8A57A32E67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1019479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E0A741F-2B71-5D9B-9311-B6016214F946}"/>
              </a:ext>
            </a:extLst>
          </p:cNvPr>
          <p:cNvSpPr txBox="1"/>
          <p:nvPr/>
        </p:nvSpPr>
        <p:spPr>
          <a:xfrm>
            <a:off x="6447099" y="6266656"/>
            <a:ext cx="5186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(Erikson, 1950; Erikson, 1968)</a:t>
            </a:r>
          </a:p>
        </p:txBody>
      </p:sp>
    </p:spTree>
    <p:extLst>
      <p:ext uri="{BB962C8B-B14F-4D97-AF65-F5344CB8AC3E}">
        <p14:creationId xmlns:p14="http://schemas.microsoft.com/office/powerpoint/2010/main" val="3688434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7AF7C-39AF-62D4-6849-403F442E5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Stage Relevant to Jenny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5F8D2-D62B-C419-5625-BD4E1D367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• Jenny is in Erikson’s stage Identity vs Role Confusion.</a:t>
            </a:r>
          </a:p>
          <a:p>
            <a:pPr marL="0" indent="0">
              <a:buNone/>
            </a:pPr>
            <a:r>
              <a:rPr lang="en-GB" sz="2200" dirty="0"/>
              <a:t>• This stage usually occurs between 12 and 18 years of age.</a:t>
            </a:r>
          </a:p>
          <a:p>
            <a:pPr marL="0" indent="0">
              <a:buNone/>
            </a:pPr>
            <a:r>
              <a:rPr lang="en-GB" sz="2200" dirty="0"/>
              <a:t>• Adolescents begin to explore their identity, beliefs and values.</a:t>
            </a:r>
          </a:p>
          <a:p>
            <a:pPr marL="0" indent="0">
              <a:buNone/>
            </a:pPr>
            <a:r>
              <a:rPr lang="en-GB" sz="2200" dirty="0"/>
              <a:t>• They try to understand their place in society.</a:t>
            </a:r>
          </a:p>
          <a:p>
            <a:pPr marL="0" indent="0">
              <a:buNone/>
            </a:pPr>
            <a:r>
              <a:rPr lang="en-GB" sz="2200" dirty="0"/>
              <a:t>• Support from family, school and friends is important during this stage.</a:t>
            </a:r>
          </a:p>
        </p:txBody>
      </p:sp>
    </p:spTree>
    <p:extLst>
      <p:ext uri="{BB962C8B-B14F-4D97-AF65-F5344CB8AC3E}">
        <p14:creationId xmlns:p14="http://schemas.microsoft.com/office/powerpoint/2010/main" val="548338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56DDB-2499-DF02-C4D3-CDBE2ACBA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/>
              <a:t>Impact of Jenny’s Experience</a:t>
            </a:r>
          </a:p>
        </p:txBody>
      </p:sp>
      <p:pic>
        <p:nvPicPr>
          <p:cNvPr id="6" name="Picture 5" descr="A close-up of a blue and white liquid&#10;&#10;AI-generated content may be incorrect.">
            <a:extLst>
              <a:ext uri="{FF2B5EF4-FFF2-40B4-BE49-F238E27FC236}">
                <a16:creationId xmlns:a16="http://schemas.microsoft.com/office/drawing/2014/main" id="{161EAF6B-416B-0C77-95ED-11C9BF9EB3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78" r="15655" b="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C91778-5138-E689-A93A-75F0C7A96D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358398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0856D93-9578-053B-DA90-37C068CE64A9}"/>
              </a:ext>
            </a:extLst>
          </p:cNvPr>
          <p:cNvSpPr txBox="1"/>
          <p:nvPr/>
        </p:nvSpPr>
        <p:spPr>
          <a:xfrm>
            <a:off x="347241" y="6331352"/>
            <a:ext cx="2210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(Berk, 2018)</a:t>
            </a:r>
          </a:p>
        </p:txBody>
      </p:sp>
    </p:spTree>
    <p:extLst>
      <p:ext uri="{BB962C8B-B14F-4D97-AF65-F5344CB8AC3E}">
        <p14:creationId xmlns:p14="http://schemas.microsoft.com/office/powerpoint/2010/main" val="1655015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08D4D2-86BA-C086-A03D-560758E07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Positive and Negative Effects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BF581D-0525-DD6A-29C7-2F5DDDCCF8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0139945"/>
              </p:ext>
            </p:extLst>
          </p:nvPr>
        </p:nvGraphicFramePr>
        <p:xfrm>
          <a:off x="983476" y="2184851"/>
          <a:ext cx="10225438" cy="3796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58054">
                  <a:extLst>
                    <a:ext uri="{9D8B030D-6E8A-4147-A177-3AD203B41FA5}">
                      <a16:colId xmlns:a16="http://schemas.microsoft.com/office/drawing/2014/main" val="1374024957"/>
                    </a:ext>
                  </a:extLst>
                </a:gridCol>
                <a:gridCol w="5667384">
                  <a:extLst>
                    <a:ext uri="{9D8B030D-6E8A-4147-A177-3AD203B41FA5}">
                      <a16:colId xmlns:a16="http://schemas.microsoft.com/office/drawing/2014/main" val="1730953146"/>
                    </a:ext>
                  </a:extLst>
                </a:gridCol>
              </a:tblGrid>
              <a:tr h="612245">
                <a:tc>
                  <a:txBody>
                    <a:bodyPr/>
                    <a:lstStyle/>
                    <a:p>
                      <a:r>
                        <a:rPr lang="en-GB" sz="2800"/>
                        <a:t>Positive effects</a:t>
                      </a:r>
                    </a:p>
                  </a:txBody>
                  <a:tcPr marL="142360" marR="142360" marT="71180" marB="71180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Negative effects</a:t>
                      </a:r>
                    </a:p>
                  </a:txBody>
                  <a:tcPr marL="142360" marR="142360" marT="71180" marB="71180"/>
                </a:tc>
                <a:extLst>
                  <a:ext uri="{0D108BD9-81ED-4DB2-BD59-A6C34878D82A}">
                    <a16:rowId xmlns:a16="http://schemas.microsoft.com/office/drawing/2014/main" val="3180967701"/>
                  </a:ext>
                </a:extLst>
              </a:tr>
              <a:tr h="3184605">
                <a:tc>
                  <a:txBody>
                    <a:bodyPr/>
                    <a:lstStyle/>
                    <a:p>
                      <a:r>
                        <a:rPr lang="en-GB" sz="2800"/>
                        <a:t>• Challenges can help young people become stronger.</a:t>
                      </a:r>
                    </a:p>
                    <a:p>
                      <a:r>
                        <a:rPr lang="en-GB" sz="2800"/>
                        <a:t>• Supportive relationships can build confidence.</a:t>
                      </a:r>
                    </a:p>
                    <a:p>
                      <a:r>
                        <a:rPr lang="en-GB" sz="2800"/>
                        <a:t>• Learning from difficulties can help personal growth.</a:t>
                      </a:r>
                    </a:p>
                  </a:txBody>
                  <a:tcPr marL="142360" marR="142360" marT="71180" marB="71180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• Lack of support may increase stress.</a:t>
                      </a:r>
                    </a:p>
                    <a:p>
                      <a:r>
                        <a:rPr lang="en-GB" sz="2800"/>
                        <a:t>• Young people may feel isolated or confused.</a:t>
                      </a:r>
                    </a:p>
                    <a:p>
                      <a:r>
                        <a:rPr lang="en-GB" sz="2800"/>
                        <a:t>• Low self-esteem can affect future development.</a:t>
                      </a:r>
                    </a:p>
                  </a:txBody>
                  <a:tcPr marL="142360" marR="142360" marT="71180" marB="71180"/>
                </a:tc>
                <a:extLst>
                  <a:ext uri="{0D108BD9-81ED-4DB2-BD59-A6C34878D82A}">
                    <a16:rowId xmlns:a16="http://schemas.microsoft.com/office/drawing/2014/main" val="472666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44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76EAB-9521-CD1C-893D-C075938C2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93153-2E2B-CDC4-1A0E-F9C8464DF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639" y="1456048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    Development is shaped by both genetics (nature) and experiences (nurture). (Cross, 2020)</a:t>
            </a:r>
          </a:p>
          <a:p>
            <a:pPr marL="0" indent="0">
              <a:buNone/>
            </a:pPr>
            <a:r>
              <a:rPr lang="en-GB" sz="2200" dirty="0"/>
              <a:t>    Nature includes biological and inherited traits.</a:t>
            </a:r>
          </a:p>
          <a:p>
            <a:pPr marL="0" indent="0">
              <a:buNone/>
            </a:pPr>
            <a:r>
              <a:rPr lang="en-GB" sz="2200" dirty="0"/>
              <a:t>    Nurture includes environment, upbringing and life situations.</a:t>
            </a:r>
          </a:p>
          <a:p>
            <a:pPr marL="0" indent="0">
              <a:buNone/>
            </a:pPr>
            <a:r>
              <a:rPr lang="en-GB" sz="2200" dirty="0"/>
              <a:t>    Jenny’s behaviour is influenced by both factors.</a:t>
            </a:r>
          </a:p>
          <a:p>
            <a:pPr marL="0" indent="0">
              <a:buNone/>
            </a:pPr>
            <a:r>
              <a:rPr lang="en-GB" sz="2200" dirty="0"/>
              <a:t>   A supportive environment can improve her development.</a:t>
            </a:r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FD7C95C6-05A2-57CC-18B7-EDBAD0B56A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02" r="17346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3483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5A6B9-89CC-3629-6AE5-178E8E415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Support Plan</a:t>
            </a:r>
            <a:br>
              <a:rPr lang="en-GB" sz="4000"/>
            </a:br>
            <a:r>
              <a:rPr lang="en-GB" sz="4000"/>
              <a:t>Practical Support Strategies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85DD0-7DAF-0B6D-2496-A6EC50963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• Young carers support services</a:t>
            </a:r>
          </a:p>
          <a:p>
            <a:pPr marL="0" indent="0">
              <a:buNone/>
            </a:pPr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• Encourage positive friendships and social connections.</a:t>
            </a:r>
          </a:p>
          <a:p>
            <a:pPr marL="0" indent="0">
              <a:buNone/>
            </a:pPr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• Offer guidance and counselling if needed.</a:t>
            </a:r>
          </a:p>
          <a:p>
            <a:pPr marL="0" indent="0">
              <a:buNone/>
            </a:pPr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• Help with household tasks</a:t>
            </a:r>
          </a:p>
          <a:p>
            <a:pPr marL="0" indent="0">
              <a:buNone/>
            </a:pPr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• School support and flexibility</a:t>
            </a:r>
          </a:p>
          <a:p>
            <a:pPr marL="0" indent="0">
              <a:buNone/>
            </a:pPr>
            <a:r>
              <a:rPr lang="en-GB" sz="2200">
                <a:solidFill>
                  <a:schemeClr val="tx1">
                    <a:alpha val="55000"/>
                  </a:schemeClr>
                </a:solidFill>
              </a:rPr>
              <a:t> These interventions can support her well-being.</a:t>
            </a:r>
          </a:p>
          <a:p>
            <a:pPr marL="0" indent="0">
              <a:buNone/>
            </a:pPr>
            <a:endParaRPr lang="en-GB" sz="22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483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1E35C-33D0-BCE1-34A0-AC794A6EA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Evaluation of Erikson’s Theory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9914E33-FEF3-E2FB-0877-4F6311C73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7010962"/>
              </p:ext>
            </p:extLst>
          </p:nvPr>
        </p:nvGraphicFramePr>
        <p:xfrm>
          <a:off x="644056" y="2387748"/>
          <a:ext cx="10927830" cy="36424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57634">
                  <a:extLst>
                    <a:ext uri="{9D8B030D-6E8A-4147-A177-3AD203B41FA5}">
                      <a16:colId xmlns:a16="http://schemas.microsoft.com/office/drawing/2014/main" val="3021250095"/>
                    </a:ext>
                  </a:extLst>
                </a:gridCol>
                <a:gridCol w="5570196">
                  <a:extLst>
                    <a:ext uri="{9D8B030D-6E8A-4147-A177-3AD203B41FA5}">
                      <a16:colId xmlns:a16="http://schemas.microsoft.com/office/drawing/2014/main" val="234094249"/>
                    </a:ext>
                  </a:extLst>
                </a:gridCol>
              </a:tblGrid>
              <a:tr h="673398">
                <a:tc>
                  <a:txBody>
                    <a:bodyPr/>
                    <a:lstStyle/>
                    <a:p>
                      <a:r>
                        <a:rPr lang="en-GB" sz="3000"/>
                        <a:t>Strengths</a:t>
                      </a:r>
                    </a:p>
                  </a:txBody>
                  <a:tcPr marL="153045" marR="153045" marT="76522" marB="76522"/>
                </a:tc>
                <a:tc>
                  <a:txBody>
                    <a:bodyPr/>
                    <a:lstStyle/>
                    <a:p>
                      <a:r>
                        <a:rPr lang="en-GB" sz="3000"/>
                        <a:t>Limitations</a:t>
                      </a:r>
                    </a:p>
                  </a:txBody>
                  <a:tcPr marL="153045" marR="153045" marT="76522" marB="76522"/>
                </a:tc>
                <a:extLst>
                  <a:ext uri="{0D108BD9-81ED-4DB2-BD59-A6C34878D82A}">
                    <a16:rowId xmlns:a16="http://schemas.microsoft.com/office/drawing/2014/main" val="1762132392"/>
                  </a:ext>
                </a:extLst>
              </a:tr>
              <a:tr h="2969071">
                <a:tc>
                  <a:txBody>
                    <a:bodyPr/>
                    <a:lstStyle/>
                    <a:p>
                      <a:r>
                        <a:rPr lang="en-GB" sz="3000"/>
                        <a:t>• Explains identity formation</a:t>
                      </a:r>
                    </a:p>
                    <a:p>
                      <a:r>
                        <a:rPr lang="en-GB" sz="3000"/>
                        <a:t>• Highlights social influences</a:t>
                      </a:r>
                    </a:p>
                    <a:p>
                      <a:r>
                        <a:rPr lang="en-GB" sz="3000"/>
                        <a:t>• Relevant to adolescence</a:t>
                      </a:r>
                    </a:p>
                  </a:txBody>
                  <a:tcPr marL="153045" marR="153045" marT="76522" marB="76522"/>
                </a:tc>
                <a:tc>
                  <a:txBody>
                    <a:bodyPr/>
                    <a:lstStyle/>
                    <a:p>
                      <a:r>
                        <a:rPr lang="en-GB" sz="3000"/>
                        <a:t>• Stages may be too general</a:t>
                      </a:r>
                    </a:p>
                    <a:p>
                      <a:r>
                        <a:rPr lang="en-GB" sz="3000"/>
                        <a:t>• Development may not follow strict stages</a:t>
                      </a:r>
                    </a:p>
                    <a:p>
                      <a:r>
                        <a:rPr lang="en-GB" sz="3000"/>
                        <a:t>• Cultural differences are not fully considered</a:t>
                      </a:r>
                    </a:p>
                    <a:p>
                      <a:endParaRPr lang="en-GB" sz="3000"/>
                    </a:p>
                  </a:txBody>
                  <a:tcPr marL="153045" marR="153045" marT="76522" marB="76522"/>
                </a:tc>
                <a:extLst>
                  <a:ext uri="{0D108BD9-81ED-4DB2-BD59-A6C34878D82A}">
                    <a16:rowId xmlns:a16="http://schemas.microsoft.com/office/drawing/2014/main" val="3285347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5989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CE82FF-2E16-8A08-0025-72E7636A6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B48B58-C73C-35E4-FA87-42EB97B97A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924042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9199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E66E-6AF1-350B-1630-64BDD8FFD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342B1-45EF-A206-8492-51407EDDE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 Erikson, E.H. (1968) </a:t>
            </a:r>
            <a:r>
              <a:rPr lang="en-GB" i="1" dirty="0"/>
              <a:t>Identity: Youth and Crisis</a:t>
            </a:r>
            <a:r>
              <a:rPr lang="en-GB" dirty="0"/>
              <a:t>. New York: Norton.</a:t>
            </a:r>
          </a:p>
          <a:p>
            <a:pPr marL="0" indent="0">
              <a:buNone/>
            </a:pPr>
            <a:r>
              <a:rPr lang="en-GB" dirty="0"/>
              <a:t> Erikson, E.H. (1950</a:t>
            </a:r>
            <a:r>
              <a:rPr lang="en-GB" i="1" dirty="0"/>
              <a:t>) Childhood and Society. </a:t>
            </a:r>
            <a:r>
              <a:rPr lang="en-GB" dirty="0"/>
              <a:t>New York: Norton.</a:t>
            </a:r>
          </a:p>
          <a:p>
            <a:pPr marL="0" indent="0">
              <a:buNone/>
            </a:pPr>
            <a:r>
              <a:rPr lang="en-GB" dirty="0"/>
              <a:t> Gross, R. (2020) </a:t>
            </a:r>
            <a:r>
              <a:rPr lang="en-GB" i="1" dirty="0"/>
              <a:t>Psychology: The Science of Mind and Behaviour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London: Hodder Education.</a:t>
            </a:r>
          </a:p>
          <a:p>
            <a:pPr marL="0" indent="0">
              <a:buNone/>
            </a:pPr>
            <a:r>
              <a:rPr lang="en-GB" dirty="0"/>
              <a:t> McLeod, S. (2023) Erikson’s Psychosocial Stages. Available at: https://www.simplypsychology.org/Erik-Erikson.html (Accessed: 11 March 2026).</a:t>
            </a:r>
          </a:p>
          <a:p>
            <a:pPr marL="0" indent="0">
              <a:buNone/>
            </a:pPr>
            <a:r>
              <a:rPr lang="en-GB" dirty="0"/>
              <a:t>Boyd, D. and Bee, H. (2015) </a:t>
            </a:r>
            <a:r>
              <a:rPr lang="en-GB" i="1" dirty="0"/>
              <a:t>The Developing Child</a:t>
            </a:r>
            <a:r>
              <a:rPr lang="en-GB" dirty="0"/>
              <a:t>. 13th </a:t>
            </a:r>
            <a:r>
              <a:rPr lang="en-GB" dirty="0" err="1"/>
              <a:t>edn</a:t>
            </a:r>
            <a:r>
              <a:rPr lang="en-GB" dirty="0"/>
              <a:t>. Boston: Pearson.</a:t>
            </a:r>
          </a:p>
          <a:p>
            <a:pPr marL="0" indent="0">
              <a:buNone/>
            </a:pPr>
            <a:r>
              <a:rPr lang="en-GB" dirty="0"/>
              <a:t> Shaffer, D.R. and Kipp, K. (2014</a:t>
            </a:r>
            <a:r>
              <a:rPr lang="en-GB" i="1" dirty="0"/>
              <a:t>) Developmental Psychology: Childhood and Adolescence</a:t>
            </a:r>
            <a:r>
              <a:rPr lang="en-GB" dirty="0"/>
              <a:t>. 9th </a:t>
            </a:r>
            <a:r>
              <a:rPr lang="en-GB" dirty="0" err="1"/>
              <a:t>edn</a:t>
            </a:r>
            <a:r>
              <a:rPr lang="en-GB" dirty="0"/>
              <a:t>. Belmont: Wadsworth.</a:t>
            </a:r>
          </a:p>
          <a:p>
            <a:pPr marL="0" indent="0">
              <a:buNone/>
            </a:pPr>
            <a:r>
              <a:rPr lang="en-GB" dirty="0"/>
              <a:t> Berk, L. (2018) </a:t>
            </a:r>
            <a:r>
              <a:rPr lang="en-GB" i="1" dirty="0"/>
              <a:t>Development Through the Lifespan</a:t>
            </a:r>
            <a:r>
              <a:rPr lang="en-GB" dirty="0"/>
              <a:t>. 7th </a:t>
            </a:r>
            <a:r>
              <a:rPr lang="en-GB" dirty="0" err="1"/>
              <a:t>edn</a:t>
            </a:r>
            <a:r>
              <a:rPr lang="en-GB" dirty="0"/>
              <a:t>. Boston: Pearson.</a:t>
            </a:r>
          </a:p>
          <a:p>
            <a:pPr marL="0" indent="0">
              <a:buNone/>
            </a:pPr>
            <a:r>
              <a:rPr lang="en-GB" dirty="0"/>
              <a:t> Cherry, K. (2022) Erik Erikson’s Stages of Psychosocial Development. Available at: https://www.verywellmind.com/erik-eriksons-stages-of-psychosocial-development-2795740 (Accessed: 11 March 2026).</a:t>
            </a:r>
          </a:p>
        </p:txBody>
      </p:sp>
    </p:spTree>
    <p:extLst>
      <p:ext uri="{BB962C8B-B14F-4D97-AF65-F5344CB8AC3E}">
        <p14:creationId xmlns:p14="http://schemas.microsoft.com/office/powerpoint/2010/main" val="1907138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733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Module Title:  Psychology in Health and Social Care  Module Number: LCHS4010 Assignment No:     ASSIGNMENT 1 Student Name: Natalja Golub Student ID: 2440433 Lecturer’s Name: Farah Wiita </vt:lpstr>
      <vt:lpstr>Case Scenario Jenny Situation</vt:lpstr>
      <vt:lpstr>Life Span Theory</vt:lpstr>
      <vt:lpstr>Stage Relevant to Jenny</vt:lpstr>
      <vt:lpstr>Impact of Jenny’s Experience</vt:lpstr>
      <vt:lpstr>Positive and Negative Effects</vt:lpstr>
      <vt:lpstr>Nature and Nurture</vt:lpstr>
      <vt:lpstr>Support Plan Practical Support Strategies </vt:lpstr>
      <vt:lpstr>Evaluation of Erikson’s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Natalja Golub (2440433)</dc:creator>
  <cp:lastModifiedBy>Natalja Golub (2440433)</cp:lastModifiedBy>
  <cp:revision>4</cp:revision>
  <dcterms:created xsi:type="dcterms:W3CDTF">2026-03-11T16:49:06Z</dcterms:created>
  <dcterms:modified xsi:type="dcterms:W3CDTF">2026-03-11T18:51:40Z</dcterms:modified>
</cp:coreProperties>
</file>