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59" r:id="rId5"/>
  </p:sldMasterIdLst>
  <p:notesMasterIdLst>
    <p:notesMasterId r:id="rId24"/>
  </p:notesMasterIdLst>
  <p:sldIdLst>
    <p:sldId id="719" r:id="rId6"/>
    <p:sldId id="905" r:id="rId7"/>
    <p:sldId id="935" r:id="rId8"/>
    <p:sldId id="932" r:id="rId9"/>
    <p:sldId id="941" r:id="rId10"/>
    <p:sldId id="933" r:id="rId11"/>
    <p:sldId id="934" r:id="rId12"/>
    <p:sldId id="906" r:id="rId13"/>
    <p:sldId id="961" r:id="rId14"/>
    <p:sldId id="954" r:id="rId15"/>
    <p:sldId id="955" r:id="rId16"/>
    <p:sldId id="960" r:id="rId17"/>
    <p:sldId id="956" r:id="rId18"/>
    <p:sldId id="957" r:id="rId19"/>
    <p:sldId id="958" r:id="rId20"/>
    <p:sldId id="959" r:id="rId21"/>
    <p:sldId id="953" r:id="rId22"/>
    <p:sldId id="72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nifer Prince Devaraj" initials="JPD" lastIdx="2" clrIdx="0">
    <p:extLst>
      <p:ext uri="{19B8F6BF-5375-455C-9EA6-DF929625EA0E}">
        <p15:presenceInfo xmlns:p15="http://schemas.microsoft.com/office/powerpoint/2012/main" userId="S::j.prince-devaraj@uwtsd.ac.uk::c3fb109c-09d1-42a6-93f4-69472d70986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2F528F"/>
    <a:srgbClr val="0000CC"/>
    <a:srgbClr val="000099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B0FA4E-A9DC-43A3-A633-6DA50CA6BD5C}" v="477" dt="2025-11-05T00:59:02.914"/>
    <p1510:client id="{E2F71D3E-2106-4A30-9A70-AB3AE9CAE81F}" v="282" dt="2025-11-05T15:26:29.9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3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E2F71D3E-2106-4A30-9A70-AB3AE9CAE81F}"/>
    <pc:docChg chg="custSel addSld delSld modSld sldOrd">
      <pc:chgData name="Jenifer Prince Devaraj" userId="c3fb109c-09d1-42a6-93f4-69472d709861" providerId="ADAL" clId="{E2F71D3E-2106-4A30-9A70-AB3AE9CAE81F}" dt="2025-11-05T15:26:29.982" v="340" actId="20577"/>
      <pc:docMkLst>
        <pc:docMk/>
      </pc:docMkLst>
      <pc:sldChg chg="modSp mod">
        <pc:chgData name="Jenifer Prince Devaraj" userId="c3fb109c-09d1-42a6-93f4-69472d709861" providerId="ADAL" clId="{E2F71D3E-2106-4A30-9A70-AB3AE9CAE81F}" dt="2025-11-05T01:02:42.061" v="8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E2F71D3E-2106-4A30-9A70-AB3AE9CAE81F}" dt="2025-11-05T01:02:42.061" v="8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modSp">
        <pc:chgData name="Jenifer Prince Devaraj" userId="c3fb109c-09d1-42a6-93f4-69472d709861" providerId="ADAL" clId="{E2F71D3E-2106-4A30-9A70-AB3AE9CAE81F}" dt="2025-11-05T14:22:00.843" v="284"/>
        <pc:sldMkLst>
          <pc:docMk/>
          <pc:sldMk cId="2859460192" sldId="905"/>
        </pc:sldMkLst>
        <pc:spChg chg="mod">
          <ac:chgData name="Jenifer Prince Devaraj" userId="c3fb109c-09d1-42a6-93f4-69472d709861" providerId="ADAL" clId="{E2F71D3E-2106-4A30-9A70-AB3AE9CAE81F}" dt="2025-11-05T14:21:54.624" v="283"/>
          <ac:spMkLst>
            <pc:docMk/>
            <pc:sldMk cId="2859460192" sldId="905"/>
            <ac:spMk id="3" creationId="{5D7666C8-0F37-4EB2-AD6B-AEE33F2BDD54}"/>
          </ac:spMkLst>
        </pc:spChg>
        <pc:spChg chg="mod">
          <ac:chgData name="Jenifer Prince Devaraj" userId="c3fb109c-09d1-42a6-93f4-69472d709861" providerId="ADAL" clId="{E2F71D3E-2106-4A30-9A70-AB3AE9CAE81F}" dt="2025-11-05T14:22:00.843" v="284"/>
          <ac:spMkLst>
            <pc:docMk/>
            <pc:sldMk cId="2859460192" sldId="905"/>
            <ac:spMk id="20" creationId="{C6C07757-E4E2-437D-92DE-EA0CBF28127E}"/>
          </ac:spMkLst>
        </pc:spChg>
      </pc:sldChg>
      <pc:sldChg chg="addSp modSp mod">
        <pc:chgData name="Jenifer Prince Devaraj" userId="c3fb109c-09d1-42a6-93f4-69472d709861" providerId="ADAL" clId="{E2F71D3E-2106-4A30-9A70-AB3AE9CAE81F}" dt="2025-11-05T14:40:47.730" v="304"/>
        <pc:sldMkLst>
          <pc:docMk/>
          <pc:sldMk cId="2850460811" sldId="906"/>
        </pc:sldMkLst>
        <pc:spChg chg="add mod">
          <ac:chgData name="Jenifer Prince Devaraj" userId="c3fb109c-09d1-42a6-93f4-69472d709861" providerId="ADAL" clId="{E2F71D3E-2106-4A30-9A70-AB3AE9CAE81F}" dt="2025-11-05T14:40:42.739" v="302"/>
          <ac:spMkLst>
            <pc:docMk/>
            <pc:sldMk cId="2850460811" sldId="906"/>
            <ac:spMk id="14" creationId="{995C3B75-F8DA-4BE3-AE18-AB915460879F}"/>
          </ac:spMkLst>
        </pc:spChg>
        <pc:spChg chg="mod">
          <ac:chgData name="Jenifer Prince Devaraj" userId="c3fb109c-09d1-42a6-93f4-69472d709861" providerId="ADAL" clId="{E2F71D3E-2106-4A30-9A70-AB3AE9CAE81F}" dt="2025-11-05T10:24:39.858" v="252" actId="20577"/>
          <ac:spMkLst>
            <pc:docMk/>
            <pc:sldMk cId="2850460811" sldId="906"/>
            <ac:spMk id="17" creationId="{CC818B09-69CE-40D0-B21C-F2703260367F}"/>
          </ac:spMkLst>
        </pc:spChg>
        <pc:spChg chg="mod">
          <ac:chgData name="Jenifer Prince Devaraj" userId="c3fb109c-09d1-42a6-93f4-69472d709861" providerId="ADAL" clId="{E2F71D3E-2106-4A30-9A70-AB3AE9CAE81F}" dt="2025-11-05T14:40:47.730" v="304"/>
          <ac:spMkLst>
            <pc:docMk/>
            <pc:sldMk cId="2850460811" sldId="906"/>
            <ac:spMk id="19" creationId="{DDF80AB0-1C0A-4384-B31C-7C3CFC92715B}"/>
          </ac:spMkLst>
        </pc:spChg>
        <pc:spChg chg="mod">
          <ac:chgData name="Jenifer Prince Devaraj" userId="c3fb109c-09d1-42a6-93f4-69472d709861" providerId="ADAL" clId="{E2F71D3E-2106-4A30-9A70-AB3AE9CAE81F}" dt="2025-11-05T14:40:37.423" v="298"/>
          <ac:spMkLst>
            <pc:docMk/>
            <pc:sldMk cId="2850460811" sldId="906"/>
            <ac:spMk id="24" creationId="{85020E34-2B27-4ADE-B10F-7940F50165C1}"/>
          </ac:spMkLst>
        </pc:spChg>
      </pc:sldChg>
      <pc:sldChg chg="modSp">
        <pc:chgData name="Jenifer Prince Devaraj" userId="c3fb109c-09d1-42a6-93f4-69472d709861" providerId="ADAL" clId="{E2F71D3E-2106-4A30-9A70-AB3AE9CAE81F}" dt="2025-11-05T08:43:02.706" v="67" actId="20577"/>
        <pc:sldMkLst>
          <pc:docMk/>
          <pc:sldMk cId="1186336627" sldId="932"/>
        </pc:sldMkLst>
        <pc:spChg chg="mod">
          <ac:chgData name="Jenifer Prince Devaraj" userId="c3fb109c-09d1-42a6-93f4-69472d709861" providerId="ADAL" clId="{E2F71D3E-2106-4A30-9A70-AB3AE9CAE81F}" dt="2025-11-05T08:43:02.706" v="67" actId="20577"/>
          <ac:spMkLst>
            <pc:docMk/>
            <pc:sldMk cId="1186336627" sldId="932"/>
            <ac:spMk id="2" creationId="{1F801C30-2672-4877-8BFB-0D6D4C68A389}"/>
          </ac:spMkLst>
        </pc:spChg>
      </pc:sldChg>
      <pc:sldChg chg="modSp mod">
        <pc:chgData name="Jenifer Prince Devaraj" userId="c3fb109c-09d1-42a6-93f4-69472d709861" providerId="ADAL" clId="{E2F71D3E-2106-4A30-9A70-AB3AE9CAE81F}" dt="2025-11-05T10:08:10.195" v="186" actId="14100"/>
        <pc:sldMkLst>
          <pc:docMk/>
          <pc:sldMk cId="2442132882" sldId="933"/>
        </pc:sldMkLst>
        <pc:spChg chg="mod">
          <ac:chgData name="Jenifer Prince Devaraj" userId="c3fb109c-09d1-42a6-93f4-69472d709861" providerId="ADAL" clId="{E2F71D3E-2106-4A30-9A70-AB3AE9CAE81F}" dt="2025-11-05T08:51:38.997" v="178" actId="20577"/>
          <ac:spMkLst>
            <pc:docMk/>
            <pc:sldMk cId="2442132882" sldId="933"/>
            <ac:spMk id="4" creationId="{887E703F-89EC-41FE-A5EC-F716213C35DA}"/>
          </ac:spMkLst>
        </pc:spChg>
        <pc:spChg chg="mod">
          <ac:chgData name="Jenifer Prince Devaraj" userId="c3fb109c-09d1-42a6-93f4-69472d709861" providerId="ADAL" clId="{E2F71D3E-2106-4A30-9A70-AB3AE9CAE81F}" dt="2025-11-05T08:51:52.500" v="182" actId="20577"/>
          <ac:spMkLst>
            <pc:docMk/>
            <pc:sldMk cId="2442132882" sldId="933"/>
            <ac:spMk id="15" creationId="{7EFBA047-9648-4F5B-9247-2125D50F720F}"/>
          </ac:spMkLst>
        </pc:spChg>
        <pc:cxnChg chg="mod">
          <ac:chgData name="Jenifer Prince Devaraj" userId="c3fb109c-09d1-42a6-93f4-69472d709861" providerId="ADAL" clId="{E2F71D3E-2106-4A30-9A70-AB3AE9CAE81F}" dt="2025-11-05T10:08:10.195" v="186" actId="14100"/>
          <ac:cxnSpMkLst>
            <pc:docMk/>
            <pc:sldMk cId="2442132882" sldId="933"/>
            <ac:cxnSpMk id="6" creationId="{ADE79BF7-A21E-4395-A92E-6BA85C1B5C1E}"/>
          </ac:cxnSpMkLst>
        </pc:cxnChg>
      </pc:sldChg>
      <pc:sldChg chg="addSp modSp mod">
        <pc:chgData name="Jenifer Prince Devaraj" userId="c3fb109c-09d1-42a6-93f4-69472d709861" providerId="ADAL" clId="{E2F71D3E-2106-4A30-9A70-AB3AE9CAE81F}" dt="2025-11-05T14:40:27.119" v="294"/>
        <pc:sldMkLst>
          <pc:docMk/>
          <pc:sldMk cId="2085199254" sldId="934"/>
        </pc:sldMkLst>
        <pc:spChg chg="add mod">
          <ac:chgData name="Jenifer Prince Devaraj" userId="c3fb109c-09d1-42a6-93f4-69472d709861" providerId="ADAL" clId="{E2F71D3E-2106-4A30-9A70-AB3AE9CAE81F}" dt="2025-11-05T14:40:27.119" v="294"/>
          <ac:spMkLst>
            <pc:docMk/>
            <pc:sldMk cId="2085199254" sldId="934"/>
            <ac:spMk id="11" creationId="{DBE8F800-FE13-4ED2-A37E-21CE2B3618B9}"/>
          </ac:spMkLst>
        </pc:spChg>
        <pc:spChg chg="mod">
          <ac:chgData name="Jenifer Prince Devaraj" userId="c3fb109c-09d1-42a6-93f4-69472d709861" providerId="ADAL" clId="{E2F71D3E-2106-4A30-9A70-AB3AE9CAE81F}" dt="2025-11-05T14:37:46.161" v="288" actId="6549"/>
          <ac:spMkLst>
            <pc:docMk/>
            <pc:sldMk cId="2085199254" sldId="934"/>
            <ac:spMk id="13" creationId="{1279BA71-7B63-449F-8B99-CDFD57F38A5E}"/>
          </ac:spMkLst>
        </pc:spChg>
      </pc:sldChg>
      <pc:sldChg chg="modSp ord">
        <pc:chgData name="Jenifer Prince Devaraj" userId="c3fb109c-09d1-42a6-93f4-69472d709861" providerId="ADAL" clId="{E2F71D3E-2106-4A30-9A70-AB3AE9CAE81F}" dt="2025-11-05T14:22:06.700" v="286"/>
        <pc:sldMkLst>
          <pc:docMk/>
          <pc:sldMk cId="2191807512" sldId="935"/>
        </pc:sldMkLst>
        <pc:spChg chg="mod">
          <ac:chgData name="Jenifer Prince Devaraj" userId="c3fb109c-09d1-42a6-93f4-69472d709861" providerId="ADAL" clId="{E2F71D3E-2106-4A30-9A70-AB3AE9CAE81F}" dt="2025-11-05T08:42:40.465" v="55"/>
          <ac:spMkLst>
            <pc:docMk/>
            <pc:sldMk cId="2191807512" sldId="935"/>
            <ac:spMk id="14" creationId="{05A60D70-8029-466A-AEFB-525FC15A5B19}"/>
          </ac:spMkLst>
        </pc:spChg>
      </pc:sldChg>
      <pc:sldChg chg="modSp">
        <pc:chgData name="Jenifer Prince Devaraj" userId="c3fb109c-09d1-42a6-93f4-69472d709861" providerId="ADAL" clId="{E2F71D3E-2106-4A30-9A70-AB3AE9CAE81F}" dt="2025-11-05T14:25:40.261" v="287"/>
        <pc:sldMkLst>
          <pc:docMk/>
          <pc:sldMk cId="1899707480" sldId="941"/>
        </pc:sldMkLst>
        <pc:spChg chg="mod">
          <ac:chgData name="Jenifer Prince Devaraj" userId="c3fb109c-09d1-42a6-93f4-69472d709861" providerId="ADAL" clId="{E2F71D3E-2106-4A30-9A70-AB3AE9CAE81F}" dt="2025-11-05T14:25:40.261" v="287"/>
          <ac:spMkLst>
            <pc:docMk/>
            <pc:sldMk cId="1899707480" sldId="941"/>
            <ac:spMk id="4" creationId="{887E703F-89EC-41FE-A5EC-F716213C35DA}"/>
          </ac:spMkLst>
        </pc:spChg>
      </pc:sldChg>
      <pc:sldChg chg="del">
        <pc:chgData name="Jenifer Prince Devaraj" userId="c3fb109c-09d1-42a6-93f4-69472d709861" providerId="ADAL" clId="{E2F71D3E-2106-4A30-9A70-AB3AE9CAE81F}" dt="2025-11-05T01:03:02.729" v="9" actId="47"/>
        <pc:sldMkLst>
          <pc:docMk/>
          <pc:sldMk cId="3573361007" sldId="945"/>
        </pc:sldMkLst>
      </pc:sldChg>
      <pc:sldChg chg="del">
        <pc:chgData name="Jenifer Prince Devaraj" userId="c3fb109c-09d1-42a6-93f4-69472d709861" providerId="ADAL" clId="{E2F71D3E-2106-4A30-9A70-AB3AE9CAE81F}" dt="2025-11-05T01:03:03.680" v="10" actId="47"/>
        <pc:sldMkLst>
          <pc:docMk/>
          <pc:sldMk cId="3951817674" sldId="946"/>
        </pc:sldMkLst>
      </pc:sldChg>
      <pc:sldChg chg="del">
        <pc:chgData name="Jenifer Prince Devaraj" userId="c3fb109c-09d1-42a6-93f4-69472d709861" providerId="ADAL" clId="{E2F71D3E-2106-4A30-9A70-AB3AE9CAE81F}" dt="2025-11-05T01:03:03.839" v="11" actId="47"/>
        <pc:sldMkLst>
          <pc:docMk/>
          <pc:sldMk cId="20074962" sldId="947"/>
        </pc:sldMkLst>
      </pc:sldChg>
      <pc:sldChg chg="del">
        <pc:chgData name="Jenifer Prince Devaraj" userId="c3fb109c-09d1-42a6-93f4-69472d709861" providerId="ADAL" clId="{E2F71D3E-2106-4A30-9A70-AB3AE9CAE81F}" dt="2025-11-05T01:03:04.376" v="12" actId="47"/>
        <pc:sldMkLst>
          <pc:docMk/>
          <pc:sldMk cId="1759727030" sldId="948"/>
        </pc:sldMkLst>
      </pc:sldChg>
      <pc:sldChg chg="del">
        <pc:chgData name="Jenifer Prince Devaraj" userId="c3fb109c-09d1-42a6-93f4-69472d709861" providerId="ADAL" clId="{E2F71D3E-2106-4A30-9A70-AB3AE9CAE81F}" dt="2025-11-05T01:03:04.665" v="13" actId="47"/>
        <pc:sldMkLst>
          <pc:docMk/>
          <pc:sldMk cId="1144981815" sldId="950"/>
        </pc:sldMkLst>
      </pc:sldChg>
      <pc:sldChg chg="del">
        <pc:chgData name="Jenifer Prince Devaraj" userId="c3fb109c-09d1-42a6-93f4-69472d709861" providerId="ADAL" clId="{E2F71D3E-2106-4A30-9A70-AB3AE9CAE81F}" dt="2025-11-05T01:03:05.009" v="14" actId="47"/>
        <pc:sldMkLst>
          <pc:docMk/>
          <pc:sldMk cId="360024103" sldId="951"/>
        </pc:sldMkLst>
      </pc:sldChg>
      <pc:sldChg chg="del">
        <pc:chgData name="Jenifer Prince Devaraj" userId="c3fb109c-09d1-42a6-93f4-69472d709861" providerId="ADAL" clId="{E2F71D3E-2106-4A30-9A70-AB3AE9CAE81F}" dt="2025-11-05T01:03:05.323" v="15" actId="47"/>
        <pc:sldMkLst>
          <pc:docMk/>
          <pc:sldMk cId="3635803351" sldId="952"/>
        </pc:sldMkLst>
      </pc:sldChg>
      <pc:sldChg chg="modSp">
        <pc:chgData name="Jenifer Prince Devaraj" userId="c3fb109c-09d1-42a6-93f4-69472d709861" providerId="ADAL" clId="{E2F71D3E-2106-4A30-9A70-AB3AE9CAE81F}" dt="2025-11-05T15:20:56.211" v="334" actId="20577"/>
        <pc:sldMkLst>
          <pc:docMk/>
          <pc:sldMk cId="3570213337" sldId="957"/>
        </pc:sldMkLst>
        <pc:spChg chg="mod">
          <ac:chgData name="Jenifer Prince Devaraj" userId="c3fb109c-09d1-42a6-93f4-69472d709861" providerId="ADAL" clId="{E2F71D3E-2106-4A30-9A70-AB3AE9CAE81F}" dt="2025-11-05T15:20:56.211" v="334" actId="20577"/>
          <ac:spMkLst>
            <pc:docMk/>
            <pc:sldMk cId="3570213337" sldId="957"/>
            <ac:spMk id="4" creationId="{887E703F-89EC-41FE-A5EC-F716213C35DA}"/>
          </ac:spMkLst>
        </pc:spChg>
      </pc:sldChg>
      <pc:sldChg chg="modSp mod">
        <pc:chgData name="Jenifer Prince Devaraj" userId="c3fb109c-09d1-42a6-93f4-69472d709861" providerId="ADAL" clId="{E2F71D3E-2106-4A30-9A70-AB3AE9CAE81F}" dt="2025-11-05T15:26:29.982" v="340" actId="20577"/>
        <pc:sldMkLst>
          <pc:docMk/>
          <pc:sldMk cId="2788034762" sldId="958"/>
        </pc:sldMkLst>
        <pc:spChg chg="mod">
          <ac:chgData name="Jenifer Prince Devaraj" userId="c3fb109c-09d1-42a6-93f4-69472d709861" providerId="ADAL" clId="{E2F71D3E-2106-4A30-9A70-AB3AE9CAE81F}" dt="2025-11-05T15:26:29.982" v="340" actId="20577"/>
          <ac:spMkLst>
            <pc:docMk/>
            <pc:sldMk cId="2788034762" sldId="958"/>
            <ac:spMk id="4" creationId="{887E703F-89EC-41FE-A5EC-F716213C35DA}"/>
          </ac:spMkLst>
        </pc:spChg>
        <pc:cxnChg chg="mod">
          <ac:chgData name="Jenifer Prince Devaraj" userId="c3fb109c-09d1-42a6-93f4-69472d709861" providerId="ADAL" clId="{E2F71D3E-2106-4A30-9A70-AB3AE9CAE81F}" dt="2025-11-05T15:25:15.838" v="336" actId="1076"/>
          <ac:cxnSpMkLst>
            <pc:docMk/>
            <pc:sldMk cId="2788034762" sldId="958"/>
            <ac:cxnSpMk id="11" creationId="{B5628FDC-BA7B-451B-9194-280A256B9044}"/>
          </ac:cxnSpMkLst>
        </pc:cxnChg>
        <pc:cxnChg chg="mod">
          <ac:chgData name="Jenifer Prince Devaraj" userId="c3fb109c-09d1-42a6-93f4-69472d709861" providerId="ADAL" clId="{E2F71D3E-2106-4A30-9A70-AB3AE9CAE81F}" dt="2025-11-05T15:25:29.075" v="338" actId="1076"/>
          <ac:cxnSpMkLst>
            <pc:docMk/>
            <pc:sldMk cId="2788034762" sldId="958"/>
            <ac:cxnSpMk id="12" creationId="{07296456-7BFB-4865-BAA7-D43B9DF0DE42}"/>
          </ac:cxnSpMkLst>
        </pc:cxnChg>
      </pc:sldChg>
      <pc:sldChg chg="delSp modSp mod">
        <pc:chgData name="Jenifer Prince Devaraj" userId="c3fb109c-09d1-42a6-93f4-69472d709861" providerId="ADAL" clId="{E2F71D3E-2106-4A30-9A70-AB3AE9CAE81F}" dt="2025-11-05T10:32:18.175" v="282" actId="14100"/>
        <pc:sldMkLst>
          <pc:docMk/>
          <pc:sldMk cId="688147979" sldId="959"/>
        </pc:sldMkLst>
        <pc:spChg chg="mod">
          <ac:chgData name="Jenifer Prince Devaraj" userId="c3fb109c-09d1-42a6-93f4-69472d709861" providerId="ADAL" clId="{E2F71D3E-2106-4A30-9A70-AB3AE9CAE81F}" dt="2025-11-05T10:27:25.558" v="264" actId="1076"/>
          <ac:spMkLst>
            <pc:docMk/>
            <pc:sldMk cId="688147979" sldId="959"/>
            <ac:spMk id="11" creationId="{27D93B66-0D4C-46EC-9943-B2CBD18B3D27}"/>
          </ac:spMkLst>
        </pc:spChg>
        <pc:spChg chg="mod">
          <ac:chgData name="Jenifer Prince Devaraj" userId="c3fb109c-09d1-42a6-93f4-69472d709861" providerId="ADAL" clId="{E2F71D3E-2106-4A30-9A70-AB3AE9CAE81F}" dt="2025-11-05T10:31:26.574" v="268" actId="20577"/>
          <ac:spMkLst>
            <pc:docMk/>
            <pc:sldMk cId="688147979" sldId="959"/>
            <ac:spMk id="18" creationId="{D42161EA-883E-476F-B359-61313369E753}"/>
          </ac:spMkLst>
        </pc:spChg>
        <pc:spChg chg="mod">
          <ac:chgData name="Jenifer Prince Devaraj" userId="c3fb109c-09d1-42a6-93f4-69472d709861" providerId="ADAL" clId="{E2F71D3E-2106-4A30-9A70-AB3AE9CAE81F}" dt="2025-11-05T10:32:06.571" v="277" actId="20577"/>
          <ac:spMkLst>
            <pc:docMk/>
            <pc:sldMk cId="688147979" sldId="959"/>
            <ac:spMk id="20" creationId="{6DB55EA2-A19E-4925-B38E-89C828A44F0F}"/>
          </ac:spMkLst>
        </pc:spChg>
        <pc:cxnChg chg="mod">
          <ac:chgData name="Jenifer Prince Devaraj" userId="c3fb109c-09d1-42a6-93f4-69472d709861" providerId="ADAL" clId="{E2F71D3E-2106-4A30-9A70-AB3AE9CAE81F}" dt="2025-11-05T10:32:18.175" v="282" actId="14100"/>
          <ac:cxnSpMkLst>
            <pc:docMk/>
            <pc:sldMk cId="688147979" sldId="959"/>
            <ac:cxnSpMk id="21" creationId="{F9C3D296-A5BD-448A-8E9C-A8878D69A5C0}"/>
          </ac:cxnSpMkLst>
        </pc:cxnChg>
        <pc:cxnChg chg="del">
          <ac:chgData name="Jenifer Prince Devaraj" userId="c3fb109c-09d1-42a6-93f4-69472d709861" providerId="ADAL" clId="{E2F71D3E-2106-4A30-9A70-AB3AE9CAE81F}" dt="2025-11-05T10:32:09.732" v="278" actId="478"/>
          <ac:cxnSpMkLst>
            <pc:docMk/>
            <pc:sldMk cId="688147979" sldId="959"/>
            <ac:cxnSpMk id="22" creationId="{E94457BE-5525-4636-A251-AA130E43E860}"/>
          </ac:cxnSpMkLst>
        </pc:cxnChg>
        <pc:cxnChg chg="mod">
          <ac:chgData name="Jenifer Prince Devaraj" userId="c3fb109c-09d1-42a6-93f4-69472d709861" providerId="ADAL" clId="{E2F71D3E-2106-4A30-9A70-AB3AE9CAE81F}" dt="2025-11-05T10:32:14.038" v="280" actId="1076"/>
          <ac:cxnSpMkLst>
            <pc:docMk/>
            <pc:sldMk cId="688147979" sldId="959"/>
            <ac:cxnSpMk id="23" creationId="{F478BEC3-8734-461F-87F0-F3B1F45CFAE9}"/>
          </ac:cxnSpMkLst>
        </pc:cxnChg>
        <pc:cxnChg chg="del">
          <ac:chgData name="Jenifer Prince Devaraj" userId="c3fb109c-09d1-42a6-93f4-69472d709861" providerId="ADAL" clId="{E2F71D3E-2106-4A30-9A70-AB3AE9CAE81F}" dt="2025-11-05T10:32:11.643" v="279" actId="478"/>
          <ac:cxnSpMkLst>
            <pc:docMk/>
            <pc:sldMk cId="688147979" sldId="959"/>
            <ac:cxnSpMk id="24" creationId="{376892D0-0637-4662-A0C6-73C781E1E2C2}"/>
          </ac:cxnSpMkLst>
        </pc:cxnChg>
      </pc:sldChg>
      <pc:sldChg chg="modSp mod">
        <pc:chgData name="Jenifer Prince Devaraj" userId="c3fb109c-09d1-42a6-93f4-69472d709861" providerId="ADAL" clId="{E2F71D3E-2106-4A30-9A70-AB3AE9CAE81F}" dt="2025-11-05T10:31:09.116" v="267"/>
        <pc:sldMkLst>
          <pc:docMk/>
          <pc:sldMk cId="1267311433" sldId="960"/>
        </pc:sldMkLst>
        <pc:spChg chg="mod">
          <ac:chgData name="Jenifer Prince Devaraj" userId="c3fb109c-09d1-42a6-93f4-69472d709861" providerId="ADAL" clId="{E2F71D3E-2106-4A30-9A70-AB3AE9CAE81F}" dt="2025-11-05T10:31:09.116" v="267"/>
          <ac:spMkLst>
            <pc:docMk/>
            <pc:sldMk cId="1267311433" sldId="960"/>
            <ac:spMk id="5" creationId="{A3083621-FE85-65AB-351B-A55C4F8F46FF}"/>
          </ac:spMkLst>
        </pc:spChg>
      </pc:sldChg>
      <pc:sldChg chg="delSp modSp add mod">
        <pc:chgData name="Jenifer Prince Devaraj" userId="c3fb109c-09d1-42a6-93f4-69472d709861" providerId="ADAL" clId="{E2F71D3E-2106-4A30-9A70-AB3AE9CAE81F}" dt="2025-11-05T14:49:52.190" v="328" actId="20577"/>
        <pc:sldMkLst>
          <pc:docMk/>
          <pc:sldMk cId="355034718" sldId="961"/>
        </pc:sldMkLst>
        <pc:spChg chg="del">
          <ac:chgData name="Jenifer Prince Devaraj" userId="c3fb109c-09d1-42a6-93f4-69472d709861" providerId="ADAL" clId="{E2F71D3E-2106-4A30-9A70-AB3AE9CAE81F}" dt="2025-11-05T14:49:24.895" v="308" actId="478"/>
          <ac:spMkLst>
            <pc:docMk/>
            <pc:sldMk cId="355034718" sldId="961"/>
            <ac:spMk id="4" creationId="{2D607BCA-93F5-4C99-8350-8E27E9453E41}"/>
          </ac:spMkLst>
        </pc:spChg>
        <pc:spChg chg="mod">
          <ac:chgData name="Jenifer Prince Devaraj" userId="c3fb109c-09d1-42a6-93f4-69472d709861" providerId="ADAL" clId="{E2F71D3E-2106-4A30-9A70-AB3AE9CAE81F}" dt="2025-11-05T14:49:52.190" v="328" actId="20577"/>
          <ac:spMkLst>
            <pc:docMk/>
            <pc:sldMk cId="355034718" sldId="961"/>
            <ac:spMk id="5" creationId="{A3083621-FE85-65AB-351B-A55C4F8F46FF}"/>
          </ac:spMkLst>
        </pc:spChg>
        <pc:spChg chg="del">
          <ac:chgData name="Jenifer Prince Devaraj" userId="c3fb109c-09d1-42a6-93f4-69472d709861" providerId="ADAL" clId="{E2F71D3E-2106-4A30-9A70-AB3AE9CAE81F}" dt="2025-11-05T14:49:38.955" v="315" actId="478"/>
          <ac:spMkLst>
            <pc:docMk/>
            <pc:sldMk cId="355034718" sldId="961"/>
            <ac:spMk id="14" creationId="{995C3B75-F8DA-4BE3-AE18-AB915460879F}"/>
          </ac:spMkLst>
        </pc:spChg>
        <pc:spChg chg="del">
          <ac:chgData name="Jenifer Prince Devaraj" userId="c3fb109c-09d1-42a6-93f4-69472d709861" providerId="ADAL" clId="{E2F71D3E-2106-4A30-9A70-AB3AE9CAE81F}" dt="2025-11-05T14:49:22.003" v="307" actId="478"/>
          <ac:spMkLst>
            <pc:docMk/>
            <pc:sldMk cId="355034718" sldId="961"/>
            <ac:spMk id="15" creationId="{938799BD-C72E-4ABB-A731-8EF416D67034}"/>
          </ac:spMkLst>
        </pc:spChg>
        <pc:spChg chg="del">
          <ac:chgData name="Jenifer Prince Devaraj" userId="c3fb109c-09d1-42a6-93f4-69472d709861" providerId="ADAL" clId="{E2F71D3E-2106-4A30-9A70-AB3AE9CAE81F}" dt="2025-11-05T14:49:19.438" v="306" actId="478"/>
          <ac:spMkLst>
            <pc:docMk/>
            <pc:sldMk cId="355034718" sldId="961"/>
            <ac:spMk id="17" creationId="{CC818B09-69CE-40D0-B21C-F2703260367F}"/>
          </ac:spMkLst>
        </pc:spChg>
        <pc:spChg chg="del mod">
          <ac:chgData name="Jenifer Prince Devaraj" userId="c3fb109c-09d1-42a6-93f4-69472d709861" providerId="ADAL" clId="{E2F71D3E-2106-4A30-9A70-AB3AE9CAE81F}" dt="2025-11-05T14:49:27.633" v="310" actId="478"/>
          <ac:spMkLst>
            <pc:docMk/>
            <pc:sldMk cId="355034718" sldId="961"/>
            <ac:spMk id="19" creationId="{DDF80AB0-1C0A-4384-B31C-7C3CFC92715B}"/>
          </ac:spMkLst>
        </pc:spChg>
        <pc:spChg chg="del">
          <ac:chgData name="Jenifer Prince Devaraj" userId="c3fb109c-09d1-42a6-93f4-69472d709861" providerId="ADAL" clId="{E2F71D3E-2106-4A30-9A70-AB3AE9CAE81F}" dt="2025-11-05T14:49:32.482" v="312" actId="478"/>
          <ac:spMkLst>
            <pc:docMk/>
            <pc:sldMk cId="355034718" sldId="961"/>
            <ac:spMk id="20" creationId="{A245CA6C-AEFB-4F16-B142-A256AF3B369C}"/>
          </ac:spMkLst>
        </pc:spChg>
        <pc:spChg chg="del mod">
          <ac:chgData name="Jenifer Prince Devaraj" userId="c3fb109c-09d1-42a6-93f4-69472d709861" providerId="ADAL" clId="{E2F71D3E-2106-4A30-9A70-AB3AE9CAE81F}" dt="2025-11-05T14:49:36.135" v="314" actId="478"/>
          <ac:spMkLst>
            <pc:docMk/>
            <pc:sldMk cId="355034718" sldId="961"/>
            <ac:spMk id="24" creationId="{85020E34-2B27-4ADE-B10F-7940F50165C1}"/>
          </ac:spMkLst>
        </pc:spChg>
        <pc:cxnChg chg="del">
          <ac:chgData name="Jenifer Prince Devaraj" userId="c3fb109c-09d1-42a6-93f4-69472d709861" providerId="ADAL" clId="{E2F71D3E-2106-4A30-9A70-AB3AE9CAE81F}" dt="2025-11-05T14:49:29.668" v="311" actId="478"/>
          <ac:cxnSpMkLst>
            <pc:docMk/>
            <pc:sldMk cId="355034718" sldId="961"/>
            <ac:cxnSpMk id="22" creationId="{3BABC416-101B-40D6-AE08-CE5160CE5D2D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074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782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173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6421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033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1833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720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5220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3882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070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225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1276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8574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6184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9235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792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13– Designing Synchnorous and Asynchronous Circuits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7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13.png"/><Relationship Id="rId4" Type="http://schemas.openxmlformats.org/officeDocument/2006/relationships/image" Target="../media/image1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0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0.png"/><Relationship Id="rId4" Type="http://schemas.openxmlformats.org/officeDocument/2006/relationships/image" Target="../media/image16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182" y="4335285"/>
            <a:ext cx="5315818" cy="3088946"/>
          </a:xfrm>
        </p:spPr>
        <p:txBody>
          <a:bodyPr/>
          <a:lstStyle/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Radio Frequency Systems</a:t>
            </a:r>
          </a:p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ACDA5019</a:t>
            </a:r>
          </a:p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: 7</a:t>
            </a:r>
          </a:p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		: Noise in DSBSC </a:t>
            </a:r>
          </a:p>
          <a:p>
            <a:endParaRPr lang="en-GB" sz="2200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81610" y="1047240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Coherent Detection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D7666C8-0F37-4EB2-AD6B-AEE33F2BDD54}"/>
                  </a:ext>
                </a:extLst>
              </p:cNvPr>
              <p:cNvSpPr txBox="1"/>
              <p:nvPr/>
            </p:nvSpPr>
            <p:spPr>
              <a:xfrm>
                <a:off x="374492" y="1632015"/>
                <a:ext cx="6083458" cy="62772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dirty="0"/>
                  <a:t>The DSBSC Modulated Wave is 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b="0" dirty="0"/>
                  <a:t>	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𝑠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func>
                      <m:func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en-GB" b="0" dirty="0"/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Instantaneous Power of the Modulated Signal is given by squaring the above equation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Therefore,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  <m:func>
                              <m:func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d>
                                  <m:d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  <m:sSub>
                                      <m:sSubPr>
                                        <m:ctrlPr>
                                          <a:rPr lang="en-GB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GB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b>
                                        <m:r>
                                          <a:rPr lang="en-GB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sub>
                                    </m:s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e>
                            </m:func>
                          </m:e>
                        </m:d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b="0" dirty="0"/>
              </a:p>
              <a:p>
                <a:pPr marL="714375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d>
                                <m:d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func>
                                <m:func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GB" b="0" i="0" smtClean="0">
                                      <a:latin typeface="Cambria Math" panose="02040503050406030204" pitchFamily="18" charset="0"/>
                                    </a:rPr>
                                    <m:t>sin</m:t>
                                  </m:r>
                                </m:fName>
                                <m:e>
                                  <m:d>
                                    <m:d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𝜋</m:t>
                                      </m:r>
                                      <m:sSub>
                                        <m:sSubPr>
                                          <m:ctrlPr>
                                            <a:rPr lang="en-GB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𝑓</m:t>
                                          </m:r>
                                        </m:e>
                                        <m:sub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sub>
                                      </m:sSub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e>
                              </m:func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b="0" dirty="0"/>
              </a:p>
              <a:p>
                <a:pPr marL="1165225">
                  <a:lnSpc>
                    <a:spcPct val="150000"/>
                  </a:lnSpc>
                </a:pPr>
                <a:r>
                  <a:rPr lang="en-GB" dirty="0"/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func>
                          <m:func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GB" b="0" i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</m:func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b="0" dirty="0"/>
              </a:p>
              <a:p>
                <a:pPr marL="1165225">
                  <a:lnSpc>
                    <a:spcPct val="150000"/>
                  </a:lnSpc>
                </a:pPr>
                <a:r>
                  <a:rPr lang="en-GB" dirty="0"/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𝑠𝑖𝑛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n-GB" dirty="0"/>
              </a:p>
              <a:p>
                <a:pPr marL="1793875" lvl="2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GB" b="0" i="0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 panose="02040503050406030204" pitchFamily="18" charset="0"/>
                              </a:rPr>
                              <m:t>cos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⁡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GB" dirty="0"/>
              </a:p>
              <a:p>
                <a:pPr marL="1793875" lvl="2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b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b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cos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⁡</m:t>
                          </m:r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1165225">
                  <a:lnSpc>
                    <a:spcPct val="150000"/>
                  </a:lnSpc>
                </a:pPr>
                <a:endParaRPr lang="en-GB" sz="2000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 </a:t>
                </a: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D7666C8-0F37-4EB2-AD6B-AEE33F2BDD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492" y="1632015"/>
                <a:ext cx="6083458" cy="6277296"/>
              </a:xfrm>
              <a:prstGeom prst="rect">
                <a:avLst/>
              </a:prstGeom>
              <a:blipFill>
                <a:blip r:embed="rId3"/>
                <a:stretch>
                  <a:fillRect l="-8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93AAF19-8716-4EB3-92E5-CAA6D50A7704}"/>
              </a:ext>
            </a:extLst>
          </p:cNvPr>
          <p:cNvCxnSpPr/>
          <p:nvPr/>
        </p:nvCxnSpPr>
        <p:spPr>
          <a:xfrm>
            <a:off x="10216055" y="53728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6C07757-E4E2-437D-92DE-EA0CBF28127E}"/>
                  </a:ext>
                </a:extLst>
              </p:cNvPr>
              <p:cNvSpPr txBox="1"/>
              <p:nvPr/>
            </p:nvSpPr>
            <p:spPr>
              <a:xfrm>
                <a:off x="6096000" y="2351380"/>
                <a:ext cx="6165056" cy="257583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endParaRPr lang="en-GB" sz="1800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b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b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cos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⁡</m:t>
                          </m:r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b="0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:endParaRPr lang="en-GB" b="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dirty="0"/>
                        <m:t>The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higher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frequency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components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in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the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above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equations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are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the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components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dirty="0"/>
                        <m:t>with</m:t>
                      </m:r>
                      <m:r>
                        <m:rPr>
                          <m:nor/>
                        </m:rPr>
                        <a:rPr lang="en-GB" dirty="0"/>
                        <m:t> 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m:rPr>
                          <m:nor/>
                        </m:rPr>
                        <a:rPr lang="en-GB" dirty="0"/>
                        <m:t> </m:t>
                      </m:r>
                      <m:r>
                        <m:rPr>
                          <m:nor/>
                        </m:rPr>
                        <a:rPr lang="en-GB" b="0" i="0" dirty="0" smtClean="0"/>
                        <m:t> </m:t>
                      </m:r>
                      <m:r>
                        <m:rPr>
                          <m:nor/>
                        </m:rPr>
                        <a:rPr lang="en-GB" b="0" i="0" dirty="0" smtClean="0"/>
                        <m:t>which</m:t>
                      </m:r>
                      <m:r>
                        <m:rPr>
                          <m:nor/>
                        </m:rPr>
                        <a:rPr lang="en-GB" b="0" i="0" dirty="0" smtClean="0"/>
                        <m:t> </m:t>
                      </m:r>
                      <m:r>
                        <m:rPr>
                          <m:nor/>
                        </m:rPr>
                        <a:rPr lang="en-GB" b="0" i="0" dirty="0" smtClean="0"/>
                        <m:t>is</m:t>
                      </m:r>
                      <m:r>
                        <m:rPr>
                          <m:nor/>
                        </m:rPr>
                        <a:rPr lang="en-GB" b="0" i="0" dirty="0" smtClean="0"/>
                        <m:t> </m:t>
                      </m:r>
                      <m:r>
                        <m:rPr>
                          <m:nor/>
                        </m:rPr>
                        <a:rPr lang="en-GB" b="0" i="0" dirty="0" smtClean="0"/>
                        <m:t>neglected</m:t>
                      </m:r>
                      <m:r>
                        <m:rPr>
                          <m:nor/>
                        </m:rPr>
                        <a:rPr lang="en-GB" b="0" i="0" dirty="0" smtClean="0"/>
                        <m:t>. 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6C07757-E4E2-437D-92DE-EA0CBF2812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2351380"/>
                <a:ext cx="6165056" cy="257583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03C0891-A94D-41EF-9B36-7945E03AAC0E}"/>
              </a:ext>
            </a:extLst>
          </p:cNvPr>
          <p:cNvCxnSpPr>
            <a:cxnSpLocks/>
          </p:cNvCxnSpPr>
          <p:nvPr/>
        </p:nvCxnSpPr>
        <p:spPr>
          <a:xfrm>
            <a:off x="6013560" y="1735931"/>
            <a:ext cx="0" cy="467201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460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53022" y="1251630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Coherent Detection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5A60D70-8029-466A-AEFB-525FC15A5B19}"/>
                  </a:ext>
                </a:extLst>
              </p:cNvPr>
              <p:cNvSpPr txBox="1"/>
              <p:nvPr/>
            </p:nvSpPr>
            <p:spPr>
              <a:xfrm>
                <a:off x="823010" y="1907957"/>
                <a:ext cx="12421502" cy="39885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sz="2000" dirty="0"/>
                  <a:t>The Average Power of DSBSC is given by</a:t>
                </a:r>
              </a:p>
              <a:p>
                <a:pPr>
                  <a:lnSpc>
                    <a:spcPct val="150000"/>
                  </a:lnSpc>
                  <a:tabLst>
                    <a:tab pos="1525588" algn="l"/>
                    <a:tab pos="1703388" algn="l"/>
                    <a:tab pos="1973263" algn="l"/>
                  </a:tabLst>
                </a:pPr>
                <a:r>
                  <a:rPr lang="en-GB" sz="2000" dirty="0"/>
                  <a:t>	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GB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GB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GB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  <m:sup>
                            <m:r>
                              <a:rPr lang="en-GB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p>
                          <m:sSup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GB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00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Average Power of Noise with respect to Bandwidth  is  </a:t>
                </a:r>
              </a:p>
              <a:p>
                <a:pPr marL="3679825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𝑛𝑜𝑖𝑠𝑒</m:t>
                          </m:r>
                        </m:sub>
                      </m:sSub>
                      <m:r>
                        <a:rPr lang="en-GB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𝑊</m:t>
                      </m:r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2000" dirty="0"/>
              </a:p>
              <a:p>
                <a:pPr>
                  <a:lnSpc>
                    <a:spcPct val="150000"/>
                  </a:lnSpc>
                  <a:tabLst>
                    <a:tab pos="1614488" algn="l"/>
                  </a:tabLst>
                </a:pPr>
                <a:r>
                  <a:rPr lang="en-GB" sz="2000" dirty="0"/>
                  <a:t>By using Channel SNR, We can write 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𝑆𝑁𝑅</m:t>
                        </m:r>
                      </m:e>
                      <m:sub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𝐴𝑣𝑔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𝑃𝑜𝑤𝑒𝑟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𝐷𝑆𝐵𝑆𝐶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𝑀𝑜𝑑𝑢𝑙𝑎𝑡𝑒𝑑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𝑆𝑖𝑔𝑛𝑎𝑙</m:t>
                        </m:r>
                      </m:num>
                      <m:den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𝐴𝑣𝑔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𝑃𝑜𝑤𝑒𝑟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𝑛𝑜𝑖𝑠𝑒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𝑖𝑛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𝑚𝑒𝑠𝑠𝑎𝑔𝑒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𝐵𝑎𝑛𝑑𝑤𝑖𝑑𝑡h</m:t>
                        </m:r>
                      </m:den>
                    </m:f>
                  </m:oMath>
                </a14:m>
                <a:endParaRPr lang="en-GB" sz="2000" dirty="0"/>
              </a:p>
              <a:p>
                <a:pPr marL="3679825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𝑆𝑁𝑅</m:t>
                          </m:r>
                        </m:e>
                        <m:sub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b>
                            <m:sup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  <m:sSub>
                            <m:sSub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5A60D70-8029-466A-AEFB-525FC15A5B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010" y="1907957"/>
                <a:ext cx="12421502" cy="3988528"/>
              </a:xfrm>
              <a:prstGeom prst="rect">
                <a:avLst/>
              </a:prstGeom>
              <a:blipFill>
                <a:blip r:embed="rId3"/>
                <a:stretch>
                  <a:fillRect l="-4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93AAF19-8716-4EB3-92E5-CAA6D50A7704}"/>
              </a:ext>
            </a:extLst>
          </p:cNvPr>
          <p:cNvCxnSpPr/>
          <p:nvPr/>
        </p:nvCxnSpPr>
        <p:spPr>
          <a:xfrm>
            <a:off x="10216055" y="53728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807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06680" y="1318702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Coherent Detection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F801C30-2672-4877-8BFB-0D6D4C68A389}"/>
                  </a:ext>
                </a:extLst>
              </p:cNvPr>
              <p:cNvSpPr txBox="1"/>
              <p:nvPr/>
            </p:nvSpPr>
            <p:spPr>
              <a:xfrm>
                <a:off x="2170019" y="2686328"/>
                <a:ext cx="9474294" cy="41996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𝑠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𝑤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n-GB" sz="2000" b="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Substitute the value of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000" dirty="0"/>
                  <a:t>in the above equation,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GB" sz="2000" i="1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𝑤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n-GB" sz="200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The Noise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𝑤</m:t>
                    </m:r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GB" sz="2000" dirty="0"/>
                  <a:t> is the sum of In- phase and Quadrature Components.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𝑤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sub>
                      </m:sSub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en-GB" sz="200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Therefore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000" dirty="0"/>
                  <a:t>is 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GB" sz="2000" i="1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GB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sz="20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𝐼</m:t>
                          </m:r>
                        </m:sub>
                      </m:sSub>
                      <m:r>
                        <a:rPr lang="en-GB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en-GB" sz="2000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F801C30-2672-4877-8BFB-0D6D4C68A3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0019" y="2686328"/>
                <a:ext cx="9474294" cy="4199611"/>
              </a:xfrm>
              <a:prstGeom prst="rect">
                <a:avLst/>
              </a:prstGeom>
              <a:blipFill>
                <a:blip r:embed="rId3"/>
                <a:stretch>
                  <a:fillRect l="-7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BEEC66C-4FC1-4AFE-A5CE-8945F8F659EA}"/>
                  </a:ext>
                </a:extLst>
              </p:cNvPr>
              <p:cNvSpPr txBox="1"/>
              <p:nvPr/>
            </p:nvSpPr>
            <p:spPr>
              <a:xfrm>
                <a:off x="453628" y="1830736"/>
                <a:ext cx="7636668" cy="54688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sz="2200" b="1" dirty="0"/>
                  <a:t>Find the output of the Bandpass filter </a:t>
                </a:r>
                <a14:m>
                  <m:oMath xmlns:m="http://schemas.openxmlformats.org/officeDocument/2006/math">
                    <m:r>
                      <a:rPr lang="en-GB" sz="2200" b="1" i="1" dirty="0" smtClean="0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GB" sz="2200" b="1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200" b="1" i="1" dirty="0" smtClean="0">
                        <a:latin typeface="Cambria Math" panose="02040503050406030204" pitchFamily="18" charset="0"/>
                      </a:rPr>
                      <m:t>𝒕</m:t>
                    </m:r>
                    <m:r>
                      <a:rPr lang="en-GB" sz="2200" b="1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200" b="1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BEEC66C-4FC1-4AFE-A5CE-8945F8F659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628" y="1830736"/>
                <a:ext cx="7636668" cy="546881"/>
              </a:xfrm>
              <a:prstGeom prst="rect">
                <a:avLst/>
              </a:prstGeom>
              <a:blipFill>
                <a:blip r:embed="rId4"/>
                <a:stretch>
                  <a:fillRect l="-1038" b="-222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6336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06680" y="1351111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Coherent Detection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7E703F-89EC-41FE-A5EC-F716213C35DA}"/>
                  </a:ext>
                </a:extLst>
              </p:cNvPr>
              <p:cNvSpPr txBox="1"/>
              <p:nvPr/>
            </p:nvSpPr>
            <p:spPr>
              <a:xfrm>
                <a:off x="1319698" y="2447529"/>
                <a:ext cx="11096141" cy="60894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GB" dirty="0"/>
                  <a:t>The Output of the Product Modulator is</a:t>
                </a:r>
              </a:p>
              <a:p>
                <a:pPr>
                  <a:lnSpc>
                    <a:spcPct val="200000"/>
                  </a:lnSpc>
                  <a:tabLst>
                    <a:tab pos="3314700" algn="l"/>
                  </a:tabLst>
                </a:pPr>
                <a:r>
                  <a:rPr lang="en-GB" dirty="0"/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∗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n-GB" b="0" dirty="0"/>
              </a:p>
              <a:p>
                <a:pPr>
                  <a:lnSpc>
                    <a:spcPct val="200000"/>
                  </a:lnSpc>
                </a:pPr>
                <a:r>
                  <a:rPr lang="en-GB" b="0" dirty="0"/>
                  <a:t>Now Substitute the Values of </a:t>
                </a:r>
                <a14:m>
                  <m:oMath xmlns:m="http://schemas.openxmlformats.org/officeDocument/2006/math"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0" dirty="0"/>
                  <a:t> and </a:t>
                </a:r>
                <a14:m>
                  <m:oMath xmlns:m="http://schemas.openxmlformats.org/officeDocument/2006/math"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0" dirty="0"/>
                  <a:t> ,</a:t>
                </a:r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func>
                          <m:func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func>
                        <m:r>
                          <a:rPr lang="en-GB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  <m:func>
                          <m:func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GB">
                                <a:latin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func>
                        <m:r>
                          <a:rPr lang="en-GB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  <m:func>
                          <m:func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GB">
                                <a:latin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func>
                      </m:e>
                    </m:d>
                  </m:oMath>
                </a14:m>
                <a:r>
                  <a:rPr lang="en-GB" b="0" dirty="0"/>
                  <a:t>*</a:t>
                </a:r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b="0" i="0" smtClean="0"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endParaRPr lang="en-GB" b="0" dirty="0"/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sin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⁡(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)+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func>
                      <m:func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sin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⁡(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)−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en-GB" dirty="0">
                  <a:ea typeface="Cambria Math" panose="02040503050406030204" pitchFamily="18" charset="0"/>
                </a:endParaRPr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sin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⁡(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)−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en-GB" dirty="0">
                  <a:ea typeface="Cambria Math" panose="02040503050406030204" pitchFamily="18" charset="0"/>
                </a:endParaRPr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))</m:t>
                        </m:r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cos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⁡(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b="0" dirty="0"/>
              </a:p>
              <a:p>
                <a:pPr lvl="2">
                  <a:lnSpc>
                    <a:spcPct val="150000"/>
                  </a:lnSpc>
                </a:pPr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dirty="0"/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  </a:t>
                </a: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7E703F-89EC-41FE-A5EC-F716213C35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9698" y="2447529"/>
                <a:ext cx="11096141" cy="6089488"/>
              </a:xfrm>
              <a:prstGeom prst="rect">
                <a:avLst/>
              </a:prstGeom>
              <a:blipFill>
                <a:blip r:embed="rId3"/>
                <a:stretch>
                  <a:fillRect l="-4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460240C6-E5E7-45C7-941C-7B445F78CE1D}"/>
              </a:ext>
            </a:extLst>
          </p:cNvPr>
          <p:cNvSpPr txBox="1"/>
          <p:nvPr/>
        </p:nvSpPr>
        <p:spPr>
          <a:xfrm>
            <a:off x="260746" y="2047799"/>
            <a:ext cx="763666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/>
              <a:t>Find the Output of the Product Modulator</a:t>
            </a:r>
          </a:p>
        </p:txBody>
      </p:sp>
    </p:spTree>
    <p:extLst>
      <p:ext uri="{BB962C8B-B14F-4D97-AF65-F5344CB8AC3E}">
        <p14:creationId xmlns:p14="http://schemas.microsoft.com/office/powerpoint/2010/main" val="1899707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81610" y="1047240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Coherent Detection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7E703F-89EC-41FE-A5EC-F716213C35DA}"/>
                  </a:ext>
                </a:extLst>
              </p:cNvPr>
              <p:cNvSpPr txBox="1"/>
              <p:nvPr/>
            </p:nvSpPr>
            <p:spPr>
              <a:xfrm>
                <a:off x="424104" y="1257072"/>
                <a:ext cx="11096141" cy="55123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GB" dirty="0"/>
                  <a:t>We Know that,</a:t>
                </a:r>
              </a:p>
              <a:p>
                <a:pPr marL="1522413">
                  <a:lnSpc>
                    <a:spcPct val="200000"/>
                  </a:lnSpc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𝑐𝑜𝑠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1+</m:t>
                        </m:r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cos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⁡(2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    and     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e>
                        </m:d>
                      </m:e>
                    </m:func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e>
                        </m:d>
                      </m:e>
                    </m:func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  <m:r>
                          <a:rPr lang="en-GB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⁡(2</m:t>
                        </m:r>
                        <m:r>
                          <a:rPr lang="en-GB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n-GB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GB" dirty="0"/>
                          <m:t> 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dirty="0"/>
              </a:p>
              <a:p>
                <a:pPr>
                  <a:lnSpc>
                    <a:spcPct val="200000"/>
                  </a:lnSpc>
                </a:pPr>
                <a:r>
                  <a:rPr lang="en-GB" b="0" dirty="0"/>
                  <a:t>On Substituting,</a:t>
                </a:r>
              </a:p>
              <a:p>
                <a:pPr lvl="3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)) </m:t>
                        </m:r>
                      </m:fName>
                      <m:e>
                        <m:d>
                          <m:dPr>
                            <m:ctrlPr>
                              <a:rPr lang="en-GB" i="1" dirty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𝑐𝑜𝑠</m:t>
                                </m:r>
                                <m:d>
                                  <m:d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  <m:sSub>
                                      <m:sSubPr>
                                        <m:ctrlPr>
                                          <a:rPr lang="en-GB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GB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b>
                                        <m:r>
                                          <a:rPr lang="en-GB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sub>
                                    </m:s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num>
                              <m:den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GB">
                                <a:latin typeface="Cambria Math" panose="02040503050406030204" pitchFamily="18" charset="0"/>
                              </a:rPr>
                              <m:t>sin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⁡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GB" b="0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b="0" dirty="0"/>
                  <a:t>The above signal </a:t>
                </a:r>
                <a14:m>
                  <m:oMath xmlns:m="http://schemas.openxmlformats.org/officeDocument/2006/math"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b="0" dirty="0"/>
                  <a:t>passes the Low pass </a:t>
                </a:r>
                <a:r>
                  <a:rPr lang="en-GB" dirty="0"/>
                  <a:t>Filter which allows signals with frequencies below a certain cut-off frequency to pass through, while blocking signals with frequencies above the cut-off.</a:t>
                </a: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b="0" dirty="0"/>
                  <a:t>The high</a:t>
                </a:r>
                <a:r>
                  <a:rPr lang="en-GB" dirty="0"/>
                  <a:t>er frequency components in the above equations are the components with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GB" dirty="0"/>
                  <a:t> 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b="0" dirty="0"/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  <m:d>
                          <m:dPr>
                            <m:ctrlP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sub>
                        </m:sSub>
                        <m:d>
                          <m:dPr>
                            <m:ctrlP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d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0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dirty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GB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 dirty="0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en-GB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i="1" dirty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B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r>
                      <a:rPr lang="en-GB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 dirty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 dirty="0">
                        <a:latin typeface="Cambria Math" panose="02040503050406030204" pitchFamily="18" charset="0"/>
                      </a:rPr>
                      <m:t>)</m:t>
                    </m:r>
                    <m:d>
                      <m:d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𝑐𝑜𝑠</m:t>
                        </m:r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4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d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d>
                      <m:d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GB">
                                <a:latin typeface="Cambria Math" panose="02040503050406030204" pitchFamily="18" charset="0"/>
                              </a:rPr>
                              <m:t>sin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⁡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dirty="0"/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 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7E703F-89EC-41FE-A5EC-F716213C35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104" y="1257072"/>
                <a:ext cx="11096141" cy="5512343"/>
              </a:xfrm>
              <a:prstGeom prst="rect">
                <a:avLst/>
              </a:prstGeom>
              <a:blipFill>
                <a:blip r:embed="rId3"/>
                <a:stretch>
                  <a:fillRect l="-4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0AE339DF-BE0B-438C-82D0-A84E8B3A1295}"/>
              </a:ext>
            </a:extLst>
          </p:cNvPr>
          <p:cNvSpPr/>
          <p:nvPr/>
        </p:nvSpPr>
        <p:spPr>
          <a:xfrm>
            <a:off x="4800599" y="1971675"/>
            <a:ext cx="2343150" cy="707232"/>
          </a:xfrm>
          <a:prstGeom prst="rect">
            <a:avLst/>
          </a:prstGeom>
          <a:solidFill>
            <a:srgbClr val="4472C4">
              <a:alpha val="20000"/>
            </a:srgbClr>
          </a:solidFill>
          <a:ln>
            <a:solidFill>
              <a:srgbClr val="2F528F">
                <a:alpha val="3922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5B8E21-18B2-4554-AB12-A1FBCD8357A2}"/>
              </a:ext>
            </a:extLst>
          </p:cNvPr>
          <p:cNvSpPr/>
          <p:nvPr/>
        </p:nvSpPr>
        <p:spPr>
          <a:xfrm>
            <a:off x="2019196" y="1971675"/>
            <a:ext cx="1871663" cy="707232"/>
          </a:xfrm>
          <a:prstGeom prst="rect">
            <a:avLst/>
          </a:prstGeom>
          <a:solidFill>
            <a:srgbClr val="4472C4">
              <a:alpha val="20000"/>
            </a:srgbClr>
          </a:solidFill>
          <a:ln>
            <a:solidFill>
              <a:srgbClr val="2F528F">
                <a:alpha val="3922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DE79BF7-A21E-4395-A92E-6BA85C1B5C1E}"/>
              </a:ext>
            </a:extLst>
          </p:cNvPr>
          <p:cNvCxnSpPr>
            <a:cxnSpLocks/>
          </p:cNvCxnSpPr>
          <p:nvPr/>
        </p:nvCxnSpPr>
        <p:spPr>
          <a:xfrm flipV="1">
            <a:off x="4584612" y="5536850"/>
            <a:ext cx="2490952" cy="27391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9134742-6CCC-4CC8-9438-AB5236F3DF20}"/>
              </a:ext>
            </a:extLst>
          </p:cNvPr>
          <p:cNvCxnSpPr>
            <a:cxnSpLocks/>
          </p:cNvCxnSpPr>
          <p:nvPr/>
        </p:nvCxnSpPr>
        <p:spPr>
          <a:xfrm>
            <a:off x="8453438" y="5425679"/>
            <a:ext cx="426244" cy="39290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EFBA047-9648-4F5B-9247-2125D50F720F}"/>
                  </a:ext>
                </a:extLst>
              </p:cNvPr>
              <p:cNvSpPr txBox="1"/>
              <p:nvPr/>
            </p:nvSpPr>
            <p:spPr>
              <a:xfrm>
                <a:off x="3539729" y="5942911"/>
                <a:ext cx="7636668" cy="7604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b="0" dirty="0"/>
                  <a:t>Therefore,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0" dirty="0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d>
                      <m:d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EFBA047-9648-4F5B-9247-2125D50F72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9729" y="5942911"/>
                <a:ext cx="7636668" cy="760465"/>
              </a:xfrm>
              <a:prstGeom prst="rect">
                <a:avLst/>
              </a:prstGeom>
              <a:blipFill>
                <a:blip r:embed="rId4"/>
                <a:stretch>
                  <a:fillRect l="-719" t="-4800" b="-8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2132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81610" y="1047240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Coherent Detection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F99F40-BB65-4006-8767-53929BB9B73D}"/>
                  </a:ext>
                </a:extLst>
              </p:cNvPr>
              <p:cNvSpPr txBox="1"/>
              <p:nvPr/>
            </p:nvSpPr>
            <p:spPr>
              <a:xfrm>
                <a:off x="245904" y="2490800"/>
                <a:ext cx="6715601" cy="35579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b="0" dirty="0"/>
                  <a:t>Consider </a:t>
                </a:r>
                <a:r>
                  <a:rPr lang="en-GB" dirty="0"/>
                  <a:t>t</a:t>
                </a:r>
                <a:r>
                  <a:rPr lang="en-GB" b="0" dirty="0"/>
                  <a:t>he Signal component to be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GB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i="1" dirty="0">
                                          <a:latin typeface="Cambria Math" panose="02040503050406030204" pitchFamily="18" charset="0"/>
                                        </a:rPr>
                                        <m:t>𝐴</m:t>
                                      </m:r>
                                    </m:e>
                                    <m:sub>
                                      <m:r>
                                        <a:rPr lang="en-GB" i="1" dirty="0">
                                          <a:latin typeface="Cambria Math" panose="02040503050406030204" pitchFamily="18" charset="0"/>
                                        </a:rPr>
                                        <m:t>𝑐</m:t>
                                      </m:r>
                                    </m:sub>
                                  </m:sSub>
                                  <m:r>
                                    <a:rPr lang="en-GB" i="1" dirty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  <m:d>
                                    <m:dPr>
                                      <m:ctrlPr>
                                        <a:rPr lang="en-GB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i="1" dirty="0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dirty="0"/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The instantons power is calculated by squaring the above equation,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b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>
                  <a:lnSpc>
                    <a:spcPct val="150000"/>
                  </a:lnSpc>
                </a:pPr>
                <a:endParaRPr lang="en-GB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F99F40-BB65-4006-8767-53929BB9B7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904" y="2490800"/>
                <a:ext cx="6715601" cy="3557962"/>
              </a:xfrm>
              <a:prstGeom prst="rect">
                <a:avLst/>
              </a:prstGeom>
              <a:blipFill>
                <a:blip r:embed="rId3"/>
                <a:stretch>
                  <a:fillRect l="-7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56074260-CD0C-44AC-A7C7-4D9205C941E3}"/>
              </a:ext>
            </a:extLst>
          </p:cNvPr>
          <p:cNvSpPr txBox="1"/>
          <p:nvPr/>
        </p:nvSpPr>
        <p:spPr>
          <a:xfrm>
            <a:off x="106680" y="1845964"/>
            <a:ext cx="763666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/>
              <a:t>Find the Average power of signal component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86BDD62-8D2E-423D-B8E7-B80EFFF7072A}"/>
              </a:ext>
            </a:extLst>
          </p:cNvPr>
          <p:cNvCxnSpPr>
            <a:cxnSpLocks/>
          </p:cNvCxnSpPr>
          <p:nvPr/>
        </p:nvCxnSpPr>
        <p:spPr>
          <a:xfrm>
            <a:off x="6821169" y="1789944"/>
            <a:ext cx="0" cy="48608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279BA71-7B63-449F-8B99-CDFD57F38A5E}"/>
                  </a:ext>
                </a:extLst>
              </p:cNvPr>
              <p:cNvSpPr txBox="1"/>
              <p:nvPr/>
            </p:nvSpPr>
            <p:spPr>
              <a:xfrm flipH="1">
                <a:off x="7205923" y="2061407"/>
                <a:ext cx="4740173" cy="3716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dirty="0"/>
                  <a:t>The average value of Noise component is </a:t>
                </a:r>
                <a:endParaRPr lang="en-GB" b="0" dirty="0"/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We know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𝑛𝑜𝑖𝑠𝑒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𝑊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GB" b="0" dirty="0"/>
              </a:p>
              <a:p>
                <a:pPr>
                  <a:lnSpc>
                    <a:spcPct val="150000"/>
                  </a:lnSpc>
                </a:pPr>
                <a:r>
                  <a:rPr lang="en-GB" b="0" dirty="0"/>
                  <a:t>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d>
                      <m:d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h𝑎𝑠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𝑠𝑐𝑎𝑙𝑖𝑛𝑔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𝑓𝑎𝑐𝑡𝑜𝑟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b="0" dirty="0"/>
              </a:p>
              <a:p>
                <a:pPr>
                  <a:lnSpc>
                    <a:spcPct val="150000"/>
                  </a:lnSpc>
                </a:pPr>
                <a:r>
                  <a:rPr lang="en-GB" b="0" dirty="0"/>
                  <a:t>Therefore</a:t>
                </a:r>
                <a:r>
                  <a:rPr lang="en-GB" dirty="0"/>
                  <a:t>, The Nosie Power becomes,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𝑛𝑜𝑖𝑠𝑒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𝑊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GB" dirty="0"/>
                  <a:t>*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𝑊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b="0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279BA71-7B63-449F-8B99-CDFD57F38A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7205923" y="2061407"/>
                <a:ext cx="4740173" cy="3716851"/>
              </a:xfrm>
              <a:prstGeom prst="rect">
                <a:avLst/>
              </a:prstGeom>
              <a:blipFill>
                <a:blip r:embed="rId4"/>
                <a:stretch>
                  <a:fillRect l="-10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BE8F800-FE13-4ED2-A37E-21CE2B3618B9}"/>
                  </a:ext>
                </a:extLst>
              </p:cNvPr>
              <p:cNvSpPr txBox="1"/>
              <p:nvPr/>
            </p:nvSpPr>
            <p:spPr>
              <a:xfrm>
                <a:off x="7499841" y="4945418"/>
                <a:ext cx="7639970" cy="5585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𝑆𝑁𝑅</m:t>
                        </m:r>
                      </m:e>
                      <m:sub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GB" sz="2000" kern="1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800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1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  <m:sup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  <m:sSub>
                          <m:sSubPr>
                            <m:ctrlP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endParaRPr lang="en-GB" dirty="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BE8F800-FE13-4ED2-A37E-21CE2B3618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99841" y="4945418"/>
                <a:ext cx="7639970" cy="55855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5199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6253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06680" y="1180079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Coherent Detection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607BCA-93F5-4C99-8350-8E27E9453E41}"/>
              </a:ext>
            </a:extLst>
          </p:cNvPr>
          <p:cNvSpPr txBox="1"/>
          <p:nvPr/>
        </p:nvSpPr>
        <p:spPr>
          <a:xfrm>
            <a:off x="378619" y="1700213"/>
            <a:ext cx="4279106" cy="97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b="1" dirty="0"/>
              <a:t>To find the value of output SNR</a:t>
            </a:r>
            <a:r>
              <a:rPr lang="en-GB" dirty="0"/>
              <a:t> </a:t>
            </a:r>
          </a:p>
          <a:p>
            <a:pPr>
              <a:lnSpc>
                <a:spcPct val="150000"/>
              </a:lnSpc>
            </a:pPr>
            <a:r>
              <a:rPr lang="en-GB" dirty="0"/>
              <a:t>we have,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38799BD-C72E-4ABB-A731-8EF416D67034}"/>
                  </a:ext>
                </a:extLst>
              </p:cNvPr>
              <p:cNvSpPr txBox="1"/>
              <p:nvPr/>
            </p:nvSpPr>
            <p:spPr>
              <a:xfrm>
                <a:off x="553640" y="2874463"/>
                <a:ext cx="7636668" cy="5268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𝑆𝑁𝑅</m:t>
                        </m:r>
                      </m:e>
                      <m:sub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𝑂</m:t>
                        </m:r>
                      </m:sub>
                    </m:sSub>
                  </m:oMath>
                </a14:m>
                <a:r>
                  <a:rPr lang="en-GB" sz="2000" kern="1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800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1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𝐴𝑣𝑒𝑟𝑎𝑔𝑒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𝑝𝑜𝑤𝑒𝑟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𝑜𝑓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𝑑𝑒𝑚𝑜𝑑𝑢𝑙𝑎𝑡𝑒𝑑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𝑚𝑒𝑠𝑠𝑎𝑔𝑒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𝑠𝑖𝑔𝑛𝑎𝑙</m:t>
                        </m:r>
                      </m:num>
                      <m:den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𝐴𝑣𝑒𝑟𝑎𝑔𝑒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𝑝𝑜𝑤𝑒𝑟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𝑜𝑓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𝑛𝑜𝑖𝑠𝑒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𝑎𝑡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𝑑𝑒𝑚𝑜𝑑𝑢𝑙𝑎𝑡𝑒𝑑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𝑜𝑢𝑡𝑝𝑢𝑡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38799BD-C72E-4ABB-A731-8EF416D670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640" y="2874463"/>
                <a:ext cx="7636668" cy="526876"/>
              </a:xfrm>
              <a:prstGeom prst="rect">
                <a:avLst/>
              </a:prstGeom>
              <a:blipFill>
                <a:blip r:embed="rId3"/>
                <a:stretch>
                  <a:fillRect b="-58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C818B09-69CE-40D0-B21C-F2703260367F}"/>
                  </a:ext>
                </a:extLst>
              </p:cNvPr>
              <p:cNvSpPr txBox="1"/>
              <p:nvPr/>
            </p:nvSpPr>
            <p:spPr>
              <a:xfrm>
                <a:off x="553640" y="3741400"/>
                <a:ext cx="7636668" cy="7335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𝑆𝑁𝑅</m:t>
                        </m:r>
                      </m:e>
                      <m:sub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𝑂</m:t>
                        </m:r>
                      </m:sub>
                    </m:sSub>
                  </m:oMath>
                </a14:m>
                <a:r>
                  <a:rPr lang="en-GB" sz="2000" kern="1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800" b="0" i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sz="1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en-GB" sz="1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sz="1800" b="0" i="1" smtClean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sz="1800" b="0" i="1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  <m:sup>
                                <m:r>
                                  <a:rPr lang="en-GB" sz="18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/4</m:t>
                            </m:r>
                          </m:num>
                          <m:den>
                            <m:f>
                              <m:fPr>
                                <m:ctrlPr>
                                  <a:rPr lang="en-GB" sz="1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sz="18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GB" sz="18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C818B09-69CE-40D0-B21C-F270326036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640" y="3741400"/>
                <a:ext cx="7636668" cy="73353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DF80AB0-1C0A-4384-B31C-7C3CFC92715B}"/>
                  </a:ext>
                </a:extLst>
              </p:cNvPr>
              <p:cNvSpPr txBox="1"/>
              <p:nvPr/>
            </p:nvSpPr>
            <p:spPr>
              <a:xfrm>
                <a:off x="553640" y="4537394"/>
                <a:ext cx="7636668" cy="5681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𝑆𝑁𝑅</m:t>
                        </m:r>
                      </m:e>
                      <m:sub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𝑂</m:t>
                        </m:r>
                      </m:sub>
                    </m:sSub>
                  </m:oMath>
                </a14:m>
                <a:r>
                  <a:rPr lang="en-GB" sz="2000" kern="1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800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1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  <m:sup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  <m:sSub>
                          <m:sSubPr>
                            <m:ctrlP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sz="18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endParaRPr lang="en-GB" dirty="0"/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DF80AB0-1C0A-4384-B31C-7C3CFC9271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640" y="4537394"/>
                <a:ext cx="7636668" cy="5681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BABC416-101B-40D6-AE08-CE5160CE5D2D}"/>
              </a:ext>
            </a:extLst>
          </p:cNvPr>
          <p:cNvCxnSpPr>
            <a:cxnSpLocks/>
          </p:cNvCxnSpPr>
          <p:nvPr/>
        </p:nvCxnSpPr>
        <p:spPr>
          <a:xfrm>
            <a:off x="5785325" y="1804231"/>
            <a:ext cx="0" cy="48608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A245CA6C-AEFB-4F16-B142-A256AF3B369C}"/>
                  </a:ext>
                </a:extLst>
              </p:cNvPr>
              <p:cNvSpPr txBox="1"/>
              <p:nvPr/>
            </p:nvSpPr>
            <p:spPr>
              <a:xfrm>
                <a:off x="5984673" y="2186563"/>
                <a:ext cx="4009429" cy="12138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/>
                  <a:t>Figure of Merit</a:t>
                </a:r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𝑆𝑁𝑅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𝑆𝑁𝑅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A245CA6C-AEFB-4F16-B142-A256AF3B36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4673" y="2186563"/>
                <a:ext cx="4009429" cy="1213858"/>
              </a:xfrm>
              <a:prstGeom prst="rect">
                <a:avLst/>
              </a:prstGeom>
              <a:blipFill>
                <a:blip r:embed="rId6"/>
                <a:stretch>
                  <a:fillRect l="-1370" t="-30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5020E34-2B27-4ADE-B10F-7940F50165C1}"/>
                  </a:ext>
                </a:extLst>
              </p:cNvPr>
              <p:cNvSpPr txBox="1"/>
              <p:nvPr/>
            </p:nvSpPr>
            <p:spPr>
              <a:xfrm>
                <a:off x="7346152" y="3943600"/>
                <a:ext cx="2647950" cy="720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)/2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num>
                            <m:den>
                              <m:sSubSup>
                                <m:sSub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)/2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5020E34-2B27-4ADE-B10F-7940F50165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6152" y="3943600"/>
                <a:ext cx="2647950" cy="72032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95C3B75-F8DA-4BE3-AE18-AB915460879F}"/>
                  </a:ext>
                </a:extLst>
              </p:cNvPr>
              <p:cNvSpPr txBox="1"/>
              <p:nvPr/>
            </p:nvSpPr>
            <p:spPr>
              <a:xfrm>
                <a:off x="4437993" y="4866125"/>
                <a:ext cx="7639970" cy="997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GB" i="1">
                          <a:latin typeface="Cambria Math" panose="02040503050406030204" pitchFamily="18" charset="0"/>
                        </a:rPr>
                        <m:t>∗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num>
                            <m:den>
                              <m:sSubSup>
                                <m:sSub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den>
                          </m:f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GB" dirty="0"/>
              </a:p>
              <a:p>
                <a:endParaRPr lang="en-GB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95C3B75-F8DA-4BE3-AE18-AB91546087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993" y="4866125"/>
                <a:ext cx="7639970" cy="99732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0460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6253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06680" y="1180079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Coherent Technique</a:t>
            </a:r>
          </a:p>
        </p:txBody>
      </p:sp>
    </p:spTree>
    <p:extLst>
      <p:ext uri="{BB962C8B-B14F-4D97-AF65-F5344CB8AC3E}">
        <p14:creationId xmlns:p14="http://schemas.microsoft.com/office/powerpoint/2010/main" val="355034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81610" y="1047240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Balanced Modulator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D7666C8-0F37-4EB2-AD6B-AEE33F2BDD54}"/>
                  </a:ext>
                </a:extLst>
              </p:cNvPr>
              <p:cNvSpPr txBox="1"/>
              <p:nvPr/>
            </p:nvSpPr>
            <p:spPr>
              <a:xfrm>
                <a:off x="436275" y="1724673"/>
                <a:ext cx="12272649" cy="5496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dirty="0"/>
                  <a:t>The DSBSC Modulated Wave is 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b="0" dirty="0"/>
                  <a:t>	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𝑠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func>
                          <m:func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𝑚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func>
                      </m:e>
                    </m:d>
                    <m:func>
                      <m:func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d>
                          <m:d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[1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𝑚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GB" i="1">
                        <a:latin typeface="Cambria Math" panose="02040503050406030204" pitchFamily="18" charset="0"/>
                      </a:rPr>
                      <m:t>]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r>
                  <a:rPr lang="en-GB" b="0" dirty="0"/>
                  <a:t>----(1)	</a:t>
                </a:r>
              </a:p>
              <a:p>
                <a:pPr marL="895350">
                  <a:lnSpc>
                    <a:spcPct val="150000"/>
                  </a:lnSpc>
                </a:pPr>
                <a:r>
                  <a:rPr lang="en-GB" dirty="0"/>
                  <a:t>		     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1+</m:t>
                        </m:r>
                        <m:f>
                          <m:f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GB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GB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</m:den>
                        </m:f>
                        <m:func>
                          <m:func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𝑚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func>
                      </m:e>
                    </m:d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</m:den>
                        </m:f>
                        <m:func>
                          <m:func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𝑚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func>
                      </m:e>
                    </m:d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en-GB" dirty="0"/>
              </a:p>
              <a:p>
                <a:pPr marL="895350">
                  <a:lnSpc>
                    <a:spcPct val="150000"/>
                  </a:lnSpc>
                </a:pPr>
                <a:r>
                  <a:rPr lang="en-GB" b="0" dirty="0"/>
                  <a:t>		     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1+</m:t>
                        </m:r>
                        <m:f>
                          <m:f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GB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</m:den>
                        </m:f>
                      </m:e>
                    </m:d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</m:den>
                        </m:f>
                      </m:e>
                    </m:d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en-GB" dirty="0"/>
              </a:p>
              <a:p>
                <a:pPr marL="2243138" defTabSz="538163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func>
                        <m:func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𝑠𝑖𝑛</m:t>
                          </m:r>
                        </m:fName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d>
                        <m:dPr>
                          <m:begChr m:val="["/>
                          <m:endChr m:val="]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1+</m:t>
                          </m:r>
                          <m:f>
                            <m:f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</m:den>
                          </m:f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GB" dirty="0"/>
              </a:p>
              <a:p>
                <a:pPr marL="2243138" defTabSz="538163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func>
                        <m:func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𝑠𝑖𝑛</m:t>
                          </m:r>
                        </m:fName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d>
                        <m:dPr>
                          <m:begChr m:val="["/>
                          <m:endChr m:val="]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f>
                            <m:f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GB" dirty="0"/>
              </a:p>
              <a:p>
                <a:pPr marL="2243138" defTabSz="538163">
                  <a:lnSpc>
                    <a:spcPct val="150000"/>
                  </a:lnSpc>
                </a:pPr>
                <a:r>
                  <a:rPr lang="en-GB" b="0" dirty="0"/>
                  <a:t>			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𝑠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)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r>
                  <a:rPr lang="en-GB" dirty="0"/>
                  <a:t>-----(2)</a:t>
                </a:r>
              </a:p>
              <a:p>
                <a:pPr marL="2243138" defTabSz="538163">
                  <a:lnSpc>
                    <a:spcPct val="150000"/>
                  </a:lnSpc>
                </a:pPr>
                <a:endParaRPr lang="en-GB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D7666C8-0F37-4EB2-AD6B-AEE33F2BDD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75" y="1724673"/>
                <a:ext cx="12272649" cy="5496376"/>
              </a:xfrm>
              <a:prstGeom prst="rect">
                <a:avLst/>
              </a:prstGeom>
              <a:blipFill>
                <a:blip r:embed="rId3"/>
                <a:stretch>
                  <a:fillRect l="-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93AAF19-8716-4EB3-92E5-CAA6D50A7704}"/>
              </a:ext>
            </a:extLst>
          </p:cNvPr>
          <p:cNvCxnSpPr/>
          <p:nvPr/>
        </p:nvCxnSpPr>
        <p:spPr>
          <a:xfrm>
            <a:off x="10216055" y="53728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9D58C4A-08F3-4647-877D-E8948AF5FF66}"/>
              </a:ext>
            </a:extLst>
          </p:cNvPr>
          <p:cNvCxnSpPr/>
          <p:nvPr/>
        </p:nvCxnSpPr>
        <p:spPr>
          <a:xfrm flipH="1">
            <a:off x="5257165" y="4466967"/>
            <a:ext cx="228600" cy="21006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53AFD0A-F5D1-45E9-B9FF-A7D31B2B5DE8}"/>
              </a:ext>
            </a:extLst>
          </p:cNvPr>
          <p:cNvCxnSpPr/>
          <p:nvPr/>
        </p:nvCxnSpPr>
        <p:spPr>
          <a:xfrm flipH="1">
            <a:off x="6360142" y="4479323"/>
            <a:ext cx="228600" cy="21006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5260DCF-9DA3-4DEC-BACF-FB511A9A79CD}"/>
              </a:ext>
            </a:extLst>
          </p:cNvPr>
          <p:cNvCxnSpPr/>
          <p:nvPr/>
        </p:nvCxnSpPr>
        <p:spPr>
          <a:xfrm flipH="1">
            <a:off x="4426642" y="5441373"/>
            <a:ext cx="228600" cy="21006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2E2BDE9-64C6-4A50-BF5D-3483A4AEF687}"/>
              </a:ext>
            </a:extLst>
          </p:cNvPr>
          <p:cNvCxnSpPr/>
          <p:nvPr/>
        </p:nvCxnSpPr>
        <p:spPr>
          <a:xfrm flipH="1">
            <a:off x="6245842" y="5532273"/>
            <a:ext cx="228600" cy="21006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09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81610" y="1047240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Balanced Modulator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D7666C8-0F37-4EB2-AD6B-AEE33F2BDD54}"/>
                  </a:ext>
                </a:extLst>
              </p:cNvPr>
              <p:cNvSpPr txBox="1"/>
              <p:nvPr/>
            </p:nvSpPr>
            <p:spPr>
              <a:xfrm>
                <a:off x="1134431" y="1632015"/>
                <a:ext cx="9683909" cy="55257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sz="2200" dirty="0"/>
                  <a:t>Instantaneous Power of the Modulated Signal is given by squaring the above equation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sz="2200" dirty="0"/>
                  <a:t>Therefore,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2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  <m:func>
                              <m:funcPr>
                                <m:ctrlPr>
                                  <a:rPr lang="en-GB" sz="2200" i="1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a:rPr lang="en-GB" sz="2200" i="1">
                                    <a:latin typeface="Cambria Math" panose="02040503050406030204" pitchFamily="18" charset="0"/>
                                  </a:rPr>
                                  <m:t>𝑠𝑖𝑛</m:t>
                                </m:r>
                              </m:fName>
                              <m:e>
                                <m:d>
                                  <m:dPr>
                                    <m:ctrlPr>
                                      <a:rPr lang="en-GB" sz="22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sz="220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en-GB" sz="2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  <m:sSub>
                                      <m:sSubPr>
                                        <m:ctrlPr>
                                          <a:rPr lang="en-GB" sz="22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GB" sz="22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b>
                                        <m:r>
                                          <a:rPr lang="en-GB" sz="22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sub>
                                    </m:sSub>
                                    <m:r>
                                      <a:rPr lang="en-GB" sz="2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e>
                            </m:func>
                          </m:e>
                        </m:d>
                      </m:e>
                      <m:sup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sz="2200" b="0" dirty="0"/>
              </a:p>
              <a:p>
                <a:pPr marL="714375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GB" sz="22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22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2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GB" sz="22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sz="2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GB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GB" sz="2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2200" b="0" i="1" smtClean="0">
                          <a:latin typeface="Cambria Math" panose="02040503050406030204" pitchFamily="18" charset="0"/>
                        </a:rPr>
                        <m:t>=4</m:t>
                      </m:r>
                      <m:sSup>
                        <m:sSupPr>
                          <m:ctrlPr>
                            <a:rPr lang="en-GB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[</m:t>
                          </m:r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)]</m:t>
                          </m:r>
                        </m:e>
                        <m:sup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GB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200" b="0" i="1" smtClean="0">
                              <a:latin typeface="Cambria Math" panose="02040503050406030204" pitchFamily="18" charset="0"/>
                            </a:rPr>
                            <m:t>𝑠𝑖𝑛</m:t>
                          </m:r>
                        </m:e>
                        <m:sup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GB" sz="2200" dirty="0"/>
                        <m:t> </m:t>
                      </m:r>
                      <m:d>
                        <m:dPr>
                          <m:ctrlPr>
                            <a:rPr lang="en-GB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2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GB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sz="2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  <m:r>
                            <a:rPr lang="en-GB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n-GB" sz="2200" b="0" dirty="0"/>
              </a:p>
              <a:p>
                <a:pPr marL="1165225">
                  <a:lnSpc>
                    <a:spcPct val="150000"/>
                  </a:lnSpc>
                </a:pPr>
                <a:r>
                  <a:rPr lang="en-GB" sz="2200" dirty="0"/>
                  <a:t>	</a:t>
                </a:r>
                <a14:m>
                  <m:oMath xmlns:m="http://schemas.openxmlformats.org/officeDocument/2006/math">
                    <m:r>
                      <a:rPr lang="en-GB" sz="2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00" dirty="0"/>
                  <a:t> </a:t>
                </a:r>
                <a14:m>
                  <m:oMath xmlns:m="http://schemas.openxmlformats.org/officeDocument/2006/math">
                    <m:r>
                      <a:rPr lang="en-GB" sz="2200" i="1">
                        <a:latin typeface="Cambria Math" panose="02040503050406030204" pitchFamily="18" charset="0"/>
                      </a:rPr>
                      <m:t>4</m:t>
                    </m:r>
                    <m:sSup>
                      <m:sSupPr>
                        <m:ctrlPr>
                          <a:rPr lang="en-GB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[</m:t>
                        </m:r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)]</m:t>
                        </m:r>
                      </m:e>
                      <m:sup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d>
                      <m:dPr>
                        <m:begChr m:val="["/>
                        <m:endChr m:val="]"/>
                        <m:ctrlPr>
                          <a:rPr lang="en-GB" sz="22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sz="2200" i="1" dirty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200" i="1" dirty="0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en-GB" sz="2200" i="1" dirty="0">
                                <a:latin typeface="Cambria Math" panose="02040503050406030204" pitchFamily="18" charset="0"/>
                              </a:rPr>
                              <m:t>𝑐𝑜𝑠</m:t>
                            </m:r>
                            <m:r>
                              <a:rPr lang="en-GB" sz="2200" i="1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d>
                              <m:dPr>
                                <m:ctrlPr>
                                  <a:rPr lang="en-GB" sz="2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sz="22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sz="2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sz="2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sz="2200" i="1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GB" sz="2200" dirty="0"/>
              </a:p>
              <a:p>
                <a:pPr marL="1165225">
                  <a:lnSpc>
                    <a:spcPct val="150000"/>
                  </a:lnSpc>
                </a:pPr>
                <a:r>
                  <a:rPr lang="en-GB" sz="2200" b="0" dirty="0"/>
                  <a:t>	</a:t>
                </a:r>
                <a14:m>
                  <m:oMath xmlns:m="http://schemas.openxmlformats.org/officeDocument/2006/math">
                    <m:r>
                      <a:rPr lang="en-GB" sz="2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4</m:t>
                        </m:r>
                        <m:sSup>
                          <m:sSupPr>
                            <m:ctrlPr>
                              <a:rPr lang="en-GB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[</m:t>
                            </m:r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)]</m:t>
                            </m:r>
                          </m:e>
                          <m:sup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200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sz="22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2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GB" sz="2200" i="1" dirty="0">
                            <a:latin typeface="Cambria Math" panose="02040503050406030204" pitchFamily="18" charset="0"/>
                          </a:rPr>
                          <m:t>𝑐𝑜𝑠</m:t>
                        </m:r>
                        <m:r>
                          <a:rPr lang="en-GB" sz="2200" i="1" dirty="0">
                            <a:latin typeface="Cambria Math" panose="02040503050406030204" pitchFamily="18" charset="0"/>
                          </a:rPr>
                          <m:t>2</m:t>
                        </m:r>
                        <m:d>
                          <m:dPr>
                            <m:ctrlPr>
                              <a:rPr lang="en-GB" sz="2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sz="2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sz="2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n-GB" sz="2200" i="1" dirty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200" dirty="0"/>
              </a:p>
              <a:p>
                <a:pPr marL="1165225">
                  <a:lnSpc>
                    <a:spcPct val="150000"/>
                  </a:lnSpc>
                </a:pPr>
                <a:r>
                  <a:rPr lang="en-GB" sz="2200" b="0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GB" sz="2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200" b="0" i="1" smtClean="0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GB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[</m:t>
                        </m:r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)]</m:t>
                        </m:r>
                      </m:e>
                      <m:sup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sz="2200" dirty="0"/>
              </a:p>
              <a:p>
                <a:pPr marL="1165225">
                  <a:lnSpc>
                    <a:spcPct val="150000"/>
                  </a:lnSpc>
                </a:pPr>
                <a:endParaRPr lang="en-GB" sz="2000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D7666C8-0F37-4EB2-AD6B-AEE33F2BDD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4431" y="1632015"/>
                <a:ext cx="9683909" cy="5525743"/>
              </a:xfrm>
              <a:prstGeom prst="rect">
                <a:avLst/>
              </a:prstGeom>
              <a:blipFill>
                <a:blip r:embed="rId3"/>
                <a:stretch>
                  <a:fillRect l="-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93AAF19-8716-4EB3-92E5-CAA6D50A7704}"/>
              </a:ext>
            </a:extLst>
          </p:cNvPr>
          <p:cNvCxnSpPr/>
          <p:nvPr/>
        </p:nvCxnSpPr>
        <p:spPr>
          <a:xfrm>
            <a:off x="10216055" y="53728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53AFD0A-F5D1-45E9-B9FF-A7D31B2B5DE8}"/>
              </a:ext>
            </a:extLst>
          </p:cNvPr>
          <p:cNvCxnSpPr>
            <a:cxnSpLocks/>
          </p:cNvCxnSpPr>
          <p:nvPr/>
        </p:nvCxnSpPr>
        <p:spPr>
          <a:xfrm flipH="1">
            <a:off x="4712907" y="4670854"/>
            <a:ext cx="656103" cy="216243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6624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53022" y="1251630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Balanced Modulator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5A60D70-8029-466A-AEFB-525FC15A5B19}"/>
                  </a:ext>
                </a:extLst>
              </p:cNvPr>
              <p:cNvSpPr txBox="1"/>
              <p:nvPr/>
            </p:nvSpPr>
            <p:spPr>
              <a:xfrm>
                <a:off x="823010" y="1907957"/>
                <a:ext cx="12421502" cy="37142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sz="2000" dirty="0"/>
                  <a:t>The Average Power of DSBSC is given by</a:t>
                </a:r>
              </a:p>
              <a:p>
                <a:pPr>
                  <a:lnSpc>
                    <a:spcPct val="150000"/>
                  </a:lnSpc>
                  <a:tabLst>
                    <a:tab pos="1525588" algn="l"/>
                    <a:tab pos="1703388" algn="l"/>
                    <a:tab pos="1973263" algn="l"/>
                  </a:tabLst>
                </a:pPr>
                <a:r>
                  <a:rPr lang="en-GB" sz="2000" dirty="0"/>
                  <a:t>	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GB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000" i="1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[</m:t>
                        </m:r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)]</m:t>
                        </m:r>
                      </m:e>
                      <m:sup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sz="200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Average Power of Noise with respect to Bandwidth  is  </a:t>
                </a:r>
              </a:p>
              <a:p>
                <a:pPr marL="3679825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𝑛𝑜𝑖𝑠𝑒</m:t>
                          </m:r>
                        </m:sub>
                      </m:sSub>
                      <m:r>
                        <a:rPr lang="en-GB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𝑊</m:t>
                      </m:r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2000" dirty="0"/>
              </a:p>
              <a:p>
                <a:pPr>
                  <a:lnSpc>
                    <a:spcPct val="150000"/>
                  </a:lnSpc>
                  <a:tabLst>
                    <a:tab pos="1614488" algn="l"/>
                  </a:tabLst>
                </a:pPr>
                <a:r>
                  <a:rPr lang="en-GB" sz="2000" dirty="0"/>
                  <a:t>By using Channel SNR, We can write 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𝑆𝑁𝑅</m:t>
                        </m:r>
                      </m:e>
                      <m:sub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𝐴𝑣𝑔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𝑃𝑜𝑤𝑒𝑟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𝐷𝑆𝐵𝑆𝐶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𝑀𝑜𝑑𝑢𝑙𝑎𝑡𝑒𝑑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𝑆𝑖𝑔𝑛𝑎𝑙</m:t>
                        </m:r>
                      </m:num>
                      <m:den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𝐴𝑣𝑔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𝑃𝑜𝑤𝑒𝑟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𝑛𝑜𝑖𝑠𝑒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𝑖𝑛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𝑚𝑒𝑠𝑠𝑎𝑔𝑒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𝐵𝑎𝑛𝑑𝑤𝑖𝑑𝑡h</m:t>
                        </m:r>
                      </m:den>
                    </m:f>
                  </m:oMath>
                </a14:m>
                <a:endParaRPr lang="en-GB" sz="2000" dirty="0"/>
              </a:p>
              <a:p>
                <a:pPr marL="3679825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𝑆𝑁𝑅</m:t>
                          </m:r>
                        </m:e>
                        <m:sub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2</m:t>
                          </m:r>
                          <m:sSup>
                            <m:sSup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[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)]</m:t>
                              </m:r>
                            </m:e>
                            <m:sup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  <m:sSub>
                            <m:sSub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5A60D70-8029-466A-AEFB-525FC15A5B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010" y="1907957"/>
                <a:ext cx="12421502" cy="3714222"/>
              </a:xfrm>
              <a:prstGeom prst="rect">
                <a:avLst/>
              </a:prstGeom>
              <a:blipFill>
                <a:blip r:embed="rId3"/>
                <a:stretch>
                  <a:fillRect l="-4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93AAF19-8716-4EB3-92E5-CAA6D50A7704}"/>
              </a:ext>
            </a:extLst>
          </p:cNvPr>
          <p:cNvCxnSpPr/>
          <p:nvPr/>
        </p:nvCxnSpPr>
        <p:spPr>
          <a:xfrm>
            <a:off x="10216055" y="53728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7311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06680" y="1318702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</a:t>
            </a:r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Balanced Modulator</a:t>
            </a:r>
            <a:endParaRPr lang="en-GB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F801C30-2672-4877-8BFB-0D6D4C68A389}"/>
                  </a:ext>
                </a:extLst>
              </p:cNvPr>
              <p:cNvSpPr txBox="1"/>
              <p:nvPr/>
            </p:nvSpPr>
            <p:spPr>
              <a:xfrm>
                <a:off x="1249313" y="2415511"/>
                <a:ext cx="9474294" cy="41996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𝑠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𝑤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n-GB" sz="2000" b="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Substitute the value of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𝑠</m:t>
                    </m:r>
                    <m:d>
                      <m:d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sz="2000" b="0" i="1" dirty="0" smtClean="0">
                        <a:latin typeface="Cambria Math" panose="02040503050406030204" pitchFamily="18" charset="0"/>
                      </a:rPr>
                      <m:t>𝑓𝑟𝑜𝑚</m:t>
                    </m:r>
                    <m:r>
                      <a:rPr lang="en-GB" sz="2000" b="0" i="1" dirty="0" smtClean="0">
                        <a:latin typeface="Cambria Math" panose="02040503050406030204" pitchFamily="18" charset="0"/>
                      </a:rPr>
                      <m:t> (2) </m:t>
                    </m:r>
                  </m:oMath>
                </a14:m>
                <a:r>
                  <a:rPr lang="en-GB" sz="2000" dirty="0"/>
                  <a:t>in the above equation,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𝑠𝑖𝑛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𝑤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n-GB" sz="200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The Noise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𝑤</m:t>
                    </m:r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GB" sz="2000" dirty="0"/>
                  <a:t> is the sum of In- phase and Quadrature Components.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𝑤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sub>
                      </m:sSub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en-GB" sz="2000" dirty="0"/>
              </a:p>
              <a:p>
                <a:pPr>
                  <a:lnSpc>
                    <a:spcPct val="150000"/>
                  </a:lnSpc>
                </a:pPr>
                <a:r>
                  <a:rPr lang="en-GB" sz="2000" dirty="0"/>
                  <a:t>Therefore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000" dirty="0"/>
                  <a:t>is 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𝑠𝑖𝑛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GB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sz="20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𝐼</m:t>
                          </m:r>
                        </m:sub>
                      </m:sSub>
                      <m:r>
                        <a:rPr lang="en-GB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en-GB" sz="2000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F801C30-2672-4877-8BFB-0D6D4C68A3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9313" y="2415511"/>
                <a:ext cx="9474294" cy="4199611"/>
              </a:xfrm>
              <a:prstGeom prst="rect">
                <a:avLst/>
              </a:prstGeom>
              <a:blipFill>
                <a:blip r:embed="rId3"/>
                <a:stretch>
                  <a:fillRect l="-7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BEEC66C-4FC1-4AFE-A5CE-8945F8F659EA}"/>
                  </a:ext>
                </a:extLst>
              </p:cNvPr>
              <p:cNvSpPr txBox="1"/>
              <p:nvPr/>
            </p:nvSpPr>
            <p:spPr>
              <a:xfrm>
                <a:off x="453628" y="1830736"/>
                <a:ext cx="7636668" cy="54688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sz="2200" b="1" dirty="0"/>
                  <a:t>Find the output of the Bandpass filter </a:t>
                </a:r>
                <a14:m>
                  <m:oMath xmlns:m="http://schemas.openxmlformats.org/officeDocument/2006/math">
                    <m:r>
                      <a:rPr lang="en-GB" sz="2200" b="1" i="1" dirty="0" smtClean="0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GB" sz="2200" b="1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200" b="1" i="1" dirty="0" smtClean="0">
                        <a:latin typeface="Cambria Math" panose="02040503050406030204" pitchFamily="18" charset="0"/>
                      </a:rPr>
                      <m:t>𝒕</m:t>
                    </m:r>
                    <m:r>
                      <a:rPr lang="en-GB" sz="2200" b="1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200" b="1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BEEC66C-4FC1-4AFE-A5CE-8945F8F659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628" y="1830736"/>
                <a:ext cx="7636668" cy="546881"/>
              </a:xfrm>
              <a:prstGeom prst="rect">
                <a:avLst/>
              </a:prstGeom>
              <a:blipFill>
                <a:blip r:embed="rId4"/>
                <a:stretch>
                  <a:fillRect l="-1038" b="-222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6863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0" y="1121687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Balanced Modulator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7E703F-89EC-41FE-A5EC-F716213C35DA}"/>
                  </a:ext>
                </a:extLst>
              </p:cNvPr>
              <p:cNvSpPr txBox="1"/>
              <p:nvPr/>
            </p:nvSpPr>
            <p:spPr>
              <a:xfrm>
                <a:off x="910787" y="2137349"/>
                <a:ext cx="11096141" cy="54668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GB" dirty="0"/>
                  <a:t>The Output of the Product Modulator is</a:t>
                </a:r>
              </a:p>
              <a:p>
                <a:pPr>
                  <a:lnSpc>
                    <a:spcPct val="200000"/>
                  </a:lnSpc>
                  <a:tabLst>
                    <a:tab pos="3314700" algn="l"/>
                  </a:tabLst>
                </a:pPr>
                <a:r>
                  <a:rPr lang="en-GB" dirty="0"/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∗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n-GB" b="0" dirty="0"/>
              </a:p>
              <a:p>
                <a:pPr>
                  <a:lnSpc>
                    <a:spcPct val="200000"/>
                  </a:lnSpc>
                </a:pPr>
                <a:r>
                  <a:rPr lang="en-GB" b="0" dirty="0"/>
                  <a:t>Now Substitute the Values of </a:t>
                </a:r>
                <a14:m>
                  <m:oMath xmlns:m="http://schemas.openxmlformats.org/officeDocument/2006/math"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0" dirty="0"/>
                  <a:t> and </a:t>
                </a:r>
                <a14:m>
                  <m:oMath xmlns:m="http://schemas.openxmlformats.org/officeDocument/2006/math"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0" dirty="0"/>
                  <a:t> ,</a:t>
                </a:r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  <m:func>
                          <m:func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func>
                        <m:r>
                          <a:rPr lang="en-GB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  <m:func>
                          <m:func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GB">
                                <a:latin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func>
                        <m:r>
                          <a:rPr lang="en-GB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  <m:func>
                          <m:func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GB"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func>
                      </m:e>
                    </m:d>
                  </m:oMath>
                </a14:m>
                <a:r>
                  <a:rPr lang="en-GB" b="0" dirty="0"/>
                  <a:t>*</a:t>
                </a:r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b="0" i="0" smtClean="0">
                        <a:latin typeface="Cambria Math" panose="02040503050406030204" pitchFamily="18" charset="0"/>
                      </a:rPr>
                      <m:t>(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endParaRPr lang="en-GB" b="0" dirty="0"/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GB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sin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⁡(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)+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⁡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𝑠𝑖𝑛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)−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en-GB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2"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𝑠𝑖𝑛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fName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⁡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𝑠𝑖𝑛</m:t>
                      </m:r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)−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𝐼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𝑠𝑖𝑛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fName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en-GB" dirty="0">
                  <a:ea typeface="Cambria Math" panose="02040503050406030204" pitchFamily="18" charset="0"/>
                </a:endParaRPr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d>
                      <m:dPr>
                        <m:begChr m:val="["/>
                        <m:endChr m:val="]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𝑐𝑜𝑠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𝑐𝑜𝑠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dirty="0"/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  </a:t>
                </a: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7E703F-89EC-41FE-A5EC-F716213C35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0787" y="2137349"/>
                <a:ext cx="11096141" cy="5466881"/>
              </a:xfrm>
              <a:prstGeom prst="rect">
                <a:avLst/>
              </a:prstGeom>
              <a:blipFill>
                <a:blip r:embed="rId3"/>
                <a:stretch>
                  <a:fillRect l="-4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460240C6-E5E7-45C7-941C-7B445F78CE1D}"/>
              </a:ext>
            </a:extLst>
          </p:cNvPr>
          <p:cNvSpPr txBox="1"/>
          <p:nvPr/>
        </p:nvSpPr>
        <p:spPr>
          <a:xfrm>
            <a:off x="185072" y="1706462"/>
            <a:ext cx="763666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/>
              <a:t>Find the Output of the Product Modulator</a:t>
            </a:r>
          </a:p>
        </p:txBody>
      </p:sp>
    </p:spTree>
    <p:extLst>
      <p:ext uri="{BB962C8B-B14F-4D97-AF65-F5344CB8AC3E}">
        <p14:creationId xmlns:p14="http://schemas.microsoft.com/office/powerpoint/2010/main" val="3570213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0" y="1121687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Balanced Modulator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7E703F-89EC-41FE-A5EC-F716213C35DA}"/>
                  </a:ext>
                </a:extLst>
              </p:cNvPr>
              <p:cNvSpPr txBox="1"/>
              <p:nvPr/>
            </p:nvSpPr>
            <p:spPr>
              <a:xfrm>
                <a:off x="450433" y="1921905"/>
                <a:ext cx="11096141" cy="5315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  <m:d>
                      <m:dPr>
                        <m:begChr m:val="["/>
                        <m:endChr m:val="]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𝑐𝑜𝑠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𝑐𝑜𝑠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GB" dirty="0">
                  <a:ea typeface="Cambria Math" panose="02040503050406030204" pitchFamily="18" charset="0"/>
                </a:endParaRPr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𝑐𝑜𝑠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GB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sub>
                        </m:sSub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𝑐𝑜𝑠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b="0" dirty="0"/>
              </a:p>
              <a:p>
                <a:pPr lvl="2">
                  <a:lnSpc>
                    <a:spcPct val="200000"/>
                  </a:lnSpc>
                </a:pPr>
                <a:r>
                  <a:rPr lang="en-GB" dirty="0"/>
                  <a:t>After v(t) passing in LPF, </a:t>
                </a:r>
                <a:endParaRPr lang="en-GB" b="0" dirty="0"/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sub>
                        </m:sSub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dirty="0"/>
              </a:p>
              <a:p>
                <a:pPr lvl="2">
                  <a:lnSpc>
                    <a:spcPct val="2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sub>
                    </m:sSub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GB" b="0" dirty="0"/>
                  <a:t> could be ignored because of small noise.</a:t>
                </a:r>
              </a:p>
              <a:p>
                <a:pPr marL="89535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dirty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GB" i="1" dirty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i="1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GB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  <a:p>
                <a:pPr>
                  <a:lnSpc>
                    <a:spcPct val="150000"/>
                  </a:lnSpc>
                </a:pPr>
                <a:endParaRPr lang="en-GB" b="0" dirty="0"/>
              </a:p>
              <a:p>
                <a:pPr>
                  <a:lnSpc>
                    <a:spcPct val="150000"/>
                  </a:lnSpc>
                </a:pPr>
                <a:endParaRPr lang="en-GB" dirty="0"/>
              </a:p>
              <a:p>
                <a:pPr>
                  <a:lnSpc>
                    <a:spcPct val="150000"/>
                  </a:lnSpc>
                </a:pPr>
                <a:r>
                  <a:rPr lang="en-GB" dirty="0"/>
                  <a:t>  </a:t>
                </a: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7E703F-89EC-41FE-A5EC-F716213C35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433" y="1921905"/>
                <a:ext cx="11096141" cy="531542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460240C6-E5E7-45C7-941C-7B445F78CE1D}"/>
              </a:ext>
            </a:extLst>
          </p:cNvPr>
          <p:cNvSpPr txBox="1"/>
          <p:nvPr/>
        </p:nvSpPr>
        <p:spPr>
          <a:xfrm>
            <a:off x="185072" y="1706462"/>
            <a:ext cx="763666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/>
              <a:t>Find the Output of the Product Modulator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56C1415-5990-4D78-B3DF-1CED1AC4CDA5}"/>
              </a:ext>
            </a:extLst>
          </p:cNvPr>
          <p:cNvCxnSpPr>
            <a:cxnSpLocks/>
          </p:cNvCxnSpPr>
          <p:nvPr/>
        </p:nvCxnSpPr>
        <p:spPr>
          <a:xfrm flipH="1">
            <a:off x="3165716" y="3129778"/>
            <a:ext cx="390985" cy="38467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5628FDC-BA7B-451B-9194-280A256B9044}"/>
              </a:ext>
            </a:extLst>
          </p:cNvPr>
          <p:cNvCxnSpPr>
            <a:cxnSpLocks/>
          </p:cNvCxnSpPr>
          <p:nvPr/>
        </p:nvCxnSpPr>
        <p:spPr>
          <a:xfrm flipH="1">
            <a:off x="5277723" y="3179472"/>
            <a:ext cx="390985" cy="38467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7296456-7BFB-4865-BAA7-D43B9DF0DE42}"/>
              </a:ext>
            </a:extLst>
          </p:cNvPr>
          <p:cNvCxnSpPr>
            <a:cxnSpLocks/>
          </p:cNvCxnSpPr>
          <p:nvPr/>
        </p:nvCxnSpPr>
        <p:spPr>
          <a:xfrm flipH="1">
            <a:off x="7543275" y="3056467"/>
            <a:ext cx="390985" cy="38467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FDA17AA-197D-456C-995B-DDD840A8817A}"/>
              </a:ext>
            </a:extLst>
          </p:cNvPr>
          <p:cNvCxnSpPr>
            <a:cxnSpLocks/>
          </p:cNvCxnSpPr>
          <p:nvPr/>
        </p:nvCxnSpPr>
        <p:spPr>
          <a:xfrm flipH="1">
            <a:off x="2232397" y="4508999"/>
            <a:ext cx="152401" cy="14124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4727112-CB23-4D55-9FE4-785794968DE9}"/>
              </a:ext>
            </a:extLst>
          </p:cNvPr>
          <p:cNvCxnSpPr>
            <a:cxnSpLocks/>
          </p:cNvCxnSpPr>
          <p:nvPr/>
        </p:nvCxnSpPr>
        <p:spPr>
          <a:xfrm flipH="1">
            <a:off x="2454165" y="4744941"/>
            <a:ext cx="152401" cy="14124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80347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83621-FE85-65AB-351B-A55C4F8F46FF}"/>
              </a:ext>
            </a:extLst>
          </p:cNvPr>
          <p:cNvSpPr txBox="1"/>
          <p:nvPr/>
        </p:nvSpPr>
        <p:spPr>
          <a:xfrm>
            <a:off x="181610" y="1047240"/>
            <a:ext cx="101511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Noise in DSB SC Receivers using Balanced Modulator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F99F40-BB65-4006-8767-53929BB9B73D}"/>
                  </a:ext>
                </a:extLst>
              </p:cNvPr>
              <p:cNvSpPr txBox="1"/>
              <p:nvPr/>
            </p:nvSpPr>
            <p:spPr>
              <a:xfrm>
                <a:off x="245904" y="2490800"/>
                <a:ext cx="4105379" cy="24045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sz="2000" b="0" dirty="0"/>
                  <a:t>Consider </a:t>
                </a:r>
                <a:r>
                  <a:rPr lang="en-GB" sz="2000" dirty="0"/>
                  <a:t>t</a:t>
                </a:r>
                <a:r>
                  <a:rPr lang="en-GB" sz="2000" b="0" dirty="0"/>
                  <a:t>he Signal component to be</a:t>
                </a:r>
              </a:p>
              <a:p>
                <a:pPr>
                  <a:lnSpc>
                    <a:spcPct val="150000"/>
                  </a:lnSpc>
                  <a:tabLst>
                    <a:tab pos="1077913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sSub>
                            <m:sSub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sub>
                      </m:sSub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d>
                        </m:e>
                        <m:sup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2000" b="0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  <a:p>
                <a:pPr>
                  <a:lnSpc>
                    <a:spcPct val="150000"/>
                  </a:lnSpc>
                </a:pPr>
                <a:endParaRPr lang="en-GB" sz="20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F99F40-BB65-4006-8767-53929BB9B7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904" y="2490800"/>
                <a:ext cx="4105379" cy="2404504"/>
              </a:xfrm>
              <a:prstGeom prst="rect">
                <a:avLst/>
              </a:prstGeom>
              <a:blipFill>
                <a:blip r:embed="rId3"/>
                <a:stretch>
                  <a:fillRect l="-14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56074260-CD0C-44AC-A7C7-4D9205C941E3}"/>
              </a:ext>
            </a:extLst>
          </p:cNvPr>
          <p:cNvSpPr txBox="1"/>
          <p:nvPr/>
        </p:nvSpPr>
        <p:spPr>
          <a:xfrm>
            <a:off x="106680" y="1845964"/>
            <a:ext cx="763666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/>
              <a:t>Find the Average power of signal component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86BDD62-8D2E-423D-B8E7-B80EFFF7072A}"/>
              </a:ext>
            </a:extLst>
          </p:cNvPr>
          <p:cNvCxnSpPr>
            <a:cxnSpLocks/>
          </p:cNvCxnSpPr>
          <p:nvPr/>
        </p:nvCxnSpPr>
        <p:spPr>
          <a:xfrm>
            <a:off x="5622990" y="1762748"/>
            <a:ext cx="0" cy="48608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1279BA71-7B63-449F-8B99-CDFD57F38A5E}"/>
              </a:ext>
            </a:extLst>
          </p:cNvPr>
          <p:cNvSpPr txBox="1"/>
          <p:nvPr/>
        </p:nvSpPr>
        <p:spPr>
          <a:xfrm flipH="1">
            <a:off x="7205923" y="1874183"/>
            <a:ext cx="4740173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GB" b="0" dirty="0"/>
          </a:p>
          <a:p>
            <a:pPr>
              <a:lnSpc>
                <a:spcPct val="150000"/>
              </a:lnSpc>
            </a:pPr>
            <a:endParaRPr lang="en-GB" b="0" dirty="0"/>
          </a:p>
          <a:p>
            <a:pPr>
              <a:lnSpc>
                <a:spcPct val="150000"/>
              </a:lnSpc>
            </a:pPr>
            <a:endParaRPr lang="en-GB" b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27D93B66-0D4C-46EC-9943-B2CBD18B3D27}"/>
                  </a:ext>
                </a:extLst>
              </p:cNvPr>
              <p:cNvSpPr txBox="1"/>
              <p:nvPr/>
            </p:nvSpPr>
            <p:spPr>
              <a:xfrm>
                <a:off x="1313268" y="3854444"/>
                <a:ext cx="3731697" cy="11527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sz="2000" dirty="0"/>
                  <a:t>The Nosie Power is,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𝑛𝑜𝑖𝑠𝑒</m:t>
                        </m:r>
                      </m:sub>
                    </m:sSub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000" i="1">
                        <a:latin typeface="Cambria Math" panose="02040503050406030204" pitchFamily="18" charset="0"/>
                      </a:rPr>
                      <m:t>𝑊</m:t>
                    </m:r>
                    <m:sSub>
                      <m:sSub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GB" sz="2000" dirty="0"/>
                  <a:t>*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000" i="1" dirty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𝑊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27D93B66-0D4C-46EC-9943-B2CBD18B3D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268" y="3854444"/>
                <a:ext cx="3731697" cy="1152751"/>
              </a:xfrm>
              <a:prstGeom prst="rect">
                <a:avLst/>
              </a:prstGeom>
              <a:blipFill>
                <a:blip r:embed="rId4"/>
                <a:stretch>
                  <a:fillRect l="-1631" b="-31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BD9DEAFB-FA42-42F9-BDB6-0F41429F169A}"/>
              </a:ext>
            </a:extLst>
          </p:cNvPr>
          <p:cNvSpPr txBox="1"/>
          <p:nvPr/>
        </p:nvSpPr>
        <p:spPr>
          <a:xfrm>
            <a:off x="5757675" y="1657244"/>
            <a:ext cx="4279106" cy="547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b="1" dirty="0"/>
              <a:t>To find the value of output SNR</a:t>
            </a:r>
            <a:r>
              <a:rPr lang="en-GB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213A6A1-277E-427E-8B8E-7EEEA278FD99}"/>
                  </a:ext>
                </a:extLst>
              </p:cNvPr>
              <p:cNvSpPr txBox="1"/>
              <p:nvPr/>
            </p:nvSpPr>
            <p:spPr>
              <a:xfrm>
                <a:off x="5757675" y="2355390"/>
                <a:ext cx="7636668" cy="5268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𝑆𝑁𝑅</m:t>
                        </m:r>
                      </m:e>
                      <m:sub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𝑂</m:t>
                        </m:r>
                      </m:sub>
                    </m:sSub>
                  </m:oMath>
                </a14:m>
                <a:r>
                  <a:rPr lang="en-GB" sz="2000" kern="1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800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1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𝐴𝑣𝑒𝑟𝑎𝑔𝑒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𝑝𝑜𝑤𝑒𝑟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𝑜𝑓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𝑑𝑒𝑚𝑜𝑑𝑢𝑙𝑎𝑡𝑒𝑑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𝑚𝑒𝑠𝑠𝑎𝑔𝑒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𝑠𝑖𝑔𝑛𝑎𝑙</m:t>
                        </m:r>
                      </m:num>
                      <m:den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𝐴𝑣𝑒𝑟𝑎𝑔𝑒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𝑝𝑜𝑤𝑒𝑟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𝑜𝑓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𝑛𝑜𝑖𝑠𝑒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𝑎𝑡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𝑑𝑒𝑚𝑜𝑑𝑢𝑙𝑎𝑡𝑒𝑑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GB" sz="1800" b="0" i="1" smtClean="0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𝑜𝑢𝑡𝑝𝑢𝑡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213A6A1-277E-427E-8B8E-7EEEA278FD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7675" y="2355390"/>
                <a:ext cx="7636668" cy="526876"/>
              </a:xfrm>
              <a:prstGeom prst="rect">
                <a:avLst/>
              </a:prstGeom>
              <a:blipFill>
                <a:blip r:embed="rId5"/>
                <a:stretch>
                  <a:fillRect b="-57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42161EA-883E-476F-B359-61313369E753}"/>
                  </a:ext>
                </a:extLst>
              </p:cNvPr>
              <p:cNvSpPr txBox="1"/>
              <p:nvPr/>
            </p:nvSpPr>
            <p:spPr>
              <a:xfrm>
                <a:off x="5987848" y="3199038"/>
                <a:ext cx="7636668" cy="4001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𝑆𝑁𝑅</m:t>
                        </m:r>
                      </m:e>
                      <m:sub>
                        <m:r>
                          <a:rPr lang="en-GB" sz="2000" b="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𝑂</m:t>
                        </m:r>
                      </m:sub>
                    </m:sSub>
                  </m:oMath>
                </a14:m>
                <a:r>
                  <a:rPr lang="en-GB" sz="2000" kern="1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1800" b="0" i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d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18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𝑊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42161EA-883E-476F-B359-61313369E7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7848" y="3199038"/>
                <a:ext cx="7636668" cy="400110"/>
              </a:xfrm>
              <a:prstGeom prst="rect">
                <a:avLst/>
              </a:prstGeom>
              <a:blipFill>
                <a:blip r:embed="rId6"/>
                <a:stretch>
                  <a:fillRect b="-1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ED69504-C4D7-4A78-9D1A-9C2090270FEE}"/>
                  </a:ext>
                </a:extLst>
              </p:cNvPr>
              <p:cNvSpPr txBox="1"/>
              <p:nvPr/>
            </p:nvSpPr>
            <p:spPr>
              <a:xfrm>
                <a:off x="5892513" y="3858509"/>
                <a:ext cx="4009429" cy="936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/>
                  <a:t>Figure of Merit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𝑆𝑁𝑅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𝑆𝑁𝑅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ED69504-C4D7-4A78-9D1A-9C2090270F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2513" y="3858509"/>
                <a:ext cx="4009429" cy="936860"/>
              </a:xfrm>
              <a:prstGeom prst="rect">
                <a:avLst/>
              </a:prstGeom>
              <a:blipFill>
                <a:blip r:embed="rId7"/>
                <a:stretch>
                  <a:fillRect l="-1370" t="-38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DB55EA2-A19E-4925-B38E-89C828A44F0F}"/>
                  </a:ext>
                </a:extLst>
              </p:cNvPr>
              <p:cNvSpPr txBox="1"/>
              <p:nvPr/>
            </p:nvSpPr>
            <p:spPr>
              <a:xfrm>
                <a:off x="5987847" y="5007195"/>
                <a:ext cx="6012859" cy="1268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sSup>
                                    <m:sSup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𝑚</m:t>
                                          </m:r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(</m:t>
                                          </m:r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)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  <m:sSub>
                                    <m:sSub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𝑁</m:t>
                                      </m:r>
                                    </m:e>
                                    <m:sub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num>
                        <m:den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  <m:d>
                                        <m:dPr>
                                          <m:ctrlP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𝑚</m:t>
                                          </m:r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(</m:t>
                                          </m:r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  <m:r>
                                            <a:rPr lang="en-GB" i="1">
                                              <a:latin typeface="Cambria Math" panose="02040503050406030204" pitchFamily="18" charset="0"/>
                                            </a:rPr>
                                            <m:t>)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  <m:sSub>
                                    <m:sSubPr>
                                      <m:ctrlP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𝑁</m:t>
                                      </m:r>
                                    </m:e>
                                    <m:sub>
                                      <m:r>
                                        <a:rPr lang="en-GB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 smtClean="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DB55EA2-A19E-4925-B38E-89C828A44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7847" y="5007195"/>
                <a:ext cx="6012859" cy="126855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9C3D296-A5BD-448A-8E9C-A8878D69A5C0}"/>
              </a:ext>
            </a:extLst>
          </p:cNvPr>
          <p:cNvCxnSpPr>
            <a:cxnSpLocks/>
          </p:cNvCxnSpPr>
          <p:nvPr/>
        </p:nvCxnSpPr>
        <p:spPr>
          <a:xfrm flipH="1">
            <a:off x="8633197" y="5771612"/>
            <a:ext cx="491887" cy="50413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478BEC3-8734-461F-87F0-F3B1F45CFAE9}"/>
              </a:ext>
            </a:extLst>
          </p:cNvPr>
          <p:cNvCxnSpPr>
            <a:cxnSpLocks/>
          </p:cNvCxnSpPr>
          <p:nvPr/>
        </p:nvCxnSpPr>
        <p:spPr>
          <a:xfrm flipH="1">
            <a:off x="8728336" y="5038930"/>
            <a:ext cx="531879" cy="579177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81479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849239" y="120400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Radio Frequency Systems</a:t>
            </a:r>
            <a:endParaRPr lang="en-IN" sz="2800" b="1" dirty="0">
              <a:solidFill>
                <a:schemeClr val="bg1"/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06680" y="6520814"/>
            <a:ext cx="7096760" cy="365125"/>
          </a:xfrm>
          <a:prstGeom prst="rect">
            <a:avLst/>
          </a:prstGeom>
        </p:spPr>
        <p:txBody>
          <a:bodyPr/>
          <a:lstStyle/>
          <a:p>
            <a:r>
              <a:rPr lang="en-GB" sz="1200" b="1" i="1" dirty="0"/>
              <a:t>ACDA5019- Radio Frequency Systems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F07D70-5CF3-48F3-8E32-349E2C409F58}"/>
              </a:ext>
            </a:extLst>
          </p:cNvPr>
          <p:cNvSpPr txBox="1"/>
          <p:nvPr/>
        </p:nvSpPr>
        <p:spPr>
          <a:xfrm>
            <a:off x="330200" y="2000250"/>
            <a:ext cx="11398250" cy="2015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/>
              <a:t>References: </a:t>
            </a:r>
          </a:p>
          <a:p>
            <a:pPr>
              <a:lnSpc>
                <a:spcPct val="200000"/>
              </a:lnSpc>
            </a:pPr>
            <a:r>
              <a:rPr lang="en-GB" dirty="0"/>
              <a:t>[1] S. </a:t>
            </a:r>
            <a:r>
              <a:rPr lang="en-GB" dirty="0" err="1"/>
              <a:t>Haykin</a:t>
            </a:r>
            <a:r>
              <a:rPr lang="en-GB" dirty="0"/>
              <a:t> and M. Moher, Introduction to Analog &amp; Digital Communications, 2nd ed. Hoboken, NJ: Wiley, 2007.</a:t>
            </a:r>
          </a:p>
          <a:p>
            <a:pPr>
              <a:lnSpc>
                <a:spcPct val="200000"/>
              </a:lnSpc>
            </a:pPr>
            <a:r>
              <a:rPr lang="en-GB" dirty="0"/>
              <a:t>[2] </a:t>
            </a:r>
            <a:r>
              <a:rPr lang="en-GB" dirty="0" err="1"/>
              <a:t>Tutorialspoint</a:t>
            </a:r>
            <a:r>
              <a:rPr lang="en-GB" dirty="0"/>
              <a:t>, "Angle Modulation - Principles of Communication," Tutorialspoint.com. https://www.tutorialspoint.com/principles_of_communication/principles_of_communication_angle_modulation.htm. </a:t>
            </a:r>
          </a:p>
        </p:txBody>
      </p:sp>
    </p:spTree>
    <p:extLst>
      <p:ext uri="{BB962C8B-B14F-4D97-AF65-F5344CB8AC3E}">
        <p14:creationId xmlns:p14="http://schemas.microsoft.com/office/powerpoint/2010/main" val="23016499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1496</Words>
  <Application>Microsoft Office PowerPoint</Application>
  <PresentationFormat>Widescreen</PresentationFormat>
  <Paragraphs>247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Calibri </vt:lpstr>
      <vt:lpstr>Arial</vt:lpstr>
      <vt:lpstr>Calibri</vt:lpstr>
      <vt:lpstr>Calibri Light</vt:lpstr>
      <vt:lpstr>Cambria</vt:lpstr>
      <vt:lpstr>Cambria Math</vt:lpstr>
      <vt:lpstr>UWTSD 200_Title Page 2</vt:lpstr>
      <vt:lpstr>UWTSD 200_Text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22</cp:revision>
  <dcterms:created xsi:type="dcterms:W3CDTF">2021-03-09T15:35:42Z</dcterms:created>
  <dcterms:modified xsi:type="dcterms:W3CDTF">2025-11-05T15:26:34Z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