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55"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394" autoAdjust="0"/>
    <p:restoredTop sz="85919" autoAdjust="0"/>
  </p:normalViewPr>
  <p:slideViewPr>
    <p:cSldViewPr>
      <p:cViewPr>
        <p:scale>
          <a:sx n="79" d="100"/>
          <a:sy n="79" d="100"/>
        </p:scale>
        <p:origin x="42" y="2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114"/>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Cover title page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2747705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Good morning everyone, my name is Sasha. Today, I'll be presenting a care plan for a fictional patient called Arthur Pendleton, a 68-year-old retired construction worker living with severe Chronic Obstructive Pulmonary Disease, or COPD.</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Arthur experiences a persistent productive cough, becomes breathless during everyday activities, and has frequent chest infections. These symptoms have gradually reduced his independence and had a significant impact on his quality of life.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 this presentation, I'll begin by explaining the normal anatomy and physiology of the respiratory system before discussing how COPD affects its structure and function. I'll then explore Arthur's lifestyle, daily routine and the factors affecting his health before presenting a person-centred care plan based on current NHS and NICE guidance.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Finally, I'll explain how evidence-based recommendations, regular monitoring and coordinated care can help manage his condition and improve his overall wellbeing.</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dirty="0"/>
          </a:p>
        </p:txBody>
      </p:sp>
    </p:spTree>
    <p:extLst>
      <p:ext uri="{BB962C8B-B14F-4D97-AF65-F5344CB8AC3E}">
        <p14:creationId xmlns:p14="http://schemas.microsoft.com/office/powerpoint/2010/main" val="3055951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100" i="0" dirty="0"/>
              <a:t>Now, let’s take a look at Arthur’s profile and his clinical measurements. Arthur is sixty-eight years old, a retired construction worker, and has a long-term smoking history.</a:t>
            </a:r>
          </a:p>
          <a:p>
            <a:pPr marL="171450" indent="-171450">
              <a:buFont typeface="Arial" panose="020B0604020202020204" pitchFamily="34" charset="0"/>
              <a:buChar char="•"/>
            </a:pPr>
            <a:endParaRPr lang="en-GB" sz="1100" i="0" dirty="0"/>
          </a:p>
          <a:p>
            <a:pPr marL="171450" indent="-171450">
              <a:buFont typeface="Arial" panose="020B0604020202020204" pitchFamily="34" charset="0"/>
              <a:buChar char="•"/>
            </a:pPr>
            <a:r>
              <a:rPr lang="en-GB" sz="1100" i="0" dirty="0"/>
              <a:t>Both his past job and his smoking are major risk factors for his respiratory health.</a:t>
            </a:r>
          </a:p>
          <a:p>
            <a:pPr marL="171450" indent="-171450">
              <a:buFont typeface="Arial" panose="020B0604020202020204" pitchFamily="34" charset="0"/>
              <a:buChar char="•"/>
            </a:pPr>
            <a:r>
              <a:rPr lang="en-GB" sz="1100" i="0" dirty="0"/>
              <a:t>Looking at his clinical measurements, we can see some clear signs of respiratory distress.</a:t>
            </a:r>
          </a:p>
          <a:p>
            <a:pPr marL="171450" indent="-171450">
              <a:buFont typeface="Arial" panose="020B0604020202020204" pitchFamily="34" charset="0"/>
              <a:buChar char="•"/>
            </a:pPr>
            <a:r>
              <a:rPr lang="en-GB" sz="1100" i="0" dirty="0"/>
              <a:t>His oxygen saturation is at ninety percent on room air, which is low and shows he is struggling to oxygenate his blood properly. </a:t>
            </a:r>
          </a:p>
          <a:p>
            <a:pPr marL="171450" indent="-171450">
              <a:buFont typeface="Arial" panose="020B0604020202020204" pitchFamily="34" charset="0"/>
              <a:buChar char="•"/>
            </a:pPr>
            <a:endParaRPr lang="en-GB" sz="1100" i="0" dirty="0"/>
          </a:p>
          <a:p>
            <a:pPr marL="171450" indent="-171450">
              <a:buFont typeface="Arial" panose="020B0604020202020204" pitchFamily="34" charset="0"/>
              <a:buChar char="•"/>
            </a:pPr>
            <a:r>
              <a:rPr lang="en-GB" sz="1100" i="0" dirty="0"/>
              <a:t>To compensate for this, his breathing is faster than normal, with a respiratory rate of twenty-two breaths per minute.</a:t>
            </a:r>
          </a:p>
          <a:p>
            <a:pPr marL="171450" indent="-171450">
              <a:buFont typeface="Arial" panose="020B0604020202020204" pitchFamily="34" charset="0"/>
              <a:buChar char="•"/>
            </a:pPr>
            <a:endParaRPr lang="en-GB" sz="1100" i="0" dirty="0"/>
          </a:p>
          <a:p>
            <a:pPr marL="171450" indent="-171450">
              <a:buFont typeface="Arial" panose="020B0604020202020204" pitchFamily="34" charset="0"/>
              <a:buChar char="•"/>
            </a:pPr>
            <a:r>
              <a:rPr lang="en-GB" sz="1100" i="0" dirty="0"/>
              <a:t>His blood pressure is slightly pre-hypertensive at 130 over 85, and his heart rate is eighty-eight beats per minute. </a:t>
            </a:r>
          </a:p>
          <a:p>
            <a:pPr marL="171450" indent="-171450">
              <a:buFont typeface="Arial" panose="020B0604020202020204" pitchFamily="34" charset="0"/>
              <a:buChar char="•"/>
            </a:pPr>
            <a:endParaRPr lang="en-GB" sz="1100" i="0" dirty="0"/>
          </a:p>
          <a:p>
            <a:pPr marL="171450" indent="-171450">
              <a:buFont typeface="Arial" panose="020B0604020202020204" pitchFamily="34" charset="0"/>
              <a:buChar char="•"/>
            </a:pPr>
            <a:r>
              <a:rPr lang="en-GB" sz="1100" i="0" dirty="0"/>
              <a:t>His BMI is nineteen, which is on the lower end of the healthy range—this is actually quite common in severe COPD because the physical effort of breathing burns a massive amount of daily calories.</a:t>
            </a:r>
          </a:p>
          <a:p>
            <a:pPr marL="171450" indent="-171450">
              <a:buFont typeface="Arial" panose="020B0604020202020204" pitchFamily="34" charset="0"/>
              <a:buChar char="•"/>
            </a:pPr>
            <a:endParaRPr lang="en-GB" sz="1100" i="0" dirty="0"/>
          </a:p>
          <a:p>
            <a:pPr marL="171450" indent="-171450">
              <a:buFont typeface="Arial" panose="020B0604020202020204" pitchFamily="34" charset="0"/>
              <a:buChar char="•"/>
            </a:pPr>
            <a:r>
              <a:rPr lang="en-GB" sz="1100" i="0" dirty="0"/>
              <a:t>Finally, his lung function tests show a spirometry ratio of under zero-point-seven-zero, and his F-E-V-one is at thirty percent of what we would expect. </a:t>
            </a:r>
          </a:p>
          <a:p>
            <a:pPr marL="171450" indent="-171450">
              <a:buFont typeface="Arial" panose="020B0604020202020204" pitchFamily="34" charset="0"/>
              <a:buChar char="•"/>
            </a:pPr>
            <a:endParaRPr lang="en-GB" sz="1100" i="0" dirty="0"/>
          </a:p>
          <a:p>
            <a:pPr marL="171450" indent="-171450">
              <a:buFont typeface="Arial" panose="020B0604020202020204" pitchFamily="34" charset="0"/>
              <a:buChar char="•"/>
            </a:pPr>
            <a:r>
              <a:rPr lang="en-GB" sz="1100" i="0" dirty="0"/>
              <a:t>These numbers confirm that Arthur is living with severe, non-reversible airflow obstruction.</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dirty="0"/>
          </a:p>
        </p:txBody>
      </p:sp>
    </p:spTree>
    <p:extLst>
      <p:ext uri="{BB962C8B-B14F-4D97-AF65-F5344CB8AC3E}">
        <p14:creationId xmlns:p14="http://schemas.microsoft.com/office/powerpoint/2010/main" val="866063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i="1" dirty="0"/>
              <a:t>On this slide, we will explore the anatomy and physiology of a healthy respiratory system and contrast it with the changes caused by COPD, as illustrated in Figure one.</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i="1" dirty="0"/>
              <a:t>Normally, when we breathe in, air travels down the trachea, through the branching bronchi and smaller bronchioles, and finally reaches the alveoli. </a:t>
            </a:r>
          </a:p>
          <a:p>
            <a:pPr marL="171450" indent="-171450">
              <a:buFont typeface="Arial" panose="020B0604020202020204" pitchFamily="34" charset="0"/>
              <a:buChar char="•"/>
            </a:pPr>
            <a:endParaRPr lang="en-GB" i="1" dirty="0"/>
          </a:p>
          <a:p>
            <a:pPr marL="171450" indent="-171450">
              <a:buFont typeface="Arial" panose="020B0604020202020204" pitchFamily="34" charset="0"/>
              <a:buChar char="•"/>
            </a:pPr>
            <a:r>
              <a:rPr lang="en-GB" i="1" dirty="0"/>
              <a:t>The alveoli are tiny, highly elastic air sacs surrounded by capillaries. This is where gas exchange happens—oxygen enters the bloodstream, and carbon dioxide is removed. </a:t>
            </a:r>
          </a:p>
          <a:p>
            <a:pPr marL="171450" indent="-171450">
              <a:buFont typeface="Arial" panose="020B0604020202020204" pitchFamily="34" charset="0"/>
              <a:buChar char="•"/>
            </a:pPr>
            <a:endParaRPr lang="en-GB" i="1" dirty="0"/>
          </a:p>
          <a:p>
            <a:pPr marL="171450" indent="-171450">
              <a:buFont typeface="Arial" panose="020B0604020202020204" pitchFamily="34" charset="0"/>
              <a:buChar char="•"/>
            </a:pPr>
            <a:r>
              <a:rPr lang="en-GB" i="1" dirty="0"/>
              <a:t>In a healthy person, these elastic airways expand and recoil easily, allowing for effortless breathing. However, the pathophysiology of COPD completely disrupts this process. </a:t>
            </a:r>
          </a:p>
          <a:p>
            <a:pPr marL="171450" indent="-171450">
              <a:buFont typeface="Arial" panose="020B0604020202020204" pitchFamily="34" charset="0"/>
              <a:buChar char="•"/>
            </a:pPr>
            <a:endParaRPr lang="en-GB" i="1" dirty="0"/>
          </a:p>
          <a:p>
            <a:pPr marL="171450" indent="-171450">
              <a:buFont typeface="Arial" panose="020B0604020202020204" pitchFamily="34" charset="0"/>
              <a:buChar char="•"/>
            </a:pPr>
            <a:r>
              <a:rPr lang="en-GB" i="1" dirty="0"/>
              <a:t>First, chronic irritation triggers persistent inflammation that narrows the bronchi and bronchioles, and excess mucus further blocks these tight airways. </a:t>
            </a:r>
          </a:p>
          <a:p>
            <a:pPr marL="171450" indent="-171450">
              <a:buFont typeface="Arial" panose="020B0604020202020204" pitchFamily="34" charset="0"/>
              <a:buChar char="•"/>
            </a:pPr>
            <a:endParaRPr lang="en-GB" i="1" dirty="0"/>
          </a:p>
          <a:p>
            <a:pPr marL="171450" indent="-171450">
              <a:buFont typeface="Arial" panose="020B0604020202020204" pitchFamily="34" charset="0"/>
              <a:buChar char="•"/>
            </a:pPr>
            <a:r>
              <a:rPr lang="en-GB" i="1" dirty="0"/>
              <a:t>Second, as shown in the diagram, the delicate walls of the alveoli become damaged and lose their elasticity—a condition known as emphysema. Instead of hundreds of tiny, springy air sacs, the walls break down to form large, stiff air pockets.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i="1" dirty="0"/>
              <a:t>Because of this loss of elastic recoil, air becomes trapped in Arthur's lungs, making it incredibly hard for him to fully exhale. This reduces his oxygen levels and increases the physical work of breathing, directly causing his low ninety percent oxygen saturation, his shortness of breath during daily activities, and his reduced exercise tolerance.</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dirty="0"/>
          </a:p>
        </p:txBody>
      </p:sp>
    </p:spTree>
    <p:extLst>
      <p:ext uri="{BB962C8B-B14F-4D97-AF65-F5344CB8AC3E}">
        <p14:creationId xmlns:p14="http://schemas.microsoft.com/office/powerpoint/2010/main" val="1915026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i="0" dirty="0"/>
              <a:t>Let’s focus first on Arthur's daily lifestyle, his health behaviours, and his immediate nutritional needs, which we have aligned directly with NICE guidelines.</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Arthur's history in construction and his long-term smoking have heavily impacted his current physical state. Today, his day-to-day life is quite restricted because severe breathlessness and fatigue make moving around a real struggle, which also leaves him highly vulnerable to frequent chest infections.</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Looking at his behaviours, we can see a clear, challenging cycle: his breathlessness limits his mobility, which leads to muscle weakness. Furthermore, his low BMI of nineteen suggests a reduced appetite. </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This is incredibly common in severe COPD because the sheer physical effort of breathing burns a massive amount of energy, and eating large meals can make breathing feel even more uncomfortable. We also want to monitor his rescue inhaler use to make sure he isn't over-relying on it during symptom flare-ups.</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To address these areas, our care plan focuses on three key steps. First, we will actively refer Arthur to local NHS stop-smoking services and discuss nicotine replacement options. Second, we want to promote gentle, daily physical activity within his personal limits to maintain his strength. Finally, we recommend a diet of small, frequent, high-protein and high-calorie meals so he can maintain his weight without feeling too breathless while eating."</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dirty="0"/>
          </a:p>
        </p:txBody>
      </p:sp>
    </p:spTree>
    <p:extLst>
      <p:ext uri="{BB962C8B-B14F-4D97-AF65-F5344CB8AC3E}">
        <p14:creationId xmlns:p14="http://schemas.microsoft.com/office/powerpoint/2010/main" val="2637065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i="0" dirty="0"/>
              <a:t>To truly understand how to support Arthur, we have to look closely at what his actual daily routine looks like from the moment he wakes up to when he goes to bed.</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His mornings typically start with a feeling of tightness and breathlessness, which is a very common clinical symptom of COPD as mucus can build up overnight. To manage this, his immediate priority is using his prescribed maintenance inhaler. Because of his low lung capacity, simple tasks like getting washed and dressed cannot be rushed; he has to take his time to preserve his energy and avoid a sudden flare-up.</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Moving into the daytime, Arthur tries to stay active by walking short distances, but this requires frequent rest breaks to catch his breath. As we noted, his lunchtime meal is kept small and light to ensure the physical effort of chewing and digesting doesn't worsen his breathing.</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By the evening, Arthur takes his remaining daily medications and avoids any physically strenuous activity. Even basic household movements, like climbing the stairs to bed, are a challenge and frequently cause him to become breathless. </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By breaking his day down into these stages, we can see exactly where targeted physical support and home adaptations are needed to help him maintain his safety and independence.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dirty="0"/>
          </a:p>
        </p:txBody>
      </p:sp>
    </p:spTree>
    <p:extLst>
      <p:ext uri="{BB962C8B-B14F-4D97-AF65-F5344CB8AC3E}">
        <p14:creationId xmlns:p14="http://schemas.microsoft.com/office/powerpoint/2010/main" val="38130864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i="0" dirty="0"/>
              <a:t>Beyond physical clinical care, supporting Arthur effectively requires strong communication strategies and clear ethical practices. </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When we communicate with Arthur, our approach must be highly collaborative. Because managing severe COPD involves complex clinical terms, we will use clear, jargon-free language and actively encourage Arthur to ask questions. </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A key focus is teaching him correct inhaler technique—especially since poor technique is a major cause of ineffective treatment. </a:t>
            </a:r>
          </a:p>
          <a:p>
            <a:pPr marL="171450" indent="-171450">
              <a:buFont typeface="Arial" panose="020B0604020202020204" pitchFamily="34" charset="0"/>
              <a:buChar char="•"/>
            </a:pPr>
            <a:r>
              <a:rPr lang="en-GB" i="0" dirty="0"/>
              <a:t>We also want to involve him fully in every decision and back up our conversations with written information that he can review at home.</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Ethically, our care is guided by core healthcare principles. We must respect Arthur’s dignity, maintain his confidentiality, and always obtain his informed consent before any intervention.</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Promising autonomy is crucial; our goal is to promote his independence as much as possible. This means we must respect Arthur’s choices and his right to self-determination, even if he decides to decline specific advice or treatments. </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Balancing clinical advice with his personal preferences is at the very heart of person-centred care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dirty="0"/>
          </a:p>
        </p:txBody>
      </p:sp>
    </p:spTree>
    <p:extLst>
      <p:ext uri="{BB962C8B-B14F-4D97-AF65-F5344CB8AC3E}">
        <p14:creationId xmlns:p14="http://schemas.microsoft.com/office/powerpoint/2010/main" val="39433265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i="0" dirty="0"/>
              <a:t>Now, let's explore the specific risk factors that impact Arthur's health and make him vulnerable to worsening symptoms.</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First, we have his historical exposures. His long-term smoking history is the primary contributor to his severe COPD, but his past work in construction also exposed him to occupational dust over many years. </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When combined with environmental factors like general air pollution, these irritants have permanently damaged his lung structures.</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This damage has led to severe, chronic airflow limitation, which brings a secondary set of physiological risks. Because breathing takes so much effort, Arthur suffers from poor exercise tolerance and reduced mobility, keeping him in a sedentary cycle. </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His low BMI of nineteen is another critical risk factor, as it indicates a lack of nutritional reserves, which weakens his respiratory muscles and makes it even harder for him to clear his airways.</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Finally, this combination of damaged lung tissue, poor mobility, and low nutritional status leaves Arthur highly vulnerable to frequent respiratory infections. For someone with severe COPD, a simple chest infection can quickly trigger a severe, life-threatening exacerbation. Understanding these overlapping risks is exactly why our multi-agency monitoring and care planning must be so proactive.</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dirty="0"/>
          </a:p>
        </p:txBody>
      </p:sp>
    </p:spTree>
    <p:extLst>
      <p:ext uri="{BB962C8B-B14F-4D97-AF65-F5344CB8AC3E}">
        <p14:creationId xmlns:p14="http://schemas.microsoft.com/office/powerpoint/2010/main" val="7374801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i="0" dirty="0"/>
              <a:t>To put our communication and ethical principles into practice, we must establish concrete, evidence-based recommendations that align directly with NICE and GOLD guidelines.</a:t>
            </a:r>
          </a:p>
          <a:p>
            <a:pPr marL="171450" indent="-171450">
              <a:buFont typeface="Arial" panose="020B0604020202020204" pitchFamily="34" charset="0"/>
              <a:buChar char="•"/>
            </a:pPr>
            <a:r>
              <a:rPr lang="en-GB" i="0" dirty="0"/>
              <a:t>Our primary interventions focus on stopping disease progression and building Arthur's physical resilience. The first step is a direct referral to specialist smoking cessation services. </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Alongside this, we recommend enrolling Arthur in a structured Pulmonary Rehabilitation program. This is highly effective in breaking his cycle of breathlessness, helping him build muscle strength, and safely improving his mobility.</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For proactive clinical management, we want to focus on preventing flare-ups. This includes ensuring Arthur receives his annual influenza and pneumonia vaccinations, as chest infections pose a severe risk to his remaining lung function. </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We will also schedule regular reviews of his inhaler technique and introduce spacers to make sure his medication is actually reaching his lungs. These clinical checks are supported by routine spirometry and resting oxygen monitoring.</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Finally, our approach must provide holistic support. Because of his low BMI of nineteen, we recommend an immediate referral to a registered dietitian to address his nutritional needs. We also want to work closely with Arthur to co-produce a personalized COPD self-management plan, giving him the tools to recognize and respond to early symptoms at home. </a:t>
            </a:r>
          </a:p>
          <a:p>
            <a:pPr marL="171450" indent="-171450">
              <a:buFont typeface="Arial" panose="020B0604020202020204" pitchFamily="34" charset="0"/>
              <a:buChar char="•"/>
            </a:pPr>
            <a:endParaRPr lang="en-GB" i="0" dirty="0"/>
          </a:p>
          <a:p>
            <a:pPr marL="171450" indent="-171450">
              <a:buFont typeface="Arial" panose="020B0604020202020204" pitchFamily="34" charset="0"/>
              <a:buChar char="•"/>
            </a:pPr>
            <a:r>
              <a:rPr lang="en-GB" i="0" dirty="0"/>
              <a:t>All of this will be coordinated through scheduled multidisciplinary reviews with his GP and a dedicated COPD nurse, ensuring his care remains fully joined up.</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dirty="0"/>
          </a:p>
        </p:txBody>
      </p:sp>
    </p:spTree>
    <p:extLst>
      <p:ext uri="{BB962C8B-B14F-4D97-AF65-F5344CB8AC3E}">
        <p14:creationId xmlns:p14="http://schemas.microsoft.com/office/powerpoint/2010/main" val="42259743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In summary, Arthur’s journey highlights how deeply a chronic condition like severe COPD impacts every single aspect of a person's life.</a:t>
            </a:r>
          </a:p>
          <a:p>
            <a:endParaRPr lang="en-GB" i="0" dirty="0"/>
          </a:p>
          <a:p>
            <a:r>
              <a:rPr lang="en-GB" i="0" dirty="0"/>
              <a:t>As we have explored, the physiological changes within the lungs—specifically the chronic inflammation, excess mucus, and the structural damage of emphysema—directly lead to the debilitating breathlessness and fatigue that restrict his daily activities. This is not just a clinical diagnosis; it is a daily struggle that has compromised his independence and his overall quality of life.</a:t>
            </a:r>
          </a:p>
          <a:p>
            <a:endParaRPr lang="en-GB" i="0" dirty="0"/>
          </a:p>
          <a:p>
            <a:r>
              <a:rPr lang="en-GB" i="0" dirty="0"/>
              <a:t>However, by implementing a holistic, person-centred care plan, we can significantly alter this trajectory. By focusing on evidence-based strategies—such as smoking cessation, pulmonary rehabilitation, nutritional adjustments, and proactive medical reviews aligned with NICE guidelines—we can help Arthur manage his symptoms more effectively and reduce the risk of dangerous flare-ups.</a:t>
            </a:r>
          </a:p>
          <a:p>
            <a:endParaRPr lang="en-GB" i="0" dirty="0"/>
          </a:p>
          <a:p>
            <a:r>
              <a:rPr lang="en-GB" i="0" dirty="0"/>
              <a:t>With ongoing, coordinated multidisciplinary support and regular monitoring, we can empower Arthur to regain control, manage his condition with confidence, and safely maintain his independence at home for as long as possible. Thank you so much for listening.</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dirty="0"/>
          </a:p>
        </p:txBody>
      </p:sp>
    </p:spTree>
    <p:extLst>
      <p:ext uri="{BB962C8B-B14F-4D97-AF65-F5344CB8AC3E}">
        <p14:creationId xmlns:p14="http://schemas.microsoft.com/office/powerpoint/2010/main" val="9871655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the list of academic references and clinical guidelines used to support the development of Arthur's care plan. Thank you very much for listening to my presentation.</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dirty="0"/>
          </a:p>
        </p:txBody>
      </p:sp>
    </p:spTree>
    <p:extLst>
      <p:ext uri="{BB962C8B-B14F-4D97-AF65-F5344CB8AC3E}">
        <p14:creationId xmlns:p14="http://schemas.microsoft.com/office/powerpoint/2010/main" val="18608318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18/07/2026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0">
        <p159:morph option="byObject"/>
      </p:transition>
    </mc:Choice>
    <mc:Fallback xmlns="">
      <p:transition spd="slow" advClick="0" advTm="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18/07/2026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0">
        <p159:morph option="byObject"/>
      </p:transition>
    </mc:Choice>
    <mc:Fallback xmlns="">
      <p:transition spd="slow" advClick="0" advTm="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18/07/2026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0">
        <p159:morph option="byObject"/>
      </p:transition>
    </mc:Choice>
    <mc:Fallback xmlns="">
      <p:transition spd="slow" advClick="0" advTm="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18/07/2026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0">
        <p159:morph option="byObject"/>
      </p:transition>
    </mc:Choice>
    <mc:Fallback xmlns="">
      <p:transition spd="slow" advClick="0" advTm="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18/07/2026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0">
        <p159:morph option="byObject"/>
      </p:transition>
    </mc:Choice>
    <mc:Fallback xmlns="">
      <p:transition spd="slow" advClick="0" advTm="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18/07/2026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0">
        <p159:morph option="byObject"/>
      </p:transition>
    </mc:Choice>
    <mc:Fallback xmlns="">
      <p:transition spd="slow" advClick="0" advTm="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18/07/2026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0">
        <p159:morph option="byObject"/>
      </p:transition>
    </mc:Choice>
    <mc:Fallback xmlns="">
      <p:transition spd="slow" advClick="0" advTm="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18/07/2026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0">
        <p159:morph option="byObject"/>
      </p:transition>
    </mc:Choice>
    <mc:Fallback xmlns="">
      <p:transition spd="slow" advClick="0" advTm="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18/07/2026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0">
        <p159:morph option="byObject"/>
      </p:transition>
    </mc:Choice>
    <mc:Fallback xmlns="">
      <p:transition spd="slow" advClick="0" advTm="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18/07/2026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0">
        <p159:morph option="byObject"/>
      </p:transition>
    </mc:Choice>
    <mc:Fallback xmlns="">
      <p:transition spd="slow" advClick="0" advTm="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18/07/2026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0">
        <p159:morph option="byObject"/>
      </p:transition>
    </mc:Choice>
    <mc:Fallback xmlns="">
      <p:transition spd="slow" advClick="0" advTm="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18/07/2026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59="http://schemas.microsoft.com/office/powerpoint/2015/09/main">
    <mc:Choice Requires="p159">
      <p:transition xmlns:p14="http://schemas.microsoft.com/office/powerpoint/2010/main" spd="slow" p14:dur="2000" advClick="0" advTm="0">
        <p159:morph option="byObject"/>
      </p:transition>
    </mc:Choice>
    <mc:Fallback xmlns="">
      <p:transition spd="slow" advClick="0" advTm="0">
        <p:fade/>
      </p:transition>
    </mc:Fallback>
  </mc:AlternateConten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0.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slideLayout" Target="../slideLayouts/slideLayout2.xml"/><Relationship Id="rId7" Type="http://schemas.openxmlformats.org/officeDocument/2006/relationships/image" Target="../media/image18.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7.png"/><Relationship Id="rId11" Type="http://schemas.openxmlformats.org/officeDocument/2006/relationships/image" Target="../media/image3.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notesSlide" Target="../notesSlides/notesSlide8.xml"/><Relationship Id="rId9" Type="http://schemas.openxmlformats.org/officeDocument/2006/relationships/image" Target="../media/image20.png"/></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2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2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hyperlink" Target="https://www.nice.org.uk/guidance/ng115" TargetMode="External"/><Relationship Id="rId3" Type="http://schemas.openxmlformats.org/officeDocument/2006/relationships/slideLayout" Target="../slideLayouts/slideLayout2.xml"/><Relationship Id="rId7" Type="http://schemas.openxmlformats.org/officeDocument/2006/relationships/hyperlink" Target="https://goldcopd.org/"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my.clevelandclinic.org/health/diseases/9370-emphysema" TargetMode="External"/><Relationship Id="rId11" Type="http://schemas.openxmlformats.org/officeDocument/2006/relationships/image" Target="../media/image3.png"/><Relationship Id="rId5" Type="http://schemas.openxmlformats.org/officeDocument/2006/relationships/hyperlink" Target="https://www.blf.org.uk/" TargetMode="External"/><Relationship Id="rId10" Type="http://schemas.openxmlformats.org/officeDocument/2006/relationships/hyperlink" Target="https://www.who.int/" TargetMode="External"/><Relationship Id="rId4" Type="http://schemas.openxmlformats.org/officeDocument/2006/relationships/notesSlide" Target="../notesSlides/notesSlide11.xml"/><Relationship Id="rId9" Type="http://schemas.openxmlformats.org/officeDocument/2006/relationships/hyperlink" Target="https://www.nhs.uk/conditions/chronic-obstructive-pulmonary-disease-cop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 (voice-over)</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2429698</a:t>
            </a:r>
          </a:p>
          <a:p>
            <a:pPr algn="l" eaLnBrk="1" hangingPunct="1"/>
            <a:r>
              <a:rPr lang="en-GB" altLang="en-US" sz="2800" b="1" dirty="0">
                <a:solidFill>
                  <a:schemeClr val="bg1"/>
                </a:solidFill>
              </a:rPr>
              <a:t>Student name: Sasha Mohammed</a:t>
            </a:r>
          </a:p>
          <a:p>
            <a:pPr algn="l" eaLnBrk="1" hangingPunct="1"/>
            <a:r>
              <a:rPr lang="en-GB" altLang="en-US" sz="2800" b="1" dirty="0">
                <a:solidFill>
                  <a:schemeClr val="bg1"/>
                </a:solidFill>
              </a:rPr>
              <a:t>Lecturer Name: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2301">
        <p159:morph option="byObject"/>
      </p:transition>
    </mc:Choice>
    <mc:Fallback xmlns="">
      <p:transition spd="slow" advClick="0" advTm="2301">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2800" b="1" dirty="0">
                <a:latin typeface="Arial" panose="020B0604020202020204" pitchFamily="34" charset="0"/>
                <a:cs typeface="Arial" panose="020B0604020202020204" pitchFamily="34" charset="0"/>
              </a:rPr>
              <a:t>Introduction to COPD</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124744"/>
            <a:ext cx="5770984" cy="4173414"/>
          </a:xfrm>
        </p:spPr>
        <p:txBody>
          <a:bodyPr/>
          <a:lstStyle/>
          <a:p>
            <a:pPr marL="0" indent="0">
              <a:lnSpc>
                <a:spcPct val="150000"/>
              </a:lnSpc>
              <a:buNone/>
            </a:pPr>
            <a:r>
              <a:rPr lang="en-GB" sz="1200" b="1" dirty="0">
                <a:latin typeface="Arial" panose="020B0604020202020204" pitchFamily="34" charset="0"/>
                <a:cs typeface="Arial" panose="020B0604020202020204" pitchFamily="34" charset="0"/>
              </a:rPr>
              <a:t>Case Study</a:t>
            </a:r>
            <a:endParaRPr lang="en-GB" sz="1200" dirty="0">
              <a:latin typeface="Arial" panose="020B0604020202020204" pitchFamily="34" charset="0"/>
              <a:cs typeface="Arial" panose="020B0604020202020204" pitchFamily="34" charset="0"/>
            </a:endParaRPr>
          </a:p>
          <a:p>
            <a:pPr lvl="0">
              <a:lnSpc>
                <a:spcPct val="150000"/>
              </a:lnSpc>
            </a:pPr>
            <a:r>
              <a:rPr lang="en-GB" sz="1200" dirty="0">
                <a:latin typeface="Arial" panose="020B0604020202020204" pitchFamily="34" charset="0"/>
                <a:cs typeface="Arial" panose="020B0604020202020204" pitchFamily="34" charset="0"/>
              </a:rPr>
              <a:t>Arthur Pendleton (fictional), 68-year-old retired construction worker </a:t>
            </a:r>
          </a:p>
          <a:p>
            <a:pPr lvl="0">
              <a:lnSpc>
                <a:spcPct val="150000"/>
              </a:lnSpc>
            </a:pPr>
            <a:r>
              <a:rPr lang="en-GB" sz="1200" dirty="0">
                <a:latin typeface="Arial" panose="020B0604020202020204" pitchFamily="34" charset="0"/>
                <a:cs typeface="Arial" panose="020B0604020202020204" pitchFamily="34" charset="0"/>
              </a:rPr>
              <a:t>Diagnosed with severe Chronic Obstructive Pulmonary Disease (COPD) </a:t>
            </a:r>
          </a:p>
          <a:p>
            <a:pPr marL="0" indent="0">
              <a:lnSpc>
                <a:spcPct val="150000"/>
              </a:lnSpc>
              <a:buNone/>
            </a:pPr>
            <a:r>
              <a:rPr lang="en-GB" sz="1200" b="1" dirty="0">
                <a:latin typeface="Arial" panose="020B0604020202020204" pitchFamily="34" charset="0"/>
                <a:cs typeface="Arial" panose="020B0604020202020204" pitchFamily="34" charset="0"/>
              </a:rPr>
              <a:t>Current Symptoms</a:t>
            </a:r>
            <a:endParaRPr lang="en-GB" sz="1200" dirty="0">
              <a:latin typeface="Arial" panose="020B0604020202020204" pitchFamily="34" charset="0"/>
              <a:cs typeface="Arial" panose="020B0604020202020204" pitchFamily="34" charset="0"/>
            </a:endParaRPr>
          </a:p>
          <a:p>
            <a:pPr lvl="0">
              <a:lnSpc>
                <a:spcPct val="150000"/>
              </a:lnSpc>
            </a:pPr>
            <a:r>
              <a:rPr lang="en-GB" sz="1200" dirty="0">
                <a:latin typeface="Arial" panose="020B0604020202020204" pitchFamily="34" charset="0"/>
                <a:cs typeface="Arial" panose="020B0604020202020204" pitchFamily="34" charset="0"/>
              </a:rPr>
              <a:t>Persistent productive cough </a:t>
            </a:r>
          </a:p>
          <a:p>
            <a:pPr lvl="0">
              <a:lnSpc>
                <a:spcPct val="150000"/>
              </a:lnSpc>
            </a:pPr>
            <a:r>
              <a:rPr lang="en-GB" sz="1200" dirty="0">
                <a:latin typeface="Arial" panose="020B0604020202020204" pitchFamily="34" charset="0"/>
                <a:cs typeface="Arial" panose="020B0604020202020204" pitchFamily="34" charset="0"/>
              </a:rPr>
              <a:t>Shortness of breath during daily activities </a:t>
            </a:r>
          </a:p>
          <a:p>
            <a:pPr lvl="0">
              <a:lnSpc>
                <a:spcPct val="150000"/>
              </a:lnSpc>
            </a:pPr>
            <a:r>
              <a:rPr lang="en-GB" sz="1200" dirty="0">
                <a:latin typeface="Arial" panose="020B0604020202020204" pitchFamily="34" charset="0"/>
                <a:cs typeface="Arial" panose="020B0604020202020204" pitchFamily="34" charset="0"/>
              </a:rPr>
              <a:t>Frequent chest infections </a:t>
            </a:r>
          </a:p>
          <a:p>
            <a:pPr marL="0" indent="0">
              <a:lnSpc>
                <a:spcPct val="150000"/>
              </a:lnSpc>
              <a:buNone/>
            </a:pPr>
            <a:r>
              <a:rPr lang="en-GB" sz="1200" b="1" dirty="0">
                <a:latin typeface="Arial" panose="020B0604020202020204" pitchFamily="34" charset="0"/>
                <a:cs typeface="Arial" panose="020B0604020202020204" pitchFamily="34" charset="0"/>
              </a:rPr>
              <a:t>Presentation Overview</a:t>
            </a:r>
            <a:endParaRPr lang="en-GB" sz="1200" dirty="0">
              <a:latin typeface="Arial" panose="020B0604020202020204" pitchFamily="34" charset="0"/>
              <a:cs typeface="Arial" panose="020B0604020202020204" pitchFamily="34" charset="0"/>
            </a:endParaRPr>
          </a:p>
          <a:p>
            <a:pPr lvl="0">
              <a:lnSpc>
                <a:spcPct val="150000"/>
              </a:lnSpc>
            </a:pPr>
            <a:r>
              <a:rPr lang="en-GB" sz="1200" dirty="0">
                <a:latin typeface="Arial" panose="020B0604020202020204" pitchFamily="34" charset="0"/>
                <a:cs typeface="Arial" panose="020B0604020202020204" pitchFamily="34" charset="0"/>
              </a:rPr>
              <a:t>Explain the normal anatomy and physiology of the respiratory system </a:t>
            </a:r>
          </a:p>
          <a:p>
            <a:pPr lvl="0">
              <a:lnSpc>
                <a:spcPct val="150000"/>
              </a:lnSpc>
            </a:pPr>
            <a:r>
              <a:rPr lang="en-GB" sz="1200" dirty="0">
                <a:latin typeface="Arial" panose="020B0604020202020204" pitchFamily="34" charset="0"/>
                <a:cs typeface="Arial" panose="020B0604020202020204" pitchFamily="34" charset="0"/>
              </a:rPr>
              <a:t>Examine how COPD affects respiratory function </a:t>
            </a:r>
          </a:p>
          <a:p>
            <a:pPr lvl="0">
              <a:lnSpc>
                <a:spcPct val="150000"/>
              </a:lnSpc>
            </a:pPr>
            <a:r>
              <a:rPr lang="en-GB" sz="1200" dirty="0">
                <a:latin typeface="Arial" panose="020B0604020202020204" pitchFamily="34" charset="0"/>
                <a:cs typeface="Arial" panose="020B0604020202020204" pitchFamily="34" charset="0"/>
              </a:rPr>
              <a:t>Present an evidence-based, person-centred care plan informed by NHS and NICE guidance</a:t>
            </a: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r>
              <a:rPr lang="en-GB" sz="1400" dirty="0">
                <a:latin typeface="Arial" panose="020B0604020202020204" pitchFamily="34" charset="0"/>
                <a:cs typeface="Arial" panose="020B0604020202020204" pitchFamily="34" charset="0"/>
              </a:rPr>
              <a:t>(NHS, 2025; WHO,2024)</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18/07/2026</a:t>
            </a:fld>
            <a:endParaRPr lang="en-GB" altLang="en-US" dirty="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dirty="0"/>
          </a:p>
        </p:txBody>
      </p:sp>
      <p:pic>
        <p:nvPicPr>
          <p:cNvPr id="6" name="intro to COPD">
            <a:hlinkClick r:id="" action="ppaction://media"/>
            <a:extLst>
              <a:ext uri="{FF2B5EF4-FFF2-40B4-BE49-F238E27FC236}">
                <a16:creationId xmlns:a16="http://schemas.microsoft.com/office/drawing/2014/main" id="{FC300BE6-88E5-1356-6B36-A1F59B539D9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244408" y="308501"/>
            <a:ext cx="609600" cy="609600"/>
          </a:xfrm>
          <a:prstGeom prst="rect">
            <a:avLst/>
          </a:prstGeom>
        </p:spPr>
      </p:pic>
      <p:pic>
        <p:nvPicPr>
          <p:cNvPr id="12" name="Picture 11">
            <a:extLst>
              <a:ext uri="{FF2B5EF4-FFF2-40B4-BE49-F238E27FC236}">
                <a16:creationId xmlns:a16="http://schemas.microsoft.com/office/drawing/2014/main" id="{8E9B0B8C-8AE0-F2FF-4B44-D2CA4A66F42C}"/>
              </a:ext>
            </a:extLst>
          </p:cNvPr>
          <p:cNvPicPr>
            <a:picLocks noChangeAspect="1"/>
          </p:cNvPicPr>
          <p:nvPr/>
        </p:nvPicPr>
        <p:blipFill>
          <a:blip r:embed="rId6">
            <a:alphaModFix/>
          </a:blip>
          <a:stretch>
            <a:fillRect/>
          </a:stretch>
        </p:blipFill>
        <p:spPr>
          <a:xfrm>
            <a:off x="6711522" y="1407727"/>
            <a:ext cx="1445096" cy="1304111"/>
          </a:xfrm>
          <a:prstGeom prst="rect">
            <a:avLst/>
          </a:prstGeom>
          <a:effectLst>
            <a:softEdge rad="0"/>
          </a:effectLst>
        </p:spPr>
      </p:pic>
      <p:pic>
        <p:nvPicPr>
          <p:cNvPr id="16" name="Picture 15">
            <a:extLst>
              <a:ext uri="{FF2B5EF4-FFF2-40B4-BE49-F238E27FC236}">
                <a16:creationId xmlns:a16="http://schemas.microsoft.com/office/drawing/2014/main" id="{5C526782-F849-5C17-77DB-6E25BD835AC1}"/>
              </a:ext>
            </a:extLst>
          </p:cNvPr>
          <p:cNvPicPr>
            <a:picLocks noChangeAspect="1"/>
          </p:cNvPicPr>
          <p:nvPr/>
        </p:nvPicPr>
        <p:blipFill>
          <a:blip r:embed="rId7"/>
          <a:stretch>
            <a:fillRect/>
          </a:stretch>
        </p:blipFill>
        <p:spPr>
          <a:xfrm>
            <a:off x="6642787" y="3055758"/>
            <a:ext cx="1601621" cy="1601621"/>
          </a:xfrm>
          <a:prstGeom prst="rect">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71281">
        <p159:morph option="byObject"/>
      </p:transition>
    </mc:Choice>
    <mc:Fallback xmlns="">
      <p:transition spd="slow" advClick="0" advTm="7128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09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1" objId="6"/>
        <p14:stopEvt time="71133" objId="6"/>
      </p14:showEvtLst>
    </p:ext>
  </p:extLs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47993" y="260648"/>
            <a:ext cx="8229600" cy="478209"/>
          </a:xfrm>
        </p:spPr>
        <p:txBody>
          <a:bodyPr/>
          <a:lstStyle/>
          <a:p>
            <a:r>
              <a:rPr lang="en-GB" sz="2800" b="1" dirty="0">
                <a:latin typeface="Arial" panose="020B0604020202020204" pitchFamily="34" charset="0"/>
                <a:cs typeface="Arial" panose="020B0604020202020204" pitchFamily="34" charset="0"/>
              </a:rPr>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250825" y="956878"/>
            <a:ext cx="5329287" cy="4560355"/>
          </a:xfrm>
        </p:spPr>
        <p:txBody>
          <a:bodyPr/>
          <a:lstStyle/>
          <a:p>
            <a:pPr marL="0" indent="0">
              <a:buNone/>
            </a:pPr>
            <a:endParaRPr lang="en-GB" sz="1200" b="1"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Patient Demographics</a:t>
            </a:r>
            <a:endParaRPr lang="en-GB" sz="1200" dirty="0">
              <a:latin typeface="Arial" panose="020B0604020202020204" pitchFamily="34" charset="0"/>
              <a:cs typeface="Arial" panose="020B0604020202020204" pitchFamily="34" charset="0"/>
            </a:endParaRPr>
          </a:p>
          <a:p>
            <a:pPr lvl="0"/>
            <a:r>
              <a:rPr lang="en-GB" sz="1200" b="1" dirty="0">
                <a:latin typeface="Arial" panose="020B0604020202020204" pitchFamily="34" charset="0"/>
                <a:cs typeface="Arial" panose="020B0604020202020204" pitchFamily="34" charset="0"/>
              </a:rPr>
              <a:t>Name:</a:t>
            </a:r>
            <a:r>
              <a:rPr lang="en-GB" sz="1200" dirty="0">
                <a:latin typeface="Arial" panose="020B0604020202020204" pitchFamily="34" charset="0"/>
                <a:cs typeface="Arial" panose="020B0604020202020204" pitchFamily="34" charset="0"/>
              </a:rPr>
              <a:t> Arthur Pendleton (fictional patient) </a:t>
            </a:r>
          </a:p>
          <a:p>
            <a:pPr lvl="0"/>
            <a:r>
              <a:rPr lang="en-GB" sz="1200" b="1" dirty="0">
                <a:latin typeface="Arial" panose="020B0604020202020204" pitchFamily="34" charset="0"/>
                <a:cs typeface="Arial" panose="020B0604020202020204" pitchFamily="34" charset="0"/>
              </a:rPr>
              <a:t>Age:</a:t>
            </a:r>
            <a:r>
              <a:rPr lang="en-GB" sz="1200" dirty="0">
                <a:latin typeface="Arial" panose="020B0604020202020204" pitchFamily="34" charset="0"/>
                <a:cs typeface="Arial" panose="020B0604020202020204" pitchFamily="34" charset="0"/>
              </a:rPr>
              <a:t> 68 years old </a:t>
            </a:r>
          </a:p>
          <a:p>
            <a:pPr lvl="0"/>
            <a:r>
              <a:rPr lang="en-GB" sz="1200" b="1" dirty="0">
                <a:latin typeface="Arial" panose="020B0604020202020204" pitchFamily="34" charset="0"/>
                <a:cs typeface="Arial" panose="020B0604020202020204" pitchFamily="34" charset="0"/>
              </a:rPr>
              <a:t>Previous Occupation:</a:t>
            </a:r>
            <a:r>
              <a:rPr lang="en-GB" sz="1200" dirty="0">
                <a:latin typeface="Arial" panose="020B0604020202020204" pitchFamily="34" charset="0"/>
                <a:cs typeface="Arial" panose="020B0604020202020204" pitchFamily="34" charset="0"/>
              </a:rPr>
              <a:t> Retired construction worker </a:t>
            </a:r>
          </a:p>
          <a:p>
            <a:pPr lvl="0"/>
            <a:r>
              <a:rPr lang="en-GB" sz="1200" b="1" dirty="0">
                <a:latin typeface="Arial" panose="020B0604020202020204" pitchFamily="34" charset="0"/>
                <a:cs typeface="Arial" panose="020B0604020202020204" pitchFamily="34" charset="0"/>
              </a:rPr>
              <a:t>Relevant History:</a:t>
            </a:r>
            <a:r>
              <a:rPr lang="en-GB" sz="1200" dirty="0">
                <a:latin typeface="Arial" panose="020B0604020202020204" pitchFamily="34" charset="0"/>
                <a:cs typeface="Arial" panose="020B0604020202020204" pitchFamily="34" charset="0"/>
              </a:rPr>
              <a:t> Long-term smoking history </a:t>
            </a:r>
          </a:p>
          <a:p>
            <a:pPr lvl="0"/>
            <a:endParaRPr lang="en-GB" sz="1200" b="1" dirty="0">
              <a:latin typeface="Arial" panose="020B0604020202020204" pitchFamily="34" charset="0"/>
              <a:cs typeface="Arial" panose="020B0604020202020204" pitchFamily="34" charset="0"/>
            </a:endParaRPr>
          </a:p>
          <a:p>
            <a:pPr marL="0" lvl="0" indent="0">
              <a:buNone/>
            </a:pPr>
            <a:r>
              <a:rPr lang="en-GB" sz="1200" b="1" dirty="0">
                <a:latin typeface="Arial" panose="020B0604020202020204" pitchFamily="34" charset="0"/>
                <a:cs typeface="Arial" panose="020B0604020202020204" pitchFamily="34" charset="0"/>
              </a:rPr>
              <a:t>Clinical Measurements</a:t>
            </a:r>
          </a:p>
          <a:p>
            <a:r>
              <a:rPr lang="en-GB" sz="1200" b="1" dirty="0">
                <a:latin typeface="Arial" panose="020B0604020202020204" pitchFamily="34" charset="0"/>
                <a:cs typeface="Arial" panose="020B0604020202020204" pitchFamily="34" charset="0"/>
              </a:rPr>
              <a:t>Oxygen saturation: </a:t>
            </a:r>
            <a:r>
              <a:rPr lang="en-GB" sz="1200" dirty="0">
                <a:latin typeface="Arial" panose="020B0604020202020204" pitchFamily="34" charset="0"/>
                <a:cs typeface="Arial" panose="020B0604020202020204" pitchFamily="34" charset="0"/>
              </a:rPr>
              <a:t>90% breathing ambient air </a:t>
            </a:r>
          </a:p>
          <a:p>
            <a:r>
              <a:rPr lang="en-GB" sz="1200" b="1" dirty="0">
                <a:latin typeface="Arial" panose="020B0604020202020204" pitchFamily="34" charset="0"/>
                <a:cs typeface="Arial" panose="020B0604020202020204" pitchFamily="34" charset="0"/>
              </a:rPr>
              <a:t>Respiratory rate (RR: </a:t>
            </a:r>
            <a:r>
              <a:rPr lang="en-GB" sz="1200" dirty="0">
                <a:latin typeface="Arial" panose="020B0604020202020204" pitchFamily="34" charset="0"/>
                <a:cs typeface="Arial" panose="020B0604020202020204" pitchFamily="34" charset="0"/>
              </a:rPr>
              <a:t>22 breaths per minute </a:t>
            </a:r>
          </a:p>
          <a:p>
            <a:r>
              <a:rPr lang="en-GB" sz="1200" b="1" dirty="0">
                <a:latin typeface="Arial" panose="020B0604020202020204" pitchFamily="34" charset="0"/>
                <a:cs typeface="Arial" panose="020B0604020202020204" pitchFamily="34" charset="0"/>
              </a:rPr>
              <a:t>Blood pressure (BP): </a:t>
            </a:r>
            <a:r>
              <a:rPr lang="en-GB" sz="1200" dirty="0">
                <a:latin typeface="Arial" panose="020B0604020202020204" pitchFamily="34" charset="0"/>
                <a:cs typeface="Arial" panose="020B0604020202020204" pitchFamily="34" charset="0"/>
              </a:rPr>
              <a:t>130/85 mmHg </a:t>
            </a:r>
          </a:p>
          <a:p>
            <a:r>
              <a:rPr lang="en-GB" sz="1200" b="1" dirty="0">
                <a:latin typeface="Arial" panose="020B0604020202020204" pitchFamily="34" charset="0"/>
                <a:cs typeface="Arial" panose="020B0604020202020204" pitchFamily="34" charset="0"/>
              </a:rPr>
              <a:t>Heart rate:</a:t>
            </a:r>
            <a:r>
              <a:rPr lang="en-GB" sz="1200" dirty="0">
                <a:latin typeface="Arial" panose="020B0604020202020204" pitchFamily="34" charset="0"/>
                <a:cs typeface="Arial" panose="020B0604020202020204" pitchFamily="34" charset="0"/>
              </a:rPr>
              <a:t> 88 bpm </a:t>
            </a:r>
          </a:p>
          <a:p>
            <a:r>
              <a:rPr lang="en-GB" sz="1200" b="1" dirty="0">
                <a:latin typeface="Arial" panose="020B0604020202020204" pitchFamily="34" charset="0"/>
                <a:cs typeface="Arial" panose="020B0604020202020204" pitchFamily="34" charset="0"/>
              </a:rPr>
              <a:t>BMI: </a:t>
            </a:r>
            <a:r>
              <a:rPr lang="en-GB" sz="1200" dirty="0">
                <a:latin typeface="Arial" panose="020B0604020202020204" pitchFamily="34" charset="0"/>
                <a:cs typeface="Arial" panose="020B0604020202020204" pitchFamily="34" charset="0"/>
              </a:rPr>
              <a:t>19 kg/m² </a:t>
            </a:r>
          </a:p>
          <a:p>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Lung Function</a:t>
            </a:r>
          </a:p>
          <a:p>
            <a:r>
              <a:rPr lang="en-GB" sz="1200" dirty="0">
                <a:latin typeface="Arial" panose="020B0604020202020204" pitchFamily="34" charset="0"/>
                <a:cs typeface="Arial" panose="020B0604020202020204" pitchFamily="34" charset="0"/>
              </a:rPr>
              <a:t>FEV₁/FVC ratio: &lt;0.70 </a:t>
            </a:r>
          </a:p>
          <a:p>
            <a:r>
              <a:rPr lang="en-GB" sz="1200" dirty="0">
                <a:latin typeface="Arial" panose="020B0604020202020204" pitchFamily="34" charset="0"/>
                <a:cs typeface="Arial" panose="020B0604020202020204" pitchFamily="34" charset="0"/>
              </a:rPr>
              <a:t>FEV₁: 30% predicted </a:t>
            </a:r>
          </a:p>
          <a:p>
            <a:r>
              <a:rPr lang="en-GB" sz="1200" dirty="0">
                <a:latin typeface="Arial" panose="020B0604020202020204" pitchFamily="34" charset="0"/>
                <a:cs typeface="Arial" panose="020B0604020202020204" pitchFamily="34" charset="0"/>
              </a:rPr>
              <a:t>Severe airflow obstruction </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t>(Fictional case study designed in accordance with assessment guidelines.)</a:t>
            </a:r>
            <a:endParaRPr lang="en-GB" sz="1200" dirty="0">
              <a:latin typeface="Arial" panose="020B0604020202020204" pitchFamily="34" charset="0"/>
              <a:cs typeface="Arial" panose="020B0604020202020204" pitchFamily="34" charset="0"/>
            </a:endParaRPr>
          </a:p>
          <a:p>
            <a:pPr marL="457200" lvl="1" indent="0">
              <a:buNone/>
            </a:pPr>
            <a:endParaRPr lang="en-GB" sz="1200" dirty="0">
              <a:latin typeface="Arial" panose="020B0604020202020204" pitchFamily="34" charset="0"/>
              <a:cs typeface="Arial" panose="020B0604020202020204" pitchFamily="34" charset="0"/>
            </a:endParaRPr>
          </a:p>
          <a:p>
            <a:pPr lvl="1"/>
            <a:endParaRPr lang="en-GB" sz="12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18/07/2026</a:t>
            </a:fld>
            <a:endParaRPr lang="en-GB" altLang="en-US" dirty="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dirty="0"/>
          </a:p>
        </p:txBody>
      </p:sp>
      <p:pic>
        <p:nvPicPr>
          <p:cNvPr id="11" name="Picture 10">
            <a:extLst>
              <a:ext uri="{FF2B5EF4-FFF2-40B4-BE49-F238E27FC236}">
                <a16:creationId xmlns:a16="http://schemas.microsoft.com/office/drawing/2014/main" id="{53895FE3-CBE8-9FBA-CE47-CDE1BFC61A7F}"/>
              </a:ext>
            </a:extLst>
          </p:cNvPr>
          <p:cNvPicPr>
            <a:picLocks noChangeAspect="1"/>
          </p:cNvPicPr>
          <p:nvPr/>
        </p:nvPicPr>
        <p:blipFill>
          <a:blip r:embed="rId5"/>
          <a:stretch>
            <a:fillRect/>
          </a:stretch>
        </p:blipFill>
        <p:spPr>
          <a:xfrm>
            <a:off x="6261374" y="2178506"/>
            <a:ext cx="2160934" cy="2500987"/>
          </a:xfrm>
          <a:prstGeom prst="rect">
            <a:avLst/>
          </a:prstGeom>
        </p:spPr>
      </p:pic>
      <p:pic>
        <p:nvPicPr>
          <p:cNvPr id="8" name="Recorded Sound">
            <a:hlinkClick r:id="" action="ppaction://media"/>
            <a:extLst>
              <a:ext uri="{FF2B5EF4-FFF2-40B4-BE49-F238E27FC236}">
                <a16:creationId xmlns:a16="http://schemas.microsoft.com/office/drawing/2014/main" id="{BED801B9-23B1-4EDF-A28F-40511108CA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56550" y="517336"/>
            <a:ext cx="609600" cy="609600"/>
          </a:xfrm>
          <a:prstGeom prst="rect">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53960">
        <p159:morph option="byObject"/>
      </p:transition>
    </mc:Choice>
    <mc:Fallback xmlns="">
      <p:transition spd="slow" advClick="0" advTm="5396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48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3636">
                <p:cTn id="7" fill="hold" display="0">
                  <p:stCondLst>
                    <p:cond delay="indefinite"/>
                  </p:stCondLst>
                  <p:endCondLst>
                    <p:cond evt="onStopAudio" delay="0">
                      <p:tgtEl>
                        <p:sldTgt/>
                      </p:tgtEl>
                    </p:cond>
                  </p:endCondLst>
                </p:cTn>
                <p:tgtEl>
                  <p:spTgt spid="8"/>
                </p:tgtEl>
              </p:cMediaNode>
            </p:audio>
          </p:childTnLst>
        </p:cTn>
      </p:par>
    </p:tnLst>
  </p:timing>
  <p:extLst>
    <p:ext uri="{E180D4A7-C9FB-4DFB-919C-405C955672EB}">
      <p14:showEvtLst xmlns:p14="http://schemas.microsoft.com/office/powerpoint/2010/main">
        <p14:playEvt time="1" objId="6"/>
        <p14:stopEvt time="53458" objId="6"/>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720080"/>
          </a:xfrm>
        </p:spPr>
        <p:txBody>
          <a:bodyPr/>
          <a:lstStyle/>
          <a:p>
            <a:pPr algn="ctr"/>
            <a:r>
              <a:rPr lang="en-GB" sz="2800" b="1" dirty="0">
                <a:latin typeface="Arial" panose="020B0604020202020204" pitchFamily="34" charset="0"/>
                <a:cs typeface="Arial" panose="020B0604020202020204" pitchFamily="34" charset="0"/>
              </a:rPr>
              <a:t>Anatomy and Physiology of COPD</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179512" y="764704"/>
            <a:ext cx="8784976" cy="4752529"/>
          </a:xfrm>
        </p:spPr>
        <p:txBody>
          <a:bodyPr/>
          <a:lstStyle/>
          <a:p>
            <a:pPr marL="0" indent="0">
              <a:buNone/>
            </a:pPr>
            <a:r>
              <a:rPr lang="en-GB" sz="1200" b="1" dirty="0"/>
              <a:t>Normal Respiratory Anatomy</a:t>
            </a:r>
          </a:p>
          <a:p>
            <a:r>
              <a:rPr lang="en-GB" sz="1200" dirty="0"/>
              <a:t>The inhaled air reaches the alveoli by travelling through the trachea, bronchi and bronchioles.</a:t>
            </a:r>
          </a:p>
          <a:p>
            <a:r>
              <a:rPr lang="en-GB" sz="1200" dirty="0"/>
              <a:t>The alveoli are microscopic air sacs where oxygen diffuses into the bloodstream and carbon dioxide diffuses out of the blood. </a:t>
            </a:r>
          </a:p>
          <a:p>
            <a:r>
              <a:rPr lang="en-GB" sz="1200" dirty="0"/>
              <a:t>Healthy lungs have elastic airways and efficient gas exchange. </a:t>
            </a:r>
          </a:p>
          <a:p>
            <a:pPr marL="0" indent="0">
              <a:buNone/>
            </a:pPr>
            <a:endParaRPr lang="en-GB" sz="1200" dirty="0"/>
          </a:p>
          <a:p>
            <a:pPr marL="0" indent="0">
              <a:buNone/>
            </a:pPr>
            <a:r>
              <a:rPr lang="en-GB" sz="1200" b="1" dirty="0"/>
              <a:t>COPD Pathophysiology</a:t>
            </a:r>
          </a:p>
          <a:p>
            <a:r>
              <a:rPr lang="en-GB" sz="1200" dirty="0"/>
              <a:t>Chronic inflammation narrows the bronchi and bronchioles. </a:t>
            </a:r>
          </a:p>
          <a:p>
            <a:r>
              <a:rPr lang="en-GB" sz="1200" dirty="0"/>
              <a:t>Excess mucus blocks the airways. </a:t>
            </a:r>
          </a:p>
          <a:p>
            <a:r>
              <a:rPr lang="en-GB" sz="1200" dirty="0"/>
              <a:t>Alveolar walls become damaged and lose elasticity (emphysema). </a:t>
            </a:r>
          </a:p>
          <a:p>
            <a:r>
              <a:rPr lang="en-GB" sz="1200" dirty="0"/>
              <a:t>Air becomes trapped in the lungs, making exhalation difficult. </a:t>
            </a:r>
          </a:p>
          <a:p>
            <a:r>
              <a:rPr lang="en-GB" sz="1200" dirty="0"/>
              <a:t>Gas exchange becomes less efficient, reducing oxygen levels. </a:t>
            </a:r>
          </a:p>
          <a:p>
            <a:pPr marL="0" indent="0">
              <a:buNone/>
            </a:pPr>
            <a:endParaRPr lang="en-GB" sz="1200" dirty="0"/>
          </a:p>
          <a:p>
            <a:pPr marL="0" indent="0">
              <a:buNone/>
            </a:pPr>
            <a:r>
              <a:rPr lang="en-GB" sz="1200" b="1" dirty="0"/>
              <a:t>Effects on Arthur</a:t>
            </a:r>
          </a:p>
          <a:p>
            <a:r>
              <a:rPr lang="en-GB" sz="1200" dirty="0"/>
              <a:t>Reduced oxygen saturation. </a:t>
            </a:r>
          </a:p>
          <a:p>
            <a:r>
              <a:rPr lang="en-GB" sz="1200" dirty="0"/>
              <a:t>Increased work of breathing. </a:t>
            </a:r>
          </a:p>
          <a:p>
            <a:r>
              <a:rPr lang="en-GB" sz="1200" dirty="0"/>
              <a:t>Shortness of breath during daily activities. </a:t>
            </a:r>
          </a:p>
          <a:p>
            <a:r>
              <a:rPr lang="en-GB" sz="1200" dirty="0"/>
              <a:t>Reduced exercise tolerance.</a:t>
            </a:r>
          </a:p>
          <a:p>
            <a:endParaRPr lang="en-GB" sz="1200" dirty="0"/>
          </a:p>
          <a:p>
            <a:pPr marL="0" indent="0" algn="ctr">
              <a:buNone/>
            </a:pPr>
            <a:r>
              <a:rPr lang="en-GB" sz="1200" b="1" dirty="0"/>
              <a:t>					Figure 1.</a:t>
            </a:r>
            <a:r>
              <a:rPr lang="en-GB" sz="1200" dirty="0"/>
              <a:t> Healthy alveoli compared with alveoli affected by 					emphysema. </a:t>
            </a:r>
            <a:r>
              <a:rPr lang="en-GB" sz="1200" i="1" dirty="0"/>
              <a:t>Source: Cleveland Clinic (2026)</a:t>
            </a:r>
          </a:p>
          <a:p>
            <a:pPr marL="0" indent="0">
              <a:buNone/>
            </a:pPr>
            <a:r>
              <a:rPr lang="en-GB" sz="1200" dirty="0"/>
              <a:t>(Cleveland Clinic, 2026; GOLD, 2025)</a:t>
            </a:r>
            <a:r>
              <a:rPr lang="en-GB" sz="1200" i="1" dirty="0"/>
              <a:t>.</a:t>
            </a:r>
            <a:endParaRPr lang="en-GB" sz="1200" dirty="0">
              <a:solidFill>
                <a:srgbClr val="0070C0"/>
              </a:solidFill>
              <a:latin typeface="Arial" panose="020B0604020202020204" pitchFamily="34" charset="0"/>
              <a:cs typeface="Arial" panose="020B0604020202020204" pitchFamily="34" charset="0"/>
            </a:endParaRPr>
          </a:p>
        </p:txBody>
      </p:sp>
      <p:pic>
        <p:nvPicPr>
          <p:cNvPr id="4" name="Picture 3" descr="Normal airways and alveoli compared to damaged alveoli and large air pockets in emphysema">
            <a:extLst>
              <a:ext uri="{FF2B5EF4-FFF2-40B4-BE49-F238E27FC236}">
                <a16:creationId xmlns:a16="http://schemas.microsoft.com/office/drawing/2014/main" id="{0373BAFE-43A7-E24A-567F-E9CADE740816}"/>
              </a:ext>
            </a:extLst>
          </p:cNvPr>
          <p:cNvPicPr>
            <a:picLocks noChangeAspect="1"/>
          </p:cNvPicPr>
          <p:nvPr/>
        </p:nvPicPr>
        <p:blipFill>
          <a:blip r:embed="rId5"/>
          <a:stretch>
            <a:fillRect/>
          </a:stretch>
        </p:blipFill>
        <p:spPr>
          <a:xfrm>
            <a:off x="5292081" y="1630134"/>
            <a:ext cx="3394720" cy="30216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Recorded Sound">
            <a:hlinkClick r:id="" action="ppaction://media"/>
            <a:extLst>
              <a:ext uri="{FF2B5EF4-FFF2-40B4-BE49-F238E27FC236}">
                <a16:creationId xmlns:a16="http://schemas.microsoft.com/office/drawing/2014/main" id="{1C5575EB-9BF0-E255-3EC9-8C3F5DA803A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02606" y="459902"/>
            <a:ext cx="609600" cy="609600"/>
          </a:xfrm>
          <a:prstGeom prst="rect">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78449">
        <p159:morph option="byObject"/>
      </p:transition>
    </mc:Choice>
    <mc:Fallback xmlns="">
      <p:transition spd="slow" advClick="0" advTm="784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460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extLst>
    <p:ext uri="{E180D4A7-C9FB-4DFB-919C-405C955672EB}">
      <p14:showEvtLst xmlns:p14="http://schemas.microsoft.com/office/powerpoint/2010/main">
        <p14:playEvt time="2" objId="7"/>
        <p14:stopEvt time="75904" objId="7"/>
      </p14:showEvtLst>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149171"/>
            <a:ext cx="8229600" cy="706090"/>
          </a:xfrm>
        </p:spPr>
        <p:txBody>
          <a:bodyPr/>
          <a:lstStyle/>
          <a:p>
            <a:r>
              <a:rPr lang="en-GB" sz="2800" b="1" noProof="0" dirty="0">
                <a:latin typeface="Arial" panose="020B0604020202020204" pitchFamily="34" charset="0"/>
                <a:cs typeface="Arial" panose="020B0604020202020204" pitchFamily="34" charset="0"/>
              </a:rPr>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250825" y="692697"/>
            <a:ext cx="6173779" cy="4832938"/>
          </a:xfrm>
        </p:spPr>
        <p:txBody>
          <a:bodyPr/>
          <a:lstStyle/>
          <a:p>
            <a:pPr marL="0" indent="0">
              <a:lnSpc>
                <a:spcPct val="150000"/>
              </a:lnSpc>
              <a:buNone/>
            </a:pPr>
            <a:r>
              <a:rPr lang="en-GB" sz="1200" b="1" noProof="0" dirty="0">
                <a:latin typeface="Arial" panose="020B0604020202020204" pitchFamily="34" charset="0"/>
                <a:cs typeface="Arial" panose="020B0604020202020204" pitchFamily="34" charset="0"/>
              </a:rPr>
              <a:t>Current Lifestyle</a:t>
            </a:r>
          </a:p>
          <a:p>
            <a:pPr>
              <a:lnSpc>
                <a:spcPct val="150000"/>
              </a:lnSpc>
            </a:pPr>
            <a:r>
              <a:rPr lang="en-GB" sz="1200" noProof="0" dirty="0">
                <a:latin typeface="Arial" panose="020B0604020202020204" pitchFamily="34" charset="0"/>
                <a:cs typeface="Arial" panose="020B0604020202020204" pitchFamily="34" charset="0"/>
              </a:rPr>
              <a:t>Former construction worker with a long history of smoking. </a:t>
            </a:r>
          </a:p>
          <a:p>
            <a:pPr>
              <a:lnSpc>
                <a:spcPct val="150000"/>
              </a:lnSpc>
            </a:pPr>
            <a:r>
              <a:rPr lang="en-GB" sz="1200" noProof="0" dirty="0">
                <a:latin typeface="Arial" panose="020B0604020202020204" pitchFamily="34" charset="0"/>
                <a:cs typeface="Arial" panose="020B0604020202020204" pitchFamily="34" charset="0"/>
              </a:rPr>
              <a:t>Reduced physical activity due to breathlessness and fatigue. </a:t>
            </a:r>
          </a:p>
          <a:p>
            <a:pPr>
              <a:lnSpc>
                <a:spcPct val="150000"/>
              </a:lnSpc>
            </a:pPr>
            <a:r>
              <a:rPr lang="en-GB" sz="1200" noProof="0" dirty="0">
                <a:latin typeface="Arial" panose="020B0604020202020204" pitchFamily="34" charset="0"/>
                <a:cs typeface="Arial" panose="020B0604020202020204" pitchFamily="34" charset="0"/>
              </a:rPr>
              <a:t>Experiences frequent chest infections affecting daily life. </a:t>
            </a:r>
          </a:p>
          <a:p>
            <a:pPr marL="0" indent="0">
              <a:lnSpc>
                <a:spcPct val="150000"/>
              </a:lnSpc>
              <a:buNone/>
            </a:pPr>
            <a:r>
              <a:rPr lang="en-GB" sz="1200" b="1" noProof="0" dirty="0">
                <a:latin typeface="Arial" panose="020B0604020202020204" pitchFamily="34" charset="0"/>
                <a:cs typeface="Arial" panose="020B0604020202020204" pitchFamily="34" charset="0"/>
              </a:rPr>
              <a:t>Health Behaviours</a:t>
            </a:r>
          </a:p>
          <a:p>
            <a:pPr>
              <a:lnSpc>
                <a:spcPct val="150000"/>
              </a:lnSpc>
            </a:pPr>
            <a:r>
              <a:rPr lang="en-GB" sz="1200" noProof="0" dirty="0">
                <a:latin typeface="Arial" panose="020B0604020202020204" pitchFamily="34" charset="0"/>
                <a:cs typeface="Arial" panose="020B0604020202020204" pitchFamily="34" charset="0"/>
              </a:rPr>
              <a:t>Breathlessness limits exercise and mobility. </a:t>
            </a:r>
          </a:p>
          <a:p>
            <a:pPr>
              <a:lnSpc>
                <a:spcPct val="150000"/>
              </a:lnSpc>
            </a:pPr>
            <a:r>
              <a:rPr lang="en-GB" sz="1200" noProof="0" dirty="0">
                <a:latin typeface="Arial" panose="020B0604020202020204" pitchFamily="34" charset="0"/>
                <a:cs typeface="Arial" panose="020B0604020202020204" pitchFamily="34" charset="0"/>
              </a:rPr>
              <a:t>Low BMI suggests reduced appetite and increased energy expenditure. </a:t>
            </a:r>
          </a:p>
          <a:p>
            <a:pPr>
              <a:lnSpc>
                <a:spcPct val="150000"/>
              </a:lnSpc>
            </a:pPr>
            <a:r>
              <a:rPr lang="en-GB" sz="1200" noProof="0" dirty="0">
                <a:latin typeface="Arial" panose="020B0604020202020204" pitchFamily="34" charset="0"/>
                <a:cs typeface="Arial" panose="020B0604020202020204" pitchFamily="34" charset="0"/>
              </a:rPr>
              <a:t>May rely heavily on his reliever inhaler during symptom flare-ups. </a:t>
            </a:r>
          </a:p>
          <a:p>
            <a:pPr marL="0" indent="0">
              <a:lnSpc>
                <a:spcPct val="150000"/>
              </a:lnSpc>
              <a:buNone/>
            </a:pPr>
            <a:r>
              <a:rPr lang="en-GB" sz="1200" b="1" noProof="0" dirty="0">
                <a:latin typeface="Arial" panose="020B0604020202020204" pitchFamily="34" charset="0"/>
                <a:cs typeface="Arial" panose="020B0604020202020204" pitchFamily="34" charset="0"/>
              </a:rPr>
              <a:t>Care Plan</a:t>
            </a:r>
          </a:p>
          <a:p>
            <a:pPr>
              <a:lnSpc>
                <a:spcPct val="150000"/>
              </a:lnSpc>
            </a:pPr>
            <a:r>
              <a:rPr lang="en-GB" sz="1200" noProof="0" dirty="0">
                <a:latin typeface="Arial" panose="020B0604020202020204" pitchFamily="34" charset="0"/>
                <a:cs typeface="Arial" panose="020B0604020202020204" pitchFamily="34" charset="0"/>
              </a:rPr>
              <a:t>Refer to local NHS Stop Smoking Services and discuss Nicotine Replacement Therapy (NRT).. </a:t>
            </a:r>
          </a:p>
          <a:p>
            <a:pPr>
              <a:lnSpc>
                <a:spcPct val="150000"/>
              </a:lnSpc>
            </a:pPr>
            <a:r>
              <a:rPr lang="en-GB" sz="1200" noProof="0" dirty="0">
                <a:latin typeface="Arial" panose="020B0604020202020204" pitchFamily="34" charset="0"/>
                <a:cs typeface="Arial" panose="020B0604020202020204" pitchFamily="34" charset="0"/>
              </a:rPr>
              <a:t>Promote gentle daily physical activity within his ability. </a:t>
            </a:r>
          </a:p>
          <a:p>
            <a:pPr>
              <a:lnSpc>
                <a:spcPct val="150000"/>
              </a:lnSpc>
            </a:pPr>
            <a:r>
              <a:rPr lang="en-GB" sz="1200" noProof="0" dirty="0">
                <a:latin typeface="Arial" panose="020B0604020202020204" pitchFamily="34" charset="0"/>
                <a:cs typeface="Arial" panose="020B0604020202020204" pitchFamily="34" charset="0"/>
              </a:rPr>
              <a:t>Encourage regular, </a:t>
            </a:r>
            <a:r>
              <a:rPr lang="en-GB" sz="1200" dirty="0">
                <a:latin typeface="Arial" panose="020B0604020202020204" pitchFamily="34" charset="0"/>
                <a:cs typeface="Arial" panose="020B0604020202020204" pitchFamily="34" charset="0"/>
              </a:rPr>
              <a:t>smaller meals that are high in protein calories to manage breathlessness during eating and maintain weight.</a:t>
            </a:r>
          </a:p>
          <a:p>
            <a:pPr marL="0" indent="0">
              <a:lnSpc>
                <a:spcPct val="150000"/>
              </a:lnSpc>
              <a:buNone/>
            </a:pPr>
            <a:endParaRPr lang="en-GB" sz="1200" noProof="0" dirty="0">
              <a:latin typeface="Arial" panose="020B0604020202020204" pitchFamily="34" charset="0"/>
              <a:cs typeface="Arial" panose="020B0604020202020204" pitchFamily="34" charset="0"/>
            </a:endParaRPr>
          </a:p>
          <a:p>
            <a:pPr marL="0" indent="0">
              <a:buNone/>
            </a:pPr>
            <a:r>
              <a:rPr lang="en-GB" sz="1200" noProof="0" dirty="0"/>
              <a:t>(NICE, 2023)</a:t>
            </a:r>
            <a:endParaRPr lang="en-GB" sz="1200" noProof="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noProof="0" smtClean="0"/>
              <a:pPr>
                <a:defRPr/>
              </a:pPr>
              <a:t>18/07/2026</a:t>
            </a:fld>
            <a:endParaRPr lang="en-GB" noProof="0" dirty="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noProof="0" smtClean="0"/>
              <a:pPr>
                <a:defRPr/>
              </a:pPr>
              <a:t>5</a:t>
            </a:fld>
            <a:endParaRPr lang="en-GB" noProof="0" dirty="0"/>
          </a:p>
        </p:txBody>
      </p:sp>
      <p:pic>
        <p:nvPicPr>
          <p:cNvPr id="10" name="Picture 9">
            <a:extLst>
              <a:ext uri="{FF2B5EF4-FFF2-40B4-BE49-F238E27FC236}">
                <a16:creationId xmlns:a16="http://schemas.microsoft.com/office/drawing/2014/main" id="{F40D4DC7-7AED-9DF8-F7CC-F66D8BD9621D}"/>
              </a:ext>
            </a:extLst>
          </p:cNvPr>
          <p:cNvPicPr>
            <a:picLocks noChangeAspect="1"/>
          </p:cNvPicPr>
          <p:nvPr/>
        </p:nvPicPr>
        <p:blipFill>
          <a:blip r:embed="rId5"/>
          <a:stretch>
            <a:fillRect/>
          </a:stretch>
        </p:blipFill>
        <p:spPr>
          <a:xfrm>
            <a:off x="6519804" y="975758"/>
            <a:ext cx="1389976" cy="1278291"/>
          </a:xfrm>
          <a:prstGeom prst="rect">
            <a:avLst/>
          </a:prstGeom>
        </p:spPr>
      </p:pic>
      <p:pic>
        <p:nvPicPr>
          <p:cNvPr id="14" name="Picture 13">
            <a:extLst>
              <a:ext uri="{FF2B5EF4-FFF2-40B4-BE49-F238E27FC236}">
                <a16:creationId xmlns:a16="http://schemas.microsoft.com/office/drawing/2014/main" id="{5E9D596C-52B0-458B-291F-797DB7D941B4}"/>
              </a:ext>
            </a:extLst>
          </p:cNvPr>
          <p:cNvPicPr>
            <a:picLocks noChangeAspect="1"/>
          </p:cNvPicPr>
          <p:nvPr/>
        </p:nvPicPr>
        <p:blipFill>
          <a:blip r:embed="rId6"/>
          <a:stretch>
            <a:fillRect/>
          </a:stretch>
        </p:blipFill>
        <p:spPr>
          <a:xfrm>
            <a:off x="6519804" y="3941045"/>
            <a:ext cx="1508105" cy="1508105"/>
          </a:xfrm>
          <a:prstGeom prst="rect">
            <a:avLst/>
          </a:prstGeom>
        </p:spPr>
      </p:pic>
      <p:pic>
        <p:nvPicPr>
          <p:cNvPr id="16" name="Picture 15">
            <a:extLst>
              <a:ext uri="{FF2B5EF4-FFF2-40B4-BE49-F238E27FC236}">
                <a16:creationId xmlns:a16="http://schemas.microsoft.com/office/drawing/2014/main" id="{CA43A4CA-A12A-C6ED-11C3-0016FB042E2E}"/>
              </a:ext>
            </a:extLst>
          </p:cNvPr>
          <p:cNvPicPr>
            <a:picLocks noChangeAspect="1"/>
          </p:cNvPicPr>
          <p:nvPr/>
        </p:nvPicPr>
        <p:blipFill>
          <a:blip r:embed="rId7"/>
          <a:stretch>
            <a:fillRect/>
          </a:stretch>
        </p:blipFill>
        <p:spPr>
          <a:xfrm>
            <a:off x="6566574" y="2402559"/>
            <a:ext cx="1389976" cy="1389976"/>
          </a:xfrm>
          <a:prstGeom prst="rect">
            <a:avLst/>
          </a:prstGeom>
        </p:spPr>
      </p:pic>
      <p:pic>
        <p:nvPicPr>
          <p:cNvPr id="6" name="Recorded Sound">
            <a:hlinkClick r:id="" action="ppaction://media"/>
            <a:extLst>
              <a:ext uri="{FF2B5EF4-FFF2-40B4-BE49-F238E27FC236}">
                <a16:creationId xmlns:a16="http://schemas.microsoft.com/office/drawing/2014/main" id="{118785E0-11AF-A1D4-E395-EBAA910C8A3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999427" y="375785"/>
            <a:ext cx="609600" cy="609600"/>
          </a:xfrm>
          <a:prstGeom prst="rect">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80832">
        <p159:morph option="byObject"/>
      </p:transition>
    </mc:Choice>
    <mc:Fallback xmlns="">
      <p:transition spd="slow" advClick="0" advTm="808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41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extLst>
    <p:ext uri="{E180D4A7-C9FB-4DFB-919C-405C955672EB}">
      <p14:showEvtLst xmlns:p14="http://schemas.microsoft.com/office/powerpoint/2010/main">
        <p14:playEvt time="2" objId="8"/>
        <p14:stopEvt time="79314" objId="8"/>
      </p14:showEvtLst>
    </p:ext>
  </p:extLs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2800" b="1" dirty="0">
                <a:latin typeface="Arial" panose="020B0604020202020204" pitchFamily="34" charset="0"/>
                <a:cs typeface="Arial" panose="020B0604020202020204" pitchFamily="34" charset="0"/>
              </a:rPr>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908720"/>
            <a:ext cx="5557922" cy="4752528"/>
          </a:xfrm>
        </p:spPr>
        <p:txBody>
          <a:bodyPr/>
          <a:lstStyle/>
          <a:p>
            <a:pPr marL="0" indent="0">
              <a:lnSpc>
                <a:spcPct val="150000"/>
              </a:lnSpc>
              <a:buNone/>
            </a:pPr>
            <a:r>
              <a:rPr lang="en-GB" sz="1200" b="1" dirty="0"/>
              <a:t>Everyday Routine</a:t>
            </a:r>
          </a:p>
          <a:p>
            <a:pPr marL="0" indent="0">
              <a:lnSpc>
                <a:spcPct val="150000"/>
              </a:lnSpc>
              <a:buNone/>
            </a:pPr>
            <a:r>
              <a:rPr lang="en-GB" sz="1200" b="1" dirty="0"/>
              <a:t>Morning</a:t>
            </a:r>
          </a:p>
          <a:p>
            <a:pPr>
              <a:lnSpc>
                <a:spcPct val="150000"/>
              </a:lnSpc>
            </a:pPr>
            <a:r>
              <a:rPr lang="en-GB" sz="1200" dirty="0"/>
              <a:t>Wakes feeling breathless. </a:t>
            </a:r>
          </a:p>
          <a:p>
            <a:pPr>
              <a:lnSpc>
                <a:spcPct val="150000"/>
              </a:lnSpc>
            </a:pPr>
            <a:r>
              <a:rPr lang="en-GB" sz="1200" dirty="0"/>
              <a:t>Uses prescribed inhalers. </a:t>
            </a:r>
          </a:p>
          <a:p>
            <a:pPr>
              <a:lnSpc>
                <a:spcPct val="150000"/>
              </a:lnSpc>
            </a:pPr>
            <a:r>
              <a:rPr lang="en-GB" sz="1200" dirty="0"/>
              <a:t>Takes time getting washed and dressed. </a:t>
            </a:r>
          </a:p>
          <a:p>
            <a:pPr marL="0" indent="0">
              <a:lnSpc>
                <a:spcPct val="150000"/>
              </a:lnSpc>
              <a:buNone/>
            </a:pPr>
            <a:r>
              <a:rPr lang="en-GB" sz="1200" b="1" dirty="0"/>
              <a:t>Daytime</a:t>
            </a:r>
          </a:p>
          <a:p>
            <a:pPr>
              <a:lnSpc>
                <a:spcPct val="150000"/>
              </a:lnSpc>
            </a:pPr>
            <a:r>
              <a:rPr lang="en-GB" sz="1200" dirty="0"/>
              <a:t>Walks short distances. </a:t>
            </a:r>
          </a:p>
          <a:p>
            <a:pPr>
              <a:lnSpc>
                <a:spcPct val="150000"/>
              </a:lnSpc>
            </a:pPr>
            <a:r>
              <a:rPr lang="en-GB" sz="1200" dirty="0"/>
              <a:t>Needs frequent rest breaks. </a:t>
            </a:r>
          </a:p>
          <a:p>
            <a:pPr>
              <a:lnSpc>
                <a:spcPct val="150000"/>
              </a:lnSpc>
            </a:pPr>
            <a:r>
              <a:rPr lang="en-GB" sz="1200" dirty="0"/>
              <a:t>Eats small meals because breathing can be tiring. </a:t>
            </a:r>
          </a:p>
          <a:p>
            <a:pPr marL="0" indent="0">
              <a:lnSpc>
                <a:spcPct val="150000"/>
              </a:lnSpc>
              <a:buNone/>
            </a:pPr>
            <a:r>
              <a:rPr lang="en-GB" sz="1200" b="1" dirty="0"/>
              <a:t>Evening</a:t>
            </a:r>
          </a:p>
          <a:p>
            <a:pPr>
              <a:lnSpc>
                <a:spcPct val="150000"/>
              </a:lnSpc>
            </a:pPr>
            <a:r>
              <a:rPr lang="en-GB" sz="1200" dirty="0"/>
              <a:t>Takes medication. </a:t>
            </a:r>
          </a:p>
          <a:p>
            <a:pPr>
              <a:lnSpc>
                <a:spcPct val="150000"/>
              </a:lnSpc>
            </a:pPr>
            <a:r>
              <a:rPr lang="en-GB" sz="1200" dirty="0"/>
              <a:t>Avoids strenuous activity. </a:t>
            </a:r>
          </a:p>
          <a:p>
            <a:pPr>
              <a:lnSpc>
                <a:spcPct val="150000"/>
              </a:lnSpc>
            </a:pPr>
            <a:r>
              <a:rPr lang="en-GB" sz="1200" dirty="0"/>
              <a:t>May become breathless climbing stairs.</a:t>
            </a:r>
          </a:p>
          <a:p>
            <a:pPr marL="0" indent="0">
              <a:lnSpc>
                <a:spcPct val="150000"/>
              </a:lnSpc>
              <a:buNone/>
            </a:pPr>
            <a:endParaRPr lang="en-GB" sz="1200" dirty="0"/>
          </a:p>
          <a:p>
            <a:pPr marL="0" indent="0">
              <a:buNone/>
            </a:pPr>
            <a:r>
              <a:rPr lang="en-GB" sz="1200" dirty="0"/>
              <a:t>(NICE, 2023; GOLD, 2025)</a:t>
            </a:r>
          </a:p>
          <a:p>
            <a:pPr marL="0" indent="0">
              <a:buNone/>
            </a:pPr>
            <a:endParaRPr lang="en-GB" sz="12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18/07/2026</a:t>
            </a:fld>
            <a:endParaRPr lang="en-GB" altLang="en-US" dirty="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dirty="0"/>
          </a:p>
        </p:txBody>
      </p:sp>
      <p:pic>
        <p:nvPicPr>
          <p:cNvPr id="7" name="Graphic 6" descr="Sun with solid fill">
            <a:extLst>
              <a:ext uri="{FF2B5EF4-FFF2-40B4-BE49-F238E27FC236}">
                <a16:creationId xmlns:a16="http://schemas.microsoft.com/office/drawing/2014/main" id="{40F9B254-4ECB-1097-0FDC-0EED79B8D34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300193" y="1022659"/>
            <a:ext cx="1656358" cy="1238433"/>
          </a:xfrm>
          <a:prstGeom prst="rect">
            <a:avLst/>
          </a:prstGeom>
        </p:spPr>
      </p:pic>
      <p:pic>
        <p:nvPicPr>
          <p:cNvPr id="12" name="Picture 11">
            <a:extLst>
              <a:ext uri="{FF2B5EF4-FFF2-40B4-BE49-F238E27FC236}">
                <a16:creationId xmlns:a16="http://schemas.microsoft.com/office/drawing/2014/main" id="{F008F231-D13B-B85A-3181-4CFB1158D018}"/>
              </a:ext>
            </a:extLst>
          </p:cNvPr>
          <p:cNvPicPr>
            <a:picLocks noChangeAspect="1"/>
          </p:cNvPicPr>
          <p:nvPr/>
        </p:nvPicPr>
        <p:blipFill>
          <a:blip r:embed="rId6"/>
          <a:stretch>
            <a:fillRect/>
          </a:stretch>
        </p:blipFill>
        <p:spPr>
          <a:xfrm>
            <a:off x="6516217" y="3989769"/>
            <a:ext cx="1440334" cy="1423515"/>
          </a:xfrm>
          <a:prstGeom prst="rect">
            <a:avLst/>
          </a:prstGeom>
        </p:spPr>
      </p:pic>
      <p:pic>
        <p:nvPicPr>
          <p:cNvPr id="14" name="Picture 13">
            <a:extLst>
              <a:ext uri="{FF2B5EF4-FFF2-40B4-BE49-F238E27FC236}">
                <a16:creationId xmlns:a16="http://schemas.microsoft.com/office/drawing/2014/main" id="{9E0F8CB3-60B0-FA66-4F65-3FD73DD697A6}"/>
              </a:ext>
            </a:extLst>
          </p:cNvPr>
          <p:cNvPicPr>
            <a:picLocks noChangeAspect="1"/>
          </p:cNvPicPr>
          <p:nvPr/>
        </p:nvPicPr>
        <p:blipFill>
          <a:blip r:embed="rId7"/>
          <a:stretch>
            <a:fillRect/>
          </a:stretch>
        </p:blipFill>
        <p:spPr>
          <a:xfrm>
            <a:off x="6300193" y="2564904"/>
            <a:ext cx="1656357" cy="1224347"/>
          </a:xfrm>
          <a:prstGeom prst="rect">
            <a:avLst/>
          </a:prstGeom>
        </p:spPr>
      </p:pic>
      <p:pic>
        <p:nvPicPr>
          <p:cNvPr id="10" name="Recorded Sound">
            <a:hlinkClick r:id="" action="ppaction://media"/>
            <a:extLst>
              <a:ext uri="{FF2B5EF4-FFF2-40B4-BE49-F238E27FC236}">
                <a16:creationId xmlns:a16="http://schemas.microsoft.com/office/drawing/2014/main" id="{62C68BB2-CC27-5E6A-747B-C21301A0074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056303" y="413059"/>
            <a:ext cx="609600" cy="609600"/>
          </a:xfrm>
          <a:prstGeom prst="rect">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32110">
        <p159:morph option="byObject"/>
      </p:transition>
    </mc:Choice>
    <mc:Fallback xmlns="">
      <p:transition spd="slow" advClick="0" advTm="3211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79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extLst>
    <p:ext uri="{E180D4A7-C9FB-4DFB-919C-405C955672EB}">
      <p14:showEvtLst xmlns:p14="http://schemas.microsoft.com/office/powerpoint/2010/main">
        <p14:playEvt time="2" objId="8"/>
        <p14:stopEvt time="29732" objId="8"/>
      </p14:showEvtLst>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741526"/>
          </a:xfrm>
        </p:spPr>
        <p:txBody>
          <a:bodyPr/>
          <a:lstStyle/>
          <a:p>
            <a:r>
              <a:rPr lang="en-GB" sz="2800" b="1" dirty="0">
                <a:latin typeface="Arial" panose="020B0604020202020204" pitchFamily="34" charset="0"/>
                <a:cs typeface="Arial" panose="020B0604020202020204" pitchFamily="34" charset="0"/>
              </a:rPr>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331252" y="1016164"/>
            <a:ext cx="6184963" cy="4645084"/>
          </a:xfrm>
        </p:spPr>
        <p:txBody>
          <a:bodyPr/>
          <a:lstStyle/>
          <a:p>
            <a:pPr marL="0" indent="0">
              <a:buNone/>
            </a:pPr>
            <a:r>
              <a:rPr lang="en-GB" sz="1200" b="1" dirty="0">
                <a:latin typeface="Arial" panose="020B0604020202020204" pitchFamily="34" charset="0"/>
                <a:cs typeface="Arial" panose="020B0604020202020204" pitchFamily="34" charset="0"/>
              </a:rPr>
              <a:t>Communication</a:t>
            </a:r>
          </a:p>
          <a:p>
            <a:pPr>
              <a:lnSpc>
                <a:spcPct val="150000"/>
              </a:lnSpc>
            </a:pPr>
            <a:r>
              <a:rPr lang="en-GB" sz="1200" dirty="0">
                <a:latin typeface="Arial" panose="020B0604020202020204" pitchFamily="34" charset="0"/>
                <a:cs typeface="Arial" panose="020B0604020202020204" pitchFamily="34" charset="0"/>
              </a:rPr>
              <a:t>Use clear, simple language. </a:t>
            </a:r>
          </a:p>
          <a:p>
            <a:pPr>
              <a:lnSpc>
                <a:spcPct val="150000"/>
              </a:lnSpc>
            </a:pPr>
            <a:r>
              <a:rPr lang="en-GB" sz="1200" dirty="0">
                <a:latin typeface="Arial" panose="020B0604020202020204" pitchFamily="34" charset="0"/>
                <a:cs typeface="Arial" panose="020B0604020202020204" pitchFamily="34" charset="0"/>
              </a:rPr>
              <a:t>Encourage Arthur to ask questions. </a:t>
            </a:r>
          </a:p>
          <a:p>
            <a:pPr>
              <a:lnSpc>
                <a:spcPct val="150000"/>
              </a:lnSpc>
            </a:pPr>
            <a:r>
              <a:rPr lang="en-GB" sz="1200" dirty="0">
                <a:latin typeface="Arial" panose="020B0604020202020204" pitchFamily="34" charset="0"/>
                <a:cs typeface="Arial" panose="020B0604020202020204" pitchFamily="34" charset="0"/>
              </a:rPr>
              <a:t>Teach correct inhaler technique. </a:t>
            </a:r>
          </a:p>
          <a:p>
            <a:pPr>
              <a:lnSpc>
                <a:spcPct val="150000"/>
              </a:lnSpc>
            </a:pPr>
            <a:r>
              <a:rPr lang="en-GB" sz="1200" dirty="0">
                <a:latin typeface="Arial" panose="020B0604020202020204" pitchFamily="34" charset="0"/>
                <a:cs typeface="Arial" panose="020B0604020202020204" pitchFamily="34" charset="0"/>
              </a:rPr>
              <a:t>Involve Arthur in decisions. </a:t>
            </a:r>
          </a:p>
          <a:p>
            <a:pPr>
              <a:lnSpc>
                <a:spcPct val="150000"/>
              </a:lnSpc>
            </a:pPr>
            <a:r>
              <a:rPr lang="en-GB" sz="1200" dirty="0">
                <a:latin typeface="Arial" panose="020B0604020202020204" pitchFamily="34" charset="0"/>
                <a:cs typeface="Arial" panose="020B0604020202020204" pitchFamily="34" charset="0"/>
              </a:rPr>
              <a:t>Provide written information</a:t>
            </a:r>
          </a:p>
          <a:p>
            <a:pPr marL="0" indent="0">
              <a:lnSpc>
                <a:spcPct val="150000"/>
              </a:lnSpc>
              <a:buNone/>
            </a:pPr>
            <a:r>
              <a:rPr lang="en-GB" sz="1200" dirty="0">
                <a:latin typeface="Arial" panose="020B0604020202020204" pitchFamily="34" charset="0"/>
                <a:cs typeface="Arial" panose="020B0604020202020204" pitchFamily="34" charset="0"/>
              </a:rPr>
              <a:t> </a:t>
            </a:r>
          </a:p>
          <a:p>
            <a:pPr marL="0" indent="0">
              <a:lnSpc>
                <a:spcPct val="150000"/>
              </a:lnSpc>
              <a:buNone/>
            </a:pPr>
            <a:r>
              <a:rPr lang="en-GB" sz="1200" b="1" dirty="0">
                <a:latin typeface="Arial" panose="020B0604020202020204" pitchFamily="34" charset="0"/>
                <a:cs typeface="Arial" panose="020B0604020202020204" pitchFamily="34" charset="0"/>
              </a:rPr>
              <a:t>Ethical considerations</a:t>
            </a:r>
          </a:p>
          <a:p>
            <a:pPr>
              <a:lnSpc>
                <a:spcPct val="150000"/>
              </a:lnSpc>
            </a:pPr>
            <a:r>
              <a:rPr lang="en-GB" sz="1200" dirty="0">
                <a:latin typeface="Arial" panose="020B0604020202020204" pitchFamily="34" charset="0"/>
                <a:cs typeface="Arial" panose="020B0604020202020204" pitchFamily="34" charset="0"/>
              </a:rPr>
              <a:t>Respect dignity. </a:t>
            </a:r>
          </a:p>
          <a:p>
            <a:pPr>
              <a:lnSpc>
                <a:spcPct val="150000"/>
              </a:lnSpc>
            </a:pPr>
            <a:r>
              <a:rPr lang="en-GB" sz="1200" dirty="0">
                <a:latin typeface="Arial" panose="020B0604020202020204" pitchFamily="34" charset="0"/>
                <a:cs typeface="Arial" panose="020B0604020202020204" pitchFamily="34" charset="0"/>
              </a:rPr>
              <a:t>Maintain confidentiality. </a:t>
            </a:r>
          </a:p>
          <a:p>
            <a:pPr>
              <a:lnSpc>
                <a:spcPct val="150000"/>
              </a:lnSpc>
            </a:pPr>
            <a:r>
              <a:rPr lang="en-GB" sz="1200" dirty="0">
                <a:latin typeface="Arial" panose="020B0604020202020204" pitchFamily="34" charset="0"/>
                <a:cs typeface="Arial" panose="020B0604020202020204" pitchFamily="34" charset="0"/>
              </a:rPr>
              <a:t>Obtain informed consent. </a:t>
            </a:r>
          </a:p>
          <a:p>
            <a:pPr>
              <a:lnSpc>
                <a:spcPct val="150000"/>
              </a:lnSpc>
            </a:pPr>
            <a:r>
              <a:rPr lang="en-GB" sz="1200" dirty="0">
                <a:latin typeface="Arial" panose="020B0604020202020204" pitchFamily="34" charset="0"/>
                <a:cs typeface="Arial" panose="020B0604020202020204" pitchFamily="34" charset="0"/>
              </a:rPr>
              <a:t>Promote independence. </a:t>
            </a:r>
          </a:p>
          <a:p>
            <a:pPr>
              <a:lnSpc>
                <a:spcPct val="150000"/>
              </a:lnSpc>
            </a:pPr>
            <a:r>
              <a:rPr lang="en-GB" sz="1200" dirty="0">
                <a:latin typeface="Arial" panose="020B0604020202020204" pitchFamily="34" charset="0"/>
                <a:cs typeface="Arial" panose="020B0604020202020204" pitchFamily="34" charset="0"/>
              </a:rPr>
              <a:t>Respect Arthur's choices even if he declines advice.</a:t>
            </a:r>
          </a:p>
          <a:p>
            <a:pPr marL="0" indent="0">
              <a:buNone/>
            </a:pPr>
            <a:endParaRPr lang="en-GB" sz="1200" dirty="0">
              <a:solidFill>
                <a:srgbClr val="0070C0"/>
              </a:solidFill>
              <a:latin typeface="Arial" panose="020B0604020202020204" pitchFamily="34" charset="0"/>
              <a:cs typeface="Arial" panose="020B0604020202020204" pitchFamily="34" charset="0"/>
            </a:endParaRPr>
          </a:p>
          <a:p>
            <a:pPr marL="0" indent="0">
              <a:buNone/>
            </a:pPr>
            <a:r>
              <a:rPr lang="en-GB" sz="1200" dirty="0"/>
              <a:t>(NICE, 2023; GOLD, 2025)</a:t>
            </a:r>
            <a:endParaRPr lang="en-GB" sz="12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18/07/2026</a:t>
            </a:fld>
            <a:endParaRPr lang="en-GB" altLang="en-US" dirty="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dirty="0"/>
          </a:p>
        </p:txBody>
      </p:sp>
      <p:pic>
        <p:nvPicPr>
          <p:cNvPr id="8" name="Picture 7">
            <a:extLst>
              <a:ext uri="{FF2B5EF4-FFF2-40B4-BE49-F238E27FC236}">
                <a16:creationId xmlns:a16="http://schemas.microsoft.com/office/drawing/2014/main" id="{34F1CBFF-B5DD-9F88-ED0C-2EF699237CF9}"/>
              </a:ext>
            </a:extLst>
          </p:cNvPr>
          <p:cNvPicPr>
            <a:picLocks noChangeAspect="1"/>
          </p:cNvPicPr>
          <p:nvPr/>
        </p:nvPicPr>
        <p:blipFill>
          <a:blip r:embed="rId5"/>
          <a:stretch>
            <a:fillRect/>
          </a:stretch>
        </p:blipFill>
        <p:spPr>
          <a:xfrm>
            <a:off x="6222830" y="1629011"/>
            <a:ext cx="2559170" cy="1440160"/>
          </a:xfrm>
          <a:prstGeom prst="rect">
            <a:avLst/>
          </a:prstGeom>
        </p:spPr>
      </p:pic>
      <p:pic>
        <p:nvPicPr>
          <p:cNvPr id="10" name="Picture 9">
            <a:extLst>
              <a:ext uri="{FF2B5EF4-FFF2-40B4-BE49-F238E27FC236}">
                <a16:creationId xmlns:a16="http://schemas.microsoft.com/office/drawing/2014/main" id="{BD3AA516-EE60-297F-2AF2-B0920AF1513B}"/>
              </a:ext>
            </a:extLst>
          </p:cNvPr>
          <p:cNvPicPr>
            <a:picLocks noChangeAspect="1"/>
          </p:cNvPicPr>
          <p:nvPr/>
        </p:nvPicPr>
        <p:blipFill>
          <a:blip r:embed="rId6"/>
          <a:stretch>
            <a:fillRect/>
          </a:stretch>
        </p:blipFill>
        <p:spPr>
          <a:xfrm>
            <a:off x="6732240" y="3573122"/>
            <a:ext cx="1440160" cy="1440160"/>
          </a:xfrm>
          <a:prstGeom prst="rect">
            <a:avLst/>
          </a:prstGeom>
        </p:spPr>
      </p:pic>
      <p:pic>
        <p:nvPicPr>
          <p:cNvPr id="9" name="Recorded Sound">
            <a:hlinkClick r:id="" action="ppaction://media"/>
            <a:extLst>
              <a:ext uri="{FF2B5EF4-FFF2-40B4-BE49-F238E27FC236}">
                <a16:creationId xmlns:a16="http://schemas.microsoft.com/office/drawing/2014/main" id="{412AA741-9316-2CFE-3095-B3545FA160F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077200" y="449189"/>
            <a:ext cx="609600" cy="609600"/>
          </a:xfrm>
          <a:prstGeom prst="rect">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35046">
        <p159:morph option="byObject"/>
      </p:transition>
    </mc:Choice>
    <mc:Fallback xmlns="">
      <p:transition spd="slow" advClick="0" advTm="3504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16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extLst>
    <p:ext uri="{E180D4A7-C9FB-4DFB-919C-405C955672EB}">
      <p14:showEvtLst xmlns:p14="http://schemas.microsoft.com/office/powerpoint/2010/main">
        <p14:playEvt time="2" objId="6"/>
        <p14:stopEvt time="32671" objId="6"/>
      </p14:showEvtLst>
    </p:ext>
  </p:extLs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2800" b="1" dirty="0">
                <a:latin typeface="Arial" panose="020B0604020202020204" pitchFamily="34" charset="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1020334"/>
            <a:ext cx="3814100" cy="4496900"/>
          </a:xfrm>
        </p:spPr>
        <p:txBody>
          <a:bodyPr/>
          <a:lstStyle/>
          <a:p>
            <a:pPr marL="0" indent="0">
              <a:lnSpc>
                <a:spcPct val="150000"/>
              </a:lnSpc>
              <a:buNone/>
            </a:pPr>
            <a:r>
              <a:rPr lang="en-GB" sz="1200" b="1" dirty="0">
                <a:latin typeface="Arial" panose="020B0604020202020204" pitchFamily="34" charset="0"/>
                <a:cs typeface="Arial" panose="020B0604020202020204" pitchFamily="34" charset="0"/>
              </a:rPr>
              <a:t>What puts Arthur at risk?</a:t>
            </a:r>
          </a:p>
          <a:p>
            <a:pPr marL="0" indent="0">
              <a:lnSpc>
                <a:spcPct val="150000"/>
              </a:lnSpc>
              <a:buNone/>
            </a:pPr>
            <a:endParaRPr lang="en-GB" sz="1200" b="1"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Long-term smoking history </a:t>
            </a:r>
          </a:p>
          <a:p>
            <a:pPr>
              <a:lnSpc>
                <a:spcPct val="150000"/>
              </a:lnSpc>
            </a:pPr>
            <a:r>
              <a:rPr lang="en-GB" sz="1200" dirty="0">
                <a:latin typeface="Arial" panose="020B0604020202020204" pitchFamily="34" charset="0"/>
                <a:cs typeface="Arial" panose="020B0604020202020204" pitchFamily="34" charset="0"/>
              </a:rPr>
              <a:t>Previous occupational dust exposure</a:t>
            </a:r>
          </a:p>
          <a:p>
            <a:pPr>
              <a:lnSpc>
                <a:spcPct val="150000"/>
              </a:lnSpc>
            </a:pPr>
            <a:r>
              <a:rPr lang="en-GB" sz="1200" dirty="0">
                <a:latin typeface="Arial" panose="020B0604020202020204" pitchFamily="34" charset="0"/>
                <a:cs typeface="Arial" panose="020B0604020202020204" pitchFamily="34" charset="0"/>
              </a:rPr>
              <a:t>Environmental factors ( Air pollution)</a:t>
            </a:r>
          </a:p>
          <a:p>
            <a:pPr>
              <a:lnSpc>
                <a:spcPct val="150000"/>
              </a:lnSpc>
            </a:pPr>
            <a:r>
              <a:rPr lang="en-GB" sz="1200" dirty="0">
                <a:latin typeface="Arial" panose="020B0604020202020204" pitchFamily="34" charset="0"/>
                <a:cs typeface="Arial" panose="020B0604020202020204" pitchFamily="34" charset="0"/>
              </a:rPr>
              <a:t>Physiological factors (Low BMI, reduced mobility and poor exercise tolerance)</a:t>
            </a:r>
          </a:p>
          <a:p>
            <a:pPr>
              <a:lnSpc>
                <a:spcPct val="150000"/>
              </a:lnSpc>
            </a:pPr>
            <a:r>
              <a:rPr lang="en-GB" sz="1200" dirty="0">
                <a:latin typeface="Arial" panose="020B0604020202020204" pitchFamily="34" charset="0"/>
                <a:cs typeface="Arial" panose="020B0604020202020204" pitchFamily="34" charset="0"/>
              </a:rPr>
              <a:t>Clinical vulnerability to respiratory infections </a:t>
            </a:r>
          </a:p>
          <a:p>
            <a:pPr marL="0" indent="0">
              <a:buNone/>
            </a:pPr>
            <a:endParaRPr lang="en-GB" sz="1200" dirty="0">
              <a:solidFill>
                <a:srgbClr val="0070C0"/>
              </a:solidFill>
              <a:latin typeface="Arial" panose="020B0604020202020204" pitchFamily="34" charset="0"/>
              <a:cs typeface="Arial" panose="020B0604020202020204" pitchFamily="34" charset="0"/>
            </a:endParaRPr>
          </a:p>
          <a:p>
            <a:pPr marL="0" indent="0">
              <a:buNone/>
            </a:pPr>
            <a:endParaRPr lang="en-GB" sz="1200" dirty="0">
              <a:solidFill>
                <a:srgbClr val="0070C0"/>
              </a:solidFill>
              <a:latin typeface="Arial" panose="020B0604020202020204" pitchFamily="34" charset="0"/>
              <a:cs typeface="Arial" panose="020B0604020202020204" pitchFamily="34" charset="0"/>
            </a:endParaRPr>
          </a:p>
          <a:p>
            <a:pPr marL="0" indent="0">
              <a:buNone/>
            </a:pPr>
            <a:endParaRPr lang="en-GB" sz="1200" dirty="0">
              <a:solidFill>
                <a:srgbClr val="0070C0"/>
              </a:solidFill>
              <a:latin typeface="Arial" panose="020B0604020202020204" pitchFamily="34" charset="0"/>
              <a:cs typeface="Arial" panose="020B0604020202020204" pitchFamily="34" charset="0"/>
            </a:endParaRPr>
          </a:p>
          <a:p>
            <a:pPr marL="0" indent="0">
              <a:buNone/>
            </a:pPr>
            <a:endParaRPr lang="en-GB" sz="1200" dirty="0">
              <a:solidFill>
                <a:srgbClr val="0070C0"/>
              </a:solidFill>
              <a:latin typeface="Arial" panose="020B0604020202020204" pitchFamily="34" charset="0"/>
              <a:cs typeface="Arial" panose="020B0604020202020204" pitchFamily="34" charset="0"/>
            </a:endParaRPr>
          </a:p>
          <a:p>
            <a:pPr marL="0" indent="0">
              <a:buNone/>
            </a:pPr>
            <a:endParaRPr lang="en-GB" sz="1200" dirty="0">
              <a:solidFill>
                <a:srgbClr val="0070C0"/>
              </a:solidFill>
              <a:latin typeface="Arial" panose="020B0604020202020204" pitchFamily="34" charset="0"/>
              <a:cs typeface="Arial" panose="020B0604020202020204" pitchFamily="34" charset="0"/>
            </a:endParaRPr>
          </a:p>
          <a:p>
            <a:pPr marL="0" indent="0">
              <a:buNone/>
            </a:pPr>
            <a:endParaRPr lang="en-GB" sz="1200" dirty="0">
              <a:solidFill>
                <a:srgbClr val="0070C0"/>
              </a:solidFill>
              <a:latin typeface="Arial" panose="020B0604020202020204" pitchFamily="34" charset="0"/>
              <a:cs typeface="Arial" panose="020B0604020202020204" pitchFamily="34" charset="0"/>
            </a:endParaRPr>
          </a:p>
          <a:p>
            <a:pPr marL="0" indent="0">
              <a:buNone/>
            </a:pPr>
            <a:endParaRPr lang="en-GB" sz="1200" dirty="0">
              <a:solidFill>
                <a:srgbClr val="0070C0"/>
              </a:solidFill>
              <a:latin typeface="Arial" panose="020B0604020202020204" pitchFamily="34" charset="0"/>
              <a:cs typeface="Arial" panose="020B0604020202020204" pitchFamily="34" charset="0"/>
            </a:endParaRPr>
          </a:p>
          <a:p>
            <a:pPr marL="0" indent="0">
              <a:buNone/>
            </a:pPr>
            <a:endParaRPr lang="en-GB" sz="1200" dirty="0">
              <a:solidFill>
                <a:srgbClr val="0070C0"/>
              </a:solidFill>
              <a:latin typeface="Arial" panose="020B0604020202020204" pitchFamily="34" charset="0"/>
              <a:cs typeface="Arial" panose="020B0604020202020204" pitchFamily="34" charset="0"/>
            </a:endParaRPr>
          </a:p>
          <a:p>
            <a:pPr marL="0" indent="0">
              <a:buNone/>
            </a:pPr>
            <a:r>
              <a:rPr lang="en-GB" sz="1200" dirty="0"/>
              <a:t>(WHO, 2024; GOLD, 2025)</a:t>
            </a:r>
            <a:endParaRPr lang="en-GB" sz="1200" dirty="0">
              <a:solidFill>
                <a:srgbClr val="0070C0"/>
              </a:solidFill>
              <a:latin typeface="Arial" panose="020B0604020202020204" pitchFamily="34" charset="0"/>
              <a:cs typeface="Arial" panose="020B0604020202020204" pitchFamily="34" charset="0"/>
            </a:endParaRPr>
          </a:p>
        </p:txBody>
      </p:sp>
      <p:pic>
        <p:nvPicPr>
          <p:cNvPr id="8" name="Picture 7" descr="construction-worker-icon | Mark Mead Concrete Construction">
            <a:extLst>
              <a:ext uri="{FF2B5EF4-FFF2-40B4-BE49-F238E27FC236}">
                <a16:creationId xmlns:a16="http://schemas.microsoft.com/office/drawing/2014/main" id="{1213DE60-86E4-62AB-036A-C497054211BA}"/>
              </a:ext>
            </a:extLst>
          </p:cNvPr>
          <p:cNvPicPr>
            <a:picLocks noChangeAspect="1"/>
          </p:cNvPicPr>
          <p:nvPr/>
        </p:nvPicPr>
        <p:blipFill>
          <a:blip r:embed="rId5"/>
          <a:stretch>
            <a:fillRect/>
          </a:stretch>
        </p:blipFill>
        <p:spPr>
          <a:xfrm>
            <a:off x="4931866" y="1096702"/>
            <a:ext cx="932444" cy="932444"/>
          </a:xfrm>
          <a:prstGeom prst="rect">
            <a:avLst/>
          </a:prstGeom>
        </p:spPr>
      </p:pic>
      <p:pic>
        <p:nvPicPr>
          <p:cNvPr id="10" name="Picture 9">
            <a:extLst>
              <a:ext uri="{FF2B5EF4-FFF2-40B4-BE49-F238E27FC236}">
                <a16:creationId xmlns:a16="http://schemas.microsoft.com/office/drawing/2014/main" id="{41DF6D94-1F4C-2EFC-A386-D3A42EA34CDC}"/>
              </a:ext>
            </a:extLst>
          </p:cNvPr>
          <p:cNvPicPr>
            <a:picLocks noChangeAspect="1"/>
          </p:cNvPicPr>
          <p:nvPr/>
        </p:nvPicPr>
        <p:blipFill>
          <a:blip r:embed="rId6"/>
          <a:stretch>
            <a:fillRect/>
          </a:stretch>
        </p:blipFill>
        <p:spPr>
          <a:xfrm>
            <a:off x="6950412" y="985599"/>
            <a:ext cx="1126788" cy="1126788"/>
          </a:xfrm>
          <a:prstGeom prst="rect">
            <a:avLst/>
          </a:prstGeom>
        </p:spPr>
      </p:pic>
      <p:pic>
        <p:nvPicPr>
          <p:cNvPr id="12" name="Picture 11">
            <a:extLst>
              <a:ext uri="{FF2B5EF4-FFF2-40B4-BE49-F238E27FC236}">
                <a16:creationId xmlns:a16="http://schemas.microsoft.com/office/drawing/2014/main" id="{22EE3F3A-6FFE-F8F7-3803-86D3E16EB015}"/>
              </a:ext>
            </a:extLst>
          </p:cNvPr>
          <p:cNvPicPr>
            <a:picLocks noChangeAspect="1"/>
          </p:cNvPicPr>
          <p:nvPr/>
        </p:nvPicPr>
        <p:blipFill>
          <a:blip r:embed="rId7"/>
          <a:stretch>
            <a:fillRect/>
          </a:stretch>
        </p:blipFill>
        <p:spPr>
          <a:xfrm>
            <a:off x="4834693" y="4272989"/>
            <a:ext cx="1126788" cy="1126788"/>
          </a:xfrm>
          <a:prstGeom prst="rect">
            <a:avLst/>
          </a:prstGeom>
        </p:spPr>
      </p:pic>
      <p:pic>
        <p:nvPicPr>
          <p:cNvPr id="14" name="Picture 13">
            <a:extLst>
              <a:ext uri="{FF2B5EF4-FFF2-40B4-BE49-F238E27FC236}">
                <a16:creationId xmlns:a16="http://schemas.microsoft.com/office/drawing/2014/main" id="{0E9F5EA0-E281-45EE-8003-518D1281DE43}"/>
              </a:ext>
            </a:extLst>
          </p:cNvPr>
          <p:cNvPicPr>
            <a:picLocks noChangeAspect="1"/>
          </p:cNvPicPr>
          <p:nvPr/>
        </p:nvPicPr>
        <p:blipFill>
          <a:blip r:embed="rId8"/>
          <a:srcRect b="9451"/>
          <a:stretch>
            <a:fillRect/>
          </a:stretch>
        </p:blipFill>
        <p:spPr>
          <a:xfrm>
            <a:off x="6891273" y="4272989"/>
            <a:ext cx="1245066" cy="1259763"/>
          </a:xfrm>
          <a:prstGeom prst="rect">
            <a:avLst/>
          </a:prstGeom>
        </p:spPr>
      </p:pic>
      <p:pic>
        <p:nvPicPr>
          <p:cNvPr id="16" name="Picture 15">
            <a:extLst>
              <a:ext uri="{FF2B5EF4-FFF2-40B4-BE49-F238E27FC236}">
                <a16:creationId xmlns:a16="http://schemas.microsoft.com/office/drawing/2014/main" id="{0A8AB932-7573-BC58-1B13-E7E600EEBB38}"/>
              </a:ext>
            </a:extLst>
          </p:cNvPr>
          <p:cNvPicPr>
            <a:picLocks noChangeAspect="1"/>
          </p:cNvPicPr>
          <p:nvPr/>
        </p:nvPicPr>
        <p:blipFill>
          <a:blip r:embed="rId9"/>
          <a:srcRect l="16140" t="11172" r="12399" b="16202"/>
          <a:stretch>
            <a:fillRect/>
          </a:stretch>
        </p:blipFill>
        <p:spPr>
          <a:xfrm>
            <a:off x="6838780" y="2410827"/>
            <a:ext cx="1333620" cy="1563722"/>
          </a:xfrm>
          <a:prstGeom prst="rect">
            <a:avLst/>
          </a:prstGeom>
        </p:spPr>
      </p:pic>
      <p:pic>
        <p:nvPicPr>
          <p:cNvPr id="18" name="Picture 17">
            <a:extLst>
              <a:ext uri="{FF2B5EF4-FFF2-40B4-BE49-F238E27FC236}">
                <a16:creationId xmlns:a16="http://schemas.microsoft.com/office/drawing/2014/main" id="{30335191-2D0D-5E12-4BF7-108AE98AE3A3}"/>
              </a:ext>
            </a:extLst>
          </p:cNvPr>
          <p:cNvPicPr>
            <a:picLocks noChangeAspect="1"/>
          </p:cNvPicPr>
          <p:nvPr/>
        </p:nvPicPr>
        <p:blipFill>
          <a:blip r:embed="rId10"/>
          <a:stretch>
            <a:fillRect/>
          </a:stretch>
        </p:blipFill>
        <p:spPr>
          <a:xfrm>
            <a:off x="4731277" y="2477707"/>
            <a:ext cx="1333621" cy="1333621"/>
          </a:xfrm>
          <a:prstGeom prst="rect">
            <a:avLst/>
          </a:prstGeom>
        </p:spPr>
      </p:pic>
      <p:pic>
        <p:nvPicPr>
          <p:cNvPr id="5" name="Recorded Sound">
            <a:hlinkClick r:id="" action="ppaction://media"/>
            <a:extLst>
              <a:ext uri="{FF2B5EF4-FFF2-40B4-BE49-F238E27FC236}">
                <a16:creationId xmlns:a16="http://schemas.microsoft.com/office/drawing/2014/main" id="{EC8E7347-6F2B-A7BA-975E-FBB7307E99D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093825" y="591011"/>
            <a:ext cx="609600" cy="609600"/>
          </a:xfrm>
          <a:prstGeom prst="rect">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77231">
        <p159:morph option="byObject"/>
      </p:transition>
    </mc:Choice>
    <mc:Fallback xmlns="">
      <p:transition spd="slow" advClick="0" advTm="7723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271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8" objId="7"/>
        <p14:stopEvt time="74702" objId="7"/>
      </p14:showEvtLst>
    </p:ext>
  </p:extLs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9"/>
            <a:ext cx="8229600" cy="778097"/>
          </a:xfrm>
        </p:spPr>
        <p:txBody>
          <a:bodyPr/>
          <a:lstStyle/>
          <a:p>
            <a:r>
              <a:rPr lang="en-GB" sz="28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052736"/>
            <a:ext cx="8229600" cy="4464497"/>
          </a:xfrm>
        </p:spPr>
        <p:txBody>
          <a:bodyPr/>
          <a:lstStyle/>
          <a:p>
            <a:pPr marL="0" indent="0">
              <a:lnSpc>
                <a:spcPct val="150000"/>
              </a:lnSpc>
              <a:buNone/>
            </a:pPr>
            <a:r>
              <a:rPr lang="en-GB" sz="1200" b="1" dirty="0">
                <a:latin typeface="Arial" panose="020B0604020202020204" pitchFamily="34" charset="0"/>
                <a:cs typeface="Arial" panose="020B0604020202020204" pitchFamily="34" charset="0"/>
              </a:rPr>
              <a:t>Evidence-Based Care (NICE &amp; GOLD Guidelines)</a:t>
            </a:r>
          </a:p>
          <a:p>
            <a:pPr marL="0" indent="0">
              <a:lnSpc>
                <a:spcPct val="150000"/>
              </a:lnSpc>
              <a:buNone/>
            </a:pPr>
            <a:r>
              <a:rPr lang="en-GB" sz="1200" b="1" dirty="0">
                <a:latin typeface="Arial" panose="020B0604020202020204" pitchFamily="34" charset="0"/>
                <a:cs typeface="Arial" panose="020B0604020202020204" pitchFamily="34" charset="0"/>
              </a:rPr>
              <a:t>Primary Interventions</a:t>
            </a:r>
            <a:endParaRPr lang="en-GB" sz="1200" dirty="0">
              <a:latin typeface="Arial" panose="020B0604020202020204" pitchFamily="34" charset="0"/>
              <a:cs typeface="Arial" panose="020B0604020202020204" pitchFamily="34" charset="0"/>
            </a:endParaRPr>
          </a:p>
          <a:p>
            <a:pPr lvl="1">
              <a:lnSpc>
                <a:spcPct val="150000"/>
              </a:lnSpc>
            </a:pPr>
            <a:r>
              <a:rPr lang="en-GB" sz="1200" dirty="0">
                <a:latin typeface="Arial" panose="020B0604020202020204" pitchFamily="34" charset="0"/>
                <a:cs typeface="Arial" panose="020B0604020202020204" pitchFamily="34" charset="0"/>
              </a:rPr>
              <a:t>Referral to specialist smoking cessation services.</a:t>
            </a:r>
          </a:p>
          <a:p>
            <a:pPr lvl="1">
              <a:lnSpc>
                <a:spcPct val="150000"/>
              </a:lnSpc>
            </a:pPr>
            <a:r>
              <a:rPr lang="en-GB" sz="1200" dirty="0">
                <a:latin typeface="Arial" panose="020B0604020202020204" pitchFamily="34" charset="0"/>
                <a:cs typeface="Arial" panose="020B0604020202020204" pitchFamily="34" charset="0"/>
              </a:rPr>
              <a:t>Enrolment in Pulmonary Rehabilitation to improve mobility.</a:t>
            </a:r>
          </a:p>
          <a:p>
            <a:pPr marL="0" indent="0">
              <a:lnSpc>
                <a:spcPct val="150000"/>
              </a:lnSpc>
              <a:buNone/>
            </a:pPr>
            <a:r>
              <a:rPr lang="en-GB" sz="1200" b="1" dirty="0">
                <a:latin typeface="Arial" panose="020B0604020202020204" pitchFamily="34" charset="0"/>
                <a:cs typeface="Arial" panose="020B0604020202020204" pitchFamily="34" charset="0"/>
              </a:rPr>
              <a:t>Proactive Clinical Management</a:t>
            </a:r>
            <a:endParaRPr lang="en-GB" sz="1200" dirty="0">
              <a:latin typeface="Arial" panose="020B0604020202020204" pitchFamily="34" charset="0"/>
              <a:cs typeface="Arial" panose="020B0604020202020204" pitchFamily="34" charset="0"/>
            </a:endParaRPr>
          </a:p>
          <a:p>
            <a:pPr lvl="1">
              <a:lnSpc>
                <a:spcPct val="150000"/>
              </a:lnSpc>
            </a:pPr>
            <a:r>
              <a:rPr lang="en-GB" sz="1200" dirty="0">
                <a:latin typeface="Arial" panose="020B0604020202020204" pitchFamily="34" charset="0"/>
                <a:cs typeface="Arial" panose="020B0604020202020204" pitchFamily="34" charset="0"/>
              </a:rPr>
              <a:t>Annual influenza and pneumonia vaccinations.</a:t>
            </a:r>
          </a:p>
          <a:p>
            <a:pPr lvl="1">
              <a:lnSpc>
                <a:spcPct val="150000"/>
              </a:lnSpc>
            </a:pPr>
            <a:r>
              <a:rPr lang="en-GB" sz="1200" dirty="0">
                <a:latin typeface="Arial" panose="020B0604020202020204" pitchFamily="34" charset="0"/>
                <a:cs typeface="Arial" panose="020B0604020202020204" pitchFamily="34" charset="0"/>
              </a:rPr>
              <a:t>Regular review of inhaler technique and use of spacers.</a:t>
            </a:r>
          </a:p>
          <a:p>
            <a:pPr lvl="1">
              <a:lnSpc>
                <a:spcPct val="150000"/>
              </a:lnSpc>
            </a:pPr>
            <a:r>
              <a:rPr lang="en-GB" sz="1200" dirty="0">
                <a:latin typeface="Arial" panose="020B0604020202020204" pitchFamily="34" charset="0"/>
                <a:cs typeface="Arial" panose="020B0604020202020204" pitchFamily="34" charset="0"/>
              </a:rPr>
              <a:t>Routine spirometry and resting oxygen monitoring.</a:t>
            </a:r>
          </a:p>
          <a:p>
            <a:pPr marL="0" indent="0">
              <a:lnSpc>
                <a:spcPct val="150000"/>
              </a:lnSpc>
              <a:buNone/>
            </a:pPr>
            <a:r>
              <a:rPr lang="en-GB" sz="1200" b="1" dirty="0">
                <a:latin typeface="Arial" panose="020B0604020202020204" pitchFamily="34" charset="0"/>
                <a:cs typeface="Arial" panose="020B0604020202020204" pitchFamily="34" charset="0"/>
              </a:rPr>
              <a:t>Holistic Support &amp; Review</a:t>
            </a:r>
            <a:endParaRPr lang="en-GB" sz="1200" dirty="0">
              <a:latin typeface="Arial" panose="020B0604020202020204" pitchFamily="34" charset="0"/>
              <a:cs typeface="Arial" panose="020B0604020202020204" pitchFamily="34" charset="0"/>
            </a:endParaRPr>
          </a:p>
          <a:p>
            <a:pPr lvl="1">
              <a:lnSpc>
                <a:spcPct val="150000"/>
              </a:lnSpc>
            </a:pPr>
            <a:r>
              <a:rPr lang="en-GB" sz="1200" dirty="0">
                <a:latin typeface="Arial" panose="020B0604020202020204" pitchFamily="34" charset="0"/>
                <a:cs typeface="Arial" panose="020B0604020202020204" pitchFamily="34" charset="0"/>
              </a:rPr>
              <a:t>Immediate nutritional intervention (Dietitian referral for BMI of 19).</a:t>
            </a:r>
          </a:p>
          <a:p>
            <a:pPr lvl="1">
              <a:lnSpc>
                <a:spcPct val="150000"/>
              </a:lnSpc>
            </a:pPr>
            <a:r>
              <a:rPr lang="en-GB" sz="1200" dirty="0">
                <a:latin typeface="Arial" panose="020B0604020202020204" pitchFamily="34" charset="0"/>
                <a:cs typeface="Arial" panose="020B0604020202020204" pitchFamily="34" charset="0"/>
              </a:rPr>
              <a:t>Co-produced, personalised COPD self-management plan.</a:t>
            </a:r>
          </a:p>
          <a:p>
            <a:pPr lvl="1">
              <a:lnSpc>
                <a:spcPct val="150000"/>
              </a:lnSpc>
            </a:pPr>
            <a:r>
              <a:rPr lang="en-GB" sz="1200" dirty="0">
                <a:latin typeface="Arial" panose="020B0604020202020204" pitchFamily="34" charset="0"/>
                <a:cs typeface="Arial" panose="020B0604020202020204" pitchFamily="34" charset="0"/>
              </a:rPr>
              <a:t>Scheduled multidisciplinary reviews with GP and COPD nurse</a:t>
            </a:r>
          </a:p>
          <a:p>
            <a:pPr lvl="1">
              <a:lnSpc>
                <a:spcPct val="150000"/>
              </a:lnSpc>
            </a:pPr>
            <a:endParaRPr lang="en-GB" sz="1200" dirty="0">
              <a:latin typeface="Arial" panose="020B0604020202020204" pitchFamily="34" charset="0"/>
              <a:cs typeface="Arial" panose="020B0604020202020204" pitchFamily="34" charset="0"/>
            </a:endParaRPr>
          </a:p>
          <a:p>
            <a:pPr marL="457200" lvl="1" indent="0">
              <a:lnSpc>
                <a:spcPct val="150000"/>
              </a:lnSpc>
              <a:buNone/>
            </a:pPr>
            <a:r>
              <a:rPr lang="en-GB" sz="1200" dirty="0"/>
              <a:t>(NICE, 2023; GOLD, 2025)</a:t>
            </a:r>
            <a:endParaRPr lang="en-GB" sz="1200" dirty="0">
              <a:latin typeface="Arial" panose="020B0604020202020204" pitchFamily="34" charset="0"/>
              <a:cs typeface="Arial" panose="020B0604020202020204" pitchFamily="34" charset="0"/>
            </a:endParaRPr>
          </a:p>
          <a:p>
            <a:pPr marL="0" indent="0">
              <a:buNone/>
            </a:pPr>
            <a:endParaRPr lang="en-GB" sz="12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18/07/2026</a:t>
            </a:fld>
            <a:endParaRPr lang="en-GB" altLang="en-US" dirty="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dirty="0"/>
          </a:p>
        </p:txBody>
      </p:sp>
      <p:pic>
        <p:nvPicPr>
          <p:cNvPr id="8" name="Picture 7">
            <a:extLst>
              <a:ext uri="{FF2B5EF4-FFF2-40B4-BE49-F238E27FC236}">
                <a16:creationId xmlns:a16="http://schemas.microsoft.com/office/drawing/2014/main" id="{B14ECD1C-0EBC-24CC-92E6-9492AA10250A}"/>
              </a:ext>
            </a:extLst>
          </p:cNvPr>
          <p:cNvPicPr>
            <a:picLocks noChangeAspect="1"/>
          </p:cNvPicPr>
          <p:nvPr/>
        </p:nvPicPr>
        <p:blipFill>
          <a:blip r:embed="rId5"/>
          <a:stretch>
            <a:fillRect/>
          </a:stretch>
        </p:blipFill>
        <p:spPr>
          <a:xfrm>
            <a:off x="6594440" y="2514319"/>
            <a:ext cx="1263202" cy="1024508"/>
          </a:xfrm>
          <a:prstGeom prst="rect">
            <a:avLst/>
          </a:prstGeom>
        </p:spPr>
      </p:pic>
      <p:pic>
        <p:nvPicPr>
          <p:cNvPr id="10" name="Picture 9">
            <a:extLst>
              <a:ext uri="{FF2B5EF4-FFF2-40B4-BE49-F238E27FC236}">
                <a16:creationId xmlns:a16="http://schemas.microsoft.com/office/drawing/2014/main" id="{8AC3D28A-618D-4EFF-F06C-ED4AC693BE9B}"/>
              </a:ext>
            </a:extLst>
          </p:cNvPr>
          <p:cNvPicPr>
            <a:picLocks noChangeAspect="1"/>
          </p:cNvPicPr>
          <p:nvPr/>
        </p:nvPicPr>
        <p:blipFill>
          <a:blip r:embed="rId6"/>
          <a:stretch>
            <a:fillRect/>
          </a:stretch>
        </p:blipFill>
        <p:spPr>
          <a:xfrm>
            <a:off x="6488109" y="1035325"/>
            <a:ext cx="1463432" cy="1228954"/>
          </a:xfrm>
          <a:prstGeom prst="rect">
            <a:avLst/>
          </a:prstGeom>
        </p:spPr>
      </p:pic>
      <p:pic>
        <p:nvPicPr>
          <p:cNvPr id="12" name="Picture 11">
            <a:extLst>
              <a:ext uri="{FF2B5EF4-FFF2-40B4-BE49-F238E27FC236}">
                <a16:creationId xmlns:a16="http://schemas.microsoft.com/office/drawing/2014/main" id="{284A5733-6286-A459-1CBE-315E7198BCB6}"/>
              </a:ext>
            </a:extLst>
          </p:cNvPr>
          <p:cNvPicPr>
            <a:picLocks noChangeAspect="1"/>
          </p:cNvPicPr>
          <p:nvPr/>
        </p:nvPicPr>
        <p:blipFill>
          <a:blip r:embed="rId7"/>
          <a:stretch>
            <a:fillRect/>
          </a:stretch>
        </p:blipFill>
        <p:spPr>
          <a:xfrm>
            <a:off x="6588224" y="3846950"/>
            <a:ext cx="1263202" cy="1121854"/>
          </a:xfrm>
          <a:prstGeom prst="rect">
            <a:avLst/>
          </a:prstGeom>
        </p:spPr>
      </p:pic>
      <p:pic>
        <p:nvPicPr>
          <p:cNvPr id="9" name="Recorded Sound">
            <a:hlinkClick r:id="" action="ppaction://media"/>
            <a:extLst>
              <a:ext uri="{FF2B5EF4-FFF2-40B4-BE49-F238E27FC236}">
                <a16:creationId xmlns:a16="http://schemas.microsoft.com/office/drawing/2014/main" id="{57995FC5-62AA-8855-9D6E-B89CFA29CAA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851426" y="499560"/>
            <a:ext cx="609600" cy="609600"/>
          </a:xfrm>
          <a:prstGeom prst="rect">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79943">
        <p159:morph option="byObject"/>
      </p:transition>
    </mc:Choice>
    <mc:Fallback xmlns="">
      <p:transition spd="slow" advClick="0" advTm="799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681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extLst>
    <p:ext uri="{E180D4A7-C9FB-4DFB-919C-405C955672EB}">
      <p14:showEvtLst xmlns:p14="http://schemas.microsoft.com/office/powerpoint/2010/main">
        <p14:playEvt time="2" objId="6"/>
        <p14:stopEvt time="78202" objId="6"/>
      </p14:showEvtLst>
    </p:ext>
  </p:extLs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457200" y="274638"/>
            <a:ext cx="8229600" cy="850106"/>
          </a:xfrm>
        </p:spPr>
        <p:txBody>
          <a:bodyPr/>
          <a:lstStyle/>
          <a:p>
            <a:r>
              <a:rPr lang="en-GB" sz="2800" b="1"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225886"/>
            <a:ext cx="8229600" cy="2203115"/>
          </a:xfrm>
        </p:spPr>
        <p:txBody>
          <a:bodyPr/>
          <a:lstStyle/>
          <a:p>
            <a:r>
              <a:rPr lang="en-GB" sz="1200" dirty="0">
                <a:latin typeface="Arial" panose="020B0604020202020204" pitchFamily="34" charset="0"/>
                <a:cs typeface="Arial" panose="020B0604020202020204" pitchFamily="34" charset="0"/>
              </a:rPr>
              <a:t>Arthur’s COPD has affected his respiratory function, daily activities and quality of life.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COPD causes changes to the lungs that can lead to symptoms such as breathlessness and reduced activity levels.</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 person-centred care plan can support symptom management, reduce flare-ups and promote independence.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Ongoing support, lifestyle changes and regular monitoring can help Arthur manage his condition effectively.</a:t>
            </a:r>
            <a:endParaRPr lang="en-GB" sz="12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18/07/2026</a:t>
            </a:fld>
            <a:endParaRPr lang="en-GB" altLang="en-US" dirty="0"/>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dirty="0"/>
          </a:p>
        </p:txBody>
      </p:sp>
      <p:pic>
        <p:nvPicPr>
          <p:cNvPr id="9" name="Picture 8">
            <a:extLst>
              <a:ext uri="{FF2B5EF4-FFF2-40B4-BE49-F238E27FC236}">
                <a16:creationId xmlns:a16="http://schemas.microsoft.com/office/drawing/2014/main" id="{9F6C87E0-8C31-5CAC-A457-4AEDED55E1F6}"/>
              </a:ext>
            </a:extLst>
          </p:cNvPr>
          <p:cNvPicPr>
            <a:picLocks noChangeAspect="1"/>
          </p:cNvPicPr>
          <p:nvPr/>
        </p:nvPicPr>
        <p:blipFill>
          <a:blip r:embed="rId5"/>
          <a:stretch>
            <a:fillRect/>
          </a:stretch>
        </p:blipFill>
        <p:spPr>
          <a:xfrm>
            <a:off x="3059832" y="3212976"/>
            <a:ext cx="3024336" cy="2102535"/>
          </a:xfrm>
          <a:prstGeom prst="rect">
            <a:avLst/>
          </a:prstGeom>
        </p:spPr>
      </p:pic>
      <p:pic>
        <p:nvPicPr>
          <p:cNvPr id="7" name="Recorded Sound">
            <a:hlinkClick r:id="" action="ppaction://media"/>
            <a:extLst>
              <a:ext uri="{FF2B5EF4-FFF2-40B4-BE49-F238E27FC236}">
                <a16:creationId xmlns:a16="http://schemas.microsoft.com/office/drawing/2014/main" id="{7B5049FC-C7FD-C082-23E4-0350F8B37C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956550" y="394891"/>
            <a:ext cx="609600" cy="609600"/>
          </a:xfrm>
          <a:prstGeom prst="rect">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69933">
        <p159:morph option="byObject"/>
      </p:transition>
    </mc:Choice>
    <mc:Fallback xmlns="">
      <p:transition spd="slow" advClick="0" advTm="699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898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extLst>
    <p:ext uri="{E180D4A7-C9FB-4DFB-919C-405C955672EB}">
      <p14:showEvtLst xmlns:p14="http://schemas.microsoft.com/office/powerpoint/2010/main">
        <p14:playEvt time="2" objId="7"/>
        <p14:stopEvt time="69303" objId="7"/>
      </p14:showEvt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2800" b="1" dirty="0">
                <a:latin typeface="Arial" panose="020B0604020202020204" pitchFamily="34" charset="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268760"/>
            <a:ext cx="8229600" cy="4248473"/>
          </a:xfrm>
        </p:spPr>
        <p:txBody>
          <a:bodyPr/>
          <a:lstStyle/>
          <a:p>
            <a:pPr>
              <a:lnSpc>
                <a:spcPct val="150000"/>
              </a:lnSpc>
            </a:pPr>
            <a:r>
              <a:rPr lang="en-GB" sz="1200" dirty="0"/>
              <a:t>Asthma + Lung UK (2024) </a:t>
            </a:r>
            <a:r>
              <a:rPr lang="en-GB" sz="1200" i="1" dirty="0"/>
              <a:t>COPD (chronic obstructive pulmonary disease): Symptoms, causes and treatment</a:t>
            </a:r>
            <a:r>
              <a:rPr lang="en-GB" sz="1200" dirty="0"/>
              <a:t>. Available at: </a:t>
            </a:r>
            <a:r>
              <a:rPr lang="en-GB" sz="1200" dirty="0">
                <a:hlinkClick r:id="rId5"/>
              </a:rPr>
              <a:t>https://www.blf.org.uk</a:t>
            </a:r>
            <a:r>
              <a:rPr lang="en-GB" sz="1200" dirty="0"/>
              <a:t> (Accessed: 9 July 2026).</a:t>
            </a:r>
          </a:p>
          <a:p>
            <a:pPr>
              <a:lnSpc>
                <a:spcPct val="150000"/>
              </a:lnSpc>
            </a:pPr>
            <a:r>
              <a:rPr lang="en-GB" sz="1200" dirty="0">
                <a:latin typeface="Arial" panose="020B0604020202020204" pitchFamily="34" charset="0"/>
                <a:cs typeface="Arial" panose="020B0604020202020204" pitchFamily="34" charset="0"/>
              </a:rPr>
              <a:t>Cleveland Clinic (2026) </a:t>
            </a:r>
            <a:r>
              <a:rPr lang="en-GB" sz="1200" i="1" dirty="0">
                <a:latin typeface="Arial" panose="020B0604020202020204" pitchFamily="34" charset="0"/>
                <a:cs typeface="Arial" panose="020B0604020202020204" pitchFamily="34" charset="0"/>
              </a:rPr>
              <a:t>Emphysema: Causes, symptoms, diagnosis &amp; treatment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6"/>
              </a:rPr>
              <a:t>https://my.clevelandclinic.org/health/diseases/9370-emphysema</a:t>
            </a:r>
            <a:r>
              <a:rPr lang="en-GB" sz="1200" dirty="0">
                <a:latin typeface="Arial" panose="020B0604020202020204" pitchFamily="34" charset="0"/>
                <a:cs typeface="Arial" panose="020B0604020202020204" pitchFamily="34" charset="0"/>
              </a:rPr>
              <a:t> (Accessed: 9 July 2026).</a:t>
            </a:r>
          </a:p>
          <a:p>
            <a:pPr>
              <a:lnSpc>
                <a:spcPct val="150000"/>
              </a:lnSpc>
            </a:pPr>
            <a:r>
              <a:rPr lang="en-GB" sz="1200" dirty="0">
                <a:latin typeface="Arial" panose="020B0604020202020204" pitchFamily="34" charset="0"/>
                <a:cs typeface="Arial" panose="020B0604020202020204" pitchFamily="34" charset="0"/>
              </a:rPr>
              <a:t>Global Initiative for Chronic Obstructive Lung Disease (GOLD) (2025) </a:t>
            </a:r>
            <a:r>
              <a:rPr lang="en-GB" sz="1200" i="1" dirty="0">
                <a:latin typeface="Arial" panose="020B0604020202020204" pitchFamily="34" charset="0"/>
                <a:cs typeface="Arial" panose="020B0604020202020204" pitchFamily="34" charset="0"/>
              </a:rPr>
              <a:t>Global Strategy for Prevention, Diagnosis and Management of COPD: 2025 Report</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7"/>
              </a:rPr>
              <a:t>https://goldcopd.org</a:t>
            </a:r>
            <a:r>
              <a:rPr lang="en-GB" sz="1200" dirty="0">
                <a:latin typeface="Arial" panose="020B0604020202020204" pitchFamily="34" charset="0"/>
                <a:cs typeface="Arial" panose="020B0604020202020204" pitchFamily="34" charset="0"/>
              </a:rPr>
              <a:t> (Accessed: 6 July 2026).</a:t>
            </a:r>
          </a:p>
          <a:p>
            <a:pPr>
              <a:lnSpc>
                <a:spcPct val="150000"/>
              </a:lnSpc>
            </a:pPr>
            <a:r>
              <a:rPr lang="en-GB" sz="1200" dirty="0">
                <a:latin typeface="Arial" panose="020B0604020202020204" pitchFamily="34" charset="0"/>
                <a:cs typeface="Arial" panose="020B0604020202020204" pitchFamily="34" charset="0"/>
              </a:rPr>
              <a:t>National Institute for Health and Care Excellence (NICE) (2023) </a:t>
            </a:r>
            <a:r>
              <a:rPr lang="en-GB" sz="1200" i="1" dirty="0">
                <a:latin typeface="Arial" panose="020B0604020202020204" pitchFamily="34" charset="0"/>
                <a:cs typeface="Arial" panose="020B0604020202020204" pitchFamily="34" charset="0"/>
              </a:rPr>
              <a:t>Chronic obstructive pulmonary disease in over 16s: diagnosis and management (NG115)</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8"/>
              </a:rPr>
              <a:t>https://www.nice.org.uk/guidance/ng115</a:t>
            </a:r>
            <a:r>
              <a:rPr lang="en-GB" sz="1200" dirty="0">
                <a:latin typeface="Arial" panose="020B0604020202020204" pitchFamily="34" charset="0"/>
                <a:cs typeface="Arial" panose="020B0604020202020204" pitchFamily="34" charset="0"/>
              </a:rPr>
              <a:t> (Accessed: 9 July 2026).</a:t>
            </a:r>
          </a:p>
          <a:p>
            <a:pPr>
              <a:lnSpc>
                <a:spcPct val="150000"/>
              </a:lnSpc>
            </a:pPr>
            <a:r>
              <a:rPr lang="en-GB" sz="1200" dirty="0">
                <a:latin typeface="Arial" panose="020B0604020202020204" pitchFamily="34" charset="0"/>
                <a:cs typeface="Arial" panose="020B0604020202020204" pitchFamily="34" charset="0"/>
              </a:rPr>
              <a:t>NHS (2025) </a:t>
            </a:r>
            <a:r>
              <a:rPr lang="en-GB" sz="1200" i="1" dirty="0">
                <a:latin typeface="Arial" panose="020B0604020202020204" pitchFamily="34" charset="0"/>
                <a:cs typeface="Arial" panose="020B0604020202020204" pitchFamily="34" charset="0"/>
              </a:rPr>
              <a:t>Chronic obstructive pulmonary disease (COPD)</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9"/>
              </a:rPr>
              <a:t>https://www.nhs.uk/conditions/chronic-obstructive-pulmonary-disease-copd/</a:t>
            </a:r>
            <a:r>
              <a:rPr lang="en-GB" sz="1200" dirty="0">
                <a:latin typeface="Arial" panose="020B0604020202020204" pitchFamily="34" charset="0"/>
                <a:cs typeface="Arial" panose="020B0604020202020204" pitchFamily="34" charset="0"/>
              </a:rPr>
              <a:t> (Accessed: 6 July 2026).</a:t>
            </a:r>
          </a:p>
          <a:p>
            <a:pPr>
              <a:lnSpc>
                <a:spcPct val="150000"/>
              </a:lnSpc>
            </a:pPr>
            <a:r>
              <a:rPr lang="en-GB" sz="1200" dirty="0"/>
              <a:t>World Health Organization (2024) </a:t>
            </a:r>
            <a:r>
              <a:rPr lang="en-GB" sz="1200" i="1" dirty="0"/>
              <a:t>Chronic obstructive pulmonary disease (COPD)</a:t>
            </a:r>
            <a:r>
              <a:rPr lang="en-GB" sz="1200" dirty="0"/>
              <a:t>. Available at: </a:t>
            </a:r>
            <a:r>
              <a:rPr lang="en-GB" sz="1200" dirty="0">
                <a:hlinkClick r:id="rId10"/>
              </a:rPr>
              <a:t>https://www.who.int</a:t>
            </a:r>
            <a:r>
              <a:rPr lang="en-GB" sz="1200" dirty="0"/>
              <a:t> (Accessed: 9 July 2026).</a:t>
            </a:r>
            <a:endParaRPr lang="en-GB" sz="1200" dirty="0">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18/07/2026</a:t>
            </a:fld>
            <a:endParaRPr lang="en-GB" altLang="en-US"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dirty="0"/>
          </a:p>
        </p:txBody>
      </p:sp>
      <p:pic>
        <p:nvPicPr>
          <p:cNvPr id="7" name="Recorded Sound">
            <a:hlinkClick r:id="" action="ppaction://media"/>
            <a:extLst>
              <a:ext uri="{FF2B5EF4-FFF2-40B4-BE49-F238E27FC236}">
                <a16:creationId xmlns:a16="http://schemas.microsoft.com/office/drawing/2014/main" id="{51BDD8EC-D44F-F2EA-7701-0C23F580C3A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7956550" y="394891"/>
            <a:ext cx="609600" cy="609600"/>
          </a:xfrm>
          <a:prstGeom prst="rect">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Click="0" advTm="8906">
        <p159:morph option="byObject"/>
      </p:transition>
    </mc:Choice>
    <mc:Fallback xmlns="">
      <p:transition spd="slow" advClick="0" advTm="890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21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extLst>
    <p:ext uri="{E180D4A7-C9FB-4DFB-919C-405C955672EB}">
      <p14:showEvtLst xmlns:p14="http://schemas.microsoft.com/office/powerpoint/2010/main">
        <p14:playEvt time="2" objId="3"/>
        <p14:stopEvt time="7779" objId="3"/>
      </p14:showEvtLst>
    </p:ext>
  </p:extLs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1692</TotalTime>
  <Words>3064</Words>
  <Application>Microsoft Office PowerPoint</Application>
  <PresentationFormat>On-screen Show (4:3)</PresentationFormat>
  <Paragraphs>283</Paragraphs>
  <Slides>11</Slides>
  <Notes>11</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Verdana</vt:lpstr>
      <vt:lpstr>20140311PresentationUWTSDTemplate</vt:lpstr>
      <vt:lpstr>PowerPoint Presentation</vt:lpstr>
      <vt:lpstr>Introduction to COPD</vt:lpstr>
      <vt:lpstr>Information about the person</vt:lpstr>
      <vt:lpstr>Anatomy and Physiology of COPD</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Sasha Khanom Reshma Mohammed (2429698)</cp:lastModifiedBy>
  <cp:revision>283</cp:revision>
  <cp:lastPrinted>2018-07-09T15:27:01Z</cp:lastPrinted>
  <dcterms:created xsi:type="dcterms:W3CDTF">2002-10-07T19:43:58Z</dcterms:created>
  <dcterms:modified xsi:type="dcterms:W3CDTF">2026-07-18T14:42:27Z</dcterms:modified>
</cp:coreProperties>
</file>