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6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18288000" cy="10287000"/>
  <p:notesSz cx="6858000" cy="9144000"/>
  <p:embeddedFontLst>
    <p:embeddedFont>
      <p:font typeface="Obra Letra Bold" charset="1" panose="00000000000000000000"/>
      <p:regular r:id="rId24"/>
    </p:embeddedFont>
    <p:embeddedFont>
      <p:font typeface="Monterchi Sans Bold" charset="1" panose="02000503060000020004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notesMasters/notesMaster1.xml" Type="http://schemas.openxmlformats.org/officeDocument/2006/relationships/notesMaster"/><Relationship Id="rId27" Target="theme/theme2.xml" Type="http://schemas.openxmlformats.org/officeDocument/2006/relationships/theme"/><Relationship Id="rId28" Target="notesSlides/notesSlide1.xml" Type="http://schemas.openxmlformats.org/officeDocument/2006/relationships/notesSlide"/><Relationship Id="rId29" Target="notesSlides/notesSlide2.xml" Type="http://schemas.openxmlformats.org/officeDocument/2006/relationships/notesSlide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Elected via by election - one leave and they are replaced. </a:t>
            </a:r>
          </a:p>
          <a:p>
            <a:r>
              <a:rPr lang="en-US"/>
              <a:t/>
            </a:r>
          </a:p>
          <a:p>
            <a:r>
              <a:rPr lang="en-US"/>
              <a:t>Now extended time limit due to the discussing of their removal.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90 Hereditary Peers were removed with 1999 Act. 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svg" Type="http://schemas.openxmlformats.org/officeDocument/2006/relationships/image"/><Relationship Id="rId13" Target="../media/image12.png" Type="http://schemas.openxmlformats.org/officeDocument/2006/relationships/image"/><Relationship Id="rId14" Target="../media/image13.png" Type="http://schemas.openxmlformats.org/officeDocument/2006/relationships/image"/><Relationship Id="rId15" Target="../media/image14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0.png" Type="http://schemas.openxmlformats.org/officeDocument/2006/relationships/image"/><Relationship Id="rId11" Target="../media/image11.sv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5.png" Type="http://schemas.openxmlformats.org/officeDocument/2006/relationships/image"/><Relationship Id="rId5" Target="../media/image16.svg" Type="http://schemas.openxmlformats.org/officeDocument/2006/relationships/image"/><Relationship Id="rId6" Target="../media/image12.png" Type="http://schemas.openxmlformats.org/officeDocument/2006/relationships/image"/><Relationship Id="rId7" Target="../media/image7.png" Type="http://schemas.openxmlformats.org/officeDocument/2006/relationships/image"/><Relationship Id="rId8" Target="../media/image8.png" Type="http://schemas.openxmlformats.org/officeDocument/2006/relationships/image"/><Relationship Id="rId9" Target="../media/image9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3.png" Type="http://schemas.openxmlformats.org/officeDocument/2006/relationships/image"/><Relationship Id="rId11" Target="../media/image13.png" Type="http://schemas.openxmlformats.org/officeDocument/2006/relationships/image"/><Relationship Id="rId12" Target="../media/image14.svg" Type="http://schemas.openxmlformats.org/officeDocument/2006/relationships/image"/><Relationship Id="rId13" Target="../media/image24.png" Type="http://schemas.openxmlformats.org/officeDocument/2006/relationships/image"/><Relationship Id="rId14" Target="../media/image25.sv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7.png" Type="http://schemas.openxmlformats.org/officeDocument/2006/relationships/image"/><Relationship Id="rId5" Target="../media/image18.svg" Type="http://schemas.openxmlformats.org/officeDocument/2006/relationships/image"/><Relationship Id="rId6" Target="../media/image19.png" Type="http://schemas.openxmlformats.org/officeDocument/2006/relationships/image"/><Relationship Id="rId7" Target="../media/image20.svg" Type="http://schemas.openxmlformats.org/officeDocument/2006/relationships/image"/><Relationship Id="rId8" Target="../media/image21.png" Type="http://schemas.openxmlformats.org/officeDocument/2006/relationships/image"/><Relationship Id="rId9" Target="../media/image22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7.png" Type="http://schemas.openxmlformats.org/officeDocument/2006/relationships/image"/><Relationship Id="rId11" Target="../media/image8.png" Type="http://schemas.openxmlformats.org/officeDocument/2006/relationships/image"/><Relationship Id="rId12" Target="../media/image9.svg" Type="http://schemas.openxmlformats.org/officeDocument/2006/relationships/image"/><Relationship Id="rId13" Target="../media/image10.png" Type="http://schemas.openxmlformats.org/officeDocument/2006/relationships/image"/><Relationship Id="rId14" Target="../media/image11.svg" Type="http://schemas.openxmlformats.org/officeDocument/2006/relationships/image"/><Relationship Id="rId15" Target="../media/image28.pn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2.png" Type="http://schemas.openxmlformats.org/officeDocument/2006/relationships/image"/><Relationship Id="rId7" Target="../media/image3.svg" Type="http://schemas.openxmlformats.org/officeDocument/2006/relationships/image"/><Relationship Id="rId8" Target="../media/image26.png" Type="http://schemas.openxmlformats.org/officeDocument/2006/relationships/image"/><Relationship Id="rId9" Target="../media/image27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2.pn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17.png" Type="http://schemas.openxmlformats.org/officeDocument/2006/relationships/image"/><Relationship Id="rId7" Target="../media/image18.svg" Type="http://schemas.openxmlformats.org/officeDocument/2006/relationships/image"/><Relationship Id="rId8" Target="../media/image26.png" Type="http://schemas.openxmlformats.org/officeDocument/2006/relationships/image"/><Relationship Id="rId9" Target="../media/image27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7.svg" Type="http://schemas.openxmlformats.org/officeDocument/2006/relationships/image"/><Relationship Id="rId11" Target="../media/image12.png" Type="http://schemas.openxmlformats.org/officeDocument/2006/relationships/image"/><Relationship Id="rId2" Target="../notesSlides/notesSlide1.xml" Type="http://schemas.openxmlformats.org/officeDocument/2006/relationships/notesSlide"/><Relationship Id="rId3" Target="../media/image1.jpeg" Type="http://schemas.openxmlformats.org/officeDocument/2006/relationships/image"/><Relationship Id="rId4" Target="../media/image4.png" Type="http://schemas.openxmlformats.org/officeDocument/2006/relationships/image"/><Relationship Id="rId5" Target="../media/image19.png" Type="http://schemas.openxmlformats.org/officeDocument/2006/relationships/image"/><Relationship Id="rId6" Target="../media/image20.svg" Type="http://schemas.openxmlformats.org/officeDocument/2006/relationships/image"/><Relationship Id="rId7" Target="../media/image17.png" Type="http://schemas.openxmlformats.org/officeDocument/2006/relationships/image"/><Relationship Id="rId8" Target="../media/image18.svg" Type="http://schemas.openxmlformats.org/officeDocument/2006/relationships/image"/><Relationship Id="rId9" Target="../media/image2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7.svg" Type="http://schemas.openxmlformats.org/officeDocument/2006/relationships/image"/><Relationship Id="rId11" Target="../media/image12.png" Type="http://schemas.openxmlformats.org/officeDocument/2006/relationships/image"/><Relationship Id="rId2" Target="../notesSlides/notesSlide2.xml" Type="http://schemas.openxmlformats.org/officeDocument/2006/relationships/notesSlide"/><Relationship Id="rId3" Target="../media/image1.jpeg" Type="http://schemas.openxmlformats.org/officeDocument/2006/relationships/image"/><Relationship Id="rId4" Target="../media/image4.png" Type="http://schemas.openxmlformats.org/officeDocument/2006/relationships/image"/><Relationship Id="rId5" Target="../media/image19.png" Type="http://schemas.openxmlformats.org/officeDocument/2006/relationships/image"/><Relationship Id="rId6" Target="../media/image20.svg" Type="http://schemas.openxmlformats.org/officeDocument/2006/relationships/image"/><Relationship Id="rId7" Target="../media/image17.png" Type="http://schemas.openxmlformats.org/officeDocument/2006/relationships/image"/><Relationship Id="rId8" Target="../media/image18.svg" Type="http://schemas.openxmlformats.org/officeDocument/2006/relationships/image"/><Relationship Id="rId9" Target="../media/image26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2.pn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17.png" Type="http://schemas.openxmlformats.org/officeDocument/2006/relationships/image"/><Relationship Id="rId7" Target="../media/image18.svg" Type="http://schemas.openxmlformats.org/officeDocument/2006/relationships/image"/><Relationship Id="rId8" Target="../media/image26.png" Type="http://schemas.openxmlformats.org/officeDocument/2006/relationships/image"/><Relationship Id="rId9" Target="../media/image27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2.pn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17.png" Type="http://schemas.openxmlformats.org/officeDocument/2006/relationships/image"/><Relationship Id="rId7" Target="../media/image18.svg" Type="http://schemas.openxmlformats.org/officeDocument/2006/relationships/image"/><Relationship Id="rId8" Target="../media/image26.png" Type="http://schemas.openxmlformats.org/officeDocument/2006/relationships/image"/><Relationship Id="rId9" Target="../media/image27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2.pn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17.png" Type="http://schemas.openxmlformats.org/officeDocument/2006/relationships/image"/><Relationship Id="rId7" Target="../media/image18.svg" Type="http://schemas.openxmlformats.org/officeDocument/2006/relationships/image"/><Relationship Id="rId8" Target="../media/image26.png" Type="http://schemas.openxmlformats.org/officeDocument/2006/relationships/image"/><Relationship Id="rId9" Target="../media/image27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2.pn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17.png" Type="http://schemas.openxmlformats.org/officeDocument/2006/relationships/image"/><Relationship Id="rId7" Target="../media/image18.svg" Type="http://schemas.openxmlformats.org/officeDocument/2006/relationships/image"/><Relationship Id="rId8" Target="../media/image26.png" Type="http://schemas.openxmlformats.org/officeDocument/2006/relationships/image"/><Relationship Id="rId9" Target="../media/image27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2.pn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17.png" Type="http://schemas.openxmlformats.org/officeDocument/2006/relationships/image"/><Relationship Id="rId7" Target="../media/image18.svg" Type="http://schemas.openxmlformats.org/officeDocument/2006/relationships/image"/><Relationship Id="rId8" Target="../media/image26.png" Type="http://schemas.openxmlformats.org/officeDocument/2006/relationships/image"/><Relationship Id="rId9" Target="../media/image27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1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1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1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1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0.png" Type="http://schemas.openxmlformats.org/officeDocument/2006/relationships/image"/><Relationship Id="rId11" Target="../media/image11.sv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5.png" Type="http://schemas.openxmlformats.org/officeDocument/2006/relationships/image"/><Relationship Id="rId5" Target="../media/image16.svg" Type="http://schemas.openxmlformats.org/officeDocument/2006/relationships/image"/><Relationship Id="rId6" Target="../media/image12.png" Type="http://schemas.openxmlformats.org/officeDocument/2006/relationships/image"/><Relationship Id="rId7" Target="../media/image7.png" Type="http://schemas.openxmlformats.org/officeDocument/2006/relationships/image"/><Relationship Id="rId8" Target="../media/image8.png" Type="http://schemas.openxmlformats.org/officeDocument/2006/relationships/image"/><Relationship Id="rId9" Target="../media/image9.sv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3.png" Type="http://schemas.openxmlformats.org/officeDocument/2006/relationships/image"/><Relationship Id="rId11" Target="../media/image14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23.png" Type="http://schemas.openxmlformats.org/officeDocument/2006/relationships/image"/><Relationship Id="rId7" Target="../media/image32.png" Type="http://schemas.openxmlformats.org/officeDocument/2006/relationships/image"/><Relationship Id="rId8" Target="../media/image5.png" Type="http://schemas.openxmlformats.org/officeDocument/2006/relationships/image"/><Relationship Id="rId9" Target="../media/image6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10800000">
            <a:off x="2922672" y="599614"/>
            <a:ext cx="12364270" cy="9261962"/>
          </a:xfrm>
          <a:custGeom>
            <a:avLst/>
            <a:gdLst/>
            <a:ahLst/>
            <a:cxnLst/>
            <a:rect r="r" b="b" t="t" l="l"/>
            <a:pathLst>
              <a:path h="9261962" w="12364270">
                <a:moveTo>
                  <a:pt x="0" y="0"/>
                </a:moveTo>
                <a:lnTo>
                  <a:pt x="12364270" y="0"/>
                </a:lnTo>
                <a:lnTo>
                  <a:pt x="12364270" y="9261962"/>
                </a:lnTo>
                <a:lnTo>
                  <a:pt x="0" y="92619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2687793" y="3113748"/>
            <a:ext cx="12599149" cy="49543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8755"/>
              </a:lnSpc>
            </a:pPr>
            <a:r>
              <a:rPr lang="en-US" b="true" sz="19137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Assessment Guidance</a:t>
            </a:r>
          </a:p>
        </p:txBody>
      </p:sp>
      <p:sp>
        <p:nvSpPr>
          <p:cNvPr name="Freeform 9" id="9"/>
          <p:cNvSpPr/>
          <p:nvPr/>
        </p:nvSpPr>
        <p:spPr>
          <a:xfrm flipH="false" flipV="false" rot="0">
            <a:off x="10693732" y="2072720"/>
            <a:ext cx="2454707" cy="522183"/>
          </a:xfrm>
          <a:custGeom>
            <a:avLst/>
            <a:gdLst/>
            <a:ahLst/>
            <a:cxnLst/>
            <a:rect r="r" b="b" t="t" l="l"/>
            <a:pathLst>
              <a:path h="522183" w="2454707">
                <a:moveTo>
                  <a:pt x="0" y="0"/>
                </a:moveTo>
                <a:lnTo>
                  <a:pt x="2454707" y="0"/>
                </a:lnTo>
                <a:lnTo>
                  <a:pt x="2454707" y="522183"/>
                </a:lnTo>
                <a:lnTo>
                  <a:pt x="0" y="52218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-10800000">
            <a:off x="4857693" y="2013818"/>
            <a:ext cx="2731595" cy="581085"/>
          </a:xfrm>
          <a:custGeom>
            <a:avLst/>
            <a:gdLst/>
            <a:ahLst/>
            <a:cxnLst/>
            <a:rect r="r" b="b" t="t" l="l"/>
            <a:pathLst>
              <a:path h="581085" w="2731595">
                <a:moveTo>
                  <a:pt x="0" y="581085"/>
                </a:moveTo>
                <a:lnTo>
                  <a:pt x="2731595" y="581085"/>
                </a:lnTo>
                <a:lnTo>
                  <a:pt x="2731595" y="0"/>
                </a:lnTo>
                <a:lnTo>
                  <a:pt x="0" y="0"/>
                </a:lnTo>
                <a:lnTo>
                  <a:pt x="0" y="581085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0">
            <a:off x="1931042" y="-404016"/>
            <a:ext cx="2926652" cy="2865432"/>
            <a:chOff x="0" y="0"/>
            <a:chExt cx="3902202" cy="3820576"/>
          </a:xfrm>
        </p:grpSpPr>
        <p:sp>
          <p:nvSpPr>
            <p:cNvPr name="Freeform 12" id="12"/>
            <p:cNvSpPr/>
            <p:nvPr/>
          </p:nvSpPr>
          <p:spPr>
            <a:xfrm flipH="false" flipV="false" rot="-3636955">
              <a:off x="587174" y="439152"/>
              <a:ext cx="2727855" cy="2942271"/>
            </a:xfrm>
            <a:custGeom>
              <a:avLst/>
              <a:gdLst/>
              <a:ahLst/>
              <a:cxnLst/>
              <a:rect r="r" b="b" t="t" l="l"/>
              <a:pathLst>
                <a:path h="2942271" w="2727855">
                  <a:moveTo>
                    <a:pt x="0" y="0"/>
                  </a:moveTo>
                  <a:lnTo>
                    <a:pt x="2727854" y="0"/>
                  </a:lnTo>
                  <a:lnTo>
                    <a:pt x="2727854" y="2942272"/>
                  </a:lnTo>
                  <a:lnTo>
                    <a:pt x="0" y="29422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false" flipV="false" rot="0">
              <a:off x="810223" y="964749"/>
              <a:ext cx="1997673" cy="2005192"/>
            </a:xfrm>
            <a:custGeom>
              <a:avLst/>
              <a:gdLst/>
              <a:ahLst/>
              <a:cxnLst/>
              <a:rect r="r" b="b" t="t" l="l"/>
              <a:pathLst>
                <a:path h="2005192" w="1997673">
                  <a:moveTo>
                    <a:pt x="0" y="0"/>
                  </a:moveTo>
                  <a:lnTo>
                    <a:pt x="1997673" y="0"/>
                  </a:lnTo>
                  <a:lnTo>
                    <a:pt x="1997673" y="2005193"/>
                  </a:lnTo>
                  <a:lnTo>
                    <a:pt x="0" y="20051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338077" y="1469127"/>
              <a:ext cx="2333783" cy="1169809"/>
            </a:xfrm>
            <a:custGeom>
              <a:avLst/>
              <a:gdLst/>
              <a:ahLst/>
              <a:cxnLst/>
              <a:rect r="r" b="b" t="t" l="l"/>
              <a:pathLst>
                <a:path h="1169809" w="2333783">
                  <a:moveTo>
                    <a:pt x="0" y="0"/>
                  </a:moveTo>
                  <a:lnTo>
                    <a:pt x="2333782" y="0"/>
                  </a:lnTo>
                  <a:lnTo>
                    <a:pt x="2333782" y="1169809"/>
                  </a:lnTo>
                  <a:lnTo>
                    <a:pt x="0" y="11698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5" id="15"/>
          <p:cNvSpPr/>
          <p:nvPr/>
        </p:nvSpPr>
        <p:spPr>
          <a:xfrm flipH="false" flipV="false" rot="0">
            <a:off x="-995610" y="6033532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true" flipV="false" rot="-9606859">
            <a:off x="14738055" y="-3515186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5853303" y="0"/>
                </a:moveTo>
                <a:lnTo>
                  <a:pt x="0" y="0"/>
                </a:lnTo>
                <a:lnTo>
                  <a:pt x="0" y="8229600"/>
                </a:lnTo>
                <a:lnTo>
                  <a:pt x="5853303" y="8229600"/>
                </a:lnTo>
                <a:lnTo>
                  <a:pt x="5853303" y="0"/>
                </a:lnTo>
                <a:close/>
              </a:path>
            </a:pathLst>
          </a:custGeom>
          <a:blipFill>
            <a:blip r:embed="rId13"/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5790671" y="5007114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5274171" y="4195924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764804" y="3590941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0">
            <a:off x="1654792" y="4604261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7075588" y="2045873"/>
            <a:ext cx="4136823" cy="549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515"/>
              </a:lnSpc>
            </a:pPr>
            <a:r>
              <a:rPr lang="en-US" sz="2990" b="true">
                <a:solidFill>
                  <a:srgbClr val="493423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-10664829">
            <a:off x="1802671" y="425320"/>
            <a:ext cx="13654553" cy="21642663"/>
          </a:xfrm>
          <a:custGeom>
            <a:avLst/>
            <a:gdLst/>
            <a:ahLst/>
            <a:cxnLst/>
            <a:rect r="r" b="b" t="t" l="l"/>
            <a:pathLst>
              <a:path h="21642663" w="13654553">
                <a:moveTo>
                  <a:pt x="0" y="0"/>
                </a:moveTo>
                <a:lnTo>
                  <a:pt x="13654553" y="0"/>
                </a:lnTo>
                <a:lnTo>
                  <a:pt x="13654553" y="21642663"/>
                </a:lnTo>
                <a:lnTo>
                  <a:pt x="0" y="2164266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3058271" y="3545512"/>
            <a:ext cx="11536704" cy="196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409"/>
              </a:lnSpc>
            </a:pPr>
            <a:r>
              <a:rPr lang="en-US" sz="14703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Agenda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683508" y="5650873"/>
            <a:ext cx="6316461" cy="493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90"/>
              </a:lnSpc>
            </a:pPr>
            <a:r>
              <a:rPr lang="en-US" sz="3000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Aims and Learning Objectives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-914638" y="5059349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6041833" y="5655092"/>
            <a:ext cx="1406165" cy="3685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01.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03.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05.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683508" y="6381203"/>
            <a:ext cx="6316461" cy="493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90"/>
              </a:lnSpc>
            </a:pPr>
            <a:r>
              <a:rPr lang="en-US" sz="3000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The History of the House of Lords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683508" y="7111532"/>
            <a:ext cx="6316461" cy="493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90"/>
              </a:lnSpc>
            </a:pPr>
            <a:r>
              <a:rPr lang="en-US" sz="3000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Assessment Requirements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7683508" y="7841862"/>
            <a:ext cx="6316461" cy="493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90"/>
              </a:lnSpc>
            </a:pPr>
            <a:r>
              <a:rPr lang="en-US" sz="3000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Summary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683508" y="8572192"/>
            <a:ext cx="6316461" cy="493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90"/>
              </a:lnSpc>
            </a:pPr>
            <a:r>
              <a:rPr lang="en-US" sz="3000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Thank you, Any Questions?</a:t>
            </a:r>
          </a:p>
        </p:txBody>
      </p:sp>
      <p:grpSp>
        <p:nvGrpSpPr>
          <p:cNvPr name="Group 16" id="16"/>
          <p:cNvGrpSpPr/>
          <p:nvPr/>
        </p:nvGrpSpPr>
        <p:grpSpPr>
          <a:xfrm rot="10284092">
            <a:off x="12816502" y="2639955"/>
            <a:ext cx="3556947" cy="3482543"/>
            <a:chOff x="0" y="0"/>
            <a:chExt cx="4742596" cy="4643390"/>
          </a:xfrm>
        </p:grpSpPr>
        <p:sp>
          <p:nvSpPr>
            <p:cNvPr name="Freeform 17" id="17"/>
            <p:cNvSpPr/>
            <p:nvPr/>
          </p:nvSpPr>
          <p:spPr>
            <a:xfrm flipH="false" flipV="false" rot="-3636955">
              <a:off x="713630" y="533730"/>
              <a:ext cx="3315336" cy="3575930"/>
            </a:xfrm>
            <a:custGeom>
              <a:avLst/>
              <a:gdLst/>
              <a:ahLst/>
              <a:cxnLst/>
              <a:rect r="r" b="b" t="t" l="l"/>
              <a:pathLst>
                <a:path h="3575930" w="3315336">
                  <a:moveTo>
                    <a:pt x="0" y="0"/>
                  </a:moveTo>
                  <a:lnTo>
                    <a:pt x="3315336" y="0"/>
                  </a:lnTo>
                  <a:lnTo>
                    <a:pt x="3315336" y="3575930"/>
                  </a:lnTo>
                  <a:lnTo>
                    <a:pt x="0" y="35759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984716" y="1172521"/>
              <a:ext cx="2427900" cy="2437039"/>
            </a:xfrm>
            <a:custGeom>
              <a:avLst/>
              <a:gdLst/>
              <a:ahLst/>
              <a:cxnLst/>
              <a:rect r="r" b="b" t="t" l="l"/>
              <a:pathLst>
                <a:path h="2437039" w="2427900">
                  <a:moveTo>
                    <a:pt x="0" y="0"/>
                  </a:moveTo>
                  <a:lnTo>
                    <a:pt x="2427899" y="0"/>
                  </a:lnTo>
                  <a:lnTo>
                    <a:pt x="2427899" y="2437039"/>
                  </a:lnTo>
                  <a:lnTo>
                    <a:pt x="0" y="24370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false" flipV="false" rot="0">
              <a:off x="410886" y="1785524"/>
              <a:ext cx="2836396" cy="1421743"/>
            </a:xfrm>
            <a:custGeom>
              <a:avLst/>
              <a:gdLst/>
              <a:ahLst/>
              <a:cxnLst/>
              <a:rect r="r" b="b" t="t" l="l"/>
              <a:pathLst>
                <a:path h="1421743" w="2836396">
                  <a:moveTo>
                    <a:pt x="0" y="0"/>
                  </a:moveTo>
                  <a:lnTo>
                    <a:pt x="2836396" y="0"/>
                  </a:lnTo>
                  <a:lnTo>
                    <a:pt x="2836396" y="1421744"/>
                  </a:lnTo>
                  <a:lnTo>
                    <a:pt x="0" y="14217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2836385" y="649745"/>
            <a:ext cx="12355869" cy="9278134"/>
          </a:xfrm>
          <a:custGeom>
            <a:avLst/>
            <a:gdLst/>
            <a:ahLst/>
            <a:cxnLst/>
            <a:rect r="r" b="b" t="t" l="l"/>
            <a:pathLst>
              <a:path h="9278134" w="12355869">
                <a:moveTo>
                  <a:pt x="0" y="0"/>
                </a:moveTo>
                <a:lnTo>
                  <a:pt x="12355869" y="0"/>
                </a:lnTo>
                <a:lnTo>
                  <a:pt x="12355869" y="9278134"/>
                </a:lnTo>
                <a:lnTo>
                  <a:pt x="0" y="92781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589354" y="3913641"/>
            <a:ext cx="2608815" cy="554966"/>
          </a:xfrm>
          <a:custGeom>
            <a:avLst/>
            <a:gdLst/>
            <a:ahLst/>
            <a:cxnLst/>
            <a:rect r="r" b="b" t="t" l="l"/>
            <a:pathLst>
              <a:path h="554966" w="2608815">
                <a:moveTo>
                  <a:pt x="0" y="0"/>
                </a:moveTo>
                <a:lnTo>
                  <a:pt x="2608815" y="0"/>
                </a:lnTo>
                <a:lnTo>
                  <a:pt x="2608815" y="554966"/>
                </a:lnTo>
                <a:lnTo>
                  <a:pt x="0" y="55496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-10800000">
            <a:off x="5816488" y="3913641"/>
            <a:ext cx="2625895" cy="558600"/>
          </a:xfrm>
          <a:custGeom>
            <a:avLst/>
            <a:gdLst/>
            <a:ahLst/>
            <a:cxnLst/>
            <a:rect r="r" b="b" t="t" l="l"/>
            <a:pathLst>
              <a:path h="558600" w="2625895">
                <a:moveTo>
                  <a:pt x="0" y="558600"/>
                </a:moveTo>
                <a:lnTo>
                  <a:pt x="2625896" y="558600"/>
                </a:lnTo>
                <a:lnTo>
                  <a:pt x="2625896" y="0"/>
                </a:lnTo>
                <a:lnTo>
                  <a:pt x="0" y="0"/>
                </a:lnTo>
                <a:lnTo>
                  <a:pt x="0" y="55860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1314390">
            <a:off x="16053445" y="-1516125"/>
            <a:ext cx="2900762" cy="3009869"/>
          </a:xfrm>
          <a:custGeom>
            <a:avLst/>
            <a:gdLst/>
            <a:ahLst/>
            <a:cxnLst/>
            <a:rect r="r" b="b" t="t" l="l"/>
            <a:pathLst>
              <a:path h="3009869" w="2900762">
                <a:moveTo>
                  <a:pt x="0" y="0"/>
                </a:moveTo>
                <a:lnTo>
                  <a:pt x="2900762" y="0"/>
                </a:lnTo>
                <a:lnTo>
                  <a:pt x="2900762" y="3009869"/>
                </a:lnTo>
                <a:lnTo>
                  <a:pt x="0" y="300986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10178534">
            <a:off x="-1200889" y="8586103"/>
            <a:ext cx="3535729" cy="3668720"/>
          </a:xfrm>
          <a:custGeom>
            <a:avLst/>
            <a:gdLst/>
            <a:ahLst/>
            <a:cxnLst/>
            <a:rect r="r" b="b" t="t" l="l"/>
            <a:pathLst>
              <a:path h="3668720" w="3535729">
                <a:moveTo>
                  <a:pt x="0" y="0"/>
                </a:moveTo>
                <a:lnTo>
                  <a:pt x="3535729" y="0"/>
                </a:lnTo>
                <a:lnTo>
                  <a:pt x="3535729" y="3668720"/>
                </a:lnTo>
                <a:lnTo>
                  <a:pt x="0" y="366872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504543" y="1966575"/>
            <a:ext cx="12169622" cy="20501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765"/>
              </a:lnSpc>
            </a:pPr>
            <a:r>
              <a:rPr lang="en-US" b="true" sz="7923" u="sng">
                <a:solidFill>
                  <a:srgbClr val="4A2D0A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Aims and Learning Objectives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4840046" y="4798733"/>
            <a:ext cx="8348547" cy="41240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821044" indent="-410522" lvl="1">
              <a:lnSpc>
                <a:spcPts val="4715"/>
              </a:lnSpc>
              <a:buFont typeface="Arial"/>
              <a:buChar char="•"/>
            </a:pPr>
            <a:r>
              <a:rPr lang="en-US" b="true" sz="3802">
                <a:solidFill>
                  <a:srgbClr val="5E4840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The aim of today’s session is to discuss the assessment topic. </a:t>
            </a:r>
          </a:p>
          <a:p>
            <a:pPr algn="ctr" marL="821044" indent="-410522" lvl="1">
              <a:lnSpc>
                <a:spcPts val="4715"/>
              </a:lnSpc>
              <a:buFont typeface="Arial"/>
              <a:buChar char="•"/>
            </a:pPr>
            <a:r>
              <a:rPr lang="en-US" b="true" sz="3802">
                <a:solidFill>
                  <a:srgbClr val="5E4840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By the end of today’s session students should be able to demonstrate that they understand the historical and present House of Lords.</a:t>
            </a:r>
          </a:p>
          <a:p>
            <a:pPr algn="ctr">
              <a:lnSpc>
                <a:spcPts val="4715"/>
              </a:lnSpc>
            </a:pP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703325" y="5556929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593312" y="6570249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2" y="0"/>
                </a:lnTo>
                <a:lnTo>
                  <a:pt x="1033002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5582779" y="2445233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5225217" y="3706668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01</a:t>
            </a:r>
          </a:p>
        </p:txBody>
      </p:sp>
      <p:sp>
        <p:nvSpPr>
          <p:cNvPr name="Freeform 20" id="20"/>
          <p:cNvSpPr/>
          <p:nvPr/>
        </p:nvSpPr>
        <p:spPr>
          <a:xfrm flipH="false" flipV="false" rot="-5400000">
            <a:off x="8660265" y="3898054"/>
            <a:ext cx="708108" cy="739282"/>
          </a:xfrm>
          <a:custGeom>
            <a:avLst/>
            <a:gdLst/>
            <a:ahLst/>
            <a:cxnLst/>
            <a:rect r="r" b="b" t="t" l="l"/>
            <a:pathLst>
              <a:path h="739282" w="708108">
                <a:moveTo>
                  <a:pt x="0" y="0"/>
                </a:moveTo>
                <a:lnTo>
                  <a:pt x="708108" y="0"/>
                </a:lnTo>
                <a:lnTo>
                  <a:pt x="708108" y="739282"/>
                </a:lnTo>
                <a:lnTo>
                  <a:pt x="0" y="739282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-101042" t="-84932" r="0" b="-11017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8652098" y="3680423"/>
            <a:ext cx="7446195" cy="5577877"/>
          </a:xfrm>
          <a:custGeom>
            <a:avLst/>
            <a:gdLst/>
            <a:ahLst/>
            <a:cxnLst/>
            <a:rect r="r" b="b" t="t" l="l"/>
            <a:pathLst>
              <a:path h="5577877" w="7446195">
                <a:moveTo>
                  <a:pt x="0" y="0"/>
                </a:moveTo>
                <a:lnTo>
                  <a:pt x="7446195" y="0"/>
                </a:lnTo>
                <a:lnTo>
                  <a:pt x="7446195" y="5577877"/>
                </a:lnTo>
                <a:lnTo>
                  <a:pt x="0" y="557787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438489" y="1754105"/>
            <a:ext cx="11083332" cy="8729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63"/>
              </a:lnSpc>
            </a:pPr>
            <a:r>
              <a:rPr lang="en-US" sz="6697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The House of Lords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13717733" y="2179435"/>
            <a:ext cx="1765987" cy="512890"/>
          </a:xfrm>
          <a:custGeom>
            <a:avLst/>
            <a:gdLst/>
            <a:ahLst/>
            <a:cxnLst/>
            <a:rect r="r" b="b" t="t" l="l"/>
            <a:pathLst>
              <a:path h="512890" w="1765987">
                <a:moveTo>
                  <a:pt x="0" y="0"/>
                </a:moveTo>
                <a:lnTo>
                  <a:pt x="1765988" y="0"/>
                </a:lnTo>
                <a:lnTo>
                  <a:pt x="1765988" y="512891"/>
                </a:lnTo>
                <a:lnTo>
                  <a:pt x="0" y="51289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36525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10284092">
            <a:off x="14490882" y="7071235"/>
            <a:ext cx="3147408" cy="3081570"/>
            <a:chOff x="0" y="0"/>
            <a:chExt cx="4196544" cy="4108761"/>
          </a:xfrm>
        </p:grpSpPr>
        <p:sp>
          <p:nvSpPr>
            <p:cNvPr name="Freeform 12" id="12"/>
            <p:cNvSpPr/>
            <p:nvPr/>
          </p:nvSpPr>
          <p:spPr>
            <a:xfrm flipH="false" flipV="false" rot="-3636955">
              <a:off x="631464" y="472278"/>
              <a:ext cx="2933616" cy="3164206"/>
            </a:xfrm>
            <a:custGeom>
              <a:avLst/>
              <a:gdLst/>
              <a:ahLst/>
              <a:cxnLst/>
              <a:rect r="r" b="b" t="t" l="l"/>
              <a:pathLst>
                <a:path h="3164206" w="2933616">
                  <a:moveTo>
                    <a:pt x="0" y="0"/>
                  </a:moveTo>
                  <a:lnTo>
                    <a:pt x="2933616" y="0"/>
                  </a:lnTo>
                  <a:lnTo>
                    <a:pt x="2933616" y="3164205"/>
                  </a:lnTo>
                  <a:lnTo>
                    <a:pt x="0" y="31642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false" flipV="false" rot="0">
              <a:off x="871338" y="1037520"/>
              <a:ext cx="2148357" cy="2156443"/>
            </a:xfrm>
            <a:custGeom>
              <a:avLst/>
              <a:gdLst/>
              <a:ahLst/>
              <a:cxnLst/>
              <a:rect r="r" b="b" t="t" l="l"/>
              <a:pathLst>
                <a:path h="2156443" w="2148357">
                  <a:moveTo>
                    <a:pt x="0" y="0"/>
                  </a:moveTo>
                  <a:lnTo>
                    <a:pt x="2148356" y="0"/>
                  </a:lnTo>
                  <a:lnTo>
                    <a:pt x="2148356" y="2156443"/>
                  </a:lnTo>
                  <a:lnTo>
                    <a:pt x="0" y="21564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363578" y="1579943"/>
              <a:ext cx="2509819" cy="1258047"/>
            </a:xfrm>
            <a:custGeom>
              <a:avLst/>
              <a:gdLst/>
              <a:ahLst/>
              <a:cxnLst/>
              <a:rect r="r" b="b" t="t" l="l"/>
              <a:pathLst>
                <a:path h="1258047" w="2509819">
                  <a:moveTo>
                    <a:pt x="0" y="0"/>
                  </a:moveTo>
                  <a:lnTo>
                    <a:pt x="2509819" y="0"/>
                  </a:lnTo>
                  <a:lnTo>
                    <a:pt x="2509819" y="1258047"/>
                  </a:lnTo>
                  <a:lnTo>
                    <a:pt x="0" y="12580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5" id="15"/>
          <p:cNvSpPr/>
          <p:nvPr/>
        </p:nvSpPr>
        <p:spPr>
          <a:xfrm flipH="true" flipV="false" rot="0">
            <a:off x="4443767" y="2187384"/>
            <a:ext cx="1765987" cy="512890"/>
          </a:xfrm>
          <a:custGeom>
            <a:avLst/>
            <a:gdLst/>
            <a:ahLst/>
            <a:cxnLst/>
            <a:rect r="r" b="b" t="t" l="l"/>
            <a:pathLst>
              <a:path h="512890" w="1765987">
                <a:moveTo>
                  <a:pt x="1765987" y="0"/>
                </a:moveTo>
                <a:lnTo>
                  <a:pt x="0" y="0"/>
                </a:lnTo>
                <a:lnTo>
                  <a:pt x="0" y="512890"/>
                </a:lnTo>
                <a:lnTo>
                  <a:pt x="1765987" y="512890"/>
                </a:lnTo>
                <a:lnTo>
                  <a:pt x="1765987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36525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0344945" y="4606235"/>
            <a:ext cx="4412654" cy="4114800"/>
          </a:xfrm>
          <a:custGeom>
            <a:avLst/>
            <a:gdLst/>
            <a:ahLst/>
            <a:cxnLst/>
            <a:rect r="r" b="b" t="t" l="l"/>
            <a:pathLst>
              <a:path h="4114800" w="4412654">
                <a:moveTo>
                  <a:pt x="0" y="0"/>
                </a:moveTo>
                <a:lnTo>
                  <a:pt x="4412655" y="0"/>
                </a:lnTo>
                <a:lnTo>
                  <a:pt x="441265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2189133" y="4017608"/>
            <a:ext cx="6275254" cy="32594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842633" indent="-421317" lvl="1">
              <a:lnSpc>
                <a:spcPts val="4293"/>
              </a:lnSpc>
              <a:buFont typeface="Arial"/>
              <a:buChar char="•"/>
            </a:pPr>
            <a:r>
              <a:rPr lang="en-US" b="true" sz="3902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By now we should now the role of the House of Lords and the composition. </a:t>
            </a:r>
          </a:p>
          <a:p>
            <a:pPr algn="just">
              <a:lnSpc>
                <a:spcPts val="4293"/>
              </a:lnSpc>
            </a:pPr>
          </a:p>
          <a:p>
            <a:pPr algn="just" marL="842633" indent="-421317" lvl="1">
              <a:lnSpc>
                <a:spcPts val="4293"/>
              </a:lnSpc>
              <a:buFont typeface="Arial"/>
              <a:buChar char="•"/>
            </a:pPr>
            <a:r>
              <a:rPr lang="en-US" b="true" sz="3902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Includes life peers, hereditary peers and Lord Spirituals. 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2282508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654196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3201440" y="1276350"/>
            <a:ext cx="11411148" cy="31172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782"/>
              </a:lnSpc>
            </a:pPr>
            <a:r>
              <a:rPr lang="en-US" b="true" sz="12022" u="sng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Hereditary Peers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13646734" y="2174074"/>
            <a:ext cx="1236381" cy="720005"/>
          </a:xfrm>
          <a:custGeom>
            <a:avLst/>
            <a:gdLst/>
            <a:ahLst/>
            <a:cxnLst/>
            <a:rect r="r" b="b" t="t" l="l"/>
            <a:pathLst>
              <a:path h="720005" w="1236381">
                <a:moveTo>
                  <a:pt x="0" y="0"/>
                </a:moveTo>
                <a:lnTo>
                  <a:pt x="1236381" y="0"/>
                </a:lnTo>
                <a:lnTo>
                  <a:pt x="1236381" y="720005"/>
                </a:lnTo>
                <a:lnTo>
                  <a:pt x="0" y="7200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861233" y="4617889"/>
            <a:ext cx="5765617" cy="3097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830706" indent="-415353" lvl="1">
              <a:lnSpc>
                <a:spcPts val="4078"/>
              </a:lnSpc>
              <a:buFont typeface="Arial"/>
              <a:buChar char="•"/>
            </a:pPr>
            <a:r>
              <a:rPr lang="en-US" b="true" sz="3847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Members of the House of Lords are appointed by the king on the recommendation of the House of Lords Appointment Commission.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32921" y="4617889"/>
            <a:ext cx="5765617" cy="20686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Hereditary Peers - Passed down from father to son. </a:t>
            </a: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It was an inherited position.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name="Freeform 15" id="15"/>
          <p:cNvSpPr/>
          <p:nvPr/>
        </p:nvSpPr>
        <p:spPr>
          <a:xfrm flipH="false" flipV="false" rot="-1140091">
            <a:off x="16063393" y="-1220721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3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4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4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2282508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654196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4110672" y="1845005"/>
            <a:ext cx="11411148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Continued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13839654" y="2174074"/>
            <a:ext cx="1236381" cy="720005"/>
          </a:xfrm>
          <a:custGeom>
            <a:avLst/>
            <a:gdLst/>
            <a:ahLst/>
            <a:cxnLst/>
            <a:rect r="r" b="b" t="t" l="l"/>
            <a:pathLst>
              <a:path h="720005" w="1236381">
                <a:moveTo>
                  <a:pt x="0" y="0"/>
                </a:moveTo>
                <a:lnTo>
                  <a:pt x="1236381" y="0"/>
                </a:lnTo>
                <a:lnTo>
                  <a:pt x="1236381" y="720005"/>
                </a:lnTo>
                <a:lnTo>
                  <a:pt x="0" y="72000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861233" y="4810749"/>
            <a:ext cx="5765617" cy="41260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Its origins can be found in 100's of years of the Uk’s history. </a:t>
            </a: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Settled in 1625.</a:t>
            </a: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Until the 1999 Act where 677 Hereditary peers lost their right to sit.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32921" y="5345962"/>
            <a:ext cx="5765617" cy="20686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 do not expect you to go into a lot of depth with the History in your presentation as you only have 5 minutes.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name="Freeform 15" id="15"/>
          <p:cNvSpPr/>
          <p:nvPr/>
        </p:nvSpPr>
        <p:spPr>
          <a:xfrm flipH="true" flipV="false" rot="0">
            <a:off x="4496961" y="2071746"/>
            <a:ext cx="1304410" cy="759622"/>
          </a:xfrm>
          <a:custGeom>
            <a:avLst/>
            <a:gdLst/>
            <a:ahLst/>
            <a:cxnLst/>
            <a:rect r="r" b="b" t="t" l="l"/>
            <a:pathLst>
              <a:path h="759622" w="1304410">
                <a:moveTo>
                  <a:pt x="1304411" y="0"/>
                </a:moveTo>
                <a:lnTo>
                  <a:pt x="0" y="0"/>
                </a:lnTo>
                <a:lnTo>
                  <a:pt x="0" y="759622"/>
                </a:lnTo>
                <a:lnTo>
                  <a:pt x="1304411" y="759622"/>
                </a:lnTo>
                <a:lnTo>
                  <a:pt x="1304411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-1140091">
            <a:off x="16063393" y="-1220721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3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4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4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2282508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654196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4110672" y="1016774"/>
            <a:ext cx="11411148" cy="31172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782"/>
              </a:lnSpc>
            </a:pPr>
            <a:r>
              <a:rPr lang="en-US" sz="120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House of Lords Act 1999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13839654" y="2174074"/>
            <a:ext cx="1236381" cy="720005"/>
          </a:xfrm>
          <a:custGeom>
            <a:avLst/>
            <a:gdLst/>
            <a:ahLst/>
            <a:cxnLst/>
            <a:rect r="r" b="b" t="t" l="l"/>
            <a:pathLst>
              <a:path h="720005" w="1236381">
                <a:moveTo>
                  <a:pt x="0" y="0"/>
                </a:moveTo>
                <a:lnTo>
                  <a:pt x="1236381" y="0"/>
                </a:lnTo>
                <a:lnTo>
                  <a:pt x="1236381" y="720005"/>
                </a:lnTo>
                <a:lnTo>
                  <a:pt x="0" y="72000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861233" y="5116499"/>
            <a:ext cx="5765617" cy="3611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First step in removing the House of Lords Hereditary Peers was the House of Lords Act 1999.</a:t>
            </a: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Proposal was brought about by Tony Blair.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32921" y="5200650"/>
            <a:ext cx="5765617" cy="3611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S.1 of the House of Lords Act 1999 came into force and removed hereditary peers. </a:t>
            </a: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S.2 - Weatherill Agreement - 92 would remain until further reform takes place.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name="Freeform 15" id="15"/>
          <p:cNvSpPr/>
          <p:nvPr/>
        </p:nvSpPr>
        <p:spPr>
          <a:xfrm flipH="true" flipV="false" rot="0">
            <a:off x="4496961" y="2071746"/>
            <a:ext cx="1304410" cy="759622"/>
          </a:xfrm>
          <a:custGeom>
            <a:avLst/>
            <a:gdLst/>
            <a:ahLst/>
            <a:cxnLst/>
            <a:rect r="r" b="b" t="t" l="l"/>
            <a:pathLst>
              <a:path h="759622" w="1304410">
                <a:moveTo>
                  <a:pt x="1304411" y="0"/>
                </a:moveTo>
                <a:lnTo>
                  <a:pt x="0" y="0"/>
                </a:lnTo>
                <a:lnTo>
                  <a:pt x="0" y="759622"/>
                </a:lnTo>
                <a:lnTo>
                  <a:pt x="1304411" y="759622"/>
                </a:lnTo>
                <a:lnTo>
                  <a:pt x="1304411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-1140091">
            <a:off x="16063393" y="-1220721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2282508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654196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4110672" y="1845005"/>
            <a:ext cx="11411148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Idea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13839654" y="2174074"/>
            <a:ext cx="1236381" cy="720005"/>
          </a:xfrm>
          <a:custGeom>
            <a:avLst/>
            <a:gdLst/>
            <a:ahLst/>
            <a:cxnLst/>
            <a:rect r="r" b="b" t="t" l="l"/>
            <a:pathLst>
              <a:path h="720005" w="1236381">
                <a:moveTo>
                  <a:pt x="0" y="0"/>
                </a:moveTo>
                <a:lnTo>
                  <a:pt x="1236381" y="0"/>
                </a:lnTo>
                <a:lnTo>
                  <a:pt x="1236381" y="720005"/>
                </a:lnTo>
                <a:lnTo>
                  <a:pt x="0" y="7200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861233" y="4617889"/>
            <a:ext cx="5765617" cy="41260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Part of the Manifesto to modernise the House of Lords. </a:t>
            </a: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Because of the key issues. </a:t>
            </a: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Introduction of the House of Lords (Hereditary Peers) Bill 2024 - 25.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32921" y="4804091"/>
            <a:ext cx="5765617" cy="3611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Introduced 5th September 2024 and is currently making its way through the process. </a:t>
            </a: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It would repeal S.2 of the House of Lords Act 1999 and abolish Hereditary Peers.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name="Freeform 15" id="15"/>
          <p:cNvSpPr/>
          <p:nvPr/>
        </p:nvSpPr>
        <p:spPr>
          <a:xfrm flipH="true" flipV="false" rot="0">
            <a:off x="4496961" y="2071746"/>
            <a:ext cx="1304410" cy="759622"/>
          </a:xfrm>
          <a:custGeom>
            <a:avLst/>
            <a:gdLst/>
            <a:ahLst/>
            <a:cxnLst/>
            <a:rect r="r" b="b" t="t" l="l"/>
            <a:pathLst>
              <a:path h="759622" w="1304410">
                <a:moveTo>
                  <a:pt x="1304411" y="0"/>
                </a:moveTo>
                <a:lnTo>
                  <a:pt x="0" y="0"/>
                </a:lnTo>
                <a:lnTo>
                  <a:pt x="0" y="759622"/>
                </a:lnTo>
                <a:lnTo>
                  <a:pt x="1304411" y="759622"/>
                </a:lnTo>
                <a:lnTo>
                  <a:pt x="130441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-1140091">
            <a:off x="16063393" y="-1220721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2282508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654196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4110672" y="1845005"/>
            <a:ext cx="11411148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Continued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13839654" y="2174074"/>
            <a:ext cx="1236381" cy="720005"/>
          </a:xfrm>
          <a:custGeom>
            <a:avLst/>
            <a:gdLst/>
            <a:ahLst/>
            <a:cxnLst/>
            <a:rect r="r" b="b" t="t" l="l"/>
            <a:pathLst>
              <a:path h="720005" w="1236381">
                <a:moveTo>
                  <a:pt x="0" y="0"/>
                </a:moveTo>
                <a:lnTo>
                  <a:pt x="1236381" y="0"/>
                </a:lnTo>
                <a:lnTo>
                  <a:pt x="1236381" y="720005"/>
                </a:lnTo>
                <a:lnTo>
                  <a:pt x="0" y="7200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3046352" y="4617889"/>
            <a:ext cx="5765617" cy="3097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As of 2024 there are 88 people who are eligible to sit. </a:t>
            </a: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Another key important clause is clause 4(3)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467202" y="4553574"/>
            <a:ext cx="5765617" cy="41260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Before this there were attempts to reform the House of Lords - the most recent being in 2012 with the House of Lords Reform Bill 2012. </a:t>
            </a:r>
          </a:p>
          <a:p>
            <a:pPr algn="ctr">
              <a:lnSpc>
                <a:spcPts val="4078"/>
              </a:lnSpc>
            </a:pPr>
          </a:p>
          <a:p>
            <a:pPr algn="ctr">
              <a:lnSpc>
                <a:spcPts val="4078"/>
              </a:lnSpc>
            </a:pPr>
            <a:r>
              <a:rPr lang="en-US" sz="3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It went to the second reading but no further.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name="Freeform 15" id="15"/>
          <p:cNvSpPr/>
          <p:nvPr/>
        </p:nvSpPr>
        <p:spPr>
          <a:xfrm flipH="true" flipV="false" rot="0">
            <a:off x="4496961" y="2071746"/>
            <a:ext cx="1304410" cy="759622"/>
          </a:xfrm>
          <a:custGeom>
            <a:avLst/>
            <a:gdLst/>
            <a:ahLst/>
            <a:cxnLst/>
            <a:rect r="r" b="b" t="t" l="l"/>
            <a:pathLst>
              <a:path h="759622" w="1304410">
                <a:moveTo>
                  <a:pt x="1304411" y="0"/>
                </a:moveTo>
                <a:lnTo>
                  <a:pt x="0" y="0"/>
                </a:lnTo>
                <a:lnTo>
                  <a:pt x="0" y="759622"/>
                </a:lnTo>
                <a:lnTo>
                  <a:pt x="1304411" y="759622"/>
                </a:lnTo>
                <a:lnTo>
                  <a:pt x="130441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-1140091">
            <a:off x="16063393" y="-1220721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6354713" y="4059705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7" y="0"/>
                </a:lnTo>
                <a:lnTo>
                  <a:pt x="6923067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110672" y="1845005"/>
            <a:ext cx="11411148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Continued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13839654" y="2174074"/>
            <a:ext cx="1236381" cy="720005"/>
          </a:xfrm>
          <a:custGeom>
            <a:avLst/>
            <a:gdLst/>
            <a:ahLst/>
            <a:cxnLst/>
            <a:rect r="r" b="b" t="t" l="l"/>
            <a:pathLst>
              <a:path h="720005" w="1236381">
                <a:moveTo>
                  <a:pt x="0" y="0"/>
                </a:moveTo>
                <a:lnTo>
                  <a:pt x="1236381" y="0"/>
                </a:lnTo>
                <a:lnTo>
                  <a:pt x="1236381" y="720005"/>
                </a:lnTo>
                <a:lnTo>
                  <a:pt x="0" y="7200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6933438" y="5097449"/>
            <a:ext cx="5765617" cy="1155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Other reform attempts where in 2003 and 2007, however, these never came to formation.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name="Freeform 13" id="13"/>
          <p:cNvSpPr/>
          <p:nvPr/>
        </p:nvSpPr>
        <p:spPr>
          <a:xfrm flipH="true" flipV="false" rot="0">
            <a:off x="4496961" y="2071746"/>
            <a:ext cx="1304410" cy="759622"/>
          </a:xfrm>
          <a:custGeom>
            <a:avLst/>
            <a:gdLst/>
            <a:ahLst/>
            <a:cxnLst/>
            <a:rect r="r" b="b" t="t" l="l"/>
            <a:pathLst>
              <a:path h="759622" w="1304410">
                <a:moveTo>
                  <a:pt x="1304411" y="0"/>
                </a:moveTo>
                <a:lnTo>
                  <a:pt x="0" y="0"/>
                </a:lnTo>
                <a:lnTo>
                  <a:pt x="0" y="759622"/>
                </a:lnTo>
                <a:lnTo>
                  <a:pt x="1304411" y="759622"/>
                </a:lnTo>
                <a:lnTo>
                  <a:pt x="130441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-1140091">
            <a:off x="16063393" y="-1220721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6035360" y="4059705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110672" y="1845005"/>
            <a:ext cx="11411148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Advantages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13839654" y="2174074"/>
            <a:ext cx="1236381" cy="720005"/>
          </a:xfrm>
          <a:custGeom>
            <a:avLst/>
            <a:gdLst/>
            <a:ahLst/>
            <a:cxnLst/>
            <a:rect r="r" b="b" t="t" l="l"/>
            <a:pathLst>
              <a:path h="720005" w="1236381">
                <a:moveTo>
                  <a:pt x="0" y="0"/>
                </a:moveTo>
                <a:lnTo>
                  <a:pt x="1236381" y="0"/>
                </a:lnTo>
                <a:lnTo>
                  <a:pt x="1236381" y="720005"/>
                </a:lnTo>
                <a:lnTo>
                  <a:pt x="0" y="7200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6933438" y="5856165"/>
            <a:ext cx="5765617" cy="2298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Baroness Hooper - the peers allow for effective scrutiny and getting rid of them could impact this.</a:t>
            </a: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Hard working and doing the job that they were set to do.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6203952" y="4643227"/>
            <a:ext cx="6754476" cy="9560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00"/>
              </a:lnSpc>
            </a:pPr>
            <a:r>
              <a:rPr lang="en-US" sz="7041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Scrutiny</a:t>
            </a:r>
          </a:p>
        </p:txBody>
      </p:sp>
      <p:sp>
        <p:nvSpPr>
          <p:cNvPr name="Freeform 14" id="14"/>
          <p:cNvSpPr/>
          <p:nvPr/>
        </p:nvSpPr>
        <p:spPr>
          <a:xfrm flipH="true" flipV="false" rot="0">
            <a:off x="4496961" y="2071746"/>
            <a:ext cx="1304410" cy="759622"/>
          </a:xfrm>
          <a:custGeom>
            <a:avLst/>
            <a:gdLst/>
            <a:ahLst/>
            <a:cxnLst/>
            <a:rect r="r" b="b" t="t" l="l"/>
            <a:pathLst>
              <a:path h="759622" w="1304410">
                <a:moveTo>
                  <a:pt x="1304411" y="0"/>
                </a:moveTo>
                <a:lnTo>
                  <a:pt x="0" y="0"/>
                </a:lnTo>
                <a:lnTo>
                  <a:pt x="0" y="759622"/>
                </a:lnTo>
                <a:lnTo>
                  <a:pt x="1304411" y="759622"/>
                </a:lnTo>
                <a:lnTo>
                  <a:pt x="130441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-1140091">
            <a:off x="16063393" y="-1220721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5801372" y="3670856"/>
            <a:ext cx="8254036" cy="6198031"/>
          </a:xfrm>
          <a:custGeom>
            <a:avLst/>
            <a:gdLst/>
            <a:ahLst/>
            <a:cxnLst/>
            <a:rect r="r" b="b" t="t" l="l"/>
            <a:pathLst>
              <a:path h="6198031" w="8254036">
                <a:moveTo>
                  <a:pt x="0" y="0"/>
                </a:moveTo>
                <a:lnTo>
                  <a:pt x="8254035" y="0"/>
                </a:lnTo>
                <a:lnTo>
                  <a:pt x="8254035" y="6198030"/>
                </a:lnTo>
                <a:lnTo>
                  <a:pt x="0" y="6198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110672" y="1778330"/>
            <a:ext cx="11411148" cy="12681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234"/>
              </a:lnSpc>
            </a:pPr>
            <a:r>
              <a:rPr lang="en-US" sz="9423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Disadvantage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13839654" y="2174074"/>
            <a:ext cx="1236381" cy="720005"/>
          </a:xfrm>
          <a:custGeom>
            <a:avLst/>
            <a:gdLst/>
            <a:ahLst/>
            <a:cxnLst/>
            <a:rect r="r" b="b" t="t" l="l"/>
            <a:pathLst>
              <a:path h="720005" w="1236381">
                <a:moveTo>
                  <a:pt x="0" y="0"/>
                </a:moveTo>
                <a:lnTo>
                  <a:pt x="1236381" y="0"/>
                </a:lnTo>
                <a:lnTo>
                  <a:pt x="1236381" y="720005"/>
                </a:lnTo>
                <a:lnTo>
                  <a:pt x="0" y="7200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6957389" y="4103280"/>
            <a:ext cx="6754476" cy="9560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00"/>
              </a:lnSpc>
            </a:pPr>
            <a:r>
              <a:rPr lang="en-US" sz="7041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Absurd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220800" y="5326912"/>
            <a:ext cx="5765617" cy="1536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It appears absurd to have hereditary peers. </a:t>
            </a: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We would not have them in any other field - Tom Pain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name="Freeform 14" id="14"/>
          <p:cNvSpPr/>
          <p:nvPr/>
        </p:nvSpPr>
        <p:spPr>
          <a:xfrm flipH="true" flipV="false" rot="0">
            <a:off x="4496961" y="2071746"/>
            <a:ext cx="1304410" cy="759622"/>
          </a:xfrm>
          <a:custGeom>
            <a:avLst/>
            <a:gdLst/>
            <a:ahLst/>
            <a:cxnLst/>
            <a:rect r="r" b="b" t="t" l="l"/>
            <a:pathLst>
              <a:path h="759622" w="1304410">
                <a:moveTo>
                  <a:pt x="1304411" y="0"/>
                </a:moveTo>
                <a:lnTo>
                  <a:pt x="0" y="0"/>
                </a:lnTo>
                <a:lnTo>
                  <a:pt x="0" y="759622"/>
                </a:lnTo>
                <a:lnTo>
                  <a:pt x="1304411" y="759622"/>
                </a:lnTo>
                <a:lnTo>
                  <a:pt x="130441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-1140091">
            <a:off x="16063393" y="-1220721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596090" y="3952220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40" y="0"/>
                </a:lnTo>
                <a:lnTo>
                  <a:pt x="4694340" y="8722591"/>
                </a:lnTo>
                <a:lnTo>
                  <a:pt x="0" y="872259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3597827" y="1696569"/>
            <a:ext cx="12109868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Reform 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6798406" y="3820962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39" y="0"/>
                </a:lnTo>
                <a:lnTo>
                  <a:pt x="4694339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1997570" y="3689703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40" y="0"/>
                </a:lnTo>
                <a:lnTo>
                  <a:pt x="4694340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997315" y="6135401"/>
            <a:ext cx="3961580" cy="8386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28"/>
              </a:lnSpc>
            </a:pPr>
            <a:r>
              <a:rPr lang="en-US" sz="6151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WHY?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308641" y="7010226"/>
            <a:ext cx="3338927" cy="393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Why is reform needed?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7164786" y="6135401"/>
            <a:ext cx="3961580" cy="8386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28"/>
              </a:lnSpc>
            </a:pPr>
            <a:r>
              <a:rPr lang="en-US" sz="6151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How?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476112" y="7010226"/>
            <a:ext cx="3338927" cy="2298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Attendance needs to be at 20%, if not they are removed. </a:t>
            </a: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Retirement age -  85 starting in 2029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2329105" y="6135401"/>
            <a:ext cx="3961580" cy="8386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28"/>
              </a:lnSpc>
            </a:pPr>
            <a:r>
              <a:rPr lang="en-US" sz="6151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Who?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2640432" y="7010226"/>
            <a:ext cx="3338927" cy="774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Lord Parkinson of Whitley Bay 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</a:t>
            </a:r>
          </a:p>
        </p:txBody>
      </p:sp>
      <p:sp>
        <p:nvSpPr>
          <p:cNvPr name="Freeform 19" id="19"/>
          <p:cNvSpPr/>
          <p:nvPr/>
        </p:nvSpPr>
        <p:spPr>
          <a:xfrm flipH="false" flipV="false" rot="-1150962">
            <a:off x="15208057" y="149436"/>
            <a:ext cx="3832577" cy="3910793"/>
          </a:xfrm>
          <a:custGeom>
            <a:avLst/>
            <a:gdLst/>
            <a:ahLst/>
            <a:cxnLst/>
            <a:rect r="r" b="b" t="t" l="l"/>
            <a:pathLst>
              <a:path h="3910793" w="3832577">
                <a:moveTo>
                  <a:pt x="0" y="0"/>
                </a:moveTo>
                <a:lnTo>
                  <a:pt x="3832576" y="0"/>
                </a:lnTo>
                <a:lnTo>
                  <a:pt x="3832576" y="3910792"/>
                </a:lnTo>
                <a:lnTo>
                  <a:pt x="0" y="391079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596090" y="3952220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40" y="0"/>
                </a:lnTo>
                <a:lnTo>
                  <a:pt x="4694340" y="8722591"/>
                </a:lnTo>
                <a:lnTo>
                  <a:pt x="0" y="872259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3597827" y="1696569"/>
            <a:ext cx="12109868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Specific Guidance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6798406" y="3820962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39" y="0"/>
                </a:lnTo>
                <a:lnTo>
                  <a:pt x="4694339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1997570" y="3689703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40" y="0"/>
                </a:lnTo>
                <a:lnTo>
                  <a:pt x="4694340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316479" y="6371280"/>
            <a:ext cx="3338927" cy="1536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Lets take a look at the assessment brief on Moodle, this should accessible to all.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476112" y="6371280"/>
            <a:ext cx="3338927" cy="3060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The first part of the assessment takes place  on the 18th of February at 11am - 11:50am. </a:t>
            </a: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After this you are then to work independently on your presentations.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675277" y="6371280"/>
            <a:ext cx="3338927" cy="1917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You will present in front of me only and the presentation will be recorded for moderation purposes. 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</a:t>
            </a:r>
          </a:p>
        </p:txBody>
      </p:sp>
      <p:sp>
        <p:nvSpPr>
          <p:cNvPr name="Freeform 16" id="16"/>
          <p:cNvSpPr/>
          <p:nvPr/>
        </p:nvSpPr>
        <p:spPr>
          <a:xfrm flipH="false" flipV="false" rot="-1150962">
            <a:off x="15208057" y="149436"/>
            <a:ext cx="3832577" cy="3910793"/>
          </a:xfrm>
          <a:custGeom>
            <a:avLst/>
            <a:gdLst/>
            <a:ahLst/>
            <a:cxnLst/>
            <a:rect r="r" b="b" t="t" l="l"/>
            <a:pathLst>
              <a:path h="3910793" w="3832577">
                <a:moveTo>
                  <a:pt x="0" y="0"/>
                </a:moveTo>
                <a:lnTo>
                  <a:pt x="3832576" y="0"/>
                </a:lnTo>
                <a:lnTo>
                  <a:pt x="3832576" y="3910792"/>
                </a:lnTo>
                <a:lnTo>
                  <a:pt x="0" y="391079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596090" y="3952220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40" y="0"/>
                </a:lnTo>
                <a:lnTo>
                  <a:pt x="4694340" y="8722591"/>
                </a:lnTo>
                <a:lnTo>
                  <a:pt x="0" y="872259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3597827" y="1696569"/>
            <a:ext cx="12109868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Continued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6798406" y="3820962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39" y="0"/>
                </a:lnTo>
                <a:lnTo>
                  <a:pt x="4694339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1997570" y="3689703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40" y="0"/>
                </a:lnTo>
                <a:lnTo>
                  <a:pt x="4694340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308641" y="7010226"/>
            <a:ext cx="3338927" cy="1917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What if I miss the group session? </a:t>
            </a: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You lose 10 marks in your assessment.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476112" y="7010226"/>
            <a:ext cx="3338927" cy="1536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Because this part forms part of the assessment and you are expected to attend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675277" y="6730282"/>
            <a:ext cx="3338927" cy="1917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If you attend the group part but not the presentation you can only be awarded up to 10 marks.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</a:t>
            </a:r>
          </a:p>
        </p:txBody>
      </p:sp>
      <p:sp>
        <p:nvSpPr>
          <p:cNvPr name="Freeform 16" id="16"/>
          <p:cNvSpPr/>
          <p:nvPr/>
        </p:nvSpPr>
        <p:spPr>
          <a:xfrm flipH="false" flipV="false" rot="-1150962">
            <a:off x="15208057" y="149436"/>
            <a:ext cx="3832577" cy="3910793"/>
          </a:xfrm>
          <a:custGeom>
            <a:avLst/>
            <a:gdLst/>
            <a:ahLst/>
            <a:cxnLst/>
            <a:rect r="r" b="b" t="t" l="l"/>
            <a:pathLst>
              <a:path h="3910793" w="3832577">
                <a:moveTo>
                  <a:pt x="0" y="0"/>
                </a:moveTo>
                <a:lnTo>
                  <a:pt x="3832576" y="0"/>
                </a:lnTo>
                <a:lnTo>
                  <a:pt x="3832576" y="3910792"/>
                </a:lnTo>
                <a:lnTo>
                  <a:pt x="0" y="391079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596090" y="3952220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40" y="0"/>
                </a:lnTo>
                <a:lnTo>
                  <a:pt x="4694340" y="8722591"/>
                </a:lnTo>
                <a:lnTo>
                  <a:pt x="0" y="872259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3597827" y="1696569"/>
            <a:ext cx="12109868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Slides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6798406" y="3820962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39" y="0"/>
                </a:lnTo>
                <a:lnTo>
                  <a:pt x="4694339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1997570" y="3689703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40" y="0"/>
                </a:lnTo>
                <a:lnTo>
                  <a:pt x="4694340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308641" y="7010226"/>
            <a:ext cx="3338927" cy="1155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You are required to upload your slides onto turnitin.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476112" y="7010226"/>
            <a:ext cx="3338927" cy="774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Arrive at least 5 minutes early.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640432" y="7010226"/>
            <a:ext cx="3338927" cy="774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Phones/tablets cannot be used for notes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</a:t>
            </a:r>
          </a:p>
        </p:txBody>
      </p:sp>
      <p:sp>
        <p:nvSpPr>
          <p:cNvPr name="Freeform 16" id="16"/>
          <p:cNvSpPr/>
          <p:nvPr/>
        </p:nvSpPr>
        <p:spPr>
          <a:xfrm flipH="false" flipV="false" rot="-1150962">
            <a:off x="15208057" y="149436"/>
            <a:ext cx="3832577" cy="3910793"/>
          </a:xfrm>
          <a:custGeom>
            <a:avLst/>
            <a:gdLst/>
            <a:ahLst/>
            <a:cxnLst/>
            <a:rect r="r" b="b" t="t" l="l"/>
            <a:pathLst>
              <a:path h="3910793" w="3832577">
                <a:moveTo>
                  <a:pt x="0" y="0"/>
                </a:moveTo>
                <a:lnTo>
                  <a:pt x="3832576" y="0"/>
                </a:lnTo>
                <a:lnTo>
                  <a:pt x="3832576" y="3910792"/>
                </a:lnTo>
                <a:lnTo>
                  <a:pt x="0" y="391079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-10689152">
            <a:off x="1802671" y="633322"/>
            <a:ext cx="13654553" cy="21642663"/>
          </a:xfrm>
          <a:custGeom>
            <a:avLst/>
            <a:gdLst/>
            <a:ahLst/>
            <a:cxnLst/>
            <a:rect r="r" b="b" t="t" l="l"/>
            <a:pathLst>
              <a:path h="21642663" w="13654553">
                <a:moveTo>
                  <a:pt x="0" y="0"/>
                </a:moveTo>
                <a:lnTo>
                  <a:pt x="13654553" y="0"/>
                </a:lnTo>
                <a:lnTo>
                  <a:pt x="13654553" y="21642663"/>
                </a:lnTo>
                <a:lnTo>
                  <a:pt x="0" y="2164266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2698263" y="3639669"/>
            <a:ext cx="12632113" cy="15038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076"/>
              </a:lnSpc>
            </a:pPr>
            <a:r>
              <a:rPr lang="en-US" sz="1130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Conclusions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4720921" y="5279287"/>
            <a:ext cx="8846157" cy="36472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39"/>
              </a:lnSpc>
            </a:pPr>
            <a:r>
              <a:rPr lang="en-US" sz="39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Present on the 4th of March 2025</a:t>
            </a:r>
          </a:p>
          <a:p>
            <a:pPr algn="ctr">
              <a:lnSpc>
                <a:spcPts val="4839"/>
              </a:lnSpc>
            </a:pPr>
          </a:p>
          <a:p>
            <a:pPr algn="ctr">
              <a:lnSpc>
                <a:spcPts val="4839"/>
              </a:lnSpc>
            </a:pPr>
            <a:r>
              <a:rPr lang="en-US" sz="39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You have been emailed your presentation times. </a:t>
            </a:r>
          </a:p>
          <a:p>
            <a:pPr algn="ctr">
              <a:lnSpc>
                <a:spcPts val="4839"/>
              </a:lnSpc>
            </a:pPr>
          </a:p>
          <a:p>
            <a:pPr algn="ctr">
              <a:lnSpc>
                <a:spcPts val="4839"/>
              </a:lnSpc>
            </a:pPr>
            <a:r>
              <a:rPr lang="en-US" sz="39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If there are any issues please let me know by the 20th of February 2025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-914638" y="5059349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grpSp>
        <p:nvGrpSpPr>
          <p:cNvPr name="Group 11" id="11"/>
          <p:cNvGrpSpPr/>
          <p:nvPr/>
        </p:nvGrpSpPr>
        <p:grpSpPr>
          <a:xfrm rot="-10622443">
            <a:off x="13093817" y="2478253"/>
            <a:ext cx="3674935" cy="3598063"/>
            <a:chOff x="0" y="0"/>
            <a:chExt cx="4899913" cy="4797417"/>
          </a:xfrm>
        </p:grpSpPr>
        <p:sp>
          <p:nvSpPr>
            <p:cNvPr name="Freeform 12" id="12"/>
            <p:cNvSpPr/>
            <p:nvPr/>
          </p:nvSpPr>
          <p:spPr>
            <a:xfrm flipH="false" flipV="false" rot="-3636955">
              <a:off x="737302" y="551435"/>
              <a:ext cx="3425310" cy="3694548"/>
            </a:xfrm>
            <a:custGeom>
              <a:avLst/>
              <a:gdLst/>
              <a:ahLst/>
              <a:cxnLst/>
              <a:rect r="r" b="b" t="t" l="l"/>
              <a:pathLst>
                <a:path h="3694548" w="3425310">
                  <a:moveTo>
                    <a:pt x="0" y="0"/>
                  </a:moveTo>
                  <a:lnTo>
                    <a:pt x="3425310" y="0"/>
                  </a:lnTo>
                  <a:lnTo>
                    <a:pt x="3425310" y="3694548"/>
                  </a:lnTo>
                  <a:lnTo>
                    <a:pt x="0" y="36945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false" flipV="false" rot="0">
              <a:off x="1017380" y="1211415"/>
              <a:ext cx="2508436" cy="2517878"/>
            </a:xfrm>
            <a:custGeom>
              <a:avLst/>
              <a:gdLst/>
              <a:ahLst/>
              <a:cxnLst/>
              <a:rect r="r" b="b" t="t" l="l"/>
              <a:pathLst>
                <a:path h="2517878" w="2508436">
                  <a:moveTo>
                    <a:pt x="0" y="0"/>
                  </a:moveTo>
                  <a:lnTo>
                    <a:pt x="2508436" y="0"/>
                  </a:lnTo>
                  <a:lnTo>
                    <a:pt x="2508436" y="2517879"/>
                  </a:lnTo>
                  <a:lnTo>
                    <a:pt x="0" y="25178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424516" y="1844752"/>
              <a:ext cx="2930482" cy="1468904"/>
            </a:xfrm>
            <a:custGeom>
              <a:avLst/>
              <a:gdLst/>
              <a:ahLst/>
              <a:cxnLst/>
              <a:rect r="r" b="b" t="t" l="l"/>
              <a:pathLst>
                <a:path h="1468904" w="2930482">
                  <a:moveTo>
                    <a:pt x="0" y="0"/>
                  </a:moveTo>
                  <a:lnTo>
                    <a:pt x="2930482" y="0"/>
                  </a:lnTo>
                  <a:lnTo>
                    <a:pt x="2930482" y="1468905"/>
                  </a:lnTo>
                  <a:lnTo>
                    <a:pt x="0" y="14689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10800000">
            <a:off x="2754468" y="599614"/>
            <a:ext cx="12519703" cy="9378395"/>
          </a:xfrm>
          <a:custGeom>
            <a:avLst/>
            <a:gdLst/>
            <a:ahLst/>
            <a:cxnLst/>
            <a:rect r="r" b="b" t="t" l="l"/>
            <a:pathLst>
              <a:path h="9378395" w="12519703">
                <a:moveTo>
                  <a:pt x="0" y="0"/>
                </a:moveTo>
                <a:lnTo>
                  <a:pt x="12519703" y="0"/>
                </a:lnTo>
                <a:lnTo>
                  <a:pt x="12519703" y="9378395"/>
                </a:lnTo>
                <a:lnTo>
                  <a:pt x="0" y="93783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false" rot="3901450">
            <a:off x="13846173" y="7566319"/>
            <a:ext cx="2284159" cy="2370074"/>
          </a:xfrm>
          <a:custGeom>
            <a:avLst/>
            <a:gdLst/>
            <a:ahLst/>
            <a:cxnLst/>
            <a:rect r="r" b="b" t="t" l="l"/>
            <a:pathLst>
              <a:path h="2370074" w="2284159">
                <a:moveTo>
                  <a:pt x="0" y="0"/>
                </a:moveTo>
                <a:lnTo>
                  <a:pt x="2284159" y="0"/>
                </a:lnTo>
                <a:lnTo>
                  <a:pt x="2284159" y="2370074"/>
                </a:lnTo>
                <a:lnTo>
                  <a:pt x="0" y="237007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2836055" y="3512956"/>
            <a:ext cx="12152198" cy="44192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758"/>
              </a:lnSpc>
            </a:pPr>
            <a:r>
              <a:rPr lang="en-US" sz="17100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Thank</a:t>
            </a:r>
          </a:p>
          <a:p>
            <a:pPr algn="ctr">
              <a:lnSpc>
                <a:spcPts val="16758"/>
              </a:lnSpc>
            </a:pPr>
            <a:r>
              <a:rPr lang="en-US" sz="17100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you</a:t>
            </a:r>
          </a:p>
        </p:txBody>
      </p:sp>
      <p:sp>
        <p:nvSpPr>
          <p:cNvPr name="Freeform 10" id="10"/>
          <p:cNvSpPr/>
          <p:nvPr/>
        </p:nvSpPr>
        <p:spPr>
          <a:xfrm flipH="true" flipV="false" rot="-8555375">
            <a:off x="13952307" y="-2785349"/>
            <a:ext cx="5428145" cy="6401743"/>
          </a:xfrm>
          <a:custGeom>
            <a:avLst/>
            <a:gdLst/>
            <a:ahLst/>
            <a:cxnLst/>
            <a:rect r="r" b="b" t="t" l="l"/>
            <a:pathLst>
              <a:path h="6401743" w="5428145">
                <a:moveTo>
                  <a:pt x="5428144" y="0"/>
                </a:moveTo>
                <a:lnTo>
                  <a:pt x="0" y="0"/>
                </a:lnTo>
                <a:lnTo>
                  <a:pt x="0" y="6401744"/>
                </a:lnTo>
                <a:lnTo>
                  <a:pt x="5428144" y="6401744"/>
                </a:lnTo>
                <a:lnTo>
                  <a:pt x="5428144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0374084" y="1939680"/>
            <a:ext cx="3638549" cy="774019"/>
          </a:xfrm>
          <a:custGeom>
            <a:avLst/>
            <a:gdLst/>
            <a:ahLst/>
            <a:cxnLst/>
            <a:rect r="r" b="b" t="t" l="l"/>
            <a:pathLst>
              <a:path h="774019" w="3638549">
                <a:moveTo>
                  <a:pt x="0" y="0"/>
                </a:moveTo>
                <a:lnTo>
                  <a:pt x="3638550" y="0"/>
                </a:lnTo>
                <a:lnTo>
                  <a:pt x="3638550" y="774018"/>
                </a:lnTo>
                <a:lnTo>
                  <a:pt x="0" y="77401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true" rot="-10800000">
            <a:off x="4403048" y="1939680"/>
            <a:ext cx="3638549" cy="774019"/>
          </a:xfrm>
          <a:custGeom>
            <a:avLst/>
            <a:gdLst/>
            <a:ahLst/>
            <a:cxnLst/>
            <a:rect r="r" b="b" t="t" l="l"/>
            <a:pathLst>
              <a:path h="774019" w="3638549">
                <a:moveTo>
                  <a:pt x="0" y="774018"/>
                </a:moveTo>
                <a:lnTo>
                  <a:pt x="3638549" y="774018"/>
                </a:lnTo>
                <a:lnTo>
                  <a:pt x="3638549" y="0"/>
                </a:lnTo>
                <a:lnTo>
                  <a:pt x="0" y="0"/>
                </a:lnTo>
                <a:lnTo>
                  <a:pt x="0" y="77401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true" flipV="false" rot="1318415">
            <a:off x="-542780" y="6057428"/>
            <a:ext cx="5428145" cy="6401743"/>
          </a:xfrm>
          <a:custGeom>
            <a:avLst/>
            <a:gdLst/>
            <a:ahLst/>
            <a:cxnLst/>
            <a:rect r="r" b="b" t="t" l="l"/>
            <a:pathLst>
              <a:path h="6401743" w="5428145">
                <a:moveTo>
                  <a:pt x="5428145" y="0"/>
                </a:moveTo>
                <a:lnTo>
                  <a:pt x="0" y="0"/>
                </a:lnTo>
                <a:lnTo>
                  <a:pt x="0" y="6401744"/>
                </a:lnTo>
                <a:lnTo>
                  <a:pt x="5428145" y="6401744"/>
                </a:lnTo>
                <a:lnTo>
                  <a:pt x="5428145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6717363" y="2110477"/>
            <a:ext cx="4853275" cy="441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38"/>
              </a:lnSpc>
            </a:pPr>
            <a:r>
              <a:rPr lang="en-US" sz="2990" b="true">
                <a:solidFill>
                  <a:srgbClr val="7E483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www.reallygreatsite.com</a:t>
            </a: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15790671" y="5007114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-7467844">
            <a:off x="1911345" y="354652"/>
            <a:ext cx="2284159" cy="2370074"/>
          </a:xfrm>
          <a:custGeom>
            <a:avLst/>
            <a:gdLst/>
            <a:ahLst/>
            <a:cxnLst/>
            <a:rect r="r" b="b" t="t" l="l"/>
            <a:pathLst>
              <a:path h="2370074" w="2284159">
                <a:moveTo>
                  <a:pt x="0" y="0"/>
                </a:moveTo>
                <a:lnTo>
                  <a:pt x="2284159" y="0"/>
                </a:lnTo>
                <a:lnTo>
                  <a:pt x="2284159" y="2370074"/>
                </a:lnTo>
                <a:lnTo>
                  <a:pt x="0" y="237007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5274171" y="4195924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028700" y="3151912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1654792" y="4467875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r="0" b="-11017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DAGeVkjaC6M</dc:identifier>
  <dcterms:modified xsi:type="dcterms:W3CDTF">2011-08-01T06:04:30Z</dcterms:modified>
  <cp:revision>1</cp:revision>
  <dc:title>By Zita Draper</dc:title>
</cp:coreProperties>
</file>