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68" r:id="rId5"/>
    <p:sldId id="269" r:id="rId6"/>
    <p:sldId id="264" r:id="rId7"/>
    <p:sldId id="265" r:id="rId8"/>
    <p:sldId id="258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38" dt="2026-09-30T13:59:53.2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perengineer.net/blog/tools-ishikawa-diagram" TargetMode="External"/><Relationship Id="rId13" Type="http://schemas.openxmlformats.org/officeDocument/2006/relationships/hyperlink" Target="https://whatsthepont.blog/2018/05/30/the-james-reason-swiss-cheese-failure-model-in-300-seconds/" TargetMode="External"/><Relationship Id="rId3" Type="http://schemas.openxmlformats.org/officeDocument/2006/relationships/hyperlink" Target="https://library.hee.nhs.uk/quality-and-impact/value-and-impact/value-and-impact-toolkit/value-and-impact-toolkit/benchmarking" TargetMode="External"/><Relationship Id="rId7" Type="http://schemas.openxmlformats.org/officeDocument/2006/relationships/hyperlink" Target="https://psychsafety.com/the-swiss-cheese-model/" TargetMode="External"/><Relationship Id="rId12" Type="http://schemas.openxmlformats.org/officeDocument/2006/relationships/hyperlink" Target="https://keninstitute.com/health-safety-benchmarking-process/" TargetMode="External"/><Relationship Id="rId2" Type="http://schemas.openxmlformats.org/officeDocument/2006/relationships/hyperlink" Target="https://www.britishjournalofnursing.com/content/professional/the-challenges-of-healthcare-regulation-using-the-letby-case-as-an-examp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8514562/" TargetMode="External"/><Relationship Id="rId11" Type="http://schemas.openxmlformats.org/officeDocument/2006/relationships/hyperlink" Target="https://mundanopedia.com/business/organizational-theory/systems-theory-of-management-organizations/" TargetMode="External"/><Relationship Id="rId5" Type="http://schemas.openxmlformats.org/officeDocument/2006/relationships/hyperlink" Target="https://www.england.nhs.uk/patient-safety/the-nhs-patient-safety-strategy/" TargetMode="External"/><Relationship Id="rId10" Type="http://schemas.openxmlformats.org/officeDocument/2006/relationships/hyperlink" Target="https://www.cqc.org.uk/publications/major-report/state-care/2022-2023/quality-of-care" TargetMode="External"/><Relationship Id="rId4" Type="http://schemas.openxmlformats.org/officeDocument/2006/relationships/hyperlink" Target="https://www.bbc.co.uk/news/articles/c64g7wl30wygo" TargetMode="External"/><Relationship Id="rId9" Type="http://schemas.openxmlformats.org/officeDocument/2006/relationships/hyperlink" Target="https://www.madeformums.com/news/lucy-letby-inquiry-exposes-shocking-nhs-failing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Lucy Letby- individual 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Raisa </a:t>
            </a:r>
            <a:r>
              <a:rPr lang="en-GB" dirty="0" err="1"/>
              <a:t>khaleel</a:t>
            </a:r>
            <a:r>
              <a:rPr lang="en-GB" dirty="0"/>
              <a:t> </a:t>
            </a:r>
            <a:endParaRPr lang="en-US" dirty="0"/>
          </a:p>
          <a:p>
            <a:r>
              <a:rPr lang="en-GB" dirty="0"/>
              <a:t>2220004</a:t>
            </a:r>
          </a:p>
          <a:p>
            <a:r>
              <a:rPr lang="en-GB" dirty="0"/>
              <a:t>Farhad khan </a:t>
            </a:r>
          </a:p>
          <a:p>
            <a:r>
              <a:rPr lang="en-GB" dirty="0"/>
              <a:t>Component 1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35A0E6-BA58-A217-36E4-C4C8938B6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634" y="-3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Introduction to case study- lucy </a:t>
            </a:r>
            <a:r>
              <a:rPr lang="en-GB" dirty="0" err="1"/>
              <a:t>letby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46E24-287B-2417-C71D-0ADD99B4B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92" y="1512563"/>
            <a:ext cx="6406765" cy="5213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lucy Letbey case raised significant patient safety concerns within neonatal unit at countless of Chester hospital she was convicted of murder in 2023 seven babies and attempted murder of 7 more (Dyer, 2026)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 This case raised wider concern across healthcare.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Patient Safety &amp; Safeguarding 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Communication &amp; Increase concerns 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The patterns of unusual incidents and mortality rates are investigated (Harrison, 2025)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Aim: To examine the root cause and policy issues related to the case and the impact it has on the quality, efficiency and equity of healthcare services 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endParaRPr lang="en-GB" sz="160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70A0AF-9E2D-FE1F-77EF-A332F201DC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3653" y="1508845"/>
            <a:ext cx="4788505" cy="4237194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45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C28E1B-C084-D539-D064-DB2AEB901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Swiss cheese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6F699-6ED7-86E8-60F0-C9660E5A3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The Swiss Cheese Model demonstrated how weaknesses across multiple defensive layers can align rather than blaming the problem on ones action or failure. </a:t>
            </a: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BE9DD0-016B-21EF-4FAD-B015DC63C3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7564" y="2484255"/>
            <a:ext cx="5058213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FA41D9-0E9D-87C7-9AD9-80BAEF7FC939}"/>
              </a:ext>
            </a:extLst>
          </p:cNvPr>
          <p:cNvSpPr txBox="1"/>
          <p:nvPr/>
        </p:nvSpPr>
        <p:spPr>
          <a:xfrm>
            <a:off x="5823857" y="6199414"/>
            <a:ext cx="1809750" cy="2857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</a:t>
            </a:r>
            <a:r>
              <a:rPr lang="en-GB" sz="1200" dirty="0" err="1">
                <a:latin typeface="Times New Roman"/>
                <a:cs typeface="Times New Roman"/>
              </a:rPr>
              <a:t>WhatsthePONT</a:t>
            </a:r>
            <a:r>
              <a:rPr lang="en-GB" sz="1200" dirty="0">
                <a:latin typeface="Times New Roman"/>
                <a:cs typeface="Times New Roman"/>
              </a:rPr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273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74B53-3A6E-5C56-1734-405C67880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9775" y="-177800"/>
            <a:ext cx="10515600" cy="1325563"/>
          </a:xfrm>
        </p:spPr>
        <p:txBody>
          <a:bodyPr/>
          <a:lstStyle/>
          <a:p>
            <a:r>
              <a:rPr lang="en-US" dirty="0"/>
              <a:t>Swiss cheese table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73F23-965E-6387-A61E-81E1B0D32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EFEB824-B511-773F-F1BE-3499B6CF1C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2315954"/>
              </p:ext>
            </p:extLst>
          </p:nvPr>
        </p:nvGraphicFramePr>
        <p:xfrm>
          <a:off x="649605" y="884301"/>
          <a:ext cx="9156866" cy="5544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8433">
                  <a:extLst>
                    <a:ext uri="{9D8B030D-6E8A-4147-A177-3AD203B41FA5}">
                      <a16:colId xmlns:a16="http://schemas.microsoft.com/office/drawing/2014/main" val="1879765766"/>
                    </a:ext>
                  </a:extLst>
                </a:gridCol>
                <a:gridCol w="4578433">
                  <a:extLst>
                    <a:ext uri="{9D8B030D-6E8A-4147-A177-3AD203B41FA5}">
                      <a16:colId xmlns:a16="http://schemas.microsoft.com/office/drawing/2014/main" val="2685020124"/>
                    </a:ext>
                  </a:extLst>
                </a:gridCol>
              </a:tblGrid>
              <a:tr h="442694">
                <a:tc>
                  <a:txBody>
                    <a:bodyPr/>
                    <a:lstStyle/>
                    <a:p>
                      <a:r>
                        <a:rPr lang="en-US" dirty="0"/>
                        <a:t>Barriers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Holes 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363445"/>
                  </a:ext>
                </a:extLst>
              </a:tr>
              <a:tr h="1099595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"/>
                          <a:cs typeface="Arial"/>
                        </a:rPr>
                        <a:t>Clinical level </a:t>
                      </a: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"/>
                          <a:cs typeface="Arial"/>
                        </a:rPr>
                        <a:t>Layer 2 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Concerns emerged amoung clinical staff 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6762321"/>
                  </a:ext>
                </a:extLst>
              </a:tr>
              <a:tr h="18992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communication &amp; teamwork 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Layer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 Layer Concerns were not consistently communicated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Relationships between staff and managers was not strong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375909"/>
                  </a:ext>
                </a:extLst>
              </a:tr>
              <a:tr h="771145">
                <a:tc>
                  <a:txBody>
                    <a:bodyPr/>
                    <a:lstStyle/>
                    <a:p>
                      <a:r>
                        <a:rPr lang="en-US" dirty="0"/>
                        <a:t>Organisational- reporting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Layer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Safeguarding procedures were not effectively triggered when complaints arose 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3909711"/>
                  </a:ext>
                </a:extLst>
              </a:tr>
              <a:tr h="44269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Investigation 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dirty="0"/>
                        <a:t>layer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Delays with refering the matter to higher authorites like the police.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873931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C72D39C-D999-016A-0E7A-C1E3DE88A122}"/>
              </a:ext>
            </a:extLst>
          </p:cNvPr>
          <p:cNvSpPr txBox="1"/>
          <p:nvPr/>
        </p:nvSpPr>
        <p:spPr>
          <a:xfrm>
            <a:off x="9903618" y="5965031"/>
            <a:ext cx="217408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(Geraghty, 2023)</a:t>
            </a:r>
            <a:endParaRPr lang="en-US" sz="1400">
              <a:latin typeface="Arial"/>
              <a:cs typeface="Arial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5732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2DF24-EDF1-5B3E-6635-751CF8D40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9225" y="3175"/>
            <a:ext cx="10515600" cy="1325563"/>
          </a:xfrm>
        </p:spPr>
        <p:txBody>
          <a:bodyPr/>
          <a:lstStyle/>
          <a:p>
            <a:r>
              <a:rPr lang="en-US" dirty="0"/>
              <a:t>Evaluation &amp;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DCE27-53E3-5D59-FC3D-82521CB12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017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Benchmarking can be used to compare the case against expected </a:t>
            </a:r>
            <a:r>
              <a:rPr lang="en-US" dirty="0" err="1">
                <a:latin typeface="Arial"/>
                <a:cs typeface="Arial"/>
              </a:rPr>
              <a:t>paitent</a:t>
            </a:r>
            <a:r>
              <a:rPr lang="en-US" dirty="0">
                <a:latin typeface="Arial"/>
                <a:cs typeface="Arial"/>
              </a:rPr>
              <a:t> safety and governance standards.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1F34220-2513-0DB6-7B39-3DC3DE7A27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5005084"/>
              </p:ext>
            </p:extLst>
          </p:nvPr>
        </p:nvGraphicFramePr>
        <p:xfrm>
          <a:off x="452437" y="2145506"/>
          <a:ext cx="9083667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7889">
                  <a:extLst>
                    <a:ext uri="{9D8B030D-6E8A-4147-A177-3AD203B41FA5}">
                      <a16:colId xmlns:a16="http://schemas.microsoft.com/office/drawing/2014/main" val="306175434"/>
                    </a:ext>
                  </a:extLst>
                </a:gridCol>
                <a:gridCol w="3027889">
                  <a:extLst>
                    <a:ext uri="{9D8B030D-6E8A-4147-A177-3AD203B41FA5}">
                      <a16:colId xmlns:a16="http://schemas.microsoft.com/office/drawing/2014/main" val="2516750271"/>
                    </a:ext>
                  </a:extLst>
                </a:gridCol>
                <a:gridCol w="3027889">
                  <a:extLst>
                    <a:ext uri="{9D8B030D-6E8A-4147-A177-3AD203B41FA5}">
                      <a16:colId xmlns:a16="http://schemas.microsoft.com/office/drawing/2014/main" val="2280778803"/>
                    </a:ext>
                  </a:extLst>
                </a:gridCol>
              </a:tblGrid>
              <a:tr h="369093">
                <a:tc>
                  <a:txBody>
                    <a:bodyPr/>
                    <a:lstStyle/>
                    <a:p>
                      <a:r>
                        <a:rPr lang="en-US" dirty="0"/>
                        <a:t>Benchmark indicator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Expected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Hospital perforemance before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2313509"/>
                  </a:ext>
                </a:extLst>
              </a:tr>
              <a:tr h="36909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safeguarding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Concerns must raise safeguarding action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Safeguarding procedures were not embedded properly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397335"/>
                  </a:ext>
                </a:extLst>
              </a:tr>
              <a:tr h="369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investigations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Unexpected deaths of infants must follow SUDIC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SUDIC procedure was not followed or applied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3220686"/>
                  </a:ext>
                </a:extLst>
              </a:tr>
              <a:tr h="369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Esculation of concerns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Serious concerns must be esculated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Concerns was not communicated effectively.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174314"/>
                  </a:ext>
                </a:extLst>
              </a:tr>
              <a:tr h="369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governance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Deaths and concerning patterns must be monitored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Monitoring system did not act or respond effectively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69729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4C67C40-F402-93ED-ECE8-06E3ACA5FD47}"/>
              </a:ext>
            </a:extLst>
          </p:cNvPr>
          <p:cNvSpPr txBox="1"/>
          <p:nvPr/>
        </p:nvSpPr>
        <p:spPr>
          <a:xfrm>
            <a:off x="831987" y="6241799"/>
            <a:ext cx="5643559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(Admin, 2023), (</a:t>
            </a:r>
            <a:r>
              <a:rPr lang="en-GB" sz="1300" dirty="0">
                <a:latin typeface="Arial"/>
                <a:cs typeface="Arial"/>
              </a:rPr>
              <a:t>Sampson, 2021), (</a:t>
            </a:r>
            <a:r>
              <a:rPr lang="en-GB" sz="1200" dirty="0" err="1">
                <a:latin typeface="Arial"/>
                <a:cs typeface="Arial"/>
              </a:rPr>
              <a:t>Mundanopedia</a:t>
            </a:r>
            <a:r>
              <a:rPr lang="en-GB" sz="1200" dirty="0">
                <a:latin typeface="Arial"/>
                <a:cs typeface="Arial"/>
              </a:rPr>
              <a:t> 2022), (NHS,2019) 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272043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0D829-2FCF-57EF-6DBB-51E232FAA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20"/>
            <a:ext cx="10515600" cy="1325563"/>
          </a:xfrm>
        </p:spPr>
        <p:txBody>
          <a:bodyPr/>
          <a:lstStyle/>
          <a:p>
            <a:r>
              <a:rPr lang="en-GB" dirty="0"/>
              <a:t>Policy issues &amp; impact on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F93E4-D61D-3333-523D-97D795064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687" y="1006990"/>
            <a:ext cx="10845113" cy="56487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Policy issues- The case can be examined in relation to: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Patient safety 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Safeguarding 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Clinical governance 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Professional accountability 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Whistleblowing 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cs typeface="Arial"/>
              </a:rPr>
              <a:t>(Pritchard, 2026)</a:t>
            </a:r>
            <a:br>
              <a:rPr lang="en-US" sz="2000" dirty="0">
                <a:latin typeface="Arial"/>
                <a:cs typeface="Arial"/>
              </a:rPr>
            </a:b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Main issue were these policy’s and procedures followed effectively? 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Impact on services 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If policies are not implemented properly it can affect the 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Quality: safety of patient care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Efficiency- time &amp; resources used to investigate 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Equity- ensure vulnerable patients like neonatal receive high protection (Care Quality Commission, 2023).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029797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FAED2-134B-7ECB-AD15-857F10837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Component 2- written report...</a:t>
            </a:r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D0E84D6E-2129-B4EB-7EB5-31D178137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4202" y="257596"/>
            <a:ext cx="7121404" cy="635158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Report structure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Introduction- Introducing the lucy letby case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Explain the issue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2. benchmarking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Pinpoint expected standards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Compare to the case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3. root cause analysis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Fishbone diagram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4. quality models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Donbedian model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System digram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5. policy issues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Paitent safety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Safeguarding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Clinical governance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6. impact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Quality, efficiency, equity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7. recommendation &amp; conclusion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Suggest improvement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Summerias Key findings </a:t>
            </a:r>
          </a:p>
        </p:txBody>
      </p:sp>
    </p:spTree>
    <p:extLst>
      <p:ext uri="{BB962C8B-B14F-4D97-AF65-F5344CB8AC3E}">
        <p14:creationId xmlns:p14="http://schemas.microsoft.com/office/powerpoint/2010/main" val="41300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D76F-BC99-4AFA-0D23-4DD0F6B03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1" y="126572"/>
            <a:ext cx="12060192" cy="673001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Dyer, C. (2026). Lucy letby: Key medical witness in trial was under investigation by his employers. </a:t>
            </a:r>
            <a:r>
              <a:rPr lang="en-GB" sz="1200" i="1" dirty="0">
                <a:latin typeface="Times New Roman"/>
                <a:cs typeface="Times New Roman"/>
              </a:rPr>
              <a:t>BMJ</a:t>
            </a:r>
            <a:r>
              <a:rPr lang="en-GB" sz="1200" dirty="0">
                <a:latin typeface="Times New Roman"/>
                <a:cs typeface="Times New Roman"/>
              </a:rPr>
              <a:t>, 392, p.s561. doi:10.1136/bmj.s561. (Accessed 19th september 2026)</a:t>
            </a:r>
            <a:endParaRPr lang="en-GB" dirty="0"/>
          </a:p>
          <a:p>
            <a:r>
              <a:rPr lang="en-GB" sz="1200" dirty="0">
                <a:latin typeface="Times New Roman"/>
                <a:cs typeface="Times New Roman"/>
              </a:rPr>
              <a:t>Harrison, J. (2025). </a:t>
            </a:r>
            <a:r>
              <a:rPr lang="en-GB" sz="1200" i="1" dirty="0">
                <a:latin typeface="Times New Roman"/>
                <a:cs typeface="Times New Roman"/>
              </a:rPr>
              <a:t>The challenges of healthcare regulation using the LETBY case as an example. </a:t>
            </a:r>
            <a:r>
              <a:rPr lang="en-GB" sz="1200" dirty="0">
                <a:latin typeface="Times New Roman"/>
                <a:cs typeface="Times New Roman"/>
              </a:rPr>
              <a:t>Available at: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https://www.britishjournalofnursing.com/content/professional/the-challenges-of-healthcare-regulation-using-the-letby-case-as-an-example</a:t>
            </a:r>
            <a:r>
              <a:rPr lang="en-GB" sz="1200" dirty="0">
                <a:latin typeface="Times New Roman"/>
                <a:cs typeface="Times New Roman"/>
              </a:rPr>
              <a:t> (Accessed 19 September 2026)</a:t>
            </a:r>
          </a:p>
          <a:p>
            <a:r>
              <a:rPr lang="en-GB" sz="1200" dirty="0">
                <a:latin typeface="Times New Roman"/>
                <a:cs typeface="Times New Roman"/>
              </a:rPr>
              <a:t>NHS England | Workforce, training and education | Knowledge and Library Services. (2023). </a:t>
            </a:r>
            <a:r>
              <a:rPr lang="en-GB" sz="1200" i="1" dirty="0">
                <a:latin typeface="Times New Roman"/>
                <a:cs typeface="Times New Roman"/>
              </a:rPr>
              <a:t>Benchmarking | workforce, training and education.</a:t>
            </a:r>
            <a:r>
              <a:rPr lang="en-GB" sz="1200" dirty="0">
                <a:latin typeface="Times New Roman"/>
                <a:cs typeface="Times New Roman"/>
              </a:rPr>
              <a:t> Available at: </a:t>
            </a:r>
            <a:r>
              <a:rPr lang="en-GB" sz="1200" dirty="0">
                <a:latin typeface="Times New Roman"/>
                <a:cs typeface="Times New Roman"/>
                <a:hlinkClick r:id="rId3"/>
              </a:rPr>
              <a:t>https://library.hee.nhs.uk/quality-and-impact/value-and-impact/value-and-impact-toolkit/value-and-impact-toolkit/benchmarking</a:t>
            </a:r>
            <a:r>
              <a:rPr lang="en-GB" sz="1200" dirty="0">
                <a:latin typeface="Times New Roman"/>
                <a:cs typeface="Times New Roman"/>
              </a:rPr>
              <a:t> (Accessed 19 September 2026)</a:t>
            </a:r>
          </a:p>
          <a:p>
            <a:r>
              <a:rPr lang="en-GB" sz="1200" dirty="0">
                <a:latin typeface="Times New Roman"/>
                <a:cs typeface="Times New Roman"/>
              </a:rPr>
              <a:t>Hirst, L., Moritz, J. and Triggle, N. (2026). Key findings from Lucy Letby Thirlwall Inquiry. Available at: </a:t>
            </a:r>
            <a:r>
              <a:rPr lang="en-GB" sz="1200" dirty="0">
                <a:latin typeface="Times New Roman"/>
                <a:cs typeface="Times New Roman"/>
                <a:hlinkClick r:id="rId4"/>
              </a:rPr>
              <a:t>https://www.bbc.co.uk/news/articles/c64g7wl30wygo</a:t>
            </a:r>
            <a:r>
              <a:rPr lang="en-GB" sz="1200" dirty="0">
                <a:latin typeface="Times New Roman"/>
                <a:cs typeface="Times New Roman"/>
              </a:rPr>
              <a:t> (Accessed 19 September 2026)</a:t>
            </a:r>
          </a:p>
          <a:p>
            <a:r>
              <a:rPr lang="en-GB" sz="1200" dirty="0">
                <a:latin typeface="Times New Roman"/>
                <a:cs typeface="Times New Roman"/>
              </a:rPr>
              <a:t>NHS England (2019). </a:t>
            </a:r>
            <a:r>
              <a:rPr lang="en-GB" sz="1200" i="1" dirty="0">
                <a:latin typeface="Times New Roman"/>
                <a:cs typeface="Times New Roman"/>
              </a:rPr>
              <a:t>The NHS patient safety strategy</a:t>
            </a:r>
            <a:r>
              <a:rPr lang="en-GB" sz="1200" dirty="0">
                <a:latin typeface="Times New Roman"/>
                <a:cs typeface="Times New Roman"/>
              </a:rPr>
              <a:t>. [online] NHS England. Available at: </a:t>
            </a:r>
            <a:r>
              <a:rPr lang="en-GB" sz="1200" dirty="0">
                <a:latin typeface="Times New Roman"/>
                <a:cs typeface="Times New Roman"/>
                <a:hlinkClick r:id="rId5"/>
              </a:rPr>
              <a:t>https://www.england.nhs.uk/patient-safety/the-nhs-patient-safety-strategy/</a:t>
            </a:r>
            <a:r>
              <a:rPr lang="en-GB" sz="1200" dirty="0">
                <a:latin typeface="Times New Roman"/>
                <a:cs typeface="Times New Roman"/>
              </a:rPr>
              <a:t> (Accessed 19 September 2026)</a:t>
            </a:r>
          </a:p>
          <a:p>
            <a:r>
              <a:rPr lang="en-GB" sz="1200" dirty="0">
                <a:latin typeface="Times New Roman"/>
                <a:cs typeface="Times New Roman"/>
              </a:rPr>
              <a:t>Wiegmann, D.A., J. Wood, L., N. Cohen, T. and Shappell, S.A. (2022). Understanding the “swiss cheese model” and its application to patient safety. 18(2), pp.119–123. Available at: </a:t>
            </a:r>
            <a:r>
              <a:rPr lang="en-GB" sz="1200" dirty="0">
                <a:latin typeface="Times New Roman"/>
                <a:cs typeface="Times New Roman"/>
                <a:hlinkClick r:id="rId6"/>
              </a:rPr>
              <a:t>https://www.ncbi.nlm.nih.gov/pmc/articles/PMC8514562/</a:t>
            </a:r>
            <a:r>
              <a:rPr lang="en-GB" sz="1200" dirty="0">
                <a:latin typeface="Times New Roman"/>
                <a:cs typeface="Times New Roman"/>
              </a:rPr>
              <a:t> [Accessed 19 Sept. 2026].</a:t>
            </a:r>
          </a:p>
          <a:p>
            <a:r>
              <a:rPr lang="en-GB" sz="1200" dirty="0">
                <a:latin typeface="Times New Roman"/>
                <a:cs typeface="Times New Roman"/>
              </a:rPr>
              <a:t>Geraghty, T. (2023). </a:t>
            </a:r>
            <a:r>
              <a:rPr lang="en-GB" sz="1200" i="1" dirty="0">
                <a:latin typeface="Times New Roman"/>
                <a:cs typeface="Times New Roman"/>
              </a:rPr>
              <a:t>The Swiss cheese model - </a:t>
            </a:r>
            <a:r>
              <a:rPr lang="en-GB" sz="1200" dirty="0">
                <a:latin typeface="Times New Roman"/>
                <a:cs typeface="Times New Roman"/>
              </a:rPr>
              <a:t>Psych Safety. Available at: </a:t>
            </a:r>
            <a:r>
              <a:rPr lang="en-GB" sz="1200" dirty="0">
                <a:latin typeface="Times New Roman"/>
                <a:cs typeface="Times New Roman"/>
                <a:hlinkClick r:id="rId7"/>
              </a:rPr>
              <a:t>https://psychsafety.com/the-swiss-cheese-model/</a:t>
            </a:r>
            <a:r>
              <a:rPr lang="en-GB" sz="1200" dirty="0">
                <a:latin typeface="Times New Roman"/>
                <a:cs typeface="Times New Roman"/>
              </a:rPr>
              <a:t>  (Accessed 19 September 2026)</a:t>
            </a:r>
          </a:p>
          <a:p>
            <a:r>
              <a:rPr lang="en-GB" sz="1200" dirty="0">
                <a:latin typeface="Times New Roman"/>
                <a:cs typeface="Times New Roman"/>
              </a:rPr>
              <a:t>Kumah, A., Nwogu, C.N., Issah, A.-R., Obot, E., Kanamitie, D.T., Sifa, J.S. and Aidoo, L.A. (2024). Cause-and-effect (Fishbone) diagram: A tool for generating and organizing quality improvement ideas. 7(2), pp.85–87. doi:10.36401/JQSH-23-42. (accessed 19th september 2026)</a:t>
            </a:r>
          </a:p>
          <a:p>
            <a:r>
              <a:rPr lang="en-GB" sz="1200" dirty="0">
                <a:latin typeface="Times New Roman"/>
                <a:cs typeface="Times New Roman"/>
              </a:rPr>
              <a:t>Huber, Z. (2023). </a:t>
            </a:r>
            <a:r>
              <a:rPr lang="en-GB" sz="1200" i="1" dirty="0">
                <a:latin typeface="Times New Roman"/>
                <a:cs typeface="Times New Roman"/>
              </a:rPr>
              <a:t>Ishikawa diagram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latin typeface="Times New Roman"/>
                <a:cs typeface="Times New Roman"/>
                <a:hlinkClick r:id="rId8"/>
              </a:rPr>
              <a:t>https://www.superengineer.net/blog/tools-ishikawa-diagram</a:t>
            </a:r>
            <a:r>
              <a:rPr lang="en-GB" sz="1200" dirty="0">
                <a:latin typeface="Times New Roman"/>
                <a:cs typeface="Times New Roman"/>
              </a:rPr>
              <a:t> (Accessed 19 September. 2026)</a:t>
            </a:r>
          </a:p>
          <a:p>
            <a:r>
              <a:rPr lang="en-GB" sz="1200" dirty="0">
                <a:latin typeface="Times New Roman"/>
                <a:cs typeface="Times New Roman"/>
              </a:rPr>
              <a:t>Berwick, D. and Fox, D.M. (2019). Evaluating the quality of medical care: Donabedian’s classic article 50 years later. </a:t>
            </a:r>
            <a:r>
              <a:rPr lang="en-GB" sz="1200" i="1" dirty="0">
                <a:latin typeface="Times New Roman"/>
                <a:cs typeface="Times New Roman"/>
              </a:rPr>
              <a:t>The Milbank Quarterly</a:t>
            </a:r>
            <a:r>
              <a:rPr lang="en-GB" sz="1200" dirty="0">
                <a:latin typeface="Times New Roman"/>
                <a:cs typeface="Times New Roman"/>
              </a:rPr>
              <a:t>, [online] 94(2), pp.237–241. doi:10.1111/1468-0009.12189. </a:t>
            </a:r>
          </a:p>
          <a:p>
            <a:r>
              <a:rPr lang="en-GB" sz="1200" dirty="0">
                <a:latin typeface="Times New Roman"/>
                <a:cs typeface="Times New Roman"/>
              </a:rPr>
              <a:t>Yang, J., Liu, F., Yang, C., Wei, J., Ma, Y., Xu, L., Xie, J. and Wang, J. (2025). Application of Donabedian three‐dimensional model in outpatient care quality: A scoping review. </a:t>
            </a:r>
            <a:r>
              <a:rPr lang="en-GB" sz="1200" i="1" dirty="0">
                <a:latin typeface="Times New Roman"/>
                <a:cs typeface="Times New Roman"/>
              </a:rPr>
              <a:t>Journal of Nursing Management</a:t>
            </a:r>
            <a:r>
              <a:rPr lang="en-GB" sz="1200" dirty="0">
                <a:latin typeface="Times New Roman"/>
                <a:cs typeface="Times New Roman"/>
              </a:rPr>
              <a:t>, 2025(1). doi:10.1155/</a:t>
            </a:r>
            <a:r>
              <a:rPr lang="en-GB" sz="1200" dirty="0" err="1">
                <a:latin typeface="Times New Roman"/>
                <a:cs typeface="Times New Roman"/>
              </a:rPr>
              <a:t>jonm</a:t>
            </a:r>
            <a:r>
              <a:rPr lang="en-GB" sz="1200" dirty="0">
                <a:latin typeface="Times New Roman"/>
                <a:cs typeface="Times New Roman"/>
              </a:rPr>
              <a:t>/6893336. (Accessed 19 </a:t>
            </a:r>
            <a:r>
              <a:rPr lang="en-GB" sz="1200" dirty="0" err="1">
                <a:latin typeface="Times New Roman"/>
                <a:cs typeface="Times New Roman"/>
              </a:rPr>
              <a:t>september</a:t>
            </a:r>
            <a:r>
              <a:rPr lang="en-GB" sz="1200" dirty="0">
                <a:latin typeface="Times New Roman"/>
                <a:cs typeface="Times New Roman"/>
              </a:rPr>
              <a:t> 2026)</a:t>
            </a:r>
          </a:p>
          <a:p>
            <a:r>
              <a:rPr lang="en-GB" sz="1300" dirty="0">
                <a:latin typeface="Times New Roman"/>
                <a:cs typeface="Times New Roman"/>
              </a:rPr>
              <a:t>Pritchard, R. (2026). </a:t>
            </a:r>
            <a:r>
              <a:rPr lang="en-GB" sz="1300" i="1" dirty="0">
                <a:latin typeface="Times New Roman"/>
                <a:cs typeface="Times New Roman"/>
              </a:rPr>
              <a:t>Lucy Letby inquiry exposes ‘shocking’ NHS failings and calls for major changes to protect babies</a:t>
            </a:r>
            <a:r>
              <a:rPr lang="en-GB" sz="1300" dirty="0">
                <a:latin typeface="Times New Roman"/>
                <a:cs typeface="Times New Roman"/>
              </a:rPr>
              <a:t>. [online] MadeForMums. Available at: </a:t>
            </a:r>
            <a:r>
              <a:rPr lang="en-GB" sz="1300" dirty="0">
                <a:latin typeface="Times New Roman"/>
                <a:cs typeface="Times New Roman"/>
                <a:hlinkClick r:id="rId9"/>
              </a:rPr>
              <a:t>https://www.madeformums.com/news/lucy-letby-inquiry-exposes-shocking-nhs-failings/</a:t>
            </a:r>
            <a:r>
              <a:rPr lang="en-GB" sz="1300" dirty="0">
                <a:latin typeface="Times New Roman"/>
                <a:cs typeface="Times New Roman"/>
              </a:rPr>
              <a:t> [Accessed 19 Sept. 2026].</a:t>
            </a: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300" dirty="0">
                <a:latin typeface="Times New Roman"/>
                <a:cs typeface="Times New Roman"/>
              </a:rPr>
              <a:t>Care Quality Commission (2023). </a:t>
            </a:r>
            <a:r>
              <a:rPr lang="en-GB" sz="1300" i="1" dirty="0">
                <a:latin typeface="Times New Roman"/>
                <a:cs typeface="Times New Roman"/>
              </a:rPr>
              <a:t>Quality of care - care quality commission</a:t>
            </a:r>
            <a:r>
              <a:rPr lang="en-GB" sz="1300" dirty="0">
                <a:latin typeface="Times New Roman"/>
                <a:cs typeface="Times New Roman"/>
              </a:rPr>
              <a:t>. Available at: </a:t>
            </a:r>
            <a:r>
              <a:rPr lang="en-GB" sz="1300" dirty="0">
                <a:latin typeface="Times New Roman"/>
                <a:cs typeface="Times New Roman"/>
                <a:hlinkClick r:id="rId10"/>
              </a:rPr>
              <a:t>https://www.cqc.org.uk/publications/major-report/state-care/2022-2023/quality-of-care</a:t>
            </a:r>
            <a:r>
              <a:rPr lang="en-GB" sz="1300" dirty="0">
                <a:latin typeface="Times New Roman"/>
                <a:cs typeface="Times New Roman"/>
              </a:rPr>
              <a:t> (Accessed 19 September 2026)</a:t>
            </a:r>
          </a:p>
          <a:p>
            <a:r>
              <a:rPr lang="en-GB" sz="1300" dirty="0">
                <a:latin typeface="Times New Roman"/>
                <a:cs typeface="Times New Roman"/>
              </a:rPr>
              <a:t>Veltman, L.L. (2007). Getting to Havarti. </a:t>
            </a:r>
            <a:r>
              <a:rPr lang="en-GB" sz="1300" i="1" dirty="0">
                <a:latin typeface="Times New Roman"/>
                <a:cs typeface="Times New Roman"/>
              </a:rPr>
              <a:t>Obstetrics &amp; </a:t>
            </a:r>
            <a:r>
              <a:rPr lang="en-GB" sz="1300" i="1" dirty="0" err="1">
                <a:latin typeface="Times New Roman"/>
                <a:cs typeface="Times New Roman"/>
              </a:rPr>
              <a:t>Gynecology</a:t>
            </a:r>
            <a:r>
              <a:rPr lang="en-GB" sz="1300" dirty="0">
                <a:latin typeface="Times New Roman"/>
                <a:cs typeface="Times New Roman"/>
              </a:rPr>
              <a:t>, 110(5), pp.1146–1150. doi:10.1097/01.aog.0000287066.13389.8c. (Accessed 19th </a:t>
            </a:r>
            <a:r>
              <a:rPr lang="en-GB" sz="1300" dirty="0" err="1">
                <a:latin typeface="Times New Roman"/>
                <a:cs typeface="Times New Roman"/>
              </a:rPr>
              <a:t>september</a:t>
            </a:r>
            <a:r>
              <a:rPr lang="en-GB" sz="1300" dirty="0">
                <a:latin typeface="Times New Roman"/>
                <a:cs typeface="Times New Roman"/>
              </a:rPr>
              <a:t> 2026)</a:t>
            </a:r>
          </a:p>
          <a:p>
            <a:r>
              <a:rPr lang="en-GB" sz="1300" dirty="0">
                <a:latin typeface="Times New Roman"/>
                <a:cs typeface="Times New Roman"/>
              </a:rPr>
              <a:t>Sampson, P., Back, J. and Drage, S. (2021). Systems-based models for investigating patient safety incidents. </a:t>
            </a:r>
            <a:r>
              <a:rPr lang="en-GB" sz="1300" i="1" dirty="0">
                <a:latin typeface="Times New Roman"/>
                <a:cs typeface="Times New Roman"/>
              </a:rPr>
              <a:t>BJA Education</a:t>
            </a:r>
            <a:r>
              <a:rPr lang="en-GB" sz="1300" dirty="0">
                <a:latin typeface="Times New Roman"/>
                <a:cs typeface="Times New Roman"/>
              </a:rPr>
              <a:t>, 21(8), pp.307–313. doi:10.1016/j.bjae.2021.03.004.</a:t>
            </a:r>
          </a:p>
          <a:p>
            <a:r>
              <a:rPr lang="en-GB" sz="1200" dirty="0">
                <a:latin typeface="Times New Roman"/>
                <a:cs typeface="Times New Roman"/>
              </a:rPr>
              <a:t>Mundanopedia (2022). </a:t>
            </a:r>
            <a:r>
              <a:rPr lang="en-GB" sz="1200" i="1" dirty="0">
                <a:latin typeface="Times New Roman"/>
                <a:cs typeface="Times New Roman"/>
              </a:rPr>
              <a:t>Systems Theory of Management &amp; Organizations</a:t>
            </a:r>
            <a:r>
              <a:rPr lang="en-GB" sz="1200" dirty="0">
                <a:latin typeface="Times New Roman"/>
                <a:cs typeface="Times New Roman"/>
              </a:rPr>
              <a:t>. [online] Mundanopedia. Available at: </a:t>
            </a:r>
            <a:r>
              <a:rPr lang="en-GB" sz="1200" dirty="0">
                <a:latin typeface="Times New Roman"/>
                <a:cs typeface="Times New Roman"/>
                <a:hlinkClick r:id="rId11"/>
              </a:rPr>
              <a:t>https://mundanopedia.com/business/organizational-theory/systems-theory-of-management-organizations/</a:t>
            </a:r>
            <a:r>
              <a:rPr lang="en-GB" sz="1200" dirty="0">
                <a:latin typeface="Times New Roman"/>
                <a:cs typeface="Times New Roman"/>
              </a:rPr>
              <a:t> (Accessed 19 September 2026)</a:t>
            </a:r>
            <a:endParaRPr lang="en-GB" sz="13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cs typeface="Times New Roman"/>
              </a:rPr>
              <a:t>admin (2023). </a:t>
            </a:r>
            <a:r>
              <a:rPr lang="en-GB" sz="1200" i="1" dirty="0">
                <a:latin typeface="Times New Roman"/>
                <a:cs typeface="Times New Roman"/>
              </a:rPr>
              <a:t>Health &amp; safety benchmarking process - Ken Institute</a:t>
            </a:r>
            <a:r>
              <a:rPr lang="en-GB" sz="1200" dirty="0">
                <a:latin typeface="Times New Roman"/>
                <a:cs typeface="Times New Roman"/>
              </a:rPr>
              <a:t>. [online] Ken Institute. Available at: </a:t>
            </a:r>
            <a:r>
              <a:rPr lang="en-GB" sz="1200" dirty="0">
                <a:latin typeface="Times New Roman"/>
                <a:cs typeface="Times New Roman"/>
                <a:hlinkClick r:id="rId12"/>
              </a:rPr>
              <a:t>https://keninstitute.com/health-safety-benchmarking-process/</a:t>
            </a:r>
            <a:r>
              <a:rPr lang="en-GB" sz="1200" dirty="0">
                <a:latin typeface="Times New Roman"/>
                <a:cs typeface="Times New Roman"/>
              </a:rPr>
              <a:t> (Accessed 19 September 2026)</a:t>
            </a:r>
          </a:p>
          <a:p>
            <a:r>
              <a:rPr lang="en-GB" sz="1200" dirty="0" err="1">
                <a:latin typeface="Times New Roman"/>
                <a:cs typeface="Times New Roman"/>
              </a:rPr>
              <a:t>WhatsthePONT</a:t>
            </a:r>
            <a:r>
              <a:rPr lang="en-GB" sz="1200" dirty="0">
                <a:latin typeface="Times New Roman"/>
                <a:cs typeface="Times New Roman"/>
              </a:rPr>
              <a:t> (2018). </a:t>
            </a:r>
            <a:r>
              <a:rPr lang="en-GB" sz="1200" i="1" dirty="0">
                <a:latin typeface="Times New Roman"/>
                <a:cs typeface="Times New Roman"/>
              </a:rPr>
              <a:t>The James reason Swiss cheese failure model in 300 seconds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latin typeface="Times New Roman"/>
                <a:cs typeface="Times New Roman"/>
                <a:hlinkClick r:id="rId13"/>
              </a:rPr>
              <a:t>https://whatsthepont.blog/2018/05/30/the-james-reason-swiss-cheese-failure-model-in-300-seconds/</a:t>
            </a:r>
            <a:r>
              <a:rPr lang="en-GB" sz="1200" dirty="0">
                <a:latin typeface="Times New Roman"/>
                <a:cs typeface="Times New Roman"/>
              </a:rPr>
              <a:t>  (Accessed 30 September 2026)</a:t>
            </a: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300" dirty="0">
              <a:latin typeface="Times New Roman"/>
              <a:cs typeface="Times New Roman"/>
            </a:endParaRPr>
          </a:p>
          <a:p>
            <a:endParaRPr lang="en-GB" sz="1300" dirty="0">
              <a:latin typeface="Times New Roman"/>
              <a:cs typeface="Times New Roman"/>
            </a:endParaRPr>
          </a:p>
          <a:p>
            <a:endParaRPr lang="en-GB" sz="13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166845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origami"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Lucy Letby- individual presentation </vt:lpstr>
      <vt:lpstr>Introduction to case study- lucy letby </vt:lpstr>
      <vt:lpstr>Swiss cheese </vt:lpstr>
      <vt:lpstr>Swiss cheese table </vt:lpstr>
      <vt:lpstr>Evaluation &amp; improvements</vt:lpstr>
      <vt:lpstr>Policy issues &amp; impact on services</vt:lpstr>
      <vt:lpstr>Component 2- written report...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1215</cp:revision>
  <dcterms:created xsi:type="dcterms:W3CDTF">2026-09-19T10:41:04Z</dcterms:created>
  <dcterms:modified xsi:type="dcterms:W3CDTF">2026-09-30T14:00:48Z</dcterms:modified>
</cp:coreProperties>
</file>