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charts/chart2.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12192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2A8BD041-9CB5-A87F-D5A0-18FD07C0E5ED}">
          <p14:sldIdLst>
            <p14:sldId id="256"/>
            <p14:sldId id="257"/>
          </p14:sldIdLst>
        </p14:section>
        <p14:section name="Understanding stroke" id="{D5A478B7-3D3B-BD5D-6C5D-E6633A5611CB}">
          <p14:sldIdLst>
            <p14:sldId id="258"/>
            <p14:sldId id="259"/>
            <p14:sldId id="260"/>
            <p14:sldId id="261"/>
            <p14:sldId id="262"/>
            <p14:sldId id="263"/>
          </p14:sldIdLst>
        </p14:section>
        <p14:section name="John's needs" id="{DC1B1B25-2A08-4897-F5FE-0502B7569323}">
          <p14:sldIdLst>
            <p14:sldId id="264"/>
            <p14:sldId id="265"/>
            <p14:sldId id="266"/>
            <p14:sldId id="267"/>
          </p14:sldIdLst>
        </p14:section>
        <p14:section name="Care plan" id="{65CC2BE1-49AB-7DA8-7313-95966327666A}">
          <p14:sldIdLst>
            <p14:sldId id="268"/>
            <p14:sldId id="269"/>
            <p14:sldId id="270"/>
            <p14:sldId id="271"/>
            <p14:sldId id="272"/>
          </p14:sldIdLst>
        </p14:section>
        <p14:section name="References" id="{169BB2E4-6E1B-C9B0-767B-645770D6CC8D}">
          <p14:sldIdLst>
            <p14:sldId id="273"/>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28" d="100"/>
          <a:sy n="128" d="100"/>
        </p:scale>
        <p:origin x="48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bar"/>
        <c:grouping val="clustered"/>
        <c:varyColors val="0"/>
        <c:ser>
          <c:idx val="0"/>
          <c:order val="0"/>
          <c:tx>
            <c:strRef>
              <c:f>Sheet1!$B$1</c:f>
              <c:strCache>
                <c:ptCount val="1"/>
                <c:pt idx="0">
                  <c:v>% of survivors aged 60 and under</c:v>
                </c:pt>
              </c:strCache>
            </c:strRef>
          </c:tx>
          <c:spPr>
            <a:solidFill>
              <a:srgbClr val="0A9396"/>
            </a:solidFill>
            <a:effectLst/>
          </c:spPr>
          <c:invertIfNegative val="0"/>
          <c:dLbls>
            <c:numFmt formatCode="0&quot;%&quot;" sourceLinked="0"/>
            <c:spPr>
              <a:noFill/>
              <a:ln>
                <a:noFill/>
              </a:ln>
              <a:effectLst/>
            </c:spPr>
            <c:txPr>
              <a:bodyPr/>
              <a:lstStyle/>
              <a:p>
                <a:pPr>
                  <a:defRPr sz="1100" b="0" i="0" u="none" strike="noStrike">
                    <a:solidFill>
                      <a:srgbClr val="1B2333"/>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Fatigue</c:v>
                </c:pt>
                <c:pt idx="1">
                  <c:v>Memory problems</c:v>
                </c:pt>
                <c:pt idx="2">
                  <c:v>Depression or anxiety</c:v>
                </c:pt>
                <c:pt idx="3">
                  <c:v>One-sided weakness</c:v>
                </c:pt>
                <c:pt idx="4">
                  <c:v>Career harmed</c:v>
                </c:pt>
              </c:strCache>
            </c:strRef>
          </c:cat>
          <c:val>
            <c:numRef>
              <c:f>Sheet1!$B$2:$B$6</c:f>
              <c:numCache>
                <c:formatCode>General</c:formatCode>
                <c:ptCount val="5"/>
                <c:pt idx="0">
                  <c:v>78</c:v>
                </c:pt>
                <c:pt idx="1">
                  <c:v>63</c:v>
                </c:pt>
                <c:pt idx="2">
                  <c:v>61</c:v>
                </c:pt>
                <c:pt idx="3">
                  <c:v>58</c:v>
                </c:pt>
                <c:pt idx="4">
                  <c:v>51</c:v>
                </c:pt>
              </c:numCache>
            </c:numRef>
          </c:val>
          <c:extLst>
            <c:ext xmlns:c16="http://schemas.microsoft.com/office/drawing/2014/chart" uri="{C3380CC4-5D6E-409C-BE32-E72D297353CC}">
              <c16:uniqueId val="{00000000-2B34-4345-8880-7D035F749C7C}"/>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noFill/>
            <a:prstDash val="solid"/>
            <a:round/>
          </a:ln>
        </c:spPr>
        <c:txPr>
          <a:bodyPr/>
          <a:lstStyle/>
          <a:p>
            <a:pPr>
              <a:defRPr sz="1200" b="0" i="0" u="none" strike="noStrike">
                <a:solidFill>
                  <a:srgbClr val="1B2333"/>
                </a:solidFill>
                <a:latin typeface="Arial"/>
              </a:defRPr>
            </a:pPr>
            <a:endParaRPr lang="en-US"/>
          </a:p>
        </c:txPr>
        <c:crossAx val="2094734552"/>
        <c:crosses val="autoZero"/>
        <c:auto val="1"/>
        <c:lblAlgn val="ctr"/>
        <c:lblOffset val="100"/>
        <c:noMultiLvlLbl val="1"/>
      </c:catAx>
      <c:valAx>
        <c:axId val="2094734552"/>
        <c:scaling>
          <c:orientation val="minMax"/>
          <c:max val="100"/>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doughnutChart>
        <c:varyColors val="1"/>
        <c:ser>
          <c:idx val="0"/>
          <c:order val="0"/>
          <c:tx>
            <c:strRef>
              <c:f>Sheet1!$B$1</c:f>
              <c:strCache>
                <c:ptCount val="1"/>
                <c:pt idx="0">
                  <c:v>Type</c:v>
                </c:pt>
              </c:strCache>
            </c:strRef>
          </c:tx>
          <c:spPr>
            <a:solidFill>
              <a:schemeClr val="accent1"/>
            </a:solidFill>
            <a:ln w="9525" cap="flat">
              <a:solidFill>
                <a:srgbClr val="F9F9F9"/>
              </a:solidFill>
              <a:prstDash val="solid"/>
              <a:round/>
            </a:ln>
            <a:effectLst/>
          </c:spPr>
          <c:dPt>
            <c:idx val="0"/>
            <c:bubble3D val="0"/>
            <c:spPr>
              <a:solidFill>
                <a:srgbClr val="0A9396"/>
              </a:solidFill>
              <a:ln w="25400" cap="flat">
                <a:solidFill>
                  <a:srgbClr val="FFFFFF"/>
                </a:solidFill>
                <a:prstDash val="solid"/>
                <a:round/>
              </a:ln>
              <a:effectLst/>
            </c:spPr>
            <c:extLst>
              <c:ext xmlns:c16="http://schemas.microsoft.com/office/drawing/2014/chart" uri="{C3380CC4-5D6E-409C-BE32-E72D297353CC}">
                <c16:uniqueId val="{00000001-18AC-A447-BE5E-66360C1ECAB2}"/>
              </c:ext>
            </c:extLst>
          </c:dPt>
          <c:dPt>
            <c:idx val="1"/>
            <c:bubble3D val="0"/>
            <c:spPr>
              <a:solidFill>
                <a:srgbClr val="E63946"/>
              </a:solidFill>
              <a:ln w="25400" cap="flat">
                <a:solidFill>
                  <a:srgbClr val="FFFFFF"/>
                </a:solidFill>
                <a:prstDash val="solid"/>
                <a:round/>
              </a:ln>
              <a:effectLst/>
            </c:spPr>
            <c:extLst>
              <c:ext xmlns:c16="http://schemas.microsoft.com/office/drawing/2014/chart" uri="{C3380CC4-5D6E-409C-BE32-E72D297353CC}">
                <c16:uniqueId val="{00000003-18AC-A447-BE5E-66360C1ECAB2}"/>
              </c:ext>
            </c:extLst>
          </c:dPt>
          <c:cat>
            <c:strRef>
              <c:f>Sheet1!$A$2:$A$3</c:f>
              <c:strCache>
                <c:ptCount val="2"/>
                <c:pt idx="0">
                  <c:v>Ischaemic</c:v>
                </c:pt>
                <c:pt idx="1">
                  <c:v>Haemorrhagic</c:v>
                </c:pt>
              </c:strCache>
            </c:strRef>
          </c:cat>
          <c:val>
            <c:numRef>
              <c:f>Sheet1!$B$2:$B$3</c:f>
              <c:numCache>
                <c:formatCode>General</c:formatCode>
                <c:ptCount val="2"/>
                <c:pt idx="0">
                  <c:v>85</c:v>
                </c:pt>
                <c:pt idx="1">
                  <c:v>15</c:v>
                </c:pt>
              </c:numCache>
            </c:numRef>
          </c:val>
          <c:extLst>
            <c:ext xmlns:c16="http://schemas.microsoft.com/office/drawing/2014/chart" uri="{C3380CC4-5D6E-409C-BE32-E72D297353CC}">
              <c16:uniqueId val="{00000004-18AC-A447-BE5E-66360C1ECAB2}"/>
            </c:ext>
          </c:extLst>
        </c:ser>
        <c:dLbls>
          <c:showLegendKey val="0"/>
          <c:showVal val="0"/>
          <c:showCatName val="0"/>
          <c:showSerName val="0"/>
          <c:showPercent val="0"/>
          <c:showBubbleSize val="0"/>
          <c:showLeaderLines val="0"/>
        </c:dLbls>
        <c:firstSliceAng val="0"/>
        <c:holeSize val="62"/>
      </c:doughnutChart>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131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John is a fictional person created for teaching: a 45-year-old man who works full-time as a teacher, lives in London, is married with two children under 18, and has recently had a stroke. Only these details are given; everything else is treated as a question to ask at assessment.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Separate what the case gives us from what a practitioner must find out. One in four strokes happen to people of working age (Stroke Association, 2023), so John's situation is not unusual. John is fictional; change his details to suit your group.</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Headline figures from the Stroke Association. Around 100,000 strokes a year, 1.4 million survivors, a stroke every five minutes. One in four strokes are in people of working age. In a 2023 survey of survivors aged 60 and under, 51% said stroke had harmed their career.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stroke happens when blood stops flowing to part of the brain. About 85% are ischaemic (a clot) and the rest haemorrhagic (a bleed). A TIA is a short interruption that usually resolves within minutes, but it is a warning sign and needs urgent assessment within 24 hours.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groups of risk factors. Those that can be changed are the focus of secondary prevention after a stroke. None is known for John: ask, measure his blood pressure and avoid any suggestion of blame.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FAST stands for face, arms, speech and time to call 999. Call 999 even if the symptoms stop. Do not drive to A&amp;E. The other symptoms listed can occur with or without the FAST signs.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NICE NG128. Scan straight away if clot-busting treatment or clot removal might be possible. Thrombolysis within 4.5 hours once bleeding is ruled out. Thrombectomy within 6 hours, or 6 to 24 hours if scans show brain tissue that can be saved. Aspirin 300 mg within 24 hours for an ischaemic stroke. Everyone goes straight to a specialist stroke unit.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Effects depend on which part of the brain was damaged. NICE (2023b) now recommends at least 3 hours of rehabilitation a day on at least 5 days a week, based on need. The team includes physiotherapists, occupational therapists, speech and language therapists, psychologists, dietitians and specialist nurses.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holistic view of John. The examples are prompts for his situation, not facts about him. The 6-month post-stroke review uses a structured tool (GM-SAT) that covers 35 problem areas, which is a good model for a holistic assessment.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Dahlgren and Whitehead model of health determinants, drawn as layers from the individual outwards. Items marked 'not yet known' are questions for assessment.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do not know John's school or contract. Most local-authority teachers are covered by the national (Burgundy Book) sick pay scheme; academies may have different schemes, so he should check with his employer or union. A stroke is not automatically a disability under the Equality Act: it counts if the effect is substantial and lasts, or is likely to last, 12 months or more.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support tree. John's wife can ask the council for a free carer's assessment. If either child helps to look after him, they are young carers and the council must assess their needs if asked. Phone numbers were checked on the organisations' own websites.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goal-setting cycle. Assessment leads to goals agreed with John and his family, then therapy and support, then review. Early supported discharge continues while it helps people meet their rehabilitation goals. A structured review at 6 months checks progress and unmet needs.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Rows are examples of SMART goals. Actions are evidence-based; the review timings are suggestions for teaching, not fixed rules.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Mood and family pressures are easy to miss in a younger survivor. His wife and children have rights to their own assessments.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Return to work is part of recovery, not the end of it. John should not drive for at least a month and must tell the DVLA if problems remain.</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suggested timeline for teaching. Actual timings depend on John's stroke, his recovery and his goals. Return to work may be months away and should be phased.</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UWTSD Harvard style. Every in-text citation on slides 2-17 appears in this list. Links were opened and checked on 15 October 2026.</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UWTSD Harvard style. Every in-text citation on slides 2-17 appears in this list. Links were opened and checked on 15 October 2026.</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10/15/26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40215214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10/15/26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1680965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10/15/26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09717095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10/15/26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51172319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10/15/26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891261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10/15/26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83390125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10/15/26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28476858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10/15/26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15219516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10/15/26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162788440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10/15/26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52390545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10/15/26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218502790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p:bg>
      <p:bgPr>
        <a:solidFill>
          <a:srgbClr val="14213D"/>
        </a:solidFill>
        <a:effectLst/>
      </p:bgPr>
    </p:bg>
    <p:spTree>
      <p:nvGrpSpPr>
        <p:cNvPr id="1" name=""/>
        <p:cNvGrpSpPr/>
        <p:nvPr/>
      </p:nvGrpSpPr>
      <p:grpSpPr>
        <a:xfrm>
          <a:off x="0" y="0"/>
          <a:ext cx="0" cy="0"/>
          <a:chOff x="0" y="0"/>
          <a:chExt cx="0" cy="0"/>
        </a:xfrm>
      </p:grpSpPr>
      <p:sp>
        <p:nvSpPr>
          <p:cNvPr id="4" name="Text 2"/>
          <p:cNvSpPr>
            <a:spLocks noGrp="1"/>
          </p:cNvSpPr>
          <p:nvPr>
            <p:ph type="title" idx="102" hasCustomPrompt="1"/>
          </p:nvPr>
        </p:nvSpPr>
        <p:spPr>
          <a:xfrm>
            <a:off x="731520" y="2057400"/>
            <a:ext cx="7315200" cy="1280160"/>
          </a:xfrm>
          <a:prstGeom prst="rect">
            <a:avLst/>
          </a:prstGeom>
          <a:noFill/>
          <a:ln/>
        </p:spPr>
        <p:txBody>
          <a:bodyPr wrap="square" rtlCol="0"/>
          <a:lstStyle>
            <a:lvl1pPr marL="0" indent="0" algn="l">
              <a:buNone/>
              <a:defRPr lang="en-US" sz="4400" b="1" dirty="0">
                <a:solidFill>
                  <a:schemeClr val="bg1"/>
                </a:solidFill>
              </a:defRPr>
            </a:lvl1pPr>
          </a:lstStyle>
          <a:p>
            <a:pPr marL="0" indent="0" algn="l">
              <a:buNone/>
            </a:pPr>
            <a:endParaRPr lang="en-US" sz="4400" dirty="0"/>
          </a:p>
        </p:txBody>
      </p:sp>
      <p:sp>
        <p:nvSpPr>
          <p:cNvPr id="5" name="Text 2"/>
          <p:cNvSpPr>
            <a:spLocks noGrp="1"/>
          </p:cNvSpPr>
          <p:nvPr>
            <p:ph type="body" idx="103" hasCustomPrompt="1"/>
          </p:nvPr>
        </p:nvSpPr>
        <p:spPr>
          <a:xfrm>
            <a:off x="731520" y="3429000"/>
            <a:ext cx="6949440" cy="1188720"/>
          </a:xfrm>
          <a:prstGeom prst="rect">
            <a:avLst/>
          </a:prstGeom>
          <a:noFill/>
          <a:ln/>
        </p:spPr>
        <p:txBody>
          <a:bodyPr wrap="square" rtlCol="0"/>
          <a:lstStyle>
            <a:lvl1pPr marL="0" indent="0" algn="l">
              <a:buNone/>
              <a:defRPr lang="en-US" sz="2200" dirty="0">
                <a:solidFill>
                  <a:schemeClr val="accent4"/>
                </a:solidFill>
              </a:defRPr>
            </a:lvl1pPr>
          </a:lstStyle>
          <a:p>
            <a:pPr marL="0" indent="0" algn="l">
              <a:buNone/>
            </a:pPr>
            <a:endParaRPr lang="en-US" sz="2200" dirty="0"/>
          </a:p>
        </p:txBody>
      </p:sp>
    </p:spTree>
    <p:extLst>
      <p:ext uri="{BB962C8B-B14F-4D97-AF65-F5344CB8AC3E}">
        <p14:creationId xmlns:p14="http://schemas.microsoft.com/office/powerpoint/2010/main" val="283400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p:bg>
      <p:bgPr>
        <a:solidFill>
          <a:srgbClr val="FFFFFF"/>
        </a:solidFill>
        <a:effectLst/>
      </p:bgPr>
    </p:bg>
    <p:spTree>
      <p:nvGrpSpPr>
        <p:cNvPr id="1" name=""/>
        <p:cNvGrpSpPr/>
        <p:nvPr/>
      </p:nvGrpSpPr>
      <p:grpSpPr>
        <a:xfrm>
          <a:off x="0" y="0"/>
          <a:ext cx="0" cy="0"/>
          <a:chOff x="0" y="0"/>
          <a:chExt cx="0" cy="0"/>
        </a:xfrm>
      </p:grpSpPr>
      <p:sp>
        <p:nvSpPr>
          <p:cNvPr id="5" name="Text 3"/>
          <p:cNvSpPr>
            <a:spLocks noGrp="1"/>
          </p:cNvSpPr>
          <p:nvPr>
            <p:ph type="title" idx="103" hasCustomPrompt="1"/>
          </p:nvPr>
        </p:nvSpPr>
        <p:spPr>
          <a:xfrm>
            <a:off x="548640" y="548640"/>
            <a:ext cx="11064240" cy="749808"/>
          </a:xfrm>
          <a:prstGeom prst="rect">
            <a:avLst/>
          </a:prstGeom>
          <a:noFill/>
          <a:ln/>
        </p:spPr>
        <p:txBody>
          <a:bodyPr wrap="square" rtlCol="0"/>
          <a:lstStyle>
            <a:lvl1pPr marL="0" indent="0" algn="l">
              <a:buNone/>
              <a:defRPr lang="en-US" sz="2600" b="1" dirty="0">
                <a:solidFill>
                  <a:schemeClr val="tx2"/>
                </a:solidFill>
              </a:defRPr>
            </a:lvl1pPr>
          </a:lstStyle>
          <a:p>
            <a:pPr marL="0" indent="0" algn="l">
              <a:buNone/>
            </a:pPr>
            <a:endParaRPr lang="en-US" sz="2600" dirty="0"/>
          </a:p>
        </p:txBody>
      </p:sp>
      <p:sp>
        <p:nvSpPr>
          <p:cNvPr id="25"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2587558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E451C3-0FF4-47C4-B829-773ADF60F88C}" type="datetimeFigureOut">
              <a:rPr lang="en-US" smtClean="0"/>
              <a:t>10/15/26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r"/>
            <a:fld id="{F7021451-1387-4CA6-816F-3879F97B5CBC}" type="slidenum">
              <a:rPr lang="en-US" b="0" smtClean="0"/>
              <a:t>‹#›</a:t>
            </a:fld>
            <a:endParaRPr lang="en-US"/>
          </a:p>
        </p:txBody>
      </p:sp>
    </p:spTree>
    <p:extLst>
      <p:ext uri="{BB962C8B-B14F-4D97-AF65-F5344CB8AC3E}">
        <p14:creationId xmlns:p14="http://schemas.microsoft.com/office/powerpoint/2010/main" val="35725389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18.png"/><Relationship Id="rId5" Type="http://schemas.openxmlformats.org/officeDocument/2006/relationships/image" Target="../media/image6.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9.png"/><Relationship Id="rId5" Type="http://schemas.openxmlformats.org/officeDocument/2006/relationships/image" Target="../media/image1.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8" Type="http://schemas.openxmlformats.org/officeDocument/2006/relationships/hyperlink" Target="https://www.gov.uk/access-to-work" TargetMode="External"/><Relationship Id="rId13" Type="http://schemas.openxmlformats.org/officeDocument/2006/relationships/hyperlink" Target="https://www.nhs.uk/actfast/" TargetMode="External"/><Relationship Id="rId3" Type="http://schemas.openxmlformats.org/officeDocument/2006/relationships/hyperlink" Target="https://www.bhf.org.uk/informationsupport/conditions/stroke" TargetMode="External"/><Relationship Id="rId7" Type="http://schemas.openxmlformats.org/officeDocument/2006/relationships/hyperlink" Target="https://www.gov.uk/definition-of-disability-under-equality-act-2010" TargetMode="External"/><Relationship Id="rId12" Type="http://schemas.openxmlformats.org/officeDocument/2006/relationships/hyperlink" Target="https://www.nhs.uk/social-care-and-support/support-and-benefits-for-carers/carer-assessments/"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hyperlink" Target="https://differentstrokes.co.uk/about-us/welcome-to-the-different-strokes-website" TargetMode="External"/><Relationship Id="rId11" Type="http://schemas.openxmlformats.org/officeDocument/2006/relationships/hyperlink" Target="https://neu.org.uk/advice/teachers-sick-pay-and-sick-leave-entitlement" TargetMode="External"/><Relationship Id="rId5" Type="http://schemas.openxmlformats.org/officeDocument/2006/relationships/hyperlink" Target="https://www.gov.uk/government/publications/fit-note-guidance-for-employers-and-line-managers/getting-the-most-out-of-the-fit-note-guidance-for-employers-and-line-managers" TargetMode="External"/><Relationship Id="rId10" Type="http://schemas.openxmlformats.org/officeDocument/2006/relationships/hyperlink" Target="https://www.gov.uk/statutory-sick-pay/what-youll-get" TargetMode="External"/><Relationship Id="rId4" Type="http://schemas.openxmlformats.org/officeDocument/2006/relationships/hyperlink" Target="https://doi.org/10.1016/j.puhe.2021.08.009" TargetMode="External"/><Relationship Id="rId9" Type="http://schemas.openxmlformats.org/officeDocument/2006/relationships/hyperlink" Target="https://www.gov.uk/stroke-and-driving"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mynewsdesk.com/uk/stroke-association/pressreleases/over-half-of-uk-adults-think-strokes-dont-affect-young-people-yet-stroke-is-drastically-impacting-young-adults-lives-3280389" TargetMode="External"/><Relationship Id="rId13" Type="http://schemas.openxmlformats.org/officeDocument/2006/relationships/hyperlink" Target="https://www.stroke.org.uk/stroke/support/helpline" TargetMode="External"/><Relationship Id="rId3" Type="http://schemas.openxmlformats.org/officeDocument/2006/relationships/hyperlink" Target="https://www.nhs.uk/social-care-and-support/support-and-benefits-for-carers/being-a-young-carer-your-rights/" TargetMode="External"/><Relationship Id="rId7" Type="http://schemas.openxmlformats.org/officeDocument/2006/relationships/hyperlink" Target="https://www.nice.org.uk/guidance/ng128" TargetMode="External"/><Relationship Id="rId12" Type="http://schemas.openxmlformats.org/officeDocument/2006/relationships/hyperlink" Target="https://www.stroke.org.uk/stroke/statistics" TargetMode="External"/><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hyperlink" Target="https://www.nice.org.uk/news/articles/people-who-have-had-a-stroke-should-be-offered-additional-rehabilitation" TargetMode="External"/><Relationship Id="rId11" Type="http://schemas.openxmlformats.org/officeDocument/2006/relationships/hyperlink" Target="https://www.stroke.org.uk/life-after-stroke/getting-back-work/planning-your-return-work" TargetMode="External"/><Relationship Id="rId5" Type="http://schemas.openxmlformats.org/officeDocument/2006/relationships/hyperlink" Target="https://www.nice.org.uk/guidance/ng236" TargetMode="External"/><Relationship Id="rId10" Type="http://schemas.openxmlformats.org/officeDocument/2006/relationships/hyperlink" Target="https://www.stroke.org.uk/effects-of-stroke/emotional-changes" TargetMode="External"/><Relationship Id="rId4" Type="http://schemas.openxmlformats.org/officeDocument/2006/relationships/hyperlink" Target="https://111.wales.nhs.uk/encyclopaedia/s/article/stroke/" TargetMode="External"/><Relationship Id="rId9" Type="http://schemas.openxmlformats.org/officeDocument/2006/relationships/hyperlink" Target="https://primarycare.northeastlondon.icb.nhs.uk/wp-content/uploads/2026/07/Stroke-Support-Toolkit-London-2026062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2"/>
          <p:cNvSpPr>
            <a:spLocks noGrp="1"/>
          </p:cNvSpPr>
          <p:nvPr>
            <p:ph type="title" idx="102"/>
          </p:nvPr>
        </p:nvSpPr>
        <p:spPr>
          <a:prstGeom prst="rect">
            <a:avLst/>
          </a:prstGeom>
          <a:noFill/>
          <a:ln/>
        </p:spPr>
        <p:txBody>
          <a:bodyPr wrap="square" rtlCol="0" anchor="ctr"/>
          <a:lstStyle/>
          <a:p>
            <a:pPr marL="0" indent="0" algn="l">
              <a:buNone/>
            </a:pPr>
            <a:r>
              <a:rPr lang="en-US" sz="4400" b="1" dirty="0">
                <a:solidFill>
                  <a:schemeClr val="bg1"/>
                </a:solidFill>
              </a:rPr>
              <a:t>Case study: John, 45</a:t>
            </a:r>
            <a:endParaRPr lang="en-US" sz="4400" dirty="0"/>
          </a:p>
        </p:txBody>
      </p:sp>
      <p:sp>
        <p:nvSpPr>
          <p:cNvPr id="3" name="Text 2"/>
          <p:cNvSpPr>
            <a:spLocks noGrp="1"/>
          </p:cNvSpPr>
          <p:nvPr>
            <p:ph type="body" idx="103"/>
          </p:nvPr>
        </p:nvSpPr>
        <p:spPr>
          <a:prstGeom prst="rect">
            <a:avLst/>
          </a:prstGeom>
          <a:noFill/>
          <a:ln/>
        </p:spPr>
        <p:txBody>
          <a:bodyPr wrap="square" rtlCol="0" anchor="t"/>
          <a:lstStyle/>
          <a:p>
            <a:pPr marL="0" indent="0" algn="l">
              <a:buNone/>
            </a:pPr>
            <a:r>
              <a:rPr lang="en-US" sz="2200" dirty="0">
                <a:solidFill>
                  <a:schemeClr val="accent4"/>
                </a:solidFill>
              </a:rPr>
              <a:t>Life after a stroke:</a:t>
            </a:r>
            <a:endParaRPr lang="en-US" sz="2200" dirty="0"/>
          </a:p>
          <a:p>
            <a:pPr marL="0" indent="0" algn="l">
              <a:buNone/>
            </a:pPr>
            <a:r>
              <a:rPr lang="en-US" sz="2200" dirty="0">
                <a:solidFill>
                  <a:schemeClr val="accent4"/>
                </a:solidFill>
              </a:rPr>
              <a:t>a person-centred care plan</a:t>
            </a:r>
            <a:endParaRPr lang="en-US" sz="2200" dirty="0"/>
          </a:p>
        </p:txBody>
      </p:sp>
      <p:sp>
        <p:nvSpPr>
          <p:cNvPr id="4" name="Tag 1"/>
          <p:cNvSpPr txBox="1"/>
          <p:nvPr/>
        </p:nvSpPr>
        <p:spPr>
          <a:xfrm>
            <a:off x="731520" y="1645920"/>
            <a:ext cx="6400800" cy="274320"/>
          </a:xfrm>
          <a:prstGeom prst="rect">
            <a:avLst/>
          </a:prstGeom>
          <a:noFill/>
          <a:ln/>
        </p:spPr>
        <p:txBody>
          <a:bodyPr wrap="square" lIns="0" tIns="0" rIns="0" bIns="0" rtlCol="0" anchor="ctr"/>
          <a:lstStyle/>
          <a:p>
            <a:pPr marL="0" indent="0">
              <a:buNone/>
            </a:pPr>
            <a:r>
              <a:rPr lang="en-US" sz="1200" b="1" kern="0" spc="300" dirty="0">
                <a:solidFill>
                  <a:schemeClr val="accent4"/>
                </a:solidFill>
              </a:rPr>
              <a:t>HEALTH AND SOCIAL CARE CASE STUDY</a:t>
            </a:r>
            <a:endParaRPr lang="en-US" sz="1200" dirty="0"/>
          </a:p>
        </p:txBody>
      </p:sp>
      <p:sp>
        <p:nvSpPr>
          <p:cNvPr id="5" name="Line 2"/>
          <p:cNvSpPr/>
          <p:nvPr/>
        </p:nvSpPr>
        <p:spPr>
          <a:xfrm>
            <a:off x="7863840" y="3063240"/>
            <a:ext cx="914400" cy="0"/>
          </a:xfrm>
          <a:prstGeom prst="line">
            <a:avLst/>
          </a:prstGeom>
          <a:noFill/>
          <a:ln w="63500">
            <a:solidFill>
              <a:schemeClr val="accent1"/>
            </a:solidFill>
            <a:prstDash val="solid"/>
          </a:ln>
        </p:spPr>
        <p:txBody>
          <a:bodyPr/>
          <a:lstStyle/>
          <a:p>
            <a:endParaRPr lang="en-GB"/>
          </a:p>
        </p:txBody>
      </p:sp>
      <p:sp>
        <p:nvSpPr>
          <p:cNvPr id="6" name="Line 3"/>
          <p:cNvSpPr/>
          <p:nvPr/>
        </p:nvSpPr>
        <p:spPr>
          <a:xfrm flipV="1">
            <a:off x="8778240" y="2240280"/>
            <a:ext cx="320040" cy="822960"/>
          </a:xfrm>
          <a:prstGeom prst="line">
            <a:avLst/>
          </a:prstGeom>
          <a:noFill/>
          <a:ln w="63500">
            <a:solidFill>
              <a:schemeClr val="accent1"/>
            </a:solidFill>
            <a:prstDash val="solid"/>
          </a:ln>
        </p:spPr>
        <p:txBody>
          <a:bodyPr/>
          <a:lstStyle/>
          <a:p>
            <a:endParaRPr lang="en-GB"/>
          </a:p>
        </p:txBody>
      </p:sp>
      <p:sp>
        <p:nvSpPr>
          <p:cNvPr id="7" name="Line 4"/>
          <p:cNvSpPr/>
          <p:nvPr/>
        </p:nvSpPr>
        <p:spPr>
          <a:xfrm>
            <a:off x="9098280" y="2240280"/>
            <a:ext cx="365760" cy="1737360"/>
          </a:xfrm>
          <a:prstGeom prst="line">
            <a:avLst/>
          </a:prstGeom>
          <a:noFill/>
          <a:ln w="63500">
            <a:solidFill>
              <a:schemeClr val="accent1"/>
            </a:solidFill>
            <a:prstDash val="solid"/>
          </a:ln>
        </p:spPr>
        <p:txBody>
          <a:bodyPr/>
          <a:lstStyle/>
          <a:p>
            <a:endParaRPr lang="en-GB"/>
          </a:p>
        </p:txBody>
      </p:sp>
      <p:sp>
        <p:nvSpPr>
          <p:cNvPr id="8" name="Line 5"/>
          <p:cNvSpPr/>
          <p:nvPr/>
        </p:nvSpPr>
        <p:spPr>
          <a:xfrm flipV="1">
            <a:off x="9464040" y="2606040"/>
            <a:ext cx="365760" cy="1371600"/>
          </a:xfrm>
          <a:prstGeom prst="line">
            <a:avLst/>
          </a:prstGeom>
          <a:noFill/>
          <a:ln w="63500">
            <a:solidFill>
              <a:schemeClr val="accent1"/>
            </a:solidFill>
            <a:prstDash val="solid"/>
          </a:ln>
        </p:spPr>
        <p:txBody>
          <a:bodyPr/>
          <a:lstStyle/>
          <a:p>
            <a:endParaRPr lang="en-GB"/>
          </a:p>
        </p:txBody>
      </p:sp>
      <p:sp>
        <p:nvSpPr>
          <p:cNvPr id="9" name="Line 6"/>
          <p:cNvSpPr/>
          <p:nvPr/>
        </p:nvSpPr>
        <p:spPr>
          <a:xfrm>
            <a:off x="9829800" y="2606040"/>
            <a:ext cx="274320" cy="457200"/>
          </a:xfrm>
          <a:prstGeom prst="line">
            <a:avLst/>
          </a:prstGeom>
          <a:noFill/>
          <a:ln w="63500">
            <a:solidFill>
              <a:schemeClr val="accent1"/>
            </a:solidFill>
            <a:prstDash val="solid"/>
          </a:ln>
        </p:spPr>
        <p:txBody>
          <a:bodyPr/>
          <a:lstStyle/>
          <a:p>
            <a:endParaRPr lang="en-GB"/>
          </a:p>
        </p:txBody>
      </p:sp>
      <p:sp>
        <p:nvSpPr>
          <p:cNvPr id="10" name="Line 7"/>
          <p:cNvSpPr/>
          <p:nvPr/>
        </p:nvSpPr>
        <p:spPr>
          <a:xfrm>
            <a:off x="10104120" y="3063240"/>
            <a:ext cx="2084832" cy="0"/>
          </a:xfrm>
          <a:prstGeom prst="line">
            <a:avLst/>
          </a:prstGeom>
          <a:noFill/>
          <a:ln w="63500">
            <a:solidFill>
              <a:schemeClr val="accent1"/>
            </a:solidFill>
            <a:prstDash val="solid"/>
          </a:ln>
        </p:spPr>
        <p:txBody>
          <a:bodyPr/>
          <a:lstStyle/>
          <a:p>
            <a:endParaRPr lang="en-GB"/>
          </a:p>
        </p:txBody>
      </p:sp>
      <p:sp>
        <p:nvSpPr>
          <p:cNvPr id="11" name="Icon circle 8"/>
          <p:cNvSpPr/>
          <p:nvPr/>
        </p:nvSpPr>
        <p:spPr>
          <a:xfrm>
            <a:off x="9372600" y="4297680"/>
            <a:ext cx="1188720" cy="1188720"/>
          </a:xfrm>
          <a:prstGeom prst="ellipse">
            <a:avLst/>
          </a:prstGeom>
          <a:solidFill>
            <a:schemeClr val="accent2"/>
          </a:solidFill>
          <a:ln w="12700">
            <a:solidFill>
              <a:schemeClr val="accent2"/>
            </a:solidFill>
            <a:prstDash val="solid"/>
          </a:ln>
        </p:spPr>
        <p:txBody>
          <a:bodyPr/>
          <a:lstStyle/>
          <a:p>
            <a:endParaRPr lang="en-GB"/>
          </a:p>
        </p:txBody>
      </p:sp>
      <p:pic>
        <p:nvPicPr>
          <p:cNvPr id="12" name="Icon 9" descr="preencoded.png"/>
          <p:cNvPicPr>
            <a:picLocks noChangeAspect="1"/>
          </p:cNvPicPr>
          <p:nvPr/>
        </p:nvPicPr>
        <p:blipFill>
          <a:blip r:embed="rId3"/>
          <a:stretch>
            <a:fillRect/>
          </a:stretch>
        </p:blipFill>
        <p:spPr>
          <a:xfrm>
            <a:off x="9669780" y="4594860"/>
            <a:ext cx="594360" cy="594360"/>
          </a:xfrm>
          <a:prstGeom prst="rect">
            <a:avLst/>
          </a:prstGeom>
        </p:spPr>
      </p:pic>
      <p:sp>
        <p:nvSpPr>
          <p:cNvPr id="13" name="Footer 10"/>
          <p:cNvSpPr txBox="1"/>
          <p:nvPr/>
        </p:nvSpPr>
        <p:spPr>
          <a:xfrm>
            <a:off x="731520" y="6355080"/>
            <a:ext cx="7315200" cy="457200"/>
          </a:xfrm>
          <a:prstGeom prst="rect">
            <a:avLst/>
          </a:prstGeom>
          <a:noFill/>
          <a:ln/>
        </p:spPr>
        <p:txBody>
          <a:bodyPr wrap="square" lIns="0" tIns="0" rIns="0" bIns="0" rtlCol="0" anchor="ctr"/>
          <a:lstStyle/>
          <a:p>
            <a:pPr marL="0" indent="0">
              <a:buNone/>
            </a:pP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Meet John</a:t>
            </a:r>
            <a:endParaRPr lang="en-US" sz="2600" dirty="0"/>
          </a:p>
        </p:txBody>
      </p:sp>
      <p:sp>
        <p:nvSpPr>
          <p:cNvPr id="4"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2</a:t>
            </a:fld>
            <a:endParaRPr lang="en-US"/>
          </a:p>
        </p:txBody>
      </p:sp>
      <p:sp>
        <p:nvSpPr>
          <p:cNvPr id="3" name="Section tag 11"/>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INTRODUCTION</a:t>
            </a:r>
            <a:endParaRPr lang="en-US" sz="1100" dirty="0"/>
          </a:p>
        </p:txBody>
      </p:sp>
      <p:sp>
        <p:nvSpPr>
          <p:cNvPr id="5" name="Box 12"/>
          <p:cNvSpPr/>
          <p:nvPr/>
        </p:nvSpPr>
        <p:spPr>
          <a:xfrm>
            <a:off x="548640" y="1463040"/>
            <a:ext cx="2103120" cy="1600200"/>
          </a:xfrm>
          <a:prstGeom prst="roundRect">
            <a:avLst>
              <a:gd name="adj" fmla="val 4571"/>
            </a:avLst>
          </a:prstGeom>
          <a:solidFill>
            <a:schemeClr val="tx2"/>
          </a:solidFill>
          <a:ln w="12700">
            <a:solidFill>
              <a:schemeClr val="tx2"/>
            </a:solidFill>
            <a:prstDash val="solid"/>
          </a:ln>
        </p:spPr>
        <p:txBody>
          <a:bodyPr/>
          <a:lstStyle/>
          <a:p>
            <a:endParaRPr lang="en-GB"/>
          </a:p>
        </p:txBody>
      </p:sp>
      <p:sp>
        <p:nvSpPr>
          <p:cNvPr id="6" name="Icon circle 13"/>
          <p:cNvSpPr/>
          <p:nvPr/>
        </p:nvSpPr>
        <p:spPr>
          <a:xfrm>
            <a:off x="749808" y="1645920"/>
            <a:ext cx="548640" cy="548640"/>
          </a:xfrm>
          <a:prstGeom prst="ellipse">
            <a:avLst/>
          </a:prstGeom>
          <a:solidFill>
            <a:schemeClr val="accent2"/>
          </a:solidFill>
          <a:ln w="12700">
            <a:solidFill>
              <a:schemeClr val="accent2"/>
            </a:solidFill>
            <a:prstDash val="solid"/>
          </a:ln>
        </p:spPr>
        <p:txBody>
          <a:bodyPr/>
          <a:lstStyle/>
          <a:p>
            <a:endParaRPr lang="en-GB"/>
          </a:p>
        </p:txBody>
      </p:sp>
      <p:pic>
        <p:nvPicPr>
          <p:cNvPr id="7" name="Icon 14" descr="preencoded.png"/>
          <p:cNvPicPr>
            <a:picLocks noChangeAspect="1"/>
          </p:cNvPicPr>
          <p:nvPr/>
        </p:nvPicPr>
        <p:blipFill>
          <a:blip r:embed="rId3"/>
          <a:stretch>
            <a:fillRect/>
          </a:stretch>
        </p:blipFill>
        <p:spPr>
          <a:xfrm>
            <a:off x="886968" y="1783080"/>
            <a:ext cx="274320" cy="274320"/>
          </a:xfrm>
          <a:prstGeom prst="rect">
            <a:avLst/>
          </a:prstGeom>
        </p:spPr>
      </p:pic>
      <p:sp>
        <p:nvSpPr>
          <p:cNvPr id="8" name="Text 15"/>
          <p:cNvSpPr txBox="1"/>
          <p:nvPr/>
        </p:nvSpPr>
        <p:spPr>
          <a:xfrm>
            <a:off x="749808" y="2267712"/>
            <a:ext cx="1783080" cy="731520"/>
          </a:xfrm>
          <a:prstGeom prst="rect">
            <a:avLst/>
          </a:prstGeom>
          <a:noFill/>
          <a:ln/>
        </p:spPr>
        <p:txBody>
          <a:bodyPr wrap="square" lIns="0" tIns="0" rIns="0" bIns="0" rtlCol="0" anchor="t"/>
          <a:lstStyle/>
          <a:p>
            <a:pPr marL="0" indent="0">
              <a:buNone/>
            </a:pPr>
            <a:r>
              <a:rPr lang="en-US" sz="1500" b="1" dirty="0">
                <a:solidFill>
                  <a:schemeClr val="bg1"/>
                </a:solidFill>
              </a:rPr>
              <a:t>John, a 45-year-old man</a:t>
            </a:r>
            <a:endParaRPr lang="en-US" sz="1500" dirty="0"/>
          </a:p>
        </p:txBody>
      </p:sp>
      <p:sp>
        <p:nvSpPr>
          <p:cNvPr id="9" name="Box 16"/>
          <p:cNvSpPr/>
          <p:nvPr/>
        </p:nvSpPr>
        <p:spPr>
          <a:xfrm>
            <a:off x="2788920" y="1463040"/>
            <a:ext cx="2103120" cy="1600200"/>
          </a:xfrm>
          <a:prstGeom prst="roundRect">
            <a:avLst>
              <a:gd name="adj" fmla="val 4571"/>
            </a:avLst>
          </a:prstGeom>
          <a:solidFill>
            <a:schemeClr val="tx2"/>
          </a:solidFill>
          <a:ln w="12700">
            <a:solidFill>
              <a:schemeClr val="tx2"/>
            </a:solidFill>
            <a:prstDash val="solid"/>
          </a:ln>
        </p:spPr>
        <p:txBody>
          <a:bodyPr/>
          <a:lstStyle/>
          <a:p>
            <a:endParaRPr lang="en-GB"/>
          </a:p>
        </p:txBody>
      </p:sp>
      <p:sp>
        <p:nvSpPr>
          <p:cNvPr id="10" name="Icon circle 17"/>
          <p:cNvSpPr/>
          <p:nvPr/>
        </p:nvSpPr>
        <p:spPr>
          <a:xfrm>
            <a:off x="2990088" y="164592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11" name="Icon 18" descr="preencoded.png"/>
          <p:cNvPicPr>
            <a:picLocks noChangeAspect="1"/>
          </p:cNvPicPr>
          <p:nvPr/>
        </p:nvPicPr>
        <p:blipFill>
          <a:blip r:embed="rId4"/>
          <a:stretch>
            <a:fillRect/>
          </a:stretch>
        </p:blipFill>
        <p:spPr>
          <a:xfrm>
            <a:off x="3127248" y="1783080"/>
            <a:ext cx="274320" cy="274320"/>
          </a:xfrm>
          <a:prstGeom prst="rect">
            <a:avLst/>
          </a:prstGeom>
        </p:spPr>
      </p:pic>
      <p:sp>
        <p:nvSpPr>
          <p:cNvPr id="12" name="Text 19"/>
          <p:cNvSpPr txBox="1"/>
          <p:nvPr/>
        </p:nvSpPr>
        <p:spPr>
          <a:xfrm>
            <a:off x="2990088" y="2267712"/>
            <a:ext cx="1783080" cy="731520"/>
          </a:xfrm>
          <a:prstGeom prst="rect">
            <a:avLst/>
          </a:prstGeom>
          <a:noFill/>
          <a:ln/>
        </p:spPr>
        <p:txBody>
          <a:bodyPr wrap="square" lIns="0" tIns="0" rIns="0" bIns="0" rtlCol="0" anchor="t"/>
          <a:lstStyle/>
          <a:p>
            <a:pPr marL="0" indent="0">
              <a:buNone/>
            </a:pPr>
            <a:r>
              <a:rPr lang="en-US" sz="1500" b="1" dirty="0">
                <a:solidFill>
                  <a:schemeClr val="bg1"/>
                </a:solidFill>
              </a:rPr>
              <a:t>Has recently had a stroke</a:t>
            </a:r>
            <a:endParaRPr lang="en-US" sz="1500" dirty="0"/>
          </a:p>
        </p:txBody>
      </p:sp>
      <p:sp>
        <p:nvSpPr>
          <p:cNvPr id="13" name="Box 20"/>
          <p:cNvSpPr/>
          <p:nvPr/>
        </p:nvSpPr>
        <p:spPr>
          <a:xfrm>
            <a:off x="5029200" y="1463040"/>
            <a:ext cx="2103120" cy="1600200"/>
          </a:xfrm>
          <a:prstGeom prst="roundRect">
            <a:avLst>
              <a:gd name="adj" fmla="val 4571"/>
            </a:avLst>
          </a:prstGeom>
          <a:solidFill>
            <a:schemeClr val="tx2"/>
          </a:solidFill>
          <a:ln w="12700">
            <a:solidFill>
              <a:schemeClr val="tx2"/>
            </a:solidFill>
            <a:prstDash val="solid"/>
          </a:ln>
        </p:spPr>
        <p:txBody>
          <a:bodyPr/>
          <a:lstStyle/>
          <a:p>
            <a:endParaRPr lang="en-GB"/>
          </a:p>
        </p:txBody>
      </p:sp>
      <p:sp>
        <p:nvSpPr>
          <p:cNvPr id="14" name="Icon circle 21"/>
          <p:cNvSpPr/>
          <p:nvPr/>
        </p:nvSpPr>
        <p:spPr>
          <a:xfrm>
            <a:off x="5230368" y="1645920"/>
            <a:ext cx="548640" cy="548640"/>
          </a:xfrm>
          <a:prstGeom prst="ellipse">
            <a:avLst/>
          </a:prstGeom>
          <a:solidFill>
            <a:schemeClr val="accent2"/>
          </a:solidFill>
          <a:ln w="12700">
            <a:solidFill>
              <a:schemeClr val="accent2"/>
            </a:solidFill>
            <a:prstDash val="solid"/>
          </a:ln>
        </p:spPr>
        <p:txBody>
          <a:bodyPr/>
          <a:lstStyle/>
          <a:p>
            <a:endParaRPr lang="en-GB"/>
          </a:p>
        </p:txBody>
      </p:sp>
      <p:pic>
        <p:nvPicPr>
          <p:cNvPr id="15" name="Icon 22" descr="preencoded.png"/>
          <p:cNvPicPr>
            <a:picLocks noChangeAspect="1"/>
          </p:cNvPicPr>
          <p:nvPr/>
        </p:nvPicPr>
        <p:blipFill>
          <a:blip r:embed="rId5"/>
          <a:stretch>
            <a:fillRect/>
          </a:stretch>
        </p:blipFill>
        <p:spPr>
          <a:xfrm>
            <a:off x="5367528" y="1783080"/>
            <a:ext cx="274320" cy="274320"/>
          </a:xfrm>
          <a:prstGeom prst="rect">
            <a:avLst/>
          </a:prstGeom>
        </p:spPr>
      </p:pic>
      <p:sp>
        <p:nvSpPr>
          <p:cNvPr id="16" name="Text 23"/>
          <p:cNvSpPr txBox="1"/>
          <p:nvPr/>
        </p:nvSpPr>
        <p:spPr>
          <a:xfrm>
            <a:off x="5230368" y="2267712"/>
            <a:ext cx="1783080" cy="731520"/>
          </a:xfrm>
          <a:prstGeom prst="rect">
            <a:avLst/>
          </a:prstGeom>
          <a:noFill/>
          <a:ln/>
        </p:spPr>
        <p:txBody>
          <a:bodyPr wrap="square" lIns="0" tIns="0" rIns="0" bIns="0" rtlCol="0" anchor="t"/>
          <a:lstStyle/>
          <a:p>
            <a:pPr marL="0" indent="0">
              <a:buNone/>
            </a:pPr>
            <a:r>
              <a:rPr lang="en-US" sz="1500" b="1" dirty="0">
                <a:solidFill>
                  <a:schemeClr val="bg1"/>
                </a:solidFill>
              </a:rPr>
              <a:t>Works full-time as a teacher</a:t>
            </a:r>
            <a:endParaRPr lang="en-US" sz="1500" dirty="0"/>
          </a:p>
        </p:txBody>
      </p:sp>
      <p:sp>
        <p:nvSpPr>
          <p:cNvPr id="17" name="Box 24"/>
          <p:cNvSpPr/>
          <p:nvPr/>
        </p:nvSpPr>
        <p:spPr>
          <a:xfrm>
            <a:off x="7269480" y="1463040"/>
            <a:ext cx="2103120" cy="1600200"/>
          </a:xfrm>
          <a:prstGeom prst="roundRect">
            <a:avLst>
              <a:gd name="adj" fmla="val 4571"/>
            </a:avLst>
          </a:prstGeom>
          <a:solidFill>
            <a:schemeClr val="tx2"/>
          </a:solidFill>
          <a:ln w="12700">
            <a:solidFill>
              <a:schemeClr val="tx2"/>
            </a:solidFill>
            <a:prstDash val="solid"/>
          </a:ln>
        </p:spPr>
        <p:txBody>
          <a:bodyPr/>
          <a:lstStyle/>
          <a:p>
            <a:endParaRPr lang="en-GB"/>
          </a:p>
        </p:txBody>
      </p:sp>
      <p:sp>
        <p:nvSpPr>
          <p:cNvPr id="18" name="Icon circle 25"/>
          <p:cNvSpPr/>
          <p:nvPr/>
        </p:nvSpPr>
        <p:spPr>
          <a:xfrm>
            <a:off x="7470648" y="1645920"/>
            <a:ext cx="548640" cy="548640"/>
          </a:xfrm>
          <a:prstGeom prst="ellipse">
            <a:avLst/>
          </a:prstGeom>
          <a:solidFill>
            <a:schemeClr val="accent2"/>
          </a:solidFill>
          <a:ln w="12700">
            <a:solidFill>
              <a:schemeClr val="accent2"/>
            </a:solidFill>
            <a:prstDash val="solid"/>
          </a:ln>
        </p:spPr>
        <p:txBody>
          <a:bodyPr/>
          <a:lstStyle/>
          <a:p>
            <a:endParaRPr lang="en-GB"/>
          </a:p>
        </p:txBody>
      </p:sp>
      <p:pic>
        <p:nvPicPr>
          <p:cNvPr id="19" name="Icon 26" descr="preencoded.png"/>
          <p:cNvPicPr>
            <a:picLocks noChangeAspect="1"/>
          </p:cNvPicPr>
          <p:nvPr/>
        </p:nvPicPr>
        <p:blipFill>
          <a:blip r:embed="rId6"/>
          <a:stretch>
            <a:fillRect/>
          </a:stretch>
        </p:blipFill>
        <p:spPr>
          <a:xfrm>
            <a:off x="7607808" y="1783080"/>
            <a:ext cx="274320" cy="274320"/>
          </a:xfrm>
          <a:prstGeom prst="rect">
            <a:avLst/>
          </a:prstGeom>
        </p:spPr>
      </p:pic>
      <p:sp>
        <p:nvSpPr>
          <p:cNvPr id="20" name="Text 27"/>
          <p:cNvSpPr txBox="1"/>
          <p:nvPr/>
        </p:nvSpPr>
        <p:spPr>
          <a:xfrm>
            <a:off x="7470648" y="2267712"/>
            <a:ext cx="1783080" cy="731520"/>
          </a:xfrm>
          <a:prstGeom prst="rect">
            <a:avLst/>
          </a:prstGeom>
          <a:noFill/>
          <a:ln/>
        </p:spPr>
        <p:txBody>
          <a:bodyPr wrap="square" lIns="0" tIns="0" rIns="0" bIns="0" rtlCol="0" anchor="t"/>
          <a:lstStyle/>
          <a:p>
            <a:pPr marL="0" indent="0">
              <a:buNone/>
            </a:pPr>
            <a:r>
              <a:rPr lang="en-US" sz="1500" b="1" dirty="0">
                <a:solidFill>
                  <a:schemeClr val="bg1"/>
                </a:solidFill>
              </a:rPr>
              <a:t>Married, with two children under 18</a:t>
            </a:r>
            <a:endParaRPr lang="en-US" sz="1500" dirty="0"/>
          </a:p>
        </p:txBody>
      </p:sp>
      <p:sp>
        <p:nvSpPr>
          <p:cNvPr id="21" name="Box 28"/>
          <p:cNvSpPr/>
          <p:nvPr/>
        </p:nvSpPr>
        <p:spPr>
          <a:xfrm>
            <a:off x="9509760" y="1463040"/>
            <a:ext cx="2103120" cy="1600200"/>
          </a:xfrm>
          <a:prstGeom prst="roundRect">
            <a:avLst>
              <a:gd name="adj" fmla="val 4571"/>
            </a:avLst>
          </a:prstGeom>
          <a:solidFill>
            <a:schemeClr val="tx2"/>
          </a:solidFill>
          <a:ln w="12700">
            <a:solidFill>
              <a:schemeClr val="tx2"/>
            </a:solidFill>
            <a:prstDash val="solid"/>
          </a:ln>
        </p:spPr>
        <p:txBody>
          <a:bodyPr/>
          <a:lstStyle/>
          <a:p>
            <a:endParaRPr lang="en-GB"/>
          </a:p>
        </p:txBody>
      </p:sp>
      <p:sp>
        <p:nvSpPr>
          <p:cNvPr id="22" name="Icon circle 29"/>
          <p:cNvSpPr/>
          <p:nvPr/>
        </p:nvSpPr>
        <p:spPr>
          <a:xfrm>
            <a:off x="9710928" y="1645920"/>
            <a:ext cx="548640" cy="548640"/>
          </a:xfrm>
          <a:prstGeom prst="ellipse">
            <a:avLst/>
          </a:prstGeom>
          <a:solidFill>
            <a:schemeClr val="accent2"/>
          </a:solidFill>
          <a:ln w="12700">
            <a:solidFill>
              <a:schemeClr val="accent2"/>
            </a:solidFill>
            <a:prstDash val="solid"/>
          </a:ln>
        </p:spPr>
        <p:txBody>
          <a:bodyPr/>
          <a:lstStyle/>
          <a:p>
            <a:endParaRPr lang="en-GB"/>
          </a:p>
        </p:txBody>
      </p:sp>
      <p:pic>
        <p:nvPicPr>
          <p:cNvPr id="23" name="Icon 30" descr="preencoded.png"/>
          <p:cNvPicPr>
            <a:picLocks noChangeAspect="1"/>
          </p:cNvPicPr>
          <p:nvPr/>
        </p:nvPicPr>
        <p:blipFill>
          <a:blip r:embed="rId7"/>
          <a:stretch>
            <a:fillRect/>
          </a:stretch>
        </p:blipFill>
        <p:spPr>
          <a:xfrm>
            <a:off x="9848088" y="1783080"/>
            <a:ext cx="274320" cy="274320"/>
          </a:xfrm>
          <a:prstGeom prst="rect">
            <a:avLst/>
          </a:prstGeom>
        </p:spPr>
      </p:pic>
      <p:sp>
        <p:nvSpPr>
          <p:cNvPr id="24" name="Text 31"/>
          <p:cNvSpPr txBox="1"/>
          <p:nvPr/>
        </p:nvSpPr>
        <p:spPr>
          <a:xfrm>
            <a:off x="9710928" y="2267712"/>
            <a:ext cx="1783080" cy="731520"/>
          </a:xfrm>
          <a:prstGeom prst="rect">
            <a:avLst/>
          </a:prstGeom>
          <a:noFill/>
          <a:ln/>
        </p:spPr>
        <p:txBody>
          <a:bodyPr wrap="square" lIns="0" tIns="0" rIns="0" bIns="0" rtlCol="0" anchor="t"/>
          <a:lstStyle/>
          <a:p>
            <a:pPr marL="0" indent="0">
              <a:buNone/>
            </a:pPr>
            <a:r>
              <a:rPr lang="en-US" sz="1500" b="1" dirty="0">
                <a:solidFill>
                  <a:schemeClr val="bg1"/>
                </a:solidFill>
              </a:rPr>
              <a:t>Lives in London</a:t>
            </a:r>
            <a:endParaRPr lang="en-US" sz="1500" dirty="0"/>
          </a:p>
        </p:txBody>
      </p:sp>
      <p:sp>
        <p:nvSpPr>
          <p:cNvPr id="25" name="Text 32"/>
          <p:cNvSpPr txBox="1"/>
          <p:nvPr/>
        </p:nvSpPr>
        <p:spPr>
          <a:xfrm>
            <a:off x="548640" y="3246120"/>
            <a:ext cx="7315200" cy="384048"/>
          </a:xfrm>
          <a:prstGeom prst="rect">
            <a:avLst/>
          </a:prstGeom>
          <a:noFill/>
          <a:ln/>
        </p:spPr>
        <p:txBody>
          <a:bodyPr wrap="square" lIns="0" tIns="0" rIns="0" bIns="0" rtlCol="0" anchor="ctr"/>
          <a:lstStyle/>
          <a:p>
            <a:pPr marL="0" indent="0">
              <a:buNone/>
            </a:pPr>
            <a:r>
              <a:rPr lang="en-US" sz="2000" b="1" dirty="0">
                <a:solidFill>
                  <a:schemeClr val="tx2"/>
                </a:solidFill>
                <a:latin typeface="+mj-lt" pitchFamily="34" charset="0"/>
                <a:ea typeface="+mj-lt" pitchFamily="34" charset="-122"/>
                <a:cs typeface="+mj-lt" pitchFamily="34" charset="-120"/>
              </a:rPr>
              <a:t>What we still need to find out</a:t>
            </a:r>
            <a:endParaRPr lang="en-US" sz="2000" dirty="0"/>
          </a:p>
        </p:txBody>
      </p:sp>
      <p:sp>
        <p:nvSpPr>
          <p:cNvPr id="26" name="Box 33"/>
          <p:cNvSpPr/>
          <p:nvPr/>
        </p:nvSpPr>
        <p:spPr>
          <a:xfrm>
            <a:off x="548640" y="3703320"/>
            <a:ext cx="3575304" cy="859536"/>
          </a:xfrm>
          <a:prstGeom prst="roundRect">
            <a:avLst>
              <a:gd name="adj" fmla="val 8511"/>
            </a:avLst>
          </a:prstGeom>
          <a:solidFill>
            <a:schemeClr val="bg2"/>
          </a:solidFill>
          <a:ln w="12700">
            <a:solidFill>
              <a:schemeClr val="bg2"/>
            </a:solidFill>
            <a:prstDash val="solid"/>
          </a:ln>
        </p:spPr>
        <p:txBody>
          <a:bodyPr/>
          <a:lstStyle/>
          <a:p>
            <a:endParaRPr lang="en-GB"/>
          </a:p>
        </p:txBody>
      </p:sp>
      <p:sp>
        <p:nvSpPr>
          <p:cNvPr id="27" name="Badge 34"/>
          <p:cNvSpPr/>
          <p:nvPr/>
        </p:nvSpPr>
        <p:spPr>
          <a:xfrm>
            <a:off x="731520" y="3904488"/>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28" name="Text 35"/>
          <p:cNvSpPr txBox="1"/>
          <p:nvPr/>
        </p:nvSpPr>
        <p:spPr>
          <a:xfrm>
            <a:off x="1353312" y="3703320"/>
            <a:ext cx="2651760" cy="859536"/>
          </a:xfrm>
          <a:prstGeom prst="rect">
            <a:avLst/>
          </a:prstGeom>
          <a:noFill/>
          <a:ln/>
        </p:spPr>
        <p:txBody>
          <a:bodyPr wrap="square" lIns="0" tIns="0" rIns="0" bIns="0" rtlCol="0" anchor="ctr"/>
          <a:lstStyle/>
          <a:p>
            <a:pPr marL="0" indent="0">
              <a:buNone/>
            </a:pPr>
            <a:r>
              <a:rPr lang="en-US" sz="1350" dirty="0">
                <a:solidFill>
                  <a:schemeClr val="tx1"/>
                </a:solidFill>
              </a:rPr>
              <a:t>The type of stroke, how it was treated and which effects remain</a:t>
            </a:r>
            <a:endParaRPr lang="en-US" sz="1350" dirty="0"/>
          </a:p>
        </p:txBody>
      </p:sp>
      <p:sp>
        <p:nvSpPr>
          <p:cNvPr id="29" name="Box 36"/>
          <p:cNvSpPr/>
          <p:nvPr/>
        </p:nvSpPr>
        <p:spPr>
          <a:xfrm>
            <a:off x="4306824" y="3703320"/>
            <a:ext cx="3575304" cy="859536"/>
          </a:xfrm>
          <a:prstGeom prst="roundRect">
            <a:avLst>
              <a:gd name="adj" fmla="val 8511"/>
            </a:avLst>
          </a:prstGeom>
          <a:solidFill>
            <a:schemeClr val="bg2"/>
          </a:solidFill>
          <a:ln w="12700">
            <a:solidFill>
              <a:schemeClr val="bg2"/>
            </a:solidFill>
            <a:prstDash val="solid"/>
          </a:ln>
        </p:spPr>
        <p:txBody>
          <a:bodyPr/>
          <a:lstStyle/>
          <a:p>
            <a:endParaRPr lang="en-GB"/>
          </a:p>
        </p:txBody>
      </p:sp>
      <p:sp>
        <p:nvSpPr>
          <p:cNvPr id="30" name="Badge 37"/>
          <p:cNvSpPr/>
          <p:nvPr/>
        </p:nvSpPr>
        <p:spPr>
          <a:xfrm>
            <a:off x="4489704" y="3904488"/>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31" name="Text 38"/>
          <p:cNvSpPr txBox="1"/>
          <p:nvPr/>
        </p:nvSpPr>
        <p:spPr>
          <a:xfrm>
            <a:off x="5111496" y="3703320"/>
            <a:ext cx="2651760" cy="859536"/>
          </a:xfrm>
          <a:prstGeom prst="rect">
            <a:avLst/>
          </a:prstGeom>
          <a:noFill/>
          <a:ln/>
        </p:spPr>
        <p:txBody>
          <a:bodyPr wrap="square" lIns="0" tIns="0" rIns="0" bIns="0" rtlCol="0" anchor="ctr"/>
          <a:lstStyle/>
          <a:p>
            <a:pPr marL="0" indent="0">
              <a:buNone/>
            </a:pPr>
            <a:r>
              <a:rPr lang="en-US" sz="1350" dirty="0">
                <a:solidFill>
                  <a:schemeClr val="tx1"/>
                </a:solidFill>
              </a:rPr>
              <a:t>His risk factors: blood pressure, cholesterol, smoking, diabetes</a:t>
            </a:r>
            <a:endParaRPr lang="en-US" sz="1350" dirty="0"/>
          </a:p>
        </p:txBody>
      </p:sp>
      <p:sp>
        <p:nvSpPr>
          <p:cNvPr id="32" name="Box 39"/>
          <p:cNvSpPr/>
          <p:nvPr/>
        </p:nvSpPr>
        <p:spPr>
          <a:xfrm>
            <a:off x="8065008" y="3703320"/>
            <a:ext cx="3575304" cy="859536"/>
          </a:xfrm>
          <a:prstGeom prst="roundRect">
            <a:avLst>
              <a:gd name="adj" fmla="val 8511"/>
            </a:avLst>
          </a:prstGeom>
          <a:solidFill>
            <a:schemeClr val="bg2"/>
          </a:solidFill>
          <a:ln w="12700">
            <a:solidFill>
              <a:schemeClr val="bg2"/>
            </a:solidFill>
            <a:prstDash val="solid"/>
          </a:ln>
        </p:spPr>
        <p:txBody>
          <a:bodyPr/>
          <a:lstStyle/>
          <a:p>
            <a:endParaRPr lang="en-GB"/>
          </a:p>
        </p:txBody>
      </p:sp>
      <p:sp>
        <p:nvSpPr>
          <p:cNvPr id="33" name="Badge 40"/>
          <p:cNvSpPr/>
          <p:nvPr/>
        </p:nvSpPr>
        <p:spPr>
          <a:xfrm>
            <a:off x="8247888" y="3904488"/>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34" name="Text 41"/>
          <p:cNvSpPr txBox="1"/>
          <p:nvPr/>
        </p:nvSpPr>
        <p:spPr>
          <a:xfrm>
            <a:off x="8869680" y="3703320"/>
            <a:ext cx="2651760" cy="859536"/>
          </a:xfrm>
          <a:prstGeom prst="rect">
            <a:avLst/>
          </a:prstGeom>
          <a:noFill/>
          <a:ln/>
        </p:spPr>
        <p:txBody>
          <a:bodyPr wrap="square" lIns="0" tIns="0" rIns="0" bIns="0" rtlCol="0" anchor="ctr"/>
          <a:lstStyle/>
          <a:p>
            <a:pPr marL="0" indent="0">
              <a:buNone/>
            </a:pPr>
            <a:r>
              <a:rPr lang="en-US" sz="1350" dirty="0">
                <a:solidFill>
                  <a:schemeClr val="tx1"/>
                </a:solidFill>
              </a:rPr>
              <a:t>How his wife and children are coping, and who now does what at home</a:t>
            </a:r>
            <a:endParaRPr lang="en-US" sz="1350" dirty="0"/>
          </a:p>
        </p:txBody>
      </p:sp>
      <p:sp>
        <p:nvSpPr>
          <p:cNvPr id="35" name="Box 42"/>
          <p:cNvSpPr/>
          <p:nvPr/>
        </p:nvSpPr>
        <p:spPr>
          <a:xfrm>
            <a:off x="548640" y="4672584"/>
            <a:ext cx="3575304" cy="859536"/>
          </a:xfrm>
          <a:prstGeom prst="roundRect">
            <a:avLst>
              <a:gd name="adj" fmla="val 8511"/>
            </a:avLst>
          </a:prstGeom>
          <a:solidFill>
            <a:schemeClr val="bg2"/>
          </a:solidFill>
          <a:ln w="12700">
            <a:solidFill>
              <a:schemeClr val="bg2"/>
            </a:solidFill>
            <a:prstDash val="solid"/>
          </a:ln>
        </p:spPr>
        <p:txBody>
          <a:bodyPr/>
          <a:lstStyle/>
          <a:p>
            <a:endParaRPr lang="en-GB"/>
          </a:p>
        </p:txBody>
      </p:sp>
      <p:sp>
        <p:nvSpPr>
          <p:cNvPr id="36" name="Badge 43"/>
          <p:cNvSpPr/>
          <p:nvPr/>
        </p:nvSpPr>
        <p:spPr>
          <a:xfrm>
            <a:off x="731520" y="4873752"/>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37" name="Text 44"/>
          <p:cNvSpPr txBox="1"/>
          <p:nvPr/>
        </p:nvSpPr>
        <p:spPr>
          <a:xfrm>
            <a:off x="1353312" y="4672584"/>
            <a:ext cx="2651760" cy="859536"/>
          </a:xfrm>
          <a:prstGeom prst="rect">
            <a:avLst/>
          </a:prstGeom>
          <a:noFill/>
          <a:ln/>
        </p:spPr>
        <p:txBody>
          <a:bodyPr wrap="square" lIns="0" tIns="0" rIns="0" bIns="0" rtlCol="0" anchor="ctr"/>
          <a:lstStyle/>
          <a:p>
            <a:pPr marL="0" indent="0">
              <a:buNone/>
            </a:pPr>
            <a:r>
              <a:rPr lang="en-US" sz="1350" dirty="0">
                <a:solidFill>
                  <a:schemeClr val="tx1"/>
                </a:solidFill>
              </a:rPr>
              <a:t>His contract, sick pay and what a school day asks of him</a:t>
            </a:r>
            <a:endParaRPr lang="en-US" sz="1350" dirty="0"/>
          </a:p>
        </p:txBody>
      </p:sp>
      <p:sp>
        <p:nvSpPr>
          <p:cNvPr id="38" name="Box 45"/>
          <p:cNvSpPr/>
          <p:nvPr/>
        </p:nvSpPr>
        <p:spPr>
          <a:xfrm>
            <a:off x="4306824" y="4672584"/>
            <a:ext cx="3575304" cy="859536"/>
          </a:xfrm>
          <a:prstGeom prst="roundRect">
            <a:avLst>
              <a:gd name="adj" fmla="val 8511"/>
            </a:avLst>
          </a:prstGeom>
          <a:solidFill>
            <a:schemeClr val="bg2"/>
          </a:solidFill>
          <a:ln w="12700">
            <a:solidFill>
              <a:schemeClr val="bg2"/>
            </a:solidFill>
            <a:prstDash val="solid"/>
          </a:ln>
        </p:spPr>
        <p:txBody>
          <a:bodyPr/>
          <a:lstStyle/>
          <a:p>
            <a:endParaRPr lang="en-GB"/>
          </a:p>
        </p:txBody>
      </p:sp>
      <p:sp>
        <p:nvSpPr>
          <p:cNvPr id="39" name="Badge 46"/>
          <p:cNvSpPr/>
          <p:nvPr/>
        </p:nvSpPr>
        <p:spPr>
          <a:xfrm>
            <a:off x="4489704" y="4873752"/>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40" name="Text 47"/>
          <p:cNvSpPr txBox="1"/>
          <p:nvPr/>
        </p:nvSpPr>
        <p:spPr>
          <a:xfrm>
            <a:off x="5111496" y="4672584"/>
            <a:ext cx="2651760" cy="859536"/>
          </a:xfrm>
          <a:prstGeom prst="rect">
            <a:avLst/>
          </a:prstGeom>
          <a:noFill/>
          <a:ln/>
        </p:spPr>
        <p:txBody>
          <a:bodyPr wrap="square" lIns="0" tIns="0" rIns="0" bIns="0" rtlCol="0" anchor="ctr"/>
          <a:lstStyle/>
          <a:p>
            <a:pPr marL="0" indent="0">
              <a:buNone/>
            </a:pPr>
            <a:r>
              <a:rPr lang="en-US" sz="1350" dirty="0">
                <a:solidFill>
                  <a:schemeClr val="tx1"/>
                </a:solidFill>
              </a:rPr>
              <a:t>Money, housing, driving and travel across London</a:t>
            </a:r>
            <a:endParaRPr lang="en-US" sz="1350" dirty="0"/>
          </a:p>
        </p:txBody>
      </p:sp>
      <p:sp>
        <p:nvSpPr>
          <p:cNvPr id="41" name="Box 48"/>
          <p:cNvSpPr/>
          <p:nvPr/>
        </p:nvSpPr>
        <p:spPr>
          <a:xfrm>
            <a:off x="8065008" y="4672584"/>
            <a:ext cx="3575304" cy="859536"/>
          </a:xfrm>
          <a:prstGeom prst="roundRect">
            <a:avLst>
              <a:gd name="adj" fmla="val 8511"/>
            </a:avLst>
          </a:prstGeom>
          <a:solidFill>
            <a:schemeClr val="bg2"/>
          </a:solidFill>
          <a:ln w="12700">
            <a:solidFill>
              <a:schemeClr val="bg2"/>
            </a:solidFill>
            <a:prstDash val="solid"/>
          </a:ln>
        </p:spPr>
        <p:txBody>
          <a:bodyPr/>
          <a:lstStyle/>
          <a:p>
            <a:endParaRPr lang="en-GB"/>
          </a:p>
        </p:txBody>
      </p:sp>
      <p:sp>
        <p:nvSpPr>
          <p:cNvPr id="42" name="Badge 49"/>
          <p:cNvSpPr/>
          <p:nvPr/>
        </p:nvSpPr>
        <p:spPr>
          <a:xfrm>
            <a:off x="8247888" y="4873752"/>
            <a:ext cx="457200" cy="4572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800" b="1" dirty="0">
                <a:solidFill>
                  <a:schemeClr val="bg1"/>
                </a:solidFill>
              </a:rPr>
              <a:t>?</a:t>
            </a:r>
            <a:endParaRPr lang="en-US" sz="1800" dirty="0"/>
          </a:p>
        </p:txBody>
      </p:sp>
      <p:sp>
        <p:nvSpPr>
          <p:cNvPr id="43" name="Text 50"/>
          <p:cNvSpPr txBox="1"/>
          <p:nvPr/>
        </p:nvSpPr>
        <p:spPr>
          <a:xfrm>
            <a:off x="8869680" y="4672584"/>
            <a:ext cx="2651760" cy="859536"/>
          </a:xfrm>
          <a:prstGeom prst="rect">
            <a:avLst/>
          </a:prstGeom>
          <a:noFill/>
          <a:ln/>
        </p:spPr>
        <p:txBody>
          <a:bodyPr wrap="square" lIns="0" tIns="0" rIns="0" bIns="0" rtlCol="0" anchor="ctr"/>
          <a:lstStyle/>
          <a:p>
            <a:pPr marL="0" indent="0">
              <a:buNone/>
            </a:pPr>
            <a:r>
              <a:rPr lang="en-US" sz="1350" dirty="0">
                <a:solidFill>
                  <a:schemeClr val="tx1"/>
                </a:solidFill>
              </a:rPr>
              <a:t>What matters most to John about his recovery</a:t>
            </a:r>
            <a:endParaRPr lang="en-US" sz="1350" dirty="0"/>
          </a:p>
        </p:txBody>
      </p:sp>
      <p:sp>
        <p:nvSpPr>
          <p:cNvPr id="44" name="Box 51"/>
          <p:cNvSpPr/>
          <p:nvPr/>
        </p:nvSpPr>
        <p:spPr>
          <a:xfrm>
            <a:off x="548640" y="5760720"/>
            <a:ext cx="11091672" cy="566928"/>
          </a:xfrm>
          <a:prstGeom prst="roundRect">
            <a:avLst>
              <a:gd name="adj" fmla="val 12903"/>
            </a:avLst>
          </a:prstGeom>
          <a:solidFill>
            <a:schemeClr val="bg2"/>
          </a:solidFill>
          <a:ln w="12700">
            <a:solidFill>
              <a:schemeClr val="bg2"/>
            </a:solidFill>
            <a:prstDash val="solid"/>
          </a:ln>
        </p:spPr>
        <p:txBody>
          <a:bodyPr/>
          <a:lstStyle/>
          <a:p>
            <a:endParaRPr lang="en-GB"/>
          </a:p>
        </p:txBody>
      </p:sp>
      <p:sp>
        <p:nvSpPr>
          <p:cNvPr id="45" name="Text 52"/>
          <p:cNvSpPr txBox="1"/>
          <p:nvPr/>
        </p:nvSpPr>
        <p:spPr>
          <a:xfrm>
            <a:off x="731520" y="5760720"/>
            <a:ext cx="10789920" cy="566928"/>
          </a:xfrm>
          <a:prstGeom prst="rect">
            <a:avLst/>
          </a:prstGeom>
          <a:noFill/>
          <a:ln/>
        </p:spPr>
        <p:txBody>
          <a:bodyPr wrap="square" lIns="0" tIns="0" rIns="0" bIns="0" rtlCol="0" anchor="ctr"/>
          <a:lstStyle/>
          <a:p>
            <a:pPr marL="0" indent="0">
              <a:buNone/>
            </a:pPr>
            <a:r>
              <a:rPr lang="en-US" sz="1300" dirty="0">
                <a:solidFill>
                  <a:schemeClr val="tx1"/>
                </a:solidFill>
              </a:rPr>
              <a:t>Not unusual: </a:t>
            </a:r>
            <a:r>
              <a:rPr lang="en-US" sz="1300" b="1" dirty="0">
                <a:solidFill>
                  <a:schemeClr val="tx1"/>
                </a:solidFill>
              </a:rPr>
              <a:t>one in four strokes happen to people of working age</a:t>
            </a:r>
            <a:r>
              <a:rPr lang="en-US" sz="1300" i="1" dirty="0">
                <a:solidFill>
                  <a:schemeClr val="accent5"/>
                </a:solidFill>
              </a:rPr>
              <a:t> (Stroke Association, 2023)</a:t>
            </a:r>
            <a:r>
              <a:rPr lang="en-US" sz="1300" dirty="0">
                <a:solidFill>
                  <a:schemeClr val="tx1"/>
                </a:solidFill>
              </a:rPr>
              <a:t>. John is fictional; everything not stated is a question to ask him.</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Stroke in the UK</a:t>
            </a:r>
            <a:endParaRPr lang="en-US" sz="2600" dirty="0"/>
          </a:p>
        </p:txBody>
      </p:sp>
      <p:sp>
        <p:nvSpPr>
          <p:cNvPr id="25"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3</a:t>
            </a:fld>
            <a:endParaRPr lang="en-US"/>
          </a:p>
        </p:txBody>
      </p:sp>
      <p:sp>
        <p:nvSpPr>
          <p:cNvPr id="3" name="Section tag 53"/>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UNDERSTANDING STROKE</a:t>
            </a:r>
            <a:endParaRPr lang="en-US" sz="1100" dirty="0"/>
          </a:p>
        </p:txBody>
      </p:sp>
      <p:sp>
        <p:nvSpPr>
          <p:cNvPr id="5" name="Box 54"/>
          <p:cNvSpPr/>
          <p:nvPr/>
        </p:nvSpPr>
        <p:spPr>
          <a:xfrm>
            <a:off x="548640" y="1508760"/>
            <a:ext cx="2670048" cy="1965960"/>
          </a:xfrm>
          <a:prstGeom prst="roundRect">
            <a:avLst>
              <a:gd name="adj" fmla="val 3721"/>
            </a:avLst>
          </a:prstGeom>
          <a:solidFill>
            <a:schemeClr val="accent1"/>
          </a:solidFill>
          <a:ln w="12700">
            <a:solidFill>
              <a:schemeClr val="accent1"/>
            </a:solidFill>
            <a:prstDash val="solid"/>
          </a:ln>
        </p:spPr>
        <p:txBody>
          <a:bodyPr/>
          <a:lstStyle/>
          <a:p>
            <a:endParaRPr lang="en-GB"/>
          </a:p>
        </p:txBody>
      </p:sp>
      <p:sp>
        <p:nvSpPr>
          <p:cNvPr id="6" name="Text 55"/>
          <p:cNvSpPr txBox="1"/>
          <p:nvPr/>
        </p:nvSpPr>
        <p:spPr>
          <a:xfrm>
            <a:off x="777240" y="1645920"/>
            <a:ext cx="2377440" cy="777240"/>
          </a:xfrm>
          <a:prstGeom prst="rect">
            <a:avLst/>
          </a:prstGeom>
          <a:noFill/>
          <a:ln/>
        </p:spPr>
        <p:txBody>
          <a:bodyPr wrap="square" lIns="0" tIns="0" rIns="0" bIns="0" rtlCol="0" anchor="ctr"/>
          <a:lstStyle/>
          <a:p>
            <a:pPr marL="0" indent="0">
              <a:buNone/>
            </a:pPr>
            <a:r>
              <a:rPr lang="en-US" sz="3000" b="1" dirty="0">
                <a:solidFill>
                  <a:schemeClr val="bg1"/>
                </a:solidFill>
                <a:latin typeface="+mj-lt" pitchFamily="34" charset="0"/>
                <a:ea typeface="+mj-lt" pitchFamily="34" charset="-122"/>
                <a:cs typeface="+mj-lt" pitchFamily="34" charset="-120"/>
              </a:rPr>
              <a:t>100,000</a:t>
            </a:r>
            <a:endParaRPr lang="en-US" sz="3000" dirty="0"/>
          </a:p>
        </p:txBody>
      </p:sp>
      <p:sp>
        <p:nvSpPr>
          <p:cNvPr id="7" name="Text 56"/>
          <p:cNvSpPr txBox="1"/>
          <p:nvPr/>
        </p:nvSpPr>
        <p:spPr>
          <a:xfrm>
            <a:off x="777240" y="2468880"/>
            <a:ext cx="2286000" cy="914400"/>
          </a:xfrm>
          <a:prstGeom prst="rect">
            <a:avLst/>
          </a:prstGeom>
          <a:noFill/>
          <a:ln/>
        </p:spPr>
        <p:txBody>
          <a:bodyPr wrap="square" lIns="0" tIns="0" rIns="0" bIns="0" rtlCol="0" anchor="t"/>
          <a:lstStyle/>
          <a:p>
            <a:pPr marL="0" indent="0">
              <a:buNone/>
            </a:pPr>
            <a:r>
              <a:rPr lang="en-US" sz="1400" dirty="0">
                <a:solidFill>
                  <a:schemeClr val="bg1"/>
                </a:solidFill>
              </a:rPr>
              <a:t>strokes in the UK each year</a:t>
            </a:r>
            <a:endParaRPr lang="en-US" sz="1400" dirty="0"/>
          </a:p>
          <a:p>
            <a:pPr marL="0" indent="0">
              <a:buNone/>
            </a:pPr>
            <a:r>
              <a:rPr lang="en-US" sz="1150" i="1" dirty="0">
                <a:solidFill>
                  <a:schemeClr val="bg1"/>
                </a:solidFill>
              </a:rPr>
              <a:t>(Stroke Association, no date c)</a:t>
            </a:r>
            <a:endParaRPr lang="en-US" sz="1400" dirty="0"/>
          </a:p>
        </p:txBody>
      </p:sp>
      <p:sp>
        <p:nvSpPr>
          <p:cNvPr id="8" name="Box 57"/>
          <p:cNvSpPr/>
          <p:nvPr/>
        </p:nvSpPr>
        <p:spPr>
          <a:xfrm>
            <a:off x="3355848" y="1508760"/>
            <a:ext cx="2670048" cy="1965960"/>
          </a:xfrm>
          <a:prstGeom prst="roundRect">
            <a:avLst>
              <a:gd name="adj" fmla="val 3721"/>
            </a:avLst>
          </a:prstGeom>
          <a:solidFill>
            <a:schemeClr val="tx2"/>
          </a:solidFill>
          <a:ln w="12700">
            <a:solidFill>
              <a:schemeClr val="tx2"/>
            </a:solidFill>
            <a:prstDash val="solid"/>
          </a:ln>
        </p:spPr>
        <p:txBody>
          <a:bodyPr/>
          <a:lstStyle/>
          <a:p>
            <a:endParaRPr lang="en-GB"/>
          </a:p>
        </p:txBody>
      </p:sp>
      <p:sp>
        <p:nvSpPr>
          <p:cNvPr id="9" name="Text 58"/>
          <p:cNvSpPr txBox="1"/>
          <p:nvPr/>
        </p:nvSpPr>
        <p:spPr>
          <a:xfrm>
            <a:off x="3584448" y="1645920"/>
            <a:ext cx="2377440" cy="777240"/>
          </a:xfrm>
          <a:prstGeom prst="rect">
            <a:avLst/>
          </a:prstGeom>
          <a:noFill/>
          <a:ln/>
        </p:spPr>
        <p:txBody>
          <a:bodyPr wrap="square" lIns="0" tIns="0" rIns="0" bIns="0" rtlCol="0" anchor="ctr"/>
          <a:lstStyle/>
          <a:p>
            <a:pPr marL="0" indent="0">
              <a:buNone/>
            </a:pPr>
            <a:r>
              <a:rPr lang="en-US" sz="3000" b="1" dirty="0">
                <a:solidFill>
                  <a:schemeClr val="bg1"/>
                </a:solidFill>
                <a:latin typeface="+mj-lt" pitchFamily="34" charset="0"/>
                <a:ea typeface="+mj-lt" pitchFamily="34" charset="-122"/>
                <a:cs typeface="+mj-lt" pitchFamily="34" charset="-120"/>
              </a:rPr>
              <a:t>1.4 million</a:t>
            </a:r>
            <a:endParaRPr lang="en-US" sz="3000" dirty="0"/>
          </a:p>
        </p:txBody>
      </p:sp>
      <p:sp>
        <p:nvSpPr>
          <p:cNvPr id="10" name="Text 59"/>
          <p:cNvSpPr txBox="1"/>
          <p:nvPr/>
        </p:nvSpPr>
        <p:spPr>
          <a:xfrm>
            <a:off x="3584448" y="2468880"/>
            <a:ext cx="2286000" cy="914400"/>
          </a:xfrm>
          <a:prstGeom prst="rect">
            <a:avLst/>
          </a:prstGeom>
          <a:noFill/>
          <a:ln/>
        </p:spPr>
        <p:txBody>
          <a:bodyPr wrap="square" lIns="0" tIns="0" rIns="0" bIns="0" rtlCol="0" anchor="t"/>
          <a:lstStyle/>
          <a:p>
            <a:pPr marL="0" indent="0">
              <a:buNone/>
            </a:pPr>
            <a:r>
              <a:rPr lang="en-US" sz="1400" dirty="0">
                <a:solidFill>
                  <a:schemeClr val="bg1"/>
                </a:solidFill>
              </a:rPr>
              <a:t>stroke survivors live in the UK</a:t>
            </a:r>
            <a:endParaRPr lang="en-US" sz="1400" dirty="0"/>
          </a:p>
          <a:p>
            <a:pPr marL="0" indent="0">
              <a:buNone/>
            </a:pPr>
            <a:r>
              <a:rPr lang="en-US" sz="1150" i="1" dirty="0">
                <a:solidFill>
                  <a:schemeClr val="bg1"/>
                </a:solidFill>
              </a:rPr>
              <a:t>(Stroke Association, no date c)</a:t>
            </a:r>
            <a:endParaRPr lang="en-US" sz="1400" dirty="0"/>
          </a:p>
        </p:txBody>
      </p:sp>
      <p:sp>
        <p:nvSpPr>
          <p:cNvPr id="11" name="Box 60"/>
          <p:cNvSpPr/>
          <p:nvPr/>
        </p:nvSpPr>
        <p:spPr>
          <a:xfrm>
            <a:off x="6163056" y="1508760"/>
            <a:ext cx="2670048" cy="1965960"/>
          </a:xfrm>
          <a:prstGeom prst="roundRect">
            <a:avLst>
              <a:gd name="adj" fmla="val 3721"/>
            </a:avLst>
          </a:prstGeom>
          <a:solidFill>
            <a:schemeClr val="accent2"/>
          </a:solidFill>
          <a:ln w="12700">
            <a:solidFill>
              <a:schemeClr val="accent2"/>
            </a:solidFill>
            <a:prstDash val="solid"/>
          </a:ln>
        </p:spPr>
        <p:txBody>
          <a:bodyPr/>
          <a:lstStyle/>
          <a:p>
            <a:endParaRPr lang="en-GB"/>
          </a:p>
        </p:txBody>
      </p:sp>
      <p:sp>
        <p:nvSpPr>
          <p:cNvPr id="12" name="Text 61"/>
          <p:cNvSpPr txBox="1"/>
          <p:nvPr/>
        </p:nvSpPr>
        <p:spPr>
          <a:xfrm>
            <a:off x="6391656" y="1645920"/>
            <a:ext cx="2377440" cy="777240"/>
          </a:xfrm>
          <a:prstGeom prst="rect">
            <a:avLst/>
          </a:prstGeom>
          <a:noFill/>
          <a:ln/>
        </p:spPr>
        <p:txBody>
          <a:bodyPr wrap="square" lIns="0" tIns="0" rIns="0" bIns="0" rtlCol="0" anchor="ctr"/>
          <a:lstStyle/>
          <a:p>
            <a:pPr marL="0" indent="0">
              <a:buNone/>
            </a:pPr>
            <a:r>
              <a:rPr lang="en-US" sz="3000" b="1" dirty="0">
                <a:solidFill>
                  <a:schemeClr val="bg1"/>
                </a:solidFill>
                <a:latin typeface="+mj-lt" pitchFamily="34" charset="0"/>
                <a:ea typeface="+mj-lt" pitchFamily="34" charset="-122"/>
                <a:cs typeface="+mj-lt" pitchFamily="34" charset="-120"/>
              </a:rPr>
              <a:t>5 minutes</a:t>
            </a:r>
            <a:endParaRPr lang="en-US" sz="3000" dirty="0"/>
          </a:p>
        </p:txBody>
      </p:sp>
      <p:sp>
        <p:nvSpPr>
          <p:cNvPr id="13" name="Text 62"/>
          <p:cNvSpPr txBox="1"/>
          <p:nvPr/>
        </p:nvSpPr>
        <p:spPr>
          <a:xfrm>
            <a:off x="6391656" y="2468880"/>
            <a:ext cx="2286000" cy="914400"/>
          </a:xfrm>
          <a:prstGeom prst="rect">
            <a:avLst/>
          </a:prstGeom>
          <a:noFill/>
          <a:ln/>
        </p:spPr>
        <p:txBody>
          <a:bodyPr wrap="square" lIns="0" tIns="0" rIns="0" bIns="0" rtlCol="0" anchor="t"/>
          <a:lstStyle/>
          <a:p>
            <a:pPr marL="0" indent="0">
              <a:buNone/>
            </a:pPr>
            <a:r>
              <a:rPr lang="en-US" sz="1400" dirty="0">
                <a:solidFill>
                  <a:schemeClr val="bg1"/>
                </a:solidFill>
              </a:rPr>
              <a:t>a stroke strikes every five minutes</a:t>
            </a:r>
            <a:endParaRPr lang="en-US" sz="1400" dirty="0"/>
          </a:p>
          <a:p>
            <a:pPr marL="0" indent="0">
              <a:buNone/>
            </a:pPr>
            <a:r>
              <a:rPr lang="en-US" sz="1150" i="1" dirty="0">
                <a:solidFill>
                  <a:schemeClr val="bg1"/>
                </a:solidFill>
              </a:rPr>
              <a:t>(Stroke Association, no date c)</a:t>
            </a:r>
            <a:endParaRPr lang="en-US" sz="1400" dirty="0"/>
          </a:p>
        </p:txBody>
      </p:sp>
      <p:sp>
        <p:nvSpPr>
          <p:cNvPr id="14" name="Box 63"/>
          <p:cNvSpPr/>
          <p:nvPr/>
        </p:nvSpPr>
        <p:spPr>
          <a:xfrm>
            <a:off x="8970264" y="1508760"/>
            <a:ext cx="2670048" cy="1965960"/>
          </a:xfrm>
          <a:prstGeom prst="roundRect">
            <a:avLst>
              <a:gd name="adj" fmla="val 3721"/>
            </a:avLst>
          </a:prstGeom>
          <a:solidFill>
            <a:schemeClr val="accent6"/>
          </a:solidFill>
          <a:ln w="12700">
            <a:solidFill>
              <a:schemeClr val="accent6"/>
            </a:solidFill>
            <a:prstDash val="solid"/>
          </a:ln>
        </p:spPr>
        <p:txBody>
          <a:bodyPr/>
          <a:lstStyle/>
          <a:p>
            <a:endParaRPr lang="en-GB"/>
          </a:p>
        </p:txBody>
      </p:sp>
      <p:sp>
        <p:nvSpPr>
          <p:cNvPr id="15" name="Text 64"/>
          <p:cNvSpPr txBox="1"/>
          <p:nvPr/>
        </p:nvSpPr>
        <p:spPr>
          <a:xfrm>
            <a:off x="9198864" y="1645920"/>
            <a:ext cx="2377440" cy="777240"/>
          </a:xfrm>
          <a:prstGeom prst="rect">
            <a:avLst/>
          </a:prstGeom>
          <a:noFill/>
          <a:ln/>
        </p:spPr>
        <p:txBody>
          <a:bodyPr wrap="square" lIns="0" tIns="0" rIns="0" bIns="0" rtlCol="0" anchor="ctr"/>
          <a:lstStyle/>
          <a:p>
            <a:pPr marL="0" indent="0">
              <a:buNone/>
            </a:pPr>
            <a:r>
              <a:rPr lang="en-US" sz="3000" b="1" dirty="0">
                <a:solidFill>
                  <a:schemeClr val="bg1"/>
                </a:solidFill>
                <a:latin typeface="+mj-lt" pitchFamily="34" charset="0"/>
                <a:ea typeface="+mj-lt" pitchFamily="34" charset="-122"/>
                <a:cs typeface="+mj-lt" pitchFamily="34" charset="-120"/>
              </a:rPr>
              <a:t>1 in 4</a:t>
            </a:r>
            <a:endParaRPr lang="en-US" sz="3000" dirty="0"/>
          </a:p>
        </p:txBody>
      </p:sp>
      <p:sp>
        <p:nvSpPr>
          <p:cNvPr id="16" name="Text 65"/>
          <p:cNvSpPr txBox="1"/>
          <p:nvPr/>
        </p:nvSpPr>
        <p:spPr>
          <a:xfrm>
            <a:off x="9198864" y="2468880"/>
            <a:ext cx="2286000" cy="914400"/>
          </a:xfrm>
          <a:prstGeom prst="rect">
            <a:avLst/>
          </a:prstGeom>
          <a:noFill/>
          <a:ln/>
        </p:spPr>
        <p:txBody>
          <a:bodyPr wrap="square" lIns="0" tIns="0" rIns="0" bIns="0" rtlCol="0" anchor="t"/>
          <a:lstStyle/>
          <a:p>
            <a:pPr marL="0" indent="0">
              <a:buNone/>
            </a:pPr>
            <a:r>
              <a:rPr lang="en-US" sz="1400" dirty="0">
                <a:solidFill>
                  <a:schemeClr val="bg1"/>
                </a:solidFill>
              </a:rPr>
              <a:t>strokes happen to people of working age</a:t>
            </a:r>
            <a:endParaRPr lang="en-US" sz="1400" dirty="0"/>
          </a:p>
          <a:p>
            <a:pPr marL="0" indent="0">
              <a:buNone/>
            </a:pPr>
            <a:r>
              <a:rPr lang="en-US" sz="1150" i="1" dirty="0">
                <a:solidFill>
                  <a:schemeClr val="bg1"/>
                </a:solidFill>
              </a:rPr>
              <a:t>(Stroke Association, 2023)</a:t>
            </a:r>
            <a:endParaRPr lang="en-US" sz="1400" dirty="0"/>
          </a:p>
        </p:txBody>
      </p:sp>
      <p:sp>
        <p:nvSpPr>
          <p:cNvPr id="17" name="Text 66"/>
          <p:cNvSpPr txBox="1"/>
          <p:nvPr/>
        </p:nvSpPr>
        <p:spPr>
          <a:xfrm>
            <a:off x="548640" y="3657600"/>
            <a:ext cx="6583680" cy="365760"/>
          </a:xfrm>
          <a:prstGeom prst="rect">
            <a:avLst/>
          </a:prstGeom>
          <a:noFill/>
          <a:ln/>
        </p:spPr>
        <p:txBody>
          <a:bodyPr wrap="square" lIns="0" tIns="0" rIns="0" bIns="0" rtlCol="0" anchor="ctr"/>
          <a:lstStyle/>
          <a:p>
            <a:pPr marL="0" indent="0">
              <a:buNone/>
            </a:pPr>
            <a:r>
              <a:rPr lang="en-US" sz="1500" b="1" dirty="0">
                <a:solidFill>
                  <a:schemeClr val="tx2"/>
                </a:solidFill>
              </a:rPr>
              <a:t>Younger survivors (aged 60 and under) living with…</a:t>
            </a:r>
            <a:r>
              <a:rPr lang="en-US" sz="1200" i="1" dirty="0">
                <a:solidFill>
                  <a:schemeClr val="accent5"/>
                </a:solidFill>
              </a:rPr>
              <a:t> (Stroke Association, 2023)</a:t>
            </a:r>
            <a:endParaRPr lang="en-US" sz="1500" dirty="0"/>
          </a:p>
        </p:txBody>
      </p:sp>
      <p:graphicFrame>
        <p:nvGraphicFramePr>
          <p:cNvPr id="18" name="Chart 67"/>
          <p:cNvGraphicFramePr/>
          <p:nvPr/>
        </p:nvGraphicFramePr>
        <p:xfrm>
          <a:off x="548640" y="4023360"/>
          <a:ext cx="6766560" cy="1691640"/>
        </p:xfrm>
        <a:graphic>
          <a:graphicData uri="http://schemas.openxmlformats.org/drawingml/2006/chart">
            <c:chart xmlns:c="http://schemas.openxmlformats.org/drawingml/2006/chart" xmlns:r="http://schemas.openxmlformats.org/officeDocument/2006/relationships" r:id="rId3"/>
          </a:graphicData>
        </a:graphic>
      </p:graphicFrame>
      <p:sp>
        <p:nvSpPr>
          <p:cNvPr id="19" name="Box 68"/>
          <p:cNvSpPr/>
          <p:nvPr/>
        </p:nvSpPr>
        <p:spPr>
          <a:xfrm>
            <a:off x="7589520" y="3703320"/>
            <a:ext cx="4050792" cy="2011680"/>
          </a:xfrm>
          <a:prstGeom prst="roundRect">
            <a:avLst>
              <a:gd name="adj" fmla="val 3636"/>
            </a:avLst>
          </a:prstGeom>
          <a:solidFill>
            <a:schemeClr val="bg2"/>
          </a:solidFill>
          <a:ln w="12700">
            <a:solidFill>
              <a:schemeClr val="bg2"/>
            </a:solidFill>
            <a:prstDash val="solid"/>
          </a:ln>
        </p:spPr>
        <p:txBody>
          <a:bodyPr/>
          <a:lstStyle/>
          <a:p>
            <a:endParaRPr lang="en-GB"/>
          </a:p>
        </p:txBody>
      </p:sp>
      <p:sp>
        <p:nvSpPr>
          <p:cNvPr id="20" name="Text 69"/>
          <p:cNvSpPr txBox="1"/>
          <p:nvPr/>
        </p:nvSpPr>
        <p:spPr>
          <a:xfrm>
            <a:off x="7818120" y="3840480"/>
            <a:ext cx="3611880" cy="1783080"/>
          </a:xfrm>
          <a:prstGeom prst="rect">
            <a:avLst/>
          </a:prstGeom>
          <a:noFill/>
          <a:ln/>
        </p:spPr>
        <p:txBody>
          <a:bodyPr wrap="square" lIns="0" tIns="0" rIns="0" bIns="0" rtlCol="0" anchor="ctr"/>
          <a:lstStyle/>
          <a:p>
            <a:pPr marL="0" indent="0">
              <a:buNone/>
            </a:pPr>
            <a:r>
              <a:rPr lang="en-US" sz="1600" b="1" dirty="0">
                <a:solidFill>
                  <a:schemeClr val="tx2"/>
                </a:solidFill>
                <a:latin typeface="+mj-lt" pitchFamily="34" charset="0"/>
                <a:ea typeface="+mj-lt" pitchFamily="34" charset="-122"/>
                <a:cs typeface="+mj-lt" pitchFamily="34" charset="-120"/>
              </a:rPr>
              <a:t>Stroke is the single largest cause of complex disability in the UK</a:t>
            </a:r>
            <a:endParaRPr lang="en-US" sz="1400" dirty="0"/>
          </a:p>
          <a:p>
            <a:pPr marL="0" indent="0">
              <a:buNone/>
            </a:pPr>
            <a:r>
              <a:rPr lang="en-US" sz="1200" i="1" dirty="0">
                <a:solidFill>
                  <a:schemeClr val="accent5"/>
                </a:solidFill>
                <a:latin typeface="+mj-lt" pitchFamily="34" charset="0"/>
                <a:ea typeface="+mj-lt" pitchFamily="34" charset="-122"/>
                <a:cs typeface="+mj-lt" pitchFamily="34" charset="-120"/>
              </a:rPr>
              <a:t> (Stroke Association, 2026)</a:t>
            </a:r>
            <a:endParaRPr lang="en-US" sz="1400" dirty="0"/>
          </a:p>
          <a:p>
            <a:pPr marL="0" indent="0">
              <a:buNone/>
            </a:pPr>
            <a:r>
              <a:rPr lang="en-US" sz="1400" dirty="0">
                <a:solidFill>
                  <a:schemeClr val="tx1"/>
                </a:solidFill>
                <a:latin typeface="+mj-lt" pitchFamily="34" charset="0"/>
                <a:ea typeface="+mj-lt" pitchFamily="34" charset="-122"/>
                <a:cs typeface="+mj-lt" pitchFamily="34" charset="-120"/>
              </a:rPr>
              <a:t>Around 240 people have a stroke every day</a:t>
            </a:r>
            <a:r>
              <a:rPr lang="en-US" sz="1200" i="1" dirty="0">
                <a:solidFill>
                  <a:schemeClr val="accent5"/>
                </a:solidFill>
                <a:latin typeface="+mj-lt" pitchFamily="34" charset="0"/>
                <a:ea typeface="+mj-lt" pitchFamily="34" charset="-122"/>
                <a:cs typeface="+mj-lt" pitchFamily="34" charset="-120"/>
              </a:rPr>
              <a:t> (Stroke Association, 2026)</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What happens in a stroke?</a:t>
            </a:r>
            <a:endParaRPr lang="en-US" sz="2600" dirty="0"/>
          </a:p>
        </p:txBody>
      </p:sp>
      <p:sp>
        <p:nvSpPr>
          <p:cNvPr id="25"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4</a:t>
            </a:fld>
            <a:endParaRPr lang="en-US"/>
          </a:p>
        </p:txBody>
      </p:sp>
      <p:sp>
        <p:nvSpPr>
          <p:cNvPr id="3" name="Section tag 70"/>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UNDERSTANDING STROKE</a:t>
            </a:r>
            <a:endParaRPr lang="en-US" sz="1100" dirty="0"/>
          </a:p>
        </p:txBody>
      </p:sp>
      <p:sp>
        <p:nvSpPr>
          <p:cNvPr id="5" name="Text 71"/>
          <p:cNvSpPr txBox="1"/>
          <p:nvPr/>
        </p:nvSpPr>
        <p:spPr>
          <a:xfrm>
            <a:off x="548640" y="1463040"/>
            <a:ext cx="11064240" cy="548640"/>
          </a:xfrm>
          <a:prstGeom prst="rect">
            <a:avLst/>
          </a:prstGeom>
          <a:noFill/>
          <a:ln/>
        </p:spPr>
        <p:txBody>
          <a:bodyPr wrap="square" lIns="0" tIns="0" rIns="0" bIns="0" rtlCol="0" anchor="t"/>
          <a:lstStyle/>
          <a:p>
            <a:pPr marL="0" indent="0">
              <a:buNone/>
            </a:pPr>
            <a:r>
              <a:rPr lang="en-US" sz="1600" b="1" dirty="0">
                <a:solidFill>
                  <a:schemeClr val="tx2"/>
                </a:solidFill>
              </a:rPr>
              <a:t>A stroke is when the blood supply to part of the brain is cut off, so brain cells are damaged. It is a medical emergency.</a:t>
            </a:r>
            <a:r>
              <a:rPr lang="en-US" sz="1600" i="1" dirty="0">
                <a:solidFill>
                  <a:schemeClr val="accent5"/>
                </a:solidFill>
              </a:rPr>
              <a:t> (NHS 111 Wales, 2026)</a:t>
            </a:r>
            <a:endParaRPr lang="en-US" sz="1600" dirty="0"/>
          </a:p>
        </p:txBody>
      </p:sp>
      <p:graphicFrame>
        <p:nvGraphicFramePr>
          <p:cNvPr id="6" name="Chart 72"/>
          <p:cNvGraphicFramePr/>
          <p:nvPr/>
        </p:nvGraphicFramePr>
        <p:xfrm>
          <a:off x="548640" y="2148840"/>
          <a:ext cx="3291840" cy="329184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73"/>
          <p:cNvSpPr txBox="1"/>
          <p:nvPr/>
        </p:nvSpPr>
        <p:spPr>
          <a:xfrm>
            <a:off x="1280160" y="3246120"/>
            <a:ext cx="1828800" cy="1097280"/>
          </a:xfrm>
          <a:prstGeom prst="rect">
            <a:avLst/>
          </a:prstGeom>
          <a:noFill/>
          <a:ln/>
        </p:spPr>
        <p:txBody>
          <a:bodyPr wrap="square" lIns="0" tIns="0" rIns="0" bIns="0" rtlCol="0" anchor="ctr"/>
          <a:lstStyle/>
          <a:p>
            <a:pPr marL="0" indent="0" algn="ctr">
              <a:buNone/>
            </a:pPr>
            <a:r>
              <a:rPr lang="en-US" sz="3400" b="1" dirty="0">
                <a:solidFill>
                  <a:schemeClr val="accent2"/>
                </a:solidFill>
                <a:latin typeface="+mj-lt" pitchFamily="34" charset="0"/>
                <a:ea typeface="+mj-lt" pitchFamily="34" charset="-122"/>
                <a:cs typeface="+mj-lt" pitchFamily="34" charset="-120"/>
              </a:rPr>
              <a:t>85%</a:t>
            </a:r>
            <a:endParaRPr lang="en-US" sz="1400" dirty="0"/>
          </a:p>
          <a:p>
            <a:pPr marL="0" indent="0" algn="ctr">
              <a:buNone/>
            </a:pPr>
            <a:r>
              <a:rPr lang="en-US" sz="1400" dirty="0">
                <a:solidFill>
                  <a:schemeClr val="tx1"/>
                </a:solidFill>
                <a:latin typeface="+mj-lt" pitchFamily="34" charset="0"/>
                <a:ea typeface="+mj-lt" pitchFamily="34" charset="-122"/>
                <a:cs typeface="+mj-lt" pitchFamily="34" charset="-120"/>
              </a:rPr>
              <a:t>ischaemic</a:t>
            </a:r>
            <a:endParaRPr lang="en-US" sz="1400" dirty="0"/>
          </a:p>
        </p:txBody>
      </p:sp>
      <p:sp>
        <p:nvSpPr>
          <p:cNvPr id="8" name="Text 74"/>
          <p:cNvSpPr txBox="1"/>
          <p:nvPr/>
        </p:nvSpPr>
        <p:spPr>
          <a:xfrm>
            <a:off x="548640" y="5440680"/>
            <a:ext cx="3291840" cy="274320"/>
          </a:xfrm>
          <a:prstGeom prst="rect">
            <a:avLst/>
          </a:prstGeom>
          <a:noFill/>
          <a:ln/>
        </p:spPr>
        <p:txBody>
          <a:bodyPr wrap="square" lIns="0" tIns="0" rIns="0" bIns="0" rtlCol="0" anchor="t"/>
          <a:lstStyle/>
          <a:p>
            <a:pPr marL="0" indent="0" algn="ctr">
              <a:buNone/>
            </a:pPr>
            <a:r>
              <a:rPr lang="en-US" sz="1100" i="1" dirty="0">
                <a:solidFill>
                  <a:schemeClr val="accent5"/>
                </a:solidFill>
              </a:rPr>
              <a:t>(NHS 111 Wales, 2026)</a:t>
            </a:r>
            <a:endParaRPr lang="en-US" sz="1100" dirty="0"/>
          </a:p>
        </p:txBody>
      </p:sp>
      <p:sp>
        <p:nvSpPr>
          <p:cNvPr id="9" name="Box 75"/>
          <p:cNvSpPr/>
          <p:nvPr/>
        </p:nvSpPr>
        <p:spPr>
          <a:xfrm>
            <a:off x="4160520" y="2194560"/>
            <a:ext cx="7479792" cy="1051560"/>
          </a:xfrm>
          <a:prstGeom prst="roundRect">
            <a:avLst>
              <a:gd name="adj" fmla="val 6957"/>
            </a:avLst>
          </a:prstGeom>
          <a:solidFill>
            <a:schemeClr val="bg2"/>
          </a:solidFill>
          <a:ln w="12700">
            <a:solidFill>
              <a:schemeClr val="bg2"/>
            </a:solidFill>
            <a:prstDash val="solid"/>
          </a:ln>
        </p:spPr>
        <p:txBody>
          <a:bodyPr/>
          <a:lstStyle/>
          <a:p>
            <a:endParaRPr lang="en-GB"/>
          </a:p>
        </p:txBody>
      </p:sp>
      <p:sp>
        <p:nvSpPr>
          <p:cNvPr id="10" name="Icon circle 76"/>
          <p:cNvSpPr/>
          <p:nvPr/>
        </p:nvSpPr>
        <p:spPr>
          <a:xfrm>
            <a:off x="4343400" y="2395728"/>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11" name="Icon 77" descr="preencoded.png"/>
          <p:cNvPicPr>
            <a:picLocks noChangeAspect="1"/>
          </p:cNvPicPr>
          <p:nvPr/>
        </p:nvPicPr>
        <p:blipFill>
          <a:blip r:embed="rId4"/>
          <a:stretch>
            <a:fillRect/>
          </a:stretch>
        </p:blipFill>
        <p:spPr>
          <a:xfrm>
            <a:off x="4503420" y="2555748"/>
            <a:ext cx="320040" cy="320040"/>
          </a:xfrm>
          <a:prstGeom prst="rect">
            <a:avLst/>
          </a:prstGeom>
        </p:spPr>
      </p:pic>
      <p:sp>
        <p:nvSpPr>
          <p:cNvPr id="12" name="Text 78"/>
          <p:cNvSpPr txBox="1"/>
          <p:nvPr/>
        </p:nvSpPr>
        <p:spPr>
          <a:xfrm>
            <a:off x="5166360" y="2258568"/>
            <a:ext cx="6309360" cy="932688"/>
          </a:xfrm>
          <a:prstGeom prst="rect">
            <a:avLst/>
          </a:prstGeom>
          <a:noFill/>
          <a:ln/>
        </p:spPr>
        <p:txBody>
          <a:bodyPr wrap="square" lIns="0" tIns="0" rIns="0" bIns="0" rtlCol="0" anchor="ctr"/>
          <a:lstStyle/>
          <a:p>
            <a:pPr marL="0" indent="0">
              <a:buNone/>
            </a:pPr>
            <a:r>
              <a:rPr lang="en-US" sz="1600" b="1" dirty="0">
                <a:solidFill>
                  <a:schemeClr val="tx2"/>
                </a:solidFill>
              </a:rPr>
              <a:t>Ischaemic stroke (about 85%)</a:t>
            </a:r>
            <a:endParaRPr lang="en-US" sz="1300" dirty="0"/>
          </a:p>
          <a:p>
            <a:pPr marL="0" indent="0">
              <a:buNone/>
            </a:pPr>
            <a:r>
              <a:rPr lang="en-US" sz="1300" dirty="0">
                <a:solidFill>
                  <a:schemeClr val="tx1"/>
                </a:solidFill>
              </a:rPr>
              <a:t>A blood clot blocks an artery that supplies the brain</a:t>
            </a:r>
            <a:r>
              <a:rPr lang="en-US" sz="1300" i="1" dirty="0">
                <a:solidFill>
                  <a:schemeClr val="accent5"/>
                </a:solidFill>
              </a:rPr>
              <a:t> (NHS 111 Wales, 2026)</a:t>
            </a:r>
            <a:r>
              <a:rPr lang="en-US" sz="1300" dirty="0">
                <a:solidFill>
                  <a:schemeClr val="tx1"/>
                </a:solidFill>
              </a:rPr>
              <a:t>. Treated urgently with clot-busting medicine or clot removal</a:t>
            </a:r>
            <a:r>
              <a:rPr lang="en-US" sz="1300" i="1" dirty="0">
                <a:solidFill>
                  <a:schemeClr val="accent5"/>
                </a:solidFill>
              </a:rPr>
              <a:t> (NICE, 2025)</a:t>
            </a:r>
            <a:endParaRPr lang="en-US" sz="1300" dirty="0"/>
          </a:p>
        </p:txBody>
      </p:sp>
      <p:sp>
        <p:nvSpPr>
          <p:cNvPr id="13" name="Box 79"/>
          <p:cNvSpPr/>
          <p:nvPr/>
        </p:nvSpPr>
        <p:spPr>
          <a:xfrm>
            <a:off x="4160520" y="3383280"/>
            <a:ext cx="7479792" cy="1051560"/>
          </a:xfrm>
          <a:prstGeom prst="roundRect">
            <a:avLst>
              <a:gd name="adj" fmla="val 6957"/>
            </a:avLst>
          </a:prstGeom>
          <a:solidFill>
            <a:schemeClr val="bg2"/>
          </a:solidFill>
          <a:ln w="12700">
            <a:solidFill>
              <a:schemeClr val="bg2"/>
            </a:solidFill>
            <a:prstDash val="solid"/>
          </a:ln>
        </p:spPr>
        <p:txBody>
          <a:bodyPr/>
          <a:lstStyle/>
          <a:p>
            <a:endParaRPr lang="en-GB"/>
          </a:p>
        </p:txBody>
      </p:sp>
      <p:sp>
        <p:nvSpPr>
          <p:cNvPr id="14" name="Icon circle 80"/>
          <p:cNvSpPr/>
          <p:nvPr/>
        </p:nvSpPr>
        <p:spPr>
          <a:xfrm>
            <a:off x="4343400" y="3584448"/>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15" name="Icon 81" descr="preencoded.png"/>
          <p:cNvPicPr>
            <a:picLocks noChangeAspect="1"/>
          </p:cNvPicPr>
          <p:nvPr/>
        </p:nvPicPr>
        <p:blipFill>
          <a:blip r:embed="rId5"/>
          <a:stretch>
            <a:fillRect/>
          </a:stretch>
        </p:blipFill>
        <p:spPr>
          <a:xfrm>
            <a:off x="4503420" y="3744468"/>
            <a:ext cx="320040" cy="320040"/>
          </a:xfrm>
          <a:prstGeom prst="rect">
            <a:avLst/>
          </a:prstGeom>
        </p:spPr>
      </p:pic>
      <p:sp>
        <p:nvSpPr>
          <p:cNvPr id="16" name="Text 82"/>
          <p:cNvSpPr txBox="1"/>
          <p:nvPr/>
        </p:nvSpPr>
        <p:spPr>
          <a:xfrm>
            <a:off x="5166360" y="3447288"/>
            <a:ext cx="6309360" cy="932688"/>
          </a:xfrm>
          <a:prstGeom prst="rect">
            <a:avLst/>
          </a:prstGeom>
          <a:noFill/>
          <a:ln/>
        </p:spPr>
        <p:txBody>
          <a:bodyPr wrap="square" lIns="0" tIns="0" rIns="0" bIns="0" rtlCol="0" anchor="ctr"/>
          <a:lstStyle/>
          <a:p>
            <a:pPr marL="0" indent="0">
              <a:buNone/>
            </a:pPr>
            <a:r>
              <a:rPr lang="en-US" sz="1600" b="1" dirty="0">
                <a:solidFill>
                  <a:schemeClr val="tx2"/>
                </a:solidFill>
              </a:rPr>
              <a:t>Haemorrhagic stroke</a:t>
            </a:r>
            <a:endParaRPr lang="en-US" sz="1300" dirty="0"/>
          </a:p>
          <a:p>
            <a:pPr marL="0" indent="0">
              <a:buNone/>
            </a:pPr>
            <a:r>
              <a:rPr lang="en-US" sz="1300" dirty="0">
                <a:solidFill>
                  <a:schemeClr val="tx1"/>
                </a:solidFill>
              </a:rPr>
              <a:t>A weakened blood vessel in the brain bursts and bleeds</a:t>
            </a:r>
            <a:r>
              <a:rPr lang="en-US" sz="1300" i="1" dirty="0">
                <a:solidFill>
                  <a:schemeClr val="accent5"/>
                </a:solidFill>
              </a:rPr>
              <a:t> (BHF, 2024)</a:t>
            </a:r>
            <a:r>
              <a:rPr lang="en-US" sz="1300" dirty="0">
                <a:solidFill>
                  <a:schemeClr val="tx1"/>
                </a:solidFill>
              </a:rPr>
              <a:t>. Clot-busting medicine must not be given, so a scan comes first</a:t>
            </a:r>
            <a:r>
              <a:rPr lang="en-US" sz="1300" i="1" dirty="0">
                <a:solidFill>
                  <a:schemeClr val="accent5"/>
                </a:solidFill>
              </a:rPr>
              <a:t> (NICE, 2025)</a:t>
            </a:r>
            <a:endParaRPr lang="en-US" sz="1300" dirty="0"/>
          </a:p>
        </p:txBody>
      </p:sp>
      <p:sp>
        <p:nvSpPr>
          <p:cNvPr id="17" name="Box 83"/>
          <p:cNvSpPr/>
          <p:nvPr/>
        </p:nvSpPr>
        <p:spPr>
          <a:xfrm>
            <a:off x="4160520" y="4572000"/>
            <a:ext cx="7479792" cy="1051560"/>
          </a:xfrm>
          <a:prstGeom prst="roundRect">
            <a:avLst>
              <a:gd name="adj" fmla="val 6957"/>
            </a:avLst>
          </a:prstGeom>
          <a:solidFill>
            <a:schemeClr val="bg2"/>
          </a:solidFill>
          <a:ln w="12700">
            <a:solidFill>
              <a:schemeClr val="bg2"/>
            </a:solidFill>
            <a:prstDash val="solid"/>
          </a:ln>
        </p:spPr>
        <p:txBody>
          <a:bodyPr/>
          <a:lstStyle/>
          <a:p>
            <a:endParaRPr lang="en-GB"/>
          </a:p>
        </p:txBody>
      </p:sp>
      <p:sp>
        <p:nvSpPr>
          <p:cNvPr id="18" name="Icon circle 84"/>
          <p:cNvSpPr/>
          <p:nvPr/>
        </p:nvSpPr>
        <p:spPr>
          <a:xfrm>
            <a:off x="4343400" y="4773168"/>
            <a:ext cx="640080" cy="640080"/>
          </a:xfrm>
          <a:prstGeom prst="ellipse">
            <a:avLst/>
          </a:prstGeom>
          <a:solidFill>
            <a:schemeClr val="accent3"/>
          </a:solidFill>
          <a:ln w="12700">
            <a:solidFill>
              <a:schemeClr val="accent3"/>
            </a:solidFill>
            <a:prstDash val="solid"/>
          </a:ln>
        </p:spPr>
        <p:txBody>
          <a:bodyPr/>
          <a:lstStyle/>
          <a:p>
            <a:endParaRPr lang="en-GB"/>
          </a:p>
        </p:txBody>
      </p:sp>
      <p:pic>
        <p:nvPicPr>
          <p:cNvPr id="19" name="Icon 85" descr="preencoded.png"/>
          <p:cNvPicPr>
            <a:picLocks noChangeAspect="1"/>
          </p:cNvPicPr>
          <p:nvPr/>
        </p:nvPicPr>
        <p:blipFill>
          <a:blip r:embed="rId6"/>
          <a:stretch>
            <a:fillRect/>
          </a:stretch>
        </p:blipFill>
        <p:spPr>
          <a:xfrm>
            <a:off x="4503420" y="4933188"/>
            <a:ext cx="320040" cy="320040"/>
          </a:xfrm>
          <a:prstGeom prst="rect">
            <a:avLst/>
          </a:prstGeom>
        </p:spPr>
      </p:pic>
      <p:sp>
        <p:nvSpPr>
          <p:cNvPr id="20" name="Text 86"/>
          <p:cNvSpPr txBox="1"/>
          <p:nvPr/>
        </p:nvSpPr>
        <p:spPr>
          <a:xfrm>
            <a:off x="5166360" y="4636008"/>
            <a:ext cx="6309360" cy="932688"/>
          </a:xfrm>
          <a:prstGeom prst="rect">
            <a:avLst/>
          </a:prstGeom>
          <a:noFill/>
          <a:ln/>
        </p:spPr>
        <p:txBody>
          <a:bodyPr wrap="square" lIns="0" tIns="0" rIns="0" bIns="0" rtlCol="0" anchor="ctr"/>
          <a:lstStyle/>
          <a:p>
            <a:pPr marL="0" indent="0">
              <a:buNone/>
            </a:pPr>
            <a:r>
              <a:rPr lang="en-US" sz="1600" b="1" dirty="0">
                <a:solidFill>
                  <a:schemeClr val="tx2"/>
                </a:solidFill>
              </a:rPr>
              <a:t>Transient ischaemic attack (TIA)</a:t>
            </a:r>
            <a:endParaRPr lang="en-US" sz="1300" dirty="0"/>
          </a:p>
          <a:p>
            <a:pPr marL="0" indent="0">
              <a:buNone/>
            </a:pPr>
            <a:r>
              <a:rPr lang="en-US" sz="1300" dirty="0">
                <a:solidFill>
                  <a:schemeClr val="tx1"/>
                </a:solidFill>
              </a:rPr>
              <a:t>A short interruption of blood flow that usually settles within minutes</a:t>
            </a:r>
            <a:r>
              <a:rPr lang="en-US" sz="1300" i="1" dirty="0">
                <a:solidFill>
                  <a:schemeClr val="accent5"/>
                </a:solidFill>
              </a:rPr>
              <a:t> (BHF, 2024)</a:t>
            </a:r>
            <a:r>
              <a:rPr lang="en-US" sz="1300" dirty="0">
                <a:solidFill>
                  <a:schemeClr val="tx1"/>
                </a:solidFill>
              </a:rPr>
              <a:t>. A warning sign: specialist review within 24 hours</a:t>
            </a:r>
            <a:r>
              <a:rPr lang="en-US" sz="1300" i="1" dirty="0">
                <a:solidFill>
                  <a:schemeClr val="accent5"/>
                </a:solidFill>
              </a:rPr>
              <a:t> (NICE, 2025)</a:t>
            </a:r>
            <a:endParaRPr lang="en-US" sz="1300" dirty="0"/>
          </a:p>
        </p:txBody>
      </p:sp>
      <p:sp>
        <p:nvSpPr>
          <p:cNvPr id="21" name="Box 87"/>
          <p:cNvSpPr/>
          <p:nvPr/>
        </p:nvSpPr>
        <p:spPr>
          <a:xfrm>
            <a:off x="548640" y="5760720"/>
            <a:ext cx="11091672" cy="566928"/>
          </a:xfrm>
          <a:prstGeom prst="roundRect">
            <a:avLst>
              <a:gd name="adj" fmla="val 12903"/>
            </a:avLst>
          </a:prstGeom>
          <a:solidFill>
            <a:schemeClr val="bg2"/>
          </a:solidFill>
          <a:ln w="12700">
            <a:solidFill>
              <a:schemeClr val="bg2"/>
            </a:solidFill>
            <a:prstDash val="solid"/>
          </a:ln>
        </p:spPr>
        <p:txBody>
          <a:bodyPr/>
          <a:lstStyle/>
          <a:p>
            <a:endParaRPr lang="en-GB"/>
          </a:p>
        </p:txBody>
      </p:sp>
      <p:sp>
        <p:nvSpPr>
          <p:cNvPr id="22" name="Text 88"/>
          <p:cNvSpPr txBox="1"/>
          <p:nvPr/>
        </p:nvSpPr>
        <p:spPr>
          <a:xfrm>
            <a:off x="731520" y="5760720"/>
            <a:ext cx="10789920" cy="566928"/>
          </a:xfrm>
          <a:prstGeom prst="rect">
            <a:avLst/>
          </a:prstGeom>
          <a:noFill/>
          <a:ln/>
        </p:spPr>
        <p:txBody>
          <a:bodyPr wrap="square" lIns="0" tIns="0" rIns="0" bIns="0" rtlCol="0" anchor="ctr"/>
          <a:lstStyle/>
          <a:p>
            <a:pPr marL="0" indent="0">
              <a:buNone/>
            </a:pPr>
            <a:r>
              <a:rPr lang="en-US" sz="1300" b="1" dirty="0">
                <a:solidFill>
                  <a:schemeClr val="tx1"/>
                </a:solidFill>
              </a:rPr>
              <a:t>For John: </a:t>
            </a:r>
            <a:r>
              <a:rPr lang="en-US" sz="1300" dirty="0">
                <a:solidFill>
                  <a:schemeClr val="tx1"/>
                </a:solidFill>
              </a:rPr>
              <a:t>the type and location of his stroke are not known. They shape his treatment, his effects and his risk of another stroke</a:t>
            </a:r>
            <a:r>
              <a:rPr lang="en-US" sz="1300" i="1" dirty="0">
                <a:solidFill>
                  <a:schemeClr val="accent5"/>
                </a:solidFill>
              </a:rPr>
              <a:t> (NICE, 2025)</a:t>
            </a:r>
            <a:r>
              <a:rPr lang="en-US" sz="1300" dirty="0">
                <a:solidFill>
                  <a:schemeClr val="tx1"/>
                </a:solidFill>
              </a:rPr>
              <a:t>.</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What increases the risk of stroke?</a:t>
            </a:r>
            <a:endParaRPr lang="en-US" sz="2600" dirty="0"/>
          </a:p>
        </p:txBody>
      </p:sp>
      <p:sp>
        <p:nvSpPr>
          <p:cNvPr id="4"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5</a:t>
            </a:fld>
            <a:endParaRPr lang="en-US"/>
          </a:p>
        </p:txBody>
      </p:sp>
      <p:sp>
        <p:nvSpPr>
          <p:cNvPr id="3" name="Section tag 89"/>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UNDERSTANDING STROKE</a:t>
            </a:r>
            <a:endParaRPr lang="en-US" sz="1100" dirty="0"/>
          </a:p>
        </p:txBody>
      </p:sp>
      <p:sp>
        <p:nvSpPr>
          <p:cNvPr id="5" name="Box 90"/>
          <p:cNvSpPr/>
          <p:nvPr/>
        </p:nvSpPr>
        <p:spPr>
          <a:xfrm>
            <a:off x="548640" y="1463040"/>
            <a:ext cx="4572000" cy="502920"/>
          </a:xfrm>
          <a:prstGeom prst="roundRect">
            <a:avLst>
              <a:gd name="adj" fmla="val 14545"/>
            </a:avLst>
          </a:prstGeom>
          <a:solidFill>
            <a:schemeClr val="accent5"/>
          </a:solidFill>
          <a:ln w="12700">
            <a:solidFill>
              <a:schemeClr val="accent5"/>
            </a:solidFill>
            <a:prstDash val="solid"/>
          </a:ln>
        </p:spPr>
        <p:txBody>
          <a:bodyPr/>
          <a:lstStyle/>
          <a:p>
            <a:endParaRPr lang="en-GB"/>
          </a:p>
        </p:txBody>
      </p:sp>
      <p:sp>
        <p:nvSpPr>
          <p:cNvPr id="6" name="Text 91"/>
          <p:cNvSpPr txBox="1"/>
          <p:nvPr/>
        </p:nvSpPr>
        <p:spPr>
          <a:xfrm>
            <a:off x="731520" y="1463040"/>
            <a:ext cx="4206240" cy="502920"/>
          </a:xfrm>
          <a:prstGeom prst="rect">
            <a:avLst/>
          </a:prstGeom>
          <a:noFill/>
          <a:ln/>
        </p:spPr>
        <p:txBody>
          <a:bodyPr wrap="square" lIns="0" tIns="0" rIns="0" bIns="0" rtlCol="0" anchor="ctr"/>
          <a:lstStyle/>
          <a:p>
            <a:pPr marL="0" indent="0">
              <a:buNone/>
            </a:pPr>
            <a:r>
              <a:rPr lang="en-US" sz="1700" b="1" dirty="0">
                <a:solidFill>
                  <a:schemeClr val="bg1"/>
                </a:solidFill>
              </a:rPr>
              <a:t>Cannot be changed</a:t>
            </a:r>
            <a:endParaRPr lang="en-US" sz="1700" dirty="0"/>
          </a:p>
        </p:txBody>
      </p:sp>
      <p:sp>
        <p:nvSpPr>
          <p:cNvPr id="7" name="Box 92"/>
          <p:cNvSpPr/>
          <p:nvPr/>
        </p:nvSpPr>
        <p:spPr>
          <a:xfrm>
            <a:off x="5349240" y="1463040"/>
            <a:ext cx="6291072" cy="502920"/>
          </a:xfrm>
          <a:prstGeom prst="roundRect">
            <a:avLst>
              <a:gd name="adj" fmla="val 14545"/>
            </a:avLst>
          </a:prstGeom>
          <a:solidFill>
            <a:schemeClr val="accent2"/>
          </a:solidFill>
          <a:ln w="12700">
            <a:solidFill>
              <a:schemeClr val="accent2"/>
            </a:solidFill>
            <a:prstDash val="solid"/>
          </a:ln>
        </p:spPr>
        <p:txBody>
          <a:bodyPr/>
          <a:lstStyle/>
          <a:p>
            <a:endParaRPr lang="en-GB"/>
          </a:p>
        </p:txBody>
      </p:sp>
      <p:sp>
        <p:nvSpPr>
          <p:cNvPr id="8" name="Text 93"/>
          <p:cNvSpPr txBox="1"/>
          <p:nvPr/>
        </p:nvSpPr>
        <p:spPr>
          <a:xfrm>
            <a:off x="5532120" y="1463040"/>
            <a:ext cx="5943600" cy="502920"/>
          </a:xfrm>
          <a:prstGeom prst="rect">
            <a:avLst/>
          </a:prstGeom>
          <a:noFill/>
          <a:ln/>
        </p:spPr>
        <p:txBody>
          <a:bodyPr wrap="square" lIns="0" tIns="0" rIns="0" bIns="0" rtlCol="0" anchor="ctr"/>
          <a:lstStyle/>
          <a:p>
            <a:pPr marL="0" indent="0">
              <a:buNone/>
            </a:pPr>
            <a:r>
              <a:rPr lang="en-US" sz="1700" b="1" dirty="0">
                <a:solidFill>
                  <a:schemeClr val="bg1"/>
                </a:solidFill>
              </a:rPr>
              <a:t>Can be changed or treated</a:t>
            </a:r>
            <a:endParaRPr lang="en-US" sz="1700" dirty="0"/>
          </a:p>
        </p:txBody>
      </p:sp>
      <p:sp>
        <p:nvSpPr>
          <p:cNvPr id="9" name="Box 94"/>
          <p:cNvSpPr/>
          <p:nvPr/>
        </p:nvSpPr>
        <p:spPr>
          <a:xfrm>
            <a:off x="548640" y="2103120"/>
            <a:ext cx="4572000" cy="822960"/>
          </a:xfrm>
          <a:prstGeom prst="roundRect">
            <a:avLst>
              <a:gd name="adj" fmla="val 8889"/>
            </a:avLst>
          </a:prstGeom>
          <a:solidFill>
            <a:schemeClr val="bg2"/>
          </a:solidFill>
          <a:ln w="12700">
            <a:solidFill>
              <a:schemeClr val="bg2"/>
            </a:solidFill>
            <a:prstDash val="solid"/>
          </a:ln>
        </p:spPr>
        <p:txBody>
          <a:bodyPr/>
          <a:lstStyle/>
          <a:p>
            <a:endParaRPr lang="en-GB"/>
          </a:p>
        </p:txBody>
      </p:sp>
      <p:sp>
        <p:nvSpPr>
          <p:cNvPr id="10" name="Text 95"/>
          <p:cNvSpPr txBox="1"/>
          <p:nvPr/>
        </p:nvSpPr>
        <p:spPr>
          <a:xfrm>
            <a:off x="731520" y="2103120"/>
            <a:ext cx="4206240" cy="822960"/>
          </a:xfrm>
          <a:prstGeom prst="rect">
            <a:avLst/>
          </a:prstGeom>
          <a:noFill/>
          <a:ln/>
        </p:spPr>
        <p:txBody>
          <a:bodyPr wrap="square" lIns="0" tIns="0" rIns="0" bIns="0" rtlCol="0" anchor="ctr"/>
          <a:lstStyle/>
          <a:p>
            <a:pPr marL="0" indent="0">
              <a:buNone/>
            </a:pPr>
            <a:r>
              <a:rPr lang="en-US" sz="1400" dirty="0">
                <a:solidFill>
                  <a:schemeClr val="tx1"/>
                </a:solidFill>
              </a:rPr>
              <a:t>Getting older: risk rises over the age of 55</a:t>
            </a:r>
            <a:r>
              <a:rPr lang="en-US" sz="1400" i="1" dirty="0">
                <a:solidFill>
                  <a:schemeClr val="accent5"/>
                </a:solidFill>
              </a:rPr>
              <a:t> (BHF, 2024)</a:t>
            </a:r>
            <a:endParaRPr lang="en-US" sz="1400" dirty="0"/>
          </a:p>
        </p:txBody>
      </p:sp>
      <p:sp>
        <p:nvSpPr>
          <p:cNvPr id="11" name="Box 96"/>
          <p:cNvSpPr/>
          <p:nvPr/>
        </p:nvSpPr>
        <p:spPr>
          <a:xfrm>
            <a:off x="548640" y="3044952"/>
            <a:ext cx="4572000" cy="822960"/>
          </a:xfrm>
          <a:prstGeom prst="roundRect">
            <a:avLst>
              <a:gd name="adj" fmla="val 8889"/>
            </a:avLst>
          </a:prstGeom>
          <a:solidFill>
            <a:schemeClr val="bg2"/>
          </a:solidFill>
          <a:ln w="12700">
            <a:solidFill>
              <a:schemeClr val="bg2"/>
            </a:solidFill>
            <a:prstDash val="solid"/>
          </a:ln>
        </p:spPr>
        <p:txBody>
          <a:bodyPr/>
          <a:lstStyle/>
          <a:p>
            <a:endParaRPr lang="en-GB"/>
          </a:p>
        </p:txBody>
      </p:sp>
      <p:sp>
        <p:nvSpPr>
          <p:cNvPr id="12" name="Text 97"/>
          <p:cNvSpPr txBox="1"/>
          <p:nvPr/>
        </p:nvSpPr>
        <p:spPr>
          <a:xfrm>
            <a:off x="731520" y="3044952"/>
            <a:ext cx="4206240" cy="822960"/>
          </a:xfrm>
          <a:prstGeom prst="rect">
            <a:avLst/>
          </a:prstGeom>
          <a:noFill/>
          <a:ln/>
        </p:spPr>
        <p:txBody>
          <a:bodyPr wrap="square" lIns="0" tIns="0" rIns="0" bIns="0" rtlCol="0" anchor="ctr"/>
          <a:lstStyle/>
          <a:p>
            <a:pPr marL="0" indent="0">
              <a:buNone/>
            </a:pPr>
            <a:r>
              <a:rPr lang="en-US" sz="1400" dirty="0">
                <a:solidFill>
                  <a:schemeClr val="tx1"/>
                </a:solidFill>
              </a:rPr>
              <a:t>A close relative who has had a stroke</a:t>
            </a:r>
            <a:r>
              <a:rPr lang="en-US" sz="1400" i="1" dirty="0">
                <a:solidFill>
                  <a:schemeClr val="accent5"/>
                </a:solidFill>
              </a:rPr>
              <a:t> (BHF, 2024)</a:t>
            </a:r>
            <a:endParaRPr lang="en-US" sz="1400" dirty="0"/>
          </a:p>
        </p:txBody>
      </p:sp>
      <p:sp>
        <p:nvSpPr>
          <p:cNvPr id="13" name="Box 98"/>
          <p:cNvSpPr/>
          <p:nvPr/>
        </p:nvSpPr>
        <p:spPr>
          <a:xfrm>
            <a:off x="548640" y="3986784"/>
            <a:ext cx="4572000" cy="822960"/>
          </a:xfrm>
          <a:prstGeom prst="roundRect">
            <a:avLst>
              <a:gd name="adj" fmla="val 8889"/>
            </a:avLst>
          </a:prstGeom>
          <a:solidFill>
            <a:schemeClr val="bg2"/>
          </a:solidFill>
          <a:ln w="12700">
            <a:solidFill>
              <a:schemeClr val="bg2"/>
            </a:solidFill>
            <a:prstDash val="solid"/>
          </a:ln>
        </p:spPr>
        <p:txBody>
          <a:bodyPr/>
          <a:lstStyle/>
          <a:p>
            <a:endParaRPr lang="en-GB"/>
          </a:p>
        </p:txBody>
      </p:sp>
      <p:sp>
        <p:nvSpPr>
          <p:cNvPr id="14" name="Text 99"/>
          <p:cNvSpPr txBox="1"/>
          <p:nvPr/>
        </p:nvSpPr>
        <p:spPr>
          <a:xfrm>
            <a:off x="731520" y="3986784"/>
            <a:ext cx="4206240" cy="822960"/>
          </a:xfrm>
          <a:prstGeom prst="rect">
            <a:avLst/>
          </a:prstGeom>
          <a:noFill/>
          <a:ln/>
        </p:spPr>
        <p:txBody>
          <a:bodyPr wrap="square" lIns="0" tIns="0" rIns="0" bIns="0" rtlCol="0" anchor="ctr"/>
          <a:lstStyle/>
          <a:p>
            <a:pPr marL="0" indent="0">
              <a:buNone/>
            </a:pPr>
            <a:r>
              <a:rPr lang="en-US" sz="1400" dirty="0">
                <a:solidFill>
                  <a:schemeClr val="tx1"/>
                </a:solidFill>
              </a:rPr>
              <a:t>A previous stroke, TIA or heart attack</a:t>
            </a:r>
            <a:r>
              <a:rPr lang="en-US" sz="1400" i="1" dirty="0">
                <a:solidFill>
                  <a:schemeClr val="accent5"/>
                </a:solidFill>
              </a:rPr>
              <a:t> (BHF, 2024)</a:t>
            </a:r>
            <a:endParaRPr lang="en-US" sz="1400" dirty="0"/>
          </a:p>
        </p:txBody>
      </p:sp>
      <p:sp>
        <p:nvSpPr>
          <p:cNvPr id="15" name="Box 100"/>
          <p:cNvSpPr/>
          <p:nvPr/>
        </p:nvSpPr>
        <p:spPr>
          <a:xfrm>
            <a:off x="5349240" y="2103120"/>
            <a:ext cx="3099816" cy="1298448"/>
          </a:xfrm>
          <a:prstGeom prst="roundRect">
            <a:avLst>
              <a:gd name="adj" fmla="val 5634"/>
            </a:avLst>
          </a:prstGeom>
          <a:solidFill>
            <a:schemeClr val="bg2"/>
          </a:solidFill>
          <a:ln w="12700">
            <a:solidFill>
              <a:schemeClr val="bg2"/>
            </a:solidFill>
            <a:prstDash val="solid"/>
          </a:ln>
        </p:spPr>
        <p:txBody>
          <a:bodyPr/>
          <a:lstStyle/>
          <a:p>
            <a:endParaRPr lang="en-GB"/>
          </a:p>
        </p:txBody>
      </p:sp>
      <p:sp>
        <p:nvSpPr>
          <p:cNvPr id="16" name="Icon circle 101"/>
          <p:cNvSpPr/>
          <p:nvPr/>
        </p:nvSpPr>
        <p:spPr>
          <a:xfrm>
            <a:off x="5486400" y="2286000"/>
            <a:ext cx="502920" cy="502920"/>
          </a:xfrm>
          <a:prstGeom prst="ellipse">
            <a:avLst/>
          </a:prstGeom>
          <a:solidFill>
            <a:schemeClr val="accent1"/>
          </a:solidFill>
          <a:ln w="12700">
            <a:solidFill>
              <a:schemeClr val="accent1"/>
            </a:solidFill>
            <a:prstDash val="solid"/>
          </a:ln>
        </p:spPr>
        <p:txBody>
          <a:bodyPr/>
          <a:lstStyle/>
          <a:p>
            <a:endParaRPr lang="en-GB"/>
          </a:p>
        </p:txBody>
      </p:sp>
      <p:pic>
        <p:nvPicPr>
          <p:cNvPr id="17" name="Icon 102" descr="preencoded.png"/>
          <p:cNvPicPr>
            <a:picLocks noChangeAspect="1"/>
          </p:cNvPicPr>
          <p:nvPr/>
        </p:nvPicPr>
        <p:blipFill>
          <a:blip r:embed="rId3"/>
          <a:stretch>
            <a:fillRect/>
          </a:stretch>
        </p:blipFill>
        <p:spPr>
          <a:xfrm>
            <a:off x="5612130" y="2411730"/>
            <a:ext cx="251460" cy="251460"/>
          </a:xfrm>
          <a:prstGeom prst="rect">
            <a:avLst/>
          </a:prstGeom>
        </p:spPr>
      </p:pic>
      <p:sp>
        <p:nvSpPr>
          <p:cNvPr id="18" name="Text 103"/>
          <p:cNvSpPr txBox="1"/>
          <p:nvPr/>
        </p:nvSpPr>
        <p:spPr>
          <a:xfrm>
            <a:off x="6080760" y="2194560"/>
            <a:ext cx="2240280" cy="1115568"/>
          </a:xfrm>
          <a:prstGeom prst="rect">
            <a:avLst/>
          </a:prstGeom>
          <a:noFill/>
          <a:ln/>
        </p:spPr>
        <p:txBody>
          <a:bodyPr wrap="square" lIns="0" tIns="0" rIns="0" bIns="0" rtlCol="0" anchor="ctr"/>
          <a:lstStyle/>
          <a:p>
            <a:pPr marL="0" indent="0">
              <a:buNone/>
            </a:pPr>
            <a:r>
              <a:rPr lang="en-US" sz="1300" b="1" dirty="0">
                <a:solidFill>
                  <a:schemeClr val="tx2"/>
                </a:solidFill>
              </a:rPr>
              <a:t>High blood pressure</a:t>
            </a:r>
            <a:endParaRPr lang="en-US" sz="1300" dirty="0"/>
          </a:p>
          <a:p>
            <a:pPr marL="0" indent="0">
              <a:buNone/>
            </a:pPr>
            <a:r>
              <a:rPr lang="en-US" sz="1300" dirty="0">
                <a:solidFill>
                  <a:schemeClr val="tx1"/>
                </a:solidFill>
              </a:rPr>
              <a:t>the main treatable risk; check it at every review</a:t>
            </a:r>
            <a:endParaRPr lang="en-US" sz="1300" dirty="0"/>
          </a:p>
        </p:txBody>
      </p:sp>
      <p:sp>
        <p:nvSpPr>
          <p:cNvPr id="19" name="Box 104"/>
          <p:cNvSpPr/>
          <p:nvPr/>
        </p:nvSpPr>
        <p:spPr>
          <a:xfrm>
            <a:off x="8540496" y="2103120"/>
            <a:ext cx="3099816" cy="1298448"/>
          </a:xfrm>
          <a:prstGeom prst="roundRect">
            <a:avLst>
              <a:gd name="adj" fmla="val 5634"/>
            </a:avLst>
          </a:prstGeom>
          <a:solidFill>
            <a:schemeClr val="bg2"/>
          </a:solidFill>
          <a:ln w="12700">
            <a:solidFill>
              <a:schemeClr val="bg2"/>
            </a:solidFill>
            <a:prstDash val="solid"/>
          </a:ln>
        </p:spPr>
        <p:txBody>
          <a:bodyPr/>
          <a:lstStyle/>
          <a:p>
            <a:endParaRPr lang="en-GB"/>
          </a:p>
        </p:txBody>
      </p:sp>
      <p:sp>
        <p:nvSpPr>
          <p:cNvPr id="20" name="Icon circle 105"/>
          <p:cNvSpPr/>
          <p:nvPr/>
        </p:nvSpPr>
        <p:spPr>
          <a:xfrm>
            <a:off x="8677656" y="2286000"/>
            <a:ext cx="502920" cy="502920"/>
          </a:xfrm>
          <a:prstGeom prst="ellipse">
            <a:avLst/>
          </a:prstGeom>
          <a:solidFill>
            <a:schemeClr val="accent6"/>
          </a:solidFill>
          <a:ln w="12700">
            <a:solidFill>
              <a:schemeClr val="accent6"/>
            </a:solidFill>
            <a:prstDash val="solid"/>
          </a:ln>
        </p:spPr>
        <p:txBody>
          <a:bodyPr/>
          <a:lstStyle/>
          <a:p>
            <a:endParaRPr lang="en-GB"/>
          </a:p>
        </p:txBody>
      </p:sp>
      <p:pic>
        <p:nvPicPr>
          <p:cNvPr id="21" name="Icon 106" descr="preencoded.png"/>
          <p:cNvPicPr>
            <a:picLocks noChangeAspect="1"/>
          </p:cNvPicPr>
          <p:nvPr/>
        </p:nvPicPr>
        <p:blipFill>
          <a:blip r:embed="rId4"/>
          <a:stretch>
            <a:fillRect/>
          </a:stretch>
        </p:blipFill>
        <p:spPr>
          <a:xfrm>
            <a:off x="8803386" y="2411730"/>
            <a:ext cx="251460" cy="251460"/>
          </a:xfrm>
          <a:prstGeom prst="rect">
            <a:avLst/>
          </a:prstGeom>
        </p:spPr>
      </p:pic>
      <p:sp>
        <p:nvSpPr>
          <p:cNvPr id="22" name="Text 107"/>
          <p:cNvSpPr txBox="1"/>
          <p:nvPr/>
        </p:nvSpPr>
        <p:spPr>
          <a:xfrm>
            <a:off x="9272016" y="2194560"/>
            <a:ext cx="2240280" cy="1115568"/>
          </a:xfrm>
          <a:prstGeom prst="rect">
            <a:avLst/>
          </a:prstGeom>
          <a:noFill/>
          <a:ln/>
        </p:spPr>
        <p:txBody>
          <a:bodyPr wrap="square" lIns="0" tIns="0" rIns="0" bIns="0" rtlCol="0" anchor="ctr"/>
          <a:lstStyle/>
          <a:p>
            <a:pPr marL="0" indent="0">
              <a:buNone/>
            </a:pPr>
            <a:r>
              <a:rPr lang="en-US" sz="1300" b="1" dirty="0">
                <a:solidFill>
                  <a:schemeClr val="tx2"/>
                </a:solidFill>
              </a:rPr>
              <a:t>High cholesterol and diabetes</a:t>
            </a:r>
            <a:endParaRPr lang="en-US" sz="1300" dirty="0"/>
          </a:p>
          <a:p>
            <a:pPr marL="0" indent="0">
              <a:buNone/>
            </a:pPr>
            <a:r>
              <a:rPr lang="en-US" sz="1300" dirty="0">
                <a:solidFill>
                  <a:schemeClr val="tx1"/>
                </a:solidFill>
              </a:rPr>
              <a:t>managed with medicines and lifestyle</a:t>
            </a:r>
            <a:endParaRPr lang="en-US" sz="1300" dirty="0"/>
          </a:p>
        </p:txBody>
      </p:sp>
      <p:sp>
        <p:nvSpPr>
          <p:cNvPr id="23" name="Box 108"/>
          <p:cNvSpPr/>
          <p:nvPr/>
        </p:nvSpPr>
        <p:spPr>
          <a:xfrm>
            <a:off x="5349240" y="3520440"/>
            <a:ext cx="3099816" cy="1298448"/>
          </a:xfrm>
          <a:prstGeom prst="roundRect">
            <a:avLst>
              <a:gd name="adj" fmla="val 5634"/>
            </a:avLst>
          </a:prstGeom>
          <a:solidFill>
            <a:schemeClr val="bg2"/>
          </a:solidFill>
          <a:ln w="12700">
            <a:solidFill>
              <a:schemeClr val="bg2"/>
            </a:solidFill>
            <a:prstDash val="solid"/>
          </a:ln>
        </p:spPr>
        <p:txBody>
          <a:bodyPr/>
          <a:lstStyle/>
          <a:p>
            <a:endParaRPr lang="en-GB"/>
          </a:p>
        </p:txBody>
      </p:sp>
      <p:sp>
        <p:nvSpPr>
          <p:cNvPr id="24" name="Icon circle 109"/>
          <p:cNvSpPr/>
          <p:nvPr/>
        </p:nvSpPr>
        <p:spPr>
          <a:xfrm>
            <a:off x="5486400" y="3703320"/>
            <a:ext cx="502920" cy="502920"/>
          </a:xfrm>
          <a:prstGeom prst="ellipse">
            <a:avLst/>
          </a:prstGeom>
          <a:solidFill>
            <a:schemeClr val="accent3"/>
          </a:solidFill>
          <a:ln w="12700">
            <a:solidFill>
              <a:schemeClr val="accent3"/>
            </a:solidFill>
            <a:prstDash val="solid"/>
          </a:ln>
        </p:spPr>
        <p:txBody>
          <a:bodyPr/>
          <a:lstStyle/>
          <a:p>
            <a:endParaRPr lang="en-GB"/>
          </a:p>
        </p:txBody>
      </p:sp>
      <p:pic>
        <p:nvPicPr>
          <p:cNvPr id="25" name="Icon 110" descr="preencoded.png"/>
          <p:cNvPicPr>
            <a:picLocks noChangeAspect="1"/>
          </p:cNvPicPr>
          <p:nvPr/>
        </p:nvPicPr>
        <p:blipFill>
          <a:blip r:embed="rId3"/>
          <a:stretch>
            <a:fillRect/>
          </a:stretch>
        </p:blipFill>
        <p:spPr>
          <a:xfrm>
            <a:off x="5612130" y="3829050"/>
            <a:ext cx="251460" cy="251460"/>
          </a:xfrm>
          <a:prstGeom prst="rect">
            <a:avLst/>
          </a:prstGeom>
        </p:spPr>
      </p:pic>
      <p:sp>
        <p:nvSpPr>
          <p:cNvPr id="26" name="Text 111"/>
          <p:cNvSpPr txBox="1"/>
          <p:nvPr/>
        </p:nvSpPr>
        <p:spPr>
          <a:xfrm>
            <a:off x="6080760" y="3611880"/>
            <a:ext cx="2240280" cy="1115568"/>
          </a:xfrm>
          <a:prstGeom prst="rect">
            <a:avLst/>
          </a:prstGeom>
          <a:noFill/>
          <a:ln/>
        </p:spPr>
        <p:txBody>
          <a:bodyPr wrap="square" lIns="0" tIns="0" rIns="0" bIns="0" rtlCol="0" anchor="ctr"/>
          <a:lstStyle/>
          <a:p>
            <a:pPr marL="0" indent="0">
              <a:buNone/>
            </a:pPr>
            <a:r>
              <a:rPr lang="en-US" sz="1300" b="1" dirty="0">
                <a:solidFill>
                  <a:schemeClr val="tx2"/>
                </a:solidFill>
              </a:rPr>
              <a:t>Atrial fibrillation</a:t>
            </a:r>
            <a:endParaRPr lang="en-US" sz="1300" dirty="0"/>
          </a:p>
          <a:p>
            <a:pPr marL="0" indent="0">
              <a:buNone/>
            </a:pPr>
            <a:r>
              <a:rPr lang="en-US" sz="1300" dirty="0">
                <a:solidFill>
                  <a:schemeClr val="tx1"/>
                </a:solidFill>
              </a:rPr>
              <a:t>an irregular heartbeat that can cause clots</a:t>
            </a:r>
            <a:endParaRPr lang="en-US" sz="1300" dirty="0"/>
          </a:p>
        </p:txBody>
      </p:sp>
      <p:sp>
        <p:nvSpPr>
          <p:cNvPr id="27" name="Box 112"/>
          <p:cNvSpPr/>
          <p:nvPr/>
        </p:nvSpPr>
        <p:spPr>
          <a:xfrm>
            <a:off x="8540496" y="3520440"/>
            <a:ext cx="3099816" cy="1298448"/>
          </a:xfrm>
          <a:prstGeom prst="roundRect">
            <a:avLst>
              <a:gd name="adj" fmla="val 5634"/>
            </a:avLst>
          </a:prstGeom>
          <a:solidFill>
            <a:schemeClr val="bg2"/>
          </a:solidFill>
          <a:ln w="12700">
            <a:solidFill>
              <a:schemeClr val="bg2"/>
            </a:solidFill>
            <a:prstDash val="solid"/>
          </a:ln>
        </p:spPr>
        <p:txBody>
          <a:bodyPr/>
          <a:lstStyle/>
          <a:p>
            <a:endParaRPr lang="en-GB"/>
          </a:p>
        </p:txBody>
      </p:sp>
      <p:sp>
        <p:nvSpPr>
          <p:cNvPr id="28" name="Icon circle 113"/>
          <p:cNvSpPr/>
          <p:nvPr/>
        </p:nvSpPr>
        <p:spPr>
          <a:xfrm>
            <a:off x="8677656" y="3703320"/>
            <a:ext cx="502920" cy="502920"/>
          </a:xfrm>
          <a:prstGeom prst="ellipse">
            <a:avLst/>
          </a:prstGeom>
          <a:solidFill>
            <a:schemeClr val="accent2"/>
          </a:solidFill>
          <a:ln w="12700">
            <a:solidFill>
              <a:schemeClr val="accent2"/>
            </a:solidFill>
            <a:prstDash val="solid"/>
          </a:ln>
        </p:spPr>
        <p:txBody>
          <a:bodyPr/>
          <a:lstStyle/>
          <a:p>
            <a:endParaRPr lang="en-GB"/>
          </a:p>
        </p:txBody>
      </p:sp>
      <p:pic>
        <p:nvPicPr>
          <p:cNvPr id="29" name="Icon 114" descr="preencoded.png"/>
          <p:cNvPicPr>
            <a:picLocks noChangeAspect="1"/>
          </p:cNvPicPr>
          <p:nvPr/>
        </p:nvPicPr>
        <p:blipFill>
          <a:blip r:embed="rId5"/>
          <a:stretch>
            <a:fillRect/>
          </a:stretch>
        </p:blipFill>
        <p:spPr>
          <a:xfrm>
            <a:off x="8803386" y="3829050"/>
            <a:ext cx="251460" cy="251460"/>
          </a:xfrm>
          <a:prstGeom prst="rect">
            <a:avLst/>
          </a:prstGeom>
        </p:spPr>
      </p:pic>
      <p:sp>
        <p:nvSpPr>
          <p:cNvPr id="30" name="Text 115"/>
          <p:cNvSpPr txBox="1"/>
          <p:nvPr/>
        </p:nvSpPr>
        <p:spPr>
          <a:xfrm>
            <a:off x="9272016" y="3611880"/>
            <a:ext cx="2240280" cy="1115568"/>
          </a:xfrm>
          <a:prstGeom prst="rect">
            <a:avLst/>
          </a:prstGeom>
          <a:noFill/>
          <a:ln/>
        </p:spPr>
        <p:txBody>
          <a:bodyPr wrap="square" lIns="0" tIns="0" rIns="0" bIns="0" rtlCol="0" anchor="ctr"/>
          <a:lstStyle/>
          <a:p>
            <a:pPr marL="0" indent="0">
              <a:buNone/>
            </a:pPr>
            <a:r>
              <a:rPr lang="en-US" sz="1300" b="1" dirty="0">
                <a:solidFill>
                  <a:schemeClr val="tx2"/>
                </a:solidFill>
              </a:rPr>
              <a:t>Smoking, alcohol over 14 units a week, inactivity, diet</a:t>
            </a:r>
            <a:endParaRPr lang="en-US" sz="1300" dirty="0"/>
          </a:p>
          <a:p>
            <a:pPr marL="0" indent="0">
              <a:buNone/>
            </a:pPr>
            <a:r>
              <a:rPr lang="en-US" sz="1300" dirty="0">
                <a:solidFill>
                  <a:schemeClr val="tx1"/>
                </a:solidFill>
              </a:rPr>
              <a:t>lifestyle changes cut the risk</a:t>
            </a:r>
            <a:endParaRPr lang="en-US" sz="1300" dirty="0"/>
          </a:p>
        </p:txBody>
      </p:sp>
      <p:sp>
        <p:nvSpPr>
          <p:cNvPr id="31" name="Text 116"/>
          <p:cNvSpPr txBox="1"/>
          <p:nvPr/>
        </p:nvSpPr>
        <p:spPr>
          <a:xfrm>
            <a:off x="5349240" y="4956048"/>
            <a:ext cx="6291072" cy="365760"/>
          </a:xfrm>
          <a:prstGeom prst="rect">
            <a:avLst/>
          </a:prstGeom>
          <a:noFill/>
          <a:ln/>
        </p:spPr>
        <p:txBody>
          <a:bodyPr wrap="square" lIns="0" tIns="0" rIns="0" bIns="0" rtlCol="0" anchor="ctr"/>
          <a:lstStyle/>
          <a:p>
            <a:pPr marL="0" indent="0">
              <a:buNone/>
            </a:pPr>
            <a:r>
              <a:rPr lang="en-US" sz="1200" b="1" dirty="0">
                <a:solidFill>
                  <a:schemeClr val="accent5"/>
                </a:solidFill>
              </a:rPr>
              <a:t>Sources for these factors:</a:t>
            </a:r>
            <a:r>
              <a:rPr lang="en-US" sz="1200" i="1" dirty="0">
                <a:solidFill>
                  <a:schemeClr val="accent5"/>
                </a:solidFill>
              </a:rPr>
              <a:t> (BHF, 2024; NHS 111 Wales, 2026)</a:t>
            </a:r>
            <a:endParaRPr lang="en-US" sz="1200" dirty="0"/>
          </a:p>
        </p:txBody>
      </p:sp>
      <p:sp>
        <p:nvSpPr>
          <p:cNvPr id="32" name="Box 117"/>
          <p:cNvSpPr/>
          <p:nvPr/>
        </p:nvSpPr>
        <p:spPr>
          <a:xfrm>
            <a:off x="548640" y="5760720"/>
            <a:ext cx="11091672" cy="566928"/>
          </a:xfrm>
          <a:prstGeom prst="roundRect">
            <a:avLst>
              <a:gd name="adj" fmla="val 12903"/>
            </a:avLst>
          </a:prstGeom>
          <a:solidFill>
            <a:schemeClr val="bg2"/>
          </a:solidFill>
          <a:ln w="12700">
            <a:solidFill>
              <a:schemeClr val="bg2"/>
            </a:solidFill>
            <a:prstDash val="solid"/>
          </a:ln>
        </p:spPr>
        <p:txBody>
          <a:bodyPr/>
          <a:lstStyle/>
          <a:p>
            <a:endParaRPr lang="en-GB"/>
          </a:p>
        </p:txBody>
      </p:sp>
      <p:sp>
        <p:nvSpPr>
          <p:cNvPr id="33" name="Text 118"/>
          <p:cNvSpPr txBox="1"/>
          <p:nvPr/>
        </p:nvSpPr>
        <p:spPr>
          <a:xfrm>
            <a:off x="731520" y="5760720"/>
            <a:ext cx="10789920" cy="566928"/>
          </a:xfrm>
          <a:prstGeom prst="rect">
            <a:avLst/>
          </a:prstGeom>
          <a:noFill/>
          <a:ln/>
        </p:spPr>
        <p:txBody>
          <a:bodyPr wrap="square" lIns="0" tIns="0" rIns="0" bIns="0" rtlCol="0" anchor="ctr"/>
          <a:lstStyle/>
          <a:p>
            <a:pPr marL="0" indent="0">
              <a:buNone/>
            </a:pPr>
            <a:r>
              <a:rPr lang="en-US" sz="1300" b="1" dirty="0">
                <a:solidFill>
                  <a:schemeClr val="tx1"/>
                </a:solidFill>
              </a:rPr>
              <a:t>For John: </a:t>
            </a:r>
            <a:r>
              <a:rPr lang="en-US" sz="1300" dirty="0">
                <a:solidFill>
                  <a:schemeClr val="tx1"/>
                </a:solidFill>
              </a:rPr>
              <a:t>none of these is known. Ask about each one, check his blood pressure, and never imply blame</a:t>
            </a:r>
            <a:r>
              <a:rPr lang="en-US" sz="1300" i="1" dirty="0">
                <a:solidFill>
                  <a:schemeClr val="accent5"/>
                </a:solidFill>
              </a:rPr>
              <a:t> (NHS 111 Wales, 2026)</a:t>
            </a:r>
            <a:r>
              <a:rPr lang="en-US" sz="1300" dirty="0">
                <a:solidFill>
                  <a:schemeClr val="tx1"/>
                </a:solidFill>
              </a:rPr>
              <a:t>.</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Recognising a stroke: act FAST</a:t>
            </a:r>
            <a:endParaRPr lang="en-US" sz="2600" dirty="0"/>
          </a:p>
        </p:txBody>
      </p:sp>
      <p:sp>
        <p:nvSpPr>
          <p:cNvPr id="4"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6</a:t>
            </a:fld>
            <a:endParaRPr lang="en-US"/>
          </a:p>
        </p:txBody>
      </p:sp>
      <p:sp>
        <p:nvSpPr>
          <p:cNvPr id="3" name="Section tag 119"/>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UNDERSTANDING STROKE</a:t>
            </a:r>
            <a:endParaRPr lang="en-US" sz="1100" dirty="0"/>
          </a:p>
        </p:txBody>
      </p:sp>
      <p:sp>
        <p:nvSpPr>
          <p:cNvPr id="5" name="Box 120"/>
          <p:cNvSpPr/>
          <p:nvPr/>
        </p:nvSpPr>
        <p:spPr>
          <a:xfrm>
            <a:off x="548640" y="1463040"/>
            <a:ext cx="2670048" cy="2514600"/>
          </a:xfrm>
          <a:prstGeom prst="roundRect">
            <a:avLst>
              <a:gd name="adj" fmla="val 2909"/>
            </a:avLst>
          </a:prstGeom>
          <a:solidFill>
            <a:schemeClr val="tx2"/>
          </a:solidFill>
          <a:ln w="12700">
            <a:solidFill>
              <a:schemeClr val="tx2"/>
            </a:solidFill>
            <a:prstDash val="solid"/>
          </a:ln>
        </p:spPr>
        <p:txBody>
          <a:bodyPr/>
          <a:lstStyle/>
          <a:p>
            <a:endParaRPr lang="en-GB"/>
          </a:p>
        </p:txBody>
      </p:sp>
      <p:sp>
        <p:nvSpPr>
          <p:cNvPr id="6" name="Text 121"/>
          <p:cNvSpPr txBox="1"/>
          <p:nvPr/>
        </p:nvSpPr>
        <p:spPr>
          <a:xfrm>
            <a:off x="731520" y="1508760"/>
            <a:ext cx="1097280" cy="1005840"/>
          </a:xfrm>
          <a:prstGeom prst="rect">
            <a:avLst/>
          </a:prstGeom>
          <a:noFill/>
          <a:ln/>
        </p:spPr>
        <p:txBody>
          <a:bodyPr wrap="square" lIns="0" tIns="0" rIns="0" bIns="0" rtlCol="0" anchor="ctr"/>
          <a:lstStyle/>
          <a:p>
            <a:pPr marL="0" indent="0">
              <a:buNone/>
            </a:pPr>
            <a:r>
              <a:rPr lang="en-US" sz="6400" b="1" dirty="0">
                <a:solidFill>
                  <a:schemeClr val="accent4"/>
                </a:solidFill>
                <a:latin typeface="+mj-lt" pitchFamily="34" charset="0"/>
                <a:ea typeface="+mj-lt" pitchFamily="34" charset="-122"/>
                <a:cs typeface="+mj-lt" pitchFamily="34" charset="-120"/>
              </a:rPr>
              <a:t>F</a:t>
            </a:r>
            <a:endParaRPr lang="en-US" sz="6400" dirty="0"/>
          </a:p>
        </p:txBody>
      </p:sp>
      <p:sp>
        <p:nvSpPr>
          <p:cNvPr id="7" name="Icon circle 122"/>
          <p:cNvSpPr/>
          <p:nvPr/>
        </p:nvSpPr>
        <p:spPr>
          <a:xfrm>
            <a:off x="2331720" y="169164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8" name="Icon 123" descr="preencoded.png"/>
          <p:cNvPicPr>
            <a:picLocks noChangeAspect="1"/>
          </p:cNvPicPr>
          <p:nvPr/>
        </p:nvPicPr>
        <p:blipFill>
          <a:blip r:embed="rId3"/>
          <a:stretch>
            <a:fillRect/>
          </a:stretch>
        </p:blipFill>
        <p:spPr>
          <a:xfrm>
            <a:off x="2503170" y="1863090"/>
            <a:ext cx="342900" cy="342900"/>
          </a:xfrm>
          <a:prstGeom prst="rect">
            <a:avLst/>
          </a:prstGeom>
        </p:spPr>
      </p:pic>
      <p:sp>
        <p:nvSpPr>
          <p:cNvPr id="9" name="Text 124"/>
          <p:cNvSpPr txBox="1"/>
          <p:nvPr/>
        </p:nvSpPr>
        <p:spPr>
          <a:xfrm>
            <a:off x="731520" y="2606040"/>
            <a:ext cx="2331720" cy="1280160"/>
          </a:xfrm>
          <a:prstGeom prst="rect">
            <a:avLst/>
          </a:prstGeom>
          <a:noFill/>
          <a:ln/>
        </p:spPr>
        <p:txBody>
          <a:bodyPr wrap="square" lIns="0" tIns="0" rIns="0" bIns="0" rtlCol="0" anchor="t"/>
          <a:lstStyle/>
          <a:p>
            <a:pPr marL="0" indent="0">
              <a:buNone/>
            </a:pPr>
            <a:r>
              <a:rPr lang="en-US" sz="1800" b="1" dirty="0">
                <a:solidFill>
                  <a:schemeClr val="bg1"/>
                </a:solidFill>
              </a:rPr>
              <a:t>Face</a:t>
            </a:r>
            <a:endParaRPr lang="en-US" sz="1400" dirty="0"/>
          </a:p>
          <a:p>
            <a:pPr marL="0" indent="0">
              <a:buNone/>
            </a:pPr>
            <a:r>
              <a:rPr lang="en-US" sz="1400" dirty="0">
                <a:solidFill>
                  <a:schemeClr val="bg1"/>
                </a:solidFill>
              </a:rPr>
              <a:t>Has the face dropped on one side? Can they smile?</a:t>
            </a:r>
            <a:endParaRPr lang="en-US" sz="1400" dirty="0"/>
          </a:p>
        </p:txBody>
      </p:sp>
      <p:sp>
        <p:nvSpPr>
          <p:cNvPr id="10" name="Box 125"/>
          <p:cNvSpPr/>
          <p:nvPr/>
        </p:nvSpPr>
        <p:spPr>
          <a:xfrm>
            <a:off x="3355848" y="1463040"/>
            <a:ext cx="2670048" cy="2514600"/>
          </a:xfrm>
          <a:prstGeom prst="roundRect">
            <a:avLst>
              <a:gd name="adj" fmla="val 2909"/>
            </a:avLst>
          </a:prstGeom>
          <a:solidFill>
            <a:schemeClr val="tx2"/>
          </a:solidFill>
          <a:ln w="12700">
            <a:solidFill>
              <a:schemeClr val="tx2"/>
            </a:solidFill>
            <a:prstDash val="solid"/>
          </a:ln>
        </p:spPr>
        <p:txBody>
          <a:bodyPr/>
          <a:lstStyle/>
          <a:p>
            <a:endParaRPr lang="en-GB"/>
          </a:p>
        </p:txBody>
      </p:sp>
      <p:sp>
        <p:nvSpPr>
          <p:cNvPr id="11" name="Text 126"/>
          <p:cNvSpPr txBox="1"/>
          <p:nvPr/>
        </p:nvSpPr>
        <p:spPr>
          <a:xfrm>
            <a:off x="3538728" y="1508760"/>
            <a:ext cx="1097280" cy="1005840"/>
          </a:xfrm>
          <a:prstGeom prst="rect">
            <a:avLst/>
          </a:prstGeom>
          <a:noFill/>
          <a:ln/>
        </p:spPr>
        <p:txBody>
          <a:bodyPr wrap="square" lIns="0" tIns="0" rIns="0" bIns="0" rtlCol="0" anchor="ctr"/>
          <a:lstStyle/>
          <a:p>
            <a:pPr marL="0" indent="0">
              <a:buNone/>
            </a:pPr>
            <a:r>
              <a:rPr lang="en-US" sz="6400" b="1" dirty="0">
                <a:solidFill>
                  <a:schemeClr val="accent4"/>
                </a:solidFill>
                <a:latin typeface="+mj-lt" pitchFamily="34" charset="0"/>
                <a:ea typeface="+mj-lt" pitchFamily="34" charset="-122"/>
                <a:cs typeface="+mj-lt" pitchFamily="34" charset="-120"/>
              </a:rPr>
              <a:t>A</a:t>
            </a:r>
            <a:endParaRPr lang="en-US" sz="6400" dirty="0"/>
          </a:p>
        </p:txBody>
      </p:sp>
      <p:sp>
        <p:nvSpPr>
          <p:cNvPr id="12" name="Icon circle 127"/>
          <p:cNvSpPr/>
          <p:nvPr/>
        </p:nvSpPr>
        <p:spPr>
          <a:xfrm>
            <a:off x="5138928" y="169164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13" name="Icon 128" descr="preencoded.png"/>
          <p:cNvPicPr>
            <a:picLocks noChangeAspect="1"/>
          </p:cNvPicPr>
          <p:nvPr/>
        </p:nvPicPr>
        <p:blipFill>
          <a:blip r:embed="rId4"/>
          <a:stretch>
            <a:fillRect/>
          </a:stretch>
        </p:blipFill>
        <p:spPr>
          <a:xfrm>
            <a:off x="5310378" y="1863090"/>
            <a:ext cx="342900" cy="342900"/>
          </a:xfrm>
          <a:prstGeom prst="rect">
            <a:avLst/>
          </a:prstGeom>
        </p:spPr>
      </p:pic>
      <p:sp>
        <p:nvSpPr>
          <p:cNvPr id="14" name="Text 129"/>
          <p:cNvSpPr txBox="1"/>
          <p:nvPr/>
        </p:nvSpPr>
        <p:spPr>
          <a:xfrm>
            <a:off x="3538728" y="2606040"/>
            <a:ext cx="2331720" cy="1280160"/>
          </a:xfrm>
          <a:prstGeom prst="rect">
            <a:avLst/>
          </a:prstGeom>
          <a:noFill/>
          <a:ln/>
        </p:spPr>
        <p:txBody>
          <a:bodyPr wrap="square" lIns="0" tIns="0" rIns="0" bIns="0" rtlCol="0" anchor="t"/>
          <a:lstStyle/>
          <a:p>
            <a:pPr marL="0" indent="0">
              <a:buNone/>
            </a:pPr>
            <a:r>
              <a:rPr lang="en-US" sz="1800" b="1" dirty="0">
                <a:solidFill>
                  <a:schemeClr val="bg1"/>
                </a:solidFill>
              </a:rPr>
              <a:t>Arms</a:t>
            </a:r>
            <a:endParaRPr lang="en-US" sz="1400" dirty="0"/>
          </a:p>
          <a:p>
            <a:pPr marL="0" indent="0">
              <a:buNone/>
            </a:pPr>
            <a:r>
              <a:rPr lang="en-US" sz="1400" dirty="0">
                <a:solidFill>
                  <a:schemeClr val="bg1"/>
                </a:solidFill>
              </a:rPr>
              <a:t>Can they lift both arms and keep them there?</a:t>
            </a:r>
            <a:endParaRPr lang="en-US" sz="1400" dirty="0"/>
          </a:p>
        </p:txBody>
      </p:sp>
      <p:sp>
        <p:nvSpPr>
          <p:cNvPr id="15" name="Box 130"/>
          <p:cNvSpPr/>
          <p:nvPr/>
        </p:nvSpPr>
        <p:spPr>
          <a:xfrm>
            <a:off x="6163056" y="1463040"/>
            <a:ext cx="2670048" cy="2514600"/>
          </a:xfrm>
          <a:prstGeom prst="roundRect">
            <a:avLst>
              <a:gd name="adj" fmla="val 2909"/>
            </a:avLst>
          </a:prstGeom>
          <a:solidFill>
            <a:schemeClr val="tx2"/>
          </a:solidFill>
          <a:ln w="12700">
            <a:solidFill>
              <a:schemeClr val="tx2"/>
            </a:solidFill>
            <a:prstDash val="solid"/>
          </a:ln>
        </p:spPr>
        <p:txBody>
          <a:bodyPr/>
          <a:lstStyle/>
          <a:p>
            <a:endParaRPr lang="en-GB"/>
          </a:p>
        </p:txBody>
      </p:sp>
      <p:sp>
        <p:nvSpPr>
          <p:cNvPr id="16" name="Text 131"/>
          <p:cNvSpPr txBox="1"/>
          <p:nvPr/>
        </p:nvSpPr>
        <p:spPr>
          <a:xfrm>
            <a:off x="6345936" y="1508760"/>
            <a:ext cx="1097280" cy="1005840"/>
          </a:xfrm>
          <a:prstGeom prst="rect">
            <a:avLst/>
          </a:prstGeom>
          <a:noFill/>
          <a:ln/>
        </p:spPr>
        <p:txBody>
          <a:bodyPr wrap="square" lIns="0" tIns="0" rIns="0" bIns="0" rtlCol="0" anchor="ctr"/>
          <a:lstStyle/>
          <a:p>
            <a:pPr marL="0" indent="0">
              <a:buNone/>
            </a:pPr>
            <a:r>
              <a:rPr lang="en-US" sz="6400" b="1" dirty="0">
                <a:solidFill>
                  <a:schemeClr val="accent4"/>
                </a:solidFill>
                <a:latin typeface="+mj-lt" pitchFamily="34" charset="0"/>
                <a:ea typeface="+mj-lt" pitchFamily="34" charset="-122"/>
                <a:cs typeface="+mj-lt" pitchFamily="34" charset="-120"/>
              </a:rPr>
              <a:t>S</a:t>
            </a:r>
            <a:endParaRPr lang="en-US" sz="6400" dirty="0"/>
          </a:p>
        </p:txBody>
      </p:sp>
      <p:sp>
        <p:nvSpPr>
          <p:cNvPr id="17" name="Icon circle 132"/>
          <p:cNvSpPr/>
          <p:nvPr/>
        </p:nvSpPr>
        <p:spPr>
          <a:xfrm>
            <a:off x="7946136" y="169164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18" name="Icon 133" descr="preencoded.png"/>
          <p:cNvPicPr>
            <a:picLocks noChangeAspect="1"/>
          </p:cNvPicPr>
          <p:nvPr/>
        </p:nvPicPr>
        <p:blipFill>
          <a:blip r:embed="rId5"/>
          <a:stretch>
            <a:fillRect/>
          </a:stretch>
        </p:blipFill>
        <p:spPr>
          <a:xfrm>
            <a:off x="8117586" y="1863090"/>
            <a:ext cx="342900" cy="342900"/>
          </a:xfrm>
          <a:prstGeom prst="rect">
            <a:avLst/>
          </a:prstGeom>
        </p:spPr>
      </p:pic>
      <p:sp>
        <p:nvSpPr>
          <p:cNvPr id="19" name="Text 134"/>
          <p:cNvSpPr txBox="1"/>
          <p:nvPr/>
        </p:nvSpPr>
        <p:spPr>
          <a:xfrm>
            <a:off x="6345936" y="2606040"/>
            <a:ext cx="2331720" cy="1280160"/>
          </a:xfrm>
          <a:prstGeom prst="rect">
            <a:avLst/>
          </a:prstGeom>
          <a:noFill/>
          <a:ln/>
        </p:spPr>
        <p:txBody>
          <a:bodyPr wrap="square" lIns="0" tIns="0" rIns="0" bIns="0" rtlCol="0" anchor="t"/>
          <a:lstStyle/>
          <a:p>
            <a:pPr marL="0" indent="0">
              <a:buNone/>
            </a:pPr>
            <a:r>
              <a:rPr lang="en-US" sz="1800" b="1" dirty="0">
                <a:solidFill>
                  <a:schemeClr val="bg1"/>
                </a:solidFill>
              </a:rPr>
              <a:t>Speech</a:t>
            </a:r>
            <a:endParaRPr lang="en-US" sz="1400" dirty="0"/>
          </a:p>
          <a:p>
            <a:pPr marL="0" indent="0">
              <a:buNone/>
            </a:pPr>
            <a:r>
              <a:rPr lang="en-US" sz="1400" dirty="0">
                <a:solidFill>
                  <a:schemeClr val="bg1"/>
                </a:solidFill>
              </a:rPr>
              <a:t>Is their speech slurred, or do they sound confused?</a:t>
            </a:r>
            <a:endParaRPr lang="en-US" sz="1400" dirty="0"/>
          </a:p>
        </p:txBody>
      </p:sp>
      <p:sp>
        <p:nvSpPr>
          <p:cNvPr id="20" name="Box 135"/>
          <p:cNvSpPr/>
          <p:nvPr/>
        </p:nvSpPr>
        <p:spPr>
          <a:xfrm>
            <a:off x="8970264" y="1463040"/>
            <a:ext cx="2670048" cy="2514600"/>
          </a:xfrm>
          <a:prstGeom prst="roundRect">
            <a:avLst>
              <a:gd name="adj" fmla="val 2909"/>
            </a:avLst>
          </a:prstGeom>
          <a:solidFill>
            <a:schemeClr val="accent1"/>
          </a:solidFill>
          <a:ln w="12700">
            <a:solidFill>
              <a:schemeClr val="accent1"/>
            </a:solidFill>
            <a:prstDash val="solid"/>
          </a:ln>
        </p:spPr>
        <p:txBody>
          <a:bodyPr/>
          <a:lstStyle/>
          <a:p>
            <a:endParaRPr lang="en-GB"/>
          </a:p>
        </p:txBody>
      </p:sp>
      <p:sp>
        <p:nvSpPr>
          <p:cNvPr id="21" name="Text 136"/>
          <p:cNvSpPr txBox="1"/>
          <p:nvPr/>
        </p:nvSpPr>
        <p:spPr>
          <a:xfrm>
            <a:off x="9153144" y="1508760"/>
            <a:ext cx="1097280" cy="1005840"/>
          </a:xfrm>
          <a:prstGeom prst="rect">
            <a:avLst/>
          </a:prstGeom>
          <a:noFill/>
          <a:ln/>
        </p:spPr>
        <p:txBody>
          <a:bodyPr wrap="square" lIns="0" tIns="0" rIns="0" bIns="0" rtlCol="0" anchor="ctr"/>
          <a:lstStyle/>
          <a:p>
            <a:pPr marL="0" indent="0">
              <a:buNone/>
            </a:pPr>
            <a:r>
              <a:rPr lang="en-US" sz="6400" b="1" dirty="0">
                <a:solidFill>
                  <a:schemeClr val="bg1"/>
                </a:solidFill>
                <a:latin typeface="+mj-lt" pitchFamily="34" charset="0"/>
                <a:ea typeface="+mj-lt" pitchFamily="34" charset="-122"/>
                <a:cs typeface="+mj-lt" pitchFamily="34" charset="-120"/>
              </a:rPr>
              <a:t>T</a:t>
            </a:r>
            <a:endParaRPr lang="en-US" sz="6400" dirty="0"/>
          </a:p>
        </p:txBody>
      </p:sp>
      <p:sp>
        <p:nvSpPr>
          <p:cNvPr id="22" name="Icon circle 137"/>
          <p:cNvSpPr/>
          <p:nvPr/>
        </p:nvSpPr>
        <p:spPr>
          <a:xfrm>
            <a:off x="10753344" y="1691640"/>
            <a:ext cx="685800" cy="685800"/>
          </a:xfrm>
          <a:prstGeom prst="ellipse">
            <a:avLst/>
          </a:prstGeom>
          <a:solidFill>
            <a:schemeClr val="tx2"/>
          </a:solidFill>
          <a:ln w="12700">
            <a:solidFill>
              <a:schemeClr val="tx2"/>
            </a:solidFill>
            <a:prstDash val="solid"/>
          </a:ln>
        </p:spPr>
        <p:txBody>
          <a:bodyPr/>
          <a:lstStyle/>
          <a:p>
            <a:endParaRPr lang="en-GB"/>
          </a:p>
        </p:txBody>
      </p:sp>
      <p:pic>
        <p:nvPicPr>
          <p:cNvPr id="23" name="Icon 138" descr="preencoded.png"/>
          <p:cNvPicPr>
            <a:picLocks noChangeAspect="1"/>
          </p:cNvPicPr>
          <p:nvPr/>
        </p:nvPicPr>
        <p:blipFill>
          <a:blip r:embed="rId6"/>
          <a:stretch>
            <a:fillRect/>
          </a:stretch>
        </p:blipFill>
        <p:spPr>
          <a:xfrm>
            <a:off x="10924794" y="1863090"/>
            <a:ext cx="342900" cy="342900"/>
          </a:xfrm>
          <a:prstGeom prst="rect">
            <a:avLst/>
          </a:prstGeom>
        </p:spPr>
      </p:pic>
      <p:sp>
        <p:nvSpPr>
          <p:cNvPr id="24" name="Text 139"/>
          <p:cNvSpPr txBox="1"/>
          <p:nvPr/>
        </p:nvSpPr>
        <p:spPr>
          <a:xfrm>
            <a:off x="9153144" y="2606040"/>
            <a:ext cx="2331720" cy="1280160"/>
          </a:xfrm>
          <a:prstGeom prst="rect">
            <a:avLst/>
          </a:prstGeom>
          <a:noFill/>
          <a:ln/>
        </p:spPr>
        <p:txBody>
          <a:bodyPr wrap="square" lIns="0" tIns="0" rIns="0" bIns="0" rtlCol="0" anchor="t"/>
          <a:lstStyle/>
          <a:p>
            <a:pPr marL="0" indent="0">
              <a:buNone/>
            </a:pPr>
            <a:r>
              <a:rPr lang="en-US" sz="1800" b="1" dirty="0">
                <a:solidFill>
                  <a:schemeClr val="bg1"/>
                </a:solidFill>
              </a:rPr>
              <a:t>Time</a:t>
            </a:r>
            <a:endParaRPr lang="en-US" sz="1400" dirty="0"/>
          </a:p>
          <a:p>
            <a:pPr marL="0" indent="0">
              <a:buNone/>
            </a:pPr>
            <a:r>
              <a:rPr lang="en-US" sz="1400" dirty="0">
                <a:solidFill>
                  <a:schemeClr val="bg1"/>
                </a:solidFill>
              </a:rPr>
              <a:t>Time to call 999 straight away</a:t>
            </a:r>
            <a:endParaRPr lang="en-US" sz="1400" dirty="0"/>
          </a:p>
        </p:txBody>
      </p:sp>
      <p:sp>
        <p:nvSpPr>
          <p:cNvPr id="25" name="Text 140"/>
          <p:cNvSpPr txBox="1"/>
          <p:nvPr/>
        </p:nvSpPr>
        <p:spPr>
          <a:xfrm>
            <a:off x="548640" y="4069080"/>
            <a:ext cx="11064240" cy="320040"/>
          </a:xfrm>
          <a:prstGeom prst="rect">
            <a:avLst/>
          </a:prstGeom>
          <a:noFill/>
          <a:ln/>
        </p:spPr>
        <p:txBody>
          <a:bodyPr wrap="square" lIns="0" tIns="0" rIns="0" bIns="0" rtlCol="0" anchor="t"/>
          <a:lstStyle/>
          <a:p>
            <a:pPr marL="0" indent="0" algn="ctr">
              <a:buNone/>
            </a:pPr>
            <a:r>
              <a:rPr lang="en-US" sz="1300" dirty="0">
                <a:solidFill>
                  <a:schemeClr val="accent5"/>
                </a:solidFill>
              </a:rPr>
              <a:t>FAST stands for face, arms, speech and time to call 999</a:t>
            </a:r>
            <a:r>
              <a:rPr lang="en-US" sz="1300" i="1" dirty="0">
                <a:solidFill>
                  <a:schemeClr val="accent5"/>
                </a:solidFill>
              </a:rPr>
              <a:t> (NHS, 2024a)</a:t>
            </a:r>
            <a:endParaRPr lang="en-US" sz="1300" dirty="0"/>
          </a:p>
        </p:txBody>
      </p:sp>
      <p:sp>
        <p:nvSpPr>
          <p:cNvPr id="26" name="Text 141"/>
          <p:cNvSpPr txBox="1"/>
          <p:nvPr/>
        </p:nvSpPr>
        <p:spPr>
          <a:xfrm>
            <a:off x="548640" y="4434840"/>
            <a:ext cx="5486400" cy="320040"/>
          </a:xfrm>
          <a:prstGeom prst="rect">
            <a:avLst/>
          </a:prstGeom>
          <a:noFill/>
          <a:ln/>
        </p:spPr>
        <p:txBody>
          <a:bodyPr wrap="square" lIns="0" tIns="0" rIns="0" bIns="0" rtlCol="0" anchor="t"/>
          <a:lstStyle/>
          <a:p>
            <a:pPr marL="0" indent="0">
              <a:buNone/>
            </a:pPr>
            <a:r>
              <a:rPr lang="en-US" sz="1500" b="1" dirty="0">
                <a:solidFill>
                  <a:schemeClr val="tx2"/>
                </a:solidFill>
              </a:rPr>
              <a:t>Other symptoms to know</a:t>
            </a:r>
            <a:r>
              <a:rPr lang="en-US" sz="1500" i="1" dirty="0">
                <a:solidFill>
                  <a:schemeClr val="accent5"/>
                </a:solidFill>
              </a:rPr>
              <a:t> (NHS, 2024a)</a:t>
            </a:r>
            <a:endParaRPr lang="en-US" sz="1500" dirty="0"/>
          </a:p>
        </p:txBody>
      </p:sp>
      <p:sp>
        <p:nvSpPr>
          <p:cNvPr id="27" name="Badge 142"/>
          <p:cNvSpPr/>
          <p:nvPr/>
        </p:nvSpPr>
        <p:spPr>
          <a:xfrm>
            <a:off x="548640" y="4892040"/>
            <a:ext cx="182880" cy="182880"/>
          </a:xfrm>
          <a:prstGeom prst="ellipse">
            <a:avLst/>
          </a:prstGeom>
          <a:solidFill>
            <a:schemeClr val="accent1"/>
          </a:solidFill>
          <a:ln>
            <a:solidFill>
              <a:schemeClr val="accent1"/>
            </a:solidFill>
          </a:ln>
        </p:spPr>
        <p:txBody>
          <a:bodyPr wrap="square" lIns="0" tIns="0" rIns="0" bIns="0" rtlCol="0" anchor="ctr"/>
          <a:lstStyle/>
          <a:p>
            <a:pPr marL="0" indent="0" algn="ctr">
              <a:buNone/>
            </a:pPr>
            <a:endParaRPr lang="en-US" sz="1600" dirty="0"/>
          </a:p>
        </p:txBody>
      </p:sp>
      <p:sp>
        <p:nvSpPr>
          <p:cNvPr id="28" name="Text 143"/>
          <p:cNvSpPr txBox="1"/>
          <p:nvPr/>
        </p:nvSpPr>
        <p:spPr>
          <a:xfrm>
            <a:off x="868680" y="4800600"/>
            <a:ext cx="3383280" cy="384048"/>
          </a:xfrm>
          <a:prstGeom prst="rect">
            <a:avLst/>
          </a:prstGeom>
          <a:noFill/>
          <a:ln/>
        </p:spPr>
        <p:txBody>
          <a:bodyPr wrap="square" lIns="0" tIns="0" rIns="0" bIns="0" rtlCol="0" anchor="ctr"/>
          <a:lstStyle/>
          <a:p>
            <a:pPr marL="0" indent="0">
              <a:buNone/>
            </a:pPr>
            <a:r>
              <a:rPr lang="en-US" sz="1350" dirty="0">
                <a:solidFill>
                  <a:schemeClr val="tx1"/>
                </a:solidFill>
              </a:rPr>
              <a:t>Weakness or numbness down one side</a:t>
            </a:r>
            <a:endParaRPr lang="en-US" sz="1350" dirty="0"/>
          </a:p>
        </p:txBody>
      </p:sp>
      <p:sp>
        <p:nvSpPr>
          <p:cNvPr id="29" name="Badge 144"/>
          <p:cNvSpPr/>
          <p:nvPr/>
        </p:nvSpPr>
        <p:spPr>
          <a:xfrm>
            <a:off x="4306824" y="4892040"/>
            <a:ext cx="182880" cy="182880"/>
          </a:xfrm>
          <a:prstGeom prst="ellipse">
            <a:avLst/>
          </a:prstGeom>
          <a:solidFill>
            <a:schemeClr val="accent1"/>
          </a:solidFill>
          <a:ln>
            <a:solidFill>
              <a:schemeClr val="accent1"/>
            </a:solidFill>
          </a:ln>
        </p:spPr>
        <p:txBody>
          <a:bodyPr wrap="square" lIns="0" tIns="0" rIns="0" bIns="0" rtlCol="0" anchor="ctr"/>
          <a:lstStyle/>
          <a:p>
            <a:pPr marL="0" indent="0" algn="ctr">
              <a:buNone/>
            </a:pPr>
            <a:endParaRPr lang="en-US" sz="1600" dirty="0"/>
          </a:p>
        </p:txBody>
      </p:sp>
      <p:sp>
        <p:nvSpPr>
          <p:cNvPr id="30" name="Text 145"/>
          <p:cNvSpPr txBox="1"/>
          <p:nvPr/>
        </p:nvSpPr>
        <p:spPr>
          <a:xfrm>
            <a:off x="4626864" y="4800600"/>
            <a:ext cx="3383280" cy="384048"/>
          </a:xfrm>
          <a:prstGeom prst="rect">
            <a:avLst/>
          </a:prstGeom>
          <a:noFill/>
          <a:ln/>
        </p:spPr>
        <p:txBody>
          <a:bodyPr wrap="square" lIns="0" tIns="0" rIns="0" bIns="0" rtlCol="0" anchor="ctr"/>
          <a:lstStyle/>
          <a:p>
            <a:pPr marL="0" indent="0">
              <a:buNone/>
            </a:pPr>
            <a:r>
              <a:rPr lang="en-US" sz="1350" dirty="0">
                <a:solidFill>
                  <a:schemeClr val="tx1"/>
                </a:solidFill>
              </a:rPr>
              <a:t>Blurred vision or loss of sight</a:t>
            </a:r>
            <a:endParaRPr lang="en-US" sz="1350" dirty="0"/>
          </a:p>
        </p:txBody>
      </p:sp>
      <p:sp>
        <p:nvSpPr>
          <p:cNvPr id="31" name="Badge 146"/>
          <p:cNvSpPr/>
          <p:nvPr/>
        </p:nvSpPr>
        <p:spPr>
          <a:xfrm>
            <a:off x="8065008" y="4892040"/>
            <a:ext cx="182880" cy="182880"/>
          </a:xfrm>
          <a:prstGeom prst="ellipse">
            <a:avLst/>
          </a:prstGeom>
          <a:solidFill>
            <a:schemeClr val="accent1"/>
          </a:solidFill>
          <a:ln>
            <a:solidFill>
              <a:schemeClr val="accent1"/>
            </a:solidFill>
          </a:ln>
        </p:spPr>
        <p:txBody>
          <a:bodyPr wrap="square" lIns="0" tIns="0" rIns="0" bIns="0" rtlCol="0" anchor="ctr"/>
          <a:lstStyle/>
          <a:p>
            <a:pPr marL="0" indent="0" algn="ctr">
              <a:buNone/>
            </a:pPr>
            <a:endParaRPr lang="en-US" sz="1600" dirty="0"/>
          </a:p>
        </p:txBody>
      </p:sp>
      <p:sp>
        <p:nvSpPr>
          <p:cNvPr id="32" name="Text 147"/>
          <p:cNvSpPr txBox="1"/>
          <p:nvPr/>
        </p:nvSpPr>
        <p:spPr>
          <a:xfrm>
            <a:off x="8385048" y="4800600"/>
            <a:ext cx="3383280" cy="384048"/>
          </a:xfrm>
          <a:prstGeom prst="rect">
            <a:avLst/>
          </a:prstGeom>
          <a:noFill/>
          <a:ln/>
        </p:spPr>
        <p:txBody>
          <a:bodyPr wrap="square" lIns="0" tIns="0" rIns="0" bIns="0" rtlCol="0" anchor="ctr"/>
          <a:lstStyle/>
          <a:p>
            <a:pPr marL="0" indent="0">
              <a:buNone/>
            </a:pPr>
            <a:r>
              <a:rPr lang="en-US" sz="1350" dirty="0">
                <a:solidFill>
                  <a:schemeClr val="tx1"/>
                </a:solidFill>
              </a:rPr>
              <a:t>Problems finding words</a:t>
            </a:r>
            <a:endParaRPr lang="en-US" sz="1350" dirty="0"/>
          </a:p>
        </p:txBody>
      </p:sp>
      <p:sp>
        <p:nvSpPr>
          <p:cNvPr id="33" name="Badge 148"/>
          <p:cNvSpPr/>
          <p:nvPr/>
        </p:nvSpPr>
        <p:spPr>
          <a:xfrm>
            <a:off x="548640" y="5330952"/>
            <a:ext cx="182880" cy="182880"/>
          </a:xfrm>
          <a:prstGeom prst="ellipse">
            <a:avLst/>
          </a:prstGeom>
          <a:solidFill>
            <a:schemeClr val="accent1"/>
          </a:solidFill>
          <a:ln>
            <a:solidFill>
              <a:schemeClr val="accent1"/>
            </a:solidFill>
          </a:ln>
        </p:spPr>
        <p:txBody>
          <a:bodyPr wrap="square" lIns="0" tIns="0" rIns="0" bIns="0" rtlCol="0" anchor="ctr"/>
          <a:lstStyle/>
          <a:p>
            <a:pPr marL="0" indent="0" algn="ctr">
              <a:buNone/>
            </a:pPr>
            <a:endParaRPr lang="en-US" sz="1600" dirty="0"/>
          </a:p>
        </p:txBody>
      </p:sp>
      <p:sp>
        <p:nvSpPr>
          <p:cNvPr id="34" name="Text 149"/>
          <p:cNvSpPr txBox="1"/>
          <p:nvPr/>
        </p:nvSpPr>
        <p:spPr>
          <a:xfrm>
            <a:off x="868680" y="5239512"/>
            <a:ext cx="3383280" cy="384048"/>
          </a:xfrm>
          <a:prstGeom prst="rect">
            <a:avLst/>
          </a:prstGeom>
          <a:noFill/>
          <a:ln/>
        </p:spPr>
        <p:txBody>
          <a:bodyPr wrap="square" lIns="0" tIns="0" rIns="0" bIns="0" rtlCol="0" anchor="ctr"/>
          <a:lstStyle/>
          <a:p>
            <a:pPr marL="0" indent="0">
              <a:buNone/>
            </a:pPr>
            <a:r>
              <a:rPr lang="en-US" sz="1350" dirty="0">
                <a:solidFill>
                  <a:schemeClr val="tx1"/>
                </a:solidFill>
              </a:rPr>
              <a:t>Confusion or memory loss</a:t>
            </a:r>
            <a:endParaRPr lang="en-US" sz="1350" dirty="0"/>
          </a:p>
        </p:txBody>
      </p:sp>
      <p:sp>
        <p:nvSpPr>
          <p:cNvPr id="35" name="Badge 150"/>
          <p:cNvSpPr/>
          <p:nvPr/>
        </p:nvSpPr>
        <p:spPr>
          <a:xfrm>
            <a:off x="4306824" y="5330952"/>
            <a:ext cx="182880" cy="182880"/>
          </a:xfrm>
          <a:prstGeom prst="ellipse">
            <a:avLst/>
          </a:prstGeom>
          <a:solidFill>
            <a:schemeClr val="accent1"/>
          </a:solidFill>
          <a:ln>
            <a:solidFill>
              <a:schemeClr val="accent1"/>
            </a:solidFill>
          </a:ln>
        </p:spPr>
        <p:txBody>
          <a:bodyPr wrap="square" lIns="0" tIns="0" rIns="0" bIns="0" rtlCol="0" anchor="ctr"/>
          <a:lstStyle/>
          <a:p>
            <a:pPr marL="0" indent="0" algn="ctr">
              <a:buNone/>
            </a:pPr>
            <a:endParaRPr lang="en-US" sz="1600" dirty="0"/>
          </a:p>
        </p:txBody>
      </p:sp>
      <p:sp>
        <p:nvSpPr>
          <p:cNvPr id="36" name="Text 151"/>
          <p:cNvSpPr txBox="1"/>
          <p:nvPr/>
        </p:nvSpPr>
        <p:spPr>
          <a:xfrm>
            <a:off x="4626864" y="5239512"/>
            <a:ext cx="3383280" cy="384048"/>
          </a:xfrm>
          <a:prstGeom prst="rect">
            <a:avLst/>
          </a:prstGeom>
          <a:noFill/>
          <a:ln/>
        </p:spPr>
        <p:txBody>
          <a:bodyPr wrap="square" lIns="0" tIns="0" rIns="0" bIns="0" rtlCol="0" anchor="ctr"/>
          <a:lstStyle/>
          <a:p>
            <a:pPr marL="0" indent="0">
              <a:buNone/>
            </a:pPr>
            <a:r>
              <a:rPr lang="en-US" sz="1350" dirty="0">
                <a:solidFill>
                  <a:schemeClr val="tx1"/>
                </a:solidFill>
              </a:rPr>
              <a:t>Dizziness or loss of balance</a:t>
            </a:r>
            <a:endParaRPr lang="en-US" sz="1350" dirty="0"/>
          </a:p>
        </p:txBody>
      </p:sp>
      <p:sp>
        <p:nvSpPr>
          <p:cNvPr id="37" name="Badge 152"/>
          <p:cNvSpPr/>
          <p:nvPr/>
        </p:nvSpPr>
        <p:spPr>
          <a:xfrm>
            <a:off x="8065008" y="5330952"/>
            <a:ext cx="182880" cy="182880"/>
          </a:xfrm>
          <a:prstGeom prst="ellipse">
            <a:avLst/>
          </a:prstGeom>
          <a:solidFill>
            <a:schemeClr val="accent1"/>
          </a:solidFill>
          <a:ln>
            <a:solidFill>
              <a:schemeClr val="accent1"/>
            </a:solidFill>
          </a:ln>
        </p:spPr>
        <p:txBody>
          <a:bodyPr wrap="square" lIns="0" tIns="0" rIns="0" bIns="0" rtlCol="0" anchor="ctr"/>
          <a:lstStyle/>
          <a:p>
            <a:pPr marL="0" indent="0" algn="ctr">
              <a:buNone/>
            </a:pPr>
            <a:endParaRPr lang="en-US" sz="1600" dirty="0"/>
          </a:p>
        </p:txBody>
      </p:sp>
      <p:sp>
        <p:nvSpPr>
          <p:cNvPr id="38" name="Text 153"/>
          <p:cNvSpPr txBox="1"/>
          <p:nvPr/>
        </p:nvSpPr>
        <p:spPr>
          <a:xfrm>
            <a:off x="8385048" y="5239512"/>
            <a:ext cx="3383280" cy="384048"/>
          </a:xfrm>
          <a:prstGeom prst="rect">
            <a:avLst/>
          </a:prstGeom>
          <a:noFill/>
          <a:ln/>
        </p:spPr>
        <p:txBody>
          <a:bodyPr wrap="square" lIns="0" tIns="0" rIns="0" bIns="0" rtlCol="0" anchor="ctr"/>
          <a:lstStyle/>
          <a:p>
            <a:pPr marL="0" indent="0">
              <a:buNone/>
            </a:pPr>
            <a:r>
              <a:rPr lang="en-US" sz="1350" dirty="0">
                <a:solidFill>
                  <a:schemeClr val="tx1"/>
                </a:solidFill>
              </a:rPr>
              <a:t>A sudden, severe headache</a:t>
            </a:r>
            <a:endParaRPr lang="en-US" sz="1350" dirty="0"/>
          </a:p>
        </p:txBody>
      </p:sp>
      <p:sp>
        <p:nvSpPr>
          <p:cNvPr id="39" name="Box 154"/>
          <p:cNvSpPr/>
          <p:nvPr/>
        </p:nvSpPr>
        <p:spPr>
          <a:xfrm>
            <a:off x="548640" y="5760720"/>
            <a:ext cx="11091672" cy="566928"/>
          </a:xfrm>
          <a:prstGeom prst="roundRect">
            <a:avLst>
              <a:gd name="adj" fmla="val 12903"/>
            </a:avLst>
          </a:prstGeom>
          <a:solidFill>
            <a:schemeClr val="bg2"/>
          </a:solidFill>
          <a:ln w="12700">
            <a:solidFill>
              <a:schemeClr val="bg2"/>
            </a:solidFill>
            <a:prstDash val="solid"/>
          </a:ln>
        </p:spPr>
        <p:txBody>
          <a:bodyPr/>
          <a:lstStyle/>
          <a:p>
            <a:endParaRPr lang="en-GB"/>
          </a:p>
        </p:txBody>
      </p:sp>
      <p:sp>
        <p:nvSpPr>
          <p:cNvPr id="40" name="Text 155"/>
          <p:cNvSpPr txBox="1"/>
          <p:nvPr/>
        </p:nvSpPr>
        <p:spPr>
          <a:xfrm>
            <a:off x="731520" y="5760720"/>
            <a:ext cx="10789920" cy="566928"/>
          </a:xfrm>
          <a:prstGeom prst="rect">
            <a:avLst/>
          </a:prstGeom>
          <a:noFill/>
          <a:ln/>
        </p:spPr>
        <p:txBody>
          <a:bodyPr wrap="square" lIns="0" tIns="0" rIns="0" bIns="0" rtlCol="0" anchor="ctr"/>
          <a:lstStyle/>
          <a:p>
            <a:pPr marL="0" indent="0">
              <a:buNone/>
            </a:pPr>
            <a:r>
              <a:rPr lang="en-US" sz="1300" b="1" dirty="0">
                <a:solidFill>
                  <a:schemeClr val="tx1"/>
                </a:solidFill>
              </a:rPr>
              <a:t>Call 999 even if the symptoms stop. Do not drive to A&amp;E</a:t>
            </a:r>
            <a:r>
              <a:rPr lang="en-US" sz="1300" i="1" dirty="0">
                <a:solidFill>
                  <a:schemeClr val="accent5"/>
                </a:solidFill>
              </a:rPr>
              <a:t> (NHS, 2024a)</a:t>
            </a:r>
            <a:r>
              <a:rPr lang="en-US" sz="1300" dirty="0">
                <a:solidFill>
                  <a:schemeClr val="tx1"/>
                </a:solidFill>
              </a:rPr>
              <a:t>. At school, John's colleagues are often the first people to see the signs.</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From 999 to the stroke unit: the pathway and the clock</a:t>
            </a:r>
            <a:endParaRPr lang="en-US" sz="2600" dirty="0"/>
          </a:p>
        </p:txBody>
      </p:sp>
      <p:sp>
        <p:nvSpPr>
          <p:cNvPr id="4"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7</a:t>
            </a:fld>
            <a:endParaRPr lang="en-US"/>
          </a:p>
        </p:txBody>
      </p:sp>
      <p:sp>
        <p:nvSpPr>
          <p:cNvPr id="3" name="Section tag 156"/>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UNDERSTANDING STROKE</a:t>
            </a:r>
            <a:endParaRPr lang="en-US" sz="1100" dirty="0"/>
          </a:p>
        </p:txBody>
      </p:sp>
      <p:sp>
        <p:nvSpPr>
          <p:cNvPr id="5" name="Icon circle 157"/>
          <p:cNvSpPr/>
          <p:nvPr/>
        </p:nvSpPr>
        <p:spPr>
          <a:xfrm>
            <a:off x="1188720" y="1463040"/>
            <a:ext cx="822960" cy="822960"/>
          </a:xfrm>
          <a:prstGeom prst="ellipse">
            <a:avLst/>
          </a:prstGeom>
          <a:solidFill>
            <a:schemeClr val="accent1"/>
          </a:solidFill>
          <a:ln w="12700">
            <a:solidFill>
              <a:schemeClr val="accent1"/>
            </a:solidFill>
            <a:prstDash val="solid"/>
          </a:ln>
        </p:spPr>
        <p:txBody>
          <a:bodyPr/>
          <a:lstStyle/>
          <a:p>
            <a:endParaRPr lang="en-GB"/>
          </a:p>
        </p:txBody>
      </p:sp>
      <p:pic>
        <p:nvPicPr>
          <p:cNvPr id="6" name="Icon 158" descr="preencoded.png"/>
          <p:cNvPicPr>
            <a:picLocks noChangeAspect="1"/>
          </p:cNvPicPr>
          <p:nvPr/>
        </p:nvPicPr>
        <p:blipFill>
          <a:blip r:embed="rId3"/>
          <a:stretch>
            <a:fillRect/>
          </a:stretch>
        </p:blipFill>
        <p:spPr>
          <a:xfrm>
            <a:off x="1394460" y="1668780"/>
            <a:ext cx="411480" cy="411480"/>
          </a:xfrm>
          <a:prstGeom prst="rect">
            <a:avLst/>
          </a:prstGeom>
        </p:spPr>
      </p:pic>
      <p:sp>
        <p:nvSpPr>
          <p:cNvPr id="7" name="Line 159"/>
          <p:cNvSpPr/>
          <p:nvPr/>
        </p:nvSpPr>
        <p:spPr>
          <a:xfrm>
            <a:off x="2057400" y="1874520"/>
            <a:ext cx="1325880" cy="0"/>
          </a:xfrm>
          <a:prstGeom prst="line">
            <a:avLst/>
          </a:prstGeom>
          <a:noFill/>
          <a:ln w="25400">
            <a:solidFill>
              <a:srgbClr val="5C6878"/>
            </a:solidFill>
            <a:prstDash val="dash"/>
            <a:tailEnd type="triangle"/>
          </a:ln>
        </p:spPr>
        <p:txBody>
          <a:bodyPr/>
          <a:lstStyle/>
          <a:p>
            <a:endParaRPr lang="en-GB"/>
          </a:p>
        </p:txBody>
      </p:sp>
      <p:sp>
        <p:nvSpPr>
          <p:cNvPr id="8" name="Text 160"/>
          <p:cNvSpPr txBox="1"/>
          <p:nvPr/>
        </p:nvSpPr>
        <p:spPr>
          <a:xfrm>
            <a:off x="548640" y="2377440"/>
            <a:ext cx="2103120" cy="1005840"/>
          </a:xfrm>
          <a:prstGeom prst="rect">
            <a:avLst/>
          </a:prstGeom>
          <a:noFill/>
          <a:ln/>
        </p:spPr>
        <p:txBody>
          <a:bodyPr wrap="square" lIns="0" tIns="0" rIns="0" bIns="0" rtlCol="0" anchor="t"/>
          <a:lstStyle/>
          <a:p>
            <a:pPr marL="0" indent="0" algn="ctr">
              <a:buNone/>
            </a:pPr>
            <a:r>
              <a:rPr lang="en-US" sz="1600" b="1" dirty="0">
                <a:solidFill>
                  <a:schemeClr val="tx2"/>
                </a:solidFill>
              </a:rPr>
              <a:t>Call 999</a:t>
            </a:r>
            <a:endParaRPr lang="en-US" sz="1300" dirty="0"/>
          </a:p>
          <a:p>
            <a:pPr marL="0" indent="0" algn="ctr">
              <a:buNone/>
            </a:pPr>
            <a:r>
              <a:rPr lang="en-US" sz="1300" dirty="0">
                <a:solidFill>
                  <a:schemeClr val="tx1"/>
                </a:solidFill>
              </a:rPr>
              <a:t>Paramedics recognise the stroke and alert the hospital</a:t>
            </a:r>
            <a:endParaRPr lang="en-US" sz="1300" dirty="0"/>
          </a:p>
        </p:txBody>
      </p:sp>
      <p:sp>
        <p:nvSpPr>
          <p:cNvPr id="9" name="Icon circle 161"/>
          <p:cNvSpPr/>
          <p:nvPr/>
        </p:nvSpPr>
        <p:spPr>
          <a:xfrm>
            <a:off x="3429000" y="1463040"/>
            <a:ext cx="822960" cy="822960"/>
          </a:xfrm>
          <a:prstGeom prst="ellipse">
            <a:avLst/>
          </a:prstGeom>
          <a:solidFill>
            <a:schemeClr val="tx2"/>
          </a:solidFill>
          <a:ln w="12700">
            <a:solidFill>
              <a:schemeClr val="tx2"/>
            </a:solidFill>
            <a:prstDash val="solid"/>
          </a:ln>
        </p:spPr>
        <p:txBody>
          <a:bodyPr/>
          <a:lstStyle/>
          <a:p>
            <a:endParaRPr lang="en-GB"/>
          </a:p>
        </p:txBody>
      </p:sp>
      <p:pic>
        <p:nvPicPr>
          <p:cNvPr id="10" name="Icon 162" descr="preencoded.png"/>
          <p:cNvPicPr>
            <a:picLocks noChangeAspect="1"/>
          </p:cNvPicPr>
          <p:nvPr/>
        </p:nvPicPr>
        <p:blipFill>
          <a:blip r:embed="rId4"/>
          <a:stretch>
            <a:fillRect/>
          </a:stretch>
        </p:blipFill>
        <p:spPr>
          <a:xfrm>
            <a:off x="3634740" y="1668780"/>
            <a:ext cx="411480" cy="411480"/>
          </a:xfrm>
          <a:prstGeom prst="rect">
            <a:avLst/>
          </a:prstGeom>
        </p:spPr>
      </p:pic>
      <p:sp>
        <p:nvSpPr>
          <p:cNvPr id="11" name="Line 163"/>
          <p:cNvSpPr/>
          <p:nvPr/>
        </p:nvSpPr>
        <p:spPr>
          <a:xfrm>
            <a:off x="4297680" y="1874520"/>
            <a:ext cx="1325880" cy="0"/>
          </a:xfrm>
          <a:prstGeom prst="line">
            <a:avLst/>
          </a:prstGeom>
          <a:noFill/>
          <a:ln w="25400">
            <a:solidFill>
              <a:srgbClr val="5C6878"/>
            </a:solidFill>
            <a:prstDash val="dash"/>
            <a:tailEnd type="triangle"/>
          </a:ln>
        </p:spPr>
        <p:txBody>
          <a:bodyPr/>
          <a:lstStyle/>
          <a:p>
            <a:endParaRPr lang="en-GB"/>
          </a:p>
        </p:txBody>
      </p:sp>
      <p:sp>
        <p:nvSpPr>
          <p:cNvPr id="12" name="Text 164"/>
          <p:cNvSpPr txBox="1"/>
          <p:nvPr/>
        </p:nvSpPr>
        <p:spPr>
          <a:xfrm>
            <a:off x="2788920" y="2377440"/>
            <a:ext cx="2103120" cy="1005840"/>
          </a:xfrm>
          <a:prstGeom prst="rect">
            <a:avLst/>
          </a:prstGeom>
          <a:noFill/>
          <a:ln/>
        </p:spPr>
        <p:txBody>
          <a:bodyPr wrap="square" lIns="0" tIns="0" rIns="0" bIns="0" rtlCol="0" anchor="t"/>
          <a:lstStyle/>
          <a:p>
            <a:pPr marL="0" indent="0" algn="ctr">
              <a:buNone/>
            </a:pPr>
            <a:r>
              <a:rPr lang="en-US" sz="1600" b="1" dirty="0">
                <a:solidFill>
                  <a:schemeClr val="tx2"/>
                </a:solidFill>
              </a:rPr>
              <a:t>Brain scan</a:t>
            </a:r>
            <a:endParaRPr lang="en-US" sz="1300" dirty="0"/>
          </a:p>
          <a:p>
            <a:pPr marL="0" indent="0" algn="ctr">
              <a:buNone/>
            </a:pPr>
            <a:r>
              <a:rPr lang="en-US" sz="1300" dirty="0">
                <a:solidFill>
                  <a:schemeClr val="tx1"/>
                </a:solidFill>
              </a:rPr>
              <a:t>Immediate CT if clot treatment may be possible</a:t>
            </a:r>
            <a:endParaRPr lang="en-US" sz="1300" dirty="0"/>
          </a:p>
        </p:txBody>
      </p:sp>
      <p:sp>
        <p:nvSpPr>
          <p:cNvPr id="13" name="Icon circle 165"/>
          <p:cNvSpPr/>
          <p:nvPr/>
        </p:nvSpPr>
        <p:spPr>
          <a:xfrm>
            <a:off x="5669280" y="1463040"/>
            <a:ext cx="822960" cy="822960"/>
          </a:xfrm>
          <a:prstGeom prst="ellipse">
            <a:avLst/>
          </a:prstGeom>
          <a:solidFill>
            <a:schemeClr val="accent2"/>
          </a:solidFill>
          <a:ln w="12700">
            <a:solidFill>
              <a:schemeClr val="accent2"/>
            </a:solidFill>
            <a:prstDash val="solid"/>
          </a:ln>
        </p:spPr>
        <p:txBody>
          <a:bodyPr/>
          <a:lstStyle/>
          <a:p>
            <a:endParaRPr lang="en-GB"/>
          </a:p>
        </p:txBody>
      </p:sp>
      <p:pic>
        <p:nvPicPr>
          <p:cNvPr id="14" name="Icon 166" descr="preencoded.png"/>
          <p:cNvPicPr>
            <a:picLocks noChangeAspect="1"/>
          </p:cNvPicPr>
          <p:nvPr/>
        </p:nvPicPr>
        <p:blipFill>
          <a:blip r:embed="rId5"/>
          <a:stretch>
            <a:fillRect/>
          </a:stretch>
        </p:blipFill>
        <p:spPr>
          <a:xfrm>
            <a:off x="5875020" y="1668780"/>
            <a:ext cx="411480" cy="411480"/>
          </a:xfrm>
          <a:prstGeom prst="rect">
            <a:avLst/>
          </a:prstGeom>
        </p:spPr>
      </p:pic>
      <p:sp>
        <p:nvSpPr>
          <p:cNvPr id="15" name="Line 167"/>
          <p:cNvSpPr/>
          <p:nvPr/>
        </p:nvSpPr>
        <p:spPr>
          <a:xfrm>
            <a:off x="6537960" y="1874520"/>
            <a:ext cx="1325880" cy="0"/>
          </a:xfrm>
          <a:prstGeom prst="line">
            <a:avLst/>
          </a:prstGeom>
          <a:noFill/>
          <a:ln w="25400">
            <a:solidFill>
              <a:srgbClr val="5C6878"/>
            </a:solidFill>
            <a:prstDash val="dash"/>
            <a:tailEnd type="triangle"/>
          </a:ln>
        </p:spPr>
        <p:txBody>
          <a:bodyPr/>
          <a:lstStyle/>
          <a:p>
            <a:endParaRPr lang="en-GB"/>
          </a:p>
        </p:txBody>
      </p:sp>
      <p:sp>
        <p:nvSpPr>
          <p:cNvPr id="16" name="Text 168"/>
          <p:cNvSpPr txBox="1"/>
          <p:nvPr/>
        </p:nvSpPr>
        <p:spPr>
          <a:xfrm>
            <a:off x="5029200" y="2377440"/>
            <a:ext cx="2103120" cy="1005840"/>
          </a:xfrm>
          <a:prstGeom prst="rect">
            <a:avLst/>
          </a:prstGeom>
          <a:noFill/>
          <a:ln/>
        </p:spPr>
        <p:txBody>
          <a:bodyPr wrap="square" lIns="0" tIns="0" rIns="0" bIns="0" rtlCol="0" anchor="t"/>
          <a:lstStyle/>
          <a:p>
            <a:pPr marL="0" indent="0" algn="ctr">
              <a:buNone/>
            </a:pPr>
            <a:r>
              <a:rPr lang="en-US" sz="1600" b="1" dirty="0">
                <a:solidFill>
                  <a:schemeClr val="tx2"/>
                </a:solidFill>
              </a:rPr>
              <a:t>Clot treatment</a:t>
            </a:r>
            <a:endParaRPr lang="en-US" sz="1300" dirty="0"/>
          </a:p>
          <a:p>
            <a:pPr marL="0" indent="0" algn="ctr">
              <a:buNone/>
            </a:pPr>
            <a:r>
              <a:rPr lang="en-US" sz="1300" dirty="0">
                <a:solidFill>
                  <a:schemeClr val="tx1"/>
                </a:solidFill>
              </a:rPr>
              <a:t>If ischaemic: thrombolysis and/or thrombectomy</a:t>
            </a:r>
            <a:endParaRPr lang="en-US" sz="1300" dirty="0"/>
          </a:p>
        </p:txBody>
      </p:sp>
      <p:sp>
        <p:nvSpPr>
          <p:cNvPr id="17" name="Icon circle 169"/>
          <p:cNvSpPr/>
          <p:nvPr/>
        </p:nvSpPr>
        <p:spPr>
          <a:xfrm>
            <a:off x="7909560" y="1463040"/>
            <a:ext cx="822960" cy="822960"/>
          </a:xfrm>
          <a:prstGeom prst="ellipse">
            <a:avLst/>
          </a:prstGeom>
          <a:solidFill>
            <a:schemeClr val="accent6"/>
          </a:solidFill>
          <a:ln w="12700">
            <a:solidFill>
              <a:schemeClr val="accent6"/>
            </a:solidFill>
            <a:prstDash val="solid"/>
          </a:ln>
        </p:spPr>
        <p:txBody>
          <a:bodyPr/>
          <a:lstStyle/>
          <a:p>
            <a:endParaRPr lang="en-GB"/>
          </a:p>
        </p:txBody>
      </p:sp>
      <p:pic>
        <p:nvPicPr>
          <p:cNvPr id="18" name="Icon 170" descr="preencoded.png"/>
          <p:cNvPicPr>
            <a:picLocks noChangeAspect="1"/>
          </p:cNvPicPr>
          <p:nvPr/>
        </p:nvPicPr>
        <p:blipFill>
          <a:blip r:embed="rId6"/>
          <a:stretch>
            <a:fillRect/>
          </a:stretch>
        </p:blipFill>
        <p:spPr>
          <a:xfrm>
            <a:off x="8115300" y="1668780"/>
            <a:ext cx="411480" cy="411480"/>
          </a:xfrm>
          <a:prstGeom prst="rect">
            <a:avLst/>
          </a:prstGeom>
        </p:spPr>
      </p:pic>
      <p:sp>
        <p:nvSpPr>
          <p:cNvPr id="19" name="Line 171"/>
          <p:cNvSpPr/>
          <p:nvPr/>
        </p:nvSpPr>
        <p:spPr>
          <a:xfrm>
            <a:off x="8778240" y="1874520"/>
            <a:ext cx="1325880" cy="0"/>
          </a:xfrm>
          <a:prstGeom prst="line">
            <a:avLst/>
          </a:prstGeom>
          <a:noFill/>
          <a:ln w="25400">
            <a:solidFill>
              <a:srgbClr val="5C6878"/>
            </a:solidFill>
            <a:prstDash val="dash"/>
            <a:tailEnd type="triangle"/>
          </a:ln>
        </p:spPr>
        <p:txBody>
          <a:bodyPr/>
          <a:lstStyle/>
          <a:p>
            <a:endParaRPr lang="en-GB"/>
          </a:p>
        </p:txBody>
      </p:sp>
      <p:sp>
        <p:nvSpPr>
          <p:cNvPr id="20" name="Text 172"/>
          <p:cNvSpPr txBox="1"/>
          <p:nvPr/>
        </p:nvSpPr>
        <p:spPr>
          <a:xfrm>
            <a:off x="7269480" y="2377440"/>
            <a:ext cx="2103120" cy="1005840"/>
          </a:xfrm>
          <a:prstGeom prst="rect">
            <a:avLst/>
          </a:prstGeom>
          <a:noFill/>
          <a:ln/>
        </p:spPr>
        <p:txBody>
          <a:bodyPr wrap="square" lIns="0" tIns="0" rIns="0" bIns="0" rtlCol="0" anchor="t"/>
          <a:lstStyle/>
          <a:p>
            <a:pPr marL="0" indent="0" algn="ctr">
              <a:buNone/>
            </a:pPr>
            <a:r>
              <a:rPr lang="en-US" sz="1600" b="1" dirty="0">
                <a:solidFill>
                  <a:schemeClr val="tx2"/>
                </a:solidFill>
              </a:rPr>
              <a:t>Stroke unit</a:t>
            </a:r>
            <a:endParaRPr lang="en-US" sz="1300" dirty="0"/>
          </a:p>
          <a:p>
            <a:pPr marL="0" indent="0" algn="ctr">
              <a:buNone/>
            </a:pPr>
            <a:r>
              <a:rPr lang="en-US" sz="1300" dirty="0">
                <a:solidFill>
                  <a:schemeClr val="tx1"/>
                </a:solidFill>
              </a:rPr>
              <a:t>Admitted directly to a specialist acute stroke unit</a:t>
            </a:r>
            <a:endParaRPr lang="en-US" sz="1300" dirty="0"/>
          </a:p>
        </p:txBody>
      </p:sp>
      <p:sp>
        <p:nvSpPr>
          <p:cNvPr id="21" name="Icon circle 173"/>
          <p:cNvSpPr/>
          <p:nvPr/>
        </p:nvSpPr>
        <p:spPr>
          <a:xfrm>
            <a:off x="10149840" y="1463040"/>
            <a:ext cx="822960" cy="822960"/>
          </a:xfrm>
          <a:prstGeom prst="ellipse">
            <a:avLst/>
          </a:prstGeom>
          <a:solidFill>
            <a:schemeClr val="accent3"/>
          </a:solidFill>
          <a:ln w="12700">
            <a:solidFill>
              <a:schemeClr val="accent3"/>
            </a:solidFill>
            <a:prstDash val="solid"/>
          </a:ln>
        </p:spPr>
        <p:txBody>
          <a:bodyPr/>
          <a:lstStyle/>
          <a:p>
            <a:endParaRPr lang="en-GB"/>
          </a:p>
        </p:txBody>
      </p:sp>
      <p:pic>
        <p:nvPicPr>
          <p:cNvPr id="22" name="Icon 174" descr="preencoded.png"/>
          <p:cNvPicPr>
            <a:picLocks noChangeAspect="1"/>
          </p:cNvPicPr>
          <p:nvPr/>
        </p:nvPicPr>
        <p:blipFill>
          <a:blip r:embed="rId7"/>
          <a:stretch>
            <a:fillRect/>
          </a:stretch>
        </p:blipFill>
        <p:spPr>
          <a:xfrm>
            <a:off x="10355580" y="1668780"/>
            <a:ext cx="411480" cy="411480"/>
          </a:xfrm>
          <a:prstGeom prst="rect">
            <a:avLst/>
          </a:prstGeom>
        </p:spPr>
      </p:pic>
      <p:sp>
        <p:nvSpPr>
          <p:cNvPr id="23" name="Text 175"/>
          <p:cNvSpPr txBox="1"/>
          <p:nvPr/>
        </p:nvSpPr>
        <p:spPr>
          <a:xfrm>
            <a:off x="9509760" y="2377440"/>
            <a:ext cx="2103120" cy="1005840"/>
          </a:xfrm>
          <a:prstGeom prst="rect">
            <a:avLst/>
          </a:prstGeom>
          <a:noFill/>
          <a:ln/>
        </p:spPr>
        <p:txBody>
          <a:bodyPr wrap="square" lIns="0" tIns="0" rIns="0" bIns="0" rtlCol="0" anchor="t"/>
          <a:lstStyle/>
          <a:p>
            <a:pPr marL="0" indent="0" algn="ctr">
              <a:buNone/>
            </a:pPr>
            <a:r>
              <a:rPr lang="en-US" sz="1600" b="1" dirty="0">
                <a:solidFill>
                  <a:schemeClr val="tx2"/>
                </a:solidFill>
              </a:rPr>
              <a:t>Rehabilitation</a:t>
            </a:r>
            <a:endParaRPr lang="en-US" sz="1300" dirty="0"/>
          </a:p>
          <a:p>
            <a:pPr marL="0" indent="0" algn="ctr">
              <a:buNone/>
            </a:pPr>
            <a:r>
              <a:rPr lang="en-US" sz="1300" dirty="0">
                <a:solidFill>
                  <a:schemeClr val="tx1"/>
                </a:solidFill>
              </a:rPr>
              <a:t>Starts on the unit and continues at home</a:t>
            </a:r>
            <a:endParaRPr lang="en-US" sz="1300" dirty="0"/>
          </a:p>
        </p:txBody>
      </p:sp>
      <p:sp>
        <p:nvSpPr>
          <p:cNvPr id="24" name="Text 176"/>
          <p:cNvSpPr txBox="1"/>
          <p:nvPr/>
        </p:nvSpPr>
        <p:spPr>
          <a:xfrm>
            <a:off x="548640" y="3520440"/>
            <a:ext cx="7315200" cy="365760"/>
          </a:xfrm>
          <a:prstGeom prst="rect">
            <a:avLst/>
          </a:prstGeom>
          <a:noFill/>
          <a:ln/>
        </p:spPr>
        <p:txBody>
          <a:bodyPr wrap="square" lIns="0" tIns="0" rIns="0" bIns="0" rtlCol="0" anchor="t"/>
          <a:lstStyle/>
          <a:p>
            <a:pPr marL="0" indent="0">
              <a:buNone/>
            </a:pPr>
            <a:r>
              <a:rPr lang="en-US" sz="1600" b="1" dirty="0">
                <a:solidFill>
                  <a:schemeClr val="tx2"/>
                </a:solidFill>
              </a:rPr>
              <a:t>Time windows after symptoms start</a:t>
            </a:r>
            <a:r>
              <a:rPr lang="en-US" sz="1600" i="1" dirty="0">
                <a:solidFill>
                  <a:schemeClr val="accent5"/>
                </a:solidFill>
              </a:rPr>
              <a:t> (NICE, 2025)</a:t>
            </a:r>
            <a:endParaRPr lang="en-US" sz="1600" dirty="0"/>
          </a:p>
        </p:txBody>
      </p:sp>
      <p:sp>
        <p:nvSpPr>
          <p:cNvPr id="25" name="Text 177"/>
          <p:cNvSpPr txBox="1"/>
          <p:nvPr/>
        </p:nvSpPr>
        <p:spPr>
          <a:xfrm>
            <a:off x="2103120" y="5257800"/>
            <a:ext cx="548640" cy="228600"/>
          </a:xfrm>
          <a:prstGeom prst="rect">
            <a:avLst/>
          </a:prstGeom>
          <a:noFill/>
          <a:ln/>
        </p:spPr>
        <p:txBody>
          <a:bodyPr wrap="square" lIns="0" tIns="0" rIns="0" bIns="0" rtlCol="0" anchor="t"/>
          <a:lstStyle/>
          <a:p>
            <a:pPr marL="0" indent="0" algn="ctr">
              <a:buNone/>
            </a:pPr>
            <a:r>
              <a:rPr lang="en-US" sz="1050" dirty="0">
                <a:solidFill>
                  <a:schemeClr val="accent5"/>
                </a:solidFill>
              </a:rPr>
              <a:t>0h</a:t>
            </a:r>
            <a:endParaRPr lang="en-US" sz="1050" dirty="0"/>
          </a:p>
        </p:txBody>
      </p:sp>
      <p:sp>
        <p:nvSpPr>
          <p:cNvPr id="26" name="Line 178"/>
          <p:cNvSpPr/>
          <p:nvPr/>
        </p:nvSpPr>
        <p:spPr>
          <a:xfrm>
            <a:off x="2377440" y="3931920"/>
            <a:ext cx="0" cy="1325880"/>
          </a:xfrm>
          <a:prstGeom prst="line">
            <a:avLst/>
          </a:prstGeom>
          <a:noFill/>
          <a:ln w="9525">
            <a:solidFill>
              <a:srgbClr val="D0D7DE"/>
            </a:solidFill>
            <a:prstDash val="solid"/>
          </a:ln>
        </p:spPr>
        <p:txBody>
          <a:bodyPr/>
          <a:lstStyle/>
          <a:p>
            <a:endParaRPr lang="en-GB"/>
          </a:p>
        </p:txBody>
      </p:sp>
      <p:sp>
        <p:nvSpPr>
          <p:cNvPr id="27" name="Text 179"/>
          <p:cNvSpPr txBox="1"/>
          <p:nvPr/>
        </p:nvSpPr>
        <p:spPr>
          <a:xfrm>
            <a:off x="3817620" y="5257800"/>
            <a:ext cx="548640" cy="228600"/>
          </a:xfrm>
          <a:prstGeom prst="rect">
            <a:avLst/>
          </a:prstGeom>
          <a:noFill/>
          <a:ln/>
        </p:spPr>
        <p:txBody>
          <a:bodyPr wrap="square" lIns="0" tIns="0" rIns="0" bIns="0" rtlCol="0" anchor="t"/>
          <a:lstStyle/>
          <a:p>
            <a:pPr marL="0" indent="0" algn="ctr">
              <a:buNone/>
            </a:pPr>
            <a:r>
              <a:rPr lang="en-US" sz="1050" dirty="0">
                <a:solidFill>
                  <a:schemeClr val="accent5"/>
                </a:solidFill>
              </a:rPr>
              <a:t>4.5h</a:t>
            </a:r>
            <a:endParaRPr lang="en-US" sz="1050" dirty="0"/>
          </a:p>
        </p:txBody>
      </p:sp>
      <p:sp>
        <p:nvSpPr>
          <p:cNvPr id="28" name="Line 180"/>
          <p:cNvSpPr/>
          <p:nvPr/>
        </p:nvSpPr>
        <p:spPr>
          <a:xfrm>
            <a:off x="4091940" y="3931920"/>
            <a:ext cx="0" cy="1325880"/>
          </a:xfrm>
          <a:prstGeom prst="line">
            <a:avLst/>
          </a:prstGeom>
          <a:noFill/>
          <a:ln w="9525">
            <a:solidFill>
              <a:srgbClr val="D0D7DE"/>
            </a:solidFill>
            <a:prstDash val="solid"/>
          </a:ln>
        </p:spPr>
        <p:txBody>
          <a:bodyPr/>
          <a:lstStyle/>
          <a:p>
            <a:endParaRPr lang="en-GB"/>
          </a:p>
        </p:txBody>
      </p:sp>
      <p:sp>
        <p:nvSpPr>
          <p:cNvPr id="29" name="Text 181"/>
          <p:cNvSpPr txBox="1"/>
          <p:nvPr/>
        </p:nvSpPr>
        <p:spPr>
          <a:xfrm>
            <a:off x="4389120" y="5257800"/>
            <a:ext cx="548640" cy="228600"/>
          </a:xfrm>
          <a:prstGeom prst="rect">
            <a:avLst/>
          </a:prstGeom>
          <a:noFill/>
          <a:ln/>
        </p:spPr>
        <p:txBody>
          <a:bodyPr wrap="square" lIns="0" tIns="0" rIns="0" bIns="0" rtlCol="0" anchor="t"/>
          <a:lstStyle/>
          <a:p>
            <a:pPr marL="0" indent="0" algn="ctr">
              <a:buNone/>
            </a:pPr>
            <a:r>
              <a:rPr lang="en-US" sz="1050" dirty="0">
                <a:solidFill>
                  <a:schemeClr val="accent5"/>
                </a:solidFill>
              </a:rPr>
              <a:t>6h</a:t>
            </a:r>
            <a:endParaRPr lang="en-US" sz="1050" dirty="0"/>
          </a:p>
        </p:txBody>
      </p:sp>
      <p:sp>
        <p:nvSpPr>
          <p:cNvPr id="30" name="Line 182"/>
          <p:cNvSpPr/>
          <p:nvPr/>
        </p:nvSpPr>
        <p:spPr>
          <a:xfrm>
            <a:off x="4663440" y="3931920"/>
            <a:ext cx="0" cy="1325880"/>
          </a:xfrm>
          <a:prstGeom prst="line">
            <a:avLst/>
          </a:prstGeom>
          <a:noFill/>
          <a:ln w="9525">
            <a:solidFill>
              <a:srgbClr val="D0D7DE"/>
            </a:solidFill>
            <a:prstDash val="solid"/>
          </a:ln>
        </p:spPr>
        <p:txBody>
          <a:bodyPr/>
          <a:lstStyle/>
          <a:p>
            <a:endParaRPr lang="en-GB"/>
          </a:p>
        </p:txBody>
      </p:sp>
      <p:sp>
        <p:nvSpPr>
          <p:cNvPr id="31" name="Text 183"/>
          <p:cNvSpPr txBox="1"/>
          <p:nvPr/>
        </p:nvSpPr>
        <p:spPr>
          <a:xfrm>
            <a:off x="6675120" y="5257800"/>
            <a:ext cx="548640" cy="228600"/>
          </a:xfrm>
          <a:prstGeom prst="rect">
            <a:avLst/>
          </a:prstGeom>
          <a:noFill/>
          <a:ln/>
        </p:spPr>
        <p:txBody>
          <a:bodyPr wrap="square" lIns="0" tIns="0" rIns="0" bIns="0" rtlCol="0" anchor="t"/>
          <a:lstStyle/>
          <a:p>
            <a:pPr marL="0" indent="0" algn="ctr">
              <a:buNone/>
            </a:pPr>
            <a:r>
              <a:rPr lang="en-US" sz="1050" dirty="0">
                <a:solidFill>
                  <a:schemeClr val="accent5"/>
                </a:solidFill>
              </a:rPr>
              <a:t>12h</a:t>
            </a:r>
            <a:endParaRPr lang="en-US" sz="1050" dirty="0"/>
          </a:p>
        </p:txBody>
      </p:sp>
      <p:sp>
        <p:nvSpPr>
          <p:cNvPr id="32" name="Line 184"/>
          <p:cNvSpPr/>
          <p:nvPr/>
        </p:nvSpPr>
        <p:spPr>
          <a:xfrm>
            <a:off x="6949440" y="3931920"/>
            <a:ext cx="0" cy="1325880"/>
          </a:xfrm>
          <a:prstGeom prst="line">
            <a:avLst/>
          </a:prstGeom>
          <a:noFill/>
          <a:ln w="9525">
            <a:solidFill>
              <a:srgbClr val="D0D7DE"/>
            </a:solidFill>
            <a:prstDash val="solid"/>
          </a:ln>
        </p:spPr>
        <p:txBody>
          <a:bodyPr/>
          <a:lstStyle/>
          <a:p>
            <a:endParaRPr lang="en-GB"/>
          </a:p>
        </p:txBody>
      </p:sp>
      <p:sp>
        <p:nvSpPr>
          <p:cNvPr id="33" name="Text 185"/>
          <p:cNvSpPr txBox="1"/>
          <p:nvPr/>
        </p:nvSpPr>
        <p:spPr>
          <a:xfrm>
            <a:off x="11247120" y="5257800"/>
            <a:ext cx="548640" cy="228600"/>
          </a:xfrm>
          <a:prstGeom prst="rect">
            <a:avLst/>
          </a:prstGeom>
          <a:noFill/>
          <a:ln/>
        </p:spPr>
        <p:txBody>
          <a:bodyPr wrap="square" lIns="0" tIns="0" rIns="0" bIns="0" rtlCol="0" anchor="t"/>
          <a:lstStyle/>
          <a:p>
            <a:pPr marL="0" indent="0" algn="ctr">
              <a:buNone/>
            </a:pPr>
            <a:r>
              <a:rPr lang="en-US" sz="1050" dirty="0">
                <a:solidFill>
                  <a:schemeClr val="accent5"/>
                </a:solidFill>
              </a:rPr>
              <a:t>24h</a:t>
            </a:r>
            <a:endParaRPr lang="en-US" sz="1050" dirty="0"/>
          </a:p>
        </p:txBody>
      </p:sp>
      <p:sp>
        <p:nvSpPr>
          <p:cNvPr id="34" name="Line 186"/>
          <p:cNvSpPr/>
          <p:nvPr/>
        </p:nvSpPr>
        <p:spPr>
          <a:xfrm>
            <a:off x="11521440" y="3931920"/>
            <a:ext cx="0" cy="1325880"/>
          </a:xfrm>
          <a:prstGeom prst="line">
            <a:avLst/>
          </a:prstGeom>
          <a:noFill/>
          <a:ln w="9525">
            <a:solidFill>
              <a:srgbClr val="D0D7DE"/>
            </a:solidFill>
            <a:prstDash val="solid"/>
          </a:ln>
        </p:spPr>
        <p:txBody>
          <a:bodyPr/>
          <a:lstStyle/>
          <a:p>
            <a:endParaRPr lang="en-GB"/>
          </a:p>
        </p:txBody>
      </p:sp>
      <p:sp>
        <p:nvSpPr>
          <p:cNvPr id="35" name="Text 187"/>
          <p:cNvSpPr txBox="1"/>
          <p:nvPr/>
        </p:nvSpPr>
        <p:spPr>
          <a:xfrm>
            <a:off x="548640" y="3977640"/>
            <a:ext cx="1737360" cy="347472"/>
          </a:xfrm>
          <a:prstGeom prst="rect">
            <a:avLst/>
          </a:prstGeom>
          <a:noFill/>
          <a:ln/>
        </p:spPr>
        <p:txBody>
          <a:bodyPr wrap="square" lIns="0" tIns="0" rIns="0" bIns="0" rtlCol="0" anchor="ctr"/>
          <a:lstStyle/>
          <a:p>
            <a:pPr marL="0" indent="0">
              <a:buNone/>
            </a:pPr>
            <a:r>
              <a:rPr lang="en-US" sz="1300" b="1" dirty="0">
                <a:solidFill>
                  <a:schemeClr val="tx1"/>
                </a:solidFill>
              </a:rPr>
              <a:t>Thrombolysis</a:t>
            </a:r>
            <a:endParaRPr lang="en-US" sz="1300" dirty="0"/>
          </a:p>
        </p:txBody>
      </p:sp>
      <p:sp>
        <p:nvSpPr>
          <p:cNvPr id="36" name="Bar 188"/>
          <p:cNvSpPr/>
          <p:nvPr/>
        </p:nvSpPr>
        <p:spPr>
          <a:xfrm>
            <a:off x="2377440" y="4023360"/>
            <a:ext cx="1714500" cy="256032"/>
          </a:xfrm>
          <a:prstGeom prst="rect">
            <a:avLst/>
          </a:prstGeom>
          <a:solidFill>
            <a:schemeClr val="accent1"/>
          </a:solidFill>
          <a:ln w="12700">
            <a:solidFill>
              <a:schemeClr val="accent1"/>
            </a:solidFill>
            <a:prstDash val="solid"/>
          </a:ln>
        </p:spPr>
        <p:txBody>
          <a:bodyPr/>
          <a:lstStyle/>
          <a:p>
            <a:endParaRPr lang="en-GB"/>
          </a:p>
        </p:txBody>
      </p:sp>
      <p:sp>
        <p:nvSpPr>
          <p:cNvPr id="37" name="Text 189"/>
          <p:cNvSpPr txBox="1"/>
          <p:nvPr/>
        </p:nvSpPr>
        <p:spPr>
          <a:xfrm>
            <a:off x="548640" y="4434840"/>
            <a:ext cx="1737360" cy="347472"/>
          </a:xfrm>
          <a:prstGeom prst="rect">
            <a:avLst/>
          </a:prstGeom>
          <a:noFill/>
          <a:ln/>
        </p:spPr>
        <p:txBody>
          <a:bodyPr wrap="square" lIns="0" tIns="0" rIns="0" bIns="0" rtlCol="0" anchor="ctr"/>
          <a:lstStyle/>
          <a:p>
            <a:pPr marL="0" indent="0">
              <a:buNone/>
            </a:pPr>
            <a:r>
              <a:rPr lang="en-US" sz="1300" b="1" dirty="0">
                <a:solidFill>
                  <a:schemeClr val="tx1"/>
                </a:solidFill>
              </a:rPr>
              <a:t>Thrombectomy</a:t>
            </a:r>
            <a:endParaRPr lang="en-US" sz="1300" dirty="0"/>
          </a:p>
        </p:txBody>
      </p:sp>
      <p:sp>
        <p:nvSpPr>
          <p:cNvPr id="38" name="Bar 190"/>
          <p:cNvSpPr/>
          <p:nvPr/>
        </p:nvSpPr>
        <p:spPr>
          <a:xfrm>
            <a:off x="2377440" y="4480560"/>
            <a:ext cx="2286000" cy="256032"/>
          </a:xfrm>
          <a:prstGeom prst="rect">
            <a:avLst/>
          </a:prstGeom>
          <a:solidFill>
            <a:schemeClr val="accent2"/>
          </a:solidFill>
          <a:ln w="12700">
            <a:solidFill>
              <a:schemeClr val="accent2"/>
            </a:solidFill>
            <a:prstDash val="solid"/>
          </a:ln>
        </p:spPr>
        <p:txBody>
          <a:bodyPr/>
          <a:lstStyle/>
          <a:p>
            <a:endParaRPr lang="en-GB"/>
          </a:p>
        </p:txBody>
      </p:sp>
      <p:sp>
        <p:nvSpPr>
          <p:cNvPr id="39" name="Bar 191"/>
          <p:cNvSpPr/>
          <p:nvPr/>
        </p:nvSpPr>
        <p:spPr>
          <a:xfrm>
            <a:off x="4663440" y="4480560"/>
            <a:ext cx="6858000" cy="256032"/>
          </a:xfrm>
          <a:prstGeom prst="rect">
            <a:avLst/>
          </a:prstGeom>
          <a:solidFill>
            <a:schemeClr val="accent4"/>
          </a:solidFill>
          <a:ln w="12700">
            <a:solidFill>
              <a:schemeClr val="accent4"/>
            </a:solidFill>
            <a:prstDash val="solid"/>
          </a:ln>
        </p:spPr>
        <p:txBody>
          <a:bodyPr/>
          <a:lstStyle/>
          <a:p>
            <a:endParaRPr lang="en-GB"/>
          </a:p>
        </p:txBody>
      </p:sp>
      <p:sp>
        <p:nvSpPr>
          <p:cNvPr id="40" name="Text 192"/>
          <p:cNvSpPr txBox="1"/>
          <p:nvPr/>
        </p:nvSpPr>
        <p:spPr>
          <a:xfrm>
            <a:off x="548640" y="4892040"/>
            <a:ext cx="1737360" cy="347472"/>
          </a:xfrm>
          <a:prstGeom prst="rect">
            <a:avLst/>
          </a:prstGeom>
          <a:noFill/>
          <a:ln/>
        </p:spPr>
        <p:txBody>
          <a:bodyPr wrap="square" lIns="0" tIns="0" rIns="0" bIns="0" rtlCol="0" anchor="ctr"/>
          <a:lstStyle/>
          <a:p>
            <a:pPr marL="0" indent="0">
              <a:buNone/>
            </a:pPr>
            <a:r>
              <a:rPr lang="en-US" sz="1300" b="1" dirty="0">
                <a:solidFill>
                  <a:schemeClr val="tx1"/>
                </a:solidFill>
              </a:rPr>
              <a:t>Aspirin 300 mg</a:t>
            </a:r>
            <a:endParaRPr lang="en-US" sz="1300" dirty="0"/>
          </a:p>
        </p:txBody>
      </p:sp>
      <p:sp>
        <p:nvSpPr>
          <p:cNvPr id="41" name="Bar 193"/>
          <p:cNvSpPr/>
          <p:nvPr/>
        </p:nvSpPr>
        <p:spPr>
          <a:xfrm>
            <a:off x="2377440" y="4937760"/>
            <a:ext cx="9144000" cy="256032"/>
          </a:xfrm>
          <a:prstGeom prst="rect">
            <a:avLst/>
          </a:prstGeom>
          <a:solidFill>
            <a:schemeClr val="accent6"/>
          </a:solidFill>
          <a:ln w="12700">
            <a:solidFill>
              <a:schemeClr val="accent6"/>
            </a:solidFill>
            <a:prstDash val="solid"/>
          </a:ln>
        </p:spPr>
        <p:txBody>
          <a:bodyPr/>
          <a:lstStyle/>
          <a:p>
            <a:endParaRPr lang="en-GB"/>
          </a:p>
        </p:txBody>
      </p:sp>
      <p:sp>
        <p:nvSpPr>
          <p:cNvPr id="42" name="Text 194"/>
          <p:cNvSpPr txBox="1"/>
          <p:nvPr/>
        </p:nvSpPr>
        <p:spPr>
          <a:xfrm>
            <a:off x="4201668" y="3977640"/>
            <a:ext cx="6035040" cy="347472"/>
          </a:xfrm>
          <a:prstGeom prst="rect">
            <a:avLst/>
          </a:prstGeom>
          <a:noFill/>
          <a:ln/>
        </p:spPr>
        <p:txBody>
          <a:bodyPr wrap="square" lIns="0" tIns="0" rIns="0" bIns="0" rtlCol="0" anchor="ctr"/>
          <a:lstStyle/>
          <a:p>
            <a:pPr marL="0" indent="0">
              <a:buNone/>
            </a:pPr>
            <a:r>
              <a:rPr lang="en-US" sz="1200" dirty="0">
                <a:solidFill>
                  <a:schemeClr val="tx1"/>
                </a:solidFill>
              </a:rPr>
              <a:t>within 4.5 hours, once a bleed is ruled out</a:t>
            </a:r>
            <a:endParaRPr lang="en-US" sz="1200" dirty="0"/>
          </a:p>
        </p:txBody>
      </p:sp>
      <p:sp>
        <p:nvSpPr>
          <p:cNvPr id="43" name="Text 195"/>
          <p:cNvSpPr txBox="1"/>
          <p:nvPr/>
        </p:nvSpPr>
        <p:spPr>
          <a:xfrm>
            <a:off x="4773168" y="4434840"/>
            <a:ext cx="6035040" cy="347472"/>
          </a:xfrm>
          <a:prstGeom prst="rect">
            <a:avLst/>
          </a:prstGeom>
          <a:noFill/>
          <a:ln/>
        </p:spPr>
        <p:txBody>
          <a:bodyPr wrap="square" lIns="0" tIns="0" rIns="0" bIns="0" rtlCol="0" anchor="ctr"/>
          <a:lstStyle/>
          <a:p>
            <a:pPr marL="0" indent="0">
              <a:buNone/>
            </a:pPr>
            <a:r>
              <a:rPr lang="en-US" sz="1200" dirty="0">
                <a:solidFill>
                  <a:schemeClr val="tx1"/>
                </a:solidFill>
              </a:rPr>
              <a:t>within 6 hours; up to 24 hours if scans show brain tissue that can be saved</a:t>
            </a:r>
            <a:endParaRPr lang="en-US" sz="1200" dirty="0"/>
          </a:p>
        </p:txBody>
      </p:sp>
      <p:sp>
        <p:nvSpPr>
          <p:cNvPr id="44" name="Text 196"/>
          <p:cNvSpPr txBox="1"/>
          <p:nvPr/>
        </p:nvSpPr>
        <p:spPr>
          <a:xfrm>
            <a:off x="2468880" y="4892040"/>
            <a:ext cx="6035040" cy="347472"/>
          </a:xfrm>
          <a:prstGeom prst="rect">
            <a:avLst/>
          </a:prstGeom>
          <a:noFill/>
          <a:ln/>
        </p:spPr>
        <p:txBody>
          <a:bodyPr wrap="square" lIns="0" tIns="0" rIns="0" bIns="0" rtlCol="0" anchor="ctr"/>
          <a:lstStyle/>
          <a:p>
            <a:pPr marL="0" indent="0">
              <a:buNone/>
            </a:pPr>
            <a:r>
              <a:rPr lang="en-US" sz="1200" dirty="0">
                <a:solidFill>
                  <a:schemeClr val="bg1"/>
                </a:solidFill>
              </a:rPr>
              <a:t>within 24 hours for an ischaemic stroke</a:t>
            </a:r>
            <a:endParaRPr lang="en-US" sz="1200" dirty="0"/>
          </a:p>
        </p:txBody>
      </p:sp>
      <p:sp>
        <p:nvSpPr>
          <p:cNvPr id="45" name="Box 197"/>
          <p:cNvSpPr/>
          <p:nvPr/>
        </p:nvSpPr>
        <p:spPr>
          <a:xfrm>
            <a:off x="548640" y="5760720"/>
            <a:ext cx="11091672" cy="566928"/>
          </a:xfrm>
          <a:prstGeom prst="roundRect">
            <a:avLst>
              <a:gd name="adj" fmla="val 12903"/>
            </a:avLst>
          </a:prstGeom>
          <a:solidFill>
            <a:schemeClr val="bg2"/>
          </a:solidFill>
          <a:ln w="12700">
            <a:solidFill>
              <a:schemeClr val="bg2"/>
            </a:solidFill>
            <a:prstDash val="solid"/>
          </a:ln>
        </p:spPr>
        <p:txBody>
          <a:bodyPr/>
          <a:lstStyle/>
          <a:p>
            <a:endParaRPr lang="en-GB"/>
          </a:p>
        </p:txBody>
      </p:sp>
      <p:sp>
        <p:nvSpPr>
          <p:cNvPr id="46" name="Text 198"/>
          <p:cNvSpPr txBox="1"/>
          <p:nvPr/>
        </p:nvSpPr>
        <p:spPr>
          <a:xfrm>
            <a:off x="731520" y="5760720"/>
            <a:ext cx="10789920" cy="566928"/>
          </a:xfrm>
          <a:prstGeom prst="rect">
            <a:avLst/>
          </a:prstGeom>
          <a:noFill/>
          <a:ln/>
        </p:spPr>
        <p:txBody>
          <a:bodyPr wrap="square" lIns="0" tIns="0" rIns="0" bIns="0" rtlCol="0" anchor="ctr"/>
          <a:lstStyle/>
          <a:p>
            <a:pPr marL="0" indent="0">
              <a:buNone/>
            </a:pPr>
            <a:r>
              <a:rPr lang="en-US" sz="1300" b="1" dirty="0">
                <a:solidFill>
                  <a:schemeClr val="tx1"/>
                </a:solidFill>
              </a:rPr>
              <a:t>For John: </a:t>
            </a:r>
            <a:r>
              <a:rPr lang="en-US" sz="1300" dirty="0">
                <a:solidFill>
                  <a:schemeClr val="tx1"/>
                </a:solidFill>
              </a:rPr>
              <a:t>which treatment he had is not known. Ask him and check his discharge summary; it affects his medicines and follow-up</a:t>
            </a:r>
            <a:r>
              <a:rPr lang="en-US" sz="1300" i="1" dirty="0">
                <a:solidFill>
                  <a:schemeClr val="accent5"/>
                </a:solidFill>
              </a:rPr>
              <a:t> (NICE, 2025)</a:t>
            </a:r>
            <a:r>
              <a:rPr lang="en-US" sz="1300" dirty="0">
                <a:solidFill>
                  <a:schemeClr val="tx1"/>
                </a:solidFill>
              </a:rPr>
              <a:t>.</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Effects of stroke and the rehabilitation team</a:t>
            </a:r>
            <a:endParaRPr lang="en-US" sz="2600" dirty="0"/>
          </a:p>
        </p:txBody>
      </p:sp>
      <p:sp>
        <p:nvSpPr>
          <p:cNvPr id="4"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8</a:t>
            </a:fld>
            <a:endParaRPr lang="en-US"/>
          </a:p>
        </p:txBody>
      </p:sp>
      <p:sp>
        <p:nvSpPr>
          <p:cNvPr id="3" name="Section tag 199"/>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UNDERSTANDING STROKE</a:t>
            </a:r>
            <a:endParaRPr lang="en-US" sz="1100" dirty="0"/>
          </a:p>
        </p:txBody>
      </p:sp>
      <p:sp>
        <p:nvSpPr>
          <p:cNvPr id="5" name="Text 200"/>
          <p:cNvSpPr txBox="1"/>
          <p:nvPr/>
        </p:nvSpPr>
        <p:spPr>
          <a:xfrm>
            <a:off x="548640" y="1417320"/>
            <a:ext cx="5486400" cy="365760"/>
          </a:xfrm>
          <a:prstGeom prst="rect">
            <a:avLst/>
          </a:prstGeom>
          <a:noFill/>
          <a:ln/>
        </p:spPr>
        <p:txBody>
          <a:bodyPr wrap="square" lIns="0" tIns="0" rIns="0" bIns="0" rtlCol="0" anchor="t"/>
          <a:lstStyle/>
          <a:p>
            <a:pPr marL="0" indent="0">
              <a:buNone/>
            </a:pPr>
            <a:r>
              <a:rPr lang="en-US" sz="1700" b="1" dirty="0">
                <a:solidFill>
                  <a:schemeClr val="tx2"/>
                </a:solidFill>
              </a:rPr>
              <a:t>Possible effects</a:t>
            </a:r>
            <a:r>
              <a:rPr lang="en-US" sz="1700" i="1" dirty="0">
                <a:solidFill>
                  <a:schemeClr val="accent5"/>
                </a:solidFill>
              </a:rPr>
              <a:t> (NHS 111 Wales, 2026)</a:t>
            </a:r>
            <a:endParaRPr lang="en-US" sz="1700" dirty="0"/>
          </a:p>
        </p:txBody>
      </p:sp>
      <p:sp>
        <p:nvSpPr>
          <p:cNvPr id="6" name="Box 201"/>
          <p:cNvSpPr/>
          <p:nvPr/>
        </p:nvSpPr>
        <p:spPr>
          <a:xfrm>
            <a:off x="548640" y="1828800"/>
            <a:ext cx="2697480" cy="1207008"/>
          </a:xfrm>
          <a:prstGeom prst="roundRect">
            <a:avLst>
              <a:gd name="adj" fmla="val 6061"/>
            </a:avLst>
          </a:prstGeom>
          <a:solidFill>
            <a:schemeClr val="bg2"/>
          </a:solidFill>
          <a:ln w="12700">
            <a:solidFill>
              <a:schemeClr val="bg2"/>
            </a:solidFill>
            <a:prstDash val="solid"/>
          </a:ln>
        </p:spPr>
        <p:txBody>
          <a:bodyPr/>
          <a:lstStyle/>
          <a:p>
            <a:endParaRPr lang="en-GB"/>
          </a:p>
        </p:txBody>
      </p:sp>
      <p:sp>
        <p:nvSpPr>
          <p:cNvPr id="7" name="Icon circle 202"/>
          <p:cNvSpPr/>
          <p:nvPr/>
        </p:nvSpPr>
        <p:spPr>
          <a:xfrm>
            <a:off x="685800" y="1993392"/>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8" name="Icon 203" descr="preencoded.png"/>
          <p:cNvPicPr>
            <a:picLocks noChangeAspect="1"/>
          </p:cNvPicPr>
          <p:nvPr/>
        </p:nvPicPr>
        <p:blipFill>
          <a:blip r:embed="rId3"/>
          <a:stretch>
            <a:fillRect/>
          </a:stretch>
        </p:blipFill>
        <p:spPr>
          <a:xfrm>
            <a:off x="804672" y="2112264"/>
            <a:ext cx="237744" cy="237744"/>
          </a:xfrm>
          <a:prstGeom prst="rect">
            <a:avLst/>
          </a:prstGeom>
        </p:spPr>
      </p:pic>
      <p:sp>
        <p:nvSpPr>
          <p:cNvPr id="9" name="Text 204"/>
          <p:cNvSpPr txBox="1"/>
          <p:nvPr/>
        </p:nvSpPr>
        <p:spPr>
          <a:xfrm>
            <a:off x="1261872" y="1901952"/>
            <a:ext cx="1892808" cy="1078992"/>
          </a:xfrm>
          <a:prstGeom prst="rect">
            <a:avLst/>
          </a:prstGeom>
          <a:noFill/>
          <a:ln/>
        </p:spPr>
        <p:txBody>
          <a:bodyPr wrap="square" lIns="0" tIns="0" rIns="0" bIns="0" rtlCol="0" anchor="ctr"/>
          <a:lstStyle/>
          <a:p>
            <a:pPr marL="0" indent="0">
              <a:buNone/>
            </a:pPr>
            <a:r>
              <a:rPr lang="en-US" sz="1250" b="1" dirty="0">
                <a:solidFill>
                  <a:schemeClr val="tx2"/>
                </a:solidFill>
              </a:rPr>
              <a:t>Body</a:t>
            </a:r>
            <a:endParaRPr lang="en-US" sz="1250" dirty="0"/>
          </a:p>
          <a:p>
            <a:pPr marL="0" indent="0">
              <a:buNone/>
            </a:pPr>
            <a:r>
              <a:rPr lang="en-US" sz="1250" dirty="0">
                <a:solidFill>
                  <a:schemeClr val="tx1"/>
                </a:solidFill>
              </a:rPr>
              <a:t>Weakness on one side; balance; swallowing; bladder and bowel</a:t>
            </a:r>
            <a:endParaRPr lang="en-US" sz="1250" dirty="0"/>
          </a:p>
        </p:txBody>
      </p:sp>
      <p:sp>
        <p:nvSpPr>
          <p:cNvPr id="10" name="Box 205"/>
          <p:cNvSpPr/>
          <p:nvPr/>
        </p:nvSpPr>
        <p:spPr>
          <a:xfrm>
            <a:off x="3383280" y="1828800"/>
            <a:ext cx="2697480" cy="1207008"/>
          </a:xfrm>
          <a:prstGeom prst="roundRect">
            <a:avLst>
              <a:gd name="adj" fmla="val 6061"/>
            </a:avLst>
          </a:prstGeom>
          <a:solidFill>
            <a:schemeClr val="bg2"/>
          </a:solidFill>
          <a:ln w="12700">
            <a:solidFill>
              <a:schemeClr val="bg2"/>
            </a:solidFill>
            <a:prstDash val="solid"/>
          </a:ln>
        </p:spPr>
        <p:txBody>
          <a:bodyPr/>
          <a:lstStyle/>
          <a:p>
            <a:endParaRPr lang="en-GB"/>
          </a:p>
        </p:txBody>
      </p:sp>
      <p:sp>
        <p:nvSpPr>
          <p:cNvPr id="11" name="Icon circle 206"/>
          <p:cNvSpPr/>
          <p:nvPr/>
        </p:nvSpPr>
        <p:spPr>
          <a:xfrm>
            <a:off x="3520440" y="1993392"/>
            <a:ext cx="475488" cy="475488"/>
          </a:xfrm>
          <a:prstGeom prst="ellipse">
            <a:avLst/>
          </a:prstGeom>
          <a:solidFill>
            <a:schemeClr val="accent2"/>
          </a:solidFill>
          <a:ln w="12700">
            <a:solidFill>
              <a:schemeClr val="accent2"/>
            </a:solidFill>
            <a:prstDash val="solid"/>
          </a:ln>
        </p:spPr>
        <p:txBody>
          <a:bodyPr/>
          <a:lstStyle/>
          <a:p>
            <a:endParaRPr lang="en-GB"/>
          </a:p>
        </p:txBody>
      </p:sp>
      <p:pic>
        <p:nvPicPr>
          <p:cNvPr id="12" name="Icon 207" descr="preencoded.png"/>
          <p:cNvPicPr>
            <a:picLocks noChangeAspect="1"/>
          </p:cNvPicPr>
          <p:nvPr/>
        </p:nvPicPr>
        <p:blipFill>
          <a:blip r:embed="rId4"/>
          <a:stretch>
            <a:fillRect/>
          </a:stretch>
        </p:blipFill>
        <p:spPr>
          <a:xfrm>
            <a:off x="3639312" y="2112264"/>
            <a:ext cx="237744" cy="237744"/>
          </a:xfrm>
          <a:prstGeom prst="rect">
            <a:avLst/>
          </a:prstGeom>
        </p:spPr>
      </p:pic>
      <p:sp>
        <p:nvSpPr>
          <p:cNvPr id="13" name="Text 208"/>
          <p:cNvSpPr txBox="1"/>
          <p:nvPr/>
        </p:nvSpPr>
        <p:spPr>
          <a:xfrm>
            <a:off x="4096512" y="1901952"/>
            <a:ext cx="1892808" cy="1078992"/>
          </a:xfrm>
          <a:prstGeom prst="rect">
            <a:avLst/>
          </a:prstGeom>
          <a:noFill/>
          <a:ln/>
        </p:spPr>
        <p:txBody>
          <a:bodyPr wrap="square" lIns="0" tIns="0" rIns="0" bIns="0" rtlCol="0" anchor="ctr"/>
          <a:lstStyle/>
          <a:p>
            <a:pPr marL="0" indent="0">
              <a:buNone/>
            </a:pPr>
            <a:r>
              <a:rPr lang="en-US" sz="1250" b="1" dirty="0">
                <a:solidFill>
                  <a:schemeClr val="tx2"/>
                </a:solidFill>
              </a:rPr>
              <a:t>Communication</a:t>
            </a:r>
            <a:endParaRPr lang="en-US" sz="1250" dirty="0"/>
          </a:p>
          <a:p>
            <a:pPr marL="0" indent="0">
              <a:buNone/>
            </a:pPr>
            <a:r>
              <a:rPr lang="en-US" sz="1250" dirty="0">
                <a:solidFill>
                  <a:schemeClr val="tx1"/>
                </a:solidFill>
              </a:rPr>
              <a:t>Aphasia (finding words) and slurred speech</a:t>
            </a:r>
            <a:endParaRPr lang="en-US" sz="1250" dirty="0"/>
          </a:p>
        </p:txBody>
      </p:sp>
      <p:sp>
        <p:nvSpPr>
          <p:cNvPr id="14" name="Box 209"/>
          <p:cNvSpPr/>
          <p:nvPr/>
        </p:nvSpPr>
        <p:spPr>
          <a:xfrm>
            <a:off x="548640" y="3154680"/>
            <a:ext cx="2697480" cy="1207008"/>
          </a:xfrm>
          <a:prstGeom prst="roundRect">
            <a:avLst>
              <a:gd name="adj" fmla="val 6061"/>
            </a:avLst>
          </a:prstGeom>
          <a:solidFill>
            <a:schemeClr val="bg2"/>
          </a:solidFill>
          <a:ln w="12700">
            <a:solidFill>
              <a:schemeClr val="bg2"/>
            </a:solidFill>
            <a:prstDash val="solid"/>
          </a:ln>
        </p:spPr>
        <p:txBody>
          <a:bodyPr/>
          <a:lstStyle/>
          <a:p>
            <a:endParaRPr lang="en-GB"/>
          </a:p>
        </p:txBody>
      </p:sp>
      <p:sp>
        <p:nvSpPr>
          <p:cNvPr id="15" name="Icon circle 210"/>
          <p:cNvSpPr/>
          <p:nvPr/>
        </p:nvSpPr>
        <p:spPr>
          <a:xfrm>
            <a:off x="685800" y="3319272"/>
            <a:ext cx="475488" cy="475488"/>
          </a:xfrm>
          <a:prstGeom prst="ellipse">
            <a:avLst/>
          </a:prstGeom>
          <a:solidFill>
            <a:schemeClr val="accent6"/>
          </a:solidFill>
          <a:ln w="12700">
            <a:solidFill>
              <a:schemeClr val="accent6"/>
            </a:solidFill>
            <a:prstDash val="solid"/>
          </a:ln>
        </p:spPr>
        <p:txBody>
          <a:bodyPr/>
          <a:lstStyle/>
          <a:p>
            <a:endParaRPr lang="en-GB"/>
          </a:p>
        </p:txBody>
      </p:sp>
      <p:pic>
        <p:nvPicPr>
          <p:cNvPr id="16" name="Icon 211" descr="preencoded.png"/>
          <p:cNvPicPr>
            <a:picLocks noChangeAspect="1"/>
          </p:cNvPicPr>
          <p:nvPr/>
        </p:nvPicPr>
        <p:blipFill>
          <a:blip r:embed="rId5"/>
          <a:stretch>
            <a:fillRect/>
          </a:stretch>
        </p:blipFill>
        <p:spPr>
          <a:xfrm>
            <a:off x="804672" y="3438144"/>
            <a:ext cx="237744" cy="237744"/>
          </a:xfrm>
          <a:prstGeom prst="rect">
            <a:avLst/>
          </a:prstGeom>
        </p:spPr>
      </p:pic>
      <p:sp>
        <p:nvSpPr>
          <p:cNvPr id="17" name="Text 212"/>
          <p:cNvSpPr txBox="1"/>
          <p:nvPr/>
        </p:nvSpPr>
        <p:spPr>
          <a:xfrm>
            <a:off x="1261872" y="3227832"/>
            <a:ext cx="1892808" cy="1078992"/>
          </a:xfrm>
          <a:prstGeom prst="rect">
            <a:avLst/>
          </a:prstGeom>
          <a:noFill/>
          <a:ln/>
        </p:spPr>
        <p:txBody>
          <a:bodyPr wrap="square" lIns="0" tIns="0" rIns="0" bIns="0" rtlCol="0" anchor="ctr"/>
          <a:lstStyle/>
          <a:p>
            <a:pPr marL="0" indent="0">
              <a:buNone/>
            </a:pPr>
            <a:r>
              <a:rPr lang="en-US" sz="1250" b="1" dirty="0">
                <a:solidFill>
                  <a:schemeClr val="tx2"/>
                </a:solidFill>
              </a:rPr>
              <a:t>Thinking</a:t>
            </a:r>
            <a:endParaRPr lang="en-US" sz="1250" dirty="0"/>
          </a:p>
          <a:p>
            <a:pPr marL="0" indent="0">
              <a:buNone/>
            </a:pPr>
            <a:r>
              <a:rPr lang="en-US" sz="1250" dirty="0">
                <a:solidFill>
                  <a:schemeClr val="tx1"/>
                </a:solidFill>
              </a:rPr>
              <a:t>Memory, concentration, fatigue; vision changes</a:t>
            </a:r>
            <a:endParaRPr lang="en-US" sz="1250" dirty="0"/>
          </a:p>
        </p:txBody>
      </p:sp>
      <p:sp>
        <p:nvSpPr>
          <p:cNvPr id="18" name="Box 213"/>
          <p:cNvSpPr/>
          <p:nvPr/>
        </p:nvSpPr>
        <p:spPr>
          <a:xfrm>
            <a:off x="3383280" y="3154680"/>
            <a:ext cx="2697480" cy="1207008"/>
          </a:xfrm>
          <a:prstGeom prst="roundRect">
            <a:avLst>
              <a:gd name="adj" fmla="val 6061"/>
            </a:avLst>
          </a:prstGeom>
          <a:solidFill>
            <a:schemeClr val="bg2"/>
          </a:solidFill>
          <a:ln w="12700">
            <a:solidFill>
              <a:schemeClr val="bg2"/>
            </a:solidFill>
            <a:prstDash val="solid"/>
          </a:ln>
        </p:spPr>
        <p:txBody>
          <a:bodyPr/>
          <a:lstStyle/>
          <a:p>
            <a:endParaRPr lang="en-GB"/>
          </a:p>
        </p:txBody>
      </p:sp>
      <p:sp>
        <p:nvSpPr>
          <p:cNvPr id="19" name="Icon circle 214"/>
          <p:cNvSpPr/>
          <p:nvPr/>
        </p:nvSpPr>
        <p:spPr>
          <a:xfrm>
            <a:off x="3520440" y="3319272"/>
            <a:ext cx="475488" cy="475488"/>
          </a:xfrm>
          <a:prstGeom prst="ellipse">
            <a:avLst/>
          </a:prstGeom>
          <a:solidFill>
            <a:schemeClr val="accent3"/>
          </a:solidFill>
          <a:ln w="12700">
            <a:solidFill>
              <a:schemeClr val="accent3"/>
            </a:solidFill>
            <a:prstDash val="solid"/>
          </a:ln>
        </p:spPr>
        <p:txBody>
          <a:bodyPr/>
          <a:lstStyle/>
          <a:p>
            <a:endParaRPr lang="en-GB"/>
          </a:p>
        </p:txBody>
      </p:sp>
      <p:pic>
        <p:nvPicPr>
          <p:cNvPr id="20" name="Icon 215" descr="preencoded.png"/>
          <p:cNvPicPr>
            <a:picLocks noChangeAspect="1"/>
          </p:cNvPicPr>
          <p:nvPr/>
        </p:nvPicPr>
        <p:blipFill>
          <a:blip r:embed="rId6"/>
          <a:stretch>
            <a:fillRect/>
          </a:stretch>
        </p:blipFill>
        <p:spPr>
          <a:xfrm>
            <a:off x="3639312" y="3438144"/>
            <a:ext cx="237744" cy="237744"/>
          </a:xfrm>
          <a:prstGeom prst="rect">
            <a:avLst/>
          </a:prstGeom>
        </p:spPr>
      </p:pic>
      <p:sp>
        <p:nvSpPr>
          <p:cNvPr id="21" name="Text 216"/>
          <p:cNvSpPr txBox="1"/>
          <p:nvPr/>
        </p:nvSpPr>
        <p:spPr>
          <a:xfrm>
            <a:off x="4096512" y="3227832"/>
            <a:ext cx="1892808" cy="1078992"/>
          </a:xfrm>
          <a:prstGeom prst="rect">
            <a:avLst/>
          </a:prstGeom>
          <a:noFill/>
          <a:ln/>
        </p:spPr>
        <p:txBody>
          <a:bodyPr wrap="square" lIns="0" tIns="0" rIns="0" bIns="0" rtlCol="0" anchor="ctr"/>
          <a:lstStyle/>
          <a:p>
            <a:pPr marL="0" indent="0">
              <a:buNone/>
            </a:pPr>
            <a:r>
              <a:rPr lang="en-US" sz="1250" b="1" dirty="0">
                <a:solidFill>
                  <a:schemeClr val="tx2"/>
                </a:solidFill>
              </a:rPr>
              <a:t>Emotions</a:t>
            </a:r>
            <a:endParaRPr lang="en-US" sz="1250" dirty="0"/>
          </a:p>
          <a:p>
            <a:pPr marL="0" indent="0">
              <a:buNone/>
            </a:pPr>
            <a:r>
              <a:rPr lang="en-US" sz="1250" dirty="0">
                <a:solidFill>
                  <a:schemeClr val="tx1"/>
                </a:solidFill>
              </a:rPr>
              <a:t>Depression, anxiety and emotionalism</a:t>
            </a:r>
            <a:endParaRPr lang="en-US" sz="1250" dirty="0"/>
          </a:p>
        </p:txBody>
      </p:sp>
      <p:sp>
        <p:nvSpPr>
          <p:cNvPr id="22" name="Text 217"/>
          <p:cNvSpPr txBox="1"/>
          <p:nvPr/>
        </p:nvSpPr>
        <p:spPr>
          <a:xfrm>
            <a:off x="548640" y="4526280"/>
            <a:ext cx="5532120" cy="548640"/>
          </a:xfrm>
          <a:prstGeom prst="rect">
            <a:avLst/>
          </a:prstGeom>
          <a:noFill/>
          <a:ln/>
        </p:spPr>
        <p:txBody>
          <a:bodyPr wrap="square" lIns="0" tIns="0" rIns="0" bIns="0" rtlCol="0" anchor="t"/>
          <a:lstStyle/>
          <a:p>
            <a:pPr marL="0" indent="0">
              <a:buNone/>
            </a:pPr>
            <a:r>
              <a:rPr lang="en-US" sz="1250" dirty="0">
                <a:solidFill>
                  <a:schemeClr val="accent5"/>
                </a:solidFill>
              </a:rPr>
              <a:t>Emotional changes such as anger, grief and loss of confidence are also common</a:t>
            </a:r>
            <a:r>
              <a:rPr lang="en-US" sz="1250" i="1" dirty="0">
                <a:solidFill>
                  <a:schemeClr val="accent5"/>
                </a:solidFill>
              </a:rPr>
              <a:t> (Stroke Association, no date a)</a:t>
            </a:r>
            <a:endParaRPr lang="en-US" sz="1250" dirty="0"/>
          </a:p>
        </p:txBody>
      </p:sp>
      <p:sp>
        <p:nvSpPr>
          <p:cNvPr id="23" name="Box 218"/>
          <p:cNvSpPr/>
          <p:nvPr/>
        </p:nvSpPr>
        <p:spPr>
          <a:xfrm>
            <a:off x="6400800" y="1463040"/>
            <a:ext cx="5239512" cy="1920240"/>
          </a:xfrm>
          <a:prstGeom prst="roundRect">
            <a:avLst>
              <a:gd name="adj" fmla="val 3810"/>
            </a:avLst>
          </a:prstGeom>
          <a:solidFill>
            <a:schemeClr val="tx2"/>
          </a:solidFill>
          <a:ln w="12700">
            <a:solidFill>
              <a:schemeClr val="tx2"/>
            </a:solidFill>
            <a:prstDash val="solid"/>
          </a:ln>
        </p:spPr>
        <p:txBody>
          <a:bodyPr/>
          <a:lstStyle/>
          <a:p>
            <a:endParaRPr lang="en-GB"/>
          </a:p>
        </p:txBody>
      </p:sp>
      <p:sp>
        <p:nvSpPr>
          <p:cNvPr id="24" name="Text 219"/>
          <p:cNvSpPr txBox="1"/>
          <p:nvPr/>
        </p:nvSpPr>
        <p:spPr>
          <a:xfrm>
            <a:off x="6629400" y="1554480"/>
            <a:ext cx="4846320" cy="1737360"/>
          </a:xfrm>
          <a:prstGeom prst="rect">
            <a:avLst/>
          </a:prstGeom>
          <a:noFill/>
          <a:ln/>
        </p:spPr>
        <p:txBody>
          <a:bodyPr wrap="square" lIns="0" tIns="0" rIns="0" bIns="0" rtlCol="0" anchor="ctr"/>
          <a:lstStyle/>
          <a:p>
            <a:pPr marL="0" indent="0">
              <a:buNone/>
            </a:pPr>
            <a:r>
              <a:rPr lang="en-US" sz="4000" b="1" dirty="0">
                <a:solidFill>
                  <a:schemeClr val="accent4"/>
                </a:solidFill>
                <a:latin typeface="+mj-lt" pitchFamily="34" charset="0"/>
                <a:ea typeface="+mj-lt" pitchFamily="34" charset="-122"/>
                <a:cs typeface="+mj-lt" pitchFamily="34" charset="-120"/>
              </a:rPr>
              <a:t>3 hours</a:t>
            </a:r>
            <a:endParaRPr lang="en-US" sz="1400" dirty="0"/>
          </a:p>
          <a:p>
            <a:pPr marL="0" indent="0">
              <a:buNone/>
            </a:pPr>
            <a:r>
              <a:rPr lang="en-US" sz="1500" dirty="0">
                <a:solidFill>
                  <a:schemeClr val="bg1"/>
                </a:solidFill>
              </a:rPr>
              <a:t>of rehabilitation a day, on at least 5 days a week, based on need</a:t>
            </a:r>
            <a:endParaRPr lang="en-US" sz="1400" dirty="0"/>
          </a:p>
          <a:p>
            <a:pPr marL="0" indent="0">
              <a:buNone/>
            </a:pPr>
            <a:r>
              <a:rPr lang="en-US" sz="1200" i="1" dirty="0">
                <a:solidFill>
                  <a:srgbClr val="C9D6E3"/>
                </a:solidFill>
              </a:rPr>
              <a:t> (NICE, 2023b)</a:t>
            </a:r>
            <a:endParaRPr lang="en-US" sz="1400" dirty="0"/>
          </a:p>
        </p:txBody>
      </p:sp>
      <p:sp>
        <p:nvSpPr>
          <p:cNvPr id="25" name="Text 220"/>
          <p:cNvSpPr txBox="1"/>
          <p:nvPr/>
        </p:nvSpPr>
        <p:spPr>
          <a:xfrm>
            <a:off x="6400800" y="3520440"/>
            <a:ext cx="5212080" cy="365760"/>
          </a:xfrm>
          <a:prstGeom prst="rect">
            <a:avLst/>
          </a:prstGeom>
          <a:noFill/>
          <a:ln/>
        </p:spPr>
        <p:txBody>
          <a:bodyPr wrap="square" lIns="0" tIns="0" rIns="0" bIns="0" rtlCol="0" anchor="t"/>
          <a:lstStyle/>
          <a:p>
            <a:pPr marL="0" indent="0">
              <a:buNone/>
            </a:pPr>
            <a:r>
              <a:rPr lang="en-US" sz="1500" b="1" dirty="0">
                <a:solidFill>
                  <a:schemeClr val="tx2"/>
                </a:solidFill>
              </a:rPr>
              <a:t>The rehabilitation team</a:t>
            </a:r>
            <a:r>
              <a:rPr lang="en-US" sz="1500" i="1" dirty="0">
                <a:solidFill>
                  <a:schemeClr val="accent5"/>
                </a:solidFill>
              </a:rPr>
              <a:t> (NHS 111 Wales, 2026)</a:t>
            </a:r>
            <a:endParaRPr lang="en-US" sz="1500" dirty="0"/>
          </a:p>
        </p:txBody>
      </p:sp>
      <p:sp>
        <p:nvSpPr>
          <p:cNvPr id="26" name="Box 221"/>
          <p:cNvSpPr/>
          <p:nvPr/>
        </p:nvSpPr>
        <p:spPr>
          <a:xfrm>
            <a:off x="6400800" y="3931920"/>
            <a:ext cx="2560320" cy="457200"/>
          </a:xfrm>
          <a:prstGeom prst="roundRect">
            <a:avLst>
              <a:gd name="adj" fmla="val 16000"/>
            </a:avLst>
          </a:prstGeom>
          <a:solidFill>
            <a:srgbClr val="D8ECF0"/>
          </a:solidFill>
          <a:ln w="12700">
            <a:solidFill>
              <a:srgbClr val="D8ECF0"/>
            </a:solidFill>
            <a:prstDash val="solid"/>
          </a:ln>
        </p:spPr>
        <p:txBody>
          <a:bodyPr/>
          <a:lstStyle/>
          <a:p>
            <a:endParaRPr lang="en-GB"/>
          </a:p>
        </p:txBody>
      </p:sp>
      <p:sp>
        <p:nvSpPr>
          <p:cNvPr id="27" name="Text 222"/>
          <p:cNvSpPr txBox="1"/>
          <p:nvPr/>
        </p:nvSpPr>
        <p:spPr>
          <a:xfrm>
            <a:off x="6510528" y="3931920"/>
            <a:ext cx="2377440" cy="457200"/>
          </a:xfrm>
          <a:prstGeom prst="rect">
            <a:avLst/>
          </a:prstGeom>
          <a:noFill/>
          <a:ln/>
        </p:spPr>
        <p:txBody>
          <a:bodyPr wrap="square" lIns="0" tIns="0" rIns="0" bIns="0" rtlCol="0" anchor="ctr"/>
          <a:lstStyle/>
          <a:p>
            <a:pPr marL="0" indent="0">
              <a:buNone/>
            </a:pPr>
            <a:r>
              <a:rPr lang="en-US" sz="1250" dirty="0">
                <a:solidFill>
                  <a:schemeClr val="tx1"/>
                </a:solidFill>
              </a:rPr>
              <a:t>Physiotherapist</a:t>
            </a:r>
            <a:endParaRPr lang="en-US" sz="1250" dirty="0"/>
          </a:p>
        </p:txBody>
      </p:sp>
      <p:sp>
        <p:nvSpPr>
          <p:cNvPr id="28" name="Box 223"/>
          <p:cNvSpPr/>
          <p:nvPr/>
        </p:nvSpPr>
        <p:spPr>
          <a:xfrm>
            <a:off x="9052560" y="3931920"/>
            <a:ext cx="2560320" cy="457200"/>
          </a:xfrm>
          <a:prstGeom prst="roundRect">
            <a:avLst>
              <a:gd name="adj" fmla="val 16000"/>
            </a:avLst>
          </a:prstGeom>
          <a:solidFill>
            <a:schemeClr val="accent4"/>
          </a:solidFill>
          <a:ln w="12700">
            <a:solidFill>
              <a:schemeClr val="accent4"/>
            </a:solidFill>
            <a:prstDash val="solid"/>
          </a:ln>
        </p:spPr>
        <p:txBody>
          <a:bodyPr/>
          <a:lstStyle/>
          <a:p>
            <a:endParaRPr lang="en-GB"/>
          </a:p>
        </p:txBody>
      </p:sp>
      <p:sp>
        <p:nvSpPr>
          <p:cNvPr id="29" name="Text 224"/>
          <p:cNvSpPr txBox="1"/>
          <p:nvPr/>
        </p:nvSpPr>
        <p:spPr>
          <a:xfrm>
            <a:off x="9162288" y="3931920"/>
            <a:ext cx="2377440" cy="457200"/>
          </a:xfrm>
          <a:prstGeom prst="rect">
            <a:avLst/>
          </a:prstGeom>
          <a:noFill/>
          <a:ln/>
        </p:spPr>
        <p:txBody>
          <a:bodyPr wrap="square" lIns="0" tIns="0" rIns="0" bIns="0" rtlCol="0" anchor="ctr"/>
          <a:lstStyle/>
          <a:p>
            <a:pPr marL="0" indent="0">
              <a:buNone/>
            </a:pPr>
            <a:r>
              <a:rPr lang="en-US" sz="1250" dirty="0">
                <a:solidFill>
                  <a:schemeClr val="tx1"/>
                </a:solidFill>
              </a:rPr>
              <a:t>Occupational therapist</a:t>
            </a:r>
            <a:endParaRPr lang="en-US" sz="1250" dirty="0"/>
          </a:p>
        </p:txBody>
      </p:sp>
      <p:sp>
        <p:nvSpPr>
          <p:cNvPr id="30" name="Box 225"/>
          <p:cNvSpPr/>
          <p:nvPr/>
        </p:nvSpPr>
        <p:spPr>
          <a:xfrm>
            <a:off x="6400800" y="4462272"/>
            <a:ext cx="2560320" cy="457200"/>
          </a:xfrm>
          <a:prstGeom prst="roundRect">
            <a:avLst>
              <a:gd name="adj" fmla="val 16000"/>
            </a:avLst>
          </a:prstGeom>
          <a:solidFill>
            <a:srgbClr val="D8ECF0"/>
          </a:solidFill>
          <a:ln w="12700">
            <a:solidFill>
              <a:srgbClr val="D8ECF0"/>
            </a:solidFill>
            <a:prstDash val="solid"/>
          </a:ln>
        </p:spPr>
        <p:txBody>
          <a:bodyPr/>
          <a:lstStyle/>
          <a:p>
            <a:endParaRPr lang="en-GB"/>
          </a:p>
        </p:txBody>
      </p:sp>
      <p:sp>
        <p:nvSpPr>
          <p:cNvPr id="31" name="Text 226"/>
          <p:cNvSpPr txBox="1"/>
          <p:nvPr/>
        </p:nvSpPr>
        <p:spPr>
          <a:xfrm>
            <a:off x="6510528" y="4462272"/>
            <a:ext cx="2377440" cy="457200"/>
          </a:xfrm>
          <a:prstGeom prst="rect">
            <a:avLst/>
          </a:prstGeom>
          <a:noFill/>
          <a:ln/>
        </p:spPr>
        <p:txBody>
          <a:bodyPr wrap="square" lIns="0" tIns="0" rIns="0" bIns="0" rtlCol="0" anchor="ctr"/>
          <a:lstStyle/>
          <a:p>
            <a:pPr marL="0" indent="0">
              <a:buNone/>
            </a:pPr>
            <a:r>
              <a:rPr lang="en-US" sz="1250" dirty="0">
                <a:solidFill>
                  <a:schemeClr val="tx1"/>
                </a:solidFill>
              </a:rPr>
              <a:t>Speech and language therapist</a:t>
            </a:r>
            <a:endParaRPr lang="en-US" sz="1250" dirty="0"/>
          </a:p>
        </p:txBody>
      </p:sp>
      <p:sp>
        <p:nvSpPr>
          <p:cNvPr id="32" name="Box 227"/>
          <p:cNvSpPr/>
          <p:nvPr/>
        </p:nvSpPr>
        <p:spPr>
          <a:xfrm>
            <a:off x="9052560" y="4462272"/>
            <a:ext cx="2560320" cy="457200"/>
          </a:xfrm>
          <a:prstGeom prst="roundRect">
            <a:avLst>
              <a:gd name="adj" fmla="val 16000"/>
            </a:avLst>
          </a:prstGeom>
          <a:solidFill>
            <a:schemeClr val="accent4"/>
          </a:solidFill>
          <a:ln w="12700">
            <a:solidFill>
              <a:schemeClr val="accent4"/>
            </a:solidFill>
            <a:prstDash val="solid"/>
          </a:ln>
        </p:spPr>
        <p:txBody>
          <a:bodyPr/>
          <a:lstStyle/>
          <a:p>
            <a:endParaRPr lang="en-GB"/>
          </a:p>
        </p:txBody>
      </p:sp>
      <p:sp>
        <p:nvSpPr>
          <p:cNvPr id="33" name="Text 228"/>
          <p:cNvSpPr txBox="1"/>
          <p:nvPr/>
        </p:nvSpPr>
        <p:spPr>
          <a:xfrm>
            <a:off x="9162288" y="4462272"/>
            <a:ext cx="2377440" cy="457200"/>
          </a:xfrm>
          <a:prstGeom prst="rect">
            <a:avLst/>
          </a:prstGeom>
          <a:noFill/>
          <a:ln/>
        </p:spPr>
        <p:txBody>
          <a:bodyPr wrap="square" lIns="0" tIns="0" rIns="0" bIns="0" rtlCol="0" anchor="ctr"/>
          <a:lstStyle/>
          <a:p>
            <a:pPr marL="0" indent="0">
              <a:buNone/>
            </a:pPr>
            <a:r>
              <a:rPr lang="en-US" sz="1250" dirty="0">
                <a:solidFill>
                  <a:schemeClr val="tx1"/>
                </a:solidFill>
              </a:rPr>
              <a:t>Psychologist</a:t>
            </a:r>
            <a:endParaRPr lang="en-US" sz="1250" dirty="0"/>
          </a:p>
        </p:txBody>
      </p:sp>
      <p:sp>
        <p:nvSpPr>
          <p:cNvPr id="34" name="Box 229"/>
          <p:cNvSpPr/>
          <p:nvPr/>
        </p:nvSpPr>
        <p:spPr>
          <a:xfrm>
            <a:off x="6400800" y="4992624"/>
            <a:ext cx="2560320" cy="457200"/>
          </a:xfrm>
          <a:prstGeom prst="roundRect">
            <a:avLst>
              <a:gd name="adj" fmla="val 16000"/>
            </a:avLst>
          </a:prstGeom>
          <a:solidFill>
            <a:srgbClr val="D8ECF0"/>
          </a:solidFill>
          <a:ln w="12700">
            <a:solidFill>
              <a:srgbClr val="D8ECF0"/>
            </a:solidFill>
            <a:prstDash val="solid"/>
          </a:ln>
        </p:spPr>
        <p:txBody>
          <a:bodyPr/>
          <a:lstStyle/>
          <a:p>
            <a:endParaRPr lang="en-GB"/>
          </a:p>
        </p:txBody>
      </p:sp>
      <p:sp>
        <p:nvSpPr>
          <p:cNvPr id="35" name="Text 230"/>
          <p:cNvSpPr txBox="1"/>
          <p:nvPr/>
        </p:nvSpPr>
        <p:spPr>
          <a:xfrm>
            <a:off x="6510528" y="4992624"/>
            <a:ext cx="2377440" cy="457200"/>
          </a:xfrm>
          <a:prstGeom prst="rect">
            <a:avLst/>
          </a:prstGeom>
          <a:noFill/>
          <a:ln/>
        </p:spPr>
        <p:txBody>
          <a:bodyPr wrap="square" lIns="0" tIns="0" rIns="0" bIns="0" rtlCol="0" anchor="ctr"/>
          <a:lstStyle/>
          <a:p>
            <a:pPr marL="0" indent="0">
              <a:buNone/>
            </a:pPr>
            <a:r>
              <a:rPr lang="en-US" sz="1250" dirty="0">
                <a:solidFill>
                  <a:schemeClr val="tx1"/>
                </a:solidFill>
              </a:rPr>
              <a:t>Dietitian</a:t>
            </a:r>
            <a:endParaRPr lang="en-US" sz="1250" dirty="0"/>
          </a:p>
        </p:txBody>
      </p:sp>
      <p:sp>
        <p:nvSpPr>
          <p:cNvPr id="36" name="Box 231"/>
          <p:cNvSpPr/>
          <p:nvPr/>
        </p:nvSpPr>
        <p:spPr>
          <a:xfrm>
            <a:off x="9052560" y="4992624"/>
            <a:ext cx="2560320" cy="457200"/>
          </a:xfrm>
          <a:prstGeom prst="roundRect">
            <a:avLst>
              <a:gd name="adj" fmla="val 16000"/>
            </a:avLst>
          </a:prstGeom>
          <a:solidFill>
            <a:schemeClr val="accent4"/>
          </a:solidFill>
          <a:ln w="12700">
            <a:solidFill>
              <a:schemeClr val="accent4"/>
            </a:solidFill>
            <a:prstDash val="solid"/>
          </a:ln>
        </p:spPr>
        <p:txBody>
          <a:bodyPr/>
          <a:lstStyle/>
          <a:p>
            <a:endParaRPr lang="en-GB"/>
          </a:p>
        </p:txBody>
      </p:sp>
      <p:sp>
        <p:nvSpPr>
          <p:cNvPr id="37" name="Text 232"/>
          <p:cNvSpPr txBox="1"/>
          <p:nvPr/>
        </p:nvSpPr>
        <p:spPr>
          <a:xfrm>
            <a:off x="9162288" y="4992624"/>
            <a:ext cx="2377440" cy="457200"/>
          </a:xfrm>
          <a:prstGeom prst="rect">
            <a:avLst/>
          </a:prstGeom>
          <a:noFill/>
          <a:ln/>
        </p:spPr>
        <p:txBody>
          <a:bodyPr wrap="square" lIns="0" tIns="0" rIns="0" bIns="0" rtlCol="0" anchor="ctr"/>
          <a:lstStyle/>
          <a:p>
            <a:pPr marL="0" indent="0">
              <a:buNone/>
            </a:pPr>
            <a:r>
              <a:rPr lang="en-US" sz="1250" dirty="0">
                <a:solidFill>
                  <a:schemeClr val="tx1"/>
                </a:solidFill>
              </a:rPr>
              <a:t>Stroke nurses and doctors</a:t>
            </a:r>
            <a:endParaRPr lang="en-US" sz="1250" dirty="0"/>
          </a:p>
        </p:txBody>
      </p:sp>
      <p:sp>
        <p:nvSpPr>
          <p:cNvPr id="38" name="Box 233"/>
          <p:cNvSpPr/>
          <p:nvPr/>
        </p:nvSpPr>
        <p:spPr>
          <a:xfrm>
            <a:off x="548640" y="5760720"/>
            <a:ext cx="11091672" cy="566928"/>
          </a:xfrm>
          <a:prstGeom prst="roundRect">
            <a:avLst>
              <a:gd name="adj" fmla="val 12903"/>
            </a:avLst>
          </a:prstGeom>
          <a:solidFill>
            <a:schemeClr val="bg2"/>
          </a:solidFill>
          <a:ln w="12700">
            <a:solidFill>
              <a:schemeClr val="bg2"/>
            </a:solidFill>
            <a:prstDash val="solid"/>
          </a:ln>
        </p:spPr>
        <p:txBody>
          <a:bodyPr/>
          <a:lstStyle/>
          <a:p>
            <a:endParaRPr lang="en-GB"/>
          </a:p>
        </p:txBody>
      </p:sp>
      <p:sp>
        <p:nvSpPr>
          <p:cNvPr id="39" name="Text 234"/>
          <p:cNvSpPr txBox="1"/>
          <p:nvPr/>
        </p:nvSpPr>
        <p:spPr>
          <a:xfrm>
            <a:off x="731520" y="5760720"/>
            <a:ext cx="10789920" cy="566928"/>
          </a:xfrm>
          <a:prstGeom prst="rect">
            <a:avLst/>
          </a:prstGeom>
          <a:noFill/>
          <a:ln/>
        </p:spPr>
        <p:txBody>
          <a:bodyPr wrap="square" lIns="0" tIns="0" rIns="0" bIns="0" rtlCol="0" anchor="ctr"/>
          <a:lstStyle/>
          <a:p>
            <a:pPr marL="0" indent="0">
              <a:buNone/>
            </a:pPr>
            <a:r>
              <a:rPr lang="en-US" sz="1300" b="1" dirty="0">
                <a:solidFill>
                  <a:schemeClr val="tx1"/>
                </a:solidFill>
              </a:rPr>
              <a:t>For John: </a:t>
            </a:r>
            <a:r>
              <a:rPr lang="en-US" sz="1300" dirty="0">
                <a:solidFill>
                  <a:schemeClr val="tx1"/>
                </a:solidFill>
              </a:rPr>
              <a:t>fatigue should be measured during rehabilitation and at his 6-month review</a:t>
            </a:r>
            <a:r>
              <a:rPr lang="en-US" sz="1300" i="1" dirty="0">
                <a:solidFill>
                  <a:schemeClr val="accent5"/>
                </a:solidFill>
              </a:rPr>
              <a:t> (NICE, 2023a)</a:t>
            </a:r>
            <a:r>
              <a:rPr lang="en-US" sz="1300" dirty="0">
                <a:solidFill>
                  <a:schemeClr val="tx1"/>
                </a:solidFill>
              </a:rPr>
              <a:t>, because it will shape a return to teaching.</a:t>
            </a:r>
            <a:endParaRPr lang="en-US" sz="1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Seeing the whole person: John's areas of need</a:t>
            </a:r>
            <a:endParaRPr lang="en-US" sz="2600" dirty="0"/>
          </a:p>
        </p:txBody>
      </p:sp>
      <p:sp>
        <p:nvSpPr>
          <p:cNvPr id="4"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9</a:t>
            </a:fld>
            <a:endParaRPr lang="en-US"/>
          </a:p>
        </p:txBody>
      </p:sp>
      <p:sp>
        <p:nvSpPr>
          <p:cNvPr id="3" name="Section tag 235"/>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JOHN'S NEEDS</a:t>
            </a:r>
            <a:endParaRPr lang="en-US" sz="1100" dirty="0"/>
          </a:p>
        </p:txBody>
      </p:sp>
      <p:sp>
        <p:nvSpPr>
          <p:cNvPr id="5" name="Badge 236"/>
          <p:cNvSpPr/>
          <p:nvPr/>
        </p:nvSpPr>
        <p:spPr>
          <a:xfrm>
            <a:off x="5367528" y="2788920"/>
            <a:ext cx="1463040" cy="146304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2200" b="1" dirty="0">
                <a:solidFill>
                  <a:schemeClr val="bg1"/>
                </a:solidFill>
                <a:latin typeface="+mj-lt" pitchFamily="34" charset="0"/>
                <a:ea typeface="+mj-lt" pitchFamily="34" charset="-122"/>
                <a:cs typeface="+mj-lt" pitchFamily="34" charset="-120"/>
              </a:rPr>
              <a:t>John</a:t>
            </a:r>
            <a:endParaRPr lang="en-US" sz="2200" dirty="0"/>
          </a:p>
        </p:txBody>
      </p:sp>
      <p:sp>
        <p:nvSpPr>
          <p:cNvPr id="6" name="Box 237"/>
          <p:cNvSpPr/>
          <p:nvPr/>
        </p:nvSpPr>
        <p:spPr>
          <a:xfrm>
            <a:off x="548640" y="1463040"/>
            <a:ext cx="3474720" cy="1417320"/>
          </a:xfrm>
          <a:prstGeom prst="roundRect">
            <a:avLst>
              <a:gd name="adj" fmla="val 5161"/>
            </a:avLst>
          </a:prstGeom>
          <a:solidFill>
            <a:schemeClr val="bg2"/>
          </a:solidFill>
          <a:ln w="12700">
            <a:solidFill>
              <a:srgbClr val="EEF5F7"/>
            </a:solidFill>
            <a:prstDash val="solid"/>
          </a:ln>
        </p:spPr>
        <p:txBody>
          <a:bodyPr/>
          <a:lstStyle/>
          <a:p>
            <a:endParaRPr lang="en-GB"/>
          </a:p>
        </p:txBody>
      </p:sp>
      <p:sp>
        <p:nvSpPr>
          <p:cNvPr id="7" name="Accent 238"/>
          <p:cNvSpPr/>
          <p:nvPr/>
        </p:nvSpPr>
        <p:spPr>
          <a:xfrm>
            <a:off x="548640" y="1463040"/>
            <a:ext cx="109728" cy="1417320"/>
          </a:xfrm>
          <a:prstGeom prst="rect">
            <a:avLst/>
          </a:prstGeom>
          <a:solidFill>
            <a:schemeClr val="tx2"/>
          </a:solidFill>
          <a:ln w="12700">
            <a:solidFill>
              <a:schemeClr val="tx2"/>
            </a:solidFill>
            <a:prstDash val="solid"/>
          </a:ln>
        </p:spPr>
        <p:txBody>
          <a:bodyPr/>
          <a:lstStyle/>
          <a:p>
            <a:endParaRPr lang="en-GB"/>
          </a:p>
        </p:txBody>
      </p:sp>
      <p:sp>
        <p:nvSpPr>
          <p:cNvPr id="8" name="Text 239"/>
          <p:cNvSpPr txBox="1"/>
          <p:nvPr/>
        </p:nvSpPr>
        <p:spPr>
          <a:xfrm>
            <a:off x="822960" y="1508760"/>
            <a:ext cx="3108960" cy="1325880"/>
          </a:xfrm>
          <a:prstGeom prst="rect">
            <a:avLst/>
          </a:prstGeom>
          <a:noFill/>
          <a:ln/>
        </p:spPr>
        <p:txBody>
          <a:bodyPr wrap="square" lIns="0" tIns="0" rIns="0" bIns="0" rtlCol="0" anchor="ctr"/>
          <a:lstStyle/>
          <a:p>
            <a:pPr marL="0" indent="0">
              <a:buNone/>
            </a:pPr>
            <a:r>
              <a:rPr lang="en-US" sz="1600" b="1" dirty="0">
                <a:solidFill>
                  <a:schemeClr val="tx2"/>
                </a:solidFill>
              </a:rPr>
              <a:t>Physical</a:t>
            </a:r>
            <a:endParaRPr lang="en-US" sz="1350" dirty="0"/>
          </a:p>
          <a:p>
            <a:pPr marL="0" indent="0">
              <a:buNone/>
            </a:pPr>
            <a:r>
              <a:rPr lang="en-US" sz="1350" dirty="0">
                <a:solidFill>
                  <a:schemeClr val="tx1"/>
                </a:solidFill>
              </a:rPr>
              <a:t>Weakness, balance, fatigue</a:t>
            </a:r>
            <a:endParaRPr lang="en-US" sz="1350" dirty="0"/>
          </a:p>
          <a:p>
            <a:pPr marL="0" indent="0">
              <a:buNone/>
            </a:pPr>
            <a:r>
              <a:rPr lang="en-US" sz="1350" dirty="0">
                <a:solidFill>
                  <a:schemeClr val="tx1"/>
                </a:solidFill>
              </a:rPr>
              <a:t>Secondary prevention medicines</a:t>
            </a:r>
            <a:r>
              <a:rPr lang="en-US" sz="1350" i="1" dirty="0">
                <a:solidFill>
                  <a:schemeClr val="accent5"/>
                </a:solidFill>
              </a:rPr>
              <a:t> (NICE, 2023a)</a:t>
            </a:r>
            <a:endParaRPr lang="en-US" sz="1350" dirty="0"/>
          </a:p>
        </p:txBody>
      </p:sp>
      <p:sp>
        <p:nvSpPr>
          <p:cNvPr id="9" name="Line 240"/>
          <p:cNvSpPr/>
          <p:nvPr/>
        </p:nvSpPr>
        <p:spPr>
          <a:xfrm>
            <a:off x="4010120" y="2446133"/>
            <a:ext cx="1356176" cy="815121"/>
          </a:xfrm>
          <a:prstGeom prst="line">
            <a:avLst/>
          </a:prstGeom>
          <a:noFill/>
          <a:ln w="25400">
            <a:solidFill>
              <a:srgbClr val="C3CCD6"/>
            </a:solidFill>
            <a:prstDash val="solid"/>
          </a:ln>
        </p:spPr>
        <p:txBody>
          <a:bodyPr/>
          <a:lstStyle/>
          <a:p>
            <a:endParaRPr lang="en-GB"/>
          </a:p>
        </p:txBody>
      </p:sp>
      <p:sp>
        <p:nvSpPr>
          <p:cNvPr id="10" name="Box 241"/>
          <p:cNvSpPr/>
          <p:nvPr/>
        </p:nvSpPr>
        <p:spPr>
          <a:xfrm>
            <a:off x="8138160" y="1463040"/>
            <a:ext cx="3474720" cy="1417320"/>
          </a:xfrm>
          <a:prstGeom prst="roundRect">
            <a:avLst>
              <a:gd name="adj" fmla="val 5161"/>
            </a:avLst>
          </a:prstGeom>
          <a:solidFill>
            <a:schemeClr val="bg2"/>
          </a:solidFill>
          <a:ln w="12700">
            <a:solidFill>
              <a:srgbClr val="EEF5F7"/>
            </a:solidFill>
            <a:prstDash val="solid"/>
          </a:ln>
        </p:spPr>
        <p:txBody>
          <a:bodyPr/>
          <a:lstStyle/>
          <a:p>
            <a:endParaRPr lang="en-GB"/>
          </a:p>
        </p:txBody>
      </p:sp>
      <p:sp>
        <p:nvSpPr>
          <p:cNvPr id="11" name="Accent 242"/>
          <p:cNvSpPr/>
          <p:nvPr/>
        </p:nvSpPr>
        <p:spPr>
          <a:xfrm>
            <a:off x="8138160" y="1463040"/>
            <a:ext cx="109728" cy="1417320"/>
          </a:xfrm>
          <a:prstGeom prst="rect">
            <a:avLst/>
          </a:prstGeom>
          <a:solidFill>
            <a:schemeClr val="accent2"/>
          </a:solidFill>
          <a:ln w="12700">
            <a:solidFill>
              <a:schemeClr val="accent2"/>
            </a:solidFill>
            <a:prstDash val="solid"/>
          </a:ln>
        </p:spPr>
        <p:txBody>
          <a:bodyPr/>
          <a:lstStyle/>
          <a:p>
            <a:endParaRPr lang="en-GB"/>
          </a:p>
        </p:txBody>
      </p:sp>
      <p:sp>
        <p:nvSpPr>
          <p:cNvPr id="12" name="Text 243"/>
          <p:cNvSpPr txBox="1"/>
          <p:nvPr/>
        </p:nvSpPr>
        <p:spPr>
          <a:xfrm>
            <a:off x="8412480" y="1508760"/>
            <a:ext cx="3108960" cy="1325880"/>
          </a:xfrm>
          <a:prstGeom prst="rect">
            <a:avLst/>
          </a:prstGeom>
          <a:noFill/>
          <a:ln/>
        </p:spPr>
        <p:txBody>
          <a:bodyPr wrap="square" lIns="0" tIns="0" rIns="0" bIns="0" rtlCol="0" anchor="ctr"/>
          <a:lstStyle/>
          <a:p>
            <a:pPr marL="0" indent="0">
              <a:buNone/>
            </a:pPr>
            <a:r>
              <a:rPr lang="en-US" sz="1600" b="1" dirty="0">
                <a:solidFill>
                  <a:schemeClr val="tx2"/>
                </a:solidFill>
              </a:rPr>
              <a:t>Emotional</a:t>
            </a:r>
            <a:endParaRPr lang="en-US" sz="1350" dirty="0"/>
          </a:p>
          <a:p>
            <a:pPr marL="0" indent="0">
              <a:buNone/>
            </a:pPr>
            <a:r>
              <a:rPr lang="en-US" sz="1350" dirty="0">
                <a:solidFill>
                  <a:schemeClr val="tx1"/>
                </a:solidFill>
              </a:rPr>
              <a:t>Shock of a stroke at 45</a:t>
            </a:r>
            <a:endParaRPr lang="en-US" sz="1350" dirty="0"/>
          </a:p>
          <a:p>
            <a:pPr marL="0" indent="0">
              <a:buNone/>
            </a:pPr>
            <a:r>
              <a:rPr lang="en-US" sz="1350" dirty="0">
                <a:solidFill>
                  <a:schemeClr val="tx1"/>
                </a:solidFill>
              </a:rPr>
              <a:t>Low mood, anxiety, anger</a:t>
            </a:r>
            <a:r>
              <a:rPr lang="en-US" sz="1350" i="1" dirty="0">
                <a:solidFill>
                  <a:schemeClr val="accent5"/>
                </a:solidFill>
              </a:rPr>
              <a:t> (Stroke Association, no date a)</a:t>
            </a:r>
            <a:endParaRPr lang="en-US" sz="1350" dirty="0"/>
          </a:p>
        </p:txBody>
      </p:sp>
      <p:sp>
        <p:nvSpPr>
          <p:cNvPr id="13" name="Line 244"/>
          <p:cNvSpPr/>
          <p:nvPr/>
        </p:nvSpPr>
        <p:spPr>
          <a:xfrm flipV="1">
            <a:off x="6831007" y="2448491"/>
            <a:ext cx="1322255" cy="810534"/>
          </a:xfrm>
          <a:prstGeom prst="line">
            <a:avLst/>
          </a:prstGeom>
          <a:noFill/>
          <a:ln w="25400">
            <a:solidFill>
              <a:srgbClr val="C3CCD6"/>
            </a:solidFill>
            <a:prstDash val="solid"/>
          </a:ln>
        </p:spPr>
        <p:txBody>
          <a:bodyPr/>
          <a:lstStyle/>
          <a:p>
            <a:endParaRPr lang="en-GB"/>
          </a:p>
        </p:txBody>
      </p:sp>
      <p:sp>
        <p:nvSpPr>
          <p:cNvPr id="14" name="Box 245"/>
          <p:cNvSpPr/>
          <p:nvPr/>
        </p:nvSpPr>
        <p:spPr>
          <a:xfrm>
            <a:off x="548640" y="4160520"/>
            <a:ext cx="3474720" cy="1417320"/>
          </a:xfrm>
          <a:prstGeom prst="roundRect">
            <a:avLst>
              <a:gd name="adj" fmla="val 5161"/>
            </a:avLst>
          </a:prstGeom>
          <a:solidFill>
            <a:schemeClr val="bg2"/>
          </a:solidFill>
          <a:ln w="12700">
            <a:solidFill>
              <a:srgbClr val="EEF5F7"/>
            </a:solidFill>
            <a:prstDash val="solid"/>
          </a:ln>
        </p:spPr>
        <p:txBody>
          <a:bodyPr/>
          <a:lstStyle/>
          <a:p>
            <a:endParaRPr lang="en-GB"/>
          </a:p>
        </p:txBody>
      </p:sp>
      <p:sp>
        <p:nvSpPr>
          <p:cNvPr id="15" name="Accent 246"/>
          <p:cNvSpPr/>
          <p:nvPr/>
        </p:nvSpPr>
        <p:spPr>
          <a:xfrm>
            <a:off x="548640" y="4160520"/>
            <a:ext cx="109728" cy="1417320"/>
          </a:xfrm>
          <a:prstGeom prst="rect">
            <a:avLst/>
          </a:prstGeom>
          <a:solidFill>
            <a:schemeClr val="accent6"/>
          </a:solidFill>
          <a:ln w="12700">
            <a:solidFill>
              <a:schemeClr val="accent6"/>
            </a:solidFill>
            <a:prstDash val="solid"/>
          </a:ln>
        </p:spPr>
        <p:txBody>
          <a:bodyPr/>
          <a:lstStyle/>
          <a:p>
            <a:endParaRPr lang="en-GB"/>
          </a:p>
        </p:txBody>
      </p:sp>
      <p:sp>
        <p:nvSpPr>
          <p:cNvPr id="16" name="Text 247"/>
          <p:cNvSpPr txBox="1"/>
          <p:nvPr/>
        </p:nvSpPr>
        <p:spPr>
          <a:xfrm>
            <a:off x="822960" y="4206240"/>
            <a:ext cx="3108960" cy="1325880"/>
          </a:xfrm>
          <a:prstGeom prst="rect">
            <a:avLst/>
          </a:prstGeom>
          <a:noFill/>
          <a:ln/>
        </p:spPr>
        <p:txBody>
          <a:bodyPr wrap="square" lIns="0" tIns="0" rIns="0" bIns="0" rtlCol="0" anchor="ctr"/>
          <a:lstStyle/>
          <a:p>
            <a:pPr marL="0" indent="0">
              <a:buNone/>
            </a:pPr>
            <a:r>
              <a:rPr lang="en-US" sz="1600" b="1" dirty="0">
                <a:solidFill>
                  <a:schemeClr val="tx2"/>
                </a:solidFill>
              </a:rPr>
              <a:t>Family</a:t>
            </a:r>
            <a:endParaRPr lang="en-US" sz="1350" dirty="0"/>
          </a:p>
          <a:p>
            <a:pPr marL="0" indent="0">
              <a:buNone/>
            </a:pPr>
            <a:r>
              <a:rPr lang="en-US" sz="1350" dirty="0">
                <a:solidFill>
                  <a:schemeClr val="tx1"/>
                </a:solidFill>
              </a:rPr>
              <a:t>Wife may become a carer</a:t>
            </a:r>
            <a:endParaRPr lang="en-US" sz="1350" dirty="0"/>
          </a:p>
          <a:p>
            <a:pPr marL="0" indent="0">
              <a:buNone/>
            </a:pPr>
            <a:r>
              <a:rPr lang="en-US" sz="1350" dirty="0">
                <a:solidFill>
                  <a:schemeClr val="tx1"/>
                </a:solidFill>
              </a:rPr>
              <a:t>Two children under 18</a:t>
            </a:r>
            <a:r>
              <a:rPr lang="en-US" sz="1350" i="1" dirty="0">
                <a:solidFill>
                  <a:schemeClr val="accent5"/>
                </a:solidFill>
              </a:rPr>
              <a:t> (NHS, 2023; NHS, 2024b)</a:t>
            </a:r>
            <a:endParaRPr lang="en-US" sz="1350" dirty="0"/>
          </a:p>
        </p:txBody>
      </p:sp>
      <p:sp>
        <p:nvSpPr>
          <p:cNvPr id="17" name="Line 248"/>
          <p:cNvSpPr/>
          <p:nvPr/>
        </p:nvSpPr>
        <p:spPr>
          <a:xfrm flipV="1">
            <a:off x="4010120" y="3779627"/>
            <a:ext cx="1356176" cy="815121"/>
          </a:xfrm>
          <a:prstGeom prst="line">
            <a:avLst/>
          </a:prstGeom>
          <a:noFill/>
          <a:ln w="25400">
            <a:solidFill>
              <a:srgbClr val="C3CCD6"/>
            </a:solidFill>
            <a:prstDash val="solid"/>
          </a:ln>
        </p:spPr>
        <p:txBody>
          <a:bodyPr/>
          <a:lstStyle/>
          <a:p>
            <a:endParaRPr lang="en-GB"/>
          </a:p>
        </p:txBody>
      </p:sp>
      <p:sp>
        <p:nvSpPr>
          <p:cNvPr id="18" name="Box 249"/>
          <p:cNvSpPr/>
          <p:nvPr/>
        </p:nvSpPr>
        <p:spPr>
          <a:xfrm>
            <a:off x="8138160" y="4160520"/>
            <a:ext cx="3474720" cy="1417320"/>
          </a:xfrm>
          <a:prstGeom prst="roundRect">
            <a:avLst>
              <a:gd name="adj" fmla="val 5161"/>
            </a:avLst>
          </a:prstGeom>
          <a:solidFill>
            <a:schemeClr val="bg2"/>
          </a:solidFill>
          <a:ln w="12700">
            <a:solidFill>
              <a:srgbClr val="EEF5F7"/>
            </a:solidFill>
            <a:prstDash val="solid"/>
          </a:ln>
        </p:spPr>
        <p:txBody>
          <a:bodyPr/>
          <a:lstStyle/>
          <a:p>
            <a:endParaRPr lang="en-GB"/>
          </a:p>
        </p:txBody>
      </p:sp>
      <p:sp>
        <p:nvSpPr>
          <p:cNvPr id="19" name="Accent 250"/>
          <p:cNvSpPr/>
          <p:nvPr/>
        </p:nvSpPr>
        <p:spPr>
          <a:xfrm>
            <a:off x="8138160" y="4160520"/>
            <a:ext cx="109728" cy="1417320"/>
          </a:xfrm>
          <a:prstGeom prst="rect">
            <a:avLst/>
          </a:prstGeom>
          <a:solidFill>
            <a:schemeClr val="accent3"/>
          </a:solidFill>
          <a:ln w="12700">
            <a:solidFill>
              <a:schemeClr val="accent3"/>
            </a:solidFill>
            <a:prstDash val="solid"/>
          </a:ln>
        </p:spPr>
        <p:txBody>
          <a:bodyPr/>
          <a:lstStyle/>
          <a:p>
            <a:endParaRPr lang="en-GB"/>
          </a:p>
        </p:txBody>
      </p:sp>
      <p:sp>
        <p:nvSpPr>
          <p:cNvPr id="20" name="Text 251"/>
          <p:cNvSpPr txBox="1"/>
          <p:nvPr/>
        </p:nvSpPr>
        <p:spPr>
          <a:xfrm>
            <a:off x="8412480" y="4206240"/>
            <a:ext cx="3108960" cy="1325880"/>
          </a:xfrm>
          <a:prstGeom prst="rect">
            <a:avLst/>
          </a:prstGeom>
          <a:noFill/>
          <a:ln/>
        </p:spPr>
        <p:txBody>
          <a:bodyPr wrap="square" lIns="0" tIns="0" rIns="0" bIns="0" rtlCol="0" anchor="ctr"/>
          <a:lstStyle/>
          <a:p>
            <a:pPr marL="0" indent="0">
              <a:buNone/>
            </a:pPr>
            <a:r>
              <a:rPr lang="en-US" sz="1600" b="1" dirty="0">
                <a:solidFill>
                  <a:schemeClr val="tx2"/>
                </a:solidFill>
              </a:rPr>
              <a:t>Work and money</a:t>
            </a:r>
            <a:endParaRPr lang="en-US" sz="1350" dirty="0"/>
          </a:p>
          <a:p>
            <a:pPr marL="0" indent="0">
              <a:buNone/>
            </a:pPr>
            <a:r>
              <a:rPr lang="en-US" sz="1350" dirty="0">
                <a:solidFill>
                  <a:schemeClr val="tx1"/>
                </a:solidFill>
              </a:rPr>
              <a:t>Full-time teaching role</a:t>
            </a:r>
            <a:endParaRPr lang="en-US" sz="1350" dirty="0"/>
          </a:p>
          <a:p>
            <a:pPr marL="0" indent="0">
              <a:buNone/>
            </a:pPr>
            <a:r>
              <a:rPr lang="en-US" sz="1350" dirty="0">
                <a:solidFill>
                  <a:schemeClr val="tx1"/>
                </a:solidFill>
              </a:rPr>
              <a:t>Sick pay, driving, commuting</a:t>
            </a:r>
            <a:r>
              <a:rPr lang="en-US" sz="1350" i="1" dirty="0">
                <a:solidFill>
                  <a:schemeClr val="accent5"/>
                </a:solidFill>
              </a:rPr>
              <a:t> (Stroke Association, no date b)</a:t>
            </a:r>
            <a:endParaRPr lang="en-US" sz="1350" dirty="0"/>
          </a:p>
        </p:txBody>
      </p:sp>
      <p:sp>
        <p:nvSpPr>
          <p:cNvPr id="21" name="Line 252"/>
          <p:cNvSpPr/>
          <p:nvPr/>
        </p:nvSpPr>
        <p:spPr>
          <a:xfrm>
            <a:off x="6831007" y="3781854"/>
            <a:ext cx="1322255" cy="810534"/>
          </a:xfrm>
          <a:prstGeom prst="line">
            <a:avLst/>
          </a:prstGeom>
          <a:noFill/>
          <a:ln w="25400">
            <a:solidFill>
              <a:srgbClr val="C3CCD6"/>
            </a:solidFill>
            <a:prstDash val="solid"/>
          </a:ln>
        </p:spPr>
        <p:txBody>
          <a:bodyPr/>
          <a:lstStyle/>
          <a:p>
            <a:endParaRPr lang="en-GB"/>
          </a:p>
        </p:txBody>
      </p:sp>
      <p:sp>
        <p:nvSpPr>
          <p:cNvPr id="22" name="Box 253"/>
          <p:cNvSpPr/>
          <p:nvPr/>
        </p:nvSpPr>
        <p:spPr>
          <a:xfrm>
            <a:off x="4343400" y="5074920"/>
            <a:ext cx="3474720" cy="868680"/>
          </a:xfrm>
          <a:prstGeom prst="roundRect">
            <a:avLst>
              <a:gd name="adj" fmla="val 8421"/>
            </a:avLst>
          </a:prstGeom>
          <a:solidFill>
            <a:schemeClr val="bg2"/>
          </a:solidFill>
          <a:ln w="12700">
            <a:solidFill>
              <a:srgbClr val="EEF5F7"/>
            </a:solidFill>
            <a:prstDash val="solid"/>
          </a:ln>
        </p:spPr>
        <p:txBody>
          <a:bodyPr/>
          <a:lstStyle/>
          <a:p>
            <a:endParaRPr lang="en-GB"/>
          </a:p>
        </p:txBody>
      </p:sp>
      <p:sp>
        <p:nvSpPr>
          <p:cNvPr id="23" name="Accent 254"/>
          <p:cNvSpPr/>
          <p:nvPr/>
        </p:nvSpPr>
        <p:spPr>
          <a:xfrm>
            <a:off x="4343400" y="5074920"/>
            <a:ext cx="109728" cy="868680"/>
          </a:xfrm>
          <a:prstGeom prst="rect">
            <a:avLst/>
          </a:prstGeom>
          <a:solidFill>
            <a:schemeClr val="accent5"/>
          </a:solidFill>
          <a:ln w="12700">
            <a:solidFill>
              <a:schemeClr val="accent5"/>
            </a:solidFill>
            <a:prstDash val="solid"/>
          </a:ln>
        </p:spPr>
        <p:txBody>
          <a:bodyPr/>
          <a:lstStyle/>
          <a:p>
            <a:endParaRPr lang="en-GB"/>
          </a:p>
        </p:txBody>
      </p:sp>
      <p:sp>
        <p:nvSpPr>
          <p:cNvPr id="24" name="Text 255"/>
          <p:cNvSpPr txBox="1"/>
          <p:nvPr/>
        </p:nvSpPr>
        <p:spPr>
          <a:xfrm>
            <a:off x="4617720" y="5120640"/>
            <a:ext cx="3108960" cy="777240"/>
          </a:xfrm>
          <a:prstGeom prst="rect">
            <a:avLst/>
          </a:prstGeom>
          <a:noFill/>
          <a:ln/>
        </p:spPr>
        <p:txBody>
          <a:bodyPr wrap="square" lIns="0" tIns="0" rIns="0" bIns="0" rtlCol="0" anchor="ctr"/>
          <a:lstStyle/>
          <a:p>
            <a:pPr marL="0" indent="0">
              <a:buNone/>
            </a:pPr>
            <a:r>
              <a:rPr lang="en-US" sz="1350" b="1" dirty="0">
                <a:solidFill>
                  <a:schemeClr val="tx2"/>
                </a:solidFill>
              </a:rPr>
              <a:t>Information: </a:t>
            </a:r>
            <a:r>
              <a:rPr lang="en-US" sz="1350" dirty="0">
                <a:solidFill>
                  <a:schemeClr val="tx1"/>
                </a:solidFill>
              </a:rPr>
              <a:t>Understanding his stroke; Who to call; local services</a:t>
            </a:r>
            <a:r>
              <a:rPr lang="en-US" sz="1350" i="1" dirty="0">
                <a:solidFill>
                  <a:schemeClr val="accent5"/>
                </a:solidFill>
              </a:rPr>
              <a:t> (Stroke Association, no date d)</a:t>
            </a:r>
            <a:endParaRPr lang="en-US" sz="1350" dirty="0"/>
          </a:p>
        </p:txBody>
      </p:sp>
      <p:sp>
        <p:nvSpPr>
          <p:cNvPr id="25" name="Line 256"/>
          <p:cNvSpPr/>
          <p:nvPr/>
        </p:nvSpPr>
        <p:spPr>
          <a:xfrm flipV="1">
            <a:off x="6084964" y="4297647"/>
            <a:ext cx="6937" cy="754432"/>
          </a:xfrm>
          <a:prstGeom prst="line">
            <a:avLst/>
          </a:prstGeom>
          <a:noFill/>
          <a:ln w="25400">
            <a:solidFill>
              <a:srgbClr val="C3CCD6"/>
            </a:solidFill>
            <a:prstDash val="solid"/>
          </a:ln>
        </p:spPr>
        <p:txBody>
          <a:bodyPr/>
          <a:lstStyle/>
          <a:p>
            <a:endParaRPr lang="en-GB"/>
          </a:p>
        </p:txBody>
      </p:sp>
      <p:sp>
        <p:nvSpPr>
          <p:cNvPr id="26" name="Text 257"/>
          <p:cNvSpPr txBox="1"/>
          <p:nvPr/>
        </p:nvSpPr>
        <p:spPr>
          <a:xfrm>
            <a:off x="4343400" y="1463040"/>
            <a:ext cx="3520440" cy="685800"/>
          </a:xfrm>
          <a:prstGeom prst="rect">
            <a:avLst/>
          </a:prstGeom>
          <a:noFill/>
          <a:ln/>
        </p:spPr>
        <p:txBody>
          <a:bodyPr wrap="square" lIns="0" tIns="0" rIns="0" bIns="0" rtlCol="0" anchor="ctr"/>
          <a:lstStyle/>
          <a:p>
            <a:pPr marL="0" indent="0" algn="ctr">
              <a:buNone/>
            </a:pPr>
            <a:r>
              <a:rPr lang="en-US" sz="1300" dirty="0">
                <a:solidFill>
                  <a:schemeClr val="accent5"/>
                </a:solidFill>
              </a:rPr>
              <a:t>A structured 6-month review covers 35 problem areas</a:t>
            </a:r>
            <a:r>
              <a:rPr lang="en-US" sz="1300" i="1" dirty="0">
                <a:solidFill>
                  <a:schemeClr val="accent5"/>
                </a:solidFill>
              </a:rPr>
              <a:t> (Stroke Association, 2026)</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Wider influences on John's health</a:t>
            </a:r>
            <a:endParaRPr lang="en-US" sz="2600" dirty="0"/>
          </a:p>
        </p:txBody>
      </p:sp>
      <p:sp>
        <p:nvSpPr>
          <p:cNvPr id="25"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10</a:t>
            </a:fld>
            <a:endParaRPr lang="en-US"/>
          </a:p>
        </p:txBody>
      </p:sp>
      <p:sp>
        <p:nvSpPr>
          <p:cNvPr id="3" name="Section tag 258"/>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JOHN'S NEEDS</a:t>
            </a:r>
            <a:endParaRPr lang="en-US" sz="1100" dirty="0"/>
          </a:p>
        </p:txBody>
      </p:sp>
      <p:sp>
        <p:nvSpPr>
          <p:cNvPr id="5" name="Box 259"/>
          <p:cNvSpPr/>
          <p:nvPr/>
        </p:nvSpPr>
        <p:spPr>
          <a:xfrm>
            <a:off x="1828800" y="1417320"/>
            <a:ext cx="3474720" cy="713232"/>
          </a:xfrm>
          <a:prstGeom prst="roundRect">
            <a:avLst>
              <a:gd name="adj" fmla="val 10256"/>
            </a:avLst>
          </a:prstGeom>
          <a:solidFill>
            <a:schemeClr val="accent1"/>
          </a:solidFill>
          <a:ln w="12700">
            <a:solidFill>
              <a:schemeClr val="accent1"/>
            </a:solidFill>
            <a:prstDash val="solid"/>
          </a:ln>
        </p:spPr>
        <p:txBody>
          <a:bodyPr/>
          <a:lstStyle/>
          <a:p>
            <a:endParaRPr lang="en-GB"/>
          </a:p>
        </p:txBody>
      </p:sp>
      <p:sp>
        <p:nvSpPr>
          <p:cNvPr id="6" name="Text 260"/>
          <p:cNvSpPr txBox="1"/>
          <p:nvPr/>
        </p:nvSpPr>
        <p:spPr>
          <a:xfrm>
            <a:off x="1828800" y="1417320"/>
            <a:ext cx="3474720" cy="713232"/>
          </a:xfrm>
          <a:prstGeom prst="rect">
            <a:avLst/>
          </a:prstGeom>
          <a:noFill/>
          <a:ln/>
        </p:spPr>
        <p:txBody>
          <a:bodyPr wrap="square" lIns="0" tIns="0" rIns="0" bIns="0" rtlCol="0" anchor="ctr"/>
          <a:lstStyle/>
          <a:p>
            <a:pPr marL="0" indent="0" algn="ctr">
              <a:buNone/>
            </a:pPr>
            <a:r>
              <a:rPr lang="en-US" sz="2400" b="1" dirty="0">
                <a:solidFill>
                  <a:schemeClr val="bg1"/>
                </a:solidFill>
                <a:latin typeface="+mj-lt" pitchFamily="34" charset="0"/>
                <a:ea typeface="+mj-lt" pitchFamily="34" charset="-122"/>
                <a:cs typeface="+mj-lt" pitchFamily="34" charset="-120"/>
              </a:rPr>
              <a:t>1</a:t>
            </a:r>
            <a:endParaRPr lang="en-US" sz="2400" dirty="0"/>
          </a:p>
        </p:txBody>
      </p:sp>
      <p:sp>
        <p:nvSpPr>
          <p:cNvPr id="7" name="Text 261"/>
          <p:cNvSpPr txBox="1"/>
          <p:nvPr/>
        </p:nvSpPr>
        <p:spPr>
          <a:xfrm>
            <a:off x="6858000" y="1417320"/>
            <a:ext cx="4800600" cy="749808"/>
          </a:xfrm>
          <a:prstGeom prst="rect">
            <a:avLst/>
          </a:prstGeom>
          <a:noFill/>
          <a:ln/>
        </p:spPr>
        <p:txBody>
          <a:bodyPr wrap="square" lIns="0" tIns="0" rIns="0" bIns="0" rtlCol="0" anchor="ctr"/>
          <a:lstStyle/>
          <a:p>
            <a:pPr marL="0" indent="0">
              <a:buNone/>
            </a:pPr>
            <a:r>
              <a:rPr lang="en-US" sz="1300" b="1" dirty="0">
                <a:solidFill>
                  <a:schemeClr val="tx2"/>
                </a:solidFill>
              </a:rPr>
              <a:t>Age, sex and constitutional factors</a:t>
            </a:r>
            <a:endParaRPr lang="en-US" sz="1300" dirty="0"/>
          </a:p>
          <a:p>
            <a:pPr marL="0" indent="0">
              <a:buNone/>
            </a:pPr>
            <a:r>
              <a:rPr lang="en-US" sz="1300" dirty="0">
                <a:solidFill>
                  <a:schemeClr val="tx1"/>
                </a:solidFill>
              </a:rPr>
              <a:t>A man aged 45; family history of stroke not yet known</a:t>
            </a:r>
            <a:endParaRPr lang="en-US" sz="1300" dirty="0"/>
          </a:p>
        </p:txBody>
      </p:sp>
      <p:sp>
        <p:nvSpPr>
          <p:cNvPr id="8" name="Box 262"/>
          <p:cNvSpPr/>
          <p:nvPr/>
        </p:nvSpPr>
        <p:spPr>
          <a:xfrm>
            <a:off x="1508760" y="2221992"/>
            <a:ext cx="4114800" cy="713232"/>
          </a:xfrm>
          <a:prstGeom prst="roundRect">
            <a:avLst>
              <a:gd name="adj" fmla="val 10256"/>
            </a:avLst>
          </a:prstGeom>
          <a:solidFill>
            <a:schemeClr val="accent3"/>
          </a:solidFill>
          <a:ln w="12700">
            <a:solidFill>
              <a:schemeClr val="accent3"/>
            </a:solidFill>
            <a:prstDash val="solid"/>
          </a:ln>
        </p:spPr>
        <p:txBody>
          <a:bodyPr/>
          <a:lstStyle/>
          <a:p>
            <a:endParaRPr lang="en-GB"/>
          </a:p>
        </p:txBody>
      </p:sp>
      <p:sp>
        <p:nvSpPr>
          <p:cNvPr id="9" name="Text 263"/>
          <p:cNvSpPr txBox="1"/>
          <p:nvPr/>
        </p:nvSpPr>
        <p:spPr>
          <a:xfrm>
            <a:off x="1508760" y="2221992"/>
            <a:ext cx="4114800" cy="713232"/>
          </a:xfrm>
          <a:prstGeom prst="rect">
            <a:avLst/>
          </a:prstGeom>
          <a:noFill/>
          <a:ln/>
        </p:spPr>
        <p:txBody>
          <a:bodyPr wrap="square" lIns="0" tIns="0" rIns="0" bIns="0" rtlCol="0" anchor="ctr"/>
          <a:lstStyle/>
          <a:p>
            <a:pPr marL="0" indent="0" algn="ctr">
              <a:buNone/>
            </a:pPr>
            <a:r>
              <a:rPr lang="en-US" sz="2400" b="1" dirty="0">
                <a:solidFill>
                  <a:schemeClr val="bg1"/>
                </a:solidFill>
                <a:latin typeface="+mj-lt" pitchFamily="34" charset="0"/>
                <a:ea typeface="+mj-lt" pitchFamily="34" charset="-122"/>
                <a:cs typeface="+mj-lt" pitchFamily="34" charset="-120"/>
              </a:rPr>
              <a:t>2</a:t>
            </a:r>
            <a:endParaRPr lang="en-US" sz="2400" dirty="0"/>
          </a:p>
        </p:txBody>
      </p:sp>
      <p:sp>
        <p:nvSpPr>
          <p:cNvPr id="10" name="Text 264"/>
          <p:cNvSpPr txBox="1"/>
          <p:nvPr/>
        </p:nvSpPr>
        <p:spPr>
          <a:xfrm>
            <a:off x="6858000" y="2221992"/>
            <a:ext cx="4800600" cy="749808"/>
          </a:xfrm>
          <a:prstGeom prst="rect">
            <a:avLst/>
          </a:prstGeom>
          <a:noFill/>
          <a:ln/>
        </p:spPr>
        <p:txBody>
          <a:bodyPr wrap="square" lIns="0" tIns="0" rIns="0" bIns="0" rtlCol="0" anchor="ctr"/>
          <a:lstStyle/>
          <a:p>
            <a:pPr marL="0" indent="0">
              <a:buNone/>
            </a:pPr>
            <a:r>
              <a:rPr lang="en-US" sz="1300" b="1" dirty="0">
                <a:solidFill>
                  <a:schemeClr val="tx2"/>
                </a:solidFill>
              </a:rPr>
              <a:t>Individual lifestyle factors</a:t>
            </a:r>
            <a:endParaRPr lang="en-US" sz="1300" dirty="0"/>
          </a:p>
          <a:p>
            <a:pPr marL="0" indent="0">
              <a:buNone/>
            </a:pPr>
            <a:r>
              <a:rPr lang="en-US" sz="1300" dirty="0">
                <a:solidFill>
                  <a:schemeClr val="tx1"/>
                </a:solidFill>
              </a:rPr>
              <a:t>Blood pressure, smoking, alcohol, activity and diet: not yet known</a:t>
            </a:r>
            <a:endParaRPr lang="en-US" sz="1300" dirty="0"/>
          </a:p>
        </p:txBody>
      </p:sp>
      <p:sp>
        <p:nvSpPr>
          <p:cNvPr id="11" name="Box 265"/>
          <p:cNvSpPr/>
          <p:nvPr/>
        </p:nvSpPr>
        <p:spPr>
          <a:xfrm>
            <a:off x="1188720" y="3026664"/>
            <a:ext cx="4754880" cy="713232"/>
          </a:xfrm>
          <a:prstGeom prst="roundRect">
            <a:avLst>
              <a:gd name="adj" fmla="val 10256"/>
            </a:avLst>
          </a:prstGeom>
          <a:solidFill>
            <a:schemeClr val="accent2"/>
          </a:solidFill>
          <a:ln w="12700">
            <a:solidFill>
              <a:schemeClr val="accent2"/>
            </a:solidFill>
            <a:prstDash val="solid"/>
          </a:ln>
        </p:spPr>
        <p:txBody>
          <a:bodyPr/>
          <a:lstStyle/>
          <a:p>
            <a:endParaRPr lang="en-GB"/>
          </a:p>
        </p:txBody>
      </p:sp>
      <p:sp>
        <p:nvSpPr>
          <p:cNvPr id="12" name="Text 266"/>
          <p:cNvSpPr txBox="1"/>
          <p:nvPr/>
        </p:nvSpPr>
        <p:spPr>
          <a:xfrm>
            <a:off x="1188720" y="3026664"/>
            <a:ext cx="4754880" cy="713232"/>
          </a:xfrm>
          <a:prstGeom prst="rect">
            <a:avLst/>
          </a:prstGeom>
          <a:noFill/>
          <a:ln/>
        </p:spPr>
        <p:txBody>
          <a:bodyPr wrap="square" lIns="0" tIns="0" rIns="0" bIns="0" rtlCol="0" anchor="ctr"/>
          <a:lstStyle/>
          <a:p>
            <a:pPr marL="0" indent="0" algn="ctr">
              <a:buNone/>
            </a:pPr>
            <a:r>
              <a:rPr lang="en-US" sz="2400" b="1" dirty="0">
                <a:solidFill>
                  <a:schemeClr val="bg1"/>
                </a:solidFill>
                <a:latin typeface="+mj-lt" pitchFamily="34" charset="0"/>
                <a:ea typeface="+mj-lt" pitchFamily="34" charset="-122"/>
                <a:cs typeface="+mj-lt" pitchFamily="34" charset="-120"/>
              </a:rPr>
              <a:t>3</a:t>
            </a:r>
            <a:endParaRPr lang="en-US" sz="2400" dirty="0"/>
          </a:p>
        </p:txBody>
      </p:sp>
      <p:sp>
        <p:nvSpPr>
          <p:cNvPr id="13" name="Text 267"/>
          <p:cNvSpPr txBox="1"/>
          <p:nvPr/>
        </p:nvSpPr>
        <p:spPr>
          <a:xfrm>
            <a:off x="6858000" y="3026664"/>
            <a:ext cx="4800600" cy="749808"/>
          </a:xfrm>
          <a:prstGeom prst="rect">
            <a:avLst/>
          </a:prstGeom>
          <a:noFill/>
          <a:ln/>
        </p:spPr>
        <p:txBody>
          <a:bodyPr wrap="square" lIns="0" tIns="0" rIns="0" bIns="0" rtlCol="0" anchor="ctr"/>
          <a:lstStyle/>
          <a:p>
            <a:pPr marL="0" indent="0">
              <a:buNone/>
            </a:pPr>
            <a:r>
              <a:rPr lang="en-US" sz="1300" b="1" dirty="0">
                <a:solidFill>
                  <a:schemeClr val="tx2"/>
                </a:solidFill>
              </a:rPr>
              <a:t>Social and community networks</a:t>
            </a:r>
            <a:endParaRPr lang="en-US" sz="1300" dirty="0"/>
          </a:p>
          <a:p>
            <a:pPr marL="0" indent="0">
              <a:buNone/>
            </a:pPr>
            <a:r>
              <a:rPr lang="en-US" sz="1300" dirty="0">
                <a:solidFill>
                  <a:schemeClr val="tx1"/>
                </a:solidFill>
              </a:rPr>
              <a:t>Wife, two children, colleagues and friends; local stroke groups in London</a:t>
            </a:r>
            <a:endParaRPr lang="en-US" sz="1300" dirty="0"/>
          </a:p>
        </p:txBody>
      </p:sp>
      <p:sp>
        <p:nvSpPr>
          <p:cNvPr id="14" name="Box 268"/>
          <p:cNvSpPr/>
          <p:nvPr/>
        </p:nvSpPr>
        <p:spPr>
          <a:xfrm>
            <a:off x="868680" y="3831336"/>
            <a:ext cx="5394960" cy="713232"/>
          </a:xfrm>
          <a:prstGeom prst="roundRect">
            <a:avLst>
              <a:gd name="adj" fmla="val 10256"/>
            </a:avLst>
          </a:prstGeom>
          <a:solidFill>
            <a:schemeClr val="accent6"/>
          </a:solidFill>
          <a:ln w="12700">
            <a:solidFill>
              <a:schemeClr val="accent6"/>
            </a:solidFill>
            <a:prstDash val="solid"/>
          </a:ln>
        </p:spPr>
        <p:txBody>
          <a:bodyPr/>
          <a:lstStyle/>
          <a:p>
            <a:endParaRPr lang="en-GB"/>
          </a:p>
        </p:txBody>
      </p:sp>
      <p:sp>
        <p:nvSpPr>
          <p:cNvPr id="15" name="Text 269"/>
          <p:cNvSpPr txBox="1"/>
          <p:nvPr/>
        </p:nvSpPr>
        <p:spPr>
          <a:xfrm>
            <a:off x="868680" y="3831336"/>
            <a:ext cx="5394960" cy="713232"/>
          </a:xfrm>
          <a:prstGeom prst="rect">
            <a:avLst/>
          </a:prstGeom>
          <a:noFill/>
          <a:ln/>
        </p:spPr>
        <p:txBody>
          <a:bodyPr wrap="square" lIns="0" tIns="0" rIns="0" bIns="0" rtlCol="0" anchor="ctr"/>
          <a:lstStyle/>
          <a:p>
            <a:pPr marL="0" indent="0" algn="ctr">
              <a:buNone/>
            </a:pPr>
            <a:r>
              <a:rPr lang="en-US" sz="2400" b="1" dirty="0">
                <a:solidFill>
                  <a:schemeClr val="bg1"/>
                </a:solidFill>
                <a:latin typeface="+mj-lt" pitchFamily="34" charset="0"/>
                <a:ea typeface="+mj-lt" pitchFamily="34" charset="-122"/>
                <a:cs typeface="+mj-lt" pitchFamily="34" charset="-120"/>
              </a:rPr>
              <a:t>4</a:t>
            </a:r>
            <a:endParaRPr lang="en-US" sz="2400" dirty="0"/>
          </a:p>
        </p:txBody>
      </p:sp>
      <p:sp>
        <p:nvSpPr>
          <p:cNvPr id="16" name="Text 270"/>
          <p:cNvSpPr txBox="1"/>
          <p:nvPr/>
        </p:nvSpPr>
        <p:spPr>
          <a:xfrm>
            <a:off x="6858000" y="3831336"/>
            <a:ext cx="4800600" cy="749808"/>
          </a:xfrm>
          <a:prstGeom prst="rect">
            <a:avLst/>
          </a:prstGeom>
          <a:noFill/>
          <a:ln/>
        </p:spPr>
        <p:txBody>
          <a:bodyPr wrap="square" lIns="0" tIns="0" rIns="0" bIns="0" rtlCol="0" anchor="ctr"/>
          <a:lstStyle/>
          <a:p>
            <a:pPr marL="0" indent="0">
              <a:buNone/>
            </a:pPr>
            <a:r>
              <a:rPr lang="en-US" sz="1300" b="1" dirty="0">
                <a:solidFill>
                  <a:schemeClr val="tx2"/>
                </a:solidFill>
              </a:rPr>
              <a:t>Living and working conditions</a:t>
            </a:r>
            <a:endParaRPr lang="en-US" sz="1300" dirty="0"/>
          </a:p>
          <a:p>
            <a:pPr marL="0" indent="0">
              <a:buNone/>
            </a:pPr>
            <a:r>
              <a:rPr lang="en-US" sz="1300" dirty="0">
                <a:solidFill>
                  <a:schemeClr val="tx1"/>
                </a:solidFill>
              </a:rPr>
              <a:t>Full-time teaching; sick pay; housing; commuting across London</a:t>
            </a:r>
            <a:endParaRPr lang="en-US" sz="1300" dirty="0"/>
          </a:p>
        </p:txBody>
      </p:sp>
      <p:sp>
        <p:nvSpPr>
          <p:cNvPr id="17" name="Box 271"/>
          <p:cNvSpPr/>
          <p:nvPr/>
        </p:nvSpPr>
        <p:spPr>
          <a:xfrm>
            <a:off x="548640" y="4636008"/>
            <a:ext cx="6035040" cy="713232"/>
          </a:xfrm>
          <a:prstGeom prst="roundRect">
            <a:avLst>
              <a:gd name="adj" fmla="val 10256"/>
            </a:avLst>
          </a:prstGeom>
          <a:solidFill>
            <a:schemeClr val="tx2"/>
          </a:solidFill>
          <a:ln w="12700">
            <a:solidFill>
              <a:schemeClr val="tx2"/>
            </a:solidFill>
            <a:prstDash val="solid"/>
          </a:ln>
        </p:spPr>
        <p:txBody>
          <a:bodyPr/>
          <a:lstStyle/>
          <a:p>
            <a:endParaRPr lang="en-GB"/>
          </a:p>
        </p:txBody>
      </p:sp>
      <p:sp>
        <p:nvSpPr>
          <p:cNvPr id="18" name="Text 272"/>
          <p:cNvSpPr txBox="1"/>
          <p:nvPr/>
        </p:nvSpPr>
        <p:spPr>
          <a:xfrm>
            <a:off x="548640" y="4636008"/>
            <a:ext cx="6035040" cy="713232"/>
          </a:xfrm>
          <a:prstGeom prst="rect">
            <a:avLst/>
          </a:prstGeom>
          <a:noFill/>
          <a:ln/>
        </p:spPr>
        <p:txBody>
          <a:bodyPr wrap="square" lIns="0" tIns="0" rIns="0" bIns="0" rtlCol="0" anchor="ctr"/>
          <a:lstStyle/>
          <a:p>
            <a:pPr marL="0" indent="0" algn="ctr">
              <a:buNone/>
            </a:pPr>
            <a:r>
              <a:rPr lang="en-US" sz="2400" b="1" dirty="0">
                <a:solidFill>
                  <a:schemeClr val="bg1"/>
                </a:solidFill>
                <a:latin typeface="+mj-lt" pitchFamily="34" charset="0"/>
                <a:ea typeface="+mj-lt" pitchFamily="34" charset="-122"/>
                <a:cs typeface="+mj-lt" pitchFamily="34" charset="-120"/>
              </a:rPr>
              <a:t>5</a:t>
            </a:r>
            <a:endParaRPr lang="en-US" sz="2400" dirty="0"/>
          </a:p>
        </p:txBody>
      </p:sp>
      <p:sp>
        <p:nvSpPr>
          <p:cNvPr id="19" name="Text 273"/>
          <p:cNvSpPr txBox="1"/>
          <p:nvPr/>
        </p:nvSpPr>
        <p:spPr>
          <a:xfrm>
            <a:off x="6858000" y="4636008"/>
            <a:ext cx="4800600" cy="749808"/>
          </a:xfrm>
          <a:prstGeom prst="rect">
            <a:avLst/>
          </a:prstGeom>
          <a:noFill/>
          <a:ln/>
        </p:spPr>
        <p:txBody>
          <a:bodyPr wrap="square" lIns="0" tIns="0" rIns="0" bIns="0" rtlCol="0" anchor="ctr"/>
          <a:lstStyle/>
          <a:p>
            <a:pPr marL="0" indent="0">
              <a:buNone/>
            </a:pPr>
            <a:r>
              <a:rPr lang="en-US" sz="1300" b="1" dirty="0">
                <a:solidFill>
                  <a:schemeClr val="tx2"/>
                </a:solidFill>
              </a:rPr>
              <a:t>Socio-economic, cultural and environmental conditions</a:t>
            </a:r>
            <a:endParaRPr lang="en-US" sz="1300" dirty="0"/>
          </a:p>
          <a:p>
            <a:pPr marL="0" indent="0">
              <a:buNone/>
            </a:pPr>
            <a:r>
              <a:rPr lang="en-US" sz="1300" dirty="0">
                <a:solidFill>
                  <a:schemeClr val="tx1"/>
                </a:solidFill>
              </a:rPr>
              <a:t>Cost of living; access to rehabilitation and support services in his borough</a:t>
            </a:r>
            <a:endParaRPr lang="en-US" sz="1300" dirty="0"/>
          </a:p>
        </p:txBody>
      </p:sp>
      <p:sp>
        <p:nvSpPr>
          <p:cNvPr id="20" name="Text 274"/>
          <p:cNvSpPr txBox="1"/>
          <p:nvPr/>
        </p:nvSpPr>
        <p:spPr>
          <a:xfrm>
            <a:off x="548640" y="5468112"/>
            <a:ext cx="6035040" cy="274320"/>
          </a:xfrm>
          <a:prstGeom prst="rect">
            <a:avLst/>
          </a:prstGeom>
          <a:noFill/>
          <a:ln/>
        </p:spPr>
        <p:txBody>
          <a:bodyPr wrap="square" lIns="0" tIns="0" rIns="0" bIns="0" rtlCol="0" anchor="t"/>
          <a:lstStyle/>
          <a:p>
            <a:pPr marL="0" indent="0" algn="ctr">
              <a:buNone/>
            </a:pPr>
            <a:r>
              <a:rPr lang="en-US" sz="1200" dirty="0">
                <a:solidFill>
                  <a:schemeClr val="accent5"/>
                </a:solidFill>
              </a:rPr>
              <a:t>Model: Dahlgren and Whitehead</a:t>
            </a:r>
            <a:r>
              <a:rPr lang="en-US" sz="1200" i="1" dirty="0">
                <a:solidFill>
                  <a:schemeClr val="accent5"/>
                </a:solidFill>
              </a:rPr>
              <a:t> (Dahlgren and Whitehead, 2021)</a:t>
            </a:r>
            <a:endParaRPr lang="en-US" sz="1200" dirty="0"/>
          </a:p>
        </p:txBody>
      </p:sp>
      <p:sp>
        <p:nvSpPr>
          <p:cNvPr id="21" name="Box 275"/>
          <p:cNvSpPr/>
          <p:nvPr/>
        </p:nvSpPr>
        <p:spPr>
          <a:xfrm>
            <a:off x="548640" y="5806440"/>
            <a:ext cx="11091672" cy="566928"/>
          </a:xfrm>
          <a:prstGeom prst="roundRect">
            <a:avLst>
              <a:gd name="adj" fmla="val 12903"/>
            </a:avLst>
          </a:prstGeom>
          <a:solidFill>
            <a:schemeClr val="bg2"/>
          </a:solidFill>
          <a:ln w="12700">
            <a:solidFill>
              <a:schemeClr val="bg2"/>
            </a:solidFill>
            <a:prstDash val="solid"/>
          </a:ln>
        </p:spPr>
        <p:txBody>
          <a:bodyPr/>
          <a:lstStyle/>
          <a:p>
            <a:endParaRPr lang="en-GB"/>
          </a:p>
        </p:txBody>
      </p:sp>
      <p:sp>
        <p:nvSpPr>
          <p:cNvPr id="22" name="Text 276"/>
          <p:cNvSpPr txBox="1"/>
          <p:nvPr/>
        </p:nvSpPr>
        <p:spPr>
          <a:xfrm>
            <a:off x="731520" y="5806440"/>
            <a:ext cx="10789920" cy="566928"/>
          </a:xfrm>
          <a:prstGeom prst="rect">
            <a:avLst/>
          </a:prstGeom>
          <a:noFill/>
          <a:ln/>
        </p:spPr>
        <p:txBody>
          <a:bodyPr wrap="square" lIns="0" tIns="0" rIns="0" bIns="0" rtlCol="0" anchor="ctr"/>
          <a:lstStyle/>
          <a:p>
            <a:pPr marL="0" indent="0">
              <a:buNone/>
            </a:pPr>
            <a:r>
              <a:rPr lang="en-US" sz="1300" dirty="0">
                <a:solidFill>
                  <a:schemeClr val="tx1"/>
                </a:solidFill>
              </a:rPr>
              <a:t>Health is shaped by layers beyond the individual, from lifestyle to social and economic conditions</a:t>
            </a:r>
            <a:r>
              <a:rPr lang="en-US" sz="1300" i="1" dirty="0">
                <a:solidFill>
                  <a:schemeClr val="accent5"/>
                </a:solidFill>
              </a:rPr>
              <a:t> (Dahlgren and Whitehead, 2021)</a:t>
            </a:r>
            <a:r>
              <a:rPr lang="en-US" sz="1300" dirty="0">
                <a:solidFill>
                  <a:schemeClr val="tx1"/>
                </a:solidFill>
              </a:rPr>
              <a:t>. Support for John varies by London borough</a:t>
            </a:r>
            <a:r>
              <a:rPr lang="en-US" sz="1300" i="1" dirty="0">
                <a:solidFill>
                  <a:schemeClr val="accent5"/>
                </a:solidFill>
              </a:rPr>
              <a:t> (Stroke Association, 2026)</a:t>
            </a:r>
            <a:r>
              <a:rPr lang="en-US" sz="1300" dirty="0">
                <a:solidFill>
                  <a:schemeClr val="tx1"/>
                </a:solidFill>
              </a:rPr>
              <a:t>.</a:t>
            </a:r>
            <a:endParaRPr lang="en-US"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Work, rights and money: what John can expect</a:t>
            </a:r>
            <a:endParaRPr lang="en-US" sz="2600" dirty="0"/>
          </a:p>
        </p:txBody>
      </p:sp>
      <p:sp>
        <p:nvSpPr>
          <p:cNvPr id="4"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11</a:t>
            </a:fld>
            <a:endParaRPr lang="en-US"/>
          </a:p>
        </p:txBody>
      </p:sp>
      <p:sp>
        <p:nvSpPr>
          <p:cNvPr id="3" name="Section tag 277"/>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JOHN'S NEEDS</a:t>
            </a:r>
            <a:endParaRPr lang="en-US" sz="1100" dirty="0"/>
          </a:p>
        </p:txBody>
      </p:sp>
      <p:sp>
        <p:nvSpPr>
          <p:cNvPr id="5" name="Box 278"/>
          <p:cNvSpPr/>
          <p:nvPr/>
        </p:nvSpPr>
        <p:spPr>
          <a:xfrm>
            <a:off x="548640" y="1463040"/>
            <a:ext cx="2670048" cy="685800"/>
          </a:xfrm>
          <a:prstGeom prst="roundRect">
            <a:avLst>
              <a:gd name="adj" fmla="val 10667"/>
            </a:avLst>
          </a:prstGeom>
          <a:solidFill>
            <a:schemeClr val="accent1"/>
          </a:solidFill>
          <a:ln w="12700">
            <a:solidFill>
              <a:schemeClr val="accent1"/>
            </a:solidFill>
            <a:prstDash val="solid"/>
          </a:ln>
        </p:spPr>
        <p:txBody>
          <a:bodyPr/>
          <a:lstStyle/>
          <a:p>
            <a:endParaRPr lang="en-GB"/>
          </a:p>
        </p:txBody>
      </p:sp>
      <p:sp>
        <p:nvSpPr>
          <p:cNvPr id="6" name="Badge 279"/>
          <p:cNvSpPr/>
          <p:nvPr/>
        </p:nvSpPr>
        <p:spPr>
          <a:xfrm>
            <a:off x="685800" y="1600200"/>
            <a:ext cx="411480" cy="411480"/>
          </a:xfrm>
          <a:prstGeom prst="ellipse">
            <a:avLst/>
          </a:prstGeom>
          <a:solidFill>
            <a:schemeClr val="bg1"/>
          </a:solidFill>
          <a:ln>
            <a:solidFill>
              <a:schemeClr val="bg1"/>
            </a:solidFill>
          </a:ln>
        </p:spPr>
        <p:txBody>
          <a:bodyPr wrap="square" lIns="0" tIns="0" rIns="0" bIns="0" rtlCol="0" anchor="ctr"/>
          <a:lstStyle/>
          <a:p>
            <a:pPr marL="0" indent="0" algn="ctr">
              <a:buNone/>
            </a:pPr>
            <a:r>
              <a:rPr lang="en-US" sz="1500" b="1" dirty="0">
                <a:solidFill>
                  <a:schemeClr val="accent1"/>
                </a:solidFill>
              </a:rPr>
              <a:t>1</a:t>
            </a:r>
            <a:endParaRPr lang="en-US" sz="1500" dirty="0"/>
          </a:p>
        </p:txBody>
      </p:sp>
      <p:sp>
        <p:nvSpPr>
          <p:cNvPr id="7" name="Text 280"/>
          <p:cNvSpPr txBox="1"/>
          <p:nvPr/>
        </p:nvSpPr>
        <p:spPr>
          <a:xfrm>
            <a:off x="1207008" y="1463040"/>
            <a:ext cx="1920240" cy="685800"/>
          </a:xfrm>
          <a:prstGeom prst="rect">
            <a:avLst/>
          </a:prstGeom>
          <a:noFill/>
          <a:ln/>
        </p:spPr>
        <p:txBody>
          <a:bodyPr wrap="square" lIns="0" tIns="0" rIns="0" bIns="0" rtlCol="0" anchor="ctr"/>
          <a:lstStyle/>
          <a:p>
            <a:pPr marL="0" indent="0">
              <a:buNone/>
            </a:pPr>
            <a:r>
              <a:rPr lang="en-US" sz="1500" b="1" dirty="0">
                <a:solidFill>
                  <a:schemeClr val="bg1"/>
                </a:solidFill>
              </a:rPr>
              <a:t>Straight after the stroke</a:t>
            </a:r>
            <a:endParaRPr lang="en-US" sz="1500" dirty="0"/>
          </a:p>
        </p:txBody>
      </p:sp>
      <p:sp>
        <p:nvSpPr>
          <p:cNvPr id="8" name="Box 281"/>
          <p:cNvSpPr/>
          <p:nvPr/>
        </p:nvSpPr>
        <p:spPr>
          <a:xfrm>
            <a:off x="548640" y="2286000"/>
            <a:ext cx="2670048" cy="1600200"/>
          </a:xfrm>
          <a:prstGeom prst="roundRect">
            <a:avLst>
              <a:gd name="adj" fmla="val 4571"/>
            </a:avLst>
          </a:prstGeom>
          <a:solidFill>
            <a:schemeClr val="bg2"/>
          </a:solidFill>
          <a:ln w="12700">
            <a:solidFill>
              <a:schemeClr val="bg2"/>
            </a:solidFill>
            <a:prstDash val="solid"/>
          </a:ln>
        </p:spPr>
        <p:txBody>
          <a:bodyPr/>
          <a:lstStyle/>
          <a:p>
            <a:endParaRPr lang="en-GB"/>
          </a:p>
        </p:txBody>
      </p:sp>
      <p:sp>
        <p:nvSpPr>
          <p:cNvPr id="9" name="Text 282"/>
          <p:cNvSpPr txBox="1"/>
          <p:nvPr/>
        </p:nvSpPr>
        <p:spPr>
          <a:xfrm>
            <a:off x="713232" y="2359152"/>
            <a:ext cx="2377440" cy="1463040"/>
          </a:xfrm>
          <a:prstGeom prst="rect">
            <a:avLst/>
          </a:prstGeom>
          <a:noFill/>
          <a:ln/>
        </p:spPr>
        <p:txBody>
          <a:bodyPr wrap="square" lIns="0" tIns="0" rIns="0" bIns="0" rtlCol="0" anchor="ctr"/>
          <a:lstStyle/>
          <a:p>
            <a:pPr marL="0" indent="0">
              <a:buNone/>
            </a:pPr>
            <a:r>
              <a:rPr lang="en-US" sz="1300" dirty="0">
                <a:solidFill>
                  <a:schemeClr val="tx1"/>
                </a:solidFill>
              </a:rPr>
              <a:t>Statutory Sick Pay: £123.25 a week or 80% of earnings if lower, for up to 28 weeks</a:t>
            </a:r>
            <a:r>
              <a:rPr lang="en-US" sz="1300" i="1" dirty="0">
                <a:solidFill>
                  <a:schemeClr val="accent5"/>
                </a:solidFill>
              </a:rPr>
              <a:t> (GOV.UK, no date b)</a:t>
            </a:r>
            <a:endParaRPr lang="en-US" sz="1300" dirty="0"/>
          </a:p>
        </p:txBody>
      </p:sp>
      <p:sp>
        <p:nvSpPr>
          <p:cNvPr id="10" name="Box 283"/>
          <p:cNvSpPr/>
          <p:nvPr/>
        </p:nvSpPr>
        <p:spPr>
          <a:xfrm>
            <a:off x="548640" y="4005072"/>
            <a:ext cx="2670048" cy="1600200"/>
          </a:xfrm>
          <a:prstGeom prst="roundRect">
            <a:avLst>
              <a:gd name="adj" fmla="val 4571"/>
            </a:avLst>
          </a:prstGeom>
          <a:solidFill>
            <a:schemeClr val="bg2"/>
          </a:solidFill>
          <a:ln w="12700">
            <a:solidFill>
              <a:schemeClr val="bg2"/>
            </a:solidFill>
            <a:prstDash val="solid"/>
          </a:ln>
        </p:spPr>
        <p:txBody>
          <a:bodyPr/>
          <a:lstStyle/>
          <a:p>
            <a:endParaRPr lang="en-GB"/>
          </a:p>
        </p:txBody>
      </p:sp>
      <p:sp>
        <p:nvSpPr>
          <p:cNvPr id="11" name="Text 284"/>
          <p:cNvSpPr txBox="1"/>
          <p:nvPr/>
        </p:nvSpPr>
        <p:spPr>
          <a:xfrm>
            <a:off x="713232" y="4078224"/>
            <a:ext cx="2377440" cy="1463040"/>
          </a:xfrm>
          <a:prstGeom prst="rect">
            <a:avLst/>
          </a:prstGeom>
          <a:noFill/>
          <a:ln/>
        </p:spPr>
        <p:txBody>
          <a:bodyPr wrap="square" lIns="0" tIns="0" rIns="0" bIns="0" rtlCol="0" anchor="ctr"/>
          <a:lstStyle/>
          <a:p>
            <a:pPr marL="0" indent="0">
              <a:buNone/>
            </a:pPr>
            <a:r>
              <a:rPr lang="en-US" sz="1300" dirty="0">
                <a:solidFill>
                  <a:schemeClr val="tx1"/>
                </a:solidFill>
              </a:rPr>
              <a:t>Teachers in most local-authority schools have a national sick pay scheme; check his contract</a:t>
            </a:r>
            <a:r>
              <a:rPr lang="en-US" sz="1300" i="1" dirty="0">
                <a:solidFill>
                  <a:schemeClr val="accent5"/>
                </a:solidFill>
              </a:rPr>
              <a:t> (NEU, no date)</a:t>
            </a:r>
            <a:endParaRPr lang="en-US" sz="1300" dirty="0"/>
          </a:p>
        </p:txBody>
      </p:sp>
      <p:sp>
        <p:nvSpPr>
          <p:cNvPr id="12" name="Box 285"/>
          <p:cNvSpPr/>
          <p:nvPr/>
        </p:nvSpPr>
        <p:spPr>
          <a:xfrm>
            <a:off x="3355848" y="1463040"/>
            <a:ext cx="2670048" cy="685800"/>
          </a:xfrm>
          <a:prstGeom prst="roundRect">
            <a:avLst>
              <a:gd name="adj" fmla="val 10667"/>
            </a:avLst>
          </a:prstGeom>
          <a:solidFill>
            <a:schemeClr val="accent3"/>
          </a:solidFill>
          <a:ln w="12700">
            <a:solidFill>
              <a:schemeClr val="accent3"/>
            </a:solidFill>
            <a:prstDash val="solid"/>
          </a:ln>
        </p:spPr>
        <p:txBody>
          <a:bodyPr/>
          <a:lstStyle/>
          <a:p>
            <a:endParaRPr lang="en-GB"/>
          </a:p>
        </p:txBody>
      </p:sp>
      <p:sp>
        <p:nvSpPr>
          <p:cNvPr id="13" name="Badge 286"/>
          <p:cNvSpPr/>
          <p:nvPr/>
        </p:nvSpPr>
        <p:spPr>
          <a:xfrm>
            <a:off x="3493008" y="1600200"/>
            <a:ext cx="411480" cy="411480"/>
          </a:xfrm>
          <a:prstGeom prst="ellipse">
            <a:avLst/>
          </a:prstGeom>
          <a:solidFill>
            <a:schemeClr val="bg1"/>
          </a:solidFill>
          <a:ln>
            <a:solidFill>
              <a:schemeClr val="bg1"/>
            </a:solidFill>
          </a:ln>
        </p:spPr>
        <p:txBody>
          <a:bodyPr wrap="square" lIns="0" tIns="0" rIns="0" bIns="0" rtlCol="0" anchor="ctr"/>
          <a:lstStyle/>
          <a:p>
            <a:pPr marL="0" indent="0" algn="ctr">
              <a:buNone/>
            </a:pPr>
            <a:r>
              <a:rPr lang="en-US" sz="1500" b="1" dirty="0">
                <a:solidFill>
                  <a:schemeClr val="accent3"/>
                </a:solidFill>
              </a:rPr>
              <a:t>2</a:t>
            </a:r>
            <a:endParaRPr lang="en-US" sz="1500" dirty="0"/>
          </a:p>
        </p:txBody>
      </p:sp>
      <p:sp>
        <p:nvSpPr>
          <p:cNvPr id="14" name="Text 287"/>
          <p:cNvSpPr txBox="1"/>
          <p:nvPr/>
        </p:nvSpPr>
        <p:spPr>
          <a:xfrm>
            <a:off x="4014216" y="1463040"/>
            <a:ext cx="1920240" cy="685800"/>
          </a:xfrm>
          <a:prstGeom prst="rect">
            <a:avLst/>
          </a:prstGeom>
          <a:noFill/>
          <a:ln/>
        </p:spPr>
        <p:txBody>
          <a:bodyPr wrap="square" lIns="0" tIns="0" rIns="0" bIns="0" rtlCol="0" anchor="ctr"/>
          <a:lstStyle/>
          <a:p>
            <a:pPr marL="0" indent="0">
              <a:buNone/>
            </a:pPr>
            <a:r>
              <a:rPr lang="en-US" sz="1500" b="1" dirty="0">
                <a:solidFill>
                  <a:schemeClr val="bg1"/>
                </a:solidFill>
              </a:rPr>
              <a:t>Driving</a:t>
            </a:r>
            <a:endParaRPr lang="en-US" sz="1500" dirty="0"/>
          </a:p>
        </p:txBody>
      </p:sp>
      <p:sp>
        <p:nvSpPr>
          <p:cNvPr id="15" name="Box 288"/>
          <p:cNvSpPr/>
          <p:nvPr/>
        </p:nvSpPr>
        <p:spPr>
          <a:xfrm>
            <a:off x="3355848" y="2286000"/>
            <a:ext cx="2670048" cy="1600200"/>
          </a:xfrm>
          <a:prstGeom prst="roundRect">
            <a:avLst>
              <a:gd name="adj" fmla="val 4571"/>
            </a:avLst>
          </a:prstGeom>
          <a:solidFill>
            <a:schemeClr val="bg2"/>
          </a:solidFill>
          <a:ln w="12700">
            <a:solidFill>
              <a:schemeClr val="bg2"/>
            </a:solidFill>
            <a:prstDash val="solid"/>
          </a:ln>
        </p:spPr>
        <p:txBody>
          <a:bodyPr/>
          <a:lstStyle/>
          <a:p>
            <a:endParaRPr lang="en-GB"/>
          </a:p>
        </p:txBody>
      </p:sp>
      <p:sp>
        <p:nvSpPr>
          <p:cNvPr id="16" name="Text 289"/>
          <p:cNvSpPr txBox="1"/>
          <p:nvPr/>
        </p:nvSpPr>
        <p:spPr>
          <a:xfrm>
            <a:off x="3520440" y="2359152"/>
            <a:ext cx="2377440" cy="1463040"/>
          </a:xfrm>
          <a:prstGeom prst="rect">
            <a:avLst/>
          </a:prstGeom>
          <a:noFill/>
          <a:ln/>
        </p:spPr>
        <p:txBody>
          <a:bodyPr wrap="square" lIns="0" tIns="0" rIns="0" bIns="0" rtlCol="0" anchor="ctr"/>
          <a:lstStyle/>
          <a:p>
            <a:pPr marL="0" indent="0">
              <a:buNone/>
            </a:pPr>
            <a:r>
              <a:rPr lang="en-US" sz="1300" dirty="0">
                <a:solidFill>
                  <a:schemeClr val="tx1"/>
                </a:solidFill>
              </a:rPr>
              <a:t>Stop driving for at least 1 month</a:t>
            </a:r>
            <a:r>
              <a:rPr lang="en-US" sz="1300" i="1" dirty="0">
                <a:solidFill>
                  <a:schemeClr val="accent5"/>
                </a:solidFill>
              </a:rPr>
              <a:t> (GOV.UK, no date a)</a:t>
            </a:r>
            <a:endParaRPr lang="en-US" sz="1300" dirty="0"/>
          </a:p>
        </p:txBody>
      </p:sp>
      <p:sp>
        <p:nvSpPr>
          <p:cNvPr id="17" name="Box 290"/>
          <p:cNvSpPr/>
          <p:nvPr/>
        </p:nvSpPr>
        <p:spPr>
          <a:xfrm>
            <a:off x="3355848" y="4005072"/>
            <a:ext cx="2670048" cy="1600200"/>
          </a:xfrm>
          <a:prstGeom prst="roundRect">
            <a:avLst>
              <a:gd name="adj" fmla="val 4571"/>
            </a:avLst>
          </a:prstGeom>
          <a:solidFill>
            <a:schemeClr val="bg2"/>
          </a:solidFill>
          <a:ln w="12700">
            <a:solidFill>
              <a:schemeClr val="bg2"/>
            </a:solidFill>
            <a:prstDash val="solid"/>
          </a:ln>
        </p:spPr>
        <p:txBody>
          <a:bodyPr/>
          <a:lstStyle/>
          <a:p>
            <a:endParaRPr lang="en-GB"/>
          </a:p>
        </p:txBody>
      </p:sp>
      <p:sp>
        <p:nvSpPr>
          <p:cNvPr id="18" name="Text 291"/>
          <p:cNvSpPr txBox="1"/>
          <p:nvPr/>
        </p:nvSpPr>
        <p:spPr>
          <a:xfrm>
            <a:off x="3520440" y="4078224"/>
            <a:ext cx="2377440" cy="1463040"/>
          </a:xfrm>
          <a:prstGeom prst="rect">
            <a:avLst/>
          </a:prstGeom>
          <a:noFill/>
          <a:ln/>
        </p:spPr>
        <p:txBody>
          <a:bodyPr wrap="square" lIns="0" tIns="0" rIns="0" bIns="0" rtlCol="0" anchor="ctr"/>
          <a:lstStyle/>
          <a:p>
            <a:pPr marL="0" indent="0">
              <a:buNone/>
            </a:pPr>
            <a:r>
              <a:rPr lang="en-US" sz="1300" dirty="0">
                <a:solidFill>
                  <a:schemeClr val="tx1"/>
                </a:solidFill>
              </a:rPr>
              <a:t>Tell the DVLA if weakness, vision, balance or memory problems remain after 1 month</a:t>
            </a:r>
            <a:r>
              <a:rPr lang="en-US" sz="1300" i="1" dirty="0">
                <a:solidFill>
                  <a:schemeClr val="accent5"/>
                </a:solidFill>
              </a:rPr>
              <a:t> (GOV.UK, no date a)</a:t>
            </a:r>
            <a:endParaRPr lang="en-US" sz="1300" dirty="0"/>
          </a:p>
        </p:txBody>
      </p:sp>
      <p:sp>
        <p:nvSpPr>
          <p:cNvPr id="19" name="Box 292"/>
          <p:cNvSpPr/>
          <p:nvPr/>
        </p:nvSpPr>
        <p:spPr>
          <a:xfrm>
            <a:off x="6163056" y="1463040"/>
            <a:ext cx="2670048" cy="685800"/>
          </a:xfrm>
          <a:prstGeom prst="roundRect">
            <a:avLst>
              <a:gd name="adj" fmla="val 10667"/>
            </a:avLst>
          </a:prstGeom>
          <a:solidFill>
            <a:schemeClr val="accent2"/>
          </a:solidFill>
          <a:ln w="12700">
            <a:solidFill>
              <a:schemeClr val="accent2"/>
            </a:solidFill>
            <a:prstDash val="solid"/>
          </a:ln>
        </p:spPr>
        <p:txBody>
          <a:bodyPr/>
          <a:lstStyle/>
          <a:p>
            <a:endParaRPr lang="en-GB"/>
          </a:p>
        </p:txBody>
      </p:sp>
      <p:sp>
        <p:nvSpPr>
          <p:cNvPr id="20" name="Badge 293"/>
          <p:cNvSpPr/>
          <p:nvPr/>
        </p:nvSpPr>
        <p:spPr>
          <a:xfrm>
            <a:off x="6300216" y="1600200"/>
            <a:ext cx="411480" cy="411480"/>
          </a:xfrm>
          <a:prstGeom prst="ellipse">
            <a:avLst/>
          </a:prstGeom>
          <a:solidFill>
            <a:schemeClr val="bg1"/>
          </a:solidFill>
          <a:ln>
            <a:solidFill>
              <a:schemeClr val="bg1"/>
            </a:solidFill>
          </a:ln>
        </p:spPr>
        <p:txBody>
          <a:bodyPr wrap="square" lIns="0" tIns="0" rIns="0" bIns="0" rtlCol="0" anchor="ctr"/>
          <a:lstStyle/>
          <a:p>
            <a:pPr marL="0" indent="0" algn="ctr">
              <a:buNone/>
            </a:pPr>
            <a:r>
              <a:rPr lang="en-US" sz="1500" b="1" dirty="0">
                <a:solidFill>
                  <a:schemeClr val="accent2"/>
                </a:solidFill>
              </a:rPr>
              <a:t>3</a:t>
            </a:r>
            <a:endParaRPr lang="en-US" sz="1500" dirty="0"/>
          </a:p>
        </p:txBody>
      </p:sp>
      <p:sp>
        <p:nvSpPr>
          <p:cNvPr id="21" name="Text 294"/>
          <p:cNvSpPr txBox="1"/>
          <p:nvPr/>
        </p:nvSpPr>
        <p:spPr>
          <a:xfrm>
            <a:off x="6821424" y="1463040"/>
            <a:ext cx="1920240" cy="685800"/>
          </a:xfrm>
          <a:prstGeom prst="rect">
            <a:avLst/>
          </a:prstGeom>
          <a:noFill/>
          <a:ln/>
        </p:spPr>
        <p:txBody>
          <a:bodyPr wrap="square" lIns="0" tIns="0" rIns="0" bIns="0" rtlCol="0" anchor="ctr"/>
          <a:lstStyle/>
          <a:p>
            <a:pPr marL="0" indent="0">
              <a:buNone/>
            </a:pPr>
            <a:r>
              <a:rPr lang="en-US" sz="1500" b="1" dirty="0">
                <a:solidFill>
                  <a:schemeClr val="bg1"/>
                </a:solidFill>
              </a:rPr>
              <a:t>Returning to work</a:t>
            </a:r>
            <a:endParaRPr lang="en-US" sz="1500" dirty="0"/>
          </a:p>
        </p:txBody>
      </p:sp>
      <p:sp>
        <p:nvSpPr>
          <p:cNvPr id="22" name="Box 295"/>
          <p:cNvSpPr/>
          <p:nvPr/>
        </p:nvSpPr>
        <p:spPr>
          <a:xfrm>
            <a:off x="6163056" y="2286000"/>
            <a:ext cx="2670048" cy="1600200"/>
          </a:xfrm>
          <a:prstGeom prst="roundRect">
            <a:avLst>
              <a:gd name="adj" fmla="val 4571"/>
            </a:avLst>
          </a:prstGeom>
          <a:solidFill>
            <a:schemeClr val="bg2"/>
          </a:solidFill>
          <a:ln w="12700">
            <a:solidFill>
              <a:schemeClr val="bg2"/>
            </a:solidFill>
            <a:prstDash val="solid"/>
          </a:ln>
        </p:spPr>
        <p:txBody>
          <a:bodyPr/>
          <a:lstStyle/>
          <a:p>
            <a:endParaRPr lang="en-GB"/>
          </a:p>
        </p:txBody>
      </p:sp>
      <p:sp>
        <p:nvSpPr>
          <p:cNvPr id="23" name="Text 296"/>
          <p:cNvSpPr txBox="1"/>
          <p:nvPr/>
        </p:nvSpPr>
        <p:spPr>
          <a:xfrm>
            <a:off x="6327648" y="2359152"/>
            <a:ext cx="2377440" cy="1463040"/>
          </a:xfrm>
          <a:prstGeom prst="rect">
            <a:avLst/>
          </a:prstGeom>
          <a:noFill/>
          <a:ln/>
        </p:spPr>
        <p:txBody>
          <a:bodyPr wrap="square" lIns="0" tIns="0" rIns="0" bIns="0" rtlCol="0" anchor="ctr"/>
          <a:lstStyle/>
          <a:p>
            <a:pPr marL="0" indent="0">
              <a:buNone/>
            </a:pPr>
            <a:r>
              <a:rPr lang="en-US" sz="1300" dirty="0">
                <a:solidFill>
                  <a:schemeClr val="tx1"/>
                </a:solidFill>
              </a:rPr>
              <a:t>A fit note can suggest a phased return, altered hours, amended duties or adaptations</a:t>
            </a:r>
            <a:r>
              <a:rPr lang="en-US" sz="1300" i="1" dirty="0">
                <a:solidFill>
                  <a:schemeClr val="accent5"/>
                </a:solidFill>
              </a:rPr>
              <a:t> (DWP, 2023)</a:t>
            </a:r>
            <a:endParaRPr lang="en-US" sz="1300" dirty="0"/>
          </a:p>
        </p:txBody>
      </p:sp>
      <p:sp>
        <p:nvSpPr>
          <p:cNvPr id="24" name="Box 297"/>
          <p:cNvSpPr/>
          <p:nvPr/>
        </p:nvSpPr>
        <p:spPr>
          <a:xfrm>
            <a:off x="6163056" y="4005072"/>
            <a:ext cx="2670048" cy="1600200"/>
          </a:xfrm>
          <a:prstGeom prst="roundRect">
            <a:avLst>
              <a:gd name="adj" fmla="val 4571"/>
            </a:avLst>
          </a:prstGeom>
          <a:solidFill>
            <a:schemeClr val="bg2"/>
          </a:solidFill>
          <a:ln w="12700">
            <a:solidFill>
              <a:schemeClr val="bg2"/>
            </a:solidFill>
            <a:prstDash val="solid"/>
          </a:ln>
        </p:spPr>
        <p:txBody>
          <a:bodyPr/>
          <a:lstStyle/>
          <a:p>
            <a:endParaRPr lang="en-GB"/>
          </a:p>
        </p:txBody>
      </p:sp>
      <p:sp>
        <p:nvSpPr>
          <p:cNvPr id="25" name="Text 298"/>
          <p:cNvSpPr txBox="1"/>
          <p:nvPr/>
        </p:nvSpPr>
        <p:spPr>
          <a:xfrm>
            <a:off x="6327648" y="4078224"/>
            <a:ext cx="2377440" cy="1463040"/>
          </a:xfrm>
          <a:prstGeom prst="rect">
            <a:avLst/>
          </a:prstGeom>
          <a:noFill/>
          <a:ln/>
        </p:spPr>
        <p:txBody>
          <a:bodyPr wrap="square" lIns="0" tIns="0" rIns="0" bIns="0" rtlCol="0" anchor="ctr"/>
          <a:lstStyle/>
          <a:p>
            <a:pPr marL="0" indent="0">
              <a:buNone/>
            </a:pPr>
            <a:r>
              <a:rPr lang="en-US" sz="1300" dirty="0">
                <a:solidFill>
                  <a:schemeClr val="tx1"/>
                </a:solidFill>
              </a:rPr>
              <a:t>Plan for fatigue; agree a written return-to-work plan</a:t>
            </a:r>
            <a:r>
              <a:rPr lang="en-US" sz="1300" i="1" dirty="0">
                <a:solidFill>
                  <a:schemeClr val="accent5"/>
                </a:solidFill>
              </a:rPr>
              <a:t> (Stroke Association, no date b)</a:t>
            </a:r>
            <a:endParaRPr lang="en-US" sz="1300" dirty="0"/>
          </a:p>
        </p:txBody>
      </p:sp>
      <p:sp>
        <p:nvSpPr>
          <p:cNvPr id="26" name="Box 299"/>
          <p:cNvSpPr/>
          <p:nvPr/>
        </p:nvSpPr>
        <p:spPr>
          <a:xfrm>
            <a:off x="8970264" y="1463040"/>
            <a:ext cx="2670048" cy="685800"/>
          </a:xfrm>
          <a:prstGeom prst="roundRect">
            <a:avLst>
              <a:gd name="adj" fmla="val 10667"/>
            </a:avLst>
          </a:prstGeom>
          <a:solidFill>
            <a:schemeClr val="tx2"/>
          </a:solidFill>
          <a:ln w="12700">
            <a:solidFill>
              <a:schemeClr val="tx2"/>
            </a:solidFill>
            <a:prstDash val="solid"/>
          </a:ln>
        </p:spPr>
        <p:txBody>
          <a:bodyPr/>
          <a:lstStyle/>
          <a:p>
            <a:endParaRPr lang="en-GB"/>
          </a:p>
        </p:txBody>
      </p:sp>
      <p:sp>
        <p:nvSpPr>
          <p:cNvPr id="27" name="Badge 300"/>
          <p:cNvSpPr/>
          <p:nvPr/>
        </p:nvSpPr>
        <p:spPr>
          <a:xfrm>
            <a:off x="9107424" y="1600200"/>
            <a:ext cx="411480" cy="411480"/>
          </a:xfrm>
          <a:prstGeom prst="ellipse">
            <a:avLst/>
          </a:prstGeom>
          <a:solidFill>
            <a:schemeClr val="bg1"/>
          </a:solidFill>
          <a:ln>
            <a:solidFill>
              <a:schemeClr val="bg1"/>
            </a:solidFill>
          </a:ln>
        </p:spPr>
        <p:txBody>
          <a:bodyPr wrap="square" lIns="0" tIns="0" rIns="0" bIns="0" rtlCol="0" anchor="ctr"/>
          <a:lstStyle/>
          <a:p>
            <a:pPr marL="0" indent="0" algn="ctr">
              <a:buNone/>
            </a:pPr>
            <a:r>
              <a:rPr lang="en-US" sz="1500" b="1" dirty="0">
                <a:solidFill>
                  <a:schemeClr val="tx2"/>
                </a:solidFill>
              </a:rPr>
              <a:t>4</a:t>
            </a:r>
            <a:endParaRPr lang="en-US" sz="1500" dirty="0"/>
          </a:p>
        </p:txBody>
      </p:sp>
      <p:sp>
        <p:nvSpPr>
          <p:cNvPr id="28" name="Text 301"/>
          <p:cNvSpPr txBox="1"/>
          <p:nvPr/>
        </p:nvSpPr>
        <p:spPr>
          <a:xfrm>
            <a:off x="9628632" y="1463040"/>
            <a:ext cx="1920240" cy="685800"/>
          </a:xfrm>
          <a:prstGeom prst="rect">
            <a:avLst/>
          </a:prstGeom>
          <a:noFill/>
          <a:ln/>
        </p:spPr>
        <p:txBody>
          <a:bodyPr wrap="square" lIns="0" tIns="0" rIns="0" bIns="0" rtlCol="0" anchor="ctr"/>
          <a:lstStyle/>
          <a:p>
            <a:pPr marL="0" indent="0">
              <a:buNone/>
            </a:pPr>
            <a:r>
              <a:rPr lang="en-US" sz="1500" b="1" dirty="0">
                <a:solidFill>
                  <a:schemeClr val="bg1"/>
                </a:solidFill>
              </a:rPr>
              <a:t>Rights and support</a:t>
            </a:r>
            <a:endParaRPr lang="en-US" sz="1500" dirty="0"/>
          </a:p>
        </p:txBody>
      </p:sp>
      <p:sp>
        <p:nvSpPr>
          <p:cNvPr id="29" name="Box 302"/>
          <p:cNvSpPr/>
          <p:nvPr/>
        </p:nvSpPr>
        <p:spPr>
          <a:xfrm>
            <a:off x="8970264" y="2286000"/>
            <a:ext cx="2670048" cy="1600200"/>
          </a:xfrm>
          <a:prstGeom prst="roundRect">
            <a:avLst>
              <a:gd name="adj" fmla="val 4571"/>
            </a:avLst>
          </a:prstGeom>
          <a:solidFill>
            <a:schemeClr val="bg2"/>
          </a:solidFill>
          <a:ln w="12700">
            <a:solidFill>
              <a:schemeClr val="bg2"/>
            </a:solidFill>
            <a:prstDash val="solid"/>
          </a:ln>
        </p:spPr>
        <p:txBody>
          <a:bodyPr/>
          <a:lstStyle/>
          <a:p>
            <a:endParaRPr lang="en-GB"/>
          </a:p>
        </p:txBody>
      </p:sp>
      <p:sp>
        <p:nvSpPr>
          <p:cNvPr id="30" name="Text 303"/>
          <p:cNvSpPr txBox="1"/>
          <p:nvPr/>
        </p:nvSpPr>
        <p:spPr>
          <a:xfrm>
            <a:off x="9134856" y="2359152"/>
            <a:ext cx="2377440" cy="1463040"/>
          </a:xfrm>
          <a:prstGeom prst="rect">
            <a:avLst/>
          </a:prstGeom>
          <a:noFill/>
          <a:ln/>
        </p:spPr>
        <p:txBody>
          <a:bodyPr wrap="square" lIns="0" tIns="0" rIns="0" bIns="0" rtlCol="0" anchor="ctr"/>
          <a:lstStyle/>
          <a:p>
            <a:pPr marL="0" indent="0">
              <a:buNone/>
            </a:pPr>
            <a:r>
              <a:rPr lang="en-US" sz="1300" dirty="0">
                <a:solidFill>
                  <a:schemeClr val="tx1"/>
                </a:solidFill>
              </a:rPr>
              <a:t>Protected as disabled if effects are substantial and last 12 months or more</a:t>
            </a:r>
            <a:r>
              <a:rPr lang="en-US" sz="1300" i="1" dirty="0">
                <a:solidFill>
                  <a:schemeClr val="accent5"/>
                </a:solidFill>
              </a:rPr>
              <a:t> (GOV.UK, 2025)</a:t>
            </a:r>
            <a:endParaRPr lang="en-US" sz="1300" dirty="0"/>
          </a:p>
        </p:txBody>
      </p:sp>
      <p:sp>
        <p:nvSpPr>
          <p:cNvPr id="31" name="Box 304"/>
          <p:cNvSpPr/>
          <p:nvPr/>
        </p:nvSpPr>
        <p:spPr>
          <a:xfrm>
            <a:off x="8970264" y="4005072"/>
            <a:ext cx="2670048" cy="1600200"/>
          </a:xfrm>
          <a:prstGeom prst="roundRect">
            <a:avLst>
              <a:gd name="adj" fmla="val 4571"/>
            </a:avLst>
          </a:prstGeom>
          <a:solidFill>
            <a:schemeClr val="bg2"/>
          </a:solidFill>
          <a:ln w="12700">
            <a:solidFill>
              <a:schemeClr val="bg2"/>
            </a:solidFill>
            <a:prstDash val="solid"/>
          </a:ln>
        </p:spPr>
        <p:txBody>
          <a:bodyPr/>
          <a:lstStyle/>
          <a:p>
            <a:endParaRPr lang="en-GB"/>
          </a:p>
        </p:txBody>
      </p:sp>
      <p:sp>
        <p:nvSpPr>
          <p:cNvPr id="32" name="Text 305"/>
          <p:cNvSpPr txBox="1"/>
          <p:nvPr/>
        </p:nvSpPr>
        <p:spPr>
          <a:xfrm>
            <a:off x="9134856" y="4078224"/>
            <a:ext cx="2377440" cy="1463040"/>
          </a:xfrm>
          <a:prstGeom prst="rect">
            <a:avLst/>
          </a:prstGeom>
          <a:noFill/>
          <a:ln/>
        </p:spPr>
        <p:txBody>
          <a:bodyPr wrap="square" lIns="0" tIns="0" rIns="0" bIns="0" rtlCol="0" anchor="ctr"/>
          <a:lstStyle/>
          <a:p>
            <a:pPr marL="0" indent="0">
              <a:buNone/>
            </a:pPr>
            <a:r>
              <a:rPr lang="en-US" sz="1300" dirty="0">
                <a:solidFill>
                  <a:schemeClr val="tx1"/>
                </a:solidFill>
              </a:rPr>
              <a:t>Access to Work can fund equipment, support or taxis to work</a:t>
            </a:r>
            <a:r>
              <a:rPr lang="en-US" sz="1300" i="1" dirty="0">
                <a:solidFill>
                  <a:schemeClr val="accent5"/>
                </a:solidFill>
              </a:rPr>
              <a:t> (GOV.UK, 2026)</a:t>
            </a:r>
            <a:endParaRPr lang="en-US" sz="1300" dirty="0"/>
          </a:p>
        </p:txBody>
      </p:sp>
      <p:sp>
        <p:nvSpPr>
          <p:cNvPr id="33" name="Box 306"/>
          <p:cNvSpPr/>
          <p:nvPr/>
        </p:nvSpPr>
        <p:spPr>
          <a:xfrm>
            <a:off x="548640" y="5760720"/>
            <a:ext cx="11091672" cy="566928"/>
          </a:xfrm>
          <a:prstGeom prst="roundRect">
            <a:avLst>
              <a:gd name="adj" fmla="val 12903"/>
            </a:avLst>
          </a:prstGeom>
          <a:solidFill>
            <a:schemeClr val="bg2"/>
          </a:solidFill>
          <a:ln w="12700">
            <a:solidFill>
              <a:schemeClr val="bg2"/>
            </a:solidFill>
            <a:prstDash val="solid"/>
          </a:ln>
        </p:spPr>
        <p:txBody>
          <a:bodyPr/>
          <a:lstStyle/>
          <a:p>
            <a:endParaRPr lang="en-GB"/>
          </a:p>
        </p:txBody>
      </p:sp>
      <p:sp>
        <p:nvSpPr>
          <p:cNvPr id="34" name="Text 307"/>
          <p:cNvSpPr txBox="1"/>
          <p:nvPr/>
        </p:nvSpPr>
        <p:spPr>
          <a:xfrm>
            <a:off x="731520" y="5760720"/>
            <a:ext cx="10789920" cy="566928"/>
          </a:xfrm>
          <a:prstGeom prst="rect">
            <a:avLst/>
          </a:prstGeom>
          <a:noFill/>
          <a:ln/>
        </p:spPr>
        <p:txBody>
          <a:bodyPr wrap="square" lIns="0" tIns="0" rIns="0" bIns="0" rtlCol="0" anchor="ctr"/>
          <a:lstStyle/>
          <a:p>
            <a:pPr marL="0" indent="0">
              <a:buNone/>
            </a:pPr>
            <a:r>
              <a:rPr lang="en-US" sz="1300" b="1" dirty="0">
                <a:solidFill>
                  <a:schemeClr val="tx1"/>
                </a:solidFill>
              </a:rPr>
              <a:t>Stroke Association Helpline 0303 3033 100: </a:t>
            </a:r>
            <a:r>
              <a:rPr lang="en-US" sz="1300" dirty="0">
                <a:solidFill>
                  <a:schemeClr val="tx1"/>
                </a:solidFill>
              </a:rPr>
              <a:t>help with work, money and driving</a:t>
            </a:r>
            <a:r>
              <a:rPr lang="en-US" sz="1300" i="1" dirty="0">
                <a:solidFill>
                  <a:schemeClr val="accent5"/>
                </a:solidFill>
              </a:rPr>
              <a:t> (Stroke Association, no date d)</a:t>
            </a:r>
            <a:r>
              <a:rPr lang="en-US" sz="1300" dirty="0">
                <a:solidFill>
                  <a:schemeClr val="tx1"/>
                </a:solidFill>
              </a:rPr>
              <a:t>.</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Who is around John? His support network</a:t>
            </a:r>
            <a:endParaRPr lang="en-US" sz="2600" dirty="0"/>
          </a:p>
        </p:txBody>
      </p:sp>
      <p:sp>
        <p:nvSpPr>
          <p:cNvPr id="4"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12</a:t>
            </a:fld>
            <a:endParaRPr lang="en-US"/>
          </a:p>
        </p:txBody>
      </p:sp>
      <p:sp>
        <p:nvSpPr>
          <p:cNvPr id="3" name="Section tag 308"/>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JOHN'S NEEDS</a:t>
            </a:r>
            <a:endParaRPr lang="en-US" sz="1100" dirty="0"/>
          </a:p>
        </p:txBody>
      </p:sp>
      <p:sp>
        <p:nvSpPr>
          <p:cNvPr id="5" name="Badge 309"/>
          <p:cNvSpPr/>
          <p:nvPr/>
        </p:nvSpPr>
        <p:spPr>
          <a:xfrm>
            <a:off x="5413248" y="1371600"/>
            <a:ext cx="1371600" cy="137160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2200" b="1" dirty="0">
                <a:solidFill>
                  <a:schemeClr val="bg1"/>
                </a:solidFill>
                <a:latin typeface="+mj-lt" pitchFamily="34" charset="0"/>
                <a:ea typeface="+mj-lt" pitchFamily="34" charset="-122"/>
                <a:cs typeface="+mj-lt" pitchFamily="34" charset="-120"/>
              </a:rPr>
              <a:t>John</a:t>
            </a:r>
            <a:endParaRPr lang="en-US" sz="2200" dirty="0"/>
          </a:p>
        </p:txBody>
      </p:sp>
      <p:sp>
        <p:nvSpPr>
          <p:cNvPr id="6" name="Line 310"/>
          <p:cNvSpPr/>
          <p:nvPr/>
        </p:nvSpPr>
        <p:spPr>
          <a:xfrm flipV="1">
            <a:off x="1883664" y="2743200"/>
            <a:ext cx="4215384" cy="320040"/>
          </a:xfrm>
          <a:prstGeom prst="line">
            <a:avLst/>
          </a:prstGeom>
          <a:noFill/>
          <a:ln w="25400">
            <a:solidFill>
              <a:srgbClr val="C3CCD6"/>
            </a:solidFill>
            <a:prstDash val="solid"/>
          </a:ln>
        </p:spPr>
        <p:txBody>
          <a:bodyPr/>
          <a:lstStyle/>
          <a:p>
            <a:endParaRPr lang="en-GB"/>
          </a:p>
        </p:txBody>
      </p:sp>
      <p:sp>
        <p:nvSpPr>
          <p:cNvPr id="7" name="Box 311"/>
          <p:cNvSpPr/>
          <p:nvPr/>
        </p:nvSpPr>
        <p:spPr>
          <a:xfrm>
            <a:off x="548640" y="3063240"/>
            <a:ext cx="2670048" cy="502920"/>
          </a:xfrm>
          <a:prstGeom prst="roundRect">
            <a:avLst>
              <a:gd name="adj" fmla="val 14545"/>
            </a:avLst>
          </a:prstGeom>
          <a:solidFill>
            <a:schemeClr val="accent6"/>
          </a:solidFill>
          <a:ln w="12700">
            <a:solidFill>
              <a:schemeClr val="accent6"/>
            </a:solidFill>
            <a:prstDash val="solid"/>
          </a:ln>
        </p:spPr>
        <p:txBody>
          <a:bodyPr/>
          <a:lstStyle/>
          <a:p>
            <a:endParaRPr lang="en-GB"/>
          </a:p>
        </p:txBody>
      </p:sp>
      <p:sp>
        <p:nvSpPr>
          <p:cNvPr id="8" name="Text 312"/>
          <p:cNvSpPr txBox="1"/>
          <p:nvPr/>
        </p:nvSpPr>
        <p:spPr>
          <a:xfrm>
            <a:off x="548640" y="3063240"/>
            <a:ext cx="2670048" cy="502920"/>
          </a:xfrm>
          <a:prstGeom prst="rect">
            <a:avLst/>
          </a:prstGeom>
          <a:noFill/>
          <a:ln/>
        </p:spPr>
        <p:txBody>
          <a:bodyPr wrap="square" lIns="0" tIns="0" rIns="0" bIns="0" rtlCol="0" anchor="ctr"/>
          <a:lstStyle/>
          <a:p>
            <a:pPr marL="0" indent="0" algn="ctr">
              <a:buNone/>
            </a:pPr>
            <a:r>
              <a:rPr lang="en-US" sz="1600" b="1" dirty="0">
                <a:solidFill>
                  <a:schemeClr val="bg1"/>
                </a:solidFill>
              </a:rPr>
              <a:t>Family</a:t>
            </a:r>
            <a:endParaRPr lang="en-US" sz="1600" dirty="0"/>
          </a:p>
        </p:txBody>
      </p:sp>
      <p:sp>
        <p:nvSpPr>
          <p:cNvPr id="9" name="Box 313"/>
          <p:cNvSpPr/>
          <p:nvPr/>
        </p:nvSpPr>
        <p:spPr>
          <a:xfrm>
            <a:off x="548640" y="3657600"/>
            <a:ext cx="2670048" cy="932688"/>
          </a:xfrm>
          <a:prstGeom prst="roundRect">
            <a:avLst>
              <a:gd name="adj" fmla="val 7843"/>
            </a:avLst>
          </a:prstGeom>
          <a:solidFill>
            <a:schemeClr val="bg2"/>
          </a:solidFill>
          <a:ln w="12700">
            <a:solidFill>
              <a:schemeClr val="bg2"/>
            </a:solidFill>
            <a:prstDash val="solid"/>
          </a:ln>
        </p:spPr>
        <p:txBody>
          <a:bodyPr/>
          <a:lstStyle/>
          <a:p>
            <a:endParaRPr lang="en-GB"/>
          </a:p>
        </p:txBody>
      </p:sp>
      <p:sp>
        <p:nvSpPr>
          <p:cNvPr id="10" name="Text 314"/>
          <p:cNvSpPr txBox="1"/>
          <p:nvPr/>
        </p:nvSpPr>
        <p:spPr>
          <a:xfrm>
            <a:off x="685800" y="3657600"/>
            <a:ext cx="2423160" cy="932688"/>
          </a:xfrm>
          <a:prstGeom prst="rect">
            <a:avLst/>
          </a:prstGeom>
          <a:noFill/>
          <a:ln/>
        </p:spPr>
        <p:txBody>
          <a:bodyPr wrap="square" lIns="0" tIns="0" rIns="0" bIns="0" rtlCol="0" anchor="ctr"/>
          <a:lstStyle/>
          <a:p>
            <a:pPr marL="0" indent="0">
              <a:buNone/>
            </a:pPr>
            <a:r>
              <a:rPr lang="en-US" sz="1250" dirty="0">
                <a:solidFill>
                  <a:schemeClr val="tx1"/>
                </a:solidFill>
              </a:rPr>
              <a:t>Wife: free carer's assessment from the council</a:t>
            </a:r>
            <a:r>
              <a:rPr lang="en-US" sz="1250" i="1" dirty="0">
                <a:solidFill>
                  <a:schemeClr val="accent5"/>
                </a:solidFill>
              </a:rPr>
              <a:t> (NHS, 2023)</a:t>
            </a:r>
            <a:endParaRPr lang="en-US" sz="1250" dirty="0"/>
          </a:p>
        </p:txBody>
      </p:sp>
      <p:sp>
        <p:nvSpPr>
          <p:cNvPr id="11" name="Box 315"/>
          <p:cNvSpPr/>
          <p:nvPr/>
        </p:nvSpPr>
        <p:spPr>
          <a:xfrm>
            <a:off x="548640" y="4681728"/>
            <a:ext cx="2670048" cy="932688"/>
          </a:xfrm>
          <a:prstGeom prst="roundRect">
            <a:avLst>
              <a:gd name="adj" fmla="val 7843"/>
            </a:avLst>
          </a:prstGeom>
          <a:solidFill>
            <a:schemeClr val="bg2"/>
          </a:solidFill>
          <a:ln w="12700">
            <a:solidFill>
              <a:schemeClr val="bg2"/>
            </a:solidFill>
            <a:prstDash val="solid"/>
          </a:ln>
        </p:spPr>
        <p:txBody>
          <a:bodyPr/>
          <a:lstStyle/>
          <a:p>
            <a:endParaRPr lang="en-GB"/>
          </a:p>
        </p:txBody>
      </p:sp>
      <p:sp>
        <p:nvSpPr>
          <p:cNvPr id="12" name="Text 316"/>
          <p:cNvSpPr txBox="1"/>
          <p:nvPr/>
        </p:nvSpPr>
        <p:spPr>
          <a:xfrm>
            <a:off x="685800" y="4681728"/>
            <a:ext cx="2423160" cy="932688"/>
          </a:xfrm>
          <a:prstGeom prst="rect">
            <a:avLst/>
          </a:prstGeom>
          <a:noFill/>
          <a:ln/>
        </p:spPr>
        <p:txBody>
          <a:bodyPr wrap="square" lIns="0" tIns="0" rIns="0" bIns="0" rtlCol="0" anchor="ctr"/>
          <a:lstStyle/>
          <a:p>
            <a:pPr marL="0" indent="0">
              <a:buNone/>
            </a:pPr>
            <a:r>
              <a:rPr lang="en-US" sz="1250" dirty="0">
                <a:solidFill>
                  <a:schemeClr val="tx1"/>
                </a:solidFill>
              </a:rPr>
              <a:t>Children under 18: young carer's assessment if they help care</a:t>
            </a:r>
            <a:r>
              <a:rPr lang="en-US" sz="1250" i="1" dirty="0">
                <a:solidFill>
                  <a:schemeClr val="accent5"/>
                </a:solidFill>
              </a:rPr>
              <a:t> (NHS, 2024b)</a:t>
            </a:r>
            <a:endParaRPr lang="en-US" sz="1250" dirty="0"/>
          </a:p>
        </p:txBody>
      </p:sp>
      <p:sp>
        <p:nvSpPr>
          <p:cNvPr id="13" name="Line 317"/>
          <p:cNvSpPr/>
          <p:nvPr/>
        </p:nvSpPr>
        <p:spPr>
          <a:xfrm flipV="1">
            <a:off x="4690872" y="2743200"/>
            <a:ext cx="1408176" cy="320040"/>
          </a:xfrm>
          <a:prstGeom prst="line">
            <a:avLst/>
          </a:prstGeom>
          <a:noFill/>
          <a:ln w="25400">
            <a:solidFill>
              <a:srgbClr val="C3CCD6"/>
            </a:solidFill>
            <a:prstDash val="solid"/>
          </a:ln>
        </p:spPr>
        <p:txBody>
          <a:bodyPr/>
          <a:lstStyle/>
          <a:p>
            <a:endParaRPr lang="en-GB"/>
          </a:p>
        </p:txBody>
      </p:sp>
      <p:sp>
        <p:nvSpPr>
          <p:cNvPr id="14" name="Box 318"/>
          <p:cNvSpPr/>
          <p:nvPr/>
        </p:nvSpPr>
        <p:spPr>
          <a:xfrm>
            <a:off x="3355848" y="3063240"/>
            <a:ext cx="2670048" cy="502920"/>
          </a:xfrm>
          <a:prstGeom prst="roundRect">
            <a:avLst>
              <a:gd name="adj" fmla="val 14545"/>
            </a:avLst>
          </a:prstGeom>
          <a:solidFill>
            <a:schemeClr val="accent2"/>
          </a:solidFill>
          <a:ln w="12700">
            <a:solidFill>
              <a:schemeClr val="accent2"/>
            </a:solidFill>
            <a:prstDash val="solid"/>
          </a:ln>
        </p:spPr>
        <p:txBody>
          <a:bodyPr/>
          <a:lstStyle/>
          <a:p>
            <a:endParaRPr lang="en-GB"/>
          </a:p>
        </p:txBody>
      </p:sp>
      <p:sp>
        <p:nvSpPr>
          <p:cNvPr id="15" name="Text 319"/>
          <p:cNvSpPr txBox="1"/>
          <p:nvPr/>
        </p:nvSpPr>
        <p:spPr>
          <a:xfrm>
            <a:off x="3355848" y="3063240"/>
            <a:ext cx="2670048" cy="502920"/>
          </a:xfrm>
          <a:prstGeom prst="rect">
            <a:avLst/>
          </a:prstGeom>
          <a:noFill/>
          <a:ln/>
        </p:spPr>
        <p:txBody>
          <a:bodyPr wrap="square" lIns="0" tIns="0" rIns="0" bIns="0" rtlCol="0" anchor="ctr"/>
          <a:lstStyle/>
          <a:p>
            <a:pPr marL="0" indent="0" algn="ctr">
              <a:buNone/>
            </a:pPr>
            <a:r>
              <a:rPr lang="en-US" sz="1600" b="1" dirty="0">
                <a:solidFill>
                  <a:schemeClr val="bg1"/>
                </a:solidFill>
              </a:rPr>
              <a:t>NHS team</a:t>
            </a:r>
            <a:endParaRPr lang="en-US" sz="1600" dirty="0"/>
          </a:p>
        </p:txBody>
      </p:sp>
      <p:sp>
        <p:nvSpPr>
          <p:cNvPr id="16" name="Box 320"/>
          <p:cNvSpPr/>
          <p:nvPr/>
        </p:nvSpPr>
        <p:spPr>
          <a:xfrm>
            <a:off x="3355848" y="3657600"/>
            <a:ext cx="2670048" cy="932688"/>
          </a:xfrm>
          <a:prstGeom prst="roundRect">
            <a:avLst>
              <a:gd name="adj" fmla="val 7843"/>
            </a:avLst>
          </a:prstGeom>
          <a:solidFill>
            <a:schemeClr val="bg2"/>
          </a:solidFill>
          <a:ln w="12700">
            <a:solidFill>
              <a:schemeClr val="bg2"/>
            </a:solidFill>
            <a:prstDash val="solid"/>
          </a:ln>
        </p:spPr>
        <p:txBody>
          <a:bodyPr/>
          <a:lstStyle/>
          <a:p>
            <a:endParaRPr lang="en-GB"/>
          </a:p>
        </p:txBody>
      </p:sp>
      <p:sp>
        <p:nvSpPr>
          <p:cNvPr id="17" name="Text 321"/>
          <p:cNvSpPr txBox="1"/>
          <p:nvPr/>
        </p:nvSpPr>
        <p:spPr>
          <a:xfrm>
            <a:off x="3493008" y="3657600"/>
            <a:ext cx="2423160" cy="932688"/>
          </a:xfrm>
          <a:prstGeom prst="rect">
            <a:avLst/>
          </a:prstGeom>
          <a:noFill/>
          <a:ln/>
        </p:spPr>
        <p:txBody>
          <a:bodyPr wrap="square" lIns="0" tIns="0" rIns="0" bIns="0" rtlCol="0" anchor="ctr"/>
          <a:lstStyle/>
          <a:p>
            <a:pPr marL="0" indent="0">
              <a:buNone/>
            </a:pPr>
            <a:r>
              <a:rPr lang="en-US" sz="1250" dirty="0">
                <a:solidFill>
                  <a:schemeClr val="tx1"/>
                </a:solidFill>
              </a:rPr>
              <a:t>Stroke unit and community rehabilitation team</a:t>
            </a:r>
            <a:r>
              <a:rPr lang="en-US" sz="1250" i="1" dirty="0">
                <a:solidFill>
                  <a:schemeClr val="accent5"/>
                </a:solidFill>
              </a:rPr>
              <a:t> (NICE, 2023a)</a:t>
            </a:r>
            <a:endParaRPr lang="en-US" sz="1250" dirty="0"/>
          </a:p>
        </p:txBody>
      </p:sp>
      <p:sp>
        <p:nvSpPr>
          <p:cNvPr id="18" name="Box 322"/>
          <p:cNvSpPr/>
          <p:nvPr/>
        </p:nvSpPr>
        <p:spPr>
          <a:xfrm>
            <a:off x="3355848" y="4681728"/>
            <a:ext cx="2670048" cy="932688"/>
          </a:xfrm>
          <a:prstGeom prst="roundRect">
            <a:avLst>
              <a:gd name="adj" fmla="val 7843"/>
            </a:avLst>
          </a:prstGeom>
          <a:solidFill>
            <a:schemeClr val="bg2"/>
          </a:solidFill>
          <a:ln w="12700">
            <a:solidFill>
              <a:schemeClr val="bg2"/>
            </a:solidFill>
            <a:prstDash val="solid"/>
          </a:ln>
        </p:spPr>
        <p:txBody>
          <a:bodyPr/>
          <a:lstStyle/>
          <a:p>
            <a:endParaRPr lang="en-GB"/>
          </a:p>
        </p:txBody>
      </p:sp>
      <p:sp>
        <p:nvSpPr>
          <p:cNvPr id="19" name="Text 323"/>
          <p:cNvSpPr txBox="1"/>
          <p:nvPr/>
        </p:nvSpPr>
        <p:spPr>
          <a:xfrm>
            <a:off x="3493008" y="4681728"/>
            <a:ext cx="2423160" cy="932688"/>
          </a:xfrm>
          <a:prstGeom prst="rect">
            <a:avLst/>
          </a:prstGeom>
          <a:noFill/>
          <a:ln/>
        </p:spPr>
        <p:txBody>
          <a:bodyPr wrap="square" lIns="0" tIns="0" rIns="0" bIns="0" rtlCol="0" anchor="ctr"/>
          <a:lstStyle/>
          <a:p>
            <a:pPr marL="0" indent="0">
              <a:buNone/>
            </a:pPr>
            <a:r>
              <a:rPr lang="en-US" sz="1250" dirty="0">
                <a:solidFill>
                  <a:schemeClr val="tx1"/>
                </a:solidFill>
              </a:rPr>
              <a:t>GP and a 6-month post-stroke review</a:t>
            </a:r>
            <a:r>
              <a:rPr lang="en-US" sz="1250" i="1" dirty="0">
                <a:solidFill>
                  <a:schemeClr val="accent5"/>
                </a:solidFill>
              </a:rPr>
              <a:t> (Stroke Association, 2026)</a:t>
            </a:r>
            <a:endParaRPr lang="en-US" sz="1250" dirty="0"/>
          </a:p>
        </p:txBody>
      </p:sp>
      <p:sp>
        <p:nvSpPr>
          <p:cNvPr id="20" name="Line 324"/>
          <p:cNvSpPr/>
          <p:nvPr/>
        </p:nvSpPr>
        <p:spPr>
          <a:xfrm>
            <a:off x="6099048" y="2743200"/>
            <a:ext cx="1399032" cy="320040"/>
          </a:xfrm>
          <a:prstGeom prst="line">
            <a:avLst/>
          </a:prstGeom>
          <a:noFill/>
          <a:ln w="25400">
            <a:solidFill>
              <a:srgbClr val="C3CCD6"/>
            </a:solidFill>
            <a:prstDash val="solid"/>
          </a:ln>
        </p:spPr>
        <p:txBody>
          <a:bodyPr/>
          <a:lstStyle/>
          <a:p>
            <a:endParaRPr lang="en-GB"/>
          </a:p>
        </p:txBody>
      </p:sp>
      <p:sp>
        <p:nvSpPr>
          <p:cNvPr id="21" name="Box 325"/>
          <p:cNvSpPr/>
          <p:nvPr/>
        </p:nvSpPr>
        <p:spPr>
          <a:xfrm>
            <a:off x="6163056" y="3063240"/>
            <a:ext cx="2670048" cy="502920"/>
          </a:xfrm>
          <a:prstGeom prst="roundRect">
            <a:avLst>
              <a:gd name="adj" fmla="val 14545"/>
            </a:avLst>
          </a:prstGeom>
          <a:solidFill>
            <a:schemeClr val="accent3"/>
          </a:solidFill>
          <a:ln w="12700">
            <a:solidFill>
              <a:schemeClr val="accent3"/>
            </a:solidFill>
            <a:prstDash val="solid"/>
          </a:ln>
        </p:spPr>
        <p:txBody>
          <a:bodyPr/>
          <a:lstStyle/>
          <a:p>
            <a:endParaRPr lang="en-GB"/>
          </a:p>
        </p:txBody>
      </p:sp>
      <p:sp>
        <p:nvSpPr>
          <p:cNvPr id="22" name="Text 326"/>
          <p:cNvSpPr txBox="1"/>
          <p:nvPr/>
        </p:nvSpPr>
        <p:spPr>
          <a:xfrm>
            <a:off x="6163056" y="3063240"/>
            <a:ext cx="2670048" cy="502920"/>
          </a:xfrm>
          <a:prstGeom prst="rect">
            <a:avLst/>
          </a:prstGeom>
          <a:noFill/>
          <a:ln/>
        </p:spPr>
        <p:txBody>
          <a:bodyPr wrap="square" lIns="0" tIns="0" rIns="0" bIns="0" rtlCol="0" anchor="ctr"/>
          <a:lstStyle/>
          <a:p>
            <a:pPr marL="0" indent="0" algn="ctr">
              <a:buNone/>
            </a:pPr>
            <a:r>
              <a:rPr lang="en-US" sz="1600" b="1" dirty="0">
                <a:solidFill>
                  <a:schemeClr val="bg1"/>
                </a:solidFill>
              </a:rPr>
              <a:t>Work</a:t>
            </a:r>
            <a:endParaRPr lang="en-US" sz="1600" dirty="0"/>
          </a:p>
        </p:txBody>
      </p:sp>
      <p:sp>
        <p:nvSpPr>
          <p:cNvPr id="23" name="Box 327"/>
          <p:cNvSpPr/>
          <p:nvPr/>
        </p:nvSpPr>
        <p:spPr>
          <a:xfrm>
            <a:off x="6163056" y="3657600"/>
            <a:ext cx="2670048" cy="932688"/>
          </a:xfrm>
          <a:prstGeom prst="roundRect">
            <a:avLst>
              <a:gd name="adj" fmla="val 7843"/>
            </a:avLst>
          </a:prstGeom>
          <a:solidFill>
            <a:schemeClr val="bg2"/>
          </a:solidFill>
          <a:ln w="12700">
            <a:solidFill>
              <a:schemeClr val="bg2"/>
            </a:solidFill>
            <a:prstDash val="solid"/>
          </a:ln>
        </p:spPr>
        <p:txBody>
          <a:bodyPr/>
          <a:lstStyle/>
          <a:p>
            <a:endParaRPr lang="en-GB"/>
          </a:p>
        </p:txBody>
      </p:sp>
      <p:sp>
        <p:nvSpPr>
          <p:cNvPr id="24" name="Text 328"/>
          <p:cNvSpPr txBox="1"/>
          <p:nvPr/>
        </p:nvSpPr>
        <p:spPr>
          <a:xfrm>
            <a:off x="6300216" y="3657600"/>
            <a:ext cx="2423160" cy="932688"/>
          </a:xfrm>
          <a:prstGeom prst="rect">
            <a:avLst/>
          </a:prstGeom>
          <a:noFill/>
          <a:ln/>
        </p:spPr>
        <p:txBody>
          <a:bodyPr wrap="square" lIns="0" tIns="0" rIns="0" bIns="0" rtlCol="0" anchor="ctr"/>
          <a:lstStyle/>
          <a:p>
            <a:pPr marL="0" indent="0">
              <a:buNone/>
            </a:pPr>
            <a:r>
              <a:rPr lang="en-US" sz="1250" dirty="0">
                <a:solidFill>
                  <a:schemeClr val="tx1"/>
                </a:solidFill>
              </a:rPr>
              <a:t>Headteacher, HR and occupational health</a:t>
            </a:r>
            <a:r>
              <a:rPr lang="en-US" sz="1250" i="1" dirty="0">
                <a:solidFill>
                  <a:schemeClr val="accent5"/>
                </a:solidFill>
              </a:rPr>
              <a:t> (Stroke Association, no date b)</a:t>
            </a:r>
            <a:endParaRPr lang="en-US" sz="1250" dirty="0"/>
          </a:p>
        </p:txBody>
      </p:sp>
      <p:sp>
        <p:nvSpPr>
          <p:cNvPr id="25" name="Box 329"/>
          <p:cNvSpPr/>
          <p:nvPr/>
        </p:nvSpPr>
        <p:spPr>
          <a:xfrm>
            <a:off x="6163056" y="4681728"/>
            <a:ext cx="2670048" cy="932688"/>
          </a:xfrm>
          <a:prstGeom prst="roundRect">
            <a:avLst>
              <a:gd name="adj" fmla="val 7843"/>
            </a:avLst>
          </a:prstGeom>
          <a:solidFill>
            <a:schemeClr val="bg2"/>
          </a:solidFill>
          <a:ln w="12700">
            <a:solidFill>
              <a:schemeClr val="bg2"/>
            </a:solidFill>
            <a:prstDash val="solid"/>
          </a:ln>
        </p:spPr>
        <p:txBody>
          <a:bodyPr/>
          <a:lstStyle/>
          <a:p>
            <a:endParaRPr lang="en-GB"/>
          </a:p>
        </p:txBody>
      </p:sp>
      <p:sp>
        <p:nvSpPr>
          <p:cNvPr id="26" name="Text 330"/>
          <p:cNvSpPr txBox="1"/>
          <p:nvPr/>
        </p:nvSpPr>
        <p:spPr>
          <a:xfrm>
            <a:off x="6300216" y="4681728"/>
            <a:ext cx="2423160" cy="932688"/>
          </a:xfrm>
          <a:prstGeom prst="rect">
            <a:avLst/>
          </a:prstGeom>
          <a:noFill/>
          <a:ln/>
        </p:spPr>
        <p:txBody>
          <a:bodyPr wrap="square" lIns="0" tIns="0" rIns="0" bIns="0" rtlCol="0" anchor="ctr"/>
          <a:lstStyle/>
          <a:p>
            <a:pPr marL="0" indent="0">
              <a:buNone/>
            </a:pPr>
            <a:r>
              <a:rPr lang="en-US" sz="1250" dirty="0">
                <a:solidFill>
                  <a:schemeClr val="tx1"/>
                </a:solidFill>
              </a:rPr>
              <a:t>Teaching union for advice on sick pay</a:t>
            </a:r>
            <a:r>
              <a:rPr lang="en-US" sz="1250" i="1" dirty="0">
                <a:solidFill>
                  <a:schemeClr val="accent5"/>
                </a:solidFill>
              </a:rPr>
              <a:t> (NEU, no date)</a:t>
            </a:r>
            <a:endParaRPr lang="en-US" sz="1250" dirty="0"/>
          </a:p>
        </p:txBody>
      </p:sp>
      <p:sp>
        <p:nvSpPr>
          <p:cNvPr id="27" name="Line 331"/>
          <p:cNvSpPr/>
          <p:nvPr/>
        </p:nvSpPr>
        <p:spPr>
          <a:xfrm>
            <a:off x="6099048" y="2743200"/>
            <a:ext cx="4206240" cy="320040"/>
          </a:xfrm>
          <a:prstGeom prst="line">
            <a:avLst/>
          </a:prstGeom>
          <a:noFill/>
          <a:ln w="25400">
            <a:solidFill>
              <a:srgbClr val="C3CCD6"/>
            </a:solidFill>
            <a:prstDash val="solid"/>
          </a:ln>
        </p:spPr>
        <p:txBody>
          <a:bodyPr/>
          <a:lstStyle/>
          <a:p>
            <a:endParaRPr lang="en-GB"/>
          </a:p>
        </p:txBody>
      </p:sp>
      <p:sp>
        <p:nvSpPr>
          <p:cNvPr id="28" name="Box 332"/>
          <p:cNvSpPr/>
          <p:nvPr/>
        </p:nvSpPr>
        <p:spPr>
          <a:xfrm>
            <a:off x="8970264" y="3063240"/>
            <a:ext cx="2670048" cy="502920"/>
          </a:xfrm>
          <a:prstGeom prst="roundRect">
            <a:avLst>
              <a:gd name="adj" fmla="val 14545"/>
            </a:avLst>
          </a:prstGeom>
          <a:solidFill>
            <a:schemeClr val="tx2"/>
          </a:solidFill>
          <a:ln w="12700">
            <a:solidFill>
              <a:schemeClr val="tx2"/>
            </a:solidFill>
            <a:prstDash val="solid"/>
          </a:ln>
        </p:spPr>
        <p:txBody>
          <a:bodyPr/>
          <a:lstStyle/>
          <a:p>
            <a:endParaRPr lang="en-GB"/>
          </a:p>
        </p:txBody>
      </p:sp>
      <p:sp>
        <p:nvSpPr>
          <p:cNvPr id="29" name="Text 333"/>
          <p:cNvSpPr txBox="1"/>
          <p:nvPr/>
        </p:nvSpPr>
        <p:spPr>
          <a:xfrm>
            <a:off x="8970264" y="3063240"/>
            <a:ext cx="2670048" cy="502920"/>
          </a:xfrm>
          <a:prstGeom prst="rect">
            <a:avLst/>
          </a:prstGeom>
          <a:noFill/>
          <a:ln/>
        </p:spPr>
        <p:txBody>
          <a:bodyPr wrap="square" lIns="0" tIns="0" rIns="0" bIns="0" rtlCol="0" anchor="ctr"/>
          <a:lstStyle/>
          <a:p>
            <a:pPr marL="0" indent="0" algn="ctr">
              <a:buNone/>
            </a:pPr>
            <a:r>
              <a:rPr lang="en-US" sz="1600" b="1" dirty="0">
                <a:solidFill>
                  <a:schemeClr val="bg1"/>
                </a:solidFill>
              </a:rPr>
              <a:t>Charities</a:t>
            </a:r>
            <a:endParaRPr lang="en-US" sz="1600" dirty="0"/>
          </a:p>
        </p:txBody>
      </p:sp>
      <p:sp>
        <p:nvSpPr>
          <p:cNvPr id="30" name="Box 334"/>
          <p:cNvSpPr/>
          <p:nvPr/>
        </p:nvSpPr>
        <p:spPr>
          <a:xfrm>
            <a:off x="8970264" y="3657600"/>
            <a:ext cx="2670048" cy="932688"/>
          </a:xfrm>
          <a:prstGeom prst="roundRect">
            <a:avLst>
              <a:gd name="adj" fmla="val 7843"/>
            </a:avLst>
          </a:prstGeom>
          <a:solidFill>
            <a:schemeClr val="bg2"/>
          </a:solidFill>
          <a:ln w="12700">
            <a:solidFill>
              <a:schemeClr val="bg2"/>
            </a:solidFill>
            <a:prstDash val="solid"/>
          </a:ln>
        </p:spPr>
        <p:txBody>
          <a:bodyPr/>
          <a:lstStyle/>
          <a:p>
            <a:endParaRPr lang="en-GB"/>
          </a:p>
        </p:txBody>
      </p:sp>
      <p:sp>
        <p:nvSpPr>
          <p:cNvPr id="31" name="Text 335"/>
          <p:cNvSpPr txBox="1"/>
          <p:nvPr/>
        </p:nvSpPr>
        <p:spPr>
          <a:xfrm>
            <a:off x="9107424" y="3657600"/>
            <a:ext cx="2423160" cy="932688"/>
          </a:xfrm>
          <a:prstGeom prst="rect">
            <a:avLst/>
          </a:prstGeom>
          <a:noFill/>
          <a:ln/>
        </p:spPr>
        <p:txBody>
          <a:bodyPr wrap="square" lIns="0" tIns="0" rIns="0" bIns="0" rtlCol="0" anchor="ctr"/>
          <a:lstStyle/>
          <a:p>
            <a:pPr marL="0" indent="0">
              <a:buNone/>
            </a:pPr>
            <a:r>
              <a:rPr lang="en-US" sz="1250" dirty="0">
                <a:solidFill>
                  <a:schemeClr val="tx1"/>
                </a:solidFill>
              </a:rPr>
              <a:t>Stroke Association Helpline 0303 3033 100</a:t>
            </a:r>
            <a:r>
              <a:rPr lang="en-US" sz="1250" i="1" dirty="0">
                <a:solidFill>
                  <a:schemeClr val="accent5"/>
                </a:solidFill>
              </a:rPr>
              <a:t> (Stroke Association, no date d)</a:t>
            </a:r>
            <a:endParaRPr lang="en-US" sz="1250" dirty="0"/>
          </a:p>
        </p:txBody>
      </p:sp>
      <p:sp>
        <p:nvSpPr>
          <p:cNvPr id="32" name="Box 336"/>
          <p:cNvSpPr/>
          <p:nvPr/>
        </p:nvSpPr>
        <p:spPr>
          <a:xfrm>
            <a:off x="8970264" y="4681728"/>
            <a:ext cx="2670048" cy="932688"/>
          </a:xfrm>
          <a:prstGeom prst="roundRect">
            <a:avLst>
              <a:gd name="adj" fmla="val 7843"/>
            </a:avLst>
          </a:prstGeom>
          <a:solidFill>
            <a:schemeClr val="bg2"/>
          </a:solidFill>
          <a:ln w="12700">
            <a:solidFill>
              <a:schemeClr val="bg2"/>
            </a:solidFill>
            <a:prstDash val="solid"/>
          </a:ln>
        </p:spPr>
        <p:txBody>
          <a:bodyPr/>
          <a:lstStyle/>
          <a:p>
            <a:endParaRPr lang="en-GB"/>
          </a:p>
        </p:txBody>
      </p:sp>
      <p:sp>
        <p:nvSpPr>
          <p:cNvPr id="33" name="Text 337"/>
          <p:cNvSpPr txBox="1"/>
          <p:nvPr/>
        </p:nvSpPr>
        <p:spPr>
          <a:xfrm>
            <a:off x="9107424" y="4681728"/>
            <a:ext cx="2423160" cy="932688"/>
          </a:xfrm>
          <a:prstGeom prst="rect">
            <a:avLst/>
          </a:prstGeom>
          <a:noFill/>
          <a:ln/>
        </p:spPr>
        <p:txBody>
          <a:bodyPr wrap="square" lIns="0" tIns="0" rIns="0" bIns="0" rtlCol="0" anchor="ctr"/>
          <a:lstStyle/>
          <a:p>
            <a:pPr marL="0" indent="0">
              <a:buNone/>
            </a:pPr>
            <a:r>
              <a:rPr lang="en-US" sz="1250" dirty="0">
                <a:solidFill>
                  <a:schemeClr val="tx1"/>
                </a:solidFill>
              </a:rPr>
              <a:t>Different Strokes (younger survivors) 0345 130 7172</a:t>
            </a:r>
            <a:r>
              <a:rPr lang="en-US" sz="1250" i="1" dirty="0">
                <a:solidFill>
                  <a:schemeClr val="accent5"/>
                </a:solidFill>
              </a:rPr>
              <a:t> (Different Strokes, no date)</a:t>
            </a:r>
            <a:endParaRPr lang="en-US" sz="1250" dirty="0"/>
          </a:p>
        </p:txBody>
      </p:sp>
      <p:sp>
        <p:nvSpPr>
          <p:cNvPr id="34" name="Box 338"/>
          <p:cNvSpPr/>
          <p:nvPr/>
        </p:nvSpPr>
        <p:spPr>
          <a:xfrm>
            <a:off x="548640" y="5760720"/>
            <a:ext cx="11091672" cy="566928"/>
          </a:xfrm>
          <a:prstGeom prst="roundRect">
            <a:avLst>
              <a:gd name="adj" fmla="val 12903"/>
            </a:avLst>
          </a:prstGeom>
          <a:solidFill>
            <a:schemeClr val="bg2"/>
          </a:solidFill>
          <a:ln w="12700">
            <a:solidFill>
              <a:schemeClr val="bg2"/>
            </a:solidFill>
            <a:prstDash val="solid"/>
          </a:ln>
        </p:spPr>
        <p:txBody>
          <a:bodyPr/>
          <a:lstStyle/>
          <a:p>
            <a:endParaRPr lang="en-GB"/>
          </a:p>
        </p:txBody>
      </p:sp>
      <p:sp>
        <p:nvSpPr>
          <p:cNvPr id="35" name="Text 339"/>
          <p:cNvSpPr txBox="1"/>
          <p:nvPr/>
        </p:nvSpPr>
        <p:spPr>
          <a:xfrm>
            <a:off x="731520" y="5760720"/>
            <a:ext cx="10789920" cy="566928"/>
          </a:xfrm>
          <a:prstGeom prst="rect">
            <a:avLst/>
          </a:prstGeom>
          <a:noFill/>
          <a:ln/>
        </p:spPr>
        <p:txBody>
          <a:bodyPr wrap="square" lIns="0" tIns="0" rIns="0" bIns="0" rtlCol="0" anchor="ctr"/>
          <a:lstStyle/>
          <a:p>
            <a:pPr marL="0" indent="0">
              <a:buNone/>
            </a:pPr>
            <a:r>
              <a:rPr lang="en-US" sz="1300" dirty="0">
                <a:solidFill>
                  <a:schemeClr val="tx1"/>
                </a:solidFill>
              </a:rPr>
              <a:t>Personal support from friends, neighbours and colleagues is </a:t>
            </a:r>
            <a:r>
              <a:rPr lang="en-US" sz="1300" b="1" dirty="0">
                <a:solidFill>
                  <a:schemeClr val="tx1"/>
                </a:solidFill>
              </a:rPr>
              <a:t>not yet known</a:t>
            </a:r>
            <a:r>
              <a:rPr lang="en-US" sz="1300" dirty="0">
                <a:solidFill>
                  <a:schemeClr val="tx1"/>
                </a:solidFill>
              </a:rPr>
              <a:t>. Ask who he can rely on. London survivors can also join a younger survivors' group</a:t>
            </a:r>
            <a:r>
              <a:rPr lang="en-US" sz="1300" i="1" dirty="0">
                <a:solidFill>
                  <a:schemeClr val="accent5"/>
                </a:solidFill>
              </a:rPr>
              <a:t> (Stroke Association, 2026)</a:t>
            </a:r>
            <a:r>
              <a:rPr lang="en-US" sz="1300" dirty="0">
                <a:solidFill>
                  <a:schemeClr val="tx1"/>
                </a:solidFill>
              </a:rPr>
              <a:t>.</a:t>
            </a:r>
            <a:endParaRPr lang="en-US"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How John's care plan is made and kept up to date</a:t>
            </a:r>
            <a:endParaRPr lang="en-US" sz="2600" dirty="0"/>
          </a:p>
        </p:txBody>
      </p:sp>
      <p:sp>
        <p:nvSpPr>
          <p:cNvPr id="25"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13</a:t>
            </a:fld>
            <a:endParaRPr lang="en-US"/>
          </a:p>
        </p:txBody>
      </p:sp>
      <p:sp>
        <p:nvSpPr>
          <p:cNvPr id="3" name="Section tag 340"/>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CARE PLAN</a:t>
            </a:r>
            <a:endParaRPr lang="en-US" sz="1100" dirty="0"/>
          </a:p>
        </p:txBody>
      </p:sp>
      <p:sp>
        <p:nvSpPr>
          <p:cNvPr id="5" name="Ring 341"/>
          <p:cNvSpPr/>
          <p:nvPr/>
        </p:nvSpPr>
        <p:spPr>
          <a:xfrm>
            <a:off x="1691640" y="2011680"/>
            <a:ext cx="3200400" cy="3200400"/>
          </a:xfrm>
          <a:prstGeom prst="ellipse">
            <a:avLst/>
          </a:prstGeom>
          <a:ln w="38100">
            <a:solidFill>
              <a:srgbClr val="C3CCD6"/>
            </a:solidFill>
            <a:prstDash val="dash"/>
          </a:ln>
        </p:spPr>
        <p:txBody>
          <a:bodyPr/>
          <a:lstStyle/>
          <a:p>
            <a:endParaRPr lang="en-GB"/>
          </a:p>
        </p:txBody>
      </p:sp>
      <p:sp>
        <p:nvSpPr>
          <p:cNvPr id="6" name="Badge 342"/>
          <p:cNvSpPr/>
          <p:nvPr/>
        </p:nvSpPr>
        <p:spPr>
          <a:xfrm>
            <a:off x="2651760" y="2971800"/>
            <a:ext cx="1280160" cy="128016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2000" b="1" dirty="0">
                <a:solidFill>
                  <a:schemeClr val="bg1"/>
                </a:solidFill>
                <a:latin typeface="+mj-lt" pitchFamily="34" charset="0"/>
                <a:ea typeface="+mj-lt" pitchFamily="34" charset="-122"/>
                <a:cs typeface="+mj-lt" pitchFamily="34" charset="-120"/>
              </a:rPr>
              <a:t>John</a:t>
            </a:r>
            <a:endParaRPr lang="en-US" sz="2000" dirty="0"/>
          </a:p>
        </p:txBody>
      </p:sp>
      <p:sp>
        <p:nvSpPr>
          <p:cNvPr id="7" name="Badge 343"/>
          <p:cNvSpPr/>
          <p:nvPr/>
        </p:nvSpPr>
        <p:spPr>
          <a:xfrm>
            <a:off x="2944368" y="1664208"/>
            <a:ext cx="694944" cy="694944"/>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2000" b="1" dirty="0">
                <a:solidFill>
                  <a:schemeClr val="bg1"/>
                </a:solidFill>
              </a:rPr>
              <a:t>1</a:t>
            </a:r>
            <a:endParaRPr lang="en-US" sz="2000" dirty="0"/>
          </a:p>
        </p:txBody>
      </p:sp>
      <p:sp>
        <p:nvSpPr>
          <p:cNvPr id="8" name="Badge 344"/>
          <p:cNvSpPr/>
          <p:nvPr/>
        </p:nvSpPr>
        <p:spPr>
          <a:xfrm>
            <a:off x="4544568" y="3264408"/>
            <a:ext cx="694944" cy="694944"/>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2000" b="1" dirty="0">
                <a:solidFill>
                  <a:schemeClr val="bg1"/>
                </a:solidFill>
              </a:rPr>
              <a:t>2</a:t>
            </a:r>
            <a:endParaRPr lang="en-US" sz="2000" dirty="0"/>
          </a:p>
        </p:txBody>
      </p:sp>
      <p:sp>
        <p:nvSpPr>
          <p:cNvPr id="9" name="Badge 345"/>
          <p:cNvSpPr/>
          <p:nvPr/>
        </p:nvSpPr>
        <p:spPr>
          <a:xfrm>
            <a:off x="2944368" y="4864608"/>
            <a:ext cx="694944" cy="694944"/>
          </a:xfrm>
          <a:prstGeom prst="ellipse">
            <a:avLst/>
          </a:prstGeom>
          <a:solidFill>
            <a:schemeClr val="accent2"/>
          </a:solidFill>
          <a:ln>
            <a:solidFill>
              <a:schemeClr val="accent2"/>
            </a:solidFill>
          </a:ln>
        </p:spPr>
        <p:txBody>
          <a:bodyPr wrap="square" lIns="0" tIns="0" rIns="0" bIns="0" rtlCol="0" anchor="ctr"/>
          <a:lstStyle/>
          <a:p>
            <a:pPr marL="0" indent="0" algn="ctr">
              <a:buNone/>
            </a:pPr>
            <a:r>
              <a:rPr lang="en-US" sz="2000" b="1" dirty="0">
                <a:solidFill>
                  <a:schemeClr val="bg1"/>
                </a:solidFill>
              </a:rPr>
              <a:t>3</a:t>
            </a:r>
            <a:endParaRPr lang="en-US" sz="2000" dirty="0"/>
          </a:p>
        </p:txBody>
      </p:sp>
      <p:sp>
        <p:nvSpPr>
          <p:cNvPr id="10" name="Badge 346"/>
          <p:cNvSpPr/>
          <p:nvPr/>
        </p:nvSpPr>
        <p:spPr>
          <a:xfrm>
            <a:off x="1344168" y="3264408"/>
            <a:ext cx="694944" cy="694944"/>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2000" b="1" dirty="0">
                <a:solidFill>
                  <a:schemeClr val="bg1"/>
                </a:solidFill>
              </a:rPr>
              <a:t>4</a:t>
            </a:r>
            <a:endParaRPr lang="en-US" sz="2000" dirty="0"/>
          </a:p>
        </p:txBody>
      </p:sp>
      <p:sp>
        <p:nvSpPr>
          <p:cNvPr id="11" name="Box 347"/>
          <p:cNvSpPr/>
          <p:nvPr/>
        </p:nvSpPr>
        <p:spPr>
          <a:xfrm>
            <a:off x="6035040" y="1508760"/>
            <a:ext cx="5605272" cy="868680"/>
          </a:xfrm>
          <a:prstGeom prst="roundRect">
            <a:avLst>
              <a:gd name="adj" fmla="val 8421"/>
            </a:avLst>
          </a:prstGeom>
          <a:solidFill>
            <a:schemeClr val="bg2"/>
          </a:solidFill>
          <a:ln w="12700">
            <a:solidFill>
              <a:schemeClr val="bg2"/>
            </a:solidFill>
            <a:prstDash val="solid"/>
          </a:ln>
        </p:spPr>
        <p:txBody>
          <a:bodyPr/>
          <a:lstStyle/>
          <a:p>
            <a:endParaRPr lang="en-GB"/>
          </a:p>
        </p:txBody>
      </p:sp>
      <p:sp>
        <p:nvSpPr>
          <p:cNvPr id="12" name="Badge 348"/>
          <p:cNvSpPr/>
          <p:nvPr/>
        </p:nvSpPr>
        <p:spPr>
          <a:xfrm>
            <a:off x="6172200" y="1691640"/>
            <a:ext cx="502920" cy="502920"/>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500" b="1" dirty="0">
                <a:solidFill>
                  <a:schemeClr val="bg1"/>
                </a:solidFill>
              </a:rPr>
              <a:t>1</a:t>
            </a:r>
            <a:endParaRPr lang="en-US" sz="1500" dirty="0"/>
          </a:p>
        </p:txBody>
      </p:sp>
      <p:sp>
        <p:nvSpPr>
          <p:cNvPr id="13" name="Text 349"/>
          <p:cNvSpPr txBox="1"/>
          <p:nvPr/>
        </p:nvSpPr>
        <p:spPr>
          <a:xfrm>
            <a:off x="6858000" y="1508760"/>
            <a:ext cx="4663440" cy="868680"/>
          </a:xfrm>
          <a:prstGeom prst="rect">
            <a:avLst/>
          </a:prstGeom>
          <a:noFill/>
          <a:ln/>
        </p:spPr>
        <p:txBody>
          <a:bodyPr wrap="square" lIns="0" tIns="0" rIns="0" bIns="0" rtlCol="0" anchor="ctr"/>
          <a:lstStyle/>
          <a:p>
            <a:pPr marL="0" indent="0">
              <a:buNone/>
            </a:pPr>
            <a:r>
              <a:rPr lang="en-US" sz="1350" b="1" dirty="0">
                <a:solidFill>
                  <a:schemeClr val="tx2"/>
                </a:solidFill>
              </a:rPr>
              <a:t>Assess</a:t>
            </a:r>
            <a:endParaRPr lang="en-US" sz="1350" dirty="0"/>
          </a:p>
          <a:p>
            <a:pPr marL="0" indent="0">
              <a:buNone/>
            </a:pPr>
            <a:r>
              <a:rPr lang="en-US" sz="1350" dirty="0">
                <a:solidFill>
                  <a:schemeClr val="tx1"/>
                </a:solidFill>
              </a:rPr>
              <a:t>Physical, emotional, family, work and information needs</a:t>
            </a:r>
            <a:endParaRPr lang="en-US" sz="1350" dirty="0"/>
          </a:p>
        </p:txBody>
      </p:sp>
      <p:sp>
        <p:nvSpPr>
          <p:cNvPr id="14" name="Box 350"/>
          <p:cNvSpPr/>
          <p:nvPr/>
        </p:nvSpPr>
        <p:spPr>
          <a:xfrm>
            <a:off x="6035040" y="2496312"/>
            <a:ext cx="5605272" cy="868680"/>
          </a:xfrm>
          <a:prstGeom prst="roundRect">
            <a:avLst>
              <a:gd name="adj" fmla="val 8421"/>
            </a:avLst>
          </a:prstGeom>
          <a:solidFill>
            <a:schemeClr val="bg2"/>
          </a:solidFill>
          <a:ln w="12700">
            <a:solidFill>
              <a:schemeClr val="bg2"/>
            </a:solidFill>
            <a:prstDash val="solid"/>
          </a:ln>
        </p:spPr>
        <p:txBody>
          <a:bodyPr/>
          <a:lstStyle/>
          <a:p>
            <a:endParaRPr lang="en-GB"/>
          </a:p>
        </p:txBody>
      </p:sp>
      <p:sp>
        <p:nvSpPr>
          <p:cNvPr id="15" name="Badge 351"/>
          <p:cNvSpPr/>
          <p:nvPr/>
        </p:nvSpPr>
        <p:spPr>
          <a:xfrm>
            <a:off x="6172200" y="2679192"/>
            <a:ext cx="502920" cy="50292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500" b="1" dirty="0">
                <a:solidFill>
                  <a:schemeClr val="bg1"/>
                </a:solidFill>
              </a:rPr>
              <a:t>2</a:t>
            </a:r>
            <a:endParaRPr lang="en-US" sz="1500" dirty="0"/>
          </a:p>
        </p:txBody>
      </p:sp>
      <p:sp>
        <p:nvSpPr>
          <p:cNvPr id="16" name="Text 352"/>
          <p:cNvSpPr txBox="1"/>
          <p:nvPr/>
        </p:nvSpPr>
        <p:spPr>
          <a:xfrm>
            <a:off x="6858000" y="2496312"/>
            <a:ext cx="4663440" cy="868680"/>
          </a:xfrm>
          <a:prstGeom prst="rect">
            <a:avLst/>
          </a:prstGeom>
          <a:noFill/>
          <a:ln/>
        </p:spPr>
        <p:txBody>
          <a:bodyPr wrap="square" lIns="0" tIns="0" rIns="0" bIns="0" rtlCol="0" anchor="ctr"/>
          <a:lstStyle/>
          <a:p>
            <a:pPr marL="0" indent="0">
              <a:buNone/>
            </a:pPr>
            <a:r>
              <a:rPr lang="en-US" sz="1350" b="1" dirty="0">
                <a:solidFill>
                  <a:schemeClr val="tx2"/>
                </a:solidFill>
              </a:rPr>
              <a:t>Agree goals</a:t>
            </a:r>
            <a:endParaRPr lang="en-US" sz="1350" dirty="0"/>
          </a:p>
          <a:p>
            <a:pPr marL="0" indent="0">
              <a:buNone/>
            </a:pPr>
            <a:r>
              <a:rPr lang="en-US" sz="1350" dirty="0">
                <a:solidFill>
                  <a:schemeClr val="tx1"/>
                </a:solidFill>
              </a:rPr>
              <a:t>SMART goals set with John and his wife</a:t>
            </a:r>
            <a:endParaRPr lang="en-US" sz="1350" dirty="0"/>
          </a:p>
        </p:txBody>
      </p:sp>
      <p:sp>
        <p:nvSpPr>
          <p:cNvPr id="17" name="Box 353"/>
          <p:cNvSpPr/>
          <p:nvPr/>
        </p:nvSpPr>
        <p:spPr>
          <a:xfrm>
            <a:off x="6035040" y="3483864"/>
            <a:ext cx="5605272" cy="868680"/>
          </a:xfrm>
          <a:prstGeom prst="roundRect">
            <a:avLst>
              <a:gd name="adj" fmla="val 8421"/>
            </a:avLst>
          </a:prstGeom>
          <a:solidFill>
            <a:schemeClr val="bg2"/>
          </a:solidFill>
          <a:ln w="12700">
            <a:solidFill>
              <a:schemeClr val="bg2"/>
            </a:solidFill>
            <a:prstDash val="solid"/>
          </a:ln>
        </p:spPr>
        <p:txBody>
          <a:bodyPr/>
          <a:lstStyle/>
          <a:p>
            <a:endParaRPr lang="en-GB"/>
          </a:p>
        </p:txBody>
      </p:sp>
      <p:sp>
        <p:nvSpPr>
          <p:cNvPr id="18" name="Badge 354"/>
          <p:cNvSpPr/>
          <p:nvPr/>
        </p:nvSpPr>
        <p:spPr>
          <a:xfrm>
            <a:off x="6172200" y="3666744"/>
            <a:ext cx="502920" cy="502920"/>
          </a:xfrm>
          <a:prstGeom prst="ellipse">
            <a:avLst/>
          </a:prstGeom>
          <a:solidFill>
            <a:schemeClr val="accent2"/>
          </a:solidFill>
          <a:ln>
            <a:solidFill>
              <a:schemeClr val="accent2"/>
            </a:solidFill>
          </a:ln>
        </p:spPr>
        <p:txBody>
          <a:bodyPr wrap="square" lIns="0" tIns="0" rIns="0" bIns="0" rtlCol="0" anchor="ctr"/>
          <a:lstStyle/>
          <a:p>
            <a:pPr marL="0" indent="0" algn="ctr">
              <a:buNone/>
            </a:pPr>
            <a:r>
              <a:rPr lang="en-US" sz="1500" b="1" dirty="0">
                <a:solidFill>
                  <a:schemeClr val="bg1"/>
                </a:solidFill>
              </a:rPr>
              <a:t>3</a:t>
            </a:r>
            <a:endParaRPr lang="en-US" sz="1500" dirty="0"/>
          </a:p>
        </p:txBody>
      </p:sp>
      <p:sp>
        <p:nvSpPr>
          <p:cNvPr id="19" name="Text 355"/>
          <p:cNvSpPr txBox="1"/>
          <p:nvPr/>
        </p:nvSpPr>
        <p:spPr>
          <a:xfrm>
            <a:off x="6858000" y="3483864"/>
            <a:ext cx="4663440" cy="868680"/>
          </a:xfrm>
          <a:prstGeom prst="rect">
            <a:avLst/>
          </a:prstGeom>
          <a:noFill/>
          <a:ln/>
        </p:spPr>
        <p:txBody>
          <a:bodyPr wrap="square" lIns="0" tIns="0" rIns="0" bIns="0" rtlCol="0" anchor="ctr"/>
          <a:lstStyle/>
          <a:p>
            <a:pPr marL="0" indent="0">
              <a:buNone/>
            </a:pPr>
            <a:r>
              <a:rPr lang="en-US" sz="1350" b="1" dirty="0">
                <a:solidFill>
                  <a:schemeClr val="tx2"/>
                </a:solidFill>
              </a:rPr>
              <a:t>Act</a:t>
            </a:r>
            <a:endParaRPr lang="en-US" sz="1350" dirty="0"/>
          </a:p>
          <a:p>
            <a:pPr marL="0" indent="0">
              <a:buNone/>
            </a:pPr>
            <a:r>
              <a:rPr lang="en-US" sz="1350" dirty="0">
                <a:solidFill>
                  <a:schemeClr val="tx1"/>
                </a:solidFill>
              </a:rPr>
              <a:t>Therapy, medicines, support and referrals</a:t>
            </a:r>
            <a:endParaRPr lang="en-US" sz="1350" dirty="0"/>
          </a:p>
        </p:txBody>
      </p:sp>
      <p:sp>
        <p:nvSpPr>
          <p:cNvPr id="20" name="Box 356"/>
          <p:cNvSpPr/>
          <p:nvPr/>
        </p:nvSpPr>
        <p:spPr>
          <a:xfrm>
            <a:off x="6035040" y="4471416"/>
            <a:ext cx="5605272" cy="868680"/>
          </a:xfrm>
          <a:prstGeom prst="roundRect">
            <a:avLst>
              <a:gd name="adj" fmla="val 8421"/>
            </a:avLst>
          </a:prstGeom>
          <a:solidFill>
            <a:schemeClr val="bg2"/>
          </a:solidFill>
          <a:ln w="12700">
            <a:solidFill>
              <a:schemeClr val="bg2"/>
            </a:solidFill>
            <a:prstDash val="solid"/>
          </a:ln>
        </p:spPr>
        <p:txBody>
          <a:bodyPr/>
          <a:lstStyle/>
          <a:p>
            <a:endParaRPr lang="en-GB"/>
          </a:p>
        </p:txBody>
      </p:sp>
      <p:sp>
        <p:nvSpPr>
          <p:cNvPr id="21" name="Badge 357"/>
          <p:cNvSpPr/>
          <p:nvPr/>
        </p:nvSpPr>
        <p:spPr>
          <a:xfrm>
            <a:off x="6172200" y="4654296"/>
            <a:ext cx="502920" cy="50292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1500" b="1" dirty="0">
                <a:solidFill>
                  <a:schemeClr val="bg1"/>
                </a:solidFill>
              </a:rPr>
              <a:t>4</a:t>
            </a:r>
            <a:endParaRPr lang="en-US" sz="1500" dirty="0"/>
          </a:p>
        </p:txBody>
      </p:sp>
      <p:sp>
        <p:nvSpPr>
          <p:cNvPr id="22" name="Text 358"/>
          <p:cNvSpPr txBox="1"/>
          <p:nvPr/>
        </p:nvSpPr>
        <p:spPr>
          <a:xfrm>
            <a:off x="6858000" y="4471416"/>
            <a:ext cx="4663440" cy="868680"/>
          </a:xfrm>
          <a:prstGeom prst="rect">
            <a:avLst/>
          </a:prstGeom>
          <a:noFill/>
          <a:ln/>
        </p:spPr>
        <p:txBody>
          <a:bodyPr wrap="square" lIns="0" tIns="0" rIns="0" bIns="0" rtlCol="0" anchor="ctr"/>
          <a:lstStyle/>
          <a:p>
            <a:pPr marL="0" indent="0">
              <a:buNone/>
            </a:pPr>
            <a:r>
              <a:rPr lang="en-US" sz="1350" b="1" dirty="0">
                <a:solidFill>
                  <a:schemeClr val="tx2"/>
                </a:solidFill>
              </a:rPr>
              <a:t>Review</a:t>
            </a:r>
            <a:endParaRPr lang="en-US" sz="1350" dirty="0"/>
          </a:p>
          <a:p>
            <a:pPr marL="0" indent="0">
              <a:buNone/>
            </a:pPr>
            <a:r>
              <a:rPr lang="en-US" sz="1350" dirty="0">
                <a:solidFill>
                  <a:schemeClr val="tx1"/>
                </a:solidFill>
              </a:rPr>
              <a:t>Check progress; change the plan when needs change</a:t>
            </a:r>
            <a:endParaRPr lang="en-US" sz="1350" dirty="0"/>
          </a:p>
        </p:txBody>
      </p:sp>
      <p:sp>
        <p:nvSpPr>
          <p:cNvPr id="23" name="Text 359"/>
          <p:cNvSpPr txBox="1"/>
          <p:nvPr/>
        </p:nvSpPr>
        <p:spPr>
          <a:xfrm>
            <a:off x="6035040" y="5486400"/>
            <a:ext cx="5605272" cy="548640"/>
          </a:xfrm>
          <a:prstGeom prst="rect">
            <a:avLst/>
          </a:prstGeom>
          <a:noFill/>
          <a:ln/>
        </p:spPr>
        <p:txBody>
          <a:bodyPr wrap="square" lIns="0" tIns="0" rIns="0" bIns="0" rtlCol="0" anchor="t"/>
          <a:lstStyle/>
          <a:p>
            <a:pPr marL="0" indent="0">
              <a:buNone/>
            </a:pPr>
            <a:r>
              <a:rPr lang="en-US" sz="1250" dirty="0">
                <a:solidFill>
                  <a:schemeClr val="accent5"/>
                </a:solidFill>
              </a:rPr>
              <a:t>Early supported discharge continues while it helps people meet their goals</a:t>
            </a:r>
            <a:r>
              <a:rPr lang="en-US" sz="1250" i="1" dirty="0">
                <a:solidFill>
                  <a:schemeClr val="accent5"/>
                </a:solidFill>
              </a:rPr>
              <a:t> (NICE, 2023a)</a:t>
            </a:r>
            <a:r>
              <a:rPr lang="en-US" sz="1250" dirty="0">
                <a:solidFill>
                  <a:schemeClr val="accent5"/>
                </a:solidFill>
              </a:rPr>
              <a:t>. A structured review takes place at 6 months</a:t>
            </a:r>
            <a:r>
              <a:rPr lang="en-US" sz="1250" i="1" dirty="0">
                <a:solidFill>
                  <a:schemeClr val="accent5"/>
                </a:solidFill>
              </a:rPr>
              <a:t> (Stroke Association, 2026)</a:t>
            </a:r>
            <a:r>
              <a:rPr lang="en-US" sz="1250" dirty="0">
                <a:solidFill>
                  <a:schemeClr val="accent5"/>
                </a:solidFill>
              </a:rPr>
              <a:t>.</a:t>
            </a:r>
            <a:endParaRPr lang="en-US" sz="12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Care plan for John: recovery and preventing another stroke</a:t>
            </a:r>
            <a:endParaRPr lang="en-US" sz="2600" dirty="0"/>
          </a:p>
        </p:txBody>
      </p:sp>
      <p:sp>
        <p:nvSpPr>
          <p:cNvPr id="25"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14</a:t>
            </a:fld>
            <a:endParaRPr lang="en-US"/>
          </a:p>
        </p:txBody>
      </p:sp>
      <p:sp>
        <p:nvSpPr>
          <p:cNvPr id="3" name="Section tag 360"/>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CARE PLAN</a:t>
            </a:r>
            <a:endParaRPr lang="en-US" sz="1100" dirty="0"/>
          </a:p>
        </p:txBody>
      </p:sp>
      <p:graphicFrame>
        <p:nvGraphicFramePr>
          <p:cNvPr id="15" name="Care plan table 361"/>
          <p:cNvGraphicFramePr>
            <a:graphicFrameLocks noGrp="1"/>
          </p:cNvGraphicFramePr>
          <p:nvPr>
            <p:extLst>
              <p:ext uri="{D42A27DB-BD31-4B8C-83A1-F6EECF244321}">
                <p14:modId xmlns:p14="http://schemas.microsoft.com/office/powerpoint/2010/main" val="1579011935"/>
              </p:ext>
            </p:extLst>
          </p:nvPr>
        </p:nvGraphicFramePr>
        <p:xfrm>
          <a:off x="548640" y="1417320"/>
          <a:ext cx="11091672" cy="914400"/>
        </p:xfrm>
        <a:graphic>
          <a:graphicData uri="http://schemas.openxmlformats.org/drawingml/2006/table">
            <a:tbl>
              <a:tblPr/>
              <a:tblGrid>
                <a:gridCol w="2331720">
                  <a:extLst>
                    <a:ext uri="{9D8B030D-6E8A-4147-A177-3AD203B41FA5}">
                      <a16:colId xmlns:a16="http://schemas.microsoft.com/office/drawing/2014/main" val="20000"/>
                    </a:ext>
                  </a:extLst>
                </a:gridCol>
                <a:gridCol w="507492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1627632">
                  <a:extLst>
                    <a:ext uri="{9D8B030D-6E8A-4147-A177-3AD203B41FA5}">
                      <a16:colId xmlns:a16="http://schemas.microsoft.com/office/drawing/2014/main" val="20003"/>
                    </a:ext>
                  </a:extLst>
                </a:gridCol>
              </a:tblGrid>
              <a:tr h="0">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Need and goal</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Actions</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Who</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Review (suggested)</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extLst>
                  <a:ext uri="{0D108BD9-81ED-4DB2-BD59-A6C34878D82A}">
                    <a16:rowId xmlns:a16="http://schemas.microsoft.com/office/drawing/2014/main" val="10000"/>
                  </a:ext>
                </a:extLst>
              </a:tr>
              <a:tr h="0">
                <a:tc>
                  <a:txBody>
                    <a:bodyPr/>
                    <a:lstStyle/>
                    <a:p>
                      <a:pPr marL="0" indent="0">
                        <a:buNone/>
                      </a:pPr>
                      <a:r>
                        <a:rPr lang="en-US" sz="1400" b="1" dirty="0">
                          <a:solidFill>
                            <a:srgbClr val="E63946"/>
                          </a:solidFill>
                          <a:latin typeface="Calibri" pitchFamily="34" charset="0"/>
                          <a:ea typeface="Calibri" pitchFamily="34" charset="-122"/>
                          <a:cs typeface="Calibri" pitchFamily="34" charset="-120"/>
                        </a:rPr>
                        <a:t>Physical recovery</a:t>
                      </a:r>
                      <a:endParaRPr lang="en-US" sz="1400" dirty="0">
                        <a:latin typeface="Calibri" charset="0"/>
                        <a:ea typeface="Calibri" charset="0"/>
                        <a:cs typeface="Calibri" charset="0"/>
                      </a:endParaRPr>
                    </a:p>
                    <a:p>
                      <a:pPr marL="0" indent="0">
                        <a:buNone/>
                      </a:pPr>
                      <a:r>
                        <a:rPr lang="en-US" sz="1400" dirty="0">
                          <a:solidFill>
                            <a:srgbClr val="1B2333"/>
                          </a:solidFill>
                          <a:latin typeface="Calibri" pitchFamily="34" charset="0"/>
                          <a:ea typeface="Calibri" pitchFamily="34" charset="-122"/>
                          <a:cs typeface="Calibri" pitchFamily="34" charset="-120"/>
                        </a:rPr>
                        <a:t>Goal: John walks safely to the local shops within 12 weeks</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Needs-based therapy of at least 3 hours a day, 5 days a week</a:t>
                      </a:r>
                      <a:r>
                        <a:rPr lang="en-US" sz="1350" i="1" dirty="0">
                          <a:solidFill>
                            <a:schemeClr val="accent5"/>
                          </a:solidFill>
                          <a:latin typeface="Calibri" pitchFamily="34" charset="0"/>
                          <a:ea typeface="Calibri" pitchFamily="34" charset="-122"/>
                          <a:cs typeface="Calibri" pitchFamily="34" charset="-120"/>
                        </a:rPr>
                        <a:t> (NICE, 2023b)</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Home exercise programme; telerehabilitation if suitable</a:t>
                      </a:r>
                      <a:r>
                        <a:rPr lang="en-US" sz="1350" i="1" dirty="0">
                          <a:solidFill>
                            <a:schemeClr val="accent5"/>
                          </a:solidFill>
                          <a:latin typeface="Calibri" pitchFamily="34" charset="0"/>
                          <a:ea typeface="Calibri" pitchFamily="34" charset="-122"/>
                          <a:cs typeface="Calibri" pitchFamily="34" charset="-120"/>
                        </a:rPr>
                        <a:t> (NICE, 2023a)</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Measure fatigue with a standard scale</a:t>
                      </a:r>
                      <a:r>
                        <a:rPr lang="en-US" sz="1350" i="1" dirty="0">
                          <a:solidFill>
                            <a:schemeClr val="accent5"/>
                          </a:solidFill>
                          <a:latin typeface="Calibri" pitchFamily="34" charset="0"/>
                          <a:ea typeface="Calibri" pitchFamily="34" charset="-122"/>
                          <a:cs typeface="Calibri" pitchFamily="34" charset="-120"/>
                        </a:rPr>
                        <a:t> (NICE, 2023a)</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Physiotherapist, occupational therapist</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Weekly in therapy; 6-month review</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extLst>
                  <a:ext uri="{0D108BD9-81ED-4DB2-BD59-A6C34878D82A}">
                    <a16:rowId xmlns:a16="http://schemas.microsoft.com/office/drawing/2014/main" val="10001"/>
                  </a:ext>
                </a:extLst>
              </a:tr>
              <a:tr h="0">
                <a:tc>
                  <a:txBody>
                    <a:bodyPr/>
                    <a:lstStyle/>
                    <a:p>
                      <a:pPr marL="0" indent="0">
                        <a:buNone/>
                      </a:pPr>
                      <a:r>
                        <a:rPr lang="en-US" sz="1400" b="1" dirty="0">
                          <a:solidFill>
                            <a:srgbClr val="E63946"/>
                          </a:solidFill>
                          <a:latin typeface="Calibri" pitchFamily="34" charset="0"/>
                          <a:ea typeface="Calibri" pitchFamily="34" charset="-122"/>
                          <a:cs typeface="Calibri" pitchFamily="34" charset="-120"/>
                        </a:rPr>
                        <a:t>Preventing another stroke</a:t>
                      </a:r>
                      <a:endParaRPr lang="en-US" sz="1400" dirty="0">
                        <a:latin typeface="Calibri" charset="0"/>
                        <a:ea typeface="Calibri" charset="0"/>
                        <a:cs typeface="Calibri" charset="0"/>
                      </a:endParaRPr>
                    </a:p>
                    <a:p>
                      <a:pPr marL="0" indent="0">
                        <a:buNone/>
                      </a:pPr>
                      <a:r>
                        <a:rPr lang="en-US" sz="1400" dirty="0">
                          <a:solidFill>
                            <a:srgbClr val="1B2333"/>
                          </a:solidFill>
                          <a:latin typeface="Calibri" pitchFamily="34" charset="0"/>
                          <a:ea typeface="Calibri" pitchFamily="34" charset="-122"/>
                          <a:cs typeface="Calibri" pitchFamily="34" charset="-120"/>
                        </a:rPr>
                        <a:t>Goal: blood pressure and cholesterol within agreed targets</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tc>
                  <a:txBody>
                    <a:bodyPr/>
                    <a:lstStyle/>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Take medicines as prescribed, e.g. antiplatelets, statins, blood pressure tablets</a:t>
                      </a:r>
                      <a:r>
                        <a:rPr lang="en-US" sz="1350" i="1" dirty="0">
                          <a:solidFill>
                            <a:schemeClr val="accent5"/>
                          </a:solidFill>
                          <a:latin typeface="Calibri" pitchFamily="34" charset="0"/>
                          <a:ea typeface="Calibri" pitchFamily="34" charset="-122"/>
                          <a:cs typeface="Calibri" pitchFamily="34" charset="-120"/>
                        </a:rPr>
                        <a:t> (NHS 111 Wales, 2026)</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Support to stop smoking, keep alcohol within 14 units, stay active</a:t>
                      </a:r>
                      <a:r>
                        <a:rPr lang="en-US" sz="1350" i="1" dirty="0">
                          <a:solidFill>
                            <a:schemeClr val="accent5"/>
                          </a:solidFill>
                          <a:latin typeface="Calibri" pitchFamily="34" charset="0"/>
                          <a:ea typeface="Calibri" pitchFamily="34" charset="-122"/>
                          <a:cs typeface="Calibri" pitchFamily="34" charset="-120"/>
                        </a:rPr>
                        <a:t> (NHS 111 Wales, 2026)</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GP, practice nurse, pharmacist</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Every 3 months for the first year</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buNone/>
                      </a:pPr>
                      <a:r>
                        <a:rPr lang="en-US" sz="1400" b="1" dirty="0">
                          <a:solidFill>
                            <a:srgbClr val="E63946"/>
                          </a:solidFill>
                          <a:latin typeface="Calibri" pitchFamily="34" charset="0"/>
                          <a:ea typeface="Calibri" pitchFamily="34" charset="-122"/>
                          <a:cs typeface="Calibri" pitchFamily="34" charset="-120"/>
                        </a:rPr>
                        <a:t>Communication and swallowing</a:t>
                      </a:r>
                      <a:endParaRPr lang="en-US" sz="1400" dirty="0">
                        <a:latin typeface="Calibri" charset="0"/>
                        <a:ea typeface="Calibri" charset="0"/>
                        <a:cs typeface="Calibri" charset="0"/>
                      </a:endParaRPr>
                    </a:p>
                    <a:p>
                      <a:pPr marL="0" indent="0">
                        <a:buNone/>
                      </a:pPr>
                      <a:r>
                        <a:rPr lang="en-US" sz="1400" dirty="0">
                          <a:solidFill>
                            <a:srgbClr val="1B2333"/>
                          </a:solidFill>
                          <a:latin typeface="Calibri" pitchFamily="34" charset="0"/>
                          <a:ea typeface="Calibri" pitchFamily="34" charset="-122"/>
                          <a:cs typeface="Calibri" pitchFamily="34" charset="-120"/>
                        </a:rPr>
                        <a:t>Goal: speaks and eats safely and with confidence</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Speech and language therapy if aphasia or swallowing problems</a:t>
                      </a:r>
                      <a:r>
                        <a:rPr lang="en-US" sz="1350" i="1" dirty="0">
                          <a:solidFill>
                            <a:schemeClr val="accent5"/>
                          </a:solidFill>
                          <a:latin typeface="Calibri" pitchFamily="34" charset="0"/>
                          <a:ea typeface="Calibri" pitchFamily="34" charset="-122"/>
                          <a:cs typeface="Calibri" pitchFamily="34" charset="-120"/>
                        </a:rPr>
                        <a:t> (NHS 111 Wales, 2026)</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Give his family advice on eating and drinking difficulties</a:t>
                      </a:r>
                      <a:r>
                        <a:rPr lang="en-US" sz="1350" i="1" dirty="0">
                          <a:solidFill>
                            <a:schemeClr val="accent5"/>
                          </a:solidFill>
                          <a:latin typeface="Calibri" pitchFamily="34" charset="0"/>
                          <a:ea typeface="Calibri" pitchFamily="34" charset="-122"/>
                          <a:cs typeface="Calibri" pitchFamily="34" charset="-120"/>
                        </a:rPr>
                        <a:t> (NICE, 2023a)</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Speech and language therapist</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Every therapy session</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Care plan for John: emotional wellbeing and family</a:t>
            </a:r>
            <a:endParaRPr lang="en-US" sz="2600" dirty="0"/>
          </a:p>
        </p:txBody>
      </p:sp>
      <p:sp>
        <p:nvSpPr>
          <p:cNvPr id="25"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15</a:t>
            </a:fld>
            <a:endParaRPr lang="en-US"/>
          </a:p>
        </p:txBody>
      </p:sp>
      <p:sp>
        <p:nvSpPr>
          <p:cNvPr id="3" name="Section tag 362"/>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CARE PLAN</a:t>
            </a:r>
            <a:endParaRPr lang="en-US" sz="1100" dirty="0"/>
          </a:p>
        </p:txBody>
      </p:sp>
      <p:graphicFrame>
        <p:nvGraphicFramePr>
          <p:cNvPr id="16" name="Care plan table 363"/>
          <p:cNvGraphicFramePr>
            <a:graphicFrameLocks noGrp="1"/>
          </p:cNvGraphicFramePr>
          <p:nvPr>
            <p:extLst>
              <p:ext uri="{D42A27DB-BD31-4B8C-83A1-F6EECF244321}">
                <p14:modId xmlns:p14="http://schemas.microsoft.com/office/powerpoint/2010/main" val="1579011935"/>
              </p:ext>
            </p:extLst>
          </p:nvPr>
        </p:nvGraphicFramePr>
        <p:xfrm>
          <a:off x="548640" y="1417320"/>
          <a:ext cx="11091672" cy="914400"/>
        </p:xfrm>
        <a:graphic>
          <a:graphicData uri="http://schemas.openxmlformats.org/drawingml/2006/table">
            <a:tbl>
              <a:tblPr/>
              <a:tblGrid>
                <a:gridCol w="2331720">
                  <a:extLst>
                    <a:ext uri="{9D8B030D-6E8A-4147-A177-3AD203B41FA5}">
                      <a16:colId xmlns:a16="http://schemas.microsoft.com/office/drawing/2014/main" val="20000"/>
                    </a:ext>
                  </a:extLst>
                </a:gridCol>
                <a:gridCol w="507492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1627632">
                  <a:extLst>
                    <a:ext uri="{9D8B030D-6E8A-4147-A177-3AD203B41FA5}">
                      <a16:colId xmlns:a16="http://schemas.microsoft.com/office/drawing/2014/main" val="20003"/>
                    </a:ext>
                  </a:extLst>
                </a:gridCol>
              </a:tblGrid>
              <a:tr h="0">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Need and goal</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Actions</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Who</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Review (suggested)</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extLst>
                  <a:ext uri="{0D108BD9-81ED-4DB2-BD59-A6C34878D82A}">
                    <a16:rowId xmlns:a16="http://schemas.microsoft.com/office/drawing/2014/main" val="10000"/>
                  </a:ext>
                </a:extLst>
              </a:tr>
              <a:tr h="0">
                <a:tc>
                  <a:txBody>
                    <a:bodyPr/>
                    <a:lstStyle/>
                    <a:p>
                      <a:pPr marL="0" indent="0">
                        <a:buNone/>
                      </a:pPr>
                      <a:r>
                        <a:rPr lang="en-US" sz="1400" b="1" dirty="0">
                          <a:solidFill>
                            <a:srgbClr val="E63946"/>
                          </a:solidFill>
                          <a:latin typeface="Calibri" pitchFamily="34" charset="0"/>
                          <a:ea typeface="Calibri" pitchFamily="34" charset="-122"/>
                          <a:cs typeface="Calibri" pitchFamily="34" charset="-120"/>
                        </a:rPr>
                        <a:t>Emotional wellbeing</a:t>
                      </a:r>
                      <a:endParaRPr lang="en-US" sz="1400" dirty="0">
                        <a:latin typeface="Calibri" charset="0"/>
                        <a:ea typeface="Calibri" charset="0"/>
                        <a:cs typeface="Calibri" charset="0"/>
                      </a:endParaRPr>
                    </a:p>
                    <a:p>
                      <a:pPr marL="0" indent="0">
                        <a:buNone/>
                      </a:pPr>
                      <a:r>
                        <a:rPr lang="en-US" sz="1400" dirty="0">
                          <a:solidFill>
                            <a:srgbClr val="1B2333"/>
                          </a:solidFill>
                          <a:latin typeface="Calibri" pitchFamily="34" charset="0"/>
                          <a:ea typeface="Calibri" pitchFamily="34" charset="-122"/>
                          <a:cs typeface="Calibri" pitchFamily="34" charset="-120"/>
                        </a:rPr>
                        <a:t>Goal: John feels able to talk about his mood and knows where to get help</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Ask about low mood, anxiety, anger and grief at every contact</a:t>
                      </a:r>
                      <a:r>
                        <a:rPr lang="en-US" sz="1350" i="1" dirty="0">
                          <a:solidFill>
                            <a:schemeClr val="accent5"/>
                          </a:solidFill>
                          <a:latin typeface="Calibri" pitchFamily="34" charset="0"/>
                          <a:ea typeface="Calibri" pitchFamily="34" charset="-122"/>
                          <a:cs typeface="Calibri" pitchFamily="34" charset="-120"/>
                        </a:rPr>
                        <a:t> (Stroke Association, no date a)</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Refer to psychology if needed; give the Samaritans number (116 123)</a:t>
                      </a:r>
                      <a:r>
                        <a:rPr lang="en-US" sz="1350" i="1" dirty="0">
                          <a:solidFill>
                            <a:schemeClr val="accent5"/>
                          </a:solidFill>
                          <a:latin typeface="Calibri" pitchFamily="34" charset="0"/>
                          <a:ea typeface="Calibri" pitchFamily="34" charset="-122"/>
                          <a:cs typeface="Calibri" pitchFamily="34" charset="-120"/>
                        </a:rPr>
                        <a:t> (Stroke Association, no date a)</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Stroke nurse, psychologist, GP</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Every contact; 6-month review</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extLst>
                  <a:ext uri="{0D108BD9-81ED-4DB2-BD59-A6C34878D82A}">
                    <a16:rowId xmlns:a16="http://schemas.microsoft.com/office/drawing/2014/main" val="10001"/>
                  </a:ext>
                </a:extLst>
              </a:tr>
              <a:tr h="0">
                <a:tc>
                  <a:txBody>
                    <a:bodyPr/>
                    <a:lstStyle/>
                    <a:p>
                      <a:pPr marL="0" indent="0">
                        <a:buNone/>
                      </a:pPr>
                      <a:r>
                        <a:rPr lang="en-US" sz="1400" b="1" dirty="0">
                          <a:solidFill>
                            <a:srgbClr val="E63946"/>
                          </a:solidFill>
                          <a:latin typeface="Calibri" pitchFamily="34" charset="0"/>
                          <a:ea typeface="Calibri" pitchFamily="34" charset="-122"/>
                          <a:cs typeface="Calibri" pitchFamily="34" charset="-120"/>
                        </a:rPr>
                        <a:t>Support for his wife</a:t>
                      </a:r>
                      <a:endParaRPr lang="en-US" sz="1400" dirty="0">
                        <a:latin typeface="Calibri" charset="0"/>
                        <a:ea typeface="Calibri" charset="0"/>
                        <a:cs typeface="Calibri" charset="0"/>
                      </a:endParaRPr>
                    </a:p>
                    <a:p>
                      <a:pPr marL="0" indent="0">
                        <a:buNone/>
                      </a:pPr>
                      <a:r>
                        <a:rPr lang="en-US" sz="1400" dirty="0">
                          <a:solidFill>
                            <a:srgbClr val="1B2333"/>
                          </a:solidFill>
                          <a:latin typeface="Calibri" pitchFamily="34" charset="0"/>
                          <a:ea typeface="Calibri" pitchFamily="34" charset="-122"/>
                          <a:cs typeface="Calibri" pitchFamily="34" charset="-120"/>
                        </a:rPr>
                        <a:t>Goal: his wife has her own needs assessed and has breaks</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tc>
                  <a:txBody>
                    <a:bodyPr/>
                    <a:lstStyle/>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Offer a free carer's assessment from the council</a:t>
                      </a:r>
                      <a:r>
                        <a:rPr lang="en-US" sz="1350" i="1" dirty="0">
                          <a:solidFill>
                            <a:schemeClr val="accent5"/>
                          </a:solidFill>
                          <a:latin typeface="Calibri" pitchFamily="34" charset="0"/>
                          <a:ea typeface="Calibri" pitchFamily="34" charset="-122"/>
                          <a:cs typeface="Calibri" pitchFamily="34" charset="-120"/>
                        </a:rPr>
                        <a:t> (NHS, 2023)</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Train family in any care tasks they take on</a:t>
                      </a:r>
                      <a:r>
                        <a:rPr lang="en-US" sz="1350" i="1" dirty="0">
                          <a:solidFill>
                            <a:schemeClr val="accent5"/>
                          </a:solidFill>
                          <a:latin typeface="Calibri" pitchFamily="34" charset="0"/>
                          <a:ea typeface="Calibri" pitchFamily="34" charset="-122"/>
                          <a:cs typeface="Calibri" pitchFamily="34" charset="-120"/>
                        </a:rPr>
                        <a:t> (NICE, 2023a)</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Social worker, council adult social care</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Within 1 month of discharge, then yearly</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buNone/>
                      </a:pPr>
                      <a:r>
                        <a:rPr lang="en-US" sz="1400" b="1" dirty="0">
                          <a:solidFill>
                            <a:srgbClr val="E63946"/>
                          </a:solidFill>
                          <a:latin typeface="Calibri" pitchFamily="34" charset="0"/>
                          <a:ea typeface="Calibri" pitchFamily="34" charset="-122"/>
                          <a:cs typeface="Calibri" pitchFamily="34" charset="-120"/>
                        </a:rPr>
                        <a:t>The children</a:t>
                      </a:r>
                      <a:endParaRPr lang="en-US" sz="1400" dirty="0">
                        <a:latin typeface="Calibri" charset="0"/>
                        <a:ea typeface="Calibri" charset="0"/>
                        <a:cs typeface="Calibri" charset="0"/>
                      </a:endParaRPr>
                    </a:p>
                    <a:p>
                      <a:pPr marL="0" indent="0">
                        <a:buNone/>
                      </a:pPr>
                      <a:r>
                        <a:rPr lang="en-US" sz="1400" dirty="0">
                          <a:solidFill>
                            <a:srgbClr val="1B2333"/>
                          </a:solidFill>
                          <a:latin typeface="Calibri" pitchFamily="34" charset="0"/>
                          <a:ea typeface="Calibri" pitchFamily="34" charset="-122"/>
                          <a:cs typeface="Calibri" pitchFamily="34" charset="-120"/>
                        </a:rPr>
                        <a:t>Goal: the children understand what has happened and are not over-burdened</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Explain the stroke in age-appropriate words; tell the school</a:t>
                      </a:r>
                      <a:r>
                        <a:rPr lang="en-US" sz="1350" i="1" dirty="0">
                          <a:solidFill>
                            <a:schemeClr val="accent5"/>
                          </a:solidFill>
                          <a:latin typeface="Calibri" pitchFamily="34" charset="0"/>
                          <a:ea typeface="Calibri" pitchFamily="34" charset="-122"/>
                          <a:cs typeface="Calibri" pitchFamily="34" charset="-120"/>
                        </a:rPr>
                        <a:t> (Different Strokes, no date)</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Young carer's assessment if they help with care</a:t>
                      </a:r>
                      <a:r>
                        <a:rPr lang="en-US" sz="1350" i="1" dirty="0">
                          <a:solidFill>
                            <a:schemeClr val="accent5"/>
                          </a:solidFill>
                          <a:latin typeface="Calibri" pitchFamily="34" charset="0"/>
                          <a:ea typeface="Calibri" pitchFamily="34" charset="-122"/>
                          <a:cs typeface="Calibri" pitchFamily="34" charset="-120"/>
                        </a:rPr>
                        <a:t> (NHS, 2024b)</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Social worker, children's school, family</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Each school term</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Care plan for John: work, money and driving</a:t>
            </a:r>
            <a:endParaRPr lang="en-US" sz="2600" dirty="0"/>
          </a:p>
        </p:txBody>
      </p:sp>
      <p:sp>
        <p:nvSpPr>
          <p:cNvPr id="25"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16</a:t>
            </a:fld>
            <a:endParaRPr lang="en-US"/>
          </a:p>
        </p:txBody>
      </p:sp>
      <p:sp>
        <p:nvSpPr>
          <p:cNvPr id="3" name="Section tag 364"/>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CARE PLAN</a:t>
            </a:r>
            <a:endParaRPr lang="en-US" sz="1100" dirty="0"/>
          </a:p>
        </p:txBody>
      </p:sp>
      <p:graphicFrame>
        <p:nvGraphicFramePr>
          <p:cNvPr id="17" name="Care plan table 365"/>
          <p:cNvGraphicFramePr>
            <a:graphicFrameLocks noGrp="1"/>
          </p:cNvGraphicFramePr>
          <p:nvPr>
            <p:extLst>
              <p:ext uri="{D42A27DB-BD31-4B8C-83A1-F6EECF244321}">
                <p14:modId xmlns:p14="http://schemas.microsoft.com/office/powerpoint/2010/main" val="1579011935"/>
              </p:ext>
            </p:extLst>
          </p:nvPr>
        </p:nvGraphicFramePr>
        <p:xfrm>
          <a:off x="548640" y="1417320"/>
          <a:ext cx="11091672" cy="914400"/>
        </p:xfrm>
        <a:graphic>
          <a:graphicData uri="http://schemas.openxmlformats.org/drawingml/2006/table">
            <a:tbl>
              <a:tblPr/>
              <a:tblGrid>
                <a:gridCol w="2331720">
                  <a:extLst>
                    <a:ext uri="{9D8B030D-6E8A-4147-A177-3AD203B41FA5}">
                      <a16:colId xmlns:a16="http://schemas.microsoft.com/office/drawing/2014/main" val="20000"/>
                    </a:ext>
                  </a:extLst>
                </a:gridCol>
                <a:gridCol w="507492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1627632">
                  <a:extLst>
                    <a:ext uri="{9D8B030D-6E8A-4147-A177-3AD203B41FA5}">
                      <a16:colId xmlns:a16="http://schemas.microsoft.com/office/drawing/2014/main" val="20003"/>
                    </a:ext>
                  </a:extLst>
                </a:gridCol>
              </a:tblGrid>
              <a:tr h="0">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Need and goal</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Actions</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Who</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Review (suggested)</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14213D"/>
                    </a:solidFill>
                  </a:tcPr>
                </a:tc>
                <a:extLst>
                  <a:ext uri="{0D108BD9-81ED-4DB2-BD59-A6C34878D82A}">
                    <a16:rowId xmlns:a16="http://schemas.microsoft.com/office/drawing/2014/main" val="10000"/>
                  </a:ext>
                </a:extLst>
              </a:tr>
              <a:tr h="0">
                <a:tc>
                  <a:txBody>
                    <a:bodyPr/>
                    <a:lstStyle/>
                    <a:p>
                      <a:pPr marL="0" indent="0">
                        <a:buNone/>
                      </a:pPr>
                      <a:r>
                        <a:rPr lang="en-US" sz="1400" b="1" dirty="0">
                          <a:solidFill>
                            <a:srgbClr val="E63946"/>
                          </a:solidFill>
                          <a:latin typeface="Calibri" pitchFamily="34" charset="0"/>
                          <a:ea typeface="Calibri" pitchFamily="34" charset="-122"/>
                          <a:cs typeface="Calibri" pitchFamily="34" charset="-120"/>
                        </a:rPr>
                        <a:t>Returning to teaching</a:t>
                      </a:r>
                      <a:endParaRPr lang="en-US" sz="1400" dirty="0">
                        <a:latin typeface="Calibri" charset="0"/>
                        <a:ea typeface="Calibri" charset="0"/>
                        <a:cs typeface="Calibri" charset="0"/>
                      </a:endParaRPr>
                    </a:p>
                    <a:p>
                      <a:pPr marL="0" indent="0">
                        <a:buNone/>
                      </a:pPr>
                      <a:r>
                        <a:rPr lang="en-US" sz="1400" dirty="0">
                          <a:solidFill>
                            <a:srgbClr val="1B2333"/>
                          </a:solidFill>
                          <a:latin typeface="Calibri" pitchFamily="34" charset="0"/>
                          <a:ea typeface="Calibri" pitchFamily="34" charset="-122"/>
                          <a:cs typeface="Calibri" pitchFamily="34" charset="-120"/>
                        </a:rPr>
                        <a:t>Goal: John returns to teaching on a phased timetable when ready</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Return-to-work plan with his school and occupational health</a:t>
                      </a:r>
                      <a:r>
                        <a:rPr lang="en-US" sz="1350" i="1" dirty="0">
                          <a:solidFill>
                            <a:schemeClr val="accent5"/>
                          </a:solidFill>
                          <a:latin typeface="Calibri" pitchFamily="34" charset="0"/>
                          <a:ea typeface="Calibri" pitchFamily="34" charset="-122"/>
                          <a:cs typeface="Calibri" pitchFamily="34" charset="-120"/>
                        </a:rPr>
                        <a:t> (Stroke Association, no date b)</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Fit note with phased return or amended duties</a:t>
                      </a:r>
                      <a:r>
                        <a:rPr lang="en-US" sz="1350" i="1" dirty="0">
                          <a:solidFill>
                            <a:schemeClr val="accent5"/>
                          </a:solidFill>
                          <a:latin typeface="Calibri" pitchFamily="34" charset="0"/>
                          <a:ea typeface="Calibri" pitchFamily="34" charset="-122"/>
                          <a:cs typeface="Calibri" pitchFamily="34" charset="-120"/>
                        </a:rPr>
                        <a:t> (DWP, 2023)</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Refer to a return-to-work programme if available</a:t>
                      </a:r>
                      <a:r>
                        <a:rPr lang="en-US" sz="1350" i="1" dirty="0">
                          <a:solidFill>
                            <a:schemeClr val="accent5"/>
                          </a:solidFill>
                          <a:latin typeface="Calibri" pitchFamily="34" charset="0"/>
                          <a:ea typeface="Calibri" pitchFamily="34" charset="-122"/>
                          <a:cs typeface="Calibri" pitchFamily="34" charset="-120"/>
                        </a:rPr>
                        <a:t> (NICE, 2023a)</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Occupational therapist, GP, headteacher, occupational health</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Before return, then every 2 weeks</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extLst>
                  <a:ext uri="{0D108BD9-81ED-4DB2-BD59-A6C34878D82A}">
                    <a16:rowId xmlns:a16="http://schemas.microsoft.com/office/drawing/2014/main" val="10001"/>
                  </a:ext>
                </a:extLst>
              </a:tr>
              <a:tr h="0">
                <a:tc>
                  <a:txBody>
                    <a:bodyPr/>
                    <a:lstStyle/>
                    <a:p>
                      <a:pPr marL="0" indent="0">
                        <a:buNone/>
                      </a:pPr>
                      <a:r>
                        <a:rPr lang="en-US" sz="1400" b="1" dirty="0">
                          <a:solidFill>
                            <a:srgbClr val="E63946"/>
                          </a:solidFill>
                          <a:latin typeface="Calibri" pitchFamily="34" charset="0"/>
                          <a:ea typeface="Calibri" pitchFamily="34" charset="-122"/>
                          <a:cs typeface="Calibri" pitchFamily="34" charset="-120"/>
                        </a:rPr>
                        <a:t>Money</a:t>
                      </a:r>
                      <a:endParaRPr lang="en-US" sz="1400" dirty="0">
                        <a:latin typeface="Calibri" charset="0"/>
                        <a:ea typeface="Calibri" charset="0"/>
                        <a:cs typeface="Calibri" charset="0"/>
                      </a:endParaRPr>
                    </a:p>
                    <a:p>
                      <a:pPr marL="0" indent="0">
                        <a:buNone/>
                      </a:pPr>
                      <a:r>
                        <a:rPr lang="en-US" sz="1400" dirty="0">
                          <a:solidFill>
                            <a:srgbClr val="1B2333"/>
                          </a:solidFill>
                          <a:latin typeface="Calibri" pitchFamily="34" charset="0"/>
                          <a:ea typeface="Calibri" pitchFamily="34" charset="-122"/>
                          <a:cs typeface="Calibri" pitchFamily="34" charset="-120"/>
                        </a:rPr>
                        <a:t>Goal: the family's income is checked and secure</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tc>
                  <a:txBody>
                    <a:bodyPr/>
                    <a:lstStyle/>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Check his contract sick pay, then Statutory Sick Pay</a:t>
                      </a:r>
                      <a:r>
                        <a:rPr lang="en-US" sz="1350" i="1" dirty="0">
                          <a:solidFill>
                            <a:schemeClr val="accent5"/>
                          </a:solidFill>
                          <a:latin typeface="Calibri" pitchFamily="34" charset="0"/>
                          <a:ea typeface="Calibri" pitchFamily="34" charset="-122"/>
                          <a:cs typeface="Calibri" pitchFamily="34" charset="-120"/>
                        </a:rPr>
                        <a:t> (GOV.UK, no date b; NEU, no date)</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Apply to Access to Work for equipment or travel</a:t>
                      </a:r>
                      <a:r>
                        <a:rPr lang="en-US" sz="1350" i="1" dirty="0">
                          <a:solidFill>
                            <a:schemeClr val="accent5"/>
                          </a:solidFill>
                          <a:latin typeface="Calibri" pitchFamily="34" charset="0"/>
                          <a:ea typeface="Calibri" pitchFamily="34" charset="-122"/>
                          <a:cs typeface="Calibri" pitchFamily="34" charset="-120"/>
                        </a:rPr>
                        <a:t> (GOV.UK, 2026)</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John, union, Stroke Association Helpline</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Within 2 weeks of discharge</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buNone/>
                      </a:pPr>
                      <a:r>
                        <a:rPr lang="en-US" sz="1400" b="1" dirty="0">
                          <a:solidFill>
                            <a:srgbClr val="E63946"/>
                          </a:solidFill>
                          <a:latin typeface="Calibri" pitchFamily="34" charset="0"/>
                          <a:ea typeface="Calibri" pitchFamily="34" charset="-122"/>
                          <a:cs typeface="Calibri" pitchFamily="34" charset="-120"/>
                        </a:rPr>
                        <a:t>Driving</a:t>
                      </a:r>
                      <a:endParaRPr lang="en-US" sz="1400" dirty="0">
                        <a:latin typeface="Calibri" charset="0"/>
                        <a:ea typeface="Calibri" charset="0"/>
                        <a:cs typeface="Calibri" charset="0"/>
                      </a:endParaRPr>
                    </a:p>
                    <a:p>
                      <a:pPr marL="0" indent="0">
                        <a:buNone/>
                      </a:pPr>
                      <a:r>
                        <a:rPr lang="en-US" sz="1400" dirty="0">
                          <a:solidFill>
                            <a:srgbClr val="1B2333"/>
                          </a:solidFill>
                          <a:latin typeface="Calibri" pitchFamily="34" charset="0"/>
                          <a:ea typeface="Calibri" pitchFamily="34" charset="-122"/>
                          <a:cs typeface="Calibri" pitchFamily="34" charset="-120"/>
                        </a:rPr>
                        <a:t>Goal: drives again only when it is safe and legal</a:t>
                      </a:r>
                      <a:endParaRPr lang="en-US" sz="140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Do not drive for at least 1 month</a:t>
                      </a:r>
                      <a:r>
                        <a:rPr lang="en-US" sz="1350" i="1" dirty="0">
                          <a:solidFill>
                            <a:schemeClr val="accent5"/>
                          </a:solidFill>
                          <a:latin typeface="Calibri" pitchFamily="34" charset="0"/>
                          <a:ea typeface="Calibri" pitchFamily="34" charset="-122"/>
                          <a:cs typeface="Calibri" pitchFamily="34" charset="-120"/>
                        </a:rPr>
                        <a:t> (GOV.UK, no date a)</a:t>
                      </a:r>
                      <a:endParaRPr lang="en-US" sz="1350" dirty="0">
                        <a:latin typeface="Calibri" charset="0"/>
                        <a:ea typeface="Calibri" charset="0"/>
                        <a:cs typeface="Calibri" charset="0"/>
                      </a:endParaRPr>
                    </a:p>
                    <a:p>
                      <a:pPr marL="0" indent="0">
                        <a:spcAft>
                          <a:spcPts val="400"/>
                        </a:spcAft>
                        <a:buNone/>
                      </a:pPr>
                      <a:r>
                        <a:rPr lang="en-US" sz="1350" dirty="0">
                          <a:solidFill>
                            <a:srgbClr val="1B2333"/>
                          </a:solidFill>
                          <a:latin typeface="Calibri" pitchFamily="34" charset="0"/>
                          <a:ea typeface="Calibri" pitchFamily="34" charset="-122"/>
                          <a:cs typeface="Calibri" pitchFamily="34" charset="-120"/>
                        </a:rPr>
                        <a:t>• Tell the DVLA if problems remain; tell his insurer</a:t>
                      </a:r>
                      <a:r>
                        <a:rPr lang="en-US" sz="1350" i="1" dirty="0">
                          <a:solidFill>
                            <a:schemeClr val="accent5"/>
                          </a:solidFill>
                          <a:latin typeface="Calibri" pitchFamily="34" charset="0"/>
                          <a:ea typeface="Calibri" pitchFamily="34" charset="-122"/>
                          <a:cs typeface="Calibri" pitchFamily="34" charset="-120"/>
                        </a:rPr>
                        <a:t> (GOV.UK, no date a)</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John, GP, stroke consultant</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tc>
                  <a:txBody>
                    <a:bodyPr/>
                    <a:lstStyle/>
                    <a:p>
                      <a:pPr marL="0" indent="0">
                        <a:buNone/>
                      </a:pPr>
                      <a:r>
                        <a:rPr lang="en-US" sz="1350" dirty="0">
                          <a:solidFill>
                            <a:srgbClr val="1B2333"/>
                          </a:solidFill>
                          <a:latin typeface="Calibri" pitchFamily="34" charset="0"/>
                          <a:ea typeface="Calibri" pitchFamily="34" charset="-122"/>
                          <a:cs typeface="Calibri" pitchFamily="34" charset="-120"/>
                        </a:rPr>
                        <a:t>At 1 month</a:t>
                      </a:r>
                      <a:endParaRPr lang="en-US" sz="1350" dirty="0">
                        <a:latin typeface="Calibri" charset="0"/>
                        <a:ea typeface="Calibri" charset="0"/>
                        <a:cs typeface="Calibri" charset="0"/>
                      </a:endParaRPr>
                    </a:p>
                  </a:txBody>
                  <a:tcPr marT="91440" marB="91440" anchor="ctr">
                    <a:lnL w="9525" cap="flat" cmpd="sng" algn="ctr">
                      <a:solidFill>
                        <a:srgbClr val="C3CCD6"/>
                      </a:solidFill>
                      <a:prstDash val="solid"/>
                      <a:round/>
                      <a:headEnd type="none" w="med" len="med"/>
                      <a:tailEnd type="none" w="med" len="med"/>
                    </a:lnL>
                    <a:lnR w="9525" cap="flat" cmpd="sng" algn="ctr">
                      <a:solidFill>
                        <a:srgbClr val="C3CCD6"/>
                      </a:solidFill>
                      <a:prstDash val="solid"/>
                      <a:round/>
                      <a:headEnd type="none" w="med" len="med"/>
                      <a:tailEnd type="none" w="med" len="med"/>
                    </a:lnR>
                    <a:lnT w="9525" cap="flat" cmpd="sng" algn="ctr">
                      <a:solidFill>
                        <a:srgbClr val="C3CCD6"/>
                      </a:solidFill>
                      <a:prstDash val="solid"/>
                      <a:round/>
                      <a:headEnd type="none" w="med" len="med"/>
                      <a:tailEnd type="none" w="med" len="med"/>
                    </a:lnT>
                    <a:lnB w="9525" cap="flat" cmpd="sng" algn="ctr">
                      <a:solidFill>
                        <a:srgbClr val="C3CCD6"/>
                      </a:solidFill>
                      <a:prstDash val="solid"/>
                      <a:round/>
                      <a:headEnd type="none" w="med" len="med"/>
                      <a:tailEnd type="none" w="med" len="med"/>
                    </a:lnB>
                    <a:solidFill>
                      <a:srgbClr val="EEF5F7"/>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John's recovery: a suggested timeline</a:t>
            </a:r>
            <a:endParaRPr lang="en-US" sz="2600" dirty="0"/>
          </a:p>
        </p:txBody>
      </p:sp>
      <p:sp>
        <p:nvSpPr>
          <p:cNvPr id="4"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17</a:t>
            </a:fld>
            <a:endParaRPr lang="en-US"/>
          </a:p>
        </p:txBody>
      </p:sp>
      <p:sp>
        <p:nvSpPr>
          <p:cNvPr id="3" name="Section tag 366"/>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CARE PLAN</a:t>
            </a:r>
            <a:endParaRPr lang="en-US" sz="1100" dirty="0"/>
          </a:p>
        </p:txBody>
      </p:sp>
      <p:sp>
        <p:nvSpPr>
          <p:cNvPr id="5" name="Line 367"/>
          <p:cNvSpPr/>
          <p:nvPr/>
        </p:nvSpPr>
        <p:spPr>
          <a:xfrm>
            <a:off x="822960" y="2788920"/>
            <a:ext cx="10561320" cy="0"/>
          </a:xfrm>
          <a:prstGeom prst="line">
            <a:avLst/>
          </a:prstGeom>
          <a:noFill/>
          <a:ln w="50800">
            <a:solidFill>
              <a:srgbClr val="C3CCD6"/>
            </a:solidFill>
            <a:prstDash val="solid"/>
          </a:ln>
        </p:spPr>
        <p:txBody>
          <a:bodyPr/>
          <a:lstStyle/>
          <a:p>
            <a:endParaRPr lang="en-GB"/>
          </a:p>
        </p:txBody>
      </p:sp>
      <p:sp>
        <p:nvSpPr>
          <p:cNvPr id="6" name="Text 368"/>
          <p:cNvSpPr txBox="1"/>
          <p:nvPr/>
        </p:nvSpPr>
        <p:spPr>
          <a:xfrm>
            <a:off x="548640" y="1600200"/>
            <a:ext cx="1737360" cy="411480"/>
          </a:xfrm>
          <a:prstGeom prst="rect">
            <a:avLst/>
          </a:prstGeom>
          <a:noFill/>
          <a:ln/>
        </p:spPr>
        <p:txBody>
          <a:bodyPr wrap="square" lIns="0" tIns="0" rIns="0" bIns="0" rtlCol="0" anchor="ctr"/>
          <a:lstStyle/>
          <a:p>
            <a:pPr marL="0" indent="0" algn="ctr">
              <a:buNone/>
            </a:pPr>
            <a:r>
              <a:rPr lang="en-US" sz="1500" b="1" dirty="0">
                <a:solidFill>
                  <a:schemeClr val="accent1"/>
                </a:solidFill>
                <a:latin typeface="+mj-lt" pitchFamily="34" charset="0"/>
                <a:ea typeface="+mj-lt" pitchFamily="34" charset="-122"/>
                <a:cs typeface="+mj-lt" pitchFamily="34" charset="-120"/>
              </a:rPr>
              <a:t>Day 0</a:t>
            </a:r>
            <a:endParaRPr lang="en-US" sz="1500" dirty="0"/>
          </a:p>
        </p:txBody>
      </p:sp>
      <p:sp>
        <p:nvSpPr>
          <p:cNvPr id="7" name="Badge 369"/>
          <p:cNvSpPr/>
          <p:nvPr/>
        </p:nvSpPr>
        <p:spPr>
          <a:xfrm>
            <a:off x="1161288" y="2532888"/>
            <a:ext cx="512064" cy="512064"/>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500" b="1" dirty="0">
                <a:solidFill>
                  <a:schemeClr val="bg1"/>
                </a:solidFill>
              </a:rPr>
              <a:t>1</a:t>
            </a:r>
            <a:endParaRPr lang="en-US" sz="1500" dirty="0"/>
          </a:p>
        </p:txBody>
      </p:sp>
      <p:sp>
        <p:nvSpPr>
          <p:cNvPr id="8" name="Box 370"/>
          <p:cNvSpPr/>
          <p:nvPr/>
        </p:nvSpPr>
        <p:spPr>
          <a:xfrm>
            <a:off x="548640" y="3291840"/>
            <a:ext cx="1737360" cy="2057400"/>
          </a:xfrm>
          <a:prstGeom prst="roundRect">
            <a:avLst>
              <a:gd name="adj" fmla="val 4211"/>
            </a:avLst>
          </a:prstGeom>
          <a:solidFill>
            <a:schemeClr val="bg2"/>
          </a:solidFill>
          <a:ln w="12700">
            <a:solidFill>
              <a:schemeClr val="bg2"/>
            </a:solidFill>
            <a:prstDash val="solid"/>
          </a:ln>
        </p:spPr>
        <p:txBody>
          <a:bodyPr/>
          <a:lstStyle/>
          <a:p>
            <a:endParaRPr lang="en-GB"/>
          </a:p>
        </p:txBody>
      </p:sp>
      <p:sp>
        <p:nvSpPr>
          <p:cNvPr id="9" name="Accent 371"/>
          <p:cNvSpPr/>
          <p:nvPr/>
        </p:nvSpPr>
        <p:spPr>
          <a:xfrm>
            <a:off x="548640" y="3291840"/>
            <a:ext cx="1737360" cy="91440"/>
          </a:xfrm>
          <a:prstGeom prst="rect">
            <a:avLst/>
          </a:prstGeom>
          <a:solidFill>
            <a:schemeClr val="accent1"/>
          </a:solidFill>
          <a:ln w="12700">
            <a:solidFill>
              <a:schemeClr val="accent1"/>
            </a:solidFill>
            <a:prstDash val="solid"/>
          </a:ln>
        </p:spPr>
        <p:txBody>
          <a:bodyPr/>
          <a:lstStyle/>
          <a:p>
            <a:endParaRPr lang="en-GB"/>
          </a:p>
        </p:txBody>
      </p:sp>
      <p:sp>
        <p:nvSpPr>
          <p:cNvPr id="10" name="Text 372"/>
          <p:cNvSpPr txBox="1"/>
          <p:nvPr/>
        </p:nvSpPr>
        <p:spPr>
          <a:xfrm>
            <a:off x="658368" y="3456432"/>
            <a:ext cx="1536192" cy="1828800"/>
          </a:xfrm>
          <a:prstGeom prst="rect">
            <a:avLst/>
          </a:prstGeom>
          <a:noFill/>
          <a:ln/>
        </p:spPr>
        <p:txBody>
          <a:bodyPr wrap="square" lIns="0" tIns="0" rIns="0" bIns="0" rtlCol="0" anchor="t"/>
          <a:lstStyle/>
          <a:p>
            <a:pPr marL="0" indent="0">
              <a:buNone/>
            </a:pPr>
            <a:r>
              <a:rPr lang="en-US" sz="1250" b="1" dirty="0">
                <a:solidFill>
                  <a:schemeClr val="tx2"/>
                </a:solidFill>
              </a:rPr>
              <a:t>Emergency</a:t>
            </a:r>
            <a:endParaRPr lang="en-US" sz="1250" dirty="0"/>
          </a:p>
          <a:p>
            <a:pPr marL="0" indent="0">
              <a:buNone/>
            </a:pPr>
            <a:r>
              <a:rPr lang="en-US" sz="1250" dirty="0">
                <a:solidFill>
                  <a:schemeClr val="tx1"/>
                </a:solidFill>
              </a:rPr>
              <a:t>999, brain scan, clot treatment if suitable</a:t>
            </a:r>
            <a:endParaRPr lang="en-US" sz="1250" dirty="0"/>
          </a:p>
          <a:p>
            <a:pPr marL="0" indent="0">
              <a:buNone/>
            </a:pPr>
            <a:r>
              <a:rPr lang="en-US" sz="1100" i="1" dirty="0">
                <a:solidFill>
                  <a:schemeClr val="accent5"/>
                </a:solidFill>
              </a:rPr>
              <a:t> (NICE, 2025)</a:t>
            </a:r>
            <a:endParaRPr lang="en-US" sz="1250" dirty="0"/>
          </a:p>
        </p:txBody>
      </p:sp>
      <p:sp>
        <p:nvSpPr>
          <p:cNvPr id="11" name="Text 373"/>
          <p:cNvSpPr txBox="1"/>
          <p:nvPr/>
        </p:nvSpPr>
        <p:spPr>
          <a:xfrm>
            <a:off x="2414016" y="1600200"/>
            <a:ext cx="1737360" cy="411480"/>
          </a:xfrm>
          <a:prstGeom prst="rect">
            <a:avLst/>
          </a:prstGeom>
          <a:noFill/>
          <a:ln/>
        </p:spPr>
        <p:txBody>
          <a:bodyPr wrap="square" lIns="0" tIns="0" rIns="0" bIns="0" rtlCol="0" anchor="ctr"/>
          <a:lstStyle/>
          <a:p>
            <a:pPr marL="0" indent="0" algn="ctr">
              <a:buNone/>
            </a:pPr>
            <a:r>
              <a:rPr lang="en-US" sz="1500" b="1" dirty="0">
                <a:solidFill>
                  <a:schemeClr val="tx2"/>
                </a:solidFill>
                <a:latin typeface="+mj-lt" pitchFamily="34" charset="0"/>
                <a:ea typeface="+mj-lt" pitchFamily="34" charset="-122"/>
                <a:cs typeface="+mj-lt" pitchFamily="34" charset="-120"/>
              </a:rPr>
              <a:t>Days 1-14</a:t>
            </a:r>
            <a:endParaRPr lang="en-US" sz="1500" dirty="0"/>
          </a:p>
        </p:txBody>
      </p:sp>
      <p:sp>
        <p:nvSpPr>
          <p:cNvPr id="12" name="Badge 374"/>
          <p:cNvSpPr/>
          <p:nvPr/>
        </p:nvSpPr>
        <p:spPr>
          <a:xfrm>
            <a:off x="3026664" y="2532888"/>
            <a:ext cx="512064" cy="512064"/>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1500" b="1" dirty="0">
                <a:solidFill>
                  <a:schemeClr val="bg1"/>
                </a:solidFill>
              </a:rPr>
              <a:t>2</a:t>
            </a:r>
            <a:endParaRPr lang="en-US" sz="1500" dirty="0"/>
          </a:p>
        </p:txBody>
      </p:sp>
      <p:sp>
        <p:nvSpPr>
          <p:cNvPr id="13" name="Box 375"/>
          <p:cNvSpPr/>
          <p:nvPr/>
        </p:nvSpPr>
        <p:spPr>
          <a:xfrm>
            <a:off x="2414016" y="3291840"/>
            <a:ext cx="1737360" cy="2057400"/>
          </a:xfrm>
          <a:prstGeom prst="roundRect">
            <a:avLst>
              <a:gd name="adj" fmla="val 4211"/>
            </a:avLst>
          </a:prstGeom>
          <a:solidFill>
            <a:schemeClr val="bg2"/>
          </a:solidFill>
          <a:ln w="12700">
            <a:solidFill>
              <a:schemeClr val="bg2"/>
            </a:solidFill>
            <a:prstDash val="solid"/>
          </a:ln>
        </p:spPr>
        <p:txBody>
          <a:bodyPr/>
          <a:lstStyle/>
          <a:p>
            <a:endParaRPr lang="en-GB"/>
          </a:p>
        </p:txBody>
      </p:sp>
      <p:sp>
        <p:nvSpPr>
          <p:cNvPr id="14" name="Accent 376"/>
          <p:cNvSpPr/>
          <p:nvPr/>
        </p:nvSpPr>
        <p:spPr>
          <a:xfrm>
            <a:off x="2414016" y="3291840"/>
            <a:ext cx="1737360" cy="91440"/>
          </a:xfrm>
          <a:prstGeom prst="rect">
            <a:avLst/>
          </a:prstGeom>
          <a:solidFill>
            <a:schemeClr val="tx2"/>
          </a:solidFill>
          <a:ln w="12700">
            <a:solidFill>
              <a:schemeClr val="tx2"/>
            </a:solidFill>
            <a:prstDash val="solid"/>
          </a:ln>
        </p:spPr>
        <p:txBody>
          <a:bodyPr/>
          <a:lstStyle/>
          <a:p>
            <a:endParaRPr lang="en-GB"/>
          </a:p>
        </p:txBody>
      </p:sp>
      <p:sp>
        <p:nvSpPr>
          <p:cNvPr id="15" name="Text 377"/>
          <p:cNvSpPr txBox="1"/>
          <p:nvPr/>
        </p:nvSpPr>
        <p:spPr>
          <a:xfrm>
            <a:off x="2523744" y="3456432"/>
            <a:ext cx="1536192" cy="1828800"/>
          </a:xfrm>
          <a:prstGeom prst="rect">
            <a:avLst/>
          </a:prstGeom>
          <a:noFill/>
          <a:ln/>
        </p:spPr>
        <p:txBody>
          <a:bodyPr wrap="square" lIns="0" tIns="0" rIns="0" bIns="0" rtlCol="0" anchor="t"/>
          <a:lstStyle/>
          <a:p>
            <a:pPr marL="0" indent="0">
              <a:buNone/>
            </a:pPr>
            <a:r>
              <a:rPr lang="en-US" sz="1250" b="1" dirty="0">
                <a:solidFill>
                  <a:schemeClr val="tx2"/>
                </a:solidFill>
              </a:rPr>
              <a:t>Stroke unit</a:t>
            </a:r>
            <a:endParaRPr lang="en-US" sz="1250" dirty="0"/>
          </a:p>
          <a:p>
            <a:pPr marL="0" indent="0">
              <a:buNone/>
            </a:pPr>
            <a:r>
              <a:rPr lang="en-US" sz="1250" dirty="0">
                <a:solidFill>
                  <a:schemeClr val="tx1"/>
                </a:solidFill>
              </a:rPr>
              <a:t>Specialist care and early rehabilitation</a:t>
            </a:r>
            <a:endParaRPr lang="en-US" sz="1250" dirty="0"/>
          </a:p>
          <a:p>
            <a:pPr marL="0" indent="0">
              <a:buNone/>
            </a:pPr>
            <a:r>
              <a:rPr lang="en-US" sz="1100" i="1" dirty="0">
                <a:solidFill>
                  <a:schemeClr val="accent5"/>
                </a:solidFill>
              </a:rPr>
              <a:t> (NICE, 2025)</a:t>
            </a:r>
            <a:endParaRPr lang="en-US" sz="1250" dirty="0"/>
          </a:p>
        </p:txBody>
      </p:sp>
      <p:sp>
        <p:nvSpPr>
          <p:cNvPr id="16" name="Text 378"/>
          <p:cNvSpPr txBox="1"/>
          <p:nvPr/>
        </p:nvSpPr>
        <p:spPr>
          <a:xfrm>
            <a:off x="4279392" y="1600200"/>
            <a:ext cx="1737360" cy="411480"/>
          </a:xfrm>
          <a:prstGeom prst="rect">
            <a:avLst/>
          </a:prstGeom>
          <a:noFill/>
          <a:ln/>
        </p:spPr>
        <p:txBody>
          <a:bodyPr wrap="square" lIns="0" tIns="0" rIns="0" bIns="0" rtlCol="0" anchor="ctr"/>
          <a:lstStyle/>
          <a:p>
            <a:pPr marL="0" indent="0" algn="ctr">
              <a:buNone/>
            </a:pPr>
            <a:r>
              <a:rPr lang="en-US" sz="1500" b="1" dirty="0">
                <a:solidFill>
                  <a:schemeClr val="accent2"/>
                </a:solidFill>
                <a:latin typeface="+mj-lt" pitchFamily="34" charset="0"/>
                <a:ea typeface="+mj-lt" pitchFamily="34" charset="-122"/>
                <a:cs typeface="+mj-lt" pitchFamily="34" charset="-120"/>
              </a:rPr>
              <a:t>Weeks 2-12</a:t>
            </a:r>
            <a:endParaRPr lang="en-US" sz="1500" dirty="0"/>
          </a:p>
        </p:txBody>
      </p:sp>
      <p:sp>
        <p:nvSpPr>
          <p:cNvPr id="17" name="Badge 379"/>
          <p:cNvSpPr/>
          <p:nvPr/>
        </p:nvSpPr>
        <p:spPr>
          <a:xfrm>
            <a:off x="4892040" y="2532888"/>
            <a:ext cx="512064" cy="512064"/>
          </a:xfrm>
          <a:prstGeom prst="ellipse">
            <a:avLst/>
          </a:prstGeom>
          <a:solidFill>
            <a:schemeClr val="accent2"/>
          </a:solidFill>
          <a:ln>
            <a:solidFill>
              <a:schemeClr val="accent2"/>
            </a:solidFill>
          </a:ln>
        </p:spPr>
        <p:txBody>
          <a:bodyPr wrap="square" lIns="0" tIns="0" rIns="0" bIns="0" rtlCol="0" anchor="ctr"/>
          <a:lstStyle/>
          <a:p>
            <a:pPr marL="0" indent="0" algn="ctr">
              <a:buNone/>
            </a:pPr>
            <a:r>
              <a:rPr lang="en-US" sz="1500" b="1" dirty="0">
                <a:solidFill>
                  <a:schemeClr val="bg1"/>
                </a:solidFill>
              </a:rPr>
              <a:t>3</a:t>
            </a:r>
            <a:endParaRPr lang="en-US" sz="1500" dirty="0"/>
          </a:p>
        </p:txBody>
      </p:sp>
      <p:sp>
        <p:nvSpPr>
          <p:cNvPr id="18" name="Box 380"/>
          <p:cNvSpPr/>
          <p:nvPr/>
        </p:nvSpPr>
        <p:spPr>
          <a:xfrm>
            <a:off x="4279392" y="3291840"/>
            <a:ext cx="1737360" cy="2057400"/>
          </a:xfrm>
          <a:prstGeom prst="roundRect">
            <a:avLst>
              <a:gd name="adj" fmla="val 4211"/>
            </a:avLst>
          </a:prstGeom>
          <a:solidFill>
            <a:schemeClr val="bg2"/>
          </a:solidFill>
          <a:ln w="12700">
            <a:solidFill>
              <a:schemeClr val="bg2"/>
            </a:solidFill>
            <a:prstDash val="solid"/>
          </a:ln>
        </p:spPr>
        <p:txBody>
          <a:bodyPr/>
          <a:lstStyle/>
          <a:p>
            <a:endParaRPr lang="en-GB"/>
          </a:p>
        </p:txBody>
      </p:sp>
      <p:sp>
        <p:nvSpPr>
          <p:cNvPr id="19" name="Accent 381"/>
          <p:cNvSpPr/>
          <p:nvPr/>
        </p:nvSpPr>
        <p:spPr>
          <a:xfrm>
            <a:off x="4279392" y="3291840"/>
            <a:ext cx="1737360" cy="91440"/>
          </a:xfrm>
          <a:prstGeom prst="rect">
            <a:avLst/>
          </a:prstGeom>
          <a:solidFill>
            <a:schemeClr val="accent2"/>
          </a:solidFill>
          <a:ln w="12700">
            <a:solidFill>
              <a:schemeClr val="accent2"/>
            </a:solidFill>
            <a:prstDash val="solid"/>
          </a:ln>
        </p:spPr>
        <p:txBody>
          <a:bodyPr/>
          <a:lstStyle/>
          <a:p>
            <a:endParaRPr lang="en-GB"/>
          </a:p>
        </p:txBody>
      </p:sp>
      <p:sp>
        <p:nvSpPr>
          <p:cNvPr id="20" name="Text 382"/>
          <p:cNvSpPr txBox="1"/>
          <p:nvPr/>
        </p:nvSpPr>
        <p:spPr>
          <a:xfrm>
            <a:off x="4389120" y="3456432"/>
            <a:ext cx="1536192" cy="1828800"/>
          </a:xfrm>
          <a:prstGeom prst="rect">
            <a:avLst/>
          </a:prstGeom>
          <a:noFill/>
          <a:ln/>
        </p:spPr>
        <p:txBody>
          <a:bodyPr wrap="square" lIns="0" tIns="0" rIns="0" bIns="0" rtlCol="0" anchor="t"/>
          <a:lstStyle/>
          <a:p>
            <a:pPr marL="0" indent="0">
              <a:buNone/>
            </a:pPr>
            <a:r>
              <a:rPr lang="en-US" sz="1250" b="1" dirty="0">
                <a:solidFill>
                  <a:schemeClr val="tx2"/>
                </a:solidFill>
              </a:rPr>
              <a:t>Home and community</a:t>
            </a:r>
            <a:endParaRPr lang="en-US" sz="1250" dirty="0"/>
          </a:p>
          <a:p>
            <a:pPr marL="0" indent="0">
              <a:buNone/>
            </a:pPr>
            <a:r>
              <a:rPr lang="en-US" sz="1250" dirty="0">
                <a:solidFill>
                  <a:schemeClr val="tx1"/>
                </a:solidFill>
              </a:rPr>
              <a:t>Early supported discharge and therapy at home</a:t>
            </a:r>
            <a:endParaRPr lang="en-US" sz="1250" dirty="0"/>
          </a:p>
          <a:p>
            <a:pPr marL="0" indent="0">
              <a:buNone/>
            </a:pPr>
            <a:r>
              <a:rPr lang="en-US" sz="1100" i="1" dirty="0">
                <a:solidFill>
                  <a:schemeClr val="accent5"/>
                </a:solidFill>
              </a:rPr>
              <a:t> (NICE, 2023a)</a:t>
            </a:r>
            <a:endParaRPr lang="en-US" sz="1250" dirty="0"/>
          </a:p>
        </p:txBody>
      </p:sp>
      <p:sp>
        <p:nvSpPr>
          <p:cNvPr id="21" name="Text 383"/>
          <p:cNvSpPr txBox="1"/>
          <p:nvPr/>
        </p:nvSpPr>
        <p:spPr>
          <a:xfrm>
            <a:off x="6144768" y="1600200"/>
            <a:ext cx="1737360" cy="411480"/>
          </a:xfrm>
          <a:prstGeom prst="rect">
            <a:avLst/>
          </a:prstGeom>
          <a:noFill/>
          <a:ln/>
        </p:spPr>
        <p:txBody>
          <a:bodyPr wrap="square" lIns="0" tIns="0" rIns="0" bIns="0" rtlCol="0" anchor="ctr"/>
          <a:lstStyle/>
          <a:p>
            <a:pPr marL="0" indent="0" algn="ctr">
              <a:buNone/>
            </a:pPr>
            <a:r>
              <a:rPr lang="en-US" sz="1500" b="1" dirty="0">
                <a:solidFill>
                  <a:schemeClr val="accent3"/>
                </a:solidFill>
                <a:latin typeface="+mj-lt" pitchFamily="34" charset="0"/>
                <a:ea typeface="+mj-lt" pitchFamily="34" charset="-122"/>
                <a:cs typeface="+mj-lt" pitchFamily="34" charset="-120"/>
              </a:rPr>
              <a:t>From 1 month</a:t>
            </a:r>
            <a:endParaRPr lang="en-US" sz="1500" dirty="0"/>
          </a:p>
        </p:txBody>
      </p:sp>
      <p:sp>
        <p:nvSpPr>
          <p:cNvPr id="22" name="Badge 384"/>
          <p:cNvSpPr/>
          <p:nvPr/>
        </p:nvSpPr>
        <p:spPr>
          <a:xfrm>
            <a:off x="6757416" y="2532888"/>
            <a:ext cx="512064" cy="512064"/>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500" b="1" dirty="0">
                <a:solidFill>
                  <a:schemeClr val="bg1"/>
                </a:solidFill>
              </a:rPr>
              <a:t>4</a:t>
            </a:r>
            <a:endParaRPr lang="en-US" sz="1500" dirty="0"/>
          </a:p>
        </p:txBody>
      </p:sp>
      <p:sp>
        <p:nvSpPr>
          <p:cNvPr id="23" name="Box 385"/>
          <p:cNvSpPr/>
          <p:nvPr/>
        </p:nvSpPr>
        <p:spPr>
          <a:xfrm>
            <a:off x="6144768" y="3291840"/>
            <a:ext cx="1737360" cy="2057400"/>
          </a:xfrm>
          <a:prstGeom prst="roundRect">
            <a:avLst>
              <a:gd name="adj" fmla="val 4211"/>
            </a:avLst>
          </a:prstGeom>
          <a:solidFill>
            <a:schemeClr val="bg2"/>
          </a:solidFill>
          <a:ln w="12700">
            <a:solidFill>
              <a:schemeClr val="bg2"/>
            </a:solidFill>
            <a:prstDash val="solid"/>
          </a:ln>
        </p:spPr>
        <p:txBody>
          <a:bodyPr/>
          <a:lstStyle/>
          <a:p>
            <a:endParaRPr lang="en-GB"/>
          </a:p>
        </p:txBody>
      </p:sp>
      <p:sp>
        <p:nvSpPr>
          <p:cNvPr id="24" name="Accent 386"/>
          <p:cNvSpPr/>
          <p:nvPr/>
        </p:nvSpPr>
        <p:spPr>
          <a:xfrm>
            <a:off x="6144768" y="3291840"/>
            <a:ext cx="1737360" cy="91440"/>
          </a:xfrm>
          <a:prstGeom prst="rect">
            <a:avLst/>
          </a:prstGeom>
          <a:solidFill>
            <a:schemeClr val="accent3"/>
          </a:solidFill>
          <a:ln w="12700">
            <a:solidFill>
              <a:schemeClr val="accent3"/>
            </a:solidFill>
            <a:prstDash val="solid"/>
          </a:ln>
        </p:spPr>
        <p:txBody>
          <a:bodyPr/>
          <a:lstStyle/>
          <a:p>
            <a:endParaRPr lang="en-GB"/>
          </a:p>
        </p:txBody>
      </p:sp>
      <p:sp>
        <p:nvSpPr>
          <p:cNvPr id="25" name="Text 387"/>
          <p:cNvSpPr txBox="1"/>
          <p:nvPr/>
        </p:nvSpPr>
        <p:spPr>
          <a:xfrm>
            <a:off x="6254496" y="3456432"/>
            <a:ext cx="1536192" cy="1828800"/>
          </a:xfrm>
          <a:prstGeom prst="rect">
            <a:avLst/>
          </a:prstGeom>
          <a:noFill/>
          <a:ln/>
        </p:spPr>
        <p:txBody>
          <a:bodyPr wrap="square" lIns="0" tIns="0" rIns="0" bIns="0" rtlCol="0" anchor="t"/>
          <a:lstStyle/>
          <a:p>
            <a:pPr marL="0" indent="0">
              <a:buNone/>
            </a:pPr>
            <a:r>
              <a:rPr lang="en-US" sz="1250" b="1" dirty="0">
                <a:solidFill>
                  <a:schemeClr val="tx2"/>
                </a:solidFill>
              </a:rPr>
              <a:t>Driving decision</a:t>
            </a:r>
            <a:endParaRPr lang="en-US" sz="1250" dirty="0"/>
          </a:p>
          <a:p>
            <a:pPr marL="0" indent="0">
              <a:buNone/>
            </a:pPr>
            <a:r>
              <a:rPr lang="en-US" sz="1250" dirty="0">
                <a:solidFill>
                  <a:schemeClr val="tx1"/>
                </a:solidFill>
              </a:rPr>
              <a:t>Not before 1 month; tell the DVLA if needed</a:t>
            </a:r>
            <a:endParaRPr lang="en-US" sz="1250" dirty="0"/>
          </a:p>
          <a:p>
            <a:pPr marL="0" indent="0">
              <a:buNone/>
            </a:pPr>
            <a:r>
              <a:rPr lang="en-US" sz="1100" i="1" dirty="0">
                <a:solidFill>
                  <a:schemeClr val="accent5"/>
                </a:solidFill>
              </a:rPr>
              <a:t> (GOV.UK, no date a)</a:t>
            </a:r>
            <a:endParaRPr lang="en-US" sz="1250" dirty="0"/>
          </a:p>
        </p:txBody>
      </p:sp>
      <p:sp>
        <p:nvSpPr>
          <p:cNvPr id="26" name="Text 388"/>
          <p:cNvSpPr txBox="1"/>
          <p:nvPr/>
        </p:nvSpPr>
        <p:spPr>
          <a:xfrm>
            <a:off x="8010144" y="1600200"/>
            <a:ext cx="1737360" cy="411480"/>
          </a:xfrm>
          <a:prstGeom prst="rect">
            <a:avLst/>
          </a:prstGeom>
          <a:noFill/>
          <a:ln/>
        </p:spPr>
        <p:txBody>
          <a:bodyPr wrap="square" lIns="0" tIns="0" rIns="0" bIns="0" rtlCol="0" anchor="ctr"/>
          <a:lstStyle/>
          <a:p>
            <a:pPr marL="0" indent="0" algn="ctr">
              <a:buNone/>
            </a:pPr>
            <a:r>
              <a:rPr lang="en-US" sz="1500" b="1" dirty="0">
                <a:solidFill>
                  <a:schemeClr val="accent6"/>
                </a:solidFill>
                <a:latin typeface="+mj-lt" pitchFamily="34" charset="0"/>
                <a:ea typeface="+mj-lt" pitchFamily="34" charset="-122"/>
                <a:cs typeface="+mj-lt" pitchFamily="34" charset="-120"/>
              </a:rPr>
              <a:t>Months 3-6</a:t>
            </a:r>
            <a:endParaRPr lang="en-US" sz="1500" dirty="0"/>
          </a:p>
        </p:txBody>
      </p:sp>
      <p:sp>
        <p:nvSpPr>
          <p:cNvPr id="27" name="Badge 389"/>
          <p:cNvSpPr/>
          <p:nvPr/>
        </p:nvSpPr>
        <p:spPr>
          <a:xfrm>
            <a:off x="8622792" y="2532888"/>
            <a:ext cx="512064" cy="512064"/>
          </a:xfrm>
          <a:prstGeom prst="ellipse">
            <a:avLst/>
          </a:prstGeom>
          <a:solidFill>
            <a:schemeClr val="accent6"/>
          </a:solidFill>
          <a:ln>
            <a:solidFill>
              <a:schemeClr val="accent6"/>
            </a:solidFill>
          </a:ln>
        </p:spPr>
        <p:txBody>
          <a:bodyPr wrap="square" lIns="0" tIns="0" rIns="0" bIns="0" rtlCol="0" anchor="ctr"/>
          <a:lstStyle/>
          <a:p>
            <a:pPr marL="0" indent="0" algn="ctr">
              <a:buNone/>
            </a:pPr>
            <a:r>
              <a:rPr lang="en-US" sz="1500" b="1" dirty="0">
                <a:solidFill>
                  <a:schemeClr val="bg1"/>
                </a:solidFill>
              </a:rPr>
              <a:t>5</a:t>
            </a:r>
            <a:endParaRPr lang="en-US" sz="1500" dirty="0"/>
          </a:p>
        </p:txBody>
      </p:sp>
      <p:sp>
        <p:nvSpPr>
          <p:cNvPr id="28" name="Box 390"/>
          <p:cNvSpPr/>
          <p:nvPr/>
        </p:nvSpPr>
        <p:spPr>
          <a:xfrm>
            <a:off x="8010144" y="3291840"/>
            <a:ext cx="1737360" cy="2057400"/>
          </a:xfrm>
          <a:prstGeom prst="roundRect">
            <a:avLst>
              <a:gd name="adj" fmla="val 4211"/>
            </a:avLst>
          </a:prstGeom>
          <a:solidFill>
            <a:schemeClr val="bg2"/>
          </a:solidFill>
          <a:ln w="12700">
            <a:solidFill>
              <a:schemeClr val="bg2"/>
            </a:solidFill>
            <a:prstDash val="solid"/>
          </a:ln>
        </p:spPr>
        <p:txBody>
          <a:bodyPr/>
          <a:lstStyle/>
          <a:p>
            <a:endParaRPr lang="en-GB"/>
          </a:p>
        </p:txBody>
      </p:sp>
      <p:sp>
        <p:nvSpPr>
          <p:cNvPr id="29" name="Accent 391"/>
          <p:cNvSpPr/>
          <p:nvPr/>
        </p:nvSpPr>
        <p:spPr>
          <a:xfrm>
            <a:off x="8010144" y="3291840"/>
            <a:ext cx="1737360" cy="91440"/>
          </a:xfrm>
          <a:prstGeom prst="rect">
            <a:avLst/>
          </a:prstGeom>
          <a:solidFill>
            <a:schemeClr val="accent6"/>
          </a:solidFill>
          <a:ln w="12700">
            <a:solidFill>
              <a:schemeClr val="accent6"/>
            </a:solidFill>
            <a:prstDash val="solid"/>
          </a:ln>
        </p:spPr>
        <p:txBody>
          <a:bodyPr/>
          <a:lstStyle/>
          <a:p>
            <a:endParaRPr lang="en-GB"/>
          </a:p>
        </p:txBody>
      </p:sp>
      <p:sp>
        <p:nvSpPr>
          <p:cNvPr id="30" name="Text 392"/>
          <p:cNvSpPr txBox="1"/>
          <p:nvPr/>
        </p:nvSpPr>
        <p:spPr>
          <a:xfrm>
            <a:off x="8119872" y="3456432"/>
            <a:ext cx="1536192" cy="1828800"/>
          </a:xfrm>
          <a:prstGeom prst="rect">
            <a:avLst/>
          </a:prstGeom>
          <a:noFill/>
          <a:ln/>
        </p:spPr>
        <p:txBody>
          <a:bodyPr wrap="square" lIns="0" tIns="0" rIns="0" bIns="0" rtlCol="0" anchor="t"/>
          <a:lstStyle/>
          <a:p>
            <a:pPr marL="0" indent="0">
              <a:buNone/>
            </a:pPr>
            <a:r>
              <a:rPr lang="en-US" sz="1250" b="1" dirty="0">
                <a:solidFill>
                  <a:schemeClr val="tx2"/>
                </a:solidFill>
              </a:rPr>
              <a:t>Phased return</a:t>
            </a:r>
            <a:endParaRPr lang="en-US" sz="1250" dirty="0"/>
          </a:p>
          <a:p>
            <a:pPr marL="0" indent="0">
              <a:buNone/>
            </a:pPr>
            <a:r>
              <a:rPr lang="en-US" sz="1250" dirty="0">
                <a:solidFill>
                  <a:schemeClr val="tx1"/>
                </a:solidFill>
              </a:rPr>
              <a:t>Return-to-work plan with his school</a:t>
            </a:r>
            <a:endParaRPr lang="en-US" sz="1250" dirty="0"/>
          </a:p>
          <a:p>
            <a:pPr marL="0" indent="0">
              <a:buNone/>
            </a:pPr>
            <a:r>
              <a:rPr lang="en-US" sz="1100" i="1" dirty="0">
                <a:solidFill>
                  <a:schemeClr val="accent5"/>
                </a:solidFill>
              </a:rPr>
              <a:t> (Stroke Association, no date b)</a:t>
            </a:r>
            <a:endParaRPr lang="en-US" sz="1250" dirty="0"/>
          </a:p>
        </p:txBody>
      </p:sp>
      <p:sp>
        <p:nvSpPr>
          <p:cNvPr id="31" name="Text 393"/>
          <p:cNvSpPr txBox="1"/>
          <p:nvPr/>
        </p:nvSpPr>
        <p:spPr>
          <a:xfrm>
            <a:off x="9875520" y="1600200"/>
            <a:ext cx="1737360" cy="411480"/>
          </a:xfrm>
          <a:prstGeom prst="rect">
            <a:avLst/>
          </a:prstGeom>
          <a:noFill/>
          <a:ln/>
        </p:spPr>
        <p:txBody>
          <a:bodyPr wrap="square" lIns="0" tIns="0" rIns="0" bIns="0" rtlCol="0" anchor="ctr"/>
          <a:lstStyle/>
          <a:p>
            <a:pPr marL="0" indent="0" algn="ctr">
              <a:buNone/>
            </a:pPr>
            <a:r>
              <a:rPr lang="en-US" sz="1500" b="1" dirty="0">
                <a:solidFill>
                  <a:schemeClr val="accent5"/>
                </a:solidFill>
                <a:latin typeface="+mj-lt" pitchFamily="34" charset="0"/>
                <a:ea typeface="+mj-lt" pitchFamily="34" charset="-122"/>
                <a:cs typeface="+mj-lt" pitchFamily="34" charset="-120"/>
              </a:rPr>
              <a:t>Month 6</a:t>
            </a:r>
            <a:endParaRPr lang="en-US" sz="1500" dirty="0"/>
          </a:p>
        </p:txBody>
      </p:sp>
      <p:sp>
        <p:nvSpPr>
          <p:cNvPr id="32" name="Badge 394"/>
          <p:cNvSpPr/>
          <p:nvPr/>
        </p:nvSpPr>
        <p:spPr>
          <a:xfrm>
            <a:off x="10488168" y="2532888"/>
            <a:ext cx="512064" cy="512064"/>
          </a:xfrm>
          <a:prstGeom prst="ellipse">
            <a:avLst/>
          </a:prstGeom>
          <a:solidFill>
            <a:schemeClr val="accent5"/>
          </a:solidFill>
          <a:ln>
            <a:solidFill>
              <a:schemeClr val="accent5"/>
            </a:solidFill>
          </a:ln>
        </p:spPr>
        <p:txBody>
          <a:bodyPr wrap="square" lIns="0" tIns="0" rIns="0" bIns="0" rtlCol="0" anchor="ctr"/>
          <a:lstStyle/>
          <a:p>
            <a:pPr marL="0" indent="0" algn="ctr">
              <a:buNone/>
            </a:pPr>
            <a:r>
              <a:rPr lang="en-US" sz="1500" b="1" dirty="0">
                <a:solidFill>
                  <a:schemeClr val="bg1"/>
                </a:solidFill>
              </a:rPr>
              <a:t>6</a:t>
            </a:r>
            <a:endParaRPr lang="en-US" sz="1500" dirty="0"/>
          </a:p>
        </p:txBody>
      </p:sp>
      <p:sp>
        <p:nvSpPr>
          <p:cNvPr id="33" name="Box 395"/>
          <p:cNvSpPr/>
          <p:nvPr/>
        </p:nvSpPr>
        <p:spPr>
          <a:xfrm>
            <a:off x="9875520" y="3291840"/>
            <a:ext cx="1737360" cy="2057400"/>
          </a:xfrm>
          <a:prstGeom prst="roundRect">
            <a:avLst>
              <a:gd name="adj" fmla="val 4211"/>
            </a:avLst>
          </a:prstGeom>
          <a:solidFill>
            <a:schemeClr val="bg2"/>
          </a:solidFill>
          <a:ln w="12700">
            <a:solidFill>
              <a:schemeClr val="bg2"/>
            </a:solidFill>
            <a:prstDash val="solid"/>
          </a:ln>
        </p:spPr>
        <p:txBody>
          <a:bodyPr/>
          <a:lstStyle/>
          <a:p>
            <a:endParaRPr lang="en-GB"/>
          </a:p>
        </p:txBody>
      </p:sp>
      <p:sp>
        <p:nvSpPr>
          <p:cNvPr id="34" name="Accent 396"/>
          <p:cNvSpPr/>
          <p:nvPr/>
        </p:nvSpPr>
        <p:spPr>
          <a:xfrm>
            <a:off x="9875520" y="3291840"/>
            <a:ext cx="1737360" cy="91440"/>
          </a:xfrm>
          <a:prstGeom prst="rect">
            <a:avLst/>
          </a:prstGeom>
          <a:solidFill>
            <a:schemeClr val="accent5"/>
          </a:solidFill>
          <a:ln w="12700">
            <a:solidFill>
              <a:schemeClr val="accent5"/>
            </a:solidFill>
            <a:prstDash val="solid"/>
          </a:ln>
        </p:spPr>
        <p:txBody>
          <a:bodyPr/>
          <a:lstStyle/>
          <a:p>
            <a:endParaRPr lang="en-GB"/>
          </a:p>
        </p:txBody>
      </p:sp>
      <p:sp>
        <p:nvSpPr>
          <p:cNvPr id="35" name="Text 397"/>
          <p:cNvSpPr txBox="1"/>
          <p:nvPr/>
        </p:nvSpPr>
        <p:spPr>
          <a:xfrm>
            <a:off x="9985248" y="3456432"/>
            <a:ext cx="1536192" cy="1828800"/>
          </a:xfrm>
          <a:prstGeom prst="rect">
            <a:avLst/>
          </a:prstGeom>
          <a:noFill/>
          <a:ln/>
        </p:spPr>
        <p:txBody>
          <a:bodyPr wrap="square" lIns="0" tIns="0" rIns="0" bIns="0" rtlCol="0" anchor="t"/>
          <a:lstStyle/>
          <a:p>
            <a:pPr marL="0" indent="0">
              <a:buNone/>
            </a:pPr>
            <a:r>
              <a:rPr lang="en-US" sz="1250" b="1" dirty="0">
                <a:solidFill>
                  <a:schemeClr val="tx2"/>
                </a:solidFill>
              </a:rPr>
              <a:t>Review</a:t>
            </a:r>
            <a:endParaRPr lang="en-US" sz="1250" dirty="0"/>
          </a:p>
          <a:p>
            <a:pPr marL="0" indent="0">
              <a:buNone/>
            </a:pPr>
            <a:r>
              <a:rPr lang="en-US" sz="1250" dirty="0">
                <a:solidFill>
                  <a:schemeClr val="tx1"/>
                </a:solidFill>
              </a:rPr>
              <a:t>Structured 6-month post-stroke review</a:t>
            </a:r>
            <a:endParaRPr lang="en-US" sz="1250" dirty="0"/>
          </a:p>
          <a:p>
            <a:pPr marL="0" indent="0">
              <a:buNone/>
            </a:pPr>
            <a:r>
              <a:rPr lang="en-US" sz="1100" i="1" dirty="0">
                <a:solidFill>
                  <a:schemeClr val="accent5"/>
                </a:solidFill>
              </a:rPr>
              <a:t> (Stroke Association, 2026)</a:t>
            </a:r>
            <a:endParaRPr lang="en-US" sz="1250" dirty="0"/>
          </a:p>
        </p:txBody>
      </p:sp>
      <p:sp>
        <p:nvSpPr>
          <p:cNvPr id="36" name="Box 398"/>
          <p:cNvSpPr/>
          <p:nvPr/>
        </p:nvSpPr>
        <p:spPr>
          <a:xfrm>
            <a:off x="548640" y="5669280"/>
            <a:ext cx="11091672" cy="566928"/>
          </a:xfrm>
          <a:prstGeom prst="roundRect">
            <a:avLst>
              <a:gd name="adj" fmla="val 12903"/>
            </a:avLst>
          </a:prstGeom>
          <a:solidFill>
            <a:schemeClr val="bg2"/>
          </a:solidFill>
          <a:ln w="12700">
            <a:solidFill>
              <a:schemeClr val="bg2"/>
            </a:solidFill>
            <a:prstDash val="solid"/>
          </a:ln>
        </p:spPr>
        <p:txBody>
          <a:bodyPr/>
          <a:lstStyle/>
          <a:p>
            <a:endParaRPr lang="en-GB"/>
          </a:p>
        </p:txBody>
      </p:sp>
      <p:sp>
        <p:nvSpPr>
          <p:cNvPr id="37" name="Text 399"/>
          <p:cNvSpPr txBox="1"/>
          <p:nvPr/>
        </p:nvSpPr>
        <p:spPr>
          <a:xfrm>
            <a:off x="731520" y="5669280"/>
            <a:ext cx="10789920" cy="566928"/>
          </a:xfrm>
          <a:prstGeom prst="rect">
            <a:avLst/>
          </a:prstGeom>
          <a:noFill/>
          <a:ln/>
        </p:spPr>
        <p:txBody>
          <a:bodyPr wrap="square" lIns="0" tIns="0" rIns="0" bIns="0" rtlCol="0" anchor="ctr"/>
          <a:lstStyle/>
          <a:p>
            <a:pPr marL="0" indent="0">
              <a:buNone/>
            </a:pPr>
            <a:r>
              <a:rPr lang="en-US" sz="1300" b="1" dirty="0">
                <a:solidFill>
                  <a:schemeClr val="tx1"/>
                </a:solidFill>
              </a:rPr>
              <a:t>Questions for discussion: </a:t>
            </a:r>
            <a:r>
              <a:rPr lang="en-US" sz="1300" dirty="0">
                <a:solidFill>
                  <a:schemeClr val="tx1"/>
                </a:solidFill>
              </a:rPr>
              <a:t>What might be wrongly assumed about a 45-year-old stroke survivor? Which adjustments would help most in a classroom? How would you know John's plan is working?</a:t>
            </a:r>
            <a:endParaRPr 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Reference list</a:t>
            </a:r>
            <a:endParaRPr lang="en-US" sz="2600" dirty="0"/>
          </a:p>
        </p:txBody>
      </p:sp>
      <p:sp>
        <p:nvSpPr>
          <p:cNvPr id="25"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18</a:t>
            </a:fld>
            <a:endParaRPr lang="en-US"/>
          </a:p>
        </p:txBody>
      </p:sp>
      <p:sp>
        <p:nvSpPr>
          <p:cNvPr id="3" name="Section tag 400"/>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REFERENCES</a:t>
            </a:r>
            <a:endParaRPr lang="en-US" sz="1100" dirty="0"/>
          </a:p>
        </p:txBody>
      </p:sp>
      <p:sp>
        <p:nvSpPr>
          <p:cNvPr id="5" name="Text 401"/>
          <p:cNvSpPr txBox="1"/>
          <p:nvPr/>
        </p:nvSpPr>
        <p:spPr>
          <a:xfrm>
            <a:off x="548640" y="1417320"/>
            <a:ext cx="11091672" cy="4892040"/>
          </a:xfrm>
          <a:prstGeom prst="rect">
            <a:avLst/>
          </a:prstGeom>
          <a:noFill/>
          <a:ln/>
        </p:spPr>
        <p:txBody>
          <a:bodyPr wrap="square" lIns="0" tIns="0" rIns="0" bIns="0" rtlCol="0" anchor="t"/>
          <a:lstStyle/>
          <a:p>
            <a:pPr marL="0" indent="0">
              <a:spcAft>
                <a:spcPts val="600"/>
              </a:spcAft>
              <a:buNone/>
            </a:pPr>
            <a:r>
              <a:rPr lang="en-US" sz="1250" dirty="0">
                <a:solidFill>
                  <a:schemeClr val="tx1"/>
                </a:solidFill>
              </a:rPr>
              <a:t>British Heart Foundation [BHF] (2024) </a:t>
            </a:r>
            <a:r>
              <a:rPr lang="en-US" sz="1250" i="1" dirty="0">
                <a:solidFill>
                  <a:schemeClr val="tx1"/>
                </a:solidFill>
              </a:rPr>
              <a:t>Stroke</a:t>
            </a:r>
            <a:r>
              <a:rPr lang="en-US" sz="1250" dirty="0">
                <a:solidFill>
                  <a:schemeClr val="tx1"/>
                </a:solidFill>
              </a:rPr>
              <a:t>. Available at: </a:t>
            </a:r>
            <a:r>
              <a:rPr lang="en-US" sz="1250" u="sng" dirty="0">
                <a:solidFill>
                  <a:srgbClr val="0B62A4"/>
                </a:solidFill>
                <a:hlinkClick r:id="rId3" tooltip="Open source">
                  <a:extLst>
                    <a:ext uri="{A12FA001-AC4F-418D-AE19-62706E023703}">
                      <ahyp:hlinkClr xmlns:ahyp="http://schemas.microsoft.com/office/drawing/2018/hyperlinkcolor" val="tx"/>
                    </a:ext>
                  </a:extLst>
                </a:hlinkClick>
              </a:rPr>
              <a:t>https://www.bhf.org.uk/informationsupport/conditions/stroke</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Dahlgren, G. and Whitehead, M. (2021) ‘The Dahlgren-Whitehead model of health determinants: 30 years on and still chasing rainbows’, </a:t>
            </a:r>
            <a:r>
              <a:rPr lang="en-US" sz="1250" i="1" dirty="0">
                <a:solidFill>
                  <a:schemeClr val="tx1"/>
                </a:solidFill>
              </a:rPr>
              <a:t>Public Health</a:t>
            </a:r>
            <a:r>
              <a:rPr lang="en-US" sz="1250" dirty="0">
                <a:solidFill>
                  <a:schemeClr val="tx1"/>
                </a:solidFill>
              </a:rPr>
              <a:t>, 199, pp. 20-24. Available at: </a:t>
            </a:r>
            <a:r>
              <a:rPr lang="en-US" sz="1250" u="sng" dirty="0">
                <a:solidFill>
                  <a:srgbClr val="0B62A4"/>
                </a:solidFill>
                <a:hlinkClick r:id="rId4" tooltip="Open source">
                  <a:extLst>
                    <a:ext uri="{A12FA001-AC4F-418D-AE19-62706E023703}">
                      <ahyp:hlinkClr xmlns:ahyp="http://schemas.microsoft.com/office/drawing/2018/hyperlinkcolor" val="tx"/>
                    </a:ext>
                  </a:extLst>
                </a:hlinkClick>
              </a:rPr>
              <a:t>https://doi.org/10.1016/j.puhe.2021.08.009</a:t>
            </a:r>
            <a:endParaRPr lang="en-US" sz="1250" dirty="0"/>
          </a:p>
          <a:p>
            <a:pPr marL="0" indent="0">
              <a:spcAft>
                <a:spcPts val="600"/>
              </a:spcAft>
              <a:buNone/>
            </a:pPr>
            <a:r>
              <a:rPr lang="en-US" sz="1250" dirty="0">
                <a:solidFill>
                  <a:schemeClr val="tx1"/>
                </a:solidFill>
              </a:rPr>
              <a:t>Department for Work and Pensions [DWP] (2023) </a:t>
            </a:r>
            <a:r>
              <a:rPr lang="en-US" sz="1250" i="1" dirty="0">
                <a:solidFill>
                  <a:schemeClr val="tx1"/>
                </a:solidFill>
              </a:rPr>
              <a:t>Getting the most out of the fit note: guidance for employers and line managers</a:t>
            </a:r>
            <a:r>
              <a:rPr lang="en-US" sz="1250" dirty="0">
                <a:solidFill>
                  <a:schemeClr val="tx1"/>
                </a:solidFill>
              </a:rPr>
              <a:t>. Available at: </a:t>
            </a:r>
            <a:r>
              <a:rPr lang="en-US" sz="1250" u="sng" dirty="0">
                <a:solidFill>
                  <a:srgbClr val="0B62A4"/>
                </a:solidFill>
                <a:hlinkClick r:id="rId5" tooltip="Open source">
                  <a:extLst>
                    <a:ext uri="{A12FA001-AC4F-418D-AE19-62706E023703}">
                      <ahyp:hlinkClr xmlns:ahyp="http://schemas.microsoft.com/office/drawing/2018/hyperlinkcolor" val="tx"/>
                    </a:ext>
                  </a:extLst>
                </a:hlinkClick>
              </a:rPr>
              <a:t>https://www.gov.uk/government/publications/fit-note-guidance-for-employers-and-line-managers/getting-the-most-out-of-the-fit-note-guidance-for-employers-and-line-managers</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Different Strokes (no date) </a:t>
            </a:r>
            <a:r>
              <a:rPr lang="en-US" sz="1250" i="1" dirty="0">
                <a:solidFill>
                  <a:schemeClr val="tx1"/>
                </a:solidFill>
              </a:rPr>
              <a:t>Welcome to Different Strokes</a:t>
            </a:r>
            <a:r>
              <a:rPr lang="en-US" sz="1250" dirty="0">
                <a:solidFill>
                  <a:schemeClr val="tx1"/>
                </a:solidFill>
              </a:rPr>
              <a:t>. Available at: </a:t>
            </a:r>
            <a:r>
              <a:rPr lang="en-US" sz="1250" u="sng" dirty="0">
                <a:solidFill>
                  <a:srgbClr val="0B62A4"/>
                </a:solidFill>
                <a:hlinkClick r:id="rId6" tooltip="Open source">
                  <a:extLst>
                    <a:ext uri="{A12FA001-AC4F-418D-AE19-62706E023703}">
                      <ahyp:hlinkClr xmlns:ahyp="http://schemas.microsoft.com/office/drawing/2018/hyperlinkcolor" val="tx"/>
                    </a:ext>
                  </a:extLst>
                </a:hlinkClick>
              </a:rPr>
              <a:t>https://differentstrokes.co.uk/about-us/welcome-to-the-different-strokes-website</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GOV.UK (2025) </a:t>
            </a:r>
            <a:r>
              <a:rPr lang="en-US" sz="1250" i="1" dirty="0">
                <a:solidFill>
                  <a:schemeClr val="tx1"/>
                </a:solidFill>
              </a:rPr>
              <a:t>Definition of disability under the Equality Act 2010</a:t>
            </a:r>
            <a:r>
              <a:rPr lang="en-US" sz="1250" dirty="0">
                <a:solidFill>
                  <a:schemeClr val="tx1"/>
                </a:solidFill>
              </a:rPr>
              <a:t>. Available at: </a:t>
            </a:r>
            <a:r>
              <a:rPr lang="en-US" sz="1250" u="sng" dirty="0">
                <a:solidFill>
                  <a:srgbClr val="0B62A4"/>
                </a:solidFill>
                <a:hlinkClick r:id="rId7" tooltip="Open source">
                  <a:extLst>
                    <a:ext uri="{A12FA001-AC4F-418D-AE19-62706E023703}">
                      <ahyp:hlinkClr xmlns:ahyp="http://schemas.microsoft.com/office/drawing/2018/hyperlinkcolor" val="tx"/>
                    </a:ext>
                  </a:extLst>
                </a:hlinkClick>
              </a:rPr>
              <a:t>https://www.gov.uk/definition-of-disability-under-equality-act-2010</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GOV.UK (2026) </a:t>
            </a:r>
            <a:r>
              <a:rPr lang="en-US" sz="1250" i="1" dirty="0">
                <a:solidFill>
                  <a:schemeClr val="tx1"/>
                </a:solidFill>
              </a:rPr>
              <a:t>Access to Work: get support if you have a disability or health condition</a:t>
            </a:r>
            <a:r>
              <a:rPr lang="en-US" sz="1250" dirty="0">
                <a:solidFill>
                  <a:schemeClr val="tx1"/>
                </a:solidFill>
              </a:rPr>
              <a:t>. Available at: </a:t>
            </a:r>
            <a:r>
              <a:rPr lang="en-US" sz="1250" u="sng" dirty="0">
                <a:solidFill>
                  <a:srgbClr val="0B62A4"/>
                </a:solidFill>
                <a:hlinkClick r:id="rId8" tooltip="Open source">
                  <a:extLst>
                    <a:ext uri="{A12FA001-AC4F-418D-AE19-62706E023703}">
                      <ahyp:hlinkClr xmlns:ahyp="http://schemas.microsoft.com/office/drawing/2018/hyperlinkcolor" val="tx"/>
                    </a:ext>
                  </a:extLst>
                </a:hlinkClick>
              </a:rPr>
              <a:t>https://www.gov.uk/access-to-work</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GOV.UK (no date a) </a:t>
            </a:r>
            <a:r>
              <a:rPr lang="en-US" sz="1250" i="1" dirty="0">
                <a:solidFill>
                  <a:schemeClr val="tx1"/>
                </a:solidFill>
              </a:rPr>
              <a:t>Stroke (cerebrovascular accident) and driving</a:t>
            </a:r>
            <a:r>
              <a:rPr lang="en-US" sz="1250" dirty="0">
                <a:solidFill>
                  <a:schemeClr val="tx1"/>
                </a:solidFill>
              </a:rPr>
              <a:t>. Available at: </a:t>
            </a:r>
            <a:r>
              <a:rPr lang="en-US" sz="1250" u="sng" dirty="0">
                <a:solidFill>
                  <a:srgbClr val="0B62A4"/>
                </a:solidFill>
                <a:hlinkClick r:id="rId9" tooltip="Open source">
                  <a:extLst>
                    <a:ext uri="{A12FA001-AC4F-418D-AE19-62706E023703}">
                      <ahyp:hlinkClr xmlns:ahyp="http://schemas.microsoft.com/office/drawing/2018/hyperlinkcolor" val="tx"/>
                    </a:ext>
                  </a:extLst>
                </a:hlinkClick>
              </a:rPr>
              <a:t>https://www.gov.uk/stroke-and-driving</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GOV.UK (no date b) </a:t>
            </a:r>
            <a:r>
              <a:rPr lang="en-US" sz="1250" i="1" dirty="0">
                <a:solidFill>
                  <a:schemeClr val="tx1"/>
                </a:solidFill>
              </a:rPr>
              <a:t>Statutory Sick Pay (SSP): what you'll get</a:t>
            </a:r>
            <a:r>
              <a:rPr lang="en-US" sz="1250" dirty="0">
                <a:solidFill>
                  <a:schemeClr val="tx1"/>
                </a:solidFill>
              </a:rPr>
              <a:t>. Available at: </a:t>
            </a:r>
            <a:r>
              <a:rPr lang="en-US" sz="1250" u="sng" dirty="0">
                <a:solidFill>
                  <a:srgbClr val="0B62A4"/>
                </a:solidFill>
                <a:hlinkClick r:id="rId10" tooltip="Open source">
                  <a:extLst>
                    <a:ext uri="{A12FA001-AC4F-418D-AE19-62706E023703}">
                      <ahyp:hlinkClr xmlns:ahyp="http://schemas.microsoft.com/office/drawing/2018/hyperlinkcolor" val="tx"/>
                    </a:ext>
                  </a:extLst>
                </a:hlinkClick>
              </a:rPr>
              <a:t>https://www.gov.uk/statutory-sick-pay/what-youll-get</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National Education Union [NEU] (no date) </a:t>
            </a:r>
            <a:r>
              <a:rPr lang="en-US" sz="1250" i="1" dirty="0">
                <a:solidFill>
                  <a:schemeClr val="tx1"/>
                </a:solidFill>
              </a:rPr>
              <a:t>Teachers’ sick pay and sick leave entitlement</a:t>
            </a:r>
            <a:r>
              <a:rPr lang="en-US" sz="1250" dirty="0">
                <a:solidFill>
                  <a:schemeClr val="tx1"/>
                </a:solidFill>
              </a:rPr>
              <a:t>. Available at: </a:t>
            </a:r>
            <a:r>
              <a:rPr lang="en-US" sz="1250" u="sng" dirty="0">
                <a:solidFill>
                  <a:srgbClr val="0B62A4"/>
                </a:solidFill>
                <a:hlinkClick r:id="rId11" tooltip="Open source">
                  <a:extLst>
                    <a:ext uri="{A12FA001-AC4F-418D-AE19-62706E023703}">
                      <ahyp:hlinkClr xmlns:ahyp="http://schemas.microsoft.com/office/drawing/2018/hyperlinkcolor" val="tx"/>
                    </a:ext>
                  </a:extLst>
                </a:hlinkClick>
              </a:rPr>
              <a:t>https://neu.org.uk/advice/teachers-sick-pay-and-sick-leave-entitlement</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National Health Service [NHS] (2023) </a:t>
            </a:r>
            <a:r>
              <a:rPr lang="en-US" sz="1250" i="1" dirty="0">
                <a:solidFill>
                  <a:schemeClr val="tx1"/>
                </a:solidFill>
              </a:rPr>
              <a:t>Carer's assessments</a:t>
            </a:r>
            <a:r>
              <a:rPr lang="en-US" sz="1250" dirty="0">
                <a:solidFill>
                  <a:schemeClr val="tx1"/>
                </a:solidFill>
              </a:rPr>
              <a:t>. Available at: </a:t>
            </a:r>
            <a:r>
              <a:rPr lang="en-US" sz="1250" u="sng" dirty="0">
                <a:solidFill>
                  <a:srgbClr val="0B62A4"/>
                </a:solidFill>
                <a:hlinkClick r:id="rId12" tooltip="Open source">
                  <a:extLst>
                    <a:ext uri="{A12FA001-AC4F-418D-AE19-62706E023703}">
                      <ahyp:hlinkClr xmlns:ahyp="http://schemas.microsoft.com/office/drawing/2018/hyperlinkcolor" val="tx"/>
                    </a:ext>
                  </a:extLst>
                </a:hlinkClick>
              </a:rPr>
              <a:t>https://www.nhs.uk/social-care-and-support/support-and-benefits-for-carers/carer-assessments/</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National Health Service [NHS] (2024a) </a:t>
            </a:r>
            <a:r>
              <a:rPr lang="en-US" sz="1250" i="1" dirty="0">
                <a:solidFill>
                  <a:schemeClr val="tx1"/>
                </a:solidFill>
              </a:rPr>
              <a:t>Act FAST: stroke symptoms</a:t>
            </a:r>
            <a:r>
              <a:rPr lang="en-US" sz="1250" dirty="0">
                <a:solidFill>
                  <a:schemeClr val="tx1"/>
                </a:solidFill>
              </a:rPr>
              <a:t>. Available at: </a:t>
            </a:r>
            <a:r>
              <a:rPr lang="en-US" sz="1250" u="sng" dirty="0">
                <a:solidFill>
                  <a:srgbClr val="0B62A4"/>
                </a:solidFill>
                <a:hlinkClick r:id="rId13" tooltip="Open source">
                  <a:extLst>
                    <a:ext uri="{A12FA001-AC4F-418D-AE19-62706E023703}">
                      <ahyp:hlinkClr xmlns:ahyp="http://schemas.microsoft.com/office/drawing/2018/hyperlinkcolor" val="tx"/>
                    </a:ext>
                  </a:extLst>
                </a:hlinkClick>
              </a:rPr>
              <a:t>https://www.nhs.uk/actfast/</a:t>
            </a:r>
            <a:r>
              <a:rPr lang="en-US" sz="1250" dirty="0">
                <a:solidFill>
                  <a:schemeClr val="tx1"/>
                </a:solidFill>
              </a:rPr>
              <a:t> (Accessed: 15 October 2026).</a:t>
            </a:r>
            <a:endParaRPr lang="en-US" sz="12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3"/>
          <p:cNvSpPr>
            <a:spLocks noGrp="1"/>
          </p:cNvSpPr>
          <p:nvPr>
            <p:ph type="title" idx="103"/>
          </p:nvPr>
        </p:nvSpPr>
        <p:spPr>
          <a:prstGeom prst="rect">
            <a:avLst/>
          </a:prstGeom>
          <a:noFill/>
          <a:ln/>
        </p:spPr>
        <p:txBody>
          <a:bodyPr wrap="square" lIns="0" tIns="0" rIns="0" bIns="0" rtlCol="0" anchor="ctr"/>
          <a:lstStyle/>
          <a:p>
            <a:pPr marL="0" indent="0" algn="l">
              <a:buNone/>
            </a:pPr>
            <a:r>
              <a:rPr lang="en-US" sz="2600" b="1" dirty="0">
                <a:solidFill>
                  <a:schemeClr val="tx2"/>
                </a:solidFill>
              </a:rPr>
              <a:t>Reference list (continued)</a:t>
            </a:r>
            <a:endParaRPr lang="en-US" sz="2600" dirty="0"/>
          </a:p>
        </p:txBody>
      </p:sp>
      <p:sp>
        <p:nvSpPr>
          <p:cNvPr id="25" name="Slide Number Placeholder 0"/>
          <p:cNvSpPr>
            <a:spLocks noGrp="1"/>
          </p:cNvSpPr>
          <p:nvPr>
            <p:ph type="sldNum" sz="quarter" idx="4294967295"/>
          </p:nvPr>
        </p:nvSpPr>
        <p:spPr>
          <a:xfrm>
            <a:off x="11064240" y="6446520"/>
            <a:ext cx="576072"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878"/>
                </a:solidFill>
              </a:defRPr>
            </a:lvl1pPr>
          </a:lstStyle>
          <a:p>
            <a:pPr algn="r"/>
            <a:fld id="{F7021451-1387-4CA6-816F-3879F97B5CBC}" type="slidenum">
              <a:rPr lang="en-US" b="0"/>
              <a:t>19</a:t>
            </a:fld>
            <a:endParaRPr lang="en-US"/>
          </a:p>
        </p:txBody>
      </p:sp>
      <p:sp>
        <p:nvSpPr>
          <p:cNvPr id="3" name="Section tag 402"/>
          <p:cNvSpPr txBox="1"/>
          <p:nvPr/>
        </p:nvSpPr>
        <p:spPr>
          <a:xfrm>
            <a:off x="548640" y="292608"/>
            <a:ext cx="7315200" cy="237744"/>
          </a:xfrm>
          <a:prstGeom prst="rect">
            <a:avLst/>
          </a:prstGeom>
          <a:noFill/>
          <a:ln/>
        </p:spPr>
        <p:txBody>
          <a:bodyPr wrap="square" lIns="0" tIns="0" rIns="0" bIns="0" rtlCol="0" anchor="ctr"/>
          <a:lstStyle/>
          <a:p>
            <a:pPr marL="0" indent="0">
              <a:buNone/>
            </a:pPr>
            <a:r>
              <a:rPr lang="en-US" sz="1100" b="1" kern="0" spc="200" dirty="0">
                <a:solidFill>
                  <a:schemeClr val="accent2"/>
                </a:solidFill>
              </a:rPr>
              <a:t>REFERENCES</a:t>
            </a:r>
            <a:endParaRPr lang="en-US" sz="1100" dirty="0"/>
          </a:p>
        </p:txBody>
      </p:sp>
      <p:sp>
        <p:nvSpPr>
          <p:cNvPr id="5" name="Text 403"/>
          <p:cNvSpPr txBox="1"/>
          <p:nvPr/>
        </p:nvSpPr>
        <p:spPr>
          <a:xfrm>
            <a:off x="548640" y="1417320"/>
            <a:ext cx="11091672" cy="4892040"/>
          </a:xfrm>
          <a:prstGeom prst="rect">
            <a:avLst/>
          </a:prstGeom>
          <a:noFill/>
          <a:ln/>
        </p:spPr>
        <p:txBody>
          <a:bodyPr wrap="square" lIns="0" tIns="0" rIns="0" bIns="0" rtlCol="0" anchor="t"/>
          <a:lstStyle/>
          <a:p>
            <a:pPr marL="0" indent="0">
              <a:spcAft>
                <a:spcPts val="600"/>
              </a:spcAft>
              <a:buNone/>
            </a:pPr>
            <a:r>
              <a:rPr lang="en-US" sz="1250" dirty="0">
                <a:solidFill>
                  <a:schemeClr val="tx1"/>
                </a:solidFill>
              </a:rPr>
              <a:t>National Health Service [NHS] (2024b) </a:t>
            </a:r>
            <a:r>
              <a:rPr lang="en-US" sz="1250" i="1" dirty="0">
                <a:solidFill>
                  <a:schemeClr val="tx1"/>
                </a:solidFill>
              </a:rPr>
              <a:t>Being a young carer: your rights</a:t>
            </a:r>
            <a:r>
              <a:rPr lang="en-US" sz="1250" dirty="0">
                <a:solidFill>
                  <a:schemeClr val="tx1"/>
                </a:solidFill>
              </a:rPr>
              <a:t>. Available at: </a:t>
            </a:r>
            <a:r>
              <a:rPr lang="en-US" sz="1250" u="sng" dirty="0">
                <a:solidFill>
                  <a:srgbClr val="0B62A4"/>
                </a:solidFill>
                <a:hlinkClick r:id="rId3" tooltip="Open source">
                  <a:extLst>
                    <a:ext uri="{A12FA001-AC4F-418D-AE19-62706E023703}">
                      <ahyp:hlinkClr xmlns:ahyp="http://schemas.microsoft.com/office/drawing/2018/hyperlinkcolor" val="tx"/>
                    </a:ext>
                  </a:extLst>
                </a:hlinkClick>
              </a:rPr>
              <a:t>https://www.nhs.uk/social-care-and-support/support-and-benefits-for-carers/being-a-young-carer-your-rights/</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NHS 111 Wales (2026) </a:t>
            </a:r>
            <a:r>
              <a:rPr lang="en-US" sz="1250" i="1" dirty="0">
                <a:solidFill>
                  <a:schemeClr val="tx1"/>
                </a:solidFill>
              </a:rPr>
              <a:t>Stroke</a:t>
            </a:r>
            <a:r>
              <a:rPr lang="en-US" sz="1250" dirty="0">
                <a:solidFill>
                  <a:schemeClr val="tx1"/>
                </a:solidFill>
              </a:rPr>
              <a:t>. Available at: </a:t>
            </a:r>
            <a:r>
              <a:rPr lang="en-US" sz="1250" u="sng" dirty="0">
                <a:solidFill>
                  <a:srgbClr val="0B62A4"/>
                </a:solidFill>
                <a:hlinkClick r:id="rId4" tooltip="Open source">
                  <a:extLst>
                    <a:ext uri="{A12FA001-AC4F-418D-AE19-62706E023703}">
                      <ahyp:hlinkClr xmlns:ahyp="http://schemas.microsoft.com/office/drawing/2018/hyperlinkcolor" val="tx"/>
                    </a:ext>
                  </a:extLst>
                </a:hlinkClick>
              </a:rPr>
              <a:t>https://111.wales.nhs.uk/encyclopaedia/s/article/stroke/</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National Institute for Health and Care Excellence [NICE] (2023a) </a:t>
            </a:r>
            <a:r>
              <a:rPr lang="en-US" sz="1250" i="1" dirty="0">
                <a:solidFill>
                  <a:schemeClr val="tx1"/>
                </a:solidFill>
              </a:rPr>
              <a:t>Stroke rehabilitation in adults</a:t>
            </a:r>
            <a:r>
              <a:rPr lang="en-US" sz="1250" dirty="0">
                <a:solidFill>
                  <a:schemeClr val="tx1"/>
                </a:solidFill>
              </a:rPr>
              <a:t>. NG236. Available at: </a:t>
            </a:r>
            <a:r>
              <a:rPr lang="en-US" sz="1250" u="sng" dirty="0">
                <a:solidFill>
                  <a:srgbClr val="0B62A4"/>
                </a:solidFill>
                <a:hlinkClick r:id="rId5" tooltip="Open source">
                  <a:extLst>
                    <a:ext uri="{A12FA001-AC4F-418D-AE19-62706E023703}">
                      <ahyp:hlinkClr xmlns:ahyp="http://schemas.microsoft.com/office/drawing/2018/hyperlinkcolor" val="tx"/>
                    </a:ext>
                  </a:extLst>
                </a:hlinkClick>
              </a:rPr>
              <a:t>https://www.nice.org.uk/guidance/ng236</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National Institute for Health and Care Excellence [NICE] (2023b) </a:t>
            </a:r>
            <a:r>
              <a:rPr lang="en-US" sz="1250" i="1" dirty="0">
                <a:solidFill>
                  <a:schemeClr val="tx1"/>
                </a:solidFill>
              </a:rPr>
              <a:t>People who have had a stroke should be offered additional rehabilitation</a:t>
            </a:r>
            <a:r>
              <a:rPr lang="en-US" sz="1250" dirty="0">
                <a:solidFill>
                  <a:schemeClr val="tx1"/>
                </a:solidFill>
              </a:rPr>
              <a:t>. Available at: </a:t>
            </a:r>
            <a:r>
              <a:rPr lang="en-US" sz="1250" u="sng" dirty="0">
                <a:solidFill>
                  <a:srgbClr val="0B62A4"/>
                </a:solidFill>
                <a:hlinkClick r:id="rId6" tooltip="Open source">
                  <a:extLst>
                    <a:ext uri="{A12FA001-AC4F-418D-AE19-62706E023703}">
                      <ahyp:hlinkClr xmlns:ahyp="http://schemas.microsoft.com/office/drawing/2018/hyperlinkcolor" val="tx"/>
                    </a:ext>
                  </a:extLst>
                </a:hlinkClick>
              </a:rPr>
              <a:t>https://www.nice.org.uk/news/articles/people-who-have-had-a-stroke-should-be-offered-additional-rehabilitation</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National Institute for Health and Care Excellence [NICE] (2025) </a:t>
            </a:r>
            <a:r>
              <a:rPr lang="en-US" sz="1250" i="1" dirty="0">
                <a:solidFill>
                  <a:schemeClr val="tx1"/>
                </a:solidFill>
              </a:rPr>
              <a:t>Stroke and transient ischaemic attack in over 16s: diagnosis and initial management</a:t>
            </a:r>
            <a:r>
              <a:rPr lang="en-US" sz="1250" dirty="0">
                <a:solidFill>
                  <a:schemeClr val="tx1"/>
                </a:solidFill>
              </a:rPr>
              <a:t>. NG128. Available at: </a:t>
            </a:r>
            <a:r>
              <a:rPr lang="en-US" sz="1250" u="sng" dirty="0">
                <a:solidFill>
                  <a:srgbClr val="0B62A4"/>
                </a:solidFill>
                <a:hlinkClick r:id="rId7" tooltip="Open source">
                  <a:extLst>
                    <a:ext uri="{A12FA001-AC4F-418D-AE19-62706E023703}">
                      <ahyp:hlinkClr xmlns:ahyp="http://schemas.microsoft.com/office/drawing/2018/hyperlinkcolor" val="tx"/>
                    </a:ext>
                  </a:extLst>
                </a:hlinkClick>
              </a:rPr>
              <a:t>https://www.nice.org.uk/guidance/ng128</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Stroke Association (2023) </a:t>
            </a:r>
            <a:r>
              <a:rPr lang="en-US" sz="1250" i="1" dirty="0">
                <a:solidFill>
                  <a:schemeClr val="tx1"/>
                </a:solidFill>
              </a:rPr>
              <a:t>Over half of UK adults think strokes don’t affect young people – yet stroke is drastically impacting young adults’ lives</a:t>
            </a:r>
            <a:r>
              <a:rPr lang="en-US" sz="1250" dirty="0">
                <a:solidFill>
                  <a:schemeClr val="tx1"/>
                </a:solidFill>
              </a:rPr>
              <a:t>. Press release, 26 October. Available at: </a:t>
            </a:r>
            <a:r>
              <a:rPr lang="en-US" sz="1250" u="sng" dirty="0">
                <a:solidFill>
                  <a:srgbClr val="0B62A4"/>
                </a:solidFill>
                <a:hlinkClick r:id="rId8" tooltip="Open source">
                  <a:extLst>
                    <a:ext uri="{A12FA001-AC4F-418D-AE19-62706E023703}">
                      <ahyp:hlinkClr xmlns:ahyp="http://schemas.microsoft.com/office/drawing/2018/hyperlinkcolor" val="tx"/>
                    </a:ext>
                  </a:extLst>
                </a:hlinkClick>
              </a:rPr>
              <a:t>https://www.mynewsdesk.com/uk/stroke-association/pressreleases/over-half-of-uk-adults-think-strokes-dont-affect-young-people-yet-stroke-is-drastically-impacting-young-adults-lives-3280389</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Stroke Association (2026) </a:t>
            </a:r>
            <a:r>
              <a:rPr lang="en-US" sz="1250" i="1" dirty="0">
                <a:solidFill>
                  <a:schemeClr val="tx1"/>
                </a:solidFill>
              </a:rPr>
              <a:t>London stroke support toolkit</a:t>
            </a:r>
            <a:r>
              <a:rPr lang="en-US" sz="1250" dirty="0">
                <a:solidFill>
                  <a:schemeClr val="tx1"/>
                </a:solidFill>
              </a:rPr>
              <a:t>. Available at: </a:t>
            </a:r>
            <a:r>
              <a:rPr lang="en-US" sz="1250" u="sng" dirty="0">
                <a:solidFill>
                  <a:srgbClr val="0B62A4"/>
                </a:solidFill>
                <a:hlinkClick r:id="rId9" tooltip="Open source">
                  <a:extLst>
                    <a:ext uri="{A12FA001-AC4F-418D-AE19-62706E023703}">
                      <ahyp:hlinkClr xmlns:ahyp="http://schemas.microsoft.com/office/drawing/2018/hyperlinkcolor" val="tx"/>
                    </a:ext>
                  </a:extLst>
                </a:hlinkClick>
              </a:rPr>
              <a:t>https://primarycare.northeastlondon.icb.nhs.uk/wp-content/uploads/2026/07/Stroke-Support-Toolkit-London-20260625.pdf</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Stroke Association (no date a) </a:t>
            </a:r>
            <a:r>
              <a:rPr lang="en-US" sz="1250" i="1" dirty="0">
                <a:solidFill>
                  <a:schemeClr val="tx1"/>
                </a:solidFill>
              </a:rPr>
              <a:t>Emotional changes</a:t>
            </a:r>
            <a:r>
              <a:rPr lang="en-US" sz="1250" dirty="0">
                <a:solidFill>
                  <a:schemeClr val="tx1"/>
                </a:solidFill>
              </a:rPr>
              <a:t>. Available at: </a:t>
            </a:r>
            <a:r>
              <a:rPr lang="en-US" sz="1250" u="sng" dirty="0">
                <a:solidFill>
                  <a:srgbClr val="0B62A4"/>
                </a:solidFill>
                <a:hlinkClick r:id="rId10" tooltip="Open source">
                  <a:extLst>
                    <a:ext uri="{A12FA001-AC4F-418D-AE19-62706E023703}">
                      <ahyp:hlinkClr xmlns:ahyp="http://schemas.microsoft.com/office/drawing/2018/hyperlinkcolor" val="tx"/>
                    </a:ext>
                  </a:extLst>
                </a:hlinkClick>
              </a:rPr>
              <a:t>https://www.stroke.org.uk/effects-of-stroke/emotional-changes</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Stroke Association (no date b) </a:t>
            </a:r>
            <a:r>
              <a:rPr lang="en-US" sz="1250" i="1" dirty="0">
                <a:solidFill>
                  <a:schemeClr val="tx1"/>
                </a:solidFill>
              </a:rPr>
              <a:t>Planning your return to work</a:t>
            </a:r>
            <a:r>
              <a:rPr lang="en-US" sz="1250" dirty="0">
                <a:solidFill>
                  <a:schemeClr val="tx1"/>
                </a:solidFill>
              </a:rPr>
              <a:t>. Available at: </a:t>
            </a:r>
            <a:r>
              <a:rPr lang="en-US" sz="1250" u="sng" dirty="0">
                <a:solidFill>
                  <a:srgbClr val="0B62A4"/>
                </a:solidFill>
                <a:hlinkClick r:id="rId11" tooltip="Open source">
                  <a:extLst>
                    <a:ext uri="{A12FA001-AC4F-418D-AE19-62706E023703}">
                      <ahyp:hlinkClr xmlns:ahyp="http://schemas.microsoft.com/office/drawing/2018/hyperlinkcolor" val="tx"/>
                    </a:ext>
                  </a:extLst>
                </a:hlinkClick>
              </a:rPr>
              <a:t>https://www.stroke.org.uk/life-after-stroke/getting-back-work/planning-your-return-work</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Stroke Association (no date c) </a:t>
            </a:r>
            <a:r>
              <a:rPr lang="en-US" sz="1250" i="1" dirty="0">
                <a:solidFill>
                  <a:schemeClr val="tx1"/>
                </a:solidFill>
              </a:rPr>
              <a:t>Stroke statistics</a:t>
            </a:r>
            <a:r>
              <a:rPr lang="en-US" sz="1250" dirty="0">
                <a:solidFill>
                  <a:schemeClr val="tx1"/>
                </a:solidFill>
              </a:rPr>
              <a:t>. Available at: </a:t>
            </a:r>
            <a:r>
              <a:rPr lang="en-US" sz="1250" u="sng" dirty="0">
                <a:solidFill>
                  <a:srgbClr val="0B62A4"/>
                </a:solidFill>
                <a:hlinkClick r:id="rId12" tooltip="Open source">
                  <a:extLst>
                    <a:ext uri="{A12FA001-AC4F-418D-AE19-62706E023703}">
                      <ahyp:hlinkClr xmlns:ahyp="http://schemas.microsoft.com/office/drawing/2018/hyperlinkcolor" val="tx"/>
                    </a:ext>
                  </a:extLst>
                </a:hlinkClick>
              </a:rPr>
              <a:t>https://www.stroke.org.uk/stroke/statistics</a:t>
            </a:r>
            <a:r>
              <a:rPr lang="en-US" sz="1250" dirty="0">
                <a:solidFill>
                  <a:schemeClr val="tx1"/>
                </a:solidFill>
              </a:rPr>
              <a:t> (Accessed: 15 October 2026).</a:t>
            </a:r>
            <a:endParaRPr lang="en-US" sz="1250" dirty="0"/>
          </a:p>
          <a:p>
            <a:pPr marL="0" indent="0">
              <a:spcAft>
                <a:spcPts val="600"/>
              </a:spcAft>
              <a:buNone/>
            </a:pPr>
            <a:r>
              <a:rPr lang="en-US" sz="1250" dirty="0">
                <a:solidFill>
                  <a:schemeClr val="tx1"/>
                </a:solidFill>
              </a:rPr>
              <a:t>Stroke Association (no date d) </a:t>
            </a:r>
            <a:r>
              <a:rPr lang="en-US" sz="1250" i="1" dirty="0">
                <a:solidFill>
                  <a:schemeClr val="tx1"/>
                </a:solidFill>
              </a:rPr>
              <a:t>Stroke Support Helpline</a:t>
            </a:r>
            <a:r>
              <a:rPr lang="en-US" sz="1250" dirty="0">
                <a:solidFill>
                  <a:schemeClr val="tx1"/>
                </a:solidFill>
              </a:rPr>
              <a:t>. Available at: </a:t>
            </a:r>
            <a:r>
              <a:rPr lang="en-US" sz="1250" u="sng" dirty="0">
                <a:solidFill>
                  <a:srgbClr val="0B62A4"/>
                </a:solidFill>
                <a:hlinkClick r:id="rId13" tooltip="Open source">
                  <a:extLst>
                    <a:ext uri="{A12FA001-AC4F-418D-AE19-62706E023703}">
                      <ahyp:hlinkClr xmlns:ahyp="http://schemas.microsoft.com/office/drawing/2018/hyperlinkcolor" val="tx"/>
                    </a:ext>
                  </a:extLst>
                </a:hlinkClick>
              </a:rPr>
              <a:t>https://www.stroke.org.uk/stroke/support/helpline</a:t>
            </a:r>
            <a:r>
              <a:rPr lang="en-US" sz="1250" dirty="0">
                <a:solidFill>
                  <a:schemeClr val="tx1"/>
                </a:solidFill>
              </a:rPr>
              <a:t> (Accessed: 15 October 2026).</a:t>
            </a:r>
            <a:endParaRPr lang="en-US" sz="1250" dirty="0"/>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TotalTime>
  <Words>4370</Words>
  <Application>Microsoft Macintosh PowerPoint</Application>
  <PresentationFormat>Widescreen</PresentationFormat>
  <Paragraphs>424</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2013 - 2022 Theme</vt:lpstr>
      <vt:lpstr>Case study: John, 45</vt:lpstr>
      <vt:lpstr>Meet John</vt:lpstr>
      <vt:lpstr>Stroke in the UK</vt:lpstr>
      <vt:lpstr>What happens in a stroke?</vt:lpstr>
      <vt:lpstr>What increases the risk of stroke?</vt:lpstr>
      <vt:lpstr>Recognising a stroke: act FAST</vt:lpstr>
      <vt:lpstr>From 999 to the stroke unit: the pathway and the clock</vt:lpstr>
      <vt:lpstr>Effects of stroke and the rehabilitation team</vt:lpstr>
      <vt:lpstr>Seeing the whole person: John's areas of need</vt:lpstr>
      <vt:lpstr>Wider influences on John's health</vt:lpstr>
      <vt:lpstr>Work, rights and money: what John can expect</vt:lpstr>
      <vt:lpstr>Who is around John? His support network</vt:lpstr>
      <vt:lpstr>How John's care plan is made and kept up to date</vt:lpstr>
      <vt:lpstr>Care plan for John: recovery and preventing another stroke</vt:lpstr>
      <vt:lpstr>Care plan for John: emotional wellbeing and family</vt:lpstr>
      <vt:lpstr>Care plan for John: work, money and driving</vt:lpstr>
      <vt:lpstr>John's recovery: a suggested timeline</vt:lpstr>
      <vt:lpstr>Reference list</vt:lpstr>
      <vt:lpstr>Reference list (continued)</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John, 45 - life after a stroke</dc:title>
  <dc:subject>Health and social care case study and care plan</dc:subject>
  <dc:creator>Bianca Sanfilippo</dc:creator>
  <cp:lastModifiedBy>Bianca Sanfilippo</cp:lastModifiedBy>
  <cp:revision>3</cp:revision>
  <dcterms:created xsi:type="dcterms:W3CDTF">2026-10-15T12:22:25Z</dcterms:created>
  <dcterms:modified xsi:type="dcterms:W3CDTF">2026-10-15T12:31:21Z</dcterms:modified>
</cp:coreProperties>
</file>