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8" r:id="rId3"/>
    <p:sldId id="261" r:id="rId4"/>
    <p:sldId id="260" r:id="rId5"/>
    <p:sldId id="263"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9F3C73-0C77-45F8-AE49-099808D6E1FE}" v="4" dt="2026-06-07T11:24:23.5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9561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96073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6767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7097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082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0979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8148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2214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83885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9910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1581599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25818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5216984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80946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55506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9897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5611210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40128" y="-3875"/>
            <a:ext cx="8915399" cy="2262781"/>
          </a:xfrm>
        </p:spPr>
        <p:txBody>
          <a:bodyPr/>
          <a:lstStyle/>
          <a:p>
            <a:r>
              <a:rPr lang="en-GB" b="1"/>
              <a:t>Assessment component 1</a:t>
            </a:r>
            <a:br>
              <a:rPr lang="en-GB"/>
            </a:br>
            <a:endParaRPr lang="en-GB"/>
          </a:p>
        </p:txBody>
      </p:sp>
      <p:sp>
        <p:nvSpPr>
          <p:cNvPr id="3" name="Subtitle 2"/>
          <p:cNvSpPr>
            <a:spLocks noGrp="1"/>
          </p:cNvSpPr>
          <p:nvPr>
            <p:ph type="subTitle" idx="1"/>
          </p:nvPr>
        </p:nvSpPr>
        <p:spPr>
          <a:xfrm>
            <a:off x="2408400" y="2013515"/>
            <a:ext cx="8915399" cy="1126283"/>
          </a:xfrm>
        </p:spPr>
        <p:txBody>
          <a:bodyPr vert="horz" lIns="91440" tIns="45720" rIns="91440" bIns="45720" rtlCol="0" anchor="t">
            <a:normAutofit/>
          </a:bodyPr>
          <a:lstStyle/>
          <a:p>
            <a:r>
              <a:rPr lang="en-GB" sz="4800" u="sng">
                <a:latin typeface="Sitka Text"/>
                <a:ea typeface="Batang"/>
              </a:rPr>
              <a:t>Riverdale Nursing Home</a:t>
            </a:r>
            <a:r>
              <a:rPr lang="en-GB" sz="4000">
                <a:latin typeface="Sitka Text"/>
                <a:ea typeface="Batang"/>
              </a:rPr>
              <a:t> </a:t>
            </a:r>
          </a:p>
        </p:txBody>
      </p:sp>
      <p:sp>
        <p:nvSpPr>
          <p:cNvPr id="4" name="TextBox 3">
            <a:extLst>
              <a:ext uri="{FF2B5EF4-FFF2-40B4-BE49-F238E27FC236}">
                <a16:creationId xmlns:a16="http://schemas.microsoft.com/office/drawing/2014/main" id="{D7682E94-BD0F-574B-5334-CEBAF849F201}"/>
              </a:ext>
            </a:extLst>
          </p:cNvPr>
          <p:cNvSpPr txBox="1"/>
          <p:nvPr/>
        </p:nvSpPr>
        <p:spPr>
          <a:xfrm>
            <a:off x="1904395" y="3949040"/>
            <a:ext cx="439340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aseline="0">
                <a:latin typeface="Aptos Display"/>
              </a:rPr>
              <a:t>Module code LCHS4007</a:t>
            </a:r>
            <a:r>
              <a:rPr sz="1600">
                <a:latin typeface="Aptos Display"/>
                <a:ea typeface="Aptos Display"/>
                <a:cs typeface="Aptos Display"/>
              </a:rPr>
              <a:t>​</a:t>
            </a:r>
            <a:br>
              <a:rPr sz="1600">
                <a:latin typeface="Aptos Display"/>
                <a:ea typeface="Aptos Display"/>
                <a:cs typeface="Aptos Display"/>
              </a:rPr>
            </a:br>
            <a:r>
              <a:rPr lang="en-GB" sz="1600" baseline="0">
                <a:latin typeface="Aptos Display"/>
              </a:rPr>
              <a:t>Digital skill and research methods</a:t>
            </a:r>
            <a:r>
              <a:rPr sz="1600">
                <a:latin typeface="Aptos Display"/>
                <a:ea typeface="Aptos Display"/>
                <a:cs typeface="Aptos Display"/>
              </a:rPr>
              <a:t>​</a:t>
            </a:r>
            <a:br>
              <a:rPr sz="1600">
                <a:latin typeface="Aptos Display"/>
                <a:ea typeface="Aptos Display"/>
                <a:cs typeface="Aptos Display"/>
              </a:rPr>
            </a:br>
            <a:r>
              <a:rPr lang="en-GB" sz="1600" baseline="0">
                <a:latin typeface="Aptos Display"/>
              </a:rPr>
              <a:t>lecture:</a:t>
            </a:r>
            <a:r>
              <a:rPr lang="en-GB" sz="1600">
                <a:latin typeface="Aptos Display"/>
              </a:rPr>
              <a:t> </a:t>
            </a:r>
            <a:r>
              <a:rPr lang="en-GB" sz="1600" baseline="0">
                <a:latin typeface="Aptos Display"/>
              </a:rPr>
              <a:t>Hajra Mustasim (module lead</a:t>
            </a:r>
            <a:r>
              <a:rPr lang="en-GB" sz="1600">
                <a:latin typeface="Aptos Display"/>
              </a:rPr>
              <a:t>)</a:t>
            </a:r>
          </a:p>
          <a:p>
            <a:endParaRPr lang="en-GB" sz="4800">
              <a:latin typeface="Aptos Display"/>
            </a:endParaRPr>
          </a:p>
          <a:p>
            <a:endParaRPr lang="en-GB" sz="4800">
              <a:latin typeface="Aptos Display"/>
            </a:endParaRPr>
          </a:p>
          <a:p>
            <a:pPr algn="ctr"/>
            <a:endParaRPr lang="en-US"/>
          </a:p>
        </p:txBody>
      </p:sp>
      <p:sp>
        <p:nvSpPr>
          <p:cNvPr id="5" name="TextBox 4">
            <a:extLst>
              <a:ext uri="{FF2B5EF4-FFF2-40B4-BE49-F238E27FC236}">
                <a16:creationId xmlns:a16="http://schemas.microsoft.com/office/drawing/2014/main" id="{7CDF7293-3550-6F9F-CF55-C2594D6CA151}"/>
              </a:ext>
            </a:extLst>
          </p:cNvPr>
          <p:cNvSpPr txBox="1"/>
          <p:nvPr/>
        </p:nvSpPr>
        <p:spPr>
          <a:xfrm>
            <a:off x="7689143" y="4172273"/>
            <a:ext cx="39176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a:t>Student's names and ID number;</a:t>
            </a:r>
          </a:p>
          <a:p>
            <a:r>
              <a:rPr lang="en-GB" i="1"/>
              <a:t>Nadia Farooq  2541963</a:t>
            </a:r>
          </a:p>
          <a:p>
            <a:r>
              <a:rPr lang="en-GB" i="1"/>
              <a:t>Maira Ali  2539951</a:t>
            </a:r>
          </a:p>
          <a:p>
            <a:r>
              <a:rPr lang="en-GB" i="1"/>
              <a:t>Musliha Yahya Abajebel  2520501</a:t>
            </a:r>
          </a:p>
          <a:p>
            <a:r>
              <a:rPr lang="en-GB" i="1"/>
              <a:t>Svitlana Kiseliuk 2542313</a:t>
            </a:r>
          </a:p>
          <a:p>
            <a:r>
              <a:rPr lang="en-GB" i="1"/>
              <a:t>Vlasta Tancosova  2535023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5616-01EA-0AA7-A2E2-2EBA22483D88}"/>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Introduction</a:t>
            </a:r>
          </a:p>
        </p:txBody>
      </p:sp>
      <p:sp>
        <p:nvSpPr>
          <p:cNvPr id="109" name="TextBox 108">
            <a:extLst>
              <a:ext uri="{FF2B5EF4-FFF2-40B4-BE49-F238E27FC236}">
                <a16:creationId xmlns:a16="http://schemas.microsoft.com/office/drawing/2014/main" id="{D34FB31A-E3C3-EA6B-9A51-A906CB8F7B88}"/>
              </a:ext>
            </a:extLst>
          </p:cNvPr>
          <p:cNvSpPr txBox="1"/>
          <p:nvPr/>
        </p:nvSpPr>
        <p:spPr>
          <a:xfrm>
            <a:off x="2198822" y="343263"/>
            <a:ext cx="534590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dirty="0">
                <a:solidFill>
                  <a:srgbClr val="511808"/>
                </a:solidFill>
                <a:latin typeface="Century Gothic"/>
                <a:ea typeface="Segoe UI"/>
                <a:cs typeface="Segoe UI"/>
              </a:rPr>
              <a:t>Riverdale Nursing Home has </a:t>
            </a:r>
            <a:r>
              <a:rPr lang="en-GB" sz="2400" baseline="0">
                <a:solidFill>
                  <a:srgbClr val="511808"/>
                </a:solidFill>
                <a:latin typeface="Century Gothic"/>
                <a:ea typeface="Segoe UI"/>
                <a:cs typeface="Segoe UI"/>
              </a:rPr>
              <a:t>carers,</a:t>
            </a:r>
            <a:r>
              <a:rPr lang="en-GB" sz="2400">
                <a:solidFill>
                  <a:srgbClr val="511808"/>
                </a:solidFill>
                <a:latin typeface="Century Gothic"/>
                <a:ea typeface="Segoe UI"/>
                <a:cs typeface="Segoe UI"/>
              </a:rPr>
              <a:t> </a:t>
            </a:r>
            <a:r>
              <a:rPr lang="en-GB" sz="2400" baseline="0">
                <a:solidFill>
                  <a:srgbClr val="511808"/>
                </a:solidFill>
                <a:latin typeface="Century Gothic"/>
                <a:ea typeface="Segoe UI"/>
                <a:cs typeface="Segoe UI"/>
              </a:rPr>
              <a:t>nurses,</a:t>
            </a:r>
            <a:r>
              <a:rPr lang="en-GB" sz="2400">
                <a:solidFill>
                  <a:srgbClr val="511808"/>
                </a:solidFill>
                <a:latin typeface="Century Gothic"/>
                <a:ea typeface="Segoe UI"/>
                <a:cs typeface="Segoe UI"/>
              </a:rPr>
              <a:t> </a:t>
            </a:r>
            <a:r>
              <a:rPr lang="en-GB" sz="2400" baseline="0">
                <a:solidFill>
                  <a:srgbClr val="511808"/>
                </a:solidFill>
                <a:latin typeface="Century Gothic"/>
                <a:ea typeface="Segoe UI"/>
                <a:cs typeface="Segoe UI"/>
              </a:rPr>
              <a:t>senior</a:t>
            </a:r>
            <a:r>
              <a:rPr lang="en-GB" sz="2400" baseline="0" dirty="0">
                <a:solidFill>
                  <a:srgbClr val="511808"/>
                </a:solidFill>
                <a:latin typeface="Century Gothic"/>
                <a:ea typeface="Segoe UI"/>
                <a:cs typeface="Segoe UI"/>
              </a:rPr>
              <a:t> carers, and administrative staff working across two building and different shifts</a:t>
            </a:r>
            <a:r>
              <a:rPr lang="en-GB" sz="2800" baseline="0" dirty="0">
                <a:solidFill>
                  <a:srgbClr val="511808"/>
                </a:solidFill>
                <a:latin typeface="Century Gothic"/>
                <a:ea typeface="Segoe UI"/>
                <a:cs typeface="Segoe UI"/>
              </a:rPr>
              <a:t>. </a:t>
            </a:r>
            <a:endParaRPr lang="en-US" sz="2800" dirty="0"/>
          </a:p>
          <a:p>
            <a:pPr algn="ctr"/>
            <a:endParaRPr lang="en-US"/>
          </a:p>
        </p:txBody>
      </p:sp>
      <p:sp>
        <p:nvSpPr>
          <p:cNvPr id="113" name="TextBox 112">
            <a:extLst>
              <a:ext uri="{FF2B5EF4-FFF2-40B4-BE49-F238E27FC236}">
                <a16:creationId xmlns:a16="http://schemas.microsoft.com/office/drawing/2014/main" id="{98D7A0A0-DA40-6571-1A6C-0C007F7F2D1D}"/>
              </a:ext>
            </a:extLst>
          </p:cNvPr>
          <p:cNvSpPr txBox="1"/>
          <p:nvPr/>
        </p:nvSpPr>
        <p:spPr>
          <a:xfrm>
            <a:off x="6239683" y="1932244"/>
            <a:ext cx="5346916" cy="295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Because staff are unsure which Microsoft 365 tools to use, communication </a:t>
            </a:r>
            <a:r>
              <a:rPr lang="en-GB" sz="2400">
                <a:solidFill>
                  <a:srgbClr val="511808"/>
                </a:solidFill>
                <a:latin typeface="Century Gothic"/>
                <a:ea typeface="Segoe UI"/>
                <a:cs typeface="Segoe UI"/>
              </a:rPr>
              <a:t>problems</a:t>
            </a:r>
            <a:r>
              <a:rPr lang="en-GB" sz="2400" baseline="0">
                <a:solidFill>
                  <a:srgbClr val="511808"/>
                </a:solidFill>
                <a:latin typeface="Century Gothic"/>
                <a:ea typeface="Segoe UI"/>
                <a:cs typeface="Segoe UI"/>
              </a:rPr>
              <a:t> have occurred </a:t>
            </a:r>
            <a:r>
              <a:rPr lang="en-GB" sz="2400">
                <a:solidFill>
                  <a:srgbClr val="511808"/>
                </a:solidFill>
                <a:latin typeface="Century Gothic"/>
                <a:ea typeface="Segoe UI"/>
                <a:cs typeface="Segoe UI"/>
              </a:rPr>
              <a:t>at </a:t>
            </a:r>
            <a:r>
              <a:rPr lang="en-GB" sz="2400" baseline="0">
                <a:solidFill>
                  <a:srgbClr val="511808"/>
                </a:solidFill>
                <a:latin typeface="Century Gothic"/>
                <a:ea typeface="Segoe UI"/>
                <a:cs typeface="Segoe UI"/>
              </a:rPr>
              <a:t>work, </a:t>
            </a:r>
            <a:r>
              <a:rPr lang="en-GB" sz="2400">
                <a:solidFill>
                  <a:srgbClr val="511808"/>
                </a:solidFill>
                <a:latin typeface="Century Gothic"/>
                <a:ea typeface="Segoe UI"/>
                <a:cs typeface="Segoe UI"/>
              </a:rPr>
              <a:t>and confusion which has led to inefficient ways of working, for example; missed messages and duplicated work</a:t>
            </a:r>
            <a:endParaRPr lang="en-GB" sz="2400">
              <a:solidFill>
                <a:srgbClr val="511808"/>
              </a:solidFill>
              <a:cs typeface="Segoe UI"/>
            </a:endParaRPr>
          </a:p>
          <a:p>
            <a:pPr algn="ctr"/>
            <a:endParaRPr lang="en-US"/>
          </a:p>
        </p:txBody>
      </p:sp>
      <p:sp>
        <p:nvSpPr>
          <p:cNvPr id="115" name="TextBox 114">
            <a:extLst>
              <a:ext uri="{FF2B5EF4-FFF2-40B4-BE49-F238E27FC236}">
                <a16:creationId xmlns:a16="http://schemas.microsoft.com/office/drawing/2014/main" id="{D48425A7-788E-94C8-3968-72F1356A1238}"/>
              </a:ext>
            </a:extLst>
          </p:cNvPr>
          <p:cNvSpPr txBox="1"/>
          <p:nvPr/>
        </p:nvSpPr>
        <p:spPr>
          <a:xfrm>
            <a:off x="1769389" y="5198389"/>
            <a:ext cx="729711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aseline="0">
                <a:solidFill>
                  <a:srgbClr val="511808"/>
                </a:solidFill>
                <a:latin typeface="Century Gothic"/>
                <a:ea typeface="Segoe UI"/>
                <a:cs typeface="Segoe UI"/>
              </a:rPr>
              <a:t>I </a:t>
            </a:r>
            <a:r>
              <a:rPr lang="en-GB" sz="2400">
                <a:solidFill>
                  <a:srgbClr val="511808"/>
                </a:solidFill>
                <a:latin typeface="Century Gothic"/>
                <a:ea typeface="Segoe UI"/>
                <a:cs typeface="Segoe UI"/>
              </a:rPr>
              <a:t>will</a:t>
            </a:r>
            <a:r>
              <a:rPr lang="en-GB" sz="2400" baseline="0">
                <a:solidFill>
                  <a:srgbClr val="511808"/>
                </a:solidFill>
                <a:latin typeface="Century Gothic"/>
                <a:ea typeface="Segoe UI"/>
                <a:cs typeface="Segoe UI"/>
              </a:rPr>
              <a:t> explain why Microsoft Teams is the most suitable tool to improve staff communication and efficiency in the workplace.</a:t>
            </a:r>
            <a:endParaRPr lang="en-US" sz="2400"/>
          </a:p>
          <a:p>
            <a:pPr algn="ctr"/>
            <a:endParaRPr lang="en-US"/>
          </a:p>
        </p:txBody>
      </p:sp>
      <p:pic>
        <p:nvPicPr>
          <p:cNvPr id="11" name="Picture 10" descr="Microsoft Teams - Page Automation">
            <a:extLst>
              <a:ext uri="{FF2B5EF4-FFF2-40B4-BE49-F238E27FC236}">
                <a16:creationId xmlns:a16="http://schemas.microsoft.com/office/drawing/2014/main" id="{DB0638DC-AB81-11E9-1CFE-4A23BE142C01}"/>
              </a:ext>
            </a:extLst>
          </p:cNvPr>
          <p:cNvPicPr>
            <a:picLocks noChangeAspect="1"/>
          </p:cNvPicPr>
          <p:nvPr/>
        </p:nvPicPr>
        <p:blipFill>
          <a:blip r:embed="rId2"/>
          <a:stretch>
            <a:fillRect/>
          </a:stretch>
        </p:blipFill>
        <p:spPr>
          <a:xfrm>
            <a:off x="1771650" y="2140744"/>
            <a:ext cx="2743200" cy="2743200"/>
          </a:xfrm>
          <a:prstGeom prst="rect">
            <a:avLst/>
          </a:prstGeom>
        </p:spPr>
      </p:pic>
    </p:spTree>
    <p:extLst>
      <p:ext uri="{BB962C8B-B14F-4D97-AF65-F5344CB8AC3E}">
        <p14:creationId xmlns:p14="http://schemas.microsoft.com/office/powerpoint/2010/main" val="2850844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9"/>
                                        </p:tgtEl>
                                        <p:attrNameLst>
                                          <p:attrName>style.visibility</p:attrName>
                                        </p:attrNameLst>
                                      </p:cBhvr>
                                      <p:to>
                                        <p:strVal val="visible"/>
                                      </p:to>
                                    </p:set>
                                    <p:anim calcmode="lin" valueType="num">
                                      <p:cBhvr additive="base">
                                        <p:cTn id="7" dur="500" fill="hold"/>
                                        <p:tgtEl>
                                          <p:spTgt spid="109"/>
                                        </p:tgtEl>
                                        <p:attrNameLst>
                                          <p:attrName>ppt_x</p:attrName>
                                        </p:attrNameLst>
                                      </p:cBhvr>
                                      <p:tavLst>
                                        <p:tav tm="0">
                                          <p:val>
                                            <p:strVal val="#ppt_x"/>
                                          </p:val>
                                        </p:tav>
                                        <p:tav tm="100000">
                                          <p:val>
                                            <p:strVal val="#ppt_x"/>
                                          </p:val>
                                        </p:tav>
                                      </p:tavLst>
                                    </p:anim>
                                    <p:anim calcmode="lin" valueType="num">
                                      <p:cBhvr additive="base">
                                        <p:cTn id="8" dur="500" fill="hold"/>
                                        <p:tgtEl>
                                          <p:spTgt spid="10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3"/>
                                        </p:tgtEl>
                                        <p:attrNameLst>
                                          <p:attrName>style.visibility</p:attrName>
                                        </p:attrNameLst>
                                      </p:cBhvr>
                                      <p:to>
                                        <p:strVal val="visible"/>
                                      </p:to>
                                    </p:set>
                                    <p:anim calcmode="lin" valueType="num">
                                      <p:cBhvr additive="base">
                                        <p:cTn id="13" dur="500" fill="hold"/>
                                        <p:tgtEl>
                                          <p:spTgt spid="113"/>
                                        </p:tgtEl>
                                        <p:attrNameLst>
                                          <p:attrName>ppt_x</p:attrName>
                                        </p:attrNameLst>
                                      </p:cBhvr>
                                      <p:tavLst>
                                        <p:tav tm="0">
                                          <p:val>
                                            <p:strVal val="#ppt_x"/>
                                          </p:val>
                                        </p:tav>
                                        <p:tav tm="100000">
                                          <p:val>
                                            <p:strVal val="#ppt_x"/>
                                          </p:val>
                                        </p:tav>
                                      </p:tavLst>
                                    </p:anim>
                                    <p:anim calcmode="lin" valueType="num">
                                      <p:cBhvr additive="base">
                                        <p:cTn id="14" dur="500" fill="hold"/>
                                        <p:tgtEl>
                                          <p:spTgt spid="11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5"/>
                                        </p:tgtEl>
                                        <p:attrNameLst>
                                          <p:attrName>style.visibility</p:attrName>
                                        </p:attrNameLst>
                                      </p:cBhvr>
                                      <p:to>
                                        <p:strVal val="visible"/>
                                      </p:to>
                                    </p:set>
                                    <p:anim calcmode="lin" valueType="num">
                                      <p:cBhvr additive="base">
                                        <p:cTn id="19" dur="500" fill="hold"/>
                                        <p:tgtEl>
                                          <p:spTgt spid="115"/>
                                        </p:tgtEl>
                                        <p:attrNameLst>
                                          <p:attrName>ppt_x</p:attrName>
                                        </p:attrNameLst>
                                      </p:cBhvr>
                                      <p:tavLst>
                                        <p:tav tm="0">
                                          <p:val>
                                            <p:strVal val="#ppt_x"/>
                                          </p:val>
                                        </p:tav>
                                        <p:tav tm="100000">
                                          <p:val>
                                            <p:strVal val="#ppt_x"/>
                                          </p:val>
                                        </p:tav>
                                      </p:tavLst>
                                    </p:anim>
                                    <p:anim calcmode="lin" valueType="num">
                                      <p:cBhvr additive="base">
                                        <p:cTn id="20" dur="500" fill="hold"/>
                                        <p:tgtEl>
                                          <p:spTgt spid="11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 grpId="0"/>
      <p:bldP spid="113" grpId="0"/>
      <p:bldP spid="11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Content Placeholder 2">
            <a:extLst>
              <a:ext uri="{FF2B5EF4-FFF2-40B4-BE49-F238E27FC236}">
                <a16:creationId xmlns:a16="http://schemas.microsoft.com/office/drawing/2014/main" id="{9364CCEA-B168-1826-4ECF-135DA3A940DA}"/>
              </a:ext>
            </a:extLst>
          </p:cNvPr>
          <p:cNvSpPr>
            <a:spLocks noGrp="1"/>
          </p:cNvSpPr>
          <p:nvPr>
            <p:ph idx="1"/>
          </p:nvPr>
        </p:nvSpPr>
        <p:spPr>
          <a:xfrm>
            <a:off x="780192" y="633413"/>
            <a:ext cx="6574535" cy="3759253"/>
          </a:xfrm>
        </p:spPr>
        <p:txBody>
          <a:bodyPr vert="horz" lIns="91440" tIns="45720" rIns="91440" bIns="45720" rtlCol="0" anchor="t">
            <a:noAutofit/>
          </a:bodyPr>
          <a:lstStyle/>
          <a:p>
            <a:pPr marL="0" indent="0">
              <a:lnSpc>
                <a:spcPct val="90000"/>
              </a:lnSpc>
              <a:buNone/>
            </a:pPr>
            <a:endParaRPr lang="en-GB" sz="1100"/>
          </a:p>
          <a:p>
            <a:pPr marL="0" indent="0">
              <a:lnSpc>
                <a:spcPct val="90000"/>
              </a:lnSpc>
              <a:buNone/>
            </a:pPr>
            <a:r>
              <a:rPr lang="en-GB"/>
              <a:t>According to Microsoft (2026), Microsoft Teams is a communication platform that allows staff to send messages instantly, join video meetings, share files and stay connected because everything is stored in one place, so that different members of staff can communicate more efficiently and access information in an </a:t>
            </a:r>
            <a:r>
              <a:rPr lang="en-GB" err="1"/>
              <a:t>eas</a:t>
            </a:r>
            <a:r>
              <a:rPr lang="en-GB"/>
              <a:t>y to find and organised manner. </a:t>
            </a:r>
          </a:p>
          <a:p>
            <a:pPr marL="0" indent="0">
              <a:lnSpc>
                <a:spcPct val="90000"/>
              </a:lnSpc>
              <a:buNone/>
            </a:pPr>
            <a:r>
              <a:rPr lang="en-GB" b="1"/>
              <a:t>How can Microsoft Teams Help Staff within Riverside Nursing Home?</a:t>
            </a:r>
          </a:p>
          <a:p>
            <a:pPr>
              <a:lnSpc>
                <a:spcPct val="90000"/>
              </a:lnSpc>
            </a:pPr>
            <a:r>
              <a:rPr lang="en-GB"/>
              <a:t>Faster communication</a:t>
            </a:r>
          </a:p>
          <a:p>
            <a:pPr>
              <a:lnSpc>
                <a:spcPct val="90000"/>
              </a:lnSpc>
            </a:pPr>
            <a:r>
              <a:rPr lang="en-GB"/>
              <a:t>Reduces missed messages </a:t>
            </a:r>
          </a:p>
          <a:p>
            <a:pPr>
              <a:lnSpc>
                <a:spcPct val="90000"/>
              </a:lnSpc>
            </a:pPr>
            <a:r>
              <a:rPr lang="en-GB"/>
              <a:t>Improves teamwork </a:t>
            </a:r>
          </a:p>
          <a:p>
            <a:pPr>
              <a:lnSpc>
                <a:spcPct val="90000"/>
              </a:lnSpc>
            </a:pPr>
            <a:r>
              <a:rPr lang="en-GB"/>
              <a:t>Support shifts handovers </a:t>
            </a:r>
          </a:p>
          <a:p>
            <a:pPr>
              <a:lnSpc>
                <a:spcPct val="90000"/>
              </a:lnSpc>
            </a:pPr>
            <a:r>
              <a:rPr lang="en-GB"/>
              <a:t>Easy file sharing </a:t>
            </a:r>
          </a:p>
          <a:p>
            <a:pPr>
              <a:lnSpc>
                <a:spcPct val="90000"/>
              </a:lnSpc>
            </a:pPr>
            <a:r>
              <a:rPr lang="en-GB"/>
              <a:t>Saves time </a:t>
            </a:r>
          </a:p>
          <a:p>
            <a:pPr>
              <a:lnSpc>
                <a:spcPct val="90000"/>
              </a:lnSpc>
            </a:pPr>
            <a:r>
              <a:rPr lang="en-GB"/>
              <a:t>Improves patient care </a:t>
            </a:r>
          </a:p>
          <a:p>
            <a:pPr>
              <a:lnSpc>
                <a:spcPct val="90000"/>
              </a:lnSpc>
            </a:pPr>
            <a:r>
              <a:rPr lang="en-GB"/>
              <a:t>Reduces duplicate work (Microsoft, 2026).</a:t>
            </a:r>
          </a:p>
          <a:p>
            <a:pPr>
              <a:lnSpc>
                <a:spcPct val="90000"/>
              </a:lnSpc>
            </a:pPr>
            <a:endParaRPr lang="en-GB" sz="1200"/>
          </a:p>
          <a:p>
            <a:pPr marL="0" indent="0">
              <a:lnSpc>
                <a:spcPct val="90000"/>
              </a:lnSpc>
              <a:buNone/>
            </a:pPr>
            <a:endParaRPr lang="en-GB" sz="1100"/>
          </a:p>
        </p:txBody>
      </p:sp>
      <p:pic>
        <p:nvPicPr>
          <p:cNvPr id="2" name="Picture 1" descr="Team communication stock illustration. Illustration of networking ...">
            <a:extLst>
              <a:ext uri="{FF2B5EF4-FFF2-40B4-BE49-F238E27FC236}">
                <a16:creationId xmlns:a16="http://schemas.microsoft.com/office/drawing/2014/main" id="{532B0E95-0ACD-E74E-9E59-6E8DCE346822}"/>
              </a:ext>
            </a:extLst>
          </p:cNvPr>
          <p:cNvPicPr>
            <a:picLocks noChangeAspect="1"/>
          </p:cNvPicPr>
          <p:nvPr/>
        </p:nvPicPr>
        <p:blipFill>
          <a:blip r:embed="rId2"/>
          <a:stretch>
            <a:fillRect/>
          </a:stretch>
        </p:blipFill>
        <p:spPr>
          <a:xfrm>
            <a:off x="7538275" y="1552930"/>
            <a:ext cx="3981455" cy="2836786"/>
          </a:xfrm>
          <a:prstGeom prst="rect">
            <a:avLst/>
          </a:prstGeom>
        </p:spPr>
      </p:pic>
      <p:sp>
        <p:nvSpPr>
          <p:cNvPr id="26"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852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6AE808-B47A-7C6C-DFCF-03F6199F326C}"/>
              </a:ext>
            </a:extLst>
          </p:cNvPr>
          <p:cNvSpPr>
            <a:spLocks noGrp="1"/>
          </p:cNvSpPr>
          <p:nvPr>
            <p:ph idx="1"/>
          </p:nvPr>
        </p:nvSpPr>
        <p:spPr>
          <a:xfrm>
            <a:off x="-7143" y="2158164"/>
            <a:ext cx="12170568" cy="4685547"/>
          </a:xfrm>
        </p:spPr>
        <p:txBody>
          <a:bodyPr vert="horz" lIns="91440" tIns="45720" rIns="91440" bIns="45720" rtlCol="0" anchor="t">
            <a:normAutofit/>
          </a:bodyPr>
          <a:lstStyle/>
          <a:p>
            <a:endParaRPr lang="en-GB" sz="2200"/>
          </a:p>
          <a:p>
            <a:pPr marL="0" indent="0">
              <a:buNone/>
            </a:pPr>
            <a:endParaRPr lang="en-GB" sz="2200"/>
          </a:p>
          <a:p>
            <a:pPr marL="0" indent="0">
              <a:buNone/>
            </a:pPr>
            <a:endParaRPr lang="en-GB" sz="2200"/>
          </a:p>
          <a:p>
            <a:pPr marL="0" indent="0">
              <a:buNone/>
            </a:pPr>
            <a:endParaRPr lang="en-GB" sz="2200"/>
          </a:p>
          <a:p>
            <a:pPr marL="0" indent="0">
              <a:buNone/>
            </a:pPr>
            <a:endParaRPr lang="en-GB" sz="2200"/>
          </a:p>
        </p:txBody>
      </p:sp>
      <p:sp>
        <p:nvSpPr>
          <p:cNvPr id="5" name="Title 4">
            <a:extLst>
              <a:ext uri="{FF2B5EF4-FFF2-40B4-BE49-F238E27FC236}">
                <a16:creationId xmlns:a16="http://schemas.microsoft.com/office/drawing/2014/main" id="{DD8EECA2-2DB6-4721-3E8B-0643DBD7FCB1}"/>
              </a:ext>
            </a:extLst>
          </p:cNvPr>
          <p:cNvSpPr>
            <a:spLocks noGrp="1"/>
          </p:cNvSpPr>
          <p:nvPr>
            <p:ph type="title"/>
          </p:nvPr>
        </p:nvSpPr>
        <p:spPr>
          <a:xfrm>
            <a:off x="1960077" y="262483"/>
            <a:ext cx="8911687" cy="1280890"/>
          </a:xfrm>
        </p:spPr>
        <p:txBody>
          <a:bodyPr/>
          <a:lstStyle/>
          <a:p>
            <a:r>
              <a:rPr lang="en-US" b="1"/>
              <a:t>Advantages and Disadvantages</a:t>
            </a:r>
          </a:p>
        </p:txBody>
      </p:sp>
      <p:sp>
        <p:nvSpPr>
          <p:cNvPr id="7" name="TextBox 6">
            <a:extLst>
              <a:ext uri="{FF2B5EF4-FFF2-40B4-BE49-F238E27FC236}">
                <a16:creationId xmlns:a16="http://schemas.microsoft.com/office/drawing/2014/main" id="{684B9DA0-0739-0DFE-591B-0D8231FCD014}"/>
              </a:ext>
            </a:extLst>
          </p:cNvPr>
          <p:cNvSpPr txBox="1"/>
          <p:nvPr/>
        </p:nvSpPr>
        <p:spPr>
          <a:xfrm>
            <a:off x="1774851" y="1336000"/>
            <a:ext cx="8305795"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t>ADVANTAGES:</a:t>
            </a:r>
          </a:p>
          <a:p>
            <a:endParaRPr lang="en-US" b="1"/>
          </a:p>
          <a:p>
            <a:pPr marL="285750" indent="-285750">
              <a:buFont typeface="Arial"/>
              <a:buChar char="•"/>
            </a:pPr>
            <a:r>
              <a:rPr lang="en-US"/>
              <a:t>Quick Communication </a:t>
            </a:r>
            <a:r>
              <a:rPr lang="en-US" err="1"/>
              <a:t>betwee</a:t>
            </a:r>
            <a:r>
              <a:rPr lang="en-US"/>
              <a:t>n different members of staff within the two different buildings.</a:t>
            </a:r>
          </a:p>
          <a:p>
            <a:pPr marL="285750" indent="-285750">
              <a:buFont typeface="Arial"/>
              <a:buChar char="•"/>
            </a:pPr>
            <a:r>
              <a:rPr lang="en-US"/>
              <a:t>Accessible on different devices. </a:t>
            </a:r>
          </a:p>
          <a:p>
            <a:pPr marL="285750" indent="-285750">
              <a:buFont typeface="Arial"/>
              <a:buChar char="•"/>
            </a:pPr>
            <a:r>
              <a:rPr lang="en-US"/>
              <a:t>Secure file sharing between staff members.</a:t>
            </a:r>
          </a:p>
          <a:p>
            <a:pPr marL="285750" indent="-285750">
              <a:buFont typeface="Arial"/>
              <a:buChar char="•"/>
            </a:pPr>
            <a:r>
              <a:rPr lang="en-US"/>
              <a:t>Video meetings and allows teamwork and collective collaboration (Melati, 2025).</a:t>
            </a:r>
          </a:p>
          <a:p>
            <a:pPr marL="285750" indent="-285750">
              <a:buFont typeface="Arial"/>
              <a:buChar char="•"/>
            </a:pPr>
            <a:endParaRPr lang="en-US" b="1"/>
          </a:p>
          <a:p>
            <a:endParaRPr lang="en-US" b="1"/>
          </a:p>
          <a:p>
            <a:r>
              <a:rPr lang="en-US" b="1"/>
              <a:t>DISADVANTAGES:</a:t>
            </a:r>
          </a:p>
          <a:p>
            <a:endParaRPr lang="en-US" b="1"/>
          </a:p>
          <a:p>
            <a:pPr marL="285750" indent="-285750">
              <a:buFont typeface="Arial"/>
              <a:buChar char="•"/>
            </a:pPr>
            <a:r>
              <a:rPr lang="en-US"/>
              <a:t>Staff may need training and demonstrations on how to use. </a:t>
            </a:r>
          </a:p>
          <a:p>
            <a:pPr marL="285750" indent="-285750">
              <a:buFont typeface="Arial"/>
              <a:buChar char="•"/>
            </a:pPr>
            <a:r>
              <a:rPr lang="en-US"/>
              <a:t>Requires internet connection. </a:t>
            </a:r>
          </a:p>
          <a:p>
            <a:pPr marL="285750" indent="-285750">
              <a:buFont typeface="Arial"/>
              <a:buChar char="•"/>
            </a:pPr>
            <a:r>
              <a:rPr lang="en-US"/>
              <a:t>Software issues or device issues can disrupt usage.</a:t>
            </a:r>
          </a:p>
          <a:p>
            <a:endParaRPr lang="en-US" sz="2400"/>
          </a:p>
          <a:p>
            <a:endParaRPr lang="en-US" sz="2400"/>
          </a:p>
          <a:p>
            <a:endParaRPr lang="en-US" b="1"/>
          </a:p>
          <a:p>
            <a:endParaRPr lang="en-US" b="1"/>
          </a:p>
          <a:p>
            <a:endParaRPr lang="en-US" b="1"/>
          </a:p>
          <a:p>
            <a:endParaRPr lang="en-US" b="1"/>
          </a:p>
          <a:p>
            <a:endParaRPr lang="en-US" b="1"/>
          </a:p>
          <a:p>
            <a:endParaRPr lang="en-US" b="1"/>
          </a:p>
          <a:p>
            <a:endParaRPr lang="en-US" b="1"/>
          </a:p>
          <a:p>
            <a:endParaRPr lang="en-US" b="1"/>
          </a:p>
        </p:txBody>
      </p:sp>
    </p:spTree>
    <p:extLst>
      <p:ext uri="{BB962C8B-B14F-4D97-AF65-F5344CB8AC3E}">
        <p14:creationId xmlns:p14="http://schemas.microsoft.com/office/powerpoint/2010/main" val="284773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414B-8881-8C8C-F3E2-767A25FD8D6D}"/>
              </a:ext>
            </a:extLst>
          </p:cNvPr>
          <p:cNvSpPr>
            <a:spLocks noGrp="1"/>
          </p:cNvSpPr>
          <p:nvPr>
            <p:ph type="title"/>
          </p:nvPr>
        </p:nvSpPr>
        <p:spPr>
          <a:xfrm>
            <a:off x="2233491" y="624110"/>
            <a:ext cx="8911687" cy="1280890"/>
          </a:xfrm>
        </p:spPr>
        <p:txBody>
          <a:bodyPr/>
          <a:lstStyle/>
          <a:p>
            <a:r>
              <a:rPr lang="en-GB"/>
              <a:t>Conclusion</a:t>
            </a:r>
          </a:p>
        </p:txBody>
      </p:sp>
      <p:sp>
        <p:nvSpPr>
          <p:cNvPr id="3" name="Content Placeholder 2">
            <a:extLst>
              <a:ext uri="{FF2B5EF4-FFF2-40B4-BE49-F238E27FC236}">
                <a16:creationId xmlns:a16="http://schemas.microsoft.com/office/drawing/2014/main" id="{52CF28B2-038D-33AB-912D-5209F4635F8B}"/>
              </a:ext>
            </a:extLst>
          </p:cNvPr>
          <p:cNvSpPr>
            <a:spLocks noGrp="1"/>
          </p:cNvSpPr>
          <p:nvPr>
            <p:ph idx="1"/>
          </p:nvPr>
        </p:nvSpPr>
        <p:spPr>
          <a:xfrm>
            <a:off x="2100382" y="4405223"/>
            <a:ext cx="8915400" cy="1692906"/>
          </a:xfrm>
        </p:spPr>
        <p:txBody>
          <a:bodyPr vert="horz" lIns="91440" tIns="45720" rIns="91440" bIns="45720" rtlCol="0" anchor="t">
            <a:normAutofit/>
          </a:bodyPr>
          <a:lstStyle/>
          <a:p>
            <a:r>
              <a:rPr lang="en-GB" sz="1400">
                <a:solidFill>
                  <a:srgbClr val="2C3E50"/>
                </a:solidFill>
                <a:highlight>
                  <a:srgbClr val="FEF1C4"/>
                </a:highlight>
                <a:latin typeface="Calibri"/>
                <a:ea typeface="Calibri"/>
                <a:cs typeface="Calibri"/>
              </a:rPr>
              <a:t>Melati, R. (2025). Analysis of The Advantages of Microsoft Teams as A Corporate Communication Tool in Supporting Employee Performance. </a:t>
            </a:r>
            <a:r>
              <a:rPr lang="en-GB" sz="1400" i="1" err="1">
                <a:solidFill>
                  <a:srgbClr val="2C3E50"/>
                </a:solidFill>
                <a:highlight>
                  <a:srgbClr val="FEF1C4"/>
                </a:highlight>
                <a:latin typeface="Calibri"/>
                <a:ea typeface="Calibri"/>
                <a:cs typeface="Calibri"/>
              </a:rPr>
              <a:t>Eduvest</a:t>
            </a:r>
            <a:r>
              <a:rPr lang="en-GB" sz="1400" i="1">
                <a:solidFill>
                  <a:srgbClr val="2C3E50"/>
                </a:solidFill>
                <a:highlight>
                  <a:srgbClr val="FEF1C4"/>
                </a:highlight>
                <a:latin typeface="Calibri"/>
                <a:ea typeface="Calibri"/>
                <a:cs typeface="Calibri"/>
              </a:rPr>
              <a:t> - Journal of Universal Studies</a:t>
            </a:r>
            <a:r>
              <a:rPr lang="en-GB" sz="1400">
                <a:solidFill>
                  <a:srgbClr val="2C3E50"/>
                </a:solidFill>
                <a:highlight>
                  <a:srgbClr val="FEF1C4"/>
                </a:highlight>
                <a:latin typeface="Calibri"/>
                <a:ea typeface="Calibri"/>
                <a:cs typeface="Calibri"/>
              </a:rPr>
              <a:t>, 5(3), pp.2893–2899. </a:t>
            </a:r>
            <a:r>
              <a:rPr lang="en-GB" sz="1400" err="1">
                <a:solidFill>
                  <a:srgbClr val="2C3E50"/>
                </a:solidFill>
                <a:highlight>
                  <a:srgbClr val="FEF1C4"/>
                </a:highlight>
                <a:latin typeface="Calibri"/>
                <a:ea typeface="Calibri"/>
                <a:cs typeface="Calibri"/>
              </a:rPr>
              <a:t>doi:https</a:t>
            </a:r>
            <a:r>
              <a:rPr lang="en-GB" sz="1400">
                <a:solidFill>
                  <a:srgbClr val="2C3E50"/>
                </a:solidFill>
                <a:highlight>
                  <a:srgbClr val="FEF1C4"/>
                </a:highlight>
                <a:latin typeface="Calibri"/>
                <a:ea typeface="Calibri"/>
                <a:cs typeface="Calibri"/>
              </a:rPr>
              <a:t>://doi.org/10.59188/eduvest.v5i3.50900.[Accessed 25 May 2026]</a:t>
            </a:r>
          </a:p>
          <a:p>
            <a:r>
              <a:rPr lang="en-GB" sz="1400">
                <a:solidFill>
                  <a:srgbClr val="2C3E50"/>
                </a:solidFill>
                <a:highlight>
                  <a:srgbClr val="FEF1C4"/>
                </a:highlight>
                <a:latin typeface="Calibri"/>
                <a:ea typeface="Calibri"/>
                <a:cs typeface="Calibri"/>
              </a:rPr>
              <a:t>Microsoft.com. (2026). </a:t>
            </a:r>
            <a:r>
              <a:rPr lang="en-GB" sz="1400" i="1">
                <a:solidFill>
                  <a:srgbClr val="2C3E50"/>
                </a:solidFill>
                <a:highlight>
                  <a:srgbClr val="FEF1C4"/>
                </a:highlight>
                <a:latin typeface="Calibri"/>
                <a:ea typeface="Calibri"/>
                <a:cs typeface="Calibri"/>
              </a:rPr>
              <a:t>Try Copilot for Individuals | Microsoft 365</a:t>
            </a:r>
            <a:r>
              <a:rPr lang="en-GB" sz="1400">
                <a:solidFill>
                  <a:srgbClr val="2C3E50"/>
                </a:solidFill>
                <a:highlight>
                  <a:srgbClr val="FEF1C4"/>
                </a:highlight>
                <a:latin typeface="Calibri"/>
                <a:ea typeface="Calibri"/>
                <a:cs typeface="Calibri"/>
              </a:rPr>
              <a:t>. [online] Available at: https://www.microsoft.com/en-gb/microsoft-365/try-copilot/individuals?msclkid=3bab5383d5471d5e91673997a7a8c1da [Accessed 25 May 2026]</a:t>
            </a:r>
          </a:p>
        </p:txBody>
      </p:sp>
      <p:sp>
        <p:nvSpPr>
          <p:cNvPr id="4" name="TextBox 3">
            <a:extLst>
              <a:ext uri="{FF2B5EF4-FFF2-40B4-BE49-F238E27FC236}">
                <a16:creationId xmlns:a16="http://schemas.microsoft.com/office/drawing/2014/main" id="{5E65414D-84B7-E7BA-9573-3FE1C95E6308}"/>
              </a:ext>
            </a:extLst>
          </p:cNvPr>
          <p:cNvSpPr txBox="1"/>
          <p:nvPr/>
        </p:nvSpPr>
        <p:spPr>
          <a:xfrm>
            <a:off x="2234343" y="1264163"/>
            <a:ext cx="877220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conclusion, staff in Riverdale Nursing Home using Microsoft teams can benefit from strong and effective communication between each different members of staff, it will make it easier for them to share information quickly, staff in the different buildings/ departments or shifts can stay connected through messages, video calls and important updates. This ensures there is less misunderstandings, helps staff work as a team, and overall improved efficiency and smooth running of the Nursing home and great standard of care to service users, </a:t>
            </a:r>
          </a:p>
        </p:txBody>
      </p:sp>
      <p:sp>
        <p:nvSpPr>
          <p:cNvPr id="5" name="TextBox 4">
            <a:extLst>
              <a:ext uri="{FF2B5EF4-FFF2-40B4-BE49-F238E27FC236}">
                <a16:creationId xmlns:a16="http://schemas.microsoft.com/office/drawing/2014/main" id="{69F038BF-9B03-B120-CACA-4D448A95CE2E}"/>
              </a:ext>
            </a:extLst>
          </p:cNvPr>
          <p:cNvSpPr txBox="1"/>
          <p:nvPr/>
        </p:nvSpPr>
        <p:spPr>
          <a:xfrm>
            <a:off x="2586347" y="3800637"/>
            <a:ext cx="38364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a:t>REFERENCES</a:t>
            </a:r>
          </a:p>
        </p:txBody>
      </p:sp>
    </p:spTree>
    <p:extLst>
      <p:ext uri="{BB962C8B-B14F-4D97-AF65-F5344CB8AC3E}">
        <p14:creationId xmlns:p14="http://schemas.microsoft.com/office/powerpoint/2010/main" val="28992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Wisp</vt:lpstr>
      <vt:lpstr>Assessment component 1 </vt:lpstr>
      <vt:lpstr>Introduction</vt:lpstr>
      <vt:lpstr>PowerPoint Presentation</vt:lpstr>
      <vt:lpstr>Advantages and Disadvantages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cp:revision>
  <dcterms:created xsi:type="dcterms:W3CDTF">2026-05-25T09:54:36Z</dcterms:created>
  <dcterms:modified xsi:type="dcterms:W3CDTF">2026-06-07T11:41:14Z</dcterms:modified>
</cp:coreProperties>
</file>