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4" r:id="rId8"/>
    <p:sldId id="265" r:id="rId9"/>
    <p:sldId id="266" r:id="rId10"/>
    <p:sldId id="267" r:id="rId11"/>
    <p:sldId id="268" r:id="rId12"/>
    <p:sldId id="270" r:id="rId13"/>
    <p:sldId id="271" r:id="rId14"/>
    <p:sldId id="272" r:id="rId15"/>
    <p:sldId id="258" r:id="rId16"/>
    <p:sldId id="263"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762286-16C6-479A-A2B4-4CE7463DA4A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33E4C69-A04D-415F-A10B-E9D850E5EEA9}">
      <dgm:prSet/>
      <dgm:spPr/>
      <dgm:t>
        <a:bodyPr/>
        <a:lstStyle/>
        <a:p>
          <a:r>
            <a:rPr lang="en-GB"/>
            <a:t>Purpose: Overview of care and support needs of older people</a:t>
          </a:r>
          <a:endParaRPr lang="en-US"/>
        </a:p>
      </dgm:t>
    </dgm:pt>
    <dgm:pt modelId="{C0901431-D658-4EDF-97FA-DEAE1A3F3D4A}" type="parTrans" cxnId="{406C04C2-2BD2-443C-86BC-5A65096424AA}">
      <dgm:prSet/>
      <dgm:spPr/>
      <dgm:t>
        <a:bodyPr/>
        <a:lstStyle/>
        <a:p>
          <a:endParaRPr lang="en-US"/>
        </a:p>
      </dgm:t>
    </dgm:pt>
    <dgm:pt modelId="{30EAA9E2-2A28-4E43-8CF3-DE450EBAC252}" type="sibTrans" cxnId="{406C04C2-2BD2-443C-86BC-5A65096424AA}">
      <dgm:prSet/>
      <dgm:spPr/>
      <dgm:t>
        <a:bodyPr/>
        <a:lstStyle/>
        <a:p>
          <a:endParaRPr lang="en-US"/>
        </a:p>
      </dgm:t>
    </dgm:pt>
    <dgm:pt modelId="{699B527D-8826-44A5-ACC6-B31FCBCDC42E}">
      <dgm:prSet/>
      <dgm:spPr/>
      <dgm:t>
        <a:bodyPr/>
        <a:lstStyle/>
        <a:p>
          <a:r>
            <a:rPr lang="en-GB"/>
            <a:t>Defining ageing: Biological, psychological, and social aspects</a:t>
          </a:r>
          <a:endParaRPr lang="en-US"/>
        </a:p>
      </dgm:t>
    </dgm:pt>
    <dgm:pt modelId="{F0E7F2F6-DCA0-4630-90FB-2A4292894D80}" type="parTrans" cxnId="{13EDF64C-36FF-40CB-9282-F6FDA19B97CF}">
      <dgm:prSet/>
      <dgm:spPr/>
      <dgm:t>
        <a:bodyPr/>
        <a:lstStyle/>
        <a:p>
          <a:endParaRPr lang="en-US"/>
        </a:p>
      </dgm:t>
    </dgm:pt>
    <dgm:pt modelId="{F80327A4-4F4D-4C2E-8536-3D75C6A1389F}" type="sibTrans" cxnId="{13EDF64C-36FF-40CB-9282-F6FDA19B97CF}">
      <dgm:prSet/>
      <dgm:spPr/>
      <dgm:t>
        <a:bodyPr/>
        <a:lstStyle/>
        <a:p>
          <a:endParaRPr lang="en-US"/>
        </a:p>
      </dgm:t>
    </dgm:pt>
    <dgm:pt modelId="{3637A280-BC8B-4E9C-8399-19F7B652298E}">
      <dgm:prSet/>
      <dgm:spPr/>
      <dgm:t>
        <a:bodyPr/>
        <a:lstStyle/>
        <a:p>
          <a:r>
            <a:rPr lang="en-GB"/>
            <a:t>Key Themes:</a:t>
          </a:r>
          <a:endParaRPr lang="en-US"/>
        </a:p>
      </dgm:t>
    </dgm:pt>
    <dgm:pt modelId="{017F56D3-8995-47C6-BA5A-2122B121EA79}" type="parTrans" cxnId="{CFCA2D8E-3ED7-4ABD-9EAE-B5D7602BD1B7}">
      <dgm:prSet/>
      <dgm:spPr/>
      <dgm:t>
        <a:bodyPr/>
        <a:lstStyle/>
        <a:p>
          <a:endParaRPr lang="en-US"/>
        </a:p>
      </dgm:t>
    </dgm:pt>
    <dgm:pt modelId="{FD5043CF-AE77-48B4-B9FC-A91AD326E13D}" type="sibTrans" cxnId="{CFCA2D8E-3ED7-4ABD-9EAE-B5D7602BD1B7}">
      <dgm:prSet/>
      <dgm:spPr/>
      <dgm:t>
        <a:bodyPr/>
        <a:lstStyle/>
        <a:p>
          <a:endParaRPr lang="en-US"/>
        </a:p>
      </dgm:t>
    </dgm:pt>
    <dgm:pt modelId="{A01F615D-C428-4715-8918-56BB9B070BF1}">
      <dgm:prSet/>
      <dgm:spPr/>
      <dgm:t>
        <a:bodyPr/>
        <a:lstStyle/>
        <a:p>
          <a:r>
            <a:rPr lang="en-GB"/>
            <a:t>Theories of ageing (Activity, Disengagement and Wear and tear)</a:t>
          </a:r>
          <a:endParaRPr lang="en-US"/>
        </a:p>
      </dgm:t>
    </dgm:pt>
    <dgm:pt modelId="{D7705BC7-EF0E-4AAE-BD2A-CF401616D8F9}" type="parTrans" cxnId="{56988217-E5A4-4DF4-879F-83721F42774B}">
      <dgm:prSet/>
      <dgm:spPr/>
      <dgm:t>
        <a:bodyPr/>
        <a:lstStyle/>
        <a:p>
          <a:endParaRPr lang="en-US"/>
        </a:p>
      </dgm:t>
    </dgm:pt>
    <dgm:pt modelId="{DB91154B-C431-433F-B307-DCE19E02347F}" type="sibTrans" cxnId="{56988217-E5A4-4DF4-879F-83721F42774B}">
      <dgm:prSet/>
      <dgm:spPr/>
      <dgm:t>
        <a:bodyPr/>
        <a:lstStyle/>
        <a:p>
          <a:endParaRPr lang="en-US"/>
        </a:p>
      </dgm:t>
    </dgm:pt>
    <dgm:pt modelId="{23087E1C-E89D-4AE6-B737-68344BE21923}">
      <dgm:prSet/>
      <dgm:spPr/>
      <dgm:t>
        <a:bodyPr/>
        <a:lstStyle/>
        <a:p>
          <a:r>
            <a:rPr lang="en-GB"/>
            <a:t>Policy &amp; legislation (Care Act 2014, Equality Act 2010, NHS Long Term Plan)</a:t>
          </a:r>
          <a:endParaRPr lang="en-US"/>
        </a:p>
      </dgm:t>
    </dgm:pt>
    <dgm:pt modelId="{3F34EF21-9C15-47F1-AF8D-6E106A352F3F}" type="parTrans" cxnId="{1DAE024A-0AEF-42D2-9F6E-0B2849429280}">
      <dgm:prSet/>
      <dgm:spPr/>
      <dgm:t>
        <a:bodyPr/>
        <a:lstStyle/>
        <a:p>
          <a:endParaRPr lang="en-US"/>
        </a:p>
      </dgm:t>
    </dgm:pt>
    <dgm:pt modelId="{795A5E3D-1BC0-4A2E-B976-A2C01C57C560}" type="sibTrans" cxnId="{1DAE024A-0AEF-42D2-9F6E-0B2849429280}">
      <dgm:prSet/>
      <dgm:spPr/>
      <dgm:t>
        <a:bodyPr/>
        <a:lstStyle/>
        <a:p>
          <a:endParaRPr lang="en-US"/>
        </a:p>
      </dgm:t>
    </dgm:pt>
    <dgm:pt modelId="{A465B2FF-EE0B-4A71-9BB0-250AC8E5CEE4}">
      <dgm:prSet/>
      <dgm:spPr/>
      <dgm:t>
        <a:bodyPr/>
        <a:lstStyle/>
        <a:p>
          <a:r>
            <a:rPr lang="en-GB"/>
            <a:t>Evaluation of care provisions/settings</a:t>
          </a:r>
          <a:endParaRPr lang="en-US"/>
        </a:p>
      </dgm:t>
    </dgm:pt>
    <dgm:pt modelId="{FD4E982C-5827-47BC-BD90-46343620189F}" type="parTrans" cxnId="{4C9A20CB-89EF-431A-B9EA-930DB5BC221B}">
      <dgm:prSet/>
      <dgm:spPr/>
      <dgm:t>
        <a:bodyPr/>
        <a:lstStyle/>
        <a:p>
          <a:endParaRPr lang="en-US"/>
        </a:p>
      </dgm:t>
    </dgm:pt>
    <dgm:pt modelId="{0AABB9C5-D2BB-4630-8DE3-6059D9A2B585}" type="sibTrans" cxnId="{4C9A20CB-89EF-431A-B9EA-930DB5BC221B}">
      <dgm:prSet/>
      <dgm:spPr/>
      <dgm:t>
        <a:bodyPr/>
        <a:lstStyle/>
        <a:p>
          <a:endParaRPr lang="en-US"/>
        </a:p>
      </dgm:t>
    </dgm:pt>
    <dgm:pt modelId="{16E7FD45-2956-4AE1-A537-880F75A18D79}">
      <dgm:prSet/>
      <dgm:spPr/>
      <dgm:t>
        <a:bodyPr/>
        <a:lstStyle/>
        <a:p>
          <a:r>
            <a:rPr lang="en-GB"/>
            <a:t>Technological innovations in elderly care</a:t>
          </a:r>
          <a:endParaRPr lang="en-US"/>
        </a:p>
      </dgm:t>
    </dgm:pt>
    <dgm:pt modelId="{6138218D-B111-4C8C-BDF2-A48F0BD27F1F}" type="parTrans" cxnId="{F9976A78-E9D0-4494-BFDD-A62E56461BAF}">
      <dgm:prSet/>
      <dgm:spPr/>
      <dgm:t>
        <a:bodyPr/>
        <a:lstStyle/>
        <a:p>
          <a:endParaRPr lang="en-US"/>
        </a:p>
      </dgm:t>
    </dgm:pt>
    <dgm:pt modelId="{1FF9BD52-4CC4-48A9-800F-79C4E08D61D0}" type="sibTrans" cxnId="{F9976A78-E9D0-4494-BFDD-A62E56461BAF}">
      <dgm:prSet/>
      <dgm:spPr/>
      <dgm:t>
        <a:bodyPr/>
        <a:lstStyle/>
        <a:p>
          <a:endParaRPr lang="en-US"/>
        </a:p>
      </dgm:t>
    </dgm:pt>
    <dgm:pt modelId="{A2E5759C-803D-4E2D-9262-DA99738E4C56}">
      <dgm:prSet/>
      <dgm:spPr/>
      <dgm:t>
        <a:bodyPr/>
        <a:lstStyle/>
        <a:p>
          <a:r>
            <a:rPr lang="en-GB"/>
            <a:t>Case studies and real-world applications</a:t>
          </a:r>
          <a:br>
            <a:rPr lang="en-GB"/>
          </a:br>
          <a:r>
            <a:rPr lang="en-GB"/>
            <a:t>Recommendations for improvement</a:t>
          </a:r>
          <a:endParaRPr lang="en-US"/>
        </a:p>
      </dgm:t>
    </dgm:pt>
    <dgm:pt modelId="{9A5E8884-8725-4F85-8C56-65348036C784}" type="parTrans" cxnId="{1F24483A-DA4D-48FE-9070-627FEDD677A6}">
      <dgm:prSet/>
      <dgm:spPr/>
      <dgm:t>
        <a:bodyPr/>
        <a:lstStyle/>
        <a:p>
          <a:endParaRPr lang="en-US"/>
        </a:p>
      </dgm:t>
    </dgm:pt>
    <dgm:pt modelId="{3A121A15-4536-4C2B-8B73-DFFD6CA85A0A}" type="sibTrans" cxnId="{1F24483A-DA4D-48FE-9070-627FEDD677A6}">
      <dgm:prSet/>
      <dgm:spPr/>
      <dgm:t>
        <a:bodyPr/>
        <a:lstStyle/>
        <a:p>
          <a:endParaRPr lang="en-US"/>
        </a:p>
      </dgm:t>
    </dgm:pt>
    <dgm:pt modelId="{CCA3E347-65A7-4349-A41F-1F1B3114125B}" type="pres">
      <dgm:prSet presAssocID="{DA762286-16C6-479A-A2B4-4CE7463DA4AE}" presName="vert0" presStyleCnt="0">
        <dgm:presLayoutVars>
          <dgm:dir/>
          <dgm:animOne val="branch"/>
          <dgm:animLvl val="lvl"/>
        </dgm:presLayoutVars>
      </dgm:prSet>
      <dgm:spPr/>
    </dgm:pt>
    <dgm:pt modelId="{A14E60B6-5A9F-2A49-95BA-A87D15D8E216}" type="pres">
      <dgm:prSet presAssocID="{733E4C69-A04D-415F-A10B-E9D850E5EEA9}" presName="thickLine" presStyleLbl="alignNode1" presStyleIdx="0" presStyleCnt="8"/>
      <dgm:spPr/>
    </dgm:pt>
    <dgm:pt modelId="{8E24E3EA-F8F7-564D-8EE6-DCF1D1DE33B0}" type="pres">
      <dgm:prSet presAssocID="{733E4C69-A04D-415F-A10B-E9D850E5EEA9}" presName="horz1" presStyleCnt="0"/>
      <dgm:spPr/>
    </dgm:pt>
    <dgm:pt modelId="{6461D797-9B46-4B4F-818F-F1030480C469}" type="pres">
      <dgm:prSet presAssocID="{733E4C69-A04D-415F-A10B-E9D850E5EEA9}" presName="tx1" presStyleLbl="revTx" presStyleIdx="0" presStyleCnt="8"/>
      <dgm:spPr/>
    </dgm:pt>
    <dgm:pt modelId="{F62A6121-C630-AA4C-8D78-6996238C291C}" type="pres">
      <dgm:prSet presAssocID="{733E4C69-A04D-415F-A10B-E9D850E5EEA9}" presName="vert1" presStyleCnt="0"/>
      <dgm:spPr/>
    </dgm:pt>
    <dgm:pt modelId="{F85D290F-DDBB-7548-8605-EF3E6202269B}" type="pres">
      <dgm:prSet presAssocID="{699B527D-8826-44A5-ACC6-B31FCBCDC42E}" presName="thickLine" presStyleLbl="alignNode1" presStyleIdx="1" presStyleCnt="8"/>
      <dgm:spPr/>
    </dgm:pt>
    <dgm:pt modelId="{2FCF39E4-39F0-264C-B186-11A081252319}" type="pres">
      <dgm:prSet presAssocID="{699B527D-8826-44A5-ACC6-B31FCBCDC42E}" presName="horz1" presStyleCnt="0"/>
      <dgm:spPr/>
    </dgm:pt>
    <dgm:pt modelId="{BEB0FC7D-3146-F343-87CB-A0131A3DC5E3}" type="pres">
      <dgm:prSet presAssocID="{699B527D-8826-44A5-ACC6-B31FCBCDC42E}" presName="tx1" presStyleLbl="revTx" presStyleIdx="1" presStyleCnt="8"/>
      <dgm:spPr/>
    </dgm:pt>
    <dgm:pt modelId="{BD9D0D81-B231-3249-934B-A748CD9EBFB4}" type="pres">
      <dgm:prSet presAssocID="{699B527D-8826-44A5-ACC6-B31FCBCDC42E}" presName="vert1" presStyleCnt="0"/>
      <dgm:spPr/>
    </dgm:pt>
    <dgm:pt modelId="{30139507-B73F-D54B-8E4F-BEDF2C993B62}" type="pres">
      <dgm:prSet presAssocID="{3637A280-BC8B-4E9C-8399-19F7B652298E}" presName="thickLine" presStyleLbl="alignNode1" presStyleIdx="2" presStyleCnt="8"/>
      <dgm:spPr/>
    </dgm:pt>
    <dgm:pt modelId="{216DD1B2-DC2A-044F-B71A-7E070602C84C}" type="pres">
      <dgm:prSet presAssocID="{3637A280-BC8B-4E9C-8399-19F7B652298E}" presName="horz1" presStyleCnt="0"/>
      <dgm:spPr/>
    </dgm:pt>
    <dgm:pt modelId="{FD04FA1E-2379-AC4A-8633-624396B3458A}" type="pres">
      <dgm:prSet presAssocID="{3637A280-BC8B-4E9C-8399-19F7B652298E}" presName="tx1" presStyleLbl="revTx" presStyleIdx="2" presStyleCnt="8"/>
      <dgm:spPr/>
    </dgm:pt>
    <dgm:pt modelId="{F824F4A3-6DC0-8E4A-B419-BC9EAC663834}" type="pres">
      <dgm:prSet presAssocID="{3637A280-BC8B-4E9C-8399-19F7B652298E}" presName="vert1" presStyleCnt="0"/>
      <dgm:spPr/>
    </dgm:pt>
    <dgm:pt modelId="{A2EB97A4-A67F-1A4C-A179-A26A93CA435B}" type="pres">
      <dgm:prSet presAssocID="{A01F615D-C428-4715-8918-56BB9B070BF1}" presName="thickLine" presStyleLbl="alignNode1" presStyleIdx="3" presStyleCnt="8"/>
      <dgm:spPr/>
    </dgm:pt>
    <dgm:pt modelId="{296AEBB4-5B5E-1347-877E-72A36700A9E0}" type="pres">
      <dgm:prSet presAssocID="{A01F615D-C428-4715-8918-56BB9B070BF1}" presName="horz1" presStyleCnt="0"/>
      <dgm:spPr/>
    </dgm:pt>
    <dgm:pt modelId="{BF5B45F2-4F77-7843-BE2B-F2B09595BBFD}" type="pres">
      <dgm:prSet presAssocID="{A01F615D-C428-4715-8918-56BB9B070BF1}" presName="tx1" presStyleLbl="revTx" presStyleIdx="3" presStyleCnt="8"/>
      <dgm:spPr/>
    </dgm:pt>
    <dgm:pt modelId="{4E6830BB-2696-784F-AB7C-80703BF496FA}" type="pres">
      <dgm:prSet presAssocID="{A01F615D-C428-4715-8918-56BB9B070BF1}" presName="vert1" presStyleCnt="0"/>
      <dgm:spPr/>
    </dgm:pt>
    <dgm:pt modelId="{5545BF78-ED1C-A54A-96D2-9D46113D617E}" type="pres">
      <dgm:prSet presAssocID="{23087E1C-E89D-4AE6-B737-68344BE21923}" presName="thickLine" presStyleLbl="alignNode1" presStyleIdx="4" presStyleCnt="8"/>
      <dgm:spPr/>
    </dgm:pt>
    <dgm:pt modelId="{94549F40-5BC8-0D4C-9C40-1DB751136A95}" type="pres">
      <dgm:prSet presAssocID="{23087E1C-E89D-4AE6-B737-68344BE21923}" presName="horz1" presStyleCnt="0"/>
      <dgm:spPr/>
    </dgm:pt>
    <dgm:pt modelId="{58DA5767-9202-A34E-8FD8-2DDD4896DF35}" type="pres">
      <dgm:prSet presAssocID="{23087E1C-E89D-4AE6-B737-68344BE21923}" presName="tx1" presStyleLbl="revTx" presStyleIdx="4" presStyleCnt="8"/>
      <dgm:spPr/>
    </dgm:pt>
    <dgm:pt modelId="{F0196FC4-CAF0-584E-AE4C-81BC267F3CE1}" type="pres">
      <dgm:prSet presAssocID="{23087E1C-E89D-4AE6-B737-68344BE21923}" presName="vert1" presStyleCnt="0"/>
      <dgm:spPr/>
    </dgm:pt>
    <dgm:pt modelId="{C7132501-E16F-4B44-B5AE-5221437AB1B5}" type="pres">
      <dgm:prSet presAssocID="{A465B2FF-EE0B-4A71-9BB0-250AC8E5CEE4}" presName="thickLine" presStyleLbl="alignNode1" presStyleIdx="5" presStyleCnt="8"/>
      <dgm:spPr/>
    </dgm:pt>
    <dgm:pt modelId="{60BEDC68-BB5F-8A43-97FB-3964BE7326ED}" type="pres">
      <dgm:prSet presAssocID="{A465B2FF-EE0B-4A71-9BB0-250AC8E5CEE4}" presName="horz1" presStyleCnt="0"/>
      <dgm:spPr/>
    </dgm:pt>
    <dgm:pt modelId="{1B4CAB4D-26AB-EC4C-99B3-65EDE6790454}" type="pres">
      <dgm:prSet presAssocID="{A465B2FF-EE0B-4A71-9BB0-250AC8E5CEE4}" presName="tx1" presStyleLbl="revTx" presStyleIdx="5" presStyleCnt="8"/>
      <dgm:spPr/>
    </dgm:pt>
    <dgm:pt modelId="{503E79E3-E9B9-DE46-8739-AA92CC174830}" type="pres">
      <dgm:prSet presAssocID="{A465B2FF-EE0B-4A71-9BB0-250AC8E5CEE4}" presName="vert1" presStyleCnt="0"/>
      <dgm:spPr/>
    </dgm:pt>
    <dgm:pt modelId="{2925B63B-6D60-064E-B894-C192CB374367}" type="pres">
      <dgm:prSet presAssocID="{16E7FD45-2956-4AE1-A537-880F75A18D79}" presName="thickLine" presStyleLbl="alignNode1" presStyleIdx="6" presStyleCnt="8"/>
      <dgm:spPr/>
    </dgm:pt>
    <dgm:pt modelId="{F74EA5BD-72F8-464B-9A7E-F62A63E56715}" type="pres">
      <dgm:prSet presAssocID="{16E7FD45-2956-4AE1-A537-880F75A18D79}" presName="horz1" presStyleCnt="0"/>
      <dgm:spPr/>
    </dgm:pt>
    <dgm:pt modelId="{E4E5A27D-D815-9B4C-AE24-EE5BC4B4D46D}" type="pres">
      <dgm:prSet presAssocID="{16E7FD45-2956-4AE1-A537-880F75A18D79}" presName="tx1" presStyleLbl="revTx" presStyleIdx="6" presStyleCnt="8"/>
      <dgm:spPr/>
    </dgm:pt>
    <dgm:pt modelId="{DC3A50F9-5CFA-344C-855A-8BF28E0A2B53}" type="pres">
      <dgm:prSet presAssocID="{16E7FD45-2956-4AE1-A537-880F75A18D79}" presName="vert1" presStyleCnt="0"/>
      <dgm:spPr/>
    </dgm:pt>
    <dgm:pt modelId="{E1B550C5-5F6B-B64B-82F5-191CA6BB6EAF}" type="pres">
      <dgm:prSet presAssocID="{A2E5759C-803D-4E2D-9262-DA99738E4C56}" presName="thickLine" presStyleLbl="alignNode1" presStyleIdx="7" presStyleCnt="8"/>
      <dgm:spPr/>
    </dgm:pt>
    <dgm:pt modelId="{C383322D-D33A-7443-B426-D9283E895396}" type="pres">
      <dgm:prSet presAssocID="{A2E5759C-803D-4E2D-9262-DA99738E4C56}" presName="horz1" presStyleCnt="0"/>
      <dgm:spPr/>
    </dgm:pt>
    <dgm:pt modelId="{6018843E-03FB-2A41-8B9B-7005A708C694}" type="pres">
      <dgm:prSet presAssocID="{A2E5759C-803D-4E2D-9262-DA99738E4C56}" presName="tx1" presStyleLbl="revTx" presStyleIdx="7" presStyleCnt="8"/>
      <dgm:spPr/>
    </dgm:pt>
    <dgm:pt modelId="{4086F25E-B4AC-E349-8D51-76F98E4A8E37}" type="pres">
      <dgm:prSet presAssocID="{A2E5759C-803D-4E2D-9262-DA99738E4C56}" presName="vert1" presStyleCnt="0"/>
      <dgm:spPr/>
    </dgm:pt>
  </dgm:ptLst>
  <dgm:cxnLst>
    <dgm:cxn modelId="{56988217-E5A4-4DF4-879F-83721F42774B}" srcId="{DA762286-16C6-479A-A2B4-4CE7463DA4AE}" destId="{A01F615D-C428-4715-8918-56BB9B070BF1}" srcOrd="3" destOrd="0" parTransId="{D7705BC7-EF0E-4AAE-BD2A-CF401616D8F9}" sibTransId="{DB91154B-C431-433F-B307-DCE19E02347F}"/>
    <dgm:cxn modelId="{00F40319-78AF-7B46-A325-0A4E20114F3F}" type="presOf" srcId="{23087E1C-E89D-4AE6-B737-68344BE21923}" destId="{58DA5767-9202-A34E-8FD8-2DDD4896DF35}" srcOrd="0" destOrd="0" presId="urn:microsoft.com/office/officeart/2008/layout/LinedList"/>
    <dgm:cxn modelId="{711CF426-98D0-AF48-BB5B-873F51E8F5B6}" type="presOf" srcId="{733E4C69-A04D-415F-A10B-E9D850E5EEA9}" destId="{6461D797-9B46-4B4F-818F-F1030480C469}" srcOrd="0" destOrd="0" presId="urn:microsoft.com/office/officeart/2008/layout/LinedList"/>
    <dgm:cxn modelId="{24AB0E37-FA80-074E-B840-E0824EDC2CBC}" type="presOf" srcId="{A2E5759C-803D-4E2D-9262-DA99738E4C56}" destId="{6018843E-03FB-2A41-8B9B-7005A708C694}" srcOrd="0" destOrd="0" presId="urn:microsoft.com/office/officeart/2008/layout/LinedList"/>
    <dgm:cxn modelId="{1F24483A-DA4D-48FE-9070-627FEDD677A6}" srcId="{DA762286-16C6-479A-A2B4-4CE7463DA4AE}" destId="{A2E5759C-803D-4E2D-9262-DA99738E4C56}" srcOrd="7" destOrd="0" parTransId="{9A5E8884-8725-4F85-8C56-65348036C784}" sibTransId="{3A121A15-4536-4C2B-8B73-DFFD6CA85A0A}"/>
    <dgm:cxn modelId="{CFA84D3D-A055-D04F-8B9B-AEC648A6F68D}" type="presOf" srcId="{A01F615D-C428-4715-8918-56BB9B070BF1}" destId="{BF5B45F2-4F77-7843-BE2B-F2B09595BBFD}" srcOrd="0" destOrd="0" presId="urn:microsoft.com/office/officeart/2008/layout/LinedList"/>
    <dgm:cxn modelId="{5D6FFE66-A449-2D4F-9C00-6C4B71342D34}" type="presOf" srcId="{DA762286-16C6-479A-A2B4-4CE7463DA4AE}" destId="{CCA3E347-65A7-4349-A41F-1F1B3114125B}" srcOrd="0" destOrd="0" presId="urn:microsoft.com/office/officeart/2008/layout/LinedList"/>
    <dgm:cxn modelId="{1DAE024A-0AEF-42D2-9F6E-0B2849429280}" srcId="{DA762286-16C6-479A-A2B4-4CE7463DA4AE}" destId="{23087E1C-E89D-4AE6-B737-68344BE21923}" srcOrd="4" destOrd="0" parTransId="{3F34EF21-9C15-47F1-AF8D-6E106A352F3F}" sibTransId="{795A5E3D-1BC0-4A2E-B976-A2C01C57C560}"/>
    <dgm:cxn modelId="{13EDF64C-36FF-40CB-9282-F6FDA19B97CF}" srcId="{DA762286-16C6-479A-A2B4-4CE7463DA4AE}" destId="{699B527D-8826-44A5-ACC6-B31FCBCDC42E}" srcOrd="1" destOrd="0" parTransId="{F0E7F2F6-DCA0-4630-90FB-2A4292894D80}" sibTransId="{F80327A4-4F4D-4C2E-8536-3D75C6A1389F}"/>
    <dgm:cxn modelId="{E0505D52-F1C1-D246-98DF-1B3FA50DE515}" type="presOf" srcId="{699B527D-8826-44A5-ACC6-B31FCBCDC42E}" destId="{BEB0FC7D-3146-F343-87CB-A0131A3DC5E3}" srcOrd="0" destOrd="0" presId="urn:microsoft.com/office/officeart/2008/layout/LinedList"/>
    <dgm:cxn modelId="{F9976A78-E9D0-4494-BFDD-A62E56461BAF}" srcId="{DA762286-16C6-479A-A2B4-4CE7463DA4AE}" destId="{16E7FD45-2956-4AE1-A537-880F75A18D79}" srcOrd="6" destOrd="0" parTransId="{6138218D-B111-4C8C-BDF2-A48F0BD27F1F}" sibTransId="{1FF9BD52-4CC4-48A9-800F-79C4E08D61D0}"/>
    <dgm:cxn modelId="{728DC586-69CD-3D4C-84EF-1C4157CBC917}" type="presOf" srcId="{3637A280-BC8B-4E9C-8399-19F7B652298E}" destId="{FD04FA1E-2379-AC4A-8633-624396B3458A}" srcOrd="0" destOrd="0" presId="urn:microsoft.com/office/officeart/2008/layout/LinedList"/>
    <dgm:cxn modelId="{CFCA2D8E-3ED7-4ABD-9EAE-B5D7602BD1B7}" srcId="{DA762286-16C6-479A-A2B4-4CE7463DA4AE}" destId="{3637A280-BC8B-4E9C-8399-19F7B652298E}" srcOrd="2" destOrd="0" parTransId="{017F56D3-8995-47C6-BA5A-2122B121EA79}" sibTransId="{FD5043CF-AE77-48B4-B9FC-A91AD326E13D}"/>
    <dgm:cxn modelId="{406C04C2-2BD2-443C-86BC-5A65096424AA}" srcId="{DA762286-16C6-479A-A2B4-4CE7463DA4AE}" destId="{733E4C69-A04D-415F-A10B-E9D850E5EEA9}" srcOrd="0" destOrd="0" parTransId="{C0901431-D658-4EDF-97FA-DEAE1A3F3D4A}" sibTransId="{30EAA9E2-2A28-4E43-8CF3-DE450EBAC252}"/>
    <dgm:cxn modelId="{4C9A20CB-89EF-431A-B9EA-930DB5BC221B}" srcId="{DA762286-16C6-479A-A2B4-4CE7463DA4AE}" destId="{A465B2FF-EE0B-4A71-9BB0-250AC8E5CEE4}" srcOrd="5" destOrd="0" parTransId="{FD4E982C-5827-47BC-BD90-46343620189F}" sibTransId="{0AABB9C5-D2BB-4630-8DE3-6059D9A2B585}"/>
    <dgm:cxn modelId="{119EEFF1-FC3C-4440-B355-D85D83FCFAC3}" type="presOf" srcId="{16E7FD45-2956-4AE1-A537-880F75A18D79}" destId="{E4E5A27D-D815-9B4C-AE24-EE5BC4B4D46D}" srcOrd="0" destOrd="0" presId="urn:microsoft.com/office/officeart/2008/layout/LinedList"/>
    <dgm:cxn modelId="{F6D642F4-AD2F-524E-B1DE-94C5920340F9}" type="presOf" srcId="{A465B2FF-EE0B-4A71-9BB0-250AC8E5CEE4}" destId="{1B4CAB4D-26AB-EC4C-99B3-65EDE6790454}" srcOrd="0" destOrd="0" presId="urn:microsoft.com/office/officeart/2008/layout/LinedList"/>
    <dgm:cxn modelId="{00FEC90E-859E-1E40-AA12-5C2260FF7895}" type="presParOf" srcId="{CCA3E347-65A7-4349-A41F-1F1B3114125B}" destId="{A14E60B6-5A9F-2A49-95BA-A87D15D8E216}" srcOrd="0" destOrd="0" presId="urn:microsoft.com/office/officeart/2008/layout/LinedList"/>
    <dgm:cxn modelId="{11A1EFE0-D653-A34B-B3D3-5AEA2E5BF15C}" type="presParOf" srcId="{CCA3E347-65A7-4349-A41F-1F1B3114125B}" destId="{8E24E3EA-F8F7-564D-8EE6-DCF1D1DE33B0}" srcOrd="1" destOrd="0" presId="urn:microsoft.com/office/officeart/2008/layout/LinedList"/>
    <dgm:cxn modelId="{C0B4A6A5-1611-A648-8E08-63A440BD8EA6}" type="presParOf" srcId="{8E24E3EA-F8F7-564D-8EE6-DCF1D1DE33B0}" destId="{6461D797-9B46-4B4F-818F-F1030480C469}" srcOrd="0" destOrd="0" presId="urn:microsoft.com/office/officeart/2008/layout/LinedList"/>
    <dgm:cxn modelId="{89899B3C-1182-EC43-81CA-70776DD8B605}" type="presParOf" srcId="{8E24E3EA-F8F7-564D-8EE6-DCF1D1DE33B0}" destId="{F62A6121-C630-AA4C-8D78-6996238C291C}" srcOrd="1" destOrd="0" presId="urn:microsoft.com/office/officeart/2008/layout/LinedList"/>
    <dgm:cxn modelId="{B08EDFC9-DDE3-AA47-A827-08B1118332CC}" type="presParOf" srcId="{CCA3E347-65A7-4349-A41F-1F1B3114125B}" destId="{F85D290F-DDBB-7548-8605-EF3E6202269B}" srcOrd="2" destOrd="0" presId="urn:microsoft.com/office/officeart/2008/layout/LinedList"/>
    <dgm:cxn modelId="{6D8C67C6-5C07-E84A-8C9B-A7456FCD23E1}" type="presParOf" srcId="{CCA3E347-65A7-4349-A41F-1F1B3114125B}" destId="{2FCF39E4-39F0-264C-B186-11A081252319}" srcOrd="3" destOrd="0" presId="urn:microsoft.com/office/officeart/2008/layout/LinedList"/>
    <dgm:cxn modelId="{BDE5F1D6-584D-CB42-93B7-81D0B7EBB8F5}" type="presParOf" srcId="{2FCF39E4-39F0-264C-B186-11A081252319}" destId="{BEB0FC7D-3146-F343-87CB-A0131A3DC5E3}" srcOrd="0" destOrd="0" presId="urn:microsoft.com/office/officeart/2008/layout/LinedList"/>
    <dgm:cxn modelId="{1B4A2BB3-0F8E-D14B-9243-749879B3F097}" type="presParOf" srcId="{2FCF39E4-39F0-264C-B186-11A081252319}" destId="{BD9D0D81-B231-3249-934B-A748CD9EBFB4}" srcOrd="1" destOrd="0" presId="urn:microsoft.com/office/officeart/2008/layout/LinedList"/>
    <dgm:cxn modelId="{0E5DFE12-FCB2-7544-9D7B-4EFE9A85BA06}" type="presParOf" srcId="{CCA3E347-65A7-4349-A41F-1F1B3114125B}" destId="{30139507-B73F-D54B-8E4F-BEDF2C993B62}" srcOrd="4" destOrd="0" presId="urn:microsoft.com/office/officeart/2008/layout/LinedList"/>
    <dgm:cxn modelId="{9525BB9C-1F16-F246-8D44-DDDEB0C2DD52}" type="presParOf" srcId="{CCA3E347-65A7-4349-A41F-1F1B3114125B}" destId="{216DD1B2-DC2A-044F-B71A-7E070602C84C}" srcOrd="5" destOrd="0" presId="urn:microsoft.com/office/officeart/2008/layout/LinedList"/>
    <dgm:cxn modelId="{9135DD96-E9A1-324C-83F5-C2595269D47F}" type="presParOf" srcId="{216DD1B2-DC2A-044F-B71A-7E070602C84C}" destId="{FD04FA1E-2379-AC4A-8633-624396B3458A}" srcOrd="0" destOrd="0" presId="urn:microsoft.com/office/officeart/2008/layout/LinedList"/>
    <dgm:cxn modelId="{3AA28C65-BEA4-D341-9F8B-77BF2F48C088}" type="presParOf" srcId="{216DD1B2-DC2A-044F-B71A-7E070602C84C}" destId="{F824F4A3-6DC0-8E4A-B419-BC9EAC663834}" srcOrd="1" destOrd="0" presId="urn:microsoft.com/office/officeart/2008/layout/LinedList"/>
    <dgm:cxn modelId="{9EEFE1D3-CB3B-7A4B-B0CD-840DBE5268C9}" type="presParOf" srcId="{CCA3E347-65A7-4349-A41F-1F1B3114125B}" destId="{A2EB97A4-A67F-1A4C-A179-A26A93CA435B}" srcOrd="6" destOrd="0" presId="urn:microsoft.com/office/officeart/2008/layout/LinedList"/>
    <dgm:cxn modelId="{15AF5709-BEC3-C143-9B87-593A02342A2D}" type="presParOf" srcId="{CCA3E347-65A7-4349-A41F-1F1B3114125B}" destId="{296AEBB4-5B5E-1347-877E-72A36700A9E0}" srcOrd="7" destOrd="0" presId="urn:microsoft.com/office/officeart/2008/layout/LinedList"/>
    <dgm:cxn modelId="{7AA88AEF-F4EE-6844-B2DF-2D2A4D2545AF}" type="presParOf" srcId="{296AEBB4-5B5E-1347-877E-72A36700A9E0}" destId="{BF5B45F2-4F77-7843-BE2B-F2B09595BBFD}" srcOrd="0" destOrd="0" presId="urn:microsoft.com/office/officeart/2008/layout/LinedList"/>
    <dgm:cxn modelId="{39B58348-2E19-FF49-A5B9-226D41BAC7FD}" type="presParOf" srcId="{296AEBB4-5B5E-1347-877E-72A36700A9E0}" destId="{4E6830BB-2696-784F-AB7C-80703BF496FA}" srcOrd="1" destOrd="0" presId="urn:microsoft.com/office/officeart/2008/layout/LinedList"/>
    <dgm:cxn modelId="{58DE81AD-8792-A84F-A744-09ED75CAA7ED}" type="presParOf" srcId="{CCA3E347-65A7-4349-A41F-1F1B3114125B}" destId="{5545BF78-ED1C-A54A-96D2-9D46113D617E}" srcOrd="8" destOrd="0" presId="urn:microsoft.com/office/officeart/2008/layout/LinedList"/>
    <dgm:cxn modelId="{87C45956-572B-6241-8977-AEE3586D7ADB}" type="presParOf" srcId="{CCA3E347-65A7-4349-A41F-1F1B3114125B}" destId="{94549F40-5BC8-0D4C-9C40-1DB751136A95}" srcOrd="9" destOrd="0" presId="urn:microsoft.com/office/officeart/2008/layout/LinedList"/>
    <dgm:cxn modelId="{71CB0D0D-D5B5-3144-A9A9-FC6A14120348}" type="presParOf" srcId="{94549F40-5BC8-0D4C-9C40-1DB751136A95}" destId="{58DA5767-9202-A34E-8FD8-2DDD4896DF35}" srcOrd="0" destOrd="0" presId="urn:microsoft.com/office/officeart/2008/layout/LinedList"/>
    <dgm:cxn modelId="{C4D06DA3-DA21-124F-BFB3-A0FA6747D00F}" type="presParOf" srcId="{94549F40-5BC8-0D4C-9C40-1DB751136A95}" destId="{F0196FC4-CAF0-584E-AE4C-81BC267F3CE1}" srcOrd="1" destOrd="0" presId="urn:microsoft.com/office/officeart/2008/layout/LinedList"/>
    <dgm:cxn modelId="{70FE66E1-EC51-754A-AD19-0D053011C150}" type="presParOf" srcId="{CCA3E347-65A7-4349-A41F-1F1B3114125B}" destId="{C7132501-E16F-4B44-B5AE-5221437AB1B5}" srcOrd="10" destOrd="0" presId="urn:microsoft.com/office/officeart/2008/layout/LinedList"/>
    <dgm:cxn modelId="{F7E0379B-AEA7-704B-8846-4953C8FF9615}" type="presParOf" srcId="{CCA3E347-65A7-4349-A41F-1F1B3114125B}" destId="{60BEDC68-BB5F-8A43-97FB-3964BE7326ED}" srcOrd="11" destOrd="0" presId="urn:microsoft.com/office/officeart/2008/layout/LinedList"/>
    <dgm:cxn modelId="{24312317-C897-A44C-9D99-336747728983}" type="presParOf" srcId="{60BEDC68-BB5F-8A43-97FB-3964BE7326ED}" destId="{1B4CAB4D-26AB-EC4C-99B3-65EDE6790454}" srcOrd="0" destOrd="0" presId="urn:microsoft.com/office/officeart/2008/layout/LinedList"/>
    <dgm:cxn modelId="{1F3D8AF2-B743-3240-8AF8-8CF56F2E4A67}" type="presParOf" srcId="{60BEDC68-BB5F-8A43-97FB-3964BE7326ED}" destId="{503E79E3-E9B9-DE46-8739-AA92CC174830}" srcOrd="1" destOrd="0" presId="urn:microsoft.com/office/officeart/2008/layout/LinedList"/>
    <dgm:cxn modelId="{D383D57B-D480-6D45-9B4D-4E3EAB904D2D}" type="presParOf" srcId="{CCA3E347-65A7-4349-A41F-1F1B3114125B}" destId="{2925B63B-6D60-064E-B894-C192CB374367}" srcOrd="12" destOrd="0" presId="urn:microsoft.com/office/officeart/2008/layout/LinedList"/>
    <dgm:cxn modelId="{F1DF358F-8CF4-614F-8ECF-9CDB0E793828}" type="presParOf" srcId="{CCA3E347-65A7-4349-A41F-1F1B3114125B}" destId="{F74EA5BD-72F8-464B-9A7E-F62A63E56715}" srcOrd="13" destOrd="0" presId="urn:microsoft.com/office/officeart/2008/layout/LinedList"/>
    <dgm:cxn modelId="{2EA12320-EF5C-854E-B5E0-A8A320E378A9}" type="presParOf" srcId="{F74EA5BD-72F8-464B-9A7E-F62A63E56715}" destId="{E4E5A27D-D815-9B4C-AE24-EE5BC4B4D46D}" srcOrd="0" destOrd="0" presId="urn:microsoft.com/office/officeart/2008/layout/LinedList"/>
    <dgm:cxn modelId="{9212F866-CD05-8540-9B4F-1355B4DB354F}" type="presParOf" srcId="{F74EA5BD-72F8-464B-9A7E-F62A63E56715}" destId="{DC3A50F9-5CFA-344C-855A-8BF28E0A2B53}" srcOrd="1" destOrd="0" presId="urn:microsoft.com/office/officeart/2008/layout/LinedList"/>
    <dgm:cxn modelId="{168EF1E9-CA8A-474F-8957-A043711D9A4C}" type="presParOf" srcId="{CCA3E347-65A7-4349-A41F-1F1B3114125B}" destId="{E1B550C5-5F6B-B64B-82F5-191CA6BB6EAF}" srcOrd="14" destOrd="0" presId="urn:microsoft.com/office/officeart/2008/layout/LinedList"/>
    <dgm:cxn modelId="{F6A3D7D5-EB52-5D49-9705-96843A50C637}" type="presParOf" srcId="{CCA3E347-65A7-4349-A41F-1F1B3114125B}" destId="{C383322D-D33A-7443-B426-D9283E895396}" srcOrd="15" destOrd="0" presId="urn:microsoft.com/office/officeart/2008/layout/LinedList"/>
    <dgm:cxn modelId="{D7A956AC-A622-104A-B806-65E99DE88E75}" type="presParOf" srcId="{C383322D-D33A-7443-B426-D9283E895396}" destId="{6018843E-03FB-2A41-8B9B-7005A708C694}" srcOrd="0" destOrd="0" presId="urn:microsoft.com/office/officeart/2008/layout/LinedList"/>
    <dgm:cxn modelId="{3273EF8F-3889-A643-ABC8-03E49602F873}" type="presParOf" srcId="{C383322D-D33A-7443-B426-D9283E895396}" destId="{4086F25E-B4AC-E349-8D51-76F98E4A8E3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C84C11-C7E5-4562-A1AF-2BDB47B524E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4A244B-7EDE-4209-8BFE-AE3FA40369D7}">
      <dgm:prSet/>
      <dgm:spPr/>
      <dgm:t>
        <a:bodyPr/>
        <a:lstStyle/>
        <a:p>
          <a:r>
            <a:rPr lang="en-GB" b="1"/>
            <a:t>Activity Theory:</a:t>
          </a:r>
          <a:r>
            <a:rPr lang="en-GB"/>
            <a:t> Suggests older adults benefit from staying active and engaged in social roles; promotes wellbeing (Havighurst, 1961).</a:t>
          </a:r>
          <a:endParaRPr lang="en-US"/>
        </a:p>
      </dgm:t>
    </dgm:pt>
    <dgm:pt modelId="{438D25E7-7080-4D71-A965-EFCBDB3C5BC1}" type="parTrans" cxnId="{64525328-F558-4271-8040-00F0FD34859D}">
      <dgm:prSet/>
      <dgm:spPr/>
      <dgm:t>
        <a:bodyPr/>
        <a:lstStyle/>
        <a:p>
          <a:endParaRPr lang="en-US"/>
        </a:p>
      </dgm:t>
    </dgm:pt>
    <dgm:pt modelId="{D80C29D2-4E58-4863-BC68-2440611FE9B9}" type="sibTrans" cxnId="{64525328-F558-4271-8040-00F0FD34859D}">
      <dgm:prSet/>
      <dgm:spPr/>
      <dgm:t>
        <a:bodyPr/>
        <a:lstStyle/>
        <a:p>
          <a:endParaRPr lang="en-US"/>
        </a:p>
      </dgm:t>
    </dgm:pt>
    <dgm:pt modelId="{51D96782-EE4C-4747-9326-E79DA252C8EB}">
      <dgm:prSet/>
      <dgm:spPr/>
      <dgm:t>
        <a:bodyPr/>
        <a:lstStyle/>
        <a:p>
          <a:r>
            <a:rPr lang="en-GB" b="1"/>
            <a:t>Disengagement Theory:</a:t>
          </a:r>
          <a:r>
            <a:rPr lang="en-GB"/>
            <a:t> Proposes that withdrawing from social roles is a natural part of ageing; helps explain some choices around retirement and social withdrawal (Cumming &amp; Henry, 1961).</a:t>
          </a:r>
          <a:endParaRPr lang="en-US"/>
        </a:p>
      </dgm:t>
    </dgm:pt>
    <dgm:pt modelId="{C7E237F4-B30C-49E6-B933-1F04D7A94457}" type="parTrans" cxnId="{39535D3F-B1FE-45F1-8D60-C6F44E58B5B5}">
      <dgm:prSet/>
      <dgm:spPr/>
      <dgm:t>
        <a:bodyPr/>
        <a:lstStyle/>
        <a:p>
          <a:endParaRPr lang="en-US"/>
        </a:p>
      </dgm:t>
    </dgm:pt>
    <dgm:pt modelId="{A3F8A5AE-F83D-47F2-810F-8BF4A4F920A7}" type="sibTrans" cxnId="{39535D3F-B1FE-45F1-8D60-C6F44E58B5B5}">
      <dgm:prSet/>
      <dgm:spPr/>
      <dgm:t>
        <a:bodyPr/>
        <a:lstStyle/>
        <a:p>
          <a:endParaRPr lang="en-US"/>
        </a:p>
      </dgm:t>
    </dgm:pt>
    <dgm:pt modelId="{C95E1649-B55A-4137-A915-AB4B434A3194}">
      <dgm:prSet/>
      <dgm:spPr/>
      <dgm:t>
        <a:bodyPr/>
        <a:lstStyle/>
        <a:p>
          <a:r>
            <a:rPr lang="en-GB" b="1"/>
            <a:t>Continuity Theory:</a:t>
          </a:r>
          <a:r>
            <a:rPr lang="en-GB"/>
            <a:t> Emphasises that older adults maintain consistent patterns of behaviour, relationships, and activities throughout life; supports personalised care approaches (Atchley, 1989).</a:t>
          </a:r>
          <a:endParaRPr lang="en-US"/>
        </a:p>
      </dgm:t>
    </dgm:pt>
    <dgm:pt modelId="{5D6271F3-340F-4A6B-A5CA-19B461E0E633}" type="parTrans" cxnId="{08CD5741-9902-48C7-9B19-F54BF9746909}">
      <dgm:prSet/>
      <dgm:spPr/>
      <dgm:t>
        <a:bodyPr/>
        <a:lstStyle/>
        <a:p>
          <a:endParaRPr lang="en-US"/>
        </a:p>
      </dgm:t>
    </dgm:pt>
    <dgm:pt modelId="{09B82E16-E5A0-4A21-A960-897BC7CE600D}" type="sibTrans" cxnId="{08CD5741-9902-48C7-9B19-F54BF9746909}">
      <dgm:prSet/>
      <dgm:spPr/>
      <dgm:t>
        <a:bodyPr/>
        <a:lstStyle/>
        <a:p>
          <a:endParaRPr lang="en-US"/>
        </a:p>
      </dgm:t>
    </dgm:pt>
    <dgm:pt modelId="{A77FD73E-6088-48BE-9182-3E48B9AF0129}">
      <dgm:prSet/>
      <dgm:spPr/>
      <dgm:t>
        <a:bodyPr/>
        <a:lstStyle/>
        <a:p>
          <a:r>
            <a:rPr lang="en-GB" b="1"/>
            <a:t>Life Course Theory:</a:t>
          </a:r>
          <a:r>
            <a:rPr lang="en-GB"/>
            <a:t> Highlights the cumulative impact of life experiences on ageing; links to long-term planning and interventions (WHO, 2021).</a:t>
          </a:r>
          <a:endParaRPr lang="en-US"/>
        </a:p>
      </dgm:t>
    </dgm:pt>
    <dgm:pt modelId="{7D83CCBF-8FFD-4768-AB57-A7A9C8AC5CEB}" type="parTrans" cxnId="{5A67BBC1-ACAF-4B56-AC6D-84F4A3918A9F}">
      <dgm:prSet/>
      <dgm:spPr/>
      <dgm:t>
        <a:bodyPr/>
        <a:lstStyle/>
        <a:p>
          <a:endParaRPr lang="en-US"/>
        </a:p>
      </dgm:t>
    </dgm:pt>
    <dgm:pt modelId="{318C2818-C1ED-477C-86CC-1CEBCB20E5F0}" type="sibTrans" cxnId="{5A67BBC1-ACAF-4B56-AC6D-84F4A3918A9F}">
      <dgm:prSet/>
      <dgm:spPr/>
      <dgm:t>
        <a:bodyPr/>
        <a:lstStyle/>
        <a:p>
          <a:endParaRPr lang="en-US"/>
        </a:p>
      </dgm:t>
    </dgm:pt>
    <dgm:pt modelId="{634E5598-E10B-4682-B31A-A0FF1811A734}">
      <dgm:prSet/>
      <dgm:spPr/>
      <dgm:t>
        <a:bodyPr/>
        <a:lstStyle/>
        <a:p>
          <a:r>
            <a:rPr lang="en-GB" b="1"/>
            <a:t>Wear-and-Tear Theory:</a:t>
          </a:r>
          <a:r>
            <a:rPr lang="en-GB"/>
            <a:t> Biological perspective suggesting accumulated cellular damage over time contributes to ageing; informs healthcare strategies to minimise functional decline (Stibich &amp; Sweigard, 2022).</a:t>
          </a:r>
          <a:endParaRPr lang="en-US"/>
        </a:p>
      </dgm:t>
    </dgm:pt>
    <dgm:pt modelId="{BEDDDF61-0613-406A-9E98-2A6811BC19D8}" type="parTrans" cxnId="{50726D5D-C057-4B03-81B6-420B2C4AEF3F}">
      <dgm:prSet/>
      <dgm:spPr/>
      <dgm:t>
        <a:bodyPr/>
        <a:lstStyle/>
        <a:p>
          <a:endParaRPr lang="en-US"/>
        </a:p>
      </dgm:t>
    </dgm:pt>
    <dgm:pt modelId="{0B0727A7-AB19-4419-964F-690D0BB77F47}" type="sibTrans" cxnId="{50726D5D-C057-4B03-81B6-420B2C4AEF3F}">
      <dgm:prSet/>
      <dgm:spPr/>
      <dgm:t>
        <a:bodyPr/>
        <a:lstStyle/>
        <a:p>
          <a:endParaRPr lang="en-US"/>
        </a:p>
      </dgm:t>
    </dgm:pt>
    <dgm:pt modelId="{3CF9504F-DF24-44CB-81CF-0E89166A3BBB}">
      <dgm:prSet/>
      <dgm:spPr/>
      <dgm:t>
        <a:bodyPr/>
        <a:lstStyle/>
        <a:p>
          <a:r>
            <a:rPr lang="en-GB" b="1"/>
            <a:t>Application to Care:</a:t>
          </a:r>
          <a:r>
            <a:rPr lang="en-GB"/>
            <a:t> Theories guide practical care decisions, e.g., promoting engagement (Activity), respecting personal routines (Continuity), and tailoring interventions to life history (Life Course).</a:t>
          </a:r>
          <a:endParaRPr lang="en-US"/>
        </a:p>
      </dgm:t>
    </dgm:pt>
    <dgm:pt modelId="{2C1F642C-F14E-469D-9B76-82E6A49B9093}" type="parTrans" cxnId="{D2DE9D95-37E5-4798-BF88-C13F6D738FA8}">
      <dgm:prSet/>
      <dgm:spPr/>
      <dgm:t>
        <a:bodyPr/>
        <a:lstStyle/>
        <a:p>
          <a:endParaRPr lang="en-US"/>
        </a:p>
      </dgm:t>
    </dgm:pt>
    <dgm:pt modelId="{527A5B1D-231E-4B45-9229-A1C80A0D53DD}" type="sibTrans" cxnId="{D2DE9D95-37E5-4798-BF88-C13F6D738FA8}">
      <dgm:prSet/>
      <dgm:spPr/>
      <dgm:t>
        <a:bodyPr/>
        <a:lstStyle/>
        <a:p>
          <a:endParaRPr lang="en-US"/>
        </a:p>
      </dgm:t>
    </dgm:pt>
    <dgm:pt modelId="{2A6BD414-0214-834F-A72B-E3E923EB6313}" type="pres">
      <dgm:prSet presAssocID="{C5C84C11-C7E5-4562-A1AF-2BDB47B524E3}" presName="linear" presStyleCnt="0">
        <dgm:presLayoutVars>
          <dgm:animLvl val="lvl"/>
          <dgm:resizeHandles val="exact"/>
        </dgm:presLayoutVars>
      </dgm:prSet>
      <dgm:spPr/>
    </dgm:pt>
    <dgm:pt modelId="{E1A5CD9B-AF15-5A4E-9422-AE6E2B594EBE}" type="pres">
      <dgm:prSet presAssocID="{B84A244B-7EDE-4209-8BFE-AE3FA40369D7}" presName="parentText" presStyleLbl="node1" presStyleIdx="0" presStyleCnt="6">
        <dgm:presLayoutVars>
          <dgm:chMax val="0"/>
          <dgm:bulletEnabled val="1"/>
        </dgm:presLayoutVars>
      </dgm:prSet>
      <dgm:spPr/>
    </dgm:pt>
    <dgm:pt modelId="{8FBC4880-DCEA-4F49-A31C-33C0FDDB7E58}" type="pres">
      <dgm:prSet presAssocID="{D80C29D2-4E58-4863-BC68-2440611FE9B9}" presName="spacer" presStyleCnt="0"/>
      <dgm:spPr/>
    </dgm:pt>
    <dgm:pt modelId="{CC0F254E-1533-2D4F-A2BE-58C02A5B1D4A}" type="pres">
      <dgm:prSet presAssocID="{51D96782-EE4C-4747-9326-E79DA252C8EB}" presName="parentText" presStyleLbl="node1" presStyleIdx="1" presStyleCnt="6">
        <dgm:presLayoutVars>
          <dgm:chMax val="0"/>
          <dgm:bulletEnabled val="1"/>
        </dgm:presLayoutVars>
      </dgm:prSet>
      <dgm:spPr/>
    </dgm:pt>
    <dgm:pt modelId="{B8D8523F-49CC-0443-82BF-7F3CABE2FF62}" type="pres">
      <dgm:prSet presAssocID="{A3F8A5AE-F83D-47F2-810F-8BF4A4F920A7}" presName="spacer" presStyleCnt="0"/>
      <dgm:spPr/>
    </dgm:pt>
    <dgm:pt modelId="{EDA4313D-A158-394E-8D43-80BC1BC35E46}" type="pres">
      <dgm:prSet presAssocID="{C95E1649-B55A-4137-A915-AB4B434A3194}" presName="parentText" presStyleLbl="node1" presStyleIdx="2" presStyleCnt="6">
        <dgm:presLayoutVars>
          <dgm:chMax val="0"/>
          <dgm:bulletEnabled val="1"/>
        </dgm:presLayoutVars>
      </dgm:prSet>
      <dgm:spPr/>
    </dgm:pt>
    <dgm:pt modelId="{45C45F1C-E916-9A41-B65D-0CEC46379E93}" type="pres">
      <dgm:prSet presAssocID="{09B82E16-E5A0-4A21-A960-897BC7CE600D}" presName="spacer" presStyleCnt="0"/>
      <dgm:spPr/>
    </dgm:pt>
    <dgm:pt modelId="{6DF8A7CB-FACB-8049-8880-30C6317A4DB1}" type="pres">
      <dgm:prSet presAssocID="{A77FD73E-6088-48BE-9182-3E48B9AF0129}" presName="parentText" presStyleLbl="node1" presStyleIdx="3" presStyleCnt="6">
        <dgm:presLayoutVars>
          <dgm:chMax val="0"/>
          <dgm:bulletEnabled val="1"/>
        </dgm:presLayoutVars>
      </dgm:prSet>
      <dgm:spPr/>
    </dgm:pt>
    <dgm:pt modelId="{C706AE2C-0D7F-F54B-98ED-03D36B28037C}" type="pres">
      <dgm:prSet presAssocID="{318C2818-C1ED-477C-86CC-1CEBCB20E5F0}" presName="spacer" presStyleCnt="0"/>
      <dgm:spPr/>
    </dgm:pt>
    <dgm:pt modelId="{2F2EE704-8705-DA40-B7E6-EBDFAE676356}" type="pres">
      <dgm:prSet presAssocID="{634E5598-E10B-4682-B31A-A0FF1811A734}" presName="parentText" presStyleLbl="node1" presStyleIdx="4" presStyleCnt="6">
        <dgm:presLayoutVars>
          <dgm:chMax val="0"/>
          <dgm:bulletEnabled val="1"/>
        </dgm:presLayoutVars>
      </dgm:prSet>
      <dgm:spPr/>
    </dgm:pt>
    <dgm:pt modelId="{F2C6F942-5F53-C64E-B204-399014993233}" type="pres">
      <dgm:prSet presAssocID="{0B0727A7-AB19-4419-964F-690D0BB77F47}" presName="spacer" presStyleCnt="0"/>
      <dgm:spPr/>
    </dgm:pt>
    <dgm:pt modelId="{87FEFC24-9573-364B-BF50-1AE807D77F8B}" type="pres">
      <dgm:prSet presAssocID="{3CF9504F-DF24-44CB-81CF-0E89166A3BBB}" presName="parentText" presStyleLbl="node1" presStyleIdx="5" presStyleCnt="6">
        <dgm:presLayoutVars>
          <dgm:chMax val="0"/>
          <dgm:bulletEnabled val="1"/>
        </dgm:presLayoutVars>
      </dgm:prSet>
      <dgm:spPr/>
    </dgm:pt>
  </dgm:ptLst>
  <dgm:cxnLst>
    <dgm:cxn modelId="{0A3E4901-96E8-3744-ABF8-800B082CBC60}" type="presOf" srcId="{C5C84C11-C7E5-4562-A1AF-2BDB47B524E3}" destId="{2A6BD414-0214-834F-A72B-E3E923EB6313}" srcOrd="0" destOrd="0" presId="urn:microsoft.com/office/officeart/2005/8/layout/vList2"/>
    <dgm:cxn modelId="{14055E10-87D7-BB4B-ACA7-77D835D39A2C}" type="presOf" srcId="{B84A244B-7EDE-4209-8BFE-AE3FA40369D7}" destId="{E1A5CD9B-AF15-5A4E-9422-AE6E2B594EBE}" srcOrd="0" destOrd="0" presId="urn:microsoft.com/office/officeart/2005/8/layout/vList2"/>
    <dgm:cxn modelId="{64525328-F558-4271-8040-00F0FD34859D}" srcId="{C5C84C11-C7E5-4562-A1AF-2BDB47B524E3}" destId="{B84A244B-7EDE-4209-8BFE-AE3FA40369D7}" srcOrd="0" destOrd="0" parTransId="{438D25E7-7080-4D71-A965-EFCBDB3C5BC1}" sibTransId="{D80C29D2-4E58-4863-BC68-2440611FE9B9}"/>
    <dgm:cxn modelId="{39535D3F-B1FE-45F1-8D60-C6F44E58B5B5}" srcId="{C5C84C11-C7E5-4562-A1AF-2BDB47B524E3}" destId="{51D96782-EE4C-4747-9326-E79DA252C8EB}" srcOrd="1" destOrd="0" parTransId="{C7E237F4-B30C-49E6-B933-1F04D7A94457}" sibTransId="{A3F8A5AE-F83D-47F2-810F-8BF4A4F920A7}"/>
    <dgm:cxn modelId="{50726D5D-C057-4B03-81B6-420B2C4AEF3F}" srcId="{C5C84C11-C7E5-4562-A1AF-2BDB47B524E3}" destId="{634E5598-E10B-4682-B31A-A0FF1811A734}" srcOrd="4" destOrd="0" parTransId="{BEDDDF61-0613-406A-9E98-2A6811BC19D8}" sibTransId="{0B0727A7-AB19-4419-964F-690D0BB77F47}"/>
    <dgm:cxn modelId="{08CD5741-9902-48C7-9B19-F54BF9746909}" srcId="{C5C84C11-C7E5-4562-A1AF-2BDB47B524E3}" destId="{C95E1649-B55A-4137-A915-AB4B434A3194}" srcOrd="2" destOrd="0" parTransId="{5D6271F3-340F-4A6B-A5CA-19B461E0E633}" sibTransId="{09B82E16-E5A0-4A21-A960-897BC7CE600D}"/>
    <dgm:cxn modelId="{60ECF144-7CD1-F649-B4CE-8961E5BD157D}" type="presOf" srcId="{51D96782-EE4C-4747-9326-E79DA252C8EB}" destId="{CC0F254E-1533-2D4F-A2BE-58C02A5B1D4A}" srcOrd="0" destOrd="0" presId="urn:microsoft.com/office/officeart/2005/8/layout/vList2"/>
    <dgm:cxn modelId="{2966FE82-C864-834B-9C8F-B4224F8F7DE0}" type="presOf" srcId="{634E5598-E10B-4682-B31A-A0FF1811A734}" destId="{2F2EE704-8705-DA40-B7E6-EBDFAE676356}" srcOrd="0" destOrd="0" presId="urn:microsoft.com/office/officeart/2005/8/layout/vList2"/>
    <dgm:cxn modelId="{D2DE9D95-37E5-4798-BF88-C13F6D738FA8}" srcId="{C5C84C11-C7E5-4562-A1AF-2BDB47B524E3}" destId="{3CF9504F-DF24-44CB-81CF-0E89166A3BBB}" srcOrd="5" destOrd="0" parTransId="{2C1F642C-F14E-469D-9B76-82E6A49B9093}" sibTransId="{527A5B1D-231E-4B45-9229-A1C80A0D53DD}"/>
    <dgm:cxn modelId="{E7B8F9BB-9F11-D54B-BC61-A6CD5786554E}" type="presOf" srcId="{C95E1649-B55A-4137-A915-AB4B434A3194}" destId="{EDA4313D-A158-394E-8D43-80BC1BC35E46}" srcOrd="0" destOrd="0" presId="urn:microsoft.com/office/officeart/2005/8/layout/vList2"/>
    <dgm:cxn modelId="{5A67BBC1-ACAF-4B56-AC6D-84F4A3918A9F}" srcId="{C5C84C11-C7E5-4562-A1AF-2BDB47B524E3}" destId="{A77FD73E-6088-48BE-9182-3E48B9AF0129}" srcOrd="3" destOrd="0" parTransId="{7D83CCBF-8FFD-4768-AB57-A7A9C8AC5CEB}" sibTransId="{318C2818-C1ED-477C-86CC-1CEBCB20E5F0}"/>
    <dgm:cxn modelId="{3A2B51C2-06B9-E64B-9658-799642A2B466}" type="presOf" srcId="{A77FD73E-6088-48BE-9182-3E48B9AF0129}" destId="{6DF8A7CB-FACB-8049-8880-30C6317A4DB1}" srcOrd="0" destOrd="0" presId="urn:microsoft.com/office/officeart/2005/8/layout/vList2"/>
    <dgm:cxn modelId="{C52345FD-1900-BD4E-B6B1-31FD06439370}" type="presOf" srcId="{3CF9504F-DF24-44CB-81CF-0E89166A3BBB}" destId="{87FEFC24-9573-364B-BF50-1AE807D77F8B}" srcOrd="0" destOrd="0" presId="urn:microsoft.com/office/officeart/2005/8/layout/vList2"/>
    <dgm:cxn modelId="{DA0F3031-A847-F04B-9A83-AFBD35DEC026}" type="presParOf" srcId="{2A6BD414-0214-834F-A72B-E3E923EB6313}" destId="{E1A5CD9B-AF15-5A4E-9422-AE6E2B594EBE}" srcOrd="0" destOrd="0" presId="urn:microsoft.com/office/officeart/2005/8/layout/vList2"/>
    <dgm:cxn modelId="{F5C122BB-E876-DE40-9C2B-97224D5DE716}" type="presParOf" srcId="{2A6BD414-0214-834F-A72B-E3E923EB6313}" destId="{8FBC4880-DCEA-4F49-A31C-33C0FDDB7E58}" srcOrd="1" destOrd="0" presId="urn:microsoft.com/office/officeart/2005/8/layout/vList2"/>
    <dgm:cxn modelId="{EE81C98C-0579-E949-812F-50224188DC50}" type="presParOf" srcId="{2A6BD414-0214-834F-A72B-E3E923EB6313}" destId="{CC0F254E-1533-2D4F-A2BE-58C02A5B1D4A}" srcOrd="2" destOrd="0" presId="urn:microsoft.com/office/officeart/2005/8/layout/vList2"/>
    <dgm:cxn modelId="{E9F185A1-C2E4-E14D-BE3F-3BA727CB55E4}" type="presParOf" srcId="{2A6BD414-0214-834F-A72B-E3E923EB6313}" destId="{B8D8523F-49CC-0443-82BF-7F3CABE2FF62}" srcOrd="3" destOrd="0" presId="urn:microsoft.com/office/officeart/2005/8/layout/vList2"/>
    <dgm:cxn modelId="{A6EF6DB4-95FC-E942-A05C-E4BF0B4AB642}" type="presParOf" srcId="{2A6BD414-0214-834F-A72B-E3E923EB6313}" destId="{EDA4313D-A158-394E-8D43-80BC1BC35E46}" srcOrd="4" destOrd="0" presId="urn:microsoft.com/office/officeart/2005/8/layout/vList2"/>
    <dgm:cxn modelId="{4F6869EA-F4E2-5049-AFE0-37E1E27F550A}" type="presParOf" srcId="{2A6BD414-0214-834F-A72B-E3E923EB6313}" destId="{45C45F1C-E916-9A41-B65D-0CEC46379E93}" srcOrd="5" destOrd="0" presId="urn:microsoft.com/office/officeart/2005/8/layout/vList2"/>
    <dgm:cxn modelId="{EDF8B894-3E7E-B845-92FD-CCED6E18BAEF}" type="presParOf" srcId="{2A6BD414-0214-834F-A72B-E3E923EB6313}" destId="{6DF8A7CB-FACB-8049-8880-30C6317A4DB1}" srcOrd="6" destOrd="0" presId="urn:microsoft.com/office/officeart/2005/8/layout/vList2"/>
    <dgm:cxn modelId="{828EA3EA-A745-FD4D-BEE2-4B9F826103AF}" type="presParOf" srcId="{2A6BD414-0214-834F-A72B-E3E923EB6313}" destId="{C706AE2C-0D7F-F54B-98ED-03D36B28037C}" srcOrd="7" destOrd="0" presId="urn:microsoft.com/office/officeart/2005/8/layout/vList2"/>
    <dgm:cxn modelId="{6798F811-CC7A-F246-9B4A-8D7872F0D250}" type="presParOf" srcId="{2A6BD414-0214-834F-A72B-E3E923EB6313}" destId="{2F2EE704-8705-DA40-B7E6-EBDFAE676356}" srcOrd="8" destOrd="0" presId="urn:microsoft.com/office/officeart/2005/8/layout/vList2"/>
    <dgm:cxn modelId="{F153FAC4-317A-1840-88DC-3DC377725732}" type="presParOf" srcId="{2A6BD414-0214-834F-A72B-E3E923EB6313}" destId="{F2C6F942-5F53-C64E-B204-399014993233}" srcOrd="9" destOrd="0" presId="urn:microsoft.com/office/officeart/2005/8/layout/vList2"/>
    <dgm:cxn modelId="{60425467-9B12-6E41-88D9-B0AD6E8ED125}" type="presParOf" srcId="{2A6BD414-0214-834F-A72B-E3E923EB6313}" destId="{87FEFC24-9573-364B-BF50-1AE807D77F8B}"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D17C9D-4DA2-4DB1-8BB4-AA4BEE434ED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E7777E4-68B8-497B-87F3-E24D9FF5A7D0}">
      <dgm:prSet/>
      <dgm:spPr/>
      <dgm:t>
        <a:bodyPr/>
        <a:lstStyle/>
        <a:p>
          <a:r>
            <a:rPr lang="en-GB" b="1"/>
            <a:t>Care Act 2014:</a:t>
          </a:r>
          <a:r>
            <a:rPr lang="en-GB"/>
            <a:t> Focuses on wellbeing, personalisation, and supporting independence (Care Act, 2014).</a:t>
          </a:r>
          <a:endParaRPr lang="en-US"/>
        </a:p>
      </dgm:t>
    </dgm:pt>
    <dgm:pt modelId="{9E09E843-E1A8-42CA-8CE2-E0EFDFE2AA41}" type="parTrans" cxnId="{B43EA0F5-1998-48B2-8B90-B3056990EB79}">
      <dgm:prSet/>
      <dgm:spPr/>
      <dgm:t>
        <a:bodyPr/>
        <a:lstStyle/>
        <a:p>
          <a:endParaRPr lang="en-US"/>
        </a:p>
      </dgm:t>
    </dgm:pt>
    <dgm:pt modelId="{7889E146-647D-472B-BE79-59E2B366D3D2}" type="sibTrans" cxnId="{B43EA0F5-1998-48B2-8B90-B3056990EB79}">
      <dgm:prSet/>
      <dgm:spPr/>
      <dgm:t>
        <a:bodyPr/>
        <a:lstStyle/>
        <a:p>
          <a:endParaRPr lang="en-US"/>
        </a:p>
      </dgm:t>
    </dgm:pt>
    <dgm:pt modelId="{7138D3CD-C734-4FA4-85C9-05E3637C13E0}">
      <dgm:prSet/>
      <dgm:spPr/>
      <dgm:t>
        <a:bodyPr/>
        <a:lstStyle/>
        <a:p>
          <a:r>
            <a:rPr lang="en-GB" b="1"/>
            <a:t>Equality Act 2010:</a:t>
          </a:r>
          <a:r>
            <a:rPr lang="en-GB"/>
            <a:t> Protects against age discrimination in care and services (Equality Act, 2010).</a:t>
          </a:r>
          <a:endParaRPr lang="en-US"/>
        </a:p>
      </dgm:t>
    </dgm:pt>
    <dgm:pt modelId="{58F99767-5216-4714-B99A-3AFD065260B1}" type="parTrans" cxnId="{402AEA10-58C5-4888-945D-4A7A9F41D0A3}">
      <dgm:prSet/>
      <dgm:spPr/>
      <dgm:t>
        <a:bodyPr/>
        <a:lstStyle/>
        <a:p>
          <a:endParaRPr lang="en-US"/>
        </a:p>
      </dgm:t>
    </dgm:pt>
    <dgm:pt modelId="{9AAF4D53-CA72-4AAA-9D6A-FCE3463977CA}" type="sibTrans" cxnId="{402AEA10-58C5-4888-945D-4A7A9F41D0A3}">
      <dgm:prSet/>
      <dgm:spPr/>
      <dgm:t>
        <a:bodyPr/>
        <a:lstStyle/>
        <a:p>
          <a:endParaRPr lang="en-US"/>
        </a:p>
      </dgm:t>
    </dgm:pt>
    <dgm:pt modelId="{1B78607E-4463-440B-AFE8-4D2DF2365047}">
      <dgm:prSet/>
      <dgm:spPr/>
      <dgm:t>
        <a:bodyPr/>
        <a:lstStyle/>
        <a:p>
          <a:r>
            <a:rPr lang="en-GB" b="1"/>
            <a:t>NHS Long Term Plan:</a:t>
          </a:r>
          <a:r>
            <a:rPr lang="en-GB"/>
            <a:t> Addresses health needs of ageing populations and integration of services (NHS England, 2019).</a:t>
          </a:r>
          <a:endParaRPr lang="en-US"/>
        </a:p>
      </dgm:t>
    </dgm:pt>
    <dgm:pt modelId="{1EF6066A-35E7-4928-A7DB-BC0FF8477D4C}" type="parTrans" cxnId="{F9F3F2C7-402E-481B-B5DF-696FCFC523BC}">
      <dgm:prSet/>
      <dgm:spPr/>
      <dgm:t>
        <a:bodyPr/>
        <a:lstStyle/>
        <a:p>
          <a:endParaRPr lang="en-US"/>
        </a:p>
      </dgm:t>
    </dgm:pt>
    <dgm:pt modelId="{C4A6AEE1-E9C3-4844-8E4E-C24AD0E0F3D1}" type="sibTrans" cxnId="{F9F3F2C7-402E-481B-B5DF-696FCFC523BC}">
      <dgm:prSet/>
      <dgm:spPr/>
      <dgm:t>
        <a:bodyPr/>
        <a:lstStyle/>
        <a:p>
          <a:endParaRPr lang="en-US"/>
        </a:p>
      </dgm:t>
    </dgm:pt>
    <dgm:pt modelId="{A409934D-3FD2-45AC-A787-A9F0B0373C8E}">
      <dgm:prSet/>
      <dgm:spPr/>
      <dgm:t>
        <a:bodyPr/>
        <a:lstStyle/>
        <a:p>
          <a:r>
            <a:rPr lang="en-GB"/>
            <a:t>Policies guide funding, service design, and empowerment in practice.</a:t>
          </a:r>
          <a:endParaRPr lang="en-US"/>
        </a:p>
      </dgm:t>
    </dgm:pt>
    <dgm:pt modelId="{ABF56113-175E-4F40-8DDA-F1B2A536170B}" type="parTrans" cxnId="{EC210498-CB09-4B18-8852-07A5D33CE926}">
      <dgm:prSet/>
      <dgm:spPr/>
      <dgm:t>
        <a:bodyPr/>
        <a:lstStyle/>
        <a:p>
          <a:endParaRPr lang="en-US"/>
        </a:p>
      </dgm:t>
    </dgm:pt>
    <dgm:pt modelId="{CD7B7DD5-C65B-4B47-A75D-06B478A13BCD}" type="sibTrans" cxnId="{EC210498-CB09-4B18-8852-07A5D33CE926}">
      <dgm:prSet/>
      <dgm:spPr/>
      <dgm:t>
        <a:bodyPr/>
        <a:lstStyle/>
        <a:p>
          <a:endParaRPr lang="en-US"/>
        </a:p>
      </dgm:t>
    </dgm:pt>
    <dgm:pt modelId="{1083726B-A74B-D34E-9BD6-DEDB62916801}" type="pres">
      <dgm:prSet presAssocID="{A5D17C9D-4DA2-4DB1-8BB4-AA4BEE434ED8}" presName="linear" presStyleCnt="0">
        <dgm:presLayoutVars>
          <dgm:animLvl val="lvl"/>
          <dgm:resizeHandles val="exact"/>
        </dgm:presLayoutVars>
      </dgm:prSet>
      <dgm:spPr/>
    </dgm:pt>
    <dgm:pt modelId="{70B040B8-C083-F040-BAFD-B83C542C1A8C}" type="pres">
      <dgm:prSet presAssocID="{0E7777E4-68B8-497B-87F3-E24D9FF5A7D0}" presName="parentText" presStyleLbl="node1" presStyleIdx="0" presStyleCnt="4">
        <dgm:presLayoutVars>
          <dgm:chMax val="0"/>
          <dgm:bulletEnabled val="1"/>
        </dgm:presLayoutVars>
      </dgm:prSet>
      <dgm:spPr/>
    </dgm:pt>
    <dgm:pt modelId="{DC0D2F99-73FC-C24A-88E3-7608F54736FA}" type="pres">
      <dgm:prSet presAssocID="{7889E146-647D-472B-BE79-59E2B366D3D2}" presName="spacer" presStyleCnt="0"/>
      <dgm:spPr/>
    </dgm:pt>
    <dgm:pt modelId="{6A39E378-94F9-084F-AA71-6739EFA286D9}" type="pres">
      <dgm:prSet presAssocID="{7138D3CD-C734-4FA4-85C9-05E3637C13E0}" presName="parentText" presStyleLbl="node1" presStyleIdx="1" presStyleCnt="4">
        <dgm:presLayoutVars>
          <dgm:chMax val="0"/>
          <dgm:bulletEnabled val="1"/>
        </dgm:presLayoutVars>
      </dgm:prSet>
      <dgm:spPr/>
    </dgm:pt>
    <dgm:pt modelId="{F26FD567-2F73-FF45-AF98-B7DE13E017FA}" type="pres">
      <dgm:prSet presAssocID="{9AAF4D53-CA72-4AAA-9D6A-FCE3463977CA}" presName="spacer" presStyleCnt="0"/>
      <dgm:spPr/>
    </dgm:pt>
    <dgm:pt modelId="{B679161D-FFB0-3D44-B0DB-CA72D56E4BE3}" type="pres">
      <dgm:prSet presAssocID="{1B78607E-4463-440B-AFE8-4D2DF2365047}" presName="parentText" presStyleLbl="node1" presStyleIdx="2" presStyleCnt="4">
        <dgm:presLayoutVars>
          <dgm:chMax val="0"/>
          <dgm:bulletEnabled val="1"/>
        </dgm:presLayoutVars>
      </dgm:prSet>
      <dgm:spPr/>
    </dgm:pt>
    <dgm:pt modelId="{5C4ECF28-63D3-4744-8D99-00D8AE8407A3}" type="pres">
      <dgm:prSet presAssocID="{C4A6AEE1-E9C3-4844-8E4E-C24AD0E0F3D1}" presName="spacer" presStyleCnt="0"/>
      <dgm:spPr/>
    </dgm:pt>
    <dgm:pt modelId="{75887580-3511-2A4B-A406-DCE954BA3BDD}" type="pres">
      <dgm:prSet presAssocID="{A409934D-3FD2-45AC-A787-A9F0B0373C8E}" presName="parentText" presStyleLbl="node1" presStyleIdx="3" presStyleCnt="4">
        <dgm:presLayoutVars>
          <dgm:chMax val="0"/>
          <dgm:bulletEnabled val="1"/>
        </dgm:presLayoutVars>
      </dgm:prSet>
      <dgm:spPr/>
    </dgm:pt>
  </dgm:ptLst>
  <dgm:cxnLst>
    <dgm:cxn modelId="{79CD1D01-F821-BE4F-97A1-07A567778E13}" type="presOf" srcId="{1B78607E-4463-440B-AFE8-4D2DF2365047}" destId="{B679161D-FFB0-3D44-B0DB-CA72D56E4BE3}" srcOrd="0" destOrd="0" presId="urn:microsoft.com/office/officeart/2005/8/layout/vList2"/>
    <dgm:cxn modelId="{402AEA10-58C5-4888-945D-4A7A9F41D0A3}" srcId="{A5D17C9D-4DA2-4DB1-8BB4-AA4BEE434ED8}" destId="{7138D3CD-C734-4FA4-85C9-05E3637C13E0}" srcOrd="1" destOrd="0" parTransId="{58F99767-5216-4714-B99A-3AFD065260B1}" sibTransId="{9AAF4D53-CA72-4AAA-9D6A-FCE3463977CA}"/>
    <dgm:cxn modelId="{EC210498-CB09-4B18-8852-07A5D33CE926}" srcId="{A5D17C9D-4DA2-4DB1-8BB4-AA4BEE434ED8}" destId="{A409934D-3FD2-45AC-A787-A9F0B0373C8E}" srcOrd="3" destOrd="0" parTransId="{ABF56113-175E-4F40-8DDA-F1B2A536170B}" sibTransId="{CD7B7DD5-C65B-4B47-A75D-06B478A13BCD}"/>
    <dgm:cxn modelId="{C32C439D-702B-FC4C-B50D-3C00EB710711}" type="presOf" srcId="{0E7777E4-68B8-497B-87F3-E24D9FF5A7D0}" destId="{70B040B8-C083-F040-BAFD-B83C542C1A8C}" srcOrd="0" destOrd="0" presId="urn:microsoft.com/office/officeart/2005/8/layout/vList2"/>
    <dgm:cxn modelId="{7430EAAB-D3AE-0C4A-8B97-698A9B100ACE}" type="presOf" srcId="{7138D3CD-C734-4FA4-85C9-05E3637C13E0}" destId="{6A39E378-94F9-084F-AA71-6739EFA286D9}" srcOrd="0" destOrd="0" presId="urn:microsoft.com/office/officeart/2005/8/layout/vList2"/>
    <dgm:cxn modelId="{528D76B8-BBCB-FF4D-841E-ED3286B93569}" type="presOf" srcId="{A5D17C9D-4DA2-4DB1-8BB4-AA4BEE434ED8}" destId="{1083726B-A74B-D34E-9BD6-DEDB62916801}" srcOrd="0" destOrd="0" presId="urn:microsoft.com/office/officeart/2005/8/layout/vList2"/>
    <dgm:cxn modelId="{F9F3F2C7-402E-481B-B5DF-696FCFC523BC}" srcId="{A5D17C9D-4DA2-4DB1-8BB4-AA4BEE434ED8}" destId="{1B78607E-4463-440B-AFE8-4D2DF2365047}" srcOrd="2" destOrd="0" parTransId="{1EF6066A-35E7-4928-A7DB-BC0FF8477D4C}" sibTransId="{C4A6AEE1-E9C3-4844-8E4E-C24AD0E0F3D1}"/>
    <dgm:cxn modelId="{6E019EF1-55D9-3C44-B6DF-37C553DD69C1}" type="presOf" srcId="{A409934D-3FD2-45AC-A787-A9F0B0373C8E}" destId="{75887580-3511-2A4B-A406-DCE954BA3BDD}" srcOrd="0" destOrd="0" presId="urn:microsoft.com/office/officeart/2005/8/layout/vList2"/>
    <dgm:cxn modelId="{B43EA0F5-1998-48B2-8B90-B3056990EB79}" srcId="{A5D17C9D-4DA2-4DB1-8BB4-AA4BEE434ED8}" destId="{0E7777E4-68B8-497B-87F3-E24D9FF5A7D0}" srcOrd="0" destOrd="0" parTransId="{9E09E843-E1A8-42CA-8CE2-E0EFDFE2AA41}" sibTransId="{7889E146-647D-472B-BE79-59E2B366D3D2}"/>
    <dgm:cxn modelId="{B5B091B6-1CE8-D341-95BA-1047D291B02A}" type="presParOf" srcId="{1083726B-A74B-D34E-9BD6-DEDB62916801}" destId="{70B040B8-C083-F040-BAFD-B83C542C1A8C}" srcOrd="0" destOrd="0" presId="urn:microsoft.com/office/officeart/2005/8/layout/vList2"/>
    <dgm:cxn modelId="{2177D675-EE87-8840-B374-D05C3D568F57}" type="presParOf" srcId="{1083726B-A74B-D34E-9BD6-DEDB62916801}" destId="{DC0D2F99-73FC-C24A-88E3-7608F54736FA}" srcOrd="1" destOrd="0" presId="urn:microsoft.com/office/officeart/2005/8/layout/vList2"/>
    <dgm:cxn modelId="{6AAC302A-096B-7742-84A3-6D0C00AF82DB}" type="presParOf" srcId="{1083726B-A74B-D34E-9BD6-DEDB62916801}" destId="{6A39E378-94F9-084F-AA71-6739EFA286D9}" srcOrd="2" destOrd="0" presId="urn:microsoft.com/office/officeart/2005/8/layout/vList2"/>
    <dgm:cxn modelId="{140D6302-F731-7A43-8FAF-B6483AC2BA45}" type="presParOf" srcId="{1083726B-A74B-D34E-9BD6-DEDB62916801}" destId="{F26FD567-2F73-FF45-AF98-B7DE13E017FA}" srcOrd="3" destOrd="0" presId="urn:microsoft.com/office/officeart/2005/8/layout/vList2"/>
    <dgm:cxn modelId="{E93447B2-8879-6643-AFCE-168F0AE11D47}" type="presParOf" srcId="{1083726B-A74B-D34E-9BD6-DEDB62916801}" destId="{B679161D-FFB0-3D44-B0DB-CA72D56E4BE3}" srcOrd="4" destOrd="0" presId="urn:microsoft.com/office/officeart/2005/8/layout/vList2"/>
    <dgm:cxn modelId="{074824F7-DC89-DF4E-8DA9-0968704FC89F}" type="presParOf" srcId="{1083726B-A74B-D34E-9BD6-DEDB62916801}" destId="{5C4ECF28-63D3-4744-8D99-00D8AE8407A3}" srcOrd="5" destOrd="0" presId="urn:microsoft.com/office/officeart/2005/8/layout/vList2"/>
    <dgm:cxn modelId="{946ED946-7A36-5F4B-8C22-D39335DEE303}" type="presParOf" srcId="{1083726B-A74B-D34E-9BD6-DEDB62916801}" destId="{75887580-3511-2A4B-A406-DCE954BA3BDD}"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39AD34D-B7D3-43C5-9854-57A101C833BF}"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4D5ABB39-780E-4831-81C6-D8C3018E6F7B}">
      <dgm:prSet/>
      <dgm:spPr/>
      <dgm:t>
        <a:bodyPr/>
        <a:lstStyle/>
        <a:p>
          <a:r>
            <a:rPr lang="en-GB" b="1"/>
            <a:t>Domiciliary care</a:t>
          </a:r>
          <a:r>
            <a:rPr lang="en-GB"/>
            <a:t> provides support at home, including personal care, medication, and household tasks (CQC, 2022).</a:t>
          </a:r>
          <a:endParaRPr lang="en-US"/>
        </a:p>
      </dgm:t>
    </dgm:pt>
    <dgm:pt modelId="{83A7D2C8-9C92-4867-A323-4482C2FC8D70}" type="parTrans" cxnId="{C9BCE8C3-EEC6-4556-98A8-5597F4A79E05}">
      <dgm:prSet/>
      <dgm:spPr/>
      <dgm:t>
        <a:bodyPr/>
        <a:lstStyle/>
        <a:p>
          <a:endParaRPr lang="en-US"/>
        </a:p>
      </dgm:t>
    </dgm:pt>
    <dgm:pt modelId="{30F8EFAF-BA07-445B-870F-A760908AD6D8}" type="sibTrans" cxnId="{C9BCE8C3-EEC6-4556-98A8-5597F4A79E05}">
      <dgm:prSet/>
      <dgm:spPr/>
      <dgm:t>
        <a:bodyPr/>
        <a:lstStyle/>
        <a:p>
          <a:endParaRPr lang="en-US"/>
        </a:p>
      </dgm:t>
    </dgm:pt>
    <dgm:pt modelId="{AE4B0154-5E42-4D82-AAE4-71F75992264B}">
      <dgm:prSet/>
      <dgm:spPr/>
      <dgm:t>
        <a:bodyPr/>
        <a:lstStyle/>
        <a:p>
          <a:r>
            <a:rPr lang="en-GB" b="1"/>
            <a:t>Day centres</a:t>
          </a:r>
          <a:r>
            <a:rPr lang="en-GB"/>
            <a:t> offer social interaction, activities, and short-term respite for carers.</a:t>
          </a:r>
          <a:endParaRPr lang="en-US"/>
        </a:p>
      </dgm:t>
    </dgm:pt>
    <dgm:pt modelId="{D43A5E3E-6889-49C2-84CF-C22F715B9ACC}" type="parTrans" cxnId="{9375C01C-3265-4DEA-B3B3-1AB8BFE6ADA4}">
      <dgm:prSet/>
      <dgm:spPr/>
      <dgm:t>
        <a:bodyPr/>
        <a:lstStyle/>
        <a:p>
          <a:endParaRPr lang="en-US"/>
        </a:p>
      </dgm:t>
    </dgm:pt>
    <dgm:pt modelId="{A894AC71-6533-4D18-BAA9-B54D711CD253}" type="sibTrans" cxnId="{9375C01C-3265-4DEA-B3B3-1AB8BFE6ADA4}">
      <dgm:prSet/>
      <dgm:spPr/>
      <dgm:t>
        <a:bodyPr/>
        <a:lstStyle/>
        <a:p>
          <a:endParaRPr lang="en-US"/>
        </a:p>
      </dgm:t>
    </dgm:pt>
    <dgm:pt modelId="{20B90E12-D292-46A5-B2D6-10BEAA39D43B}">
      <dgm:prSet/>
      <dgm:spPr/>
      <dgm:t>
        <a:bodyPr/>
        <a:lstStyle/>
        <a:p>
          <a:r>
            <a:rPr lang="en-GB"/>
            <a:t>Strengths: Enables independence, personalised support, maintains social connections .</a:t>
          </a:r>
          <a:endParaRPr lang="en-US"/>
        </a:p>
      </dgm:t>
    </dgm:pt>
    <dgm:pt modelId="{83315BFF-44C7-40E5-BFF6-021B2644DDF9}" type="parTrans" cxnId="{092DEDD4-90E6-4CE8-9052-0C6CA7572F25}">
      <dgm:prSet/>
      <dgm:spPr/>
      <dgm:t>
        <a:bodyPr/>
        <a:lstStyle/>
        <a:p>
          <a:endParaRPr lang="en-US"/>
        </a:p>
      </dgm:t>
    </dgm:pt>
    <dgm:pt modelId="{DFF95368-2F80-468D-8EC4-7D39D9CAF2C7}" type="sibTrans" cxnId="{092DEDD4-90E6-4CE8-9052-0C6CA7572F25}">
      <dgm:prSet/>
      <dgm:spPr/>
      <dgm:t>
        <a:bodyPr/>
        <a:lstStyle/>
        <a:p>
          <a:endParaRPr lang="en-US"/>
        </a:p>
      </dgm:t>
    </dgm:pt>
    <dgm:pt modelId="{B0B2912C-002D-4E90-B57D-B7BECAC206B6}">
      <dgm:prSet/>
      <dgm:spPr/>
      <dgm:t>
        <a:bodyPr/>
        <a:lstStyle/>
        <a:p>
          <a:r>
            <a:rPr lang="en-GB"/>
            <a:t>Limitations: Limited availability, variability in service quality, staffing challenges (Skills for Care, 2023).</a:t>
          </a:r>
          <a:endParaRPr lang="en-US"/>
        </a:p>
      </dgm:t>
    </dgm:pt>
    <dgm:pt modelId="{75727AB1-ECFD-4A56-99D5-94B57B5CA619}" type="parTrans" cxnId="{00710F7F-63CB-4775-A43A-6CC61D6D9491}">
      <dgm:prSet/>
      <dgm:spPr/>
      <dgm:t>
        <a:bodyPr/>
        <a:lstStyle/>
        <a:p>
          <a:endParaRPr lang="en-US"/>
        </a:p>
      </dgm:t>
    </dgm:pt>
    <dgm:pt modelId="{6BA9A0E6-DA27-4D1D-A23A-50B12DFDEEB0}" type="sibTrans" cxnId="{00710F7F-63CB-4775-A43A-6CC61D6D9491}">
      <dgm:prSet/>
      <dgm:spPr/>
      <dgm:t>
        <a:bodyPr/>
        <a:lstStyle/>
        <a:p>
          <a:endParaRPr lang="en-US"/>
        </a:p>
      </dgm:t>
    </dgm:pt>
    <dgm:pt modelId="{2D34C9A0-0C9C-4B33-8B8E-BB2884C8071F}">
      <dgm:prSet/>
      <dgm:spPr/>
      <dgm:t>
        <a:bodyPr/>
        <a:lstStyle/>
        <a:p>
          <a:r>
            <a:rPr lang="en-GB"/>
            <a:t>Policy impact: Care Act 2014 promotes wellbeing and personalisation; NHS Long Term Plan supports integration of health and social care for older adults (Care Act, 2014).</a:t>
          </a:r>
          <a:endParaRPr lang="en-US"/>
        </a:p>
      </dgm:t>
    </dgm:pt>
    <dgm:pt modelId="{710937AC-996F-41B0-B104-8D2261F5FFB4}" type="parTrans" cxnId="{D6158063-7A0A-42C9-8D46-38AD55D23C93}">
      <dgm:prSet/>
      <dgm:spPr/>
      <dgm:t>
        <a:bodyPr/>
        <a:lstStyle/>
        <a:p>
          <a:endParaRPr lang="en-US"/>
        </a:p>
      </dgm:t>
    </dgm:pt>
    <dgm:pt modelId="{897B3DD5-0AEC-47DE-B616-958AA1CC2F99}" type="sibTrans" cxnId="{D6158063-7A0A-42C9-8D46-38AD55D23C93}">
      <dgm:prSet/>
      <dgm:spPr/>
      <dgm:t>
        <a:bodyPr/>
        <a:lstStyle/>
        <a:p>
          <a:endParaRPr lang="en-US"/>
        </a:p>
      </dgm:t>
    </dgm:pt>
    <dgm:pt modelId="{B37B020C-C4DB-7B42-9CC1-75C98B04A9B0}" type="pres">
      <dgm:prSet presAssocID="{139AD34D-B7D3-43C5-9854-57A101C833BF}" presName="diagram" presStyleCnt="0">
        <dgm:presLayoutVars>
          <dgm:dir/>
          <dgm:resizeHandles val="exact"/>
        </dgm:presLayoutVars>
      </dgm:prSet>
      <dgm:spPr/>
    </dgm:pt>
    <dgm:pt modelId="{C755B98A-0EBD-944A-BB17-36C6CE3A4925}" type="pres">
      <dgm:prSet presAssocID="{4D5ABB39-780E-4831-81C6-D8C3018E6F7B}" presName="node" presStyleLbl="node1" presStyleIdx="0" presStyleCnt="5">
        <dgm:presLayoutVars>
          <dgm:bulletEnabled val="1"/>
        </dgm:presLayoutVars>
      </dgm:prSet>
      <dgm:spPr/>
    </dgm:pt>
    <dgm:pt modelId="{534B9155-2F1A-5D49-B603-F000901716F0}" type="pres">
      <dgm:prSet presAssocID="{30F8EFAF-BA07-445B-870F-A760908AD6D8}" presName="sibTrans" presStyleCnt="0"/>
      <dgm:spPr/>
    </dgm:pt>
    <dgm:pt modelId="{47075574-8838-AE4D-BE71-2D3F906AF8AE}" type="pres">
      <dgm:prSet presAssocID="{AE4B0154-5E42-4D82-AAE4-71F75992264B}" presName="node" presStyleLbl="node1" presStyleIdx="1" presStyleCnt="5">
        <dgm:presLayoutVars>
          <dgm:bulletEnabled val="1"/>
        </dgm:presLayoutVars>
      </dgm:prSet>
      <dgm:spPr/>
    </dgm:pt>
    <dgm:pt modelId="{37B7F1B3-6B0E-0B4A-981E-7FF1D4871724}" type="pres">
      <dgm:prSet presAssocID="{A894AC71-6533-4D18-BAA9-B54D711CD253}" presName="sibTrans" presStyleCnt="0"/>
      <dgm:spPr/>
    </dgm:pt>
    <dgm:pt modelId="{E91BD3AE-2546-2647-9F2C-2E86DC4DD1E2}" type="pres">
      <dgm:prSet presAssocID="{20B90E12-D292-46A5-B2D6-10BEAA39D43B}" presName="node" presStyleLbl="node1" presStyleIdx="2" presStyleCnt="5">
        <dgm:presLayoutVars>
          <dgm:bulletEnabled val="1"/>
        </dgm:presLayoutVars>
      </dgm:prSet>
      <dgm:spPr/>
    </dgm:pt>
    <dgm:pt modelId="{759A45BF-BC9E-824D-AF29-905ECFAEDE04}" type="pres">
      <dgm:prSet presAssocID="{DFF95368-2F80-468D-8EC4-7D39D9CAF2C7}" presName="sibTrans" presStyleCnt="0"/>
      <dgm:spPr/>
    </dgm:pt>
    <dgm:pt modelId="{7486D326-1718-AC4B-95C2-26B227B6BA4E}" type="pres">
      <dgm:prSet presAssocID="{B0B2912C-002D-4E90-B57D-B7BECAC206B6}" presName="node" presStyleLbl="node1" presStyleIdx="3" presStyleCnt="5">
        <dgm:presLayoutVars>
          <dgm:bulletEnabled val="1"/>
        </dgm:presLayoutVars>
      </dgm:prSet>
      <dgm:spPr/>
    </dgm:pt>
    <dgm:pt modelId="{D9EF872F-6918-914B-A2BF-58C255A6456F}" type="pres">
      <dgm:prSet presAssocID="{6BA9A0E6-DA27-4D1D-A23A-50B12DFDEEB0}" presName="sibTrans" presStyleCnt="0"/>
      <dgm:spPr/>
    </dgm:pt>
    <dgm:pt modelId="{6DE1B207-9C25-E14F-950A-7E12A1D9973D}" type="pres">
      <dgm:prSet presAssocID="{2D34C9A0-0C9C-4B33-8B8E-BB2884C8071F}" presName="node" presStyleLbl="node1" presStyleIdx="4" presStyleCnt="5">
        <dgm:presLayoutVars>
          <dgm:bulletEnabled val="1"/>
        </dgm:presLayoutVars>
      </dgm:prSet>
      <dgm:spPr/>
    </dgm:pt>
  </dgm:ptLst>
  <dgm:cxnLst>
    <dgm:cxn modelId="{310D7916-3268-4D4B-86BE-F3C30FD887B6}" type="presOf" srcId="{2D34C9A0-0C9C-4B33-8B8E-BB2884C8071F}" destId="{6DE1B207-9C25-E14F-950A-7E12A1D9973D}" srcOrd="0" destOrd="0" presId="urn:microsoft.com/office/officeart/2005/8/layout/default"/>
    <dgm:cxn modelId="{9375C01C-3265-4DEA-B3B3-1AB8BFE6ADA4}" srcId="{139AD34D-B7D3-43C5-9854-57A101C833BF}" destId="{AE4B0154-5E42-4D82-AAE4-71F75992264B}" srcOrd="1" destOrd="0" parTransId="{D43A5E3E-6889-49C2-84CF-C22F715B9ACC}" sibTransId="{A894AC71-6533-4D18-BAA9-B54D711CD253}"/>
    <dgm:cxn modelId="{53D8AD5E-175F-AC4A-9335-46BC6CA716B1}" type="presOf" srcId="{AE4B0154-5E42-4D82-AAE4-71F75992264B}" destId="{47075574-8838-AE4D-BE71-2D3F906AF8AE}" srcOrd="0" destOrd="0" presId="urn:microsoft.com/office/officeart/2005/8/layout/default"/>
    <dgm:cxn modelId="{D8583441-02BA-9846-89E1-9CDA2CA2A4CB}" type="presOf" srcId="{20B90E12-D292-46A5-B2D6-10BEAA39D43B}" destId="{E91BD3AE-2546-2647-9F2C-2E86DC4DD1E2}" srcOrd="0" destOrd="0" presId="urn:microsoft.com/office/officeart/2005/8/layout/default"/>
    <dgm:cxn modelId="{D6158063-7A0A-42C9-8D46-38AD55D23C93}" srcId="{139AD34D-B7D3-43C5-9854-57A101C833BF}" destId="{2D34C9A0-0C9C-4B33-8B8E-BB2884C8071F}" srcOrd="4" destOrd="0" parTransId="{710937AC-996F-41B0-B104-8D2261F5FFB4}" sibTransId="{897B3DD5-0AEC-47DE-B616-958AA1CC2F99}"/>
    <dgm:cxn modelId="{DB0B8E50-497A-624C-A6EE-0A41CF60F261}" type="presOf" srcId="{139AD34D-B7D3-43C5-9854-57A101C833BF}" destId="{B37B020C-C4DB-7B42-9CC1-75C98B04A9B0}" srcOrd="0" destOrd="0" presId="urn:microsoft.com/office/officeart/2005/8/layout/default"/>
    <dgm:cxn modelId="{00710F7F-63CB-4775-A43A-6CC61D6D9491}" srcId="{139AD34D-B7D3-43C5-9854-57A101C833BF}" destId="{B0B2912C-002D-4E90-B57D-B7BECAC206B6}" srcOrd="3" destOrd="0" parTransId="{75727AB1-ECFD-4A56-99D5-94B57B5CA619}" sibTransId="{6BA9A0E6-DA27-4D1D-A23A-50B12DFDEEB0}"/>
    <dgm:cxn modelId="{D4E01390-2743-FE44-B89B-88955E8ECB40}" type="presOf" srcId="{B0B2912C-002D-4E90-B57D-B7BECAC206B6}" destId="{7486D326-1718-AC4B-95C2-26B227B6BA4E}" srcOrd="0" destOrd="0" presId="urn:microsoft.com/office/officeart/2005/8/layout/default"/>
    <dgm:cxn modelId="{C9BCE8C3-EEC6-4556-98A8-5597F4A79E05}" srcId="{139AD34D-B7D3-43C5-9854-57A101C833BF}" destId="{4D5ABB39-780E-4831-81C6-D8C3018E6F7B}" srcOrd="0" destOrd="0" parTransId="{83A7D2C8-9C92-4867-A323-4482C2FC8D70}" sibTransId="{30F8EFAF-BA07-445B-870F-A760908AD6D8}"/>
    <dgm:cxn modelId="{092DEDD4-90E6-4CE8-9052-0C6CA7572F25}" srcId="{139AD34D-B7D3-43C5-9854-57A101C833BF}" destId="{20B90E12-D292-46A5-B2D6-10BEAA39D43B}" srcOrd="2" destOrd="0" parTransId="{83315BFF-44C7-40E5-BFF6-021B2644DDF9}" sibTransId="{DFF95368-2F80-468D-8EC4-7D39D9CAF2C7}"/>
    <dgm:cxn modelId="{EA21E7F4-AA49-AE45-9201-4072BC7EFF2B}" type="presOf" srcId="{4D5ABB39-780E-4831-81C6-D8C3018E6F7B}" destId="{C755B98A-0EBD-944A-BB17-36C6CE3A4925}" srcOrd="0" destOrd="0" presId="urn:microsoft.com/office/officeart/2005/8/layout/default"/>
    <dgm:cxn modelId="{83D2D23E-C052-734C-B997-431D24B8B4B3}" type="presParOf" srcId="{B37B020C-C4DB-7B42-9CC1-75C98B04A9B0}" destId="{C755B98A-0EBD-944A-BB17-36C6CE3A4925}" srcOrd="0" destOrd="0" presId="urn:microsoft.com/office/officeart/2005/8/layout/default"/>
    <dgm:cxn modelId="{2C817876-9ECD-2341-8BC4-C75CE4E828DB}" type="presParOf" srcId="{B37B020C-C4DB-7B42-9CC1-75C98B04A9B0}" destId="{534B9155-2F1A-5D49-B603-F000901716F0}" srcOrd="1" destOrd="0" presId="urn:microsoft.com/office/officeart/2005/8/layout/default"/>
    <dgm:cxn modelId="{C57A9872-2520-F44C-A90E-587893D83A7E}" type="presParOf" srcId="{B37B020C-C4DB-7B42-9CC1-75C98B04A9B0}" destId="{47075574-8838-AE4D-BE71-2D3F906AF8AE}" srcOrd="2" destOrd="0" presId="urn:microsoft.com/office/officeart/2005/8/layout/default"/>
    <dgm:cxn modelId="{99B5D773-F811-C142-A5A2-3A9A034F0ECA}" type="presParOf" srcId="{B37B020C-C4DB-7B42-9CC1-75C98B04A9B0}" destId="{37B7F1B3-6B0E-0B4A-981E-7FF1D4871724}" srcOrd="3" destOrd="0" presId="urn:microsoft.com/office/officeart/2005/8/layout/default"/>
    <dgm:cxn modelId="{9E9B598A-E67D-2A4F-B64E-CCE1CA60B791}" type="presParOf" srcId="{B37B020C-C4DB-7B42-9CC1-75C98B04A9B0}" destId="{E91BD3AE-2546-2647-9F2C-2E86DC4DD1E2}" srcOrd="4" destOrd="0" presId="urn:microsoft.com/office/officeart/2005/8/layout/default"/>
    <dgm:cxn modelId="{A94A5664-EE26-D24B-990F-D4556BB1DFF8}" type="presParOf" srcId="{B37B020C-C4DB-7B42-9CC1-75C98B04A9B0}" destId="{759A45BF-BC9E-824D-AF29-905ECFAEDE04}" srcOrd="5" destOrd="0" presId="urn:microsoft.com/office/officeart/2005/8/layout/default"/>
    <dgm:cxn modelId="{DC25B906-2BF0-FE47-8477-43169C61A113}" type="presParOf" srcId="{B37B020C-C4DB-7B42-9CC1-75C98B04A9B0}" destId="{7486D326-1718-AC4B-95C2-26B227B6BA4E}" srcOrd="6" destOrd="0" presId="urn:microsoft.com/office/officeart/2005/8/layout/default"/>
    <dgm:cxn modelId="{24656E8C-4CB3-6C41-823A-CA15363548F8}" type="presParOf" srcId="{B37B020C-C4DB-7B42-9CC1-75C98B04A9B0}" destId="{D9EF872F-6918-914B-A2BF-58C255A6456F}" srcOrd="7" destOrd="0" presId="urn:microsoft.com/office/officeart/2005/8/layout/default"/>
    <dgm:cxn modelId="{C3AD47AB-7DF8-3842-A489-D7C598EF9231}" type="presParOf" srcId="{B37B020C-C4DB-7B42-9CC1-75C98B04A9B0}" destId="{6DE1B207-9C25-E14F-950A-7E12A1D9973D}" srcOrd="8"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17BFE9E-4130-494C-9FE5-DA0073861C64}" type="doc">
      <dgm:prSet loTypeId="urn:microsoft.com/office/officeart/2016/7/layout/RepeatingBendingProcessNew" loCatId="process" qsTypeId="urn:microsoft.com/office/officeart/2005/8/quickstyle/simple4" qsCatId="simple" csTypeId="urn:microsoft.com/office/officeart/2005/8/colors/accent2_2" csCatId="accent2"/>
      <dgm:spPr/>
      <dgm:t>
        <a:bodyPr/>
        <a:lstStyle/>
        <a:p>
          <a:endParaRPr lang="en-US"/>
        </a:p>
      </dgm:t>
    </dgm:pt>
    <dgm:pt modelId="{0DA28884-4381-4089-82AC-1436F96474E3}">
      <dgm:prSet/>
      <dgm:spPr/>
      <dgm:t>
        <a:bodyPr/>
        <a:lstStyle/>
        <a:p>
          <a:r>
            <a:rPr lang="en-GB"/>
            <a:t>Telecare and remote monitoring support independence at home.</a:t>
          </a:r>
          <a:endParaRPr lang="en-US"/>
        </a:p>
      </dgm:t>
    </dgm:pt>
    <dgm:pt modelId="{7807A1F1-DC93-4E97-884F-F4DEA208D772}" type="parTrans" cxnId="{A398DCF8-2C2A-4A56-83F8-4475A30DF46B}">
      <dgm:prSet/>
      <dgm:spPr/>
      <dgm:t>
        <a:bodyPr/>
        <a:lstStyle/>
        <a:p>
          <a:endParaRPr lang="en-US"/>
        </a:p>
      </dgm:t>
    </dgm:pt>
    <dgm:pt modelId="{668B10EC-C318-43E4-8DA2-B86CCDE11968}" type="sibTrans" cxnId="{A398DCF8-2C2A-4A56-83F8-4475A30DF46B}">
      <dgm:prSet/>
      <dgm:spPr/>
      <dgm:t>
        <a:bodyPr/>
        <a:lstStyle/>
        <a:p>
          <a:endParaRPr lang="en-US"/>
        </a:p>
      </dgm:t>
    </dgm:pt>
    <dgm:pt modelId="{C32BEAFD-A076-41B4-AD36-691494973F5A}">
      <dgm:prSet/>
      <dgm:spPr/>
      <dgm:t>
        <a:bodyPr/>
        <a:lstStyle/>
        <a:p>
          <a:r>
            <a:rPr lang="en-GB"/>
            <a:t>Smart home technologies and wearable sensors enhance safety and daily living .</a:t>
          </a:r>
          <a:endParaRPr lang="en-US"/>
        </a:p>
      </dgm:t>
    </dgm:pt>
    <dgm:pt modelId="{08627A3B-1C7C-4761-9B9D-BF6B6AAADFBB}" type="parTrans" cxnId="{A4DD9E19-4E42-4119-81AA-5F98AB6122DD}">
      <dgm:prSet/>
      <dgm:spPr/>
      <dgm:t>
        <a:bodyPr/>
        <a:lstStyle/>
        <a:p>
          <a:endParaRPr lang="en-US"/>
        </a:p>
      </dgm:t>
    </dgm:pt>
    <dgm:pt modelId="{70AB7B23-F724-4C72-8D5F-9107C6778642}" type="sibTrans" cxnId="{A4DD9E19-4E42-4119-81AA-5F98AB6122DD}">
      <dgm:prSet/>
      <dgm:spPr/>
      <dgm:t>
        <a:bodyPr/>
        <a:lstStyle/>
        <a:p>
          <a:endParaRPr lang="en-US"/>
        </a:p>
      </dgm:t>
    </dgm:pt>
    <dgm:pt modelId="{8AD63075-7076-4236-96A7-79245FF340E4}">
      <dgm:prSet/>
      <dgm:spPr/>
      <dgm:t>
        <a:bodyPr/>
        <a:lstStyle/>
        <a:p>
          <a:r>
            <a:rPr lang="en-GB"/>
            <a:t>Robotics and AI tools assist with mobility and reminders for medication (Miller,2020).</a:t>
          </a:r>
          <a:endParaRPr lang="en-US"/>
        </a:p>
      </dgm:t>
    </dgm:pt>
    <dgm:pt modelId="{49A32816-3534-43F0-A67E-68AEDD063A62}" type="parTrans" cxnId="{E2766F2D-DE0F-477E-8562-380C8FF6FC49}">
      <dgm:prSet/>
      <dgm:spPr/>
      <dgm:t>
        <a:bodyPr/>
        <a:lstStyle/>
        <a:p>
          <a:endParaRPr lang="en-US"/>
        </a:p>
      </dgm:t>
    </dgm:pt>
    <dgm:pt modelId="{E5EE54C2-DB55-403F-AB14-ACB09F410E6B}" type="sibTrans" cxnId="{E2766F2D-DE0F-477E-8562-380C8FF6FC49}">
      <dgm:prSet/>
      <dgm:spPr/>
      <dgm:t>
        <a:bodyPr/>
        <a:lstStyle/>
        <a:p>
          <a:endParaRPr lang="en-US"/>
        </a:p>
      </dgm:t>
    </dgm:pt>
    <dgm:pt modelId="{FA03612B-1C8C-4A51-8F08-CAE8E5E3C162}">
      <dgm:prSet/>
      <dgm:spPr/>
      <dgm:t>
        <a:bodyPr/>
        <a:lstStyle/>
        <a:p>
          <a:r>
            <a:rPr lang="en-GB"/>
            <a:t>Benefits: Promote autonomy, safety, and timely intervention.</a:t>
          </a:r>
          <a:endParaRPr lang="en-US"/>
        </a:p>
      </dgm:t>
    </dgm:pt>
    <dgm:pt modelId="{5E10BF8E-C671-471C-8C73-4A887F18401D}" type="parTrans" cxnId="{7D47E7FD-D96B-4ED4-9E19-B455266421C7}">
      <dgm:prSet/>
      <dgm:spPr/>
      <dgm:t>
        <a:bodyPr/>
        <a:lstStyle/>
        <a:p>
          <a:endParaRPr lang="en-US"/>
        </a:p>
      </dgm:t>
    </dgm:pt>
    <dgm:pt modelId="{850684B6-8262-41DE-ABB5-400FF8510EE7}" type="sibTrans" cxnId="{7D47E7FD-D96B-4ED4-9E19-B455266421C7}">
      <dgm:prSet/>
      <dgm:spPr/>
      <dgm:t>
        <a:bodyPr/>
        <a:lstStyle/>
        <a:p>
          <a:endParaRPr lang="en-US"/>
        </a:p>
      </dgm:t>
    </dgm:pt>
    <dgm:pt modelId="{AA32C59C-8492-43CA-B8D2-F60D97290B5F}">
      <dgm:prSet/>
      <dgm:spPr/>
      <dgm:t>
        <a:bodyPr/>
        <a:lstStyle/>
        <a:p>
          <a:r>
            <a:rPr lang="en-GB"/>
            <a:t>Limitations: Digital exclusion, cost, ethical concerns, and need for staff training (WHO, 2021).</a:t>
          </a:r>
          <a:endParaRPr lang="en-US"/>
        </a:p>
      </dgm:t>
    </dgm:pt>
    <dgm:pt modelId="{54A9AB60-2165-46FB-A2B7-782DFF515A6B}" type="parTrans" cxnId="{418D764F-281C-4BAC-B6EB-D78A166C2140}">
      <dgm:prSet/>
      <dgm:spPr/>
      <dgm:t>
        <a:bodyPr/>
        <a:lstStyle/>
        <a:p>
          <a:endParaRPr lang="en-US"/>
        </a:p>
      </dgm:t>
    </dgm:pt>
    <dgm:pt modelId="{3A2231D2-9D12-4B2F-B40B-B36986870212}" type="sibTrans" cxnId="{418D764F-281C-4BAC-B6EB-D78A166C2140}">
      <dgm:prSet/>
      <dgm:spPr/>
      <dgm:t>
        <a:bodyPr/>
        <a:lstStyle/>
        <a:p>
          <a:endParaRPr lang="en-US"/>
        </a:p>
      </dgm:t>
    </dgm:pt>
    <dgm:pt modelId="{B5B705F2-8BC5-C047-9F0B-C92198A57EAD}" type="pres">
      <dgm:prSet presAssocID="{917BFE9E-4130-494C-9FE5-DA0073861C64}" presName="Name0" presStyleCnt="0">
        <dgm:presLayoutVars>
          <dgm:dir/>
          <dgm:resizeHandles val="exact"/>
        </dgm:presLayoutVars>
      </dgm:prSet>
      <dgm:spPr/>
    </dgm:pt>
    <dgm:pt modelId="{3FDC768F-BEED-EC4F-B7D1-B199754B0568}" type="pres">
      <dgm:prSet presAssocID="{0DA28884-4381-4089-82AC-1436F96474E3}" presName="node" presStyleLbl="node1" presStyleIdx="0" presStyleCnt="5">
        <dgm:presLayoutVars>
          <dgm:bulletEnabled val="1"/>
        </dgm:presLayoutVars>
      </dgm:prSet>
      <dgm:spPr/>
    </dgm:pt>
    <dgm:pt modelId="{741AFC7D-3FAD-6F4C-8DFD-A434C35291DF}" type="pres">
      <dgm:prSet presAssocID="{668B10EC-C318-43E4-8DA2-B86CCDE11968}" presName="sibTrans" presStyleLbl="sibTrans1D1" presStyleIdx="0" presStyleCnt="4"/>
      <dgm:spPr/>
    </dgm:pt>
    <dgm:pt modelId="{52BB334A-3086-DA46-B59D-9B61DA322D66}" type="pres">
      <dgm:prSet presAssocID="{668B10EC-C318-43E4-8DA2-B86CCDE11968}" presName="connectorText" presStyleLbl="sibTrans1D1" presStyleIdx="0" presStyleCnt="4"/>
      <dgm:spPr/>
    </dgm:pt>
    <dgm:pt modelId="{DFF66C32-B3FE-194F-8B97-05D24152B20C}" type="pres">
      <dgm:prSet presAssocID="{C32BEAFD-A076-41B4-AD36-691494973F5A}" presName="node" presStyleLbl="node1" presStyleIdx="1" presStyleCnt="5">
        <dgm:presLayoutVars>
          <dgm:bulletEnabled val="1"/>
        </dgm:presLayoutVars>
      </dgm:prSet>
      <dgm:spPr/>
    </dgm:pt>
    <dgm:pt modelId="{F2AE1985-B656-A64B-9DA2-536DCD4ED939}" type="pres">
      <dgm:prSet presAssocID="{70AB7B23-F724-4C72-8D5F-9107C6778642}" presName="sibTrans" presStyleLbl="sibTrans1D1" presStyleIdx="1" presStyleCnt="4"/>
      <dgm:spPr/>
    </dgm:pt>
    <dgm:pt modelId="{9909E309-7228-B847-AA1A-C7FF7B0FA24C}" type="pres">
      <dgm:prSet presAssocID="{70AB7B23-F724-4C72-8D5F-9107C6778642}" presName="connectorText" presStyleLbl="sibTrans1D1" presStyleIdx="1" presStyleCnt="4"/>
      <dgm:spPr/>
    </dgm:pt>
    <dgm:pt modelId="{9FD3E3C3-FA57-E940-8D2C-3FC1F222ACB7}" type="pres">
      <dgm:prSet presAssocID="{8AD63075-7076-4236-96A7-79245FF340E4}" presName="node" presStyleLbl="node1" presStyleIdx="2" presStyleCnt="5">
        <dgm:presLayoutVars>
          <dgm:bulletEnabled val="1"/>
        </dgm:presLayoutVars>
      </dgm:prSet>
      <dgm:spPr/>
    </dgm:pt>
    <dgm:pt modelId="{FF048CE1-08B3-364D-B990-AD07574F7078}" type="pres">
      <dgm:prSet presAssocID="{E5EE54C2-DB55-403F-AB14-ACB09F410E6B}" presName="sibTrans" presStyleLbl="sibTrans1D1" presStyleIdx="2" presStyleCnt="4"/>
      <dgm:spPr/>
    </dgm:pt>
    <dgm:pt modelId="{F848D67F-E76C-A24D-84DB-BE32B6C132F0}" type="pres">
      <dgm:prSet presAssocID="{E5EE54C2-DB55-403F-AB14-ACB09F410E6B}" presName="connectorText" presStyleLbl="sibTrans1D1" presStyleIdx="2" presStyleCnt="4"/>
      <dgm:spPr/>
    </dgm:pt>
    <dgm:pt modelId="{CFC9F57C-5DFE-DA4A-90A1-7F82F9C614ED}" type="pres">
      <dgm:prSet presAssocID="{FA03612B-1C8C-4A51-8F08-CAE8E5E3C162}" presName="node" presStyleLbl="node1" presStyleIdx="3" presStyleCnt="5">
        <dgm:presLayoutVars>
          <dgm:bulletEnabled val="1"/>
        </dgm:presLayoutVars>
      </dgm:prSet>
      <dgm:spPr/>
    </dgm:pt>
    <dgm:pt modelId="{3332695C-2D9F-724A-A710-D1113630BB89}" type="pres">
      <dgm:prSet presAssocID="{850684B6-8262-41DE-ABB5-400FF8510EE7}" presName="sibTrans" presStyleLbl="sibTrans1D1" presStyleIdx="3" presStyleCnt="4"/>
      <dgm:spPr/>
    </dgm:pt>
    <dgm:pt modelId="{A49174E9-49B2-B446-8EBD-EFFABD3CD42C}" type="pres">
      <dgm:prSet presAssocID="{850684B6-8262-41DE-ABB5-400FF8510EE7}" presName="connectorText" presStyleLbl="sibTrans1D1" presStyleIdx="3" presStyleCnt="4"/>
      <dgm:spPr/>
    </dgm:pt>
    <dgm:pt modelId="{B578CC75-D415-244E-8B77-DBE4E17DB422}" type="pres">
      <dgm:prSet presAssocID="{AA32C59C-8492-43CA-B8D2-F60D97290B5F}" presName="node" presStyleLbl="node1" presStyleIdx="4" presStyleCnt="5">
        <dgm:presLayoutVars>
          <dgm:bulletEnabled val="1"/>
        </dgm:presLayoutVars>
      </dgm:prSet>
      <dgm:spPr/>
    </dgm:pt>
  </dgm:ptLst>
  <dgm:cxnLst>
    <dgm:cxn modelId="{A4DD9E19-4E42-4119-81AA-5F98AB6122DD}" srcId="{917BFE9E-4130-494C-9FE5-DA0073861C64}" destId="{C32BEAFD-A076-41B4-AD36-691494973F5A}" srcOrd="1" destOrd="0" parTransId="{08627A3B-1C7C-4761-9B9D-BF6B6AAADFBB}" sibTransId="{70AB7B23-F724-4C72-8D5F-9107C6778642}"/>
    <dgm:cxn modelId="{E2766F2D-DE0F-477E-8562-380C8FF6FC49}" srcId="{917BFE9E-4130-494C-9FE5-DA0073861C64}" destId="{8AD63075-7076-4236-96A7-79245FF340E4}" srcOrd="2" destOrd="0" parTransId="{49A32816-3534-43F0-A67E-68AEDD063A62}" sibTransId="{E5EE54C2-DB55-403F-AB14-ACB09F410E6B}"/>
    <dgm:cxn modelId="{CB699947-20F1-9846-9D1E-0E95B101ABBF}" type="presOf" srcId="{E5EE54C2-DB55-403F-AB14-ACB09F410E6B}" destId="{F848D67F-E76C-A24D-84DB-BE32B6C132F0}" srcOrd="1" destOrd="0" presId="urn:microsoft.com/office/officeart/2016/7/layout/RepeatingBendingProcessNew"/>
    <dgm:cxn modelId="{418D764F-281C-4BAC-B6EB-D78A166C2140}" srcId="{917BFE9E-4130-494C-9FE5-DA0073861C64}" destId="{AA32C59C-8492-43CA-B8D2-F60D97290B5F}" srcOrd="4" destOrd="0" parTransId="{54A9AB60-2165-46FB-A2B7-782DFF515A6B}" sibTransId="{3A2231D2-9D12-4B2F-B40B-B36986870212}"/>
    <dgm:cxn modelId="{A3713754-FEE0-3A4E-BD40-A2A8DECAF1B0}" type="presOf" srcId="{8AD63075-7076-4236-96A7-79245FF340E4}" destId="{9FD3E3C3-FA57-E940-8D2C-3FC1F222ACB7}" srcOrd="0" destOrd="0" presId="urn:microsoft.com/office/officeart/2016/7/layout/RepeatingBendingProcessNew"/>
    <dgm:cxn modelId="{61E31376-9D88-6441-B6C9-40E8549818C6}" type="presOf" srcId="{917BFE9E-4130-494C-9FE5-DA0073861C64}" destId="{B5B705F2-8BC5-C047-9F0B-C92198A57EAD}" srcOrd="0" destOrd="0" presId="urn:microsoft.com/office/officeart/2016/7/layout/RepeatingBendingProcessNew"/>
    <dgm:cxn modelId="{07B2D57B-B4AA-2044-B1A8-4A61B4C68D1C}" type="presOf" srcId="{E5EE54C2-DB55-403F-AB14-ACB09F410E6B}" destId="{FF048CE1-08B3-364D-B990-AD07574F7078}" srcOrd="0" destOrd="0" presId="urn:microsoft.com/office/officeart/2016/7/layout/RepeatingBendingProcessNew"/>
    <dgm:cxn modelId="{D5BFF181-F0C2-904D-A8AA-9044680815E2}" type="presOf" srcId="{C32BEAFD-A076-41B4-AD36-691494973F5A}" destId="{DFF66C32-B3FE-194F-8B97-05D24152B20C}" srcOrd="0" destOrd="0" presId="urn:microsoft.com/office/officeart/2016/7/layout/RepeatingBendingProcessNew"/>
    <dgm:cxn modelId="{3338199B-032A-AD42-BE6B-2E786921F84F}" type="presOf" srcId="{70AB7B23-F724-4C72-8D5F-9107C6778642}" destId="{F2AE1985-B656-A64B-9DA2-536DCD4ED939}" srcOrd="0" destOrd="0" presId="urn:microsoft.com/office/officeart/2016/7/layout/RepeatingBendingProcessNew"/>
    <dgm:cxn modelId="{0AD6A4A8-D256-514C-843C-393AE35F2F87}" type="presOf" srcId="{FA03612B-1C8C-4A51-8F08-CAE8E5E3C162}" destId="{CFC9F57C-5DFE-DA4A-90A1-7F82F9C614ED}" srcOrd="0" destOrd="0" presId="urn:microsoft.com/office/officeart/2016/7/layout/RepeatingBendingProcessNew"/>
    <dgm:cxn modelId="{54E388B0-02CA-DF49-A6E9-E986613C295A}" type="presOf" srcId="{70AB7B23-F724-4C72-8D5F-9107C6778642}" destId="{9909E309-7228-B847-AA1A-C7FF7B0FA24C}" srcOrd="1" destOrd="0" presId="urn:microsoft.com/office/officeart/2016/7/layout/RepeatingBendingProcessNew"/>
    <dgm:cxn modelId="{CEA787B6-F8F7-8E41-9D17-0C74AD66BF61}" type="presOf" srcId="{850684B6-8262-41DE-ABB5-400FF8510EE7}" destId="{A49174E9-49B2-B446-8EBD-EFFABD3CD42C}" srcOrd="1" destOrd="0" presId="urn:microsoft.com/office/officeart/2016/7/layout/RepeatingBendingProcessNew"/>
    <dgm:cxn modelId="{1331AAE2-93C7-CF4B-87D3-8F52AC3399AA}" type="presOf" srcId="{850684B6-8262-41DE-ABB5-400FF8510EE7}" destId="{3332695C-2D9F-724A-A710-D1113630BB89}" srcOrd="0" destOrd="0" presId="urn:microsoft.com/office/officeart/2016/7/layout/RepeatingBendingProcessNew"/>
    <dgm:cxn modelId="{EAECB9E5-38DC-C54A-8A30-E6CDE161617D}" type="presOf" srcId="{668B10EC-C318-43E4-8DA2-B86CCDE11968}" destId="{741AFC7D-3FAD-6F4C-8DFD-A434C35291DF}" srcOrd="0" destOrd="0" presId="urn:microsoft.com/office/officeart/2016/7/layout/RepeatingBendingProcessNew"/>
    <dgm:cxn modelId="{078406EE-2DC8-B447-9039-08F230F7A36F}" type="presOf" srcId="{668B10EC-C318-43E4-8DA2-B86CCDE11968}" destId="{52BB334A-3086-DA46-B59D-9B61DA322D66}" srcOrd="1" destOrd="0" presId="urn:microsoft.com/office/officeart/2016/7/layout/RepeatingBendingProcessNew"/>
    <dgm:cxn modelId="{352B67F5-AE50-CC40-B529-F47231DD67F9}" type="presOf" srcId="{AA32C59C-8492-43CA-B8D2-F60D97290B5F}" destId="{B578CC75-D415-244E-8B77-DBE4E17DB422}" srcOrd="0" destOrd="0" presId="urn:microsoft.com/office/officeart/2016/7/layout/RepeatingBendingProcessNew"/>
    <dgm:cxn modelId="{A398DCF8-2C2A-4A56-83F8-4475A30DF46B}" srcId="{917BFE9E-4130-494C-9FE5-DA0073861C64}" destId="{0DA28884-4381-4089-82AC-1436F96474E3}" srcOrd="0" destOrd="0" parTransId="{7807A1F1-DC93-4E97-884F-F4DEA208D772}" sibTransId="{668B10EC-C318-43E4-8DA2-B86CCDE11968}"/>
    <dgm:cxn modelId="{7D47E7FD-D96B-4ED4-9E19-B455266421C7}" srcId="{917BFE9E-4130-494C-9FE5-DA0073861C64}" destId="{FA03612B-1C8C-4A51-8F08-CAE8E5E3C162}" srcOrd="3" destOrd="0" parTransId="{5E10BF8E-C671-471C-8C73-4A887F18401D}" sibTransId="{850684B6-8262-41DE-ABB5-400FF8510EE7}"/>
    <dgm:cxn modelId="{8AF26FFE-AB5B-1D48-A509-998392061CC5}" type="presOf" srcId="{0DA28884-4381-4089-82AC-1436F96474E3}" destId="{3FDC768F-BEED-EC4F-B7D1-B199754B0568}" srcOrd="0" destOrd="0" presId="urn:microsoft.com/office/officeart/2016/7/layout/RepeatingBendingProcessNew"/>
    <dgm:cxn modelId="{3329FC8F-EED8-174B-AF6A-F842D06A23B3}" type="presParOf" srcId="{B5B705F2-8BC5-C047-9F0B-C92198A57EAD}" destId="{3FDC768F-BEED-EC4F-B7D1-B199754B0568}" srcOrd="0" destOrd="0" presId="urn:microsoft.com/office/officeart/2016/7/layout/RepeatingBendingProcessNew"/>
    <dgm:cxn modelId="{4D46EC84-7BBF-A04F-9B49-C452A04F0889}" type="presParOf" srcId="{B5B705F2-8BC5-C047-9F0B-C92198A57EAD}" destId="{741AFC7D-3FAD-6F4C-8DFD-A434C35291DF}" srcOrd="1" destOrd="0" presId="urn:microsoft.com/office/officeart/2016/7/layout/RepeatingBendingProcessNew"/>
    <dgm:cxn modelId="{32B07E2D-2BEA-374D-B7E9-079C933565A9}" type="presParOf" srcId="{741AFC7D-3FAD-6F4C-8DFD-A434C35291DF}" destId="{52BB334A-3086-DA46-B59D-9B61DA322D66}" srcOrd="0" destOrd="0" presId="urn:microsoft.com/office/officeart/2016/7/layout/RepeatingBendingProcessNew"/>
    <dgm:cxn modelId="{95963950-AF1F-D94D-96C6-EA829B9B08DB}" type="presParOf" srcId="{B5B705F2-8BC5-C047-9F0B-C92198A57EAD}" destId="{DFF66C32-B3FE-194F-8B97-05D24152B20C}" srcOrd="2" destOrd="0" presId="urn:microsoft.com/office/officeart/2016/7/layout/RepeatingBendingProcessNew"/>
    <dgm:cxn modelId="{FBCE389E-6A13-2A48-891E-1795BE53241B}" type="presParOf" srcId="{B5B705F2-8BC5-C047-9F0B-C92198A57EAD}" destId="{F2AE1985-B656-A64B-9DA2-536DCD4ED939}" srcOrd="3" destOrd="0" presId="urn:microsoft.com/office/officeart/2016/7/layout/RepeatingBendingProcessNew"/>
    <dgm:cxn modelId="{9D3F3A0E-332D-604D-8CC9-CDE186BBD4AF}" type="presParOf" srcId="{F2AE1985-B656-A64B-9DA2-536DCD4ED939}" destId="{9909E309-7228-B847-AA1A-C7FF7B0FA24C}" srcOrd="0" destOrd="0" presId="urn:microsoft.com/office/officeart/2016/7/layout/RepeatingBendingProcessNew"/>
    <dgm:cxn modelId="{D30DAC72-5CD3-DC48-BA4F-3421E66C3D59}" type="presParOf" srcId="{B5B705F2-8BC5-C047-9F0B-C92198A57EAD}" destId="{9FD3E3C3-FA57-E940-8D2C-3FC1F222ACB7}" srcOrd="4" destOrd="0" presId="urn:microsoft.com/office/officeart/2016/7/layout/RepeatingBendingProcessNew"/>
    <dgm:cxn modelId="{065ED17F-BC97-DB4E-B814-8E4545967222}" type="presParOf" srcId="{B5B705F2-8BC5-C047-9F0B-C92198A57EAD}" destId="{FF048CE1-08B3-364D-B990-AD07574F7078}" srcOrd="5" destOrd="0" presId="urn:microsoft.com/office/officeart/2016/7/layout/RepeatingBendingProcessNew"/>
    <dgm:cxn modelId="{F8324767-36DC-894F-97B8-D7E53139D51E}" type="presParOf" srcId="{FF048CE1-08B3-364D-B990-AD07574F7078}" destId="{F848D67F-E76C-A24D-84DB-BE32B6C132F0}" srcOrd="0" destOrd="0" presId="urn:microsoft.com/office/officeart/2016/7/layout/RepeatingBendingProcessNew"/>
    <dgm:cxn modelId="{73705406-0FE2-AE4A-B354-B7ABAFEAED8C}" type="presParOf" srcId="{B5B705F2-8BC5-C047-9F0B-C92198A57EAD}" destId="{CFC9F57C-5DFE-DA4A-90A1-7F82F9C614ED}" srcOrd="6" destOrd="0" presId="urn:microsoft.com/office/officeart/2016/7/layout/RepeatingBendingProcessNew"/>
    <dgm:cxn modelId="{0C8B5CA6-2A14-D74C-A9FE-EF7CB14CC223}" type="presParOf" srcId="{B5B705F2-8BC5-C047-9F0B-C92198A57EAD}" destId="{3332695C-2D9F-724A-A710-D1113630BB89}" srcOrd="7" destOrd="0" presId="urn:microsoft.com/office/officeart/2016/7/layout/RepeatingBendingProcessNew"/>
    <dgm:cxn modelId="{70E57272-F622-A644-9030-F25EA6BFFE6B}" type="presParOf" srcId="{3332695C-2D9F-724A-A710-D1113630BB89}" destId="{A49174E9-49B2-B446-8EBD-EFFABD3CD42C}" srcOrd="0" destOrd="0" presId="urn:microsoft.com/office/officeart/2016/7/layout/RepeatingBendingProcessNew"/>
    <dgm:cxn modelId="{82FEAF14-DB8B-0343-B9E2-5F4EF7401670}" type="presParOf" srcId="{B5B705F2-8BC5-C047-9F0B-C92198A57EAD}" destId="{B578CC75-D415-244E-8B77-DBE4E17DB422}" srcOrd="8"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ED2D879-C759-4F55-883C-DEC679AB4896}" type="doc">
      <dgm:prSet loTypeId="urn:microsoft.com/office/officeart/2005/8/layout/vList5" loCatId="list" qsTypeId="urn:microsoft.com/office/officeart/2005/8/quickstyle/simple4" qsCatId="simple" csTypeId="urn:microsoft.com/office/officeart/2005/8/colors/colorful1" csCatId="colorful"/>
      <dgm:spPr/>
      <dgm:t>
        <a:bodyPr/>
        <a:lstStyle/>
        <a:p>
          <a:endParaRPr lang="en-US"/>
        </a:p>
      </dgm:t>
    </dgm:pt>
    <dgm:pt modelId="{01E9F102-A2BB-4B75-80FF-26BB683B05A4}">
      <dgm:prSet/>
      <dgm:spPr/>
      <dgm:t>
        <a:bodyPr/>
        <a:lstStyle/>
        <a:p>
          <a:r>
            <a:rPr lang="en-GB" b="1"/>
            <a:t>Dementia technologies:</a:t>
          </a:r>
          <a:endParaRPr lang="en-US"/>
        </a:p>
      </dgm:t>
    </dgm:pt>
    <dgm:pt modelId="{0F81CE72-D0D4-482C-B828-6206991575FC}" type="parTrans" cxnId="{2EE73CF9-B688-45D0-B5FE-21FD725B5610}">
      <dgm:prSet/>
      <dgm:spPr/>
      <dgm:t>
        <a:bodyPr/>
        <a:lstStyle/>
        <a:p>
          <a:endParaRPr lang="en-US"/>
        </a:p>
      </dgm:t>
    </dgm:pt>
    <dgm:pt modelId="{D1E64C5E-10E4-4E37-A1E1-A61DB24620B0}" type="sibTrans" cxnId="{2EE73CF9-B688-45D0-B5FE-21FD725B5610}">
      <dgm:prSet/>
      <dgm:spPr/>
      <dgm:t>
        <a:bodyPr/>
        <a:lstStyle/>
        <a:p>
          <a:endParaRPr lang="en-US"/>
        </a:p>
      </dgm:t>
    </dgm:pt>
    <dgm:pt modelId="{B535F5BE-DFC3-4101-A524-8993E4E87817}">
      <dgm:prSet/>
      <dgm:spPr/>
      <dgm:t>
        <a:bodyPr/>
        <a:lstStyle/>
        <a:p>
          <a:r>
            <a:rPr lang="en-GB"/>
            <a:t>Reminder apps, cognitive support programs, and GPS tracking devices (Miller, Polson &amp; Kiami, 2020).</a:t>
          </a:r>
          <a:endParaRPr lang="en-US"/>
        </a:p>
      </dgm:t>
    </dgm:pt>
    <dgm:pt modelId="{2254A826-9E6D-4661-941E-8677168F0CBE}" type="parTrans" cxnId="{69C3AADA-9070-446D-9357-3B518D8240F1}">
      <dgm:prSet/>
      <dgm:spPr/>
      <dgm:t>
        <a:bodyPr/>
        <a:lstStyle/>
        <a:p>
          <a:endParaRPr lang="en-US"/>
        </a:p>
      </dgm:t>
    </dgm:pt>
    <dgm:pt modelId="{D6AE3FAC-4361-4480-A5DB-3C961F83FC4F}" type="sibTrans" cxnId="{69C3AADA-9070-446D-9357-3B518D8240F1}">
      <dgm:prSet/>
      <dgm:spPr/>
      <dgm:t>
        <a:bodyPr/>
        <a:lstStyle/>
        <a:p>
          <a:endParaRPr lang="en-US"/>
        </a:p>
      </dgm:t>
    </dgm:pt>
    <dgm:pt modelId="{AD07CDAB-45A4-4289-9531-0CA78C3788B1}">
      <dgm:prSet/>
      <dgm:spPr/>
      <dgm:t>
        <a:bodyPr/>
        <a:lstStyle/>
        <a:p>
          <a:r>
            <a:rPr lang="en-GB" b="1"/>
            <a:t>Telehealth services:</a:t>
          </a:r>
          <a:endParaRPr lang="en-US"/>
        </a:p>
      </dgm:t>
    </dgm:pt>
    <dgm:pt modelId="{2E292FDB-147B-4696-B433-91315AED6910}" type="parTrans" cxnId="{311FF8EB-0D5E-48E3-B7E6-A92CD6B961B3}">
      <dgm:prSet/>
      <dgm:spPr/>
      <dgm:t>
        <a:bodyPr/>
        <a:lstStyle/>
        <a:p>
          <a:endParaRPr lang="en-US"/>
        </a:p>
      </dgm:t>
    </dgm:pt>
    <dgm:pt modelId="{89A1EB76-A871-485F-8FD3-AD0500755789}" type="sibTrans" cxnId="{311FF8EB-0D5E-48E3-B7E6-A92CD6B961B3}">
      <dgm:prSet/>
      <dgm:spPr/>
      <dgm:t>
        <a:bodyPr/>
        <a:lstStyle/>
        <a:p>
          <a:endParaRPr lang="en-US"/>
        </a:p>
      </dgm:t>
    </dgm:pt>
    <dgm:pt modelId="{6CC38227-C260-4C20-83D4-357ACE523F7B}">
      <dgm:prSet/>
      <dgm:spPr/>
      <dgm:t>
        <a:bodyPr/>
        <a:lstStyle/>
        <a:p>
          <a:r>
            <a:rPr lang="en-GB"/>
            <a:t>Remote consultations, health monitoring, and medication management (WHO, 2021).</a:t>
          </a:r>
          <a:endParaRPr lang="en-US"/>
        </a:p>
      </dgm:t>
    </dgm:pt>
    <dgm:pt modelId="{8A1B55A2-859D-4B5E-8DF3-070354BEF994}" type="parTrans" cxnId="{C7F80B15-5B09-4DF8-8AE9-3C7D5AAC1E4D}">
      <dgm:prSet/>
      <dgm:spPr/>
      <dgm:t>
        <a:bodyPr/>
        <a:lstStyle/>
        <a:p>
          <a:endParaRPr lang="en-US"/>
        </a:p>
      </dgm:t>
    </dgm:pt>
    <dgm:pt modelId="{3F20284F-0F0A-4648-B381-6AE2E5E89F66}" type="sibTrans" cxnId="{C7F80B15-5B09-4DF8-8AE9-3C7D5AAC1E4D}">
      <dgm:prSet/>
      <dgm:spPr/>
      <dgm:t>
        <a:bodyPr/>
        <a:lstStyle/>
        <a:p>
          <a:endParaRPr lang="en-US"/>
        </a:p>
      </dgm:t>
    </dgm:pt>
    <dgm:pt modelId="{99330E3D-67E5-41B9-B8EB-8E3A2B651FBB}">
      <dgm:prSet/>
      <dgm:spPr/>
      <dgm:t>
        <a:bodyPr/>
        <a:lstStyle/>
        <a:p>
          <a:r>
            <a:rPr lang="en-GB" b="1"/>
            <a:t>Assistive robotics:</a:t>
          </a:r>
          <a:r>
            <a:rPr lang="en-GB"/>
            <a:t> </a:t>
          </a:r>
          <a:endParaRPr lang="en-US"/>
        </a:p>
      </dgm:t>
    </dgm:pt>
    <dgm:pt modelId="{6641AEEE-E9AA-4F6D-A020-9D209B84F4C1}" type="parTrans" cxnId="{BCB9A264-9479-4932-ADB7-E966014DAE09}">
      <dgm:prSet/>
      <dgm:spPr/>
      <dgm:t>
        <a:bodyPr/>
        <a:lstStyle/>
        <a:p>
          <a:endParaRPr lang="en-US"/>
        </a:p>
      </dgm:t>
    </dgm:pt>
    <dgm:pt modelId="{5D45875C-D5A9-4775-9CD0-7187B68F482B}" type="sibTrans" cxnId="{BCB9A264-9479-4932-ADB7-E966014DAE09}">
      <dgm:prSet/>
      <dgm:spPr/>
      <dgm:t>
        <a:bodyPr/>
        <a:lstStyle/>
        <a:p>
          <a:endParaRPr lang="en-US"/>
        </a:p>
      </dgm:t>
    </dgm:pt>
    <dgm:pt modelId="{E4813968-BBF1-4468-8A35-0FDE49B53916}">
      <dgm:prSet/>
      <dgm:spPr/>
      <dgm:t>
        <a:bodyPr/>
        <a:lstStyle/>
        <a:p>
          <a:r>
            <a:rPr lang="en-GB"/>
            <a:t>Support with mobility, daily tasks, and companionship (</a:t>
          </a:r>
          <a:r>
            <a:rPr lang="en-GB" b="0" i="0"/>
            <a:t> Alboul · 2023).</a:t>
          </a:r>
          <a:endParaRPr lang="en-US"/>
        </a:p>
      </dgm:t>
    </dgm:pt>
    <dgm:pt modelId="{ECCE064B-726F-44AC-97B4-FBE0429408AA}" type="parTrans" cxnId="{B8E5218B-AB88-40F5-A359-27C204C6E59E}">
      <dgm:prSet/>
      <dgm:spPr/>
      <dgm:t>
        <a:bodyPr/>
        <a:lstStyle/>
        <a:p>
          <a:endParaRPr lang="en-US"/>
        </a:p>
      </dgm:t>
    </dgm:pt>
    <dgm:pt modelId="{F5DA06D4-DE48-46C2-BC72-0837BD306C4F}" type="sibTrans" cxnId="{B8E5218B-AB88-40F5-A359-27C204C6E59E}">
      <dgm:prSet/>
      <dgm:spPr/>
      <dgm:t>
        <a:bodyPr/>
        <a:lstStyle/>
        <a:p>
          <a:endParaRPr lang="en-US"/>
        </a:p>
      </dgm:t>
    </dgm:pt>
    <dgm:pt modelId="{DC9EB8EB-43D4-49BE-B2F2-B1903C8F9F28}">
      <dgm:prSet/>
      <dgm:spPr/>
      <dgm:t>
        <a:bodyPr/>
        <a:lstStyle/>
        <a:p>
          <a:r>
            <a:rPr lang="en-GB"/>
            <a:t>Benefits: Enhance safety, independence, and wellbeing.</a:t>
          </a:r>
          <a:endParaRPr lang="en-US"/>
        </a:p>
      </dgm:t>
    </dgm:pt>
    <dgm:pt modelId="{B57C8DDB-A840-45D3-9AA0-5D3004B60202}" type="parTrans" cxnId="{A0C7BC49-D1C1-4BDA-8B6D-71EC77CCBA08}">
      <dgm:prSet/>
      <dgm:spPr/>
      <dgm:t>
        <a:bodyPr/>
        <a:lstStyle/>
        <a:p>
          <a:endParaRPr lang="en-US"/>
        </a:p>
      </dgm:t>
    </dgm:pt>
    <dgm:pt modelId="{E27470C8-CF3F-43DF-9DC7-B55B812BFFA4}" type="sibTrans" cxnId="{A0C7BC49-D1C1-4BDA-8B6D-71EC77CCBA08}">
      <dgm:prSet/>
      <dgm:spPr/>
      <dgm:t>
        <a:bodyPr/>
        <a:lstStyle/>
        <a:p>
          <a:endParaRPr lang="en-US"/>
        </a:p>
      </dgm:t>
    </dgm:pt>
    <dgm:pt modelId="{4F7080C6-2DEF-4EC9-9317-8EFA84616EAC}">
      <dgm:prSet/>
      <dgm:spPr/>
      <dgm:t>
        <a:bodyPr/>
        <a:lstStyle/>
        <a:p>
          <a:r>
            <a:rPr lang="en-GB"/>
            <a:t>Limitations: Require digital literacy, can be costly, ethical considerations around autonomy and privacy.</a:t>
          </a:r>
          <a:endParaRPr lang="en-US"/>
        </a:p>
      </dgm:t>
    </dgm:pt>
    <dgm:pt modelId="{F69453D2-4831-474B-A646-D6A480345391}" type="parTrans" cxnId="{2196BFBC-A1E1-4850-A516-19D83177A1B6}">
      <dgm:prSet/>
      <dgm:spPr/>
      <dgm:t>
        <a:bodyPr/>
        <a:lstStyle/>
        <a:p>
          <a:endParaRPr lang="en-US"/>
        </a:p>
      </dgm:t>
    </dgm:pt>
    <dgm:pt modelId="{1A703CBC-5CDD-4EF3-B42C-DF2CD5684B50}" type="sibTrans" cxnId="{2196BFBC-A1E1-4850-A516-19D83177A1B6}">
      <dgm:prSet/>
      <dgm:spPr/>
      <dgm:t>
        <a:bodyPr/>
        <a:lstStyle/>
        <a:p>
          <a:endParaRPr lang="en-US"/>
        </a:p>
      </dgm:t>
    </dgm:pt>
    <dgm:pt modelId="{B0903168-5B31-CD4B-8D9C-7EB60C1FA327}" type="pres">
      <dgm:prSet presAssocID="{AED2D879-C759-4F55-883C-DEC679AB4896}" presName="Name0" presStyleCnt="0">
        <dgm:presLayoutVars>
          <dgm:dir/>
          <dgm:animLvl val="lvl"/>
          <dgm:resizeHandles val="exact"/>
        </dgm:presLayoutVars>
      </dgm:prSet>
      <dgm:spPr/>
    </dgm:pt>
    <dgm:pt modelId="{DB872EB0-5F66-B44E-A0C9-1B6165D6265E}" type="pres">
      <dgm:prSet presAssocID="{01E9F102-A2BB-4B75-80FF-26BB683B05A4}" presName="linNode" presStyleCnt="0"/>
      <dgm:spPr/>
    </dgm:pt>
    <dgm:pt modelId="{75798A6B-E8F7-3046-A319-A9A953B1DB27}" type="pres">
      <dgm:prSet presAssocID="{01E9F102-A2BB-4B75-80FF-26BB683B05A4}" presName="parentText" presStyleLbl="node1" presStyleIdx="0" presStyleCnt="8">
        <dgm:presLayoutVars>
          <dgm:chMax val="1"/>
          <dgm:bulletEnabled val="1"/>
        </dgm:presLayoutVars>
      </dgm:prSet>
      <dgm:spPr/>
    </dgm:pt>
    <dgm:pt modelId="{8A7BAD57-4713-BA44-A228-04B7B1B32452}" type="pres">
      <dgm:prSet presAssocID="{D1E64C5E-10E4-4E37-A1E1-A61DB24620B0}" presName="sp" presStyleCnt="0"/>
      <dgm:spPr/>
    </dgm:pt>
    <dgm:pt modelId="{93B5D305-B853-B941-8429-CAF3B2D0677B}" type="pres">
      <dgm:prSet presAssocID="{B535F5BE-DFC3-4101-A524-8993E4E87817}" presName="linNode" presStyleCnt="0"/>
      <dgm:spPr/>
    </dgm:pt>
    <dgm:pt modelId="{622172BC-8E9F-944E-BE05-4CA15C80FB4A}" type="pres">
      <dgm:prSet presAssocID="{B535F5BE-DFC3-4101-A524-8993E4E87817}" presName="parentText" presStyleLbl="node1" presStyleIdx="1" presStyleCnt="8">
        <dgm:presLayoutVars>
          <dgm:chMax val="1"/>
          <dgm:bulletEnabled val="1"/>
        </dgm:presLayoutVars>
      </dgm:prSet>
      <dgm:spPr/>
    </dgm:pt>
    <dgm:pt modelId="{072203C2-BF3A-A046-B139-85F820712DAA}" type="pres">
      <dgm:prSet presAssocID="{D6AE3FAC-4361-4480-A5DB-3C961F83FC4F}" presName="sp" presStyleCnt="0"/>
      <dgm:spPr/>
    </dgm:pt>
    <dgm:pt modelId="{66F95C5E-94FE-744B-A4A9-B20920CE6421}" type="pres">
      <dgm:prSet presAssocID="{AD07CDAB-45A4-4289-9531-0CA78C3788B1}" presName="linNode" presStyleCnt="0"/>
      <dgm:spPr/>
    </dgm:pt>
    <dgm:pt modelId="{841913B8-4F15-7B40-9736-B3C224DB59B1}" type="pres">
      <dgm:prSet presAssocID="{AD07CDAB-45A4-4289-9531-0CA78C3788B1}" presName="parentText" presStyleLbl="node1" presStyleIdx="2" presStyleCnt="8">
        <dgm:presLayoutVars>
          <dgm:chMax val="1"/>
          <dgm:bulletEnabled val="1"/>
        </dgm:presLayoutVars>
      </dgm:prSet>
      <dgm:spPr/>
    </dgm:pt>
    <dgm:pt modelId="{750FFA13-EF0D-6D48-9896-2DA413E46F45}" type="pres">
      <dgm:prSet presAssocID="{89A1EB76-A871-485F-8FD3-AD0500755789}" presName="sp" presStyleCnt="0"/>
      <dgm:spPr/>
    </dgm:pt>
    <dgm:pt modelId="{14772954-38CD-3848-A63F-25C36810129E}" type="pres">
      <dgm:prSet presAssocID="{6CC38227-C260-4C20-83D4-357ACE523F7B}" presName="linNode" presStyleCnt="0"/>
      <dgm:spPr/>
    </dgm:pt>
    <dgm:pt modelId="{CE847C62-5934-7A4F-BD93-9E721077C45D}" type="pres">
      <dgm:prSet presAssocID="{6CC38227-C260-4C20-83D4-357ACE523F7B}" presName="parentText" presStyleLbl="node1" presStyleIdx="3" presStyleCnt="8">
        <dgm:presLayoutVars>
          <dgm:chMax val="1"/>
          <dgm:bulletEnabled val="1"/>
        </dgm:presLayoutVars>
      </dgm:prSet>
      <dgm:spPr/>
    </dgm:pt>
    <dgm:pt modelId="{A8677627-1C1C-E04A-86F8-B08ABCFCAC73}" type="pres">
      <dgm:prSet presAssocID="{3F20284F-0F0A-4648-B381-6AE2E5E89F66}" presName="sp" presStyleCnt="0"/>
      <dgm:spPr/>
    </dgm:pt>
    <dgm:pt modelId="{235DA1EB-882A-5245-9955-3F059C303B53}" type="pres">
      <dgm:prSet presAssocID="{99330E3D-67E5-41B9-B8EB-8E3A2B651FBB}" presName="linNode" presStyleCnt="0"/>
      <dgm:spPr/>
    </dgm:pt>
    <dgm:pt modelId="{94E317B0-B6BE-1745-A64C-E6941D1D6D44}" type="pres">
      <dgm:prSet presAssocID="{99330E3D-67E5-41B9-B8EB-8E3A2B651FBB}" presName="parentText" presStyleLbl="node1" presStyleIdx="4" presStyleCnt="8">
        <dgm:presLayoutVars>
          <dgm:chMax val="1"/>
          <dgm:bulletEnabled val="1"/>
        </dgm:presLayoutVars>
      </dgm:prSet>
      <dgm:spPr/>
    </dgm:pt>
    <dgm:pt modelId="{A6FCFC40-0EE5-1942-A73C-555076EDB247}" type="pres">
      <dgm:prSet presAssocID="{5D45875C-D5A9-4775-9CD0-7187B68F482B}" presName="sp" presStyleCnt="0"/>
      <dgm:spPr/>
    </dgm:pt>
    <dgm:pt modelId="{86113E4F-8C70-6847-BB8E-A0C003CD597C}" type="pres">
      <dgm:prSet presAssocID="{E4813968-BBF1-4468-8A35-0FDE49B53916}" presName="linNode" presStyleCnt="0"/>
      <dgm:spPr/>
    </dgm:pt>
    <dgm:pt modelId="{019C3761-4155-C441-81CB-1B5552554454}" type="pres">
      <dgm:prSet presAssocID="{E4813968-BBF1-4468-8A35-0FDE49B53916}" presName="parentText" presStyleLbl="node1" presStyleIdx="5" presStyleCnt="8">
        <dgm:presLayoutVars>
          <dgm:chMax val="1"/>
          <dgm:bulletEnabled val="1"/>
        </dgm:presLayoutVars>
      </dgm:prSet>
      <dgm:spPr/>
    </dgm:pt>
    <dgm:pt modelId="{8F213758-52CA-374E-86AC-D66B1BCE6DC3}" type="pres">
      <dgm:prSet presAssocID="{F5DA06D4-DE48-46C2-BC72-0837BD306C4F}" presName="sp" presStyleCnt="0"/>
      <dgm:spPr/>
    </dgm:pt>
    <dgm:pt modelId="{F2347518-1DBF-7240-BD40-702243DF86B3}" type="pres">
      <dgm:prSet presAssocID="{DC9EB8EB-43D4-49BE-B2F2-B1903C8F9F28}" presName="linNode" presStyleCnt="0"/>
      <dgm:spPr/>
    </dgm:pt>
    <dgm:pt modelId="{DF8E3AFC-F258-5F49-B31A-7F43B3A1230D}" type="pres">
      <dgm:prSet presAssocID="{DC9EB8EB-43D4-49BE-B2F2-B1903C8F9F28}" presName="parentText" presStyleLbl="node1" presStyleIdx="6" presStyleCnt="8">
        <dgm:presLayoutVars>
          <dgm:chMax val="1"/>
          <dgm:bulletEnabled val="1"/>
        </dgm:presLayoutVars>
      </dgm:prSet>
      <dgm:spPr/>
    </dgm:pt>
    <dgm:pt modelId="{FF49C804-FE75-3749-8801-5ECFF62B9F91}" type="pres">
      <dgm:prSet presAssocID="{E27470C8-CF3F-43DF-9DC7-B55B812BFFA4}" presName="sp" presStyleCnt="0"/>
      <dgm:spPr/>
    </dgm:pt>
    <dgm:pt modelId="{0DAB3EDD-1BA2-FD43-BAE1-335531790778}" type="pres">
      <dgm:prSet presAssocID="{4F7080C6-2DEF-4EC9-9317-8EFA84616EAC}" presName="linNode" presStyleCnt="0"/>
      <dgm:spPr/>
    </dgm:pt>
    <dgm:pt modelId="{CA82B5A2-4010-9F4E-8119-5D63A8EE31B8}" type="pres">
      <dgm:prSet presAssocID="{4F7080C6-2DEF-4EC9-9317-8EFA84616EAC}" presName="parentText" presStyleLbl="node1" presStyleIdx="7" presStyleCnt="8">
        <dgm:presLayoutVars>
          <dgm:chMax val="1"/>
          <dgm:bulletEnabled val="1"/>
        </dgm:presLayoutVars>
      </dgm:prSet>
      <dgm:spPr/>
    </dgm:pt>
  </dgm:ptLst>
  <dgm:cxnLst>
    <dgm:cxn modelId="{49715503-5B93-AB44-B9F7-7773230A316E}" type="presOf" srcId="{B535F5BE-DFC3-4101-A524-8993E4E87817}" destId="{622172BC-8E9F-944E-BE05-4CA15C80FB4A}" srcOrd="0" destOrd="0" presId="urn:microsoft.com/office/officeart/2005/8/layout/vList5"/>
    <dgm:cxn modelId="{C7F80B15-5B09-4DF8-8AE9-3C7D5AAC1E4D}" srcId="{AED2D879-C759-4F55-883C-DEC679AB4896}" destId="{6CC38227-C260-4C20-83D4-357ACE523F7B}" srcOrd="3" destOrd="0" parTransId="{8A1B55A2-859D-4B5E-8DF3-070354BEF994}" sibTransId="{3F20284F-0F0A-4648-B381-6AE2E5E89F66}"/>
    <dgm:cxn modelId="{E3E6351F-33AA-CC4E-89AC-ED548DEFB1CD}" type="presOf" srcId="{AED2D879-C759-4F55-883C-DEC679AB4896}" destId="{B0903168-5B31-CD4B-8D9C-7EB60C1FA327}" srcOrd="0" destOrd="0" presId="urn:microsoft.com/office/officeart/2005/8/layout/vList5"/>
    <dgm:cxn modelId="{CE321043-7680-044C-BAA5-065CF79C3D88}" type="presOf" srcId="{6CC38227-C260-4C20-83D4-357ACE523F7B}" destId="{CE847C62-5934-7A4F-BD93-9E721077C45D}" srcOrd="0" destOrd="0" presId="urn:microsoft.com/office/officeart/2005/8/layout/vList5"/>
    <dgm:cxn modelId="{BCB9A264-9479-4932-ADB7-E966014DAE09}" srcId="{AED2D879-C759-4F55-883C-DEC679AB4896}" destId="{99330E3D-67E5-41B9-B8EB-8E3A2B651FBB}" srcOrd="4" destOrd="0" parTransId="{6641AEEE-E9AA-4F6D-A020-9D209B84F4C1}" sibTransId="{5D45875C-D5A9-4775-9CD0-7187B68F482B}"/>
    <dgm:cxn modelId="{A0C7BC49-D1C1-4BDA-8B6D-71EC77CCBA08}" srcId="{AED2D879-C759-4F55-883C-DEC679AB4896}" destId="{DC9EB8EB-43D4-49BE-B2F2-B1903C8F9F28}" srcOrd="6" destOrd="0" parTransId="{B57C8DDB-A840-45D3-9AA0-5D3004B60202}" sibTransId="{E27470C8-CF3F-43DF-9DC7-B55B812BFFA4}"/>
    <dgm:cxn modelId="{7DD45076-EA5D-EF4C-80DB-50DDD21ED9F0}" type="presOf" srcId="{DC9EB8EB-43D4-49BE-B2F2-B1903C8F9F28}" destId="{DF8E3AFC-F258-5F49-B31A-7F43B3A1230D}" srcOrd="0" destOrd="0" presId="urn:microsoft.com/office/officeart/2005/8/layout/vList5"/>
    <dgm:cxn modelId="{0FFA9277-554D-FC42-AB3A-2E8A6A70805D}" type="presOf" srcId="{AD07CDAB-45A4-4289-9531-0CA78C3788B1}" destId="{841913B8-4F15-7B40-9736-B3C224DB59B1}" srcOrd="0" destOrd="0" presId="urn:microsoft.com/office/officeart/2005/8/layout/vList5"/>
    <dgm:cxn modelId="{5FEEEB84-5BEB-114F-87B6-066739DE273F}" type="presOf" srcId="{4F7080C6-2DEF-4EC9-9317-8EFA84616EAC}" destId="{CA82B5A2-4010-9F4E-8119-5D63A8EE31B8}" srcOrd="0" destOrd="0" presId="urn:microsoft.com/office/officeart/2005/8/layout/vList5"/>
    <dgm:cxn modelId="{B8E5218B-AB88-40F5-A359-27C204C6E59E}" srcId="{AED2D879-C759-4F55-883C-DEC679AB4896}" destId="{E4813968-BBF1-4468-8A35-0FDE49B53916}" srcOrd="5" destOrd="0" parTransId="{ECCE064B-726F-44AC-97B4-FBE0429408AA}" sibTransId="{F5DA06D4-DE48-46C2-BC72-0837BD306C4F}"/>
    <dgm:cxn modelId="{630F239B-B9B7-AE4E-B5D5-B73A3131F696}" type="presOf" srcId="{99330E3D-67E5-41B9-B8EB-8E3A2B651FBB}" destId="{94E317B0-B6BE-1745-A64C-E6941D1D6D44}" srcOrd="0" destOrd="0" presId="urn:microsoft.com/office/officeart/2005/8/layout/vList5"/>
    <dgm:cxn modelId="{2196BFBC-A1E1-4850-A516-19D83177A1B6}" srcId="{AED2D879-C759-4F55-883C-DEC679AB4896}" destId="{4F7080C6-2DEF-4EC9-9317-8EFA84616EAC}" srcOrd="7" destOrd="0" parTransId="{F69453D2-4831-474B-A646-D6A480345391}" sibTransId="{1A703CBC-5CDD-4EF3-B42C-DF2CD5684B50}"/>
    <dgm:cxn modelId="{69C3AADA-9070-446D-9357-3B518D8240F1}" srcId="{AED2D879-C759-4F55-883C-DEC679AB4896}" destId="{B535F5BE-DFC3-4101-A524-8993E4E87817}" srcOrd="1" destOrd="0" parTransId="{2254A826-9E6D-4661-941E-8677168F0CBE}" sibTransId="{D6AE3FAC-4361-4480-A5DB-3C961F83FC4F}"/>
    <dgm:cxn modelId="{6F9816DD-2A2A-934C-9EE8-BB26CE5EA0C3}" type="presOf" srcId="{01E9F102-A2BB-4B75-80FF-26BB683B05A4}" destId="{75798A6B-E8F7-3046-A319-A9A953B1DB27}" srcOrd="0" destOrd="0" presId="urn:microsoft.com/office/officeart/2005/8/layout/vList5"/>
    <dgm:cxn modelId="{5A637BE3-B5CD-6243-8F40-56B3BA781E8B}" type="presOf" srcId="{E4813968-BBF1-4468-8A35-0FDE49B53916}" destId="{019C3761-4155-C441-81CB-1B5552554454}" srcOrd="0" destOrd="0" presId="urn:microsoft.com/office/officeart/2005/8/layout/vList5"/>
    <dgm:cxn modelId="{311FF8EB-0D5E-48E3-B7E6-A92CD6B961B3}" srcId="{AED2D879-C759-4F55-883C-DEC679AB4896}" destId="{AD07CDAB-45A4-4289-9531-0CA78C3788B1}" srcOrd="2" destOrd="0" parTransId="{2E292FDB-147B-4696-B433-91315AED6910}" sibTransId="{89A1EB76-A871-485F-8FD3-AD0500755789}"/>
    <dgm:cxn modelId="{2EE73CF9-B688-45D0-B5FE-21FD725B5610}" srcId="{AED2D879-C759-4F55-883C-DEC679AB4896}" destId="{01E9F102-A2BB-4B75-80FF-26BB683B05A4}" srcOrd="0" destOrd="0" parTransId="{0F81CE72-D0D4-482C-B828-6206991575FC}" sibTransId="{D1E64C5E-10E4-4E37-A1E1-A61DB24620B0}"/>
    <dgm:cxn modelId="{945E8399-9109-4646-99AC-8459697ECF4F}" type="presParOf" srcId="{B0903168-5B31-CD4B-8D9C-7EB60C1FA327}" destId="{DB872EB0-5F66-B44E-A0C9-1B6165D6265E}" srcOrd="0" destOrd="0" presId="urn:microsoft.com/office/officeart/2005/8/layout/vList5"/>
    <dgm:cxn modelId="{01061A56-1D8C-F148-A2F8-ECFC5B92B874}" type="presParOf" srcId="{DB872EB0-5F66-B44E-A0C9-1B6165D6265E}" destId="{75798A6B-E8F7-3046-A319-A9A953B1DB27}" srcOrd="0" destOrd="0" presId="urn:microsoft.com/office/officeart/2005/8/layout/vList5"/>
    <dgm:cxn modelId="{DF58D8C0-A8D8-5446-A2FC-25AED946E668}" type="presParOf" srcId="{B0903168-5B31-CD4B-8D9C-7EB60C1FA327}" destId="{8A7BAD57-4713-BA44-A228-04B7B1B32452}" srcOrd="1" destOrd="0" presId="urn:microsoft.com/office/officeart/2005/8/layout/vList5"/>
    <dgm:cxn modelId="{CA5EC675-7831-144F-B752-78FBA0C9C092}" type="presParOf" srcId="{B0903168-5B31-CD4B-8D9C-7EB60C1FA327}" destId="{93B5D305-B853-B941-8429-CAF3B2D0677B}" srcOrd="2" destOrd="0" presId="urn:microsoft.com/office/officeart/2005/8/layout/vList5"/>
    <dgm:cxn modelId="{0CB9EBD8-5C58-AA41-87E9-EC49EDA735DF}" type="presParOf" srcId="{93B5D305-B853-B941-8429-CAF3B2D0677B}" destId="{622172BC-8E9F-944E-BE05-4CA15C80FB4A}" srcOrd="0" destOrd="0" presId="urn:microsoft.com/office/officeart/2005/8/layout/vList5"/>
    <dgm:cxn modelId="{85B3E870-F099-C843-80F0-035DCAD64FF6}" type="presParOf" srcId="{B0903168-5B31-CD4B-8D9C-7EB60C1FA327}" destId="{072203C2-BF3A-A046-B139-85F820712DAA}" srcOrd="3" destOrd="0" presId="urn:microsoft.com/office/officeart/2005/8/layout/vList5"/>
    <dgm:cxn modelId="{7E9E7F51-F0EB-D845-8C1D-C7317F8F33BC}" type="presParOf" srcId="{B0903168-5B31-CD4B-8D9C-7EB60C1FA327}" destId="{66F95C5E-94FE-744B-A4A9-B20920CE6421}" srcOrd="4" destOrd="0" presId="urn:microsoft.com/office/officeart/2005/8/layout/vList5"/>
    <dgm:cxn modelId="{6CB85323-9419-6E48-8A87-D7A03E04FF6A}" type="presParOf" srcId="{66F95C5E-94FE-744B-A4A9-B20920CE6421}" destId="{841913B8-4F15-7B40-9736-B3C224DB59B1}" srcOrd="0" destOrd="0" presId="urn:microsoft.com/office/officeart/2005/8/layout/vList5"/>
    <dgm:cxn modelId="{A7B15BCD-73BE-3545-AEC5-5E0C82CCB41F}" type="presParOf" srcId="{B0903168-5B31-CD4B-8D9C-7EB60C1FA327}" destId="{750FFA13-EF0D-6D48-9896-2DA413E46F45}" srcOrd="5" destOrd="0" presId="urn:microsoft.com/office/officeart/2005/8/layout/vList5"/>
    <dgm:cxn modelId="{73BBB535-BBD1-494A-A947-97DDFE58A058}" type="presParOf" srcId="{B0903168-5B31-CD4B-8D9C-7EB60C1FA327}" destId="{14772954-38CD-3848-A63F-25C36810129E}" srcOrd="6" destOrd="0" presId="urn:microsoft.com/office/officeart/2005/8/layout/vList5"/>
    <dgm:cxn modelId="{75FB5263-FEB5-8B41-B91D-E3D250769B40}" type="presParOf" srcId="{14772954-38CD-3848-A63F-25C36810129E}" destId="{CE847C62-5934-7A4F-BD93-9E721077C45D}" srcOrd="0" destOrd="0" presId="urn:microsoft.com/office/officeart/2005/8/layout/vList5"/>
    <dgm:cxn modelId="{646720B6-41EB-9F40-A528-1041F8D3706D}" type="presParOf" srcId="{B0903168-5B31-CD4B-8D9C-7EB60C1FA327}" destId="{A8677627-1C1C-E04A-86F8-B08ABCFCAC73}" srcOrd="7" destOrd="0" presId="urn:microsoft.com/office/officeart/2005/8/layout/vList5"/>
    <dgm:cxn modelId="{23B2397A-82EF-BF43-805E-1FB35E56900E}" type="presParOf" srcId="{B0903168-5B31-CD4B-8D9C-7EB60C1FA327}" destId="{235DA1EB-882A-5245-9955-3F059C303B53}" srcOrd="8" destOrd="0" presId="urn:microsoft.com/office/officeart/2005/8/layout/vList5"/>
    <dgm:cxn modelId="{918561DE-86BC-3940-8146-670CBB96C692}" type="presParOf" srcId="{235DA1EB-882A-5245-9955-3F059C303B53}" destId="{94E317B0-B6BE-1745-A64C-E6941D1D6D44}" srcOrd="0" destOrd="0" presId="urn:microsoft.com/office/officeart/2005/8/layout/vList5"/>
    <dgm:cxn modelId="{259C67A5-2AC7-AD45-8845-C305FD0C1DE1}" type="presParOf" srcId="{B0903168-5B31-CD4B-8D9C-7EB60C1FA327}" destId="{A6FCFC40-0EE5-1942-A73C-555076EDB247}" srcOrd="9" destOrd="0" presId="urn:microsoft.com/office/officeart/2005/8/layout/vList5"/>
    <dgm:cxn modelId="{F1D7A4DA-C058-3A45-BB73-0159DD4EEC3C}" type="presParOf" srcId="{B0903168-5B31-CD4B-8D9C-7EB60C1FA327}" destId="{86113E4F-8C70-6847-BB8E-A0C003CD597C}" srcOrd="10" destOrd="0" presId="urn:microsoft.com/office/officeart/2005/8/layout/vList5"/>
    <dgm:cxn modelId="{17C05F0F-F02D-5741-BBDA-CF92A8FE4E3E}" type="presParOf" srcId="{86113E4F-8C70-6847-BB8E-A0C003CD597C}" destId="{019C3761-4155-C441-81CB-1B5552554454}" srcOrd="0" destOrd="0" presId="urn:microsoft.com/office/officeart/2005/8/layout/vList5"/>
    <dgm:cxn modelId="{DCC08B3A-BA98-2042-B124-FB45E4C2284B}" type="presParOf" srcId="{B0903168-5B31-CD4B-8D9C-7EB60C1FA327}" destId="{8F213758-52CA-374E-86AC-D66B1BCE6DC3}" srcOrd="11" destOrd="0" presId="urn:microsoft.com/office/officeart/2005/8/layout/vList5"/>
    <dgm:cxn modelId="{3DDEC914-F205-634A-967D-8C68319D1B77}" type="presParOf" srcId="{B0903168-5B31-CD4B-8D9C-7EB60C1FA327}" destId="{F2347518-1DBF-7240-BD40-702243DF86B3}" srcOrd="12" destOrd="0" presId="urn:microsoft.com/office/officeart/2005/8/layout/vList5"/>
    <dgm:cxn modelId="{8D05DCC4-9E38-A94D-8A93-3D0580E44A2D}" type="presParOf" srcId="{F2347518-1DBF-7240-BD40-702243DF86B3}" destId="{DF8E3AFC-F258-5F49-B31A-7F43B3A1230D}" srcOrd="0" destOrd="0" presId="urn:microsoft.com/office/officeart/2005/8/layout/vList5"/>
    <dgm:cxn modelId="{8BA4461C-FAAD-1348-AE0A-AD0B67986169}" type="presParOf" srcId="{B0903168-5B31-CD4B-8D9C-7EB60C1FA327}" destId="{FF49C804-FE75-3749-8801-5ECFF62B9F91}" srcOrd="13" destOrd="0" presId="urn:microsoft.com/office/officeart/2005/8/layout/vList5"/>
    <dgm:cxn modelId="{4AE86178-8B8B-2F46-ADFA-7A1648638857}" type="presParOf" srcId="{B0903168-5B31-CD4B-8D9C-7EB60C1FA327}" destId="{0DAB3EDD-1BA2-FD43-BAE1-335531790778}" srcOrd="14" destOrd="0" presId="urn:microsoft.com/office/officeart/2005/8/layout/vList5"/>
    <dgm:cxn modelId="{1CE98BD6-19EF-2E4D-AFD0-752B86297E75}" type="presParOf" srcId="{0DAB3EDD-1BA2-FD43-BAE1-335531790778}" destId="{CA82B5A2-4010-9F4E-8119-5D63A8EE31B8}" srcOrd="0"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42AF36-CE74-4BC8-BE82-EAC4F6CE88D3}"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6825BA09-C18C-4D1E-84C4-DA614A04E6F7}">
      <dgm:prSet/>
      <dgm:spPr/>
      <dgm:t>
        <a:bodyPr/>
        <a:lstStyle/>
        <a:p>
          <a:r>
            <a:rPr lang="en-GB"/>
            <a:t>Enhance </a:t>
          </a:r>
          <a:r>
            <a:rPr lang="en-GB" b="1"/>
            <a:t>person-centred care</a:t>
          </a:r>
          <a:r>
            <a:rPr lang="en-GB"/>
            <a:t> through individualised assessments and support plans (NICE, 2022).</a:t>
          </a:r>
          <a:endParaRPr lang="en-US"/>
        </a:p>
      </dgm:t>
    </dgm:pt>
    <dgm:pt modelId="{CF467273-DE4F-4AB4-A7C4-B4B8AE399EF8}" type="parTrans" cxnId="{984AB6D3-6DDD-4B7C-9607-D1658F8F1EF0}">
      <dgm:prSet/>
      <dgm:spPr/>
      <dgm:t>
        <a:bodyPr/>
        <a:lstStyle/>
        <a:p>
          <a:endParaRPr lang="en-US"/>
        </a:p>
      </dgm:t>
    </dgm:pt>
    <dgm:pt modelId="{EC609DF4-8B6E-440A-8597-A4A88F82DCC0}" type="sibTrans" cxnId="{984AB6D3-6DDD-4B7C-9607-D1658F8F1EF0}">
      <dgm:prSet/>
      <dgm:spPr/>
      <dgm:t>
        <a:bodyPr/>
        <a:lstStyle/>
        <a:p>
          <a:endParaRPr lang="en-US"/>
        </a:p>
      </dgm:t>
    </dgm:pt>
    <dgm:pt modelId="{55152E32-8868-4BCC-8F65-A8DB73F5D120}">
      <dgm:prSet/>
      <dgm:spPr/>
      <dgm:t>
        <a:bodyPr/>
        <a:lstStyle/>
        <a:p>
          <a:r>
            <a:rPr lang="en-GB"/>
            <a:t>Provide </a:t>
          </a:r>
          <a:r>
            <a:rPr lang="en-GB" b="1"/>
            <a:t>training</a:t>
          </a:r>
          <a:r>
            <a:rPr lang="en-GB"/>
            <a:t> for staff on ageing theories and digital literacy to improve care quality (WHO, 2021).</a:t>
          </a:r>
          <a:endParaRPr lang="en-US"/>
        </a:p>
      </dgm:t>
    </dgm:pt>
    <dgm:pt modelId="{204D03DF-11AD-4BCB-A7D5-A18E1A880221}" type="parTrans" cxnId="{92C03AB6-591D-4782-ABE9-B34B463929E9}">
      <dgm:prSet/>
      <dgm:spPr/>
      <dgm:t>
        <a:bodyPr/>
        <a:lstStyle/>
        <a:p>
          <a:endParaRPr lang="en-US"/>
        </a:p>
      </dgm:t>
    </dgm:pt>
    <dgm:pt modelId="{12A9A868-67A6-40BE-A92A-FA5B9360F25D}" type="sibTrans" cxnId="{92C03AB6-591D-4782-ABE9-B34B463929E9}">
      <dgm:prSet/>
      <dgm:spPr/>
      <dgm:t>
        <a:bodyPr/>
        <a:lstStyle/>
        <a:p>
          <a:endParaRPr lang="en-US"/>
        </a:p>
      </dgm:t>
    </dgm:pt>
    <dgm:pt modelId="{87F7B5B4-84AC-4B1E-A290-3253ADA414A7}">
      <dgm:prSet/>
      <dgm:spPr/>
      <dgm:t>
        <a:bodyPr/>
        <a:lstStyle/>
        <a:p>
          <a:r>
            <a:rPr lang="en-GB"/>
            <a:t>Expand </a:t>
          </a:r>
          <a:r>
            <a:rPr lang="en-GB" b="1"/>
            <a:t>digital inclusion programmes</a:t>
          </a:r>
          <a:r>
            <a:rPr lang="en-GB"/>
            <a:t> to ensure equal access to telecare and technology.</a:t>
          </a:r>
          <a:endParaRPr lang="en-US"/>
        </a:p>
      </dgm:t>
    </dgm:pt>
    <dgm:pt modelId="{B4D80CCD-F04F-492F-9621-9192251C8818}" type="parTrans" cxnId="{F702900E-B4BB-488C-A058-1E4357A80A9A}">
      <dgm:prSet/>
      <dgm:spPr/>
      <dgm:t>
        <a:bodyPr/>
        <a:lstStyle/>
        <a:p>
          <a:endParaRPr lang="en-US"/>
        </a:p>
      </dgm:t>
    </dgm:pt>
    <dgm:pt modelId="{EC9CB7A2-3FCF-492F-B7A2-357B18F7768E}" type="sibTrans" cxnId="{F702900E-B4BB-488C-A058-1E4357A80A9A}">
      <dgm:prSet/>
      <dgm:spPr/>
      <dgm:t>
        <a:bodyPr/>
        <a:lstStyle/>
        <a:p>
          <a:endParaRPr lang="en-US"/>
        </a:p>
      </dgm:t>
    </dgm:pt>
    <dgm:pt modelId="{A69197C5-3DB0-4C2D-BC5A-81E2A518DF86}">
      <dgm:prSet/>
      <dgm:spPr/>
      <dgm:t>
        <a:bodyPr/>
        <a:lstStyle/>
        <a:p>
          <a:r>
            <a:rPr lang="en-GB"/>
            <a:t>Improve </a:t>
          </a:r>
          <a:r>
            <a:rPr lang="en-GB" b="1"/>
            <a:t>integration</a:t>
          </a:r>
          <a:r>
            <a:rPr lang="en-GB"/>
            <a:t> between health and social care through the NHS Long Term Plan (NHS England, 2019).</a:t>
          </a:r>
          <a:endParaRPr lang="en-US"/>
        </a:p>
      </dgm:t>
    </dgm:pt>
    <dgm:pt modelId="{67609DE0-C345-4089-9846-DE0DD62D5DD4}" type="parTrans" cxnId="{0EFEB46B-F69A-4C87-BE59-BB8CF72282E9}">
      <dgm:prSet/>
      <dgm:spPr/>
      <dgm:t>
        <a:bodyPr/>
        <a:lstStyle/>
        <a:p>
          <a:endParaRPr lang="en-US"/>
        </a:p>
      </dgm:t>
    </dgm:pt>
    <dgm:pt modelId="{C0821904-969F-40E8-AC89-A890745CD649}" type="sibTrans" cxnId="{0EFEB46B-F69A-4C87-BE59-BB8CF72282E9}">
      <dgm:prSet/>
      <dgm:spPr/>
      <dgm:t>
        <a:bodyPr/>
        <a:lstStyle/>
        <a:p>
          <a:endParaRPr lang="en-US"/>
        </a:p>
      </dgm:t>
    </dgm:pt>
    <dgm:pt modelId="{B710C079-1CA3-4D5A-84E5-37CA17A48004}">
      <dgm:prSet/>
      <dgm:spPr/>
      <dgm:t>
        <a:bodyPr/>
        <a:lstStyle/>
        <a:p>
          <a:r>
            <a:rPr lang="en-GB"/>
            <a:t>Encourage </a:t>
          </a:r>
          <a:r>
            <a:rPr lang="en-GB" b="1"/>
            <a:t>co-production</a:t>
          </a:r>
          <a:r>
            <a:rPr lang="en-GB"/>
            <a:t>—involving older people in decisions about their care.</a:t>
          </a:r>
          <a:endParaRPr lang="en-US"/>
        </a:p>
      </dgm:t>
    </dgm:pt>
    <dgm:pt modelId="{905CC83F-B425-4743-96A7-1EB34FFE4B9D}" type="parTrans" cxnId="{D75CD83F-1728-4463-B83C-26D7C7831133}">
      <dgm:prSet/>
      <dgm:spPr/>
      <dgm:t>
        <a:bodyPr/>
        <a:lstStyle/>
        <a:p>
          <a:endParaRPr lang="en-US"/>
        </a:p>
      </dgm:t>
    </dgm:pt>
    <dgm:pt modelId="{4FCD424C-FA8E-4FF6-83B6-D4C4021E397D}" type="sibTrans" cxnId="{D75CD83F-1728-4463-B83C-26D7C7831133}">
      <dgm:prSet/>
      <dgm:spPr/>
      <dgm:t>
        <a:bodyPr/>
        <a:lstStyle/>
        <a:p>
          <a:endParaRPr lang="en-US"/>
        </a:p>
      </dgm:t>
    </dgm:pt>
    <dgm:pt modelId="{074417A3-B405-4C46-B7BC-CA73F5F8B788}">
      <dgm:prSet/>
      <dgm:spPr/>
      <dgm:t>
        <a:bodyPr/>
        <a:lstStyle/>
        <a:p>
          <a:r>
            <a:rPr lang="en-GB"/>
            <a:t>Promote </a:t>
          </a:r>
          <a:r>
            <a:rPr lang="en-GB" b="1"/>
            <a:t>community-based support</a:t>
          </a:r>
          <a:r>
            <a:rPr lang="en-GB"/>
            <a:t> to reduce isolation and hospital readmissions.</a:t>
          </a:r>
          <a:endParaRPr lang="en-US"/>
        </a:p>
      </dgm:t>
    </dgm:pt>
    <dgm:pt modelId="{9062B110-9BBC-44F4-84AD-7AE747CE76AB}" type="parTrans" cxnId="{8B087B27-771E-4C95-B9C4-D1414A7DFB3A}">
      <dgm:prSet/>
      <dgm:spPr/>
      <dgm:t>
        <a:bodyPr/>
        <a:lstStyle/>
        <a:p>
          <a:endParaRPr lang="en-US"/>
        </a:p>
      </dgm:t>
    </dgm:pt>
    <dgm:pt modelId="{B3DBCF98-40A0-4F43-86D9-0FFF3CEEF586}" type="sibTrans" cxnId="{8B087B27-771E-4C95-B9C4-D1414A7DFB3A}">
      <dgm:prSet/>
      <dgm:spPr/>
      <dgm:t>
        <a:bodyPr/>
        <a:lstStyle/>
        <a:p>
          <a:endParaRPr lang="en-US"/>
        </a:p>
      </dgm:t>
    </dgm:pt>
    <dgm:pt modelId="{3932A279-7158-754F-8C8F-0362CBA2D6B9}" type="pres">
      <dgm:prSet presAssocID="{F042AF36-CE74-4BC8-BE82-EAC4F6CE88D3}" presName="Name0" presStyleCnt="0">
        <dgm:presLayoutVars>
          <dgm:dir/>
          <dgm:resizeHandles val="exact"/>
        </dgm:presLayoutVars>
      </dgm:prSet>
      <dgm:spPr/>
    </dgm:pt>
    <dgm:pt modelId="{4F2E4D28-0620-094C-8A22-F7F818F9D776}" type="pres">
      <dgm:prSet presAssocID="{6825BA09-C18C-4D1E-84C4-DA614A04E6F7}" presName="node" presStyleLbl="node1" presStyleIdx="0" presStyleCnt="6">
        <dgm:presLayoutVars>
          <dgm:bulletEnabled val="1"/>
        </dgm:presLayoutVars>
      </dgm:prSet>
      <dgm:spPr/>
    </dgm:pt>
    <dgm:pt modelId="{63F577D6-B4A8-BC4B-AB7C-6297E6694A4A}" type="pres">
      <dgm:prSet presAssocID="{EC609DF4-8B6E-440A-8597-A4A88F82DCC0}" presName="sibTrans" presStyleLbl="sibTrans1D1" presStyleIdx="0" presStyleCnt="5"/>
      <dgm:spPr/>
    </dgm:pt>
    <dgm:pt modelId="{84E61830-032B-E745-847B-402DDA12E649}" type="pres">
      <dgm:prSet presAssocID="{EC609DF4-8B6E-440A-8597-A4A88F82DCC0}" presName="connectorText" presStyleLbl="sibTrans1D1" presStyleIdx="0" presStyleCnt="5"/>
      <dgm:spPr/>
    </dgm:pt>
    <dgm:pt modelId="{ABD59D80-72B6-7145-A439-7ED7F73EB5BB}" type="pres">
      <dgm:prSet presAssocID="{55152E32-8868-4BCC-8F65-A8DB73F5D120}" presName="node" presStyleLbl="node1" presStyleIdx="1" presStyleCnt="6">
        <dgm:presLayoutVars>
          <dgm:bulletEnabled val="1"/>
        </dgm:presLayoutVars>
      </dgm:prSet>
      <dgm:spPr/>
    </dgm:pt>
    <dgm:pt modelId="{B78A4FE7-4A19-DF40-A59F-2F8B75301C36}" type="pres">
      <dgm:prSet presAssocID="{12A9A868-67A6-40BE-A92A-FA5B9360F25D}" presName="sibTrans" presStyleLbl="sibTrans1D1" presStyleIdx="1" presStyleCnt="5"/>
      <dgm:spPr/>
    </dgm:pt>
    <dgm:pt modelId="{32F86B84-D0BA-184E-BCDA-588A30C5B68C}" type="pres">
      <dgm:prSet presAssocID="{12A9A868-67A6-40BE-A92A-FA5B9360F25D}" presName="connectorText" presStyleLbl="sibTrans1D1" presStyleIdx="1" presStyleCnt="5"/>
      <dgm:spPr/>
    </dgm:pt>
    <dgm:pt modelId="{ABEE14E7-A861-FA4F-B32E-94521C41CD58}" type="pres">
      <dgm:prSet presAssocID="{87F7B5B4-84AC-4B1E-A290-3253ADA414A7}" presName="node" presStyleLbl="node1" presStyleIdx="2" presStyleCnt="6">
        <dgm:presLayoutVars>
          <dgm:bulletEnabled val="1"/>
        </dgm:presLayoutVars>
      </dgm:prSet>
      <dgm:spPr/>
    </dgm:pt>
    <dgm:pt modelId="{ECB86B52-BB3D-3546-B728-F7618F724B92}" type="pres">
      <dgm:prSet presAssocID="{EC9CB7A2-3FCF-492F-B7A2-357B18F7768E}" presName="sibTrans" presStyleLbl="sibTrans1D1" presStyleIdx="2" presStyleCnt="5"/>
      <dgm:spPr/>
    </dgm:pt>
    <dgm:pt modelId="{C2DC91EA-6F99-B245-B710-1832C4521F3F}" type="pres">
      <dgm:prSet presAssocID="{EC9CB7A2-3FCF-492F-B7A2-357B18F7768E}" presName="connectorText" presStyleLbl="sibTrans1D1" presStyleIdx="2" presStyleCnt="5"/>
      <dgm:spPr/>
    </dgm:pt>
    <dgm:pt modelId="{3EB869F6-5510-F942-98AF-29092D87D21C}" type="pres">
      <dgm:prSet presAssocID="{A69197C5-3DB0-4C2D-BC5A-81E2A518DF86}" presName="node" presStyleLbl="node1" presStyleIdx="3" presStyleCnt="6">
        <dgm:presLayoutVars>
          <dgm:bulletEnabled val="1"/>
        </dgm:presLayoutVars>
      </dgm:prSet>
      <dgm:spPr/>
    </dgm:pt>
    <dgm:pt modelId="{74855828-BA93-C54D-A86B-FB8BF02EE3B4}" type="pres">
      <dgm:prSet presAssocID="{C0821904-969F-40E8-AC89-A890745CD649}" presName="sibTrans" presStyleLbl="sibTrans1D1" presStyleIdx="3" presStyleCnt="5"/>
      <dgm:spPr/>
    </dgm:pt>
    <dgm:pt modelId="{A84CC6A0-0F70-034B-9669-3B17B6E5571E}" type="pres">
      <dgm:prSet presAssocID="{C0821904-969F-40E8-AC89-A890745CD649}" presName="connectorText" presStyleLbl="sibTrans1D1" presStyleIdx="3" presStyleCnt="5"/>
      <dgm:spPr/>
    </dgm:pt>
    <dgm:pt modelId="{7384CCC0-8A5C-5643-B1F9-B6BC20E59531}" type="pres">
      <dgm:prSet presAssocID="{B710C079-1CA3-4D5A-84E5-37CA17A48004}" presName="node" presStyleLbl="node1" presStyleIdx="4" presStyleCnt="6">
        <dgm:presLayoutVars>
          <dgm:bulletEnabled val="1"/>
        </dgm:presLayoutVars>
      </dgm:prSet>
      <dgm:spPr/>
    </dgm:pt>
    <dgm:pt modelId="{43EC88A6-E65E-9047-B62C-31E0BC87F30C}" type="pres">
      <dgm:prSet presAssocID="{4FCD424C-FA8E-4FF6-83B6-D4C4021E397D}" presName="sibTrans" presStyleLbl="sibTrans1D1" presStyleIdx="4" presStyleCnt="5"/>
      <dgm:spPr/>
    </dgm:pt>
    <dgm:pt modelId="{6DBC01C1-C809-E344-96F3-DE5520438E55}" type="pres">
      <dgm:prSet presAssocID="{4FCD424C-FA8E-4FF6-83B6-D4C4021E397D}" presName="connectorText" presStyleLbl="sibTrans1D1" presStyleIdx="4" presStyleCnt="5"/>
      <dgm:spPr/>
    </dgm:pt>
    <dgm:pt modelId="{23DBA405-7899-1F44-92EC-E641C9E0EEF7}" type="pres">
      <dgm:prSet presAssocID="{074417A3-B405-4C46-B7BC-CA73F5F8B788}" presName="node" presStyleLbl="node1" presStyleIdx="5" presStyleCnt="6">
        <dgm:presLayoutVars>
          <dgm:bulletEnabled val="1"/>
        </dgm:presLayoutVars>
      </dgm:prSet>
      <dgm:spPr/>
    </dgm:pt>
  </dgm:ptLst>
  <dgm:cxnLst>
    <dgm:cxn modelId="{FDD3B105-01CC-1A45-99F2-98414729C680}" type="presOf" srcId="{12A9A868-67A6-40BE-A92A-FA5B9360F25D}" destId="{B78A4FE7-4A19-DF40-A59F-2F8B75301C36}" srcOrd="0" destOrd="0" presId="urn:microsoft.com/office/officeart/2016/7/layout/RepeatingBendingProcessNew"/>
    <dgm:cxn modelId="{6E296C0E-1D2C-8646-B1FE-AF0BC5259F55}" type="presOf" srcId="{A69197C5-3DB0-4C2D-BC5A-81E2A518DF86}" destId="{3EB869F6-5510-F942-98AF-29092D87D21C}" srcOrd="0" destOrd="0" presId="urn:microsoft.com/office/officeart/2016/7/layout/RepeatingBendingProcessNew"/>
    <dgm:cxn modelId="{F702900E-B4BB-488C-A058-1E4357A80A9A}" srcId="{F042AF36-CE74-4BC8-BE82-EAC4F6CE88D3}" destId="{87F7B5B4-84AC-4B1E-A290-3253ADA414A7}" srcOrd="2" destOrd="0" parTransId="{B4D80CCD-F04F-492F-9621-9192251C8818}" sibTransId="{EC9CB7A2-3FCF-492F-B7A2-357B18F7768E}"/>
    <dgm:cxn modelId="{8B087B27-771E-4C95-B9C4-D1414A7DFB3A}" srcId="{F042AF36-CE74-4BC8-BE82-EAC4F6CE88D3}" destId="{074417A3-B405-4C46-B7BC-CA73F5F8B788}" srcOrd="5" destOrd="0" parTransId="{9062B110-9BBC-44F4-84AD-7AE747CE76AB}" sibTransId="{B3DBCF98-40A0-4F43-86D9-0FFF3CEEF586}"/>
    <dgm:cxn modelId="{A706C233-4980-424E-9074-7DEAF9CD081A}" type="presOf" srcId="{EC9CB7A2-3FCF-492F-B7A2-357B18F7768E}" destId="{C2DC91EA-6F99-B245-B710-1832C4521F3F}" srcOrd="1" destOrd="0" presId="urn:microsoft.com/office/officeart/2016/7/layout/RepeatingBendingProcessNew"/>
    <dgm:cxn modelId="{D75CD83F-1728-4463-B83C-26D7C7831133}" srcId="{F042AF36-CE74-4BC8-BE82-EAC4F6CE88D3}" destId="{B710C079-1CA3-4D5A-84E5-37CA17A48004}" srcOrd="4" destOrd="0" parTransId="{905CC83F-B425-4743-96A7-1EB34FFE4B9D}" sibTransId="{4FCD424C-FA8E-4FF6-83B6-D4C4021E397D}"/>
    <dgm:cxn modelId="{0EFEB46B-F69A-4C87-BE59-BB8CF72282E9}" srcId="{F042AF36-CE74-4BC8-BE82-EAC4F6CE88D3}" destId="{A69197C5-3DB0-4C2D-BC5A-81E2A518DF86}" srcOrd="3" destOrd="0" parTransId="{67609DE0-C345-4089-9846-DE0DD62D5DD4}" sibTransId="{C0821904-969F-40E8-AC89-A890745CD649}"/>
    <dgm:cxn modelId="{E7C4346D-45DB-2E4B-B9D6-79EBCAC7853D}" type="presOf" srcId="{C0821904-969F-40E8-AC89-A890745CD649}" destId="{A84CC6A0-0F70-034B-9669-3B17B6E5571E}" srcOrd="1" destOrd="0" presId="urn:microsoft.com/office/officeart/2016/7/layout/RepeatingBendingProcessNew"/>
    <dgm:cxn modelId="{9EE26373-A9F1-754C-87C8-B67E0271ECB0}" type="presOf" srcId="{4FCD424C-FA8E-4FF6-83B6-D4C4021E397D}" destId="{43EC88A6-E65E-9047-B62C-31E0BC87F30C}" srcOrd="0" destOrd="0" presId="urn:microsoft.com/office/officeart/2016/7/layout/RepeatingBendingProcessNew"/>
    <dgm:cxn modelId="{9CA11682-BD51-9343-87D5-AF7D10A24D6D}" type="presOf" srcId="{C0821904-969F-40E8-AC89-A890745CD649}" destId="{74855828-BA93-C54D-A86B-FB8BF02EE3B4}" srcOrd="0" destOrd="0" presId="urn:microsoft.com/office/officeart/2016/7/layout/RepeatingBendingProcessNew"/>
    <dgm:cxn modelId="{A001BF9E-2678-E341-B6D1-E6EB7A28A1FE}" type="presOf" srcId="{EC609DF4-8B6E-440A-8597-A4A88F82DCC0}" destId="{84E61830-032B-E745-847B-402DDA12E649}" srcOrd="1" destOrd="0" presId="urn:microsoft.com/office/officeart/2016/7/layout/RepeatingBendingProcessNew"/>
    <dgm:cxn modelId="{C9DBF6A5-9ACD-E540-823F-6F5A7EC561EB}" type="presOf" srcId="{55152E32-8868-4BCC-8F65-A8DB73F5D120}" destId="{ABD59D80-72B6-7145-A439-7ED7F73EB5BB}" srcOrd="0" destOrd="0" presId="urn:microsoft.com/office/officeart/2016/7/layout/RepeatingBendingProcessNew"/>
    <dgm:cxn modelId="{92C03AB6-591D-4782-ABE9-B34B463929E9}" srcId="{F042AF36-CE74-4BC8-BE82-EAC4F6CE88D3}" destId="{55152E32-8868-4BCC-8F65-A8DB73F5D120}" srcOrd="1" destOrd="0" parTransId="{204D03DF-11AD-4BCB-A7D5-A18E1A880221}" sibTransId="{12A9A868-67A6-40BE-A92A-FA5B9360F25D}"/>
    <dgm:cxn modelId="{BAF43ABB-80E0-DE4A-B464-A21019FCA473}" type="presOf" srcId="{EC609DF4-8B6E-440A-8597-A4A88F82DCC0}" destId="{63F577D6-B4A8-BC4B-AB7C-6297E6694A4A}" srcOrd="0" destOrd="0" presId="urn:microsoft.com/office/officeart/2016/7/layout/RepeatingBendingProcessNew"/>
    <dgm:cxn modelId="{CF42DFC1-F481-7A4E-B179-DB1BB573727D}" type="presOf" srcId="{074417A3-B405-4C46-B7BC-CA73F5F8B788}" destId="{23DBA405-7899-1F44-92EC-E641C9E0EEF7}" srcOrd="0" destOrd="0" presId="urn:microsoft.com/office/officeart/2016/7/layout/RepeatingBendingProcessNew"/>
    <dgm:cxn modelId="{4A3C5EC7-4435-2941-9A15-A158F733B522}" type="presOf" srcId="{87F7B5B4-84AC-4B1E-A290-3253ADA414A7}" destId="{ABEE14E7-A861-FA4F-B32E-94521C41CD58}" srcOrd="0" destOrd="0" presId="urn:microsoft.com/office/officeart/2016/7/layout/RepeatingBendingProcessNew"/>
    <dgm:cxn modelId="{BBD1D4C8-0720-FB44-9B5A-2EB67AB570CB}" type="presOf" srcId="{EC9CB7A2-3FCF-492F-B7A2-357B18F7768E}" destId="{ECB86B52-BB3D-3546-B728-F7618F724B92}" srcOrd="0" destOrd="0" presId="urn:microsoft.com/office/officeart/2016/7/layout/RepeatingBendingProcessNew"/>
    <dgm:cxn modelId="{171504CB-D547-BD4F-BF18-77D67843904E}" type="presOf" srcId="{B710C079-1CA3-4D5A-84E5-37CA17A48004}" destId="{7384CCC0-8A5C-5643-B1F9-B6BC20E59531}" srcOrd="0" destOrd="0" presId="urn:microsoft.com/office/officeart/2016/7/layout/RepeatingBendingProcessNew"/>
    <dgm:cxn modelId="{984AB6D3-6DDD-4B7C-9607-D1658F8F1EF0}" srcId="{F042AF36-CE74-4BC8-BE82-EAC4F6CE88D3}" destId="{6825BA09-C18C-4D1E-84C4-DA614A04E6F7}" srcOrd="0" destOrd="0" parTransId="{CF467273-DE4F-4AB4-A7C4-B4B8AE399EF8}" sibTransId="{EC609DF4-8B6E-440A-8597-A4A88F82DCC0}"/>
    <dgm:cxn modelId="{F19DCFD4-FC41-4B4E-B47E-64C0D86E2FCB}" type="presOf" srcId="{12A9A868-67A6-40BE-A92A-FA5B9360F25D}" destId="{32F86B84-D0BA-184E-BCDA-588A30C5B68C}" srcOrd="1" destOrd="0" presId="urn:microsoft.com/office/officeart/2016/7/layout/RepeatingBendingProcessNew"/>
    <dgm:cxn modelId="{C0923FEF-76AD-E243-98A0-A8BCF522E791}" type="presOf" srcId="{F042AF36-CE74-4BC8-BE82-EAC4F6CE88D3}" destId="{3932A279-7158-754F-8C8F-0362CBA2D6B9}" srcOrd="0" destOrd="0" presId="urn:microsoft.com/office/officeart/2016/7/layout/RepeatingBendingProcessNew"/>
    <dgm:cxn modelId="{282DA9F0-6F7A-2343-B4D7-C762281D47F2}" type="presOf" srcId="{4FCD424C-FA8E-4FF6-83B6-D4C4021E397D}" destId="{6DBC01C1-C809-E344-96F3-DE5520438E55}" srcOrd="1" destOrd="0" presId="urn:microsoft.com/office/officeart/2016/7/layout/RepeatingBendingProcessNew"/>
    <dgm:cxn modelId="{54622EF1-ADE2-C24B-8258-623A1DF78072}" type="presOf" srcId="{6825BA09-C18C-4D1E-84C4-DA614A04E6F7}" destId="{4F2E4D28-0620-094C-8A22-F7F818F9D776}" srcOrd="0" destOrd="0" presId="urn:microsoft.com/office/officeart/2016/7/layout/RepeatingBendingProcessNew"/>
    <dgm:cxn modelId="{084CC0BF-824D-8F4C-8170-7F325FF57809}" type="presParOf" srcId="{3932A279-7158-754F-8C8F-0362CBA2D6B9}" destId="{4F2E4D28-0620-094C-8A22-F7F818F9D776}" srcOrd="0" destOrd="0" presId="urn:microsoft.com/office/officeart/2016/7/layout/RepeatingBendingProcessNew"/>
    <dgm:cxn modelId="{A69C20A2-9DF8-AD4F-B80B-AEA8DF06DF25}" type="presParOf" srcId="{3932A279-7158-754F-8C8F-0362CBA2D6B9}" destId="{63F577D6-B4A8-BC4B-AB7C-6297E6694A4A}" srcOrd="1" destOrd="0" presId="urn:microsoft.com/office/officeart/2016/7/layout/RepeatingBendingProcessNew"/>
    <dgm:cxn modelId="{0441EDCF-6F46-FC4D-9FB9-D41240EEEA3D}" type="presParOf" srcId="{63F577D6-B4A8-BC4B-AB7C-6297E6694A4A}" destId="{84E61830-032B-E745-847B-402DDA12E649}" srcOrd="0" destOrd="0" presId="urn:microsoft.com/office/officeart/2016/7/layout/RepeatingBendingProcessNew"/>
    <dgm:cxn modelId="{53807929-9A16-6846-9A58-1CF304F6CB4D}" type="presParOf" srcId="{3932A279-7158-754F-8C8F-0362CBA2D6B9}" destId="{ABD59D80-72B6-7145-A439-7ED7F73EB5BB}" srcOrd="2" destOrd="0" presId="urn:microsoft.com/office/officeart/2016/7/layout/RepeatingBendingProcessNew"/>
    <dgm:cxn modelId="{68AAEE73-DBA8-FA4E-9DAA-3E5A95A18ED6}" type="presParOf" srcId="{3932A279-7158-754F-8C8F-0362CBA2D6B9}" destId="{B78A4FE7-4A19-DF40-A59F-2F8B75301C36}" srcOrd="3" destOrd="0" presId="urn:microsoft.com/office/officeart/2016/7/layout/RepeatingBendingProcessNew"/>
    <dgm:cxn modelId="{E5CC824B-05C3-9A41-BB1C-8AC3465D773A}" type="presParOf" srcId="{B78A4FE7-4A19-DF40-A59F-2F8B75301C36}" destId="{32F86B84-D0BA-184E-BCDA-588A30C5B68C}" srcOrd="0" destOrd="0" presId="urn:microsoft.com/office/officeart/2016/7/layout/RepeatingBendingProcessNew"/>
    <dgm:cxn modelId="{F17D65EF-1479-2940-8D5F-6792A42400C7}" type="presParOf" srcId="{3932A279-7158-754F-8C8F-0362CBA2D6B9}" destId="{ABEE14E7-A861-FA4F-B32E-94521C41CD58}" srcOrd="4" destOrd="0" presId="urn:microsoft.com/office/officeart/2016/7/layout/RepeatingBendingProcessNew"/>
    <dgm:cxn modelId="{37319C45-19D7-464E-B11C-BA8A2715A71E}" type="presParOf" srcId="{3932A279-7158-754F-8C8F-0362CBA2D6B9}" destId="{ECB86B52-BB3D-3546-B728-F7618F724B92}" srcOrd="5" destOrd="0" presId="urn:microsoft.com/office/officeart/2016/7/layout/RepeatingBendingProcessNew"/>
    <dgm:cxn modelId="{A6CD5D16-2380-2540-B9C0-5BE571067986}" type="presParOf" srcId="{ECB86B52-BB3D-3546-B728-F7618F724B92}" destId="{C2DC91EA-6F99-B245-B710-1832C4521F3F}" srcOrd="0" destOrd="0" presId="urn:microsoft.com/office/officeart/2016/7/layout/RepeatingBendingProcessNew"/>
    <dgm:cxn modelId="{B4F7393B-792B-F34D-BE49-5C5FC8E2B573}" type="presParOf" srcId="{3932A279-7158-754F-8C8F-0362CBA2D6B9}" destId="{3EB869F6-5510-F942-98AF-29092D87D21C}" srcOrd="6" destOrd="0" presId="urn:microsoft.com/office/officeart/2016/7/layout/RepeatingBendingProcessNew"/>
    <dgm:cxn modelId="{E4232CEB-D117-3D45-AF46-1E256BE48838}" type="presParOf" srcId="{3932A279-7158-754F-8C8F-0362CBA2D6B9}" destId="{74855828-BA93-C54D-A86B-FB8BF02EE3B4}" srcOrd="7" destOrd="0" presId="urn:microsoft.com/office/officeart/2016/7/layout/RepeatingBendingProcessNew"/>
    <dgm:cxn modelId="{1ED65EAD-F2B0-7745-8660-096B86130700}" type="presParOf" srcId="{74855828-BA93-C54D-A86B-FB8BF02EE3B4}" destId="{A84CC6A0-0F70-034B-9669-3B17B6E5571E}" srcOrd="0" destOrd="0" presId="urn:microsoft.com/office/officeart/2016/7/layout/RepeatingBendingProcessNew"/>
    <dgm:cxn modelId="{A37AC46A-13F2-374E-BEE6-BDF89E34BD67}" type="presParOf" srcId="{3932A279-7158-754F-8C8F-0362CBA2D6B9}" destId="{7384CCC0-8A5C-5643-B1F9-B6BC20E59531}" srcOrd="8" destOrd="0" presId="urn:microsoft.com/office/officeart/2016/7/layout/RepeatingBendingProcessNew"/>
    <dgm:cxn modelId="{8867D269-6832-DF48-B631-A0DB551C354D}" type="presParOf" srcId="{3932A279-7158-754F-8C8F-0362CBA2D6B9}" destId="{43EC88A6-E65E-9047-B62C-31E0BC87F30C}" srcOrd="9" destOrd="0" presId="urn:microsoft.com/office/officeart/2016/7/layout/RepeatingBendingProcessNew"/>
    <dgm:cxn modelId="{C1221FD0-5876-4546-93A5-2255E1D18621}" type="presParOf" srcId="{43EC88A6-E65E-9047-B62C-31E0BC87F30C}" destId="{6DBC01C1-C809-E344-96F3-DE5520438E55}" srcOrd="0" destOrd="0" presId="urn:microsoft.com/office/officeart/2016/7/layout/RepeatingBendingProcessNew"/>
    <dgm:cxn modelId="{00D847CD-C291-2749-B104-B8441C40661F}" type="presParOf" srcId="{3932A279-7158-754F-8C8F-0362CBA2D6B9}" destId="{23DBA405-7899-1F44-92EC-E641C9E0EEF7}"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FBA0DD7-5C20-4C60-9A37-23CF9CB7120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0D03724-8A6D-4466-B473-E02D8CA85B2E}">
      <dgm:prSet/>
      <dgm:spPr/>
      <dgm:t>
        <a:bodyPr/>
        <a:lstStyle/>
        <a:p>
          <a:r>
            <a:rPr lang="en-GB"/>
            <a:t>Empowering older people requires integrating theory, policy, and innovation (WHO, 2021).</a:t>
          </a:r>
          <a:endParaRPr lang="en-US"/>
        </a:p>
      </dgm:t>
    </dgm:pt>
    <dgm:pt modelId="{B1DAAC22-E6D2-4C71-B11B-10C078145967}" type="parTrans" cxnId="{DE5EB4E7-73F2-44E8-B9D8-18FE82CD824A}">
      <dgm:prSet/>
      <dgm:spPr/>
      <dgm:t>
        <a:bodyPr/>
        <a:lstStyle/>
        <a:p>
          <a:endParaRPr lang="en-US"/>
        </a:p>
      </dgm:t>
    </dgm:pt>
    <dgm:pt modelId="{405814C5-F2E8-4BAF-8B9B-4B5CA928125F}" type="sibTrans" cxnId="{DE5EB4E7-73F2-44E8-B9D8-18FE82CD824A}">
      <dgm:prSet/>
      <dgm:spPr/>
      <dgm:t>
        <a:bodyPr/>
        <a:lstStyle/>
        <a:p>
          <a:endParaRPr lang="en-US"/>
        </a:p>
      </dgm:t>
    </dgm:pt>
    <dgm:pt modelId="{1CCCDA85-77F4-4659-AF82-C3DF138D9EC1}">
      <dgm:prSet/>
      <dgm:spPr/>
      <dgm:t>
        <a:bodyPr/>
        <a:lstStyle/>
        <a:p>
          <a:r>
            <a:rPr lang="en-GB"/>
            <a:t>Care must be person-centred, equitable, and responsive to individual needs (Care Act 2014).</a:t>
          </a:r>
          <a:endParaRPr lang="en-US"/>
        </a:p>
      </dgm:t>
    </dgm:pt>
    <dgm:pt modelId="{70DA2D0D-A08B-47EF-8DD7-7C2023DBB904}" type="parTrans" cxnId="{1EA48F35-A97E-4F2E-885D-37D9C9C1DA84}">
      <dgm:prSet/>
      <dgm:spPr/>
      <dgm:t>
        <a:bodyPr/>
        <a:lstStyle/>
        <a:p>
          <a:endParaRPr lang="en-US"/>
        </a:p>
      </dgm:t>
    </dgm:pt>
    <dgm:pt modelId="{C1F30C58-65A7-46DA-980C-B877C3EB15F3}" type="sibTrans" cxnId="{1EA48F35-A97E-4F2E-885D-37D9C9C1DA84}">
      <dgm:prSet/>
      <dgm:spPr/>
      <dgm:t>
        <a:bodyPr/>
        <a:lstStyle/>
        <a:p>
          <a:endParaRPr lang="en-US"/>
        </a:p>
      </dgm:t>
    </dgm:pt>
    <dgm:pt modelId="{1DD6FE52-0DD0-4C7E-BA78-95409E9E9976}">
      <dgm:prSet/>
      <dgm:spPr/>
      <dgm:t>
        <a:bodyPr/>
        <a:lstStyle/>
        <a:p>
          <a:r>
            <a:rPr lang="en-GB"/>
            <a:t>Theories of ageing highlight the importance of purpose, activity, and social connection.</a:t>
          </a:r>
          <a:endParaRPr lang="en-US"/>
        </a:p>
      </dgm:t>
    </dgm:pt>
    <dgm:pt modelId="{54CA5CBC-B65A-4E77-9686-D1E9C7D97D37}" type="parTrans" cxnId="{396DD98B-20F0-4517-ADDE-A288B4498863}">
      <dgm:prSet/>
      <dgm:spPr/>
      <dgm:t>
        <a:bodyPr/>
        <a:lstStyle/>
        <a:p>
          <a:endParaRPr lang="en-US"/>
        </a:p>
      </dgm:t>
    </dgm:pt>
    <dgm:pt modelId="{745705B4-65D7-4EFF-89BB-287551A8D97D}" type="sibTrans" cxnId="{396DD98B-20F0-4517-ADDE-A288B4498863}">
      <dgm:prSet/>
      <dgm:spPr/>
      <dgm:t>
        <a:bodyPr/>
        <a:lstStyle/>
        <a:p>
          <a:endParaRPr lang="en-US"/>
        </a:p>
      </dgm:t>
    </dgm:pt>
    <dgm:pt modelId="{DE016FC0-5964-4F73-AB23-D93345A95F03}">
      <dgm:prSet/>
      <dgm:spPr/>
      <dgm:t>
        <a:bodyPr/>
        <a:lstStyle/>
        <a:p>
          <a:r>
            <a:rPr lang="en-GB"/>
            <a:t>Technology should enhance autonomy, not replace human care (Miller et al., 2020).</a:t>
          </a:r>
          <a:endParaRPr lang="en-US"/>
        </a:p>
      </dgm:t>
    </dgm:pt>
    <dgm:pt modelId="{50B13290-1036-4427-90C6-46D427150DD2}" type="parTrans" cxnId="{3EB1C583-1C76-4299-8E14-B33095FF9660}">
      <dgm:prSet/>
      <dgm:spPr/>
      <dgm:t>
        <a:bodyPr/>
        <a:lstStyle/>
        <a:p>
          <a:endParaRPr lang="en-US"/>
        </a:p>
      </dgm:t>
    </dgm:pt>
    <dgm:pt modelId="{5C9398F3-F883-49D5-85D2-B36A15A6BAF6}" type="sibTrans" cxnId="{3EB1C583-1C76-4299-8E14-B33095FF9660}">
      <dgm:prSet/>
      <dgm:spPr/>
      <dgm:t>
        <a:bodyPr/>
        <a:lstStyle/>
        <a:p>
          <a:endParaRPr lang="en-US"/>
        </a:p>
      </dgm:t>
    </dgm:pt>
    <dgm:pt modelId="{9D39CB97-F0E7-464F-B738-D45F44F79E08}">
      <dgm:prSet/>
      <dgm:spPr/>
      <dgm:t>
        <a:bodyPr/>
        <a:lstStyle/>
        <a:p>
          <a:r>
            <a:rPr lang="en-GB"/>
            <a:t>True empowerment means involving older adults in decisions about their care and community.</a:t>
          </a:r>
          <a:endParaRPr lang="en-US"/>
        </a:p>
      </dgm:t>
    </dgm:pt>
    <dgm:pt modelId="{A5D02A36-6FED-46CE-B6AF-26AFCC3CC3CC}" type="parTrans" cxnId="{6EEE64A5-3985-4E52-B769-8D8B7C2DF3E9}">
      <dgm:prSet/>
      <dgm:spPr/>
      <dgm:t>
        <a:bodyPr/>
        <a:lstStyle/>
        <a:p>
          <a:endParaRPr lang="en-US"/>
        </a:p>
      </dgm:t>
    </dgm:pt>
    <dgm:pt modelId="{225D4DF2-770E-4433-A8A1-83B06D0415F7}" type="sibTrans" cxnId="{6EEE64A5-3985-4E52-B769-8D8B7C2DF3E9}">
      <dgm:prSet/>
      <dgm:spPr/>
      <dgm:t>
        <a:bodyPr/>
        <a:lstStyle/>
        <a:p>
          <a:endParaRPr lang="en-US"/>
        </a:p>
      </dgm:t>
    </dgm:pt>
    <dgm:pt modelId="{5B1CA7B0-6B56-EA4C-83C1-78DD72CC23CE}" type="pres">
      <dgm:prSet presAssocID="{DFBA0DD7-5C20-4C60-9A37-23CF9CB71200}" presName="linear" presStyleCnt="0">
        <dgm:presLayoutVars>
          <dgm:animLvl val="lvl"/>
          <dgm:resizeHandles val="exact"/>
        </dgm:presLayoutVars>
      </dgm:prSet>
      <dgm:spPr/>
    </dgm:pt>
    <dgm:pt modelId="{7A164F97-DAC2-404A-A912-A897D3D01C5F}" type="pres">
      <dgm:prSet presAssocID="{F0D03724-8A6D-4466-B473-E02D8CA85B2E}" presName="parentText" presStyleLbl="node1" presStyleIdx="0" presStyleCnt="5">
        <dgm:presLayoutVars>
          <dgm:chMax val="0"/>
          <dgm:bulletEnabled val="1"/>
        </dgm:presLayoutVars>
      </dgm:prSet>
      <dgm:spPr/>
    </dgm:pt>
    <dgm:pt modelId="{BFFAAC59-F233-7B43-B6EE-B8F73B70DE6B}" type="pres">
      <dgm:prSet presAssocID="{405814C5-F2E8-4BAF-8B9B-4B5CA928125F}" presName="spacer" presStyleCnt="0"/>
      <dgm:spPr/>
    </dgm:pt>
    <dgm:pt modelId="{98359FBF-0C46-C34B-87CC-ECAB6512BEB7}" type="pres">
      <dgm:prSet presAssocID="{1CCCDA85-77F4-4659-AF82-C3DF138D9EC1}" presName="parentText" presStyleLbl="node1" presStyleIdx="1" presStyleCnt="5">
        <dgm:presLayoutVars>
          <dgm:chMax val="0"/>
          <dgm:bulletEnabled val="1"/>
        </dgm:presLayoutVars>
      </dgm:prSet>
      <dgm:spPr/>
    </dgm:pt>
    <dgm:pt modelId="{4E25E1AB-D9C1-AC49-BABC-B10C59C260E0}" type="pres">
      <dgm:prSet presAssocID="{C1F30C58-65A7-46DA-980C-B877C3EB15F3}" presName="spacer" presStyleCnt="0"/>
      <dgm:spPr/>
    </dgm:pt>
    <dgm:pt modelId="{A3B8DCFD-8A63-9A44-994B-D793D6CAE044}" type="pres">
      <dgm:prSet presAssocID="{1DD6FE52-0DD0-4C7E-BA78-95409E9E9976}" presName="parentText" presStyleLbl="node1" presStyleIdx="2" presStyleCnt="5">
        <dgm:presLayoutVars>
          <dgm:chMax val="0"/>
          <dgm:bulletEnabled val="1"/>
        </dgm:presLayoutVars>
      </dgm:prSet>
      <dgm:spPr/>
    </dgm:pt>
    <dgm:pt modelId="{FB392C46-1E84-C846-AECD-3F6709F1643C}" type="pres">
      <dgm:prSet presAssocID="{745705B4-65D7-4EFF-89BB-287551A8D97D}" presName="spacer" presStyleCnt="0"/>
      <dgm:spPr/>
    </dgm:pt>
    <dgm:pt modelId="{11B48D00-A71D-CD44-B7FE-53B74595F258}" type="pres">
      <dgm:prSet presAssocID="{DE016FC0-5964-4F73-AB23-D93345A95F03}" presName="parentText" presStyleLbl="node1" presStyleIdx="3" presStyleCnt="5">
        <dgm:presLayoutVars>
          <dgm:chMax val="0"/>
          <dgm:bulletEnabled val="1"/>
        </dgm:presLayoutVars>
      </dgm:prSet>
      <dgm:spPr/>
    </dgm:pt>
    <dgm:pt modelId="{C80E8F4D-91D1-D849-B18A-637915A6F124}" type="pres">
      <dgm:prSet presAssocID="{5C9398F3-F883-49D5-85D2-B36A15A6BAF6}" presName="spacer" presStyleCnt="0"/>
      <dgm:spPr/>
    </dgm:pt>
    <dgm:pt modelId="{A5AEEB5C-31A1-A344-9578-06130FF8E27E}" type="pres">
      <dgm:prSet presAssocID="{9D39CB97-F0E7-464F-B738-D45F44F79E08}" presName="parentText" presStyleLbl="node1" presStyleIdx="4" presStyleCnt="5">
        <dgm:presLayoutVars>
          <dgm:chMax val="0"/>
          <dgm:bulletEnabled val="1"/>
        </dgm:presLayoutVars>
      </dgm:prSet>
      <dgm:spPr/>
    </dgm:pt>
  </dgm:ptLst>
  <dgm:cxnLst>
    <dgm:cxn modelId="{49510225-B077-354C-8E91-3E95E07CB386}" type="presOf" srcId="{DFBA0DD7-5C20-4C60-9A37-23CF9CB71200}" destId="{5B1CA7B0-6B56-EA4C-83C1-78DD72CC23CE}" srcOrd="0" destOrd="0" presId="urn:microsoft.com/office/officeart/2005/8/layout/vList2"/>
    <dgm:cxn modelId="{1EA48F35-A97E-4F2E-885D-37D9C9C1DA84}" srcId="{DFBA0DD7-5C20-4C60-9A37-23CF9CB71200}" destId="{1CCCDA85-77F4-4659-AF82-C3DF138D9EC1}" srcOrd="1" destOrd="0" parTransId="{70DA2D0D-A08B-47EF-8DD7-7C2023DBB904}" sibTransId="{C1F30C58-65A7-46DA-980C-B877C3EB15F3}"/>
    <dgm:cxn modelId="{46E0A578-B516-7B4C-B8EC-3E437518746E}" type="presOf" srcId="{F0D03724-8A6D-4466-B473-E02D8CA85B2E}" destId="{7A164F97-DAC2-404A-A912-A897D3D01C5F}" srcOrd="0" destOrd="0" presId="urn:microsoft.com/office/officeart/2005/8/layout/vList2"/>
    <dgm:cxn modelId="{3EB1C583-1C76-4299-8E14-B33095FF9660}" srcId="{DFBA0DD7-5C20-4C60-9A37-23CF9CB71200}" destId="{DE016FC0-5964-4F73-AB23-D93345A95F03}" srcOrd="3" destOrd="0" parTransId="{50B13290-1036-4427-90C6-46D427150DD2}" sibTransId="{5C9398F3-F883-49D5-85D2-B36A15A6BAF6}"/>
    <dgm:cxn modelId="{396DD98B-20F0-4517-ADDE-A288B4498863}" srcId="{DFBA0DD7-5C20-4C60-9A37-23CF9CB71200}" destId="{1DD6FE52-0DD0-4C7E-BA78-95409E9E9976}" srcOrd="2" destOrd="0" parTransId="{54CA5CBC-B65A-4E77-9686-D1E9C7D97D37}" sibTransId="{745705B4-65D7-4EFF-89BB-287551A8D97D}"/>
    <dgm:cxn modelId="{6EEE64A5-3985-4E52-B769-8D8B7C2DF3E9}" srcId="{DFBA0DD7-5C20-4C60-9A37-23CF9CB71200}" destId="{9D39CB97-F0E7-464F-B738-D45F44F79E08}" srcOrd="4" destOrd="0" parTransId="{A5D02A36-6FED-46CE-B6AF-26AFCC3CC3CC}" sibTransId="{225D4DF2-770E-4433-A8A1-83B06D0415F7}"/>
    <dgm:cxn modelId="{EDD304AE-9D27-854B-926C-5689CB88EACC}" type="presOf" srcId="{1DD6FE52-0DD0-4C7E-BA78-95409E9E9976}" destId="{A3B8DCFD-8A63-9A44-994B-D793D6CAE044}" srcOrd="0" destOrd="0" presId="urn:microsoft.com/office/officeart/2005/8/layout/vList2"/>
    <dgm:cxn modelId="{4C7F2FC4-6F03-3F44-9886-DB6FD2C6B5B2}" type="presOf" srcId="{1CCCDA85-77F4-4659-AF82-C3DF138D9EC1}" destId="{98359FBF-0C46-C34B-87CC-ECAB6512BEB7}" srcOrd="0" destOrd="0" presId="urn:microsoft.com/office/officeart/2005/8/layout/vList2"/>
    <dgm:cxn modelId="{E21F64DA-520B-C74D-AC06-234F4D4F385F}" type="presOf" srcId="{9D39CB97-F0E7-464F-B738-D45F44F79E08}" destId="{A5AEEB5C-31A1-A344-9578-06130FF8E27E}" srcOrd="0" destOrd="0" presId="urn:microsoft.com/office/officeart/2005/8/layout/vList2"/>
    <dgm:cxn modelId="{1E5AEBDB-9C32-F048-B345-4CB99AB5ADC3}" type="presOf" srcId="{DE016FC0-5964-4F73-AB23-D93345A95F03}" destId="{11B48D00-A71D-CD44-B7FE-53B74595F258}" srcOrd="0" destOrd="0" presId="urn:microsoft.com/office/officeart/2005/8/layout/vList2"/>
    <dgm:cxn modelId="{DE5EB4E7-73F2-44E8-B9D8-18FE82CD824A}" srcId="{DFBA0DD7-5C20-4C60-9A37-23CF9CB71200}" destId="{F0D03724-8A6D-4466-B473-E02D8CA85B2E}" srcOrd="0" destOrd="0" parTransId="{B1DAAC22-E6D2-4C71-B11B-10C078145967}" sibTransId="{405814C5-F2E8-4BAF-8B9B-4B5CA928125F}"/>
    <dgm:cxn modelId="{8321541E-3CE2-A346-B6F9-D59A93239A8C}" type="presParOf" srcId="{5B1CA7B0-6B56-EA4C-83C1-78DD72CC23CE}" destId="{7A164F97-DAC2-404A-A912-A897D3D01C5F}" srcOrd="0" destOrd="0" presId="urn:microsoft.com/office/officeart/2005/8/layout/vList2"/>
    <dgm:cxn modelId="{20198538-FEDB-6F4A-B491-8B7BE39CC587}" type="presParOf" srcId="{5B1CA7B0-6B56-EA4C-83C1-78DD72CC23CE}" destId="{BFFAAC59-F233-7B43-B6EE-B8F73B70DE6B}" srcOrd="1" destOrd="0" presId="urn:microsoft.com/office/officeart/2005/8/layout/vList2"/>
    <dgm:cxn modelId="{71F66B2E-56C4-8846-8FB9-B781C4ECC2EC}" type="presParOf" srcId="{5B1CA7B0-6B56-EA4C-83C1-78DD72CC23CE}" destId="{98359FBF-0C46-C34B-87CC-ECAB6512BEB7}" srcOrd="2" destOrd="0" presId="urn:microsoft.com/office/officeart/2005/8/layout/vList2"/>
    <dgm:cxn modelId="{720814BA-92A6-A448-8896-6FD4DE02B3B5}" type="presParOf" srcId="{5B1CA7B0-6B56-EA4C-83C1-78DD72CC23CE}" destId="{4E25E1AB-D9C1-AC49-BABC-B10C59C260E0}" srcOrd="3" destOrd="0" presId="urn:microsoft.com/office/officeart/2005/8/layout/vList2"/>
    <dgm:cxn modelId="{A6F65165-B05F-E342-A7BD-80577EB99667}" type="presParOf" srcId="{5B1CA7B0-6B56-EA4C-83C1-78DD72CC23CE}" destId="{A3B8DCFD-8A63-9A44-994B-D793D6CAE044}" srcOrd="4" destOrd="0" presId="urn:microsoft.com/office/officeart/2005/8/layout/vList2"/>
    <dgm:cxn modelId="{993F4B0B-82E6-B14A-A6AC-16CA13849CF9}" type="presParOf" srcId="{5B1CA7B0-6B56-EA4C-83C1-78DD72CC23CE}" destId="{FB392C46-1E84-C846-AECD-3F6709F1643C}" srcOrd="5" destOrd="0" presId="urn:microsoft.com/office/officeart/2005/8/layout/vList2"/>
    <dgm:cxn modelId="{A6113DF4-6E1A-D84E-835C-3E2AFE919361}" type="presParOf" srcId="{5B1CA7B0-6B56-EA4C-83C1-78DD72CC23CE}" destId="{11B48D00-A71D-CD44-B7FE-53B74595F258}" srcOrd="6" destOrd="0" presId="urn:microsoft.com/office/officeart/2005/8/layout/vList2"/>
    <dgm:cxn modelId="{6E1AAAF0-7675-EA46-8F29-F646F40DC5E6}" type="presParOf" srcId="{5B1CA7B0-6B56-EA4C-83C1-78DD72CC23CE}" destId="{C80E8F4D-91D1-D849-B18A-637915A6F124}" srcOrd="7" destOrd="0" presId="urn:microsoft.com/office/officeart/2005/8/layout/vList2"/>
    <dgm:cxn modelId="{89AEBBD6-A9D8-AE45-A6D9-B6A8B7F4705C}" type="presParOf" srcId="{5B1CA7B0-6B56-EA4C-83C1-78DD72CC23CE}" destId="{A5AEEB5C-31A1-A344-9578-06130FF8E27E}"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4E60B6-5A9F-2A49-95BA-A87D15D8E216}">
      <dsp:nvSpPr>
        <dsp:cNvPr id="0" name=""/>
        <dsp:cNvSpPr/>
      </dsp:nvSpPr>
      <dsp:spPr>
        <a:xfrm>
          <a:off x="0" y="0"/>
          <a:ext cx="755950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61D797-9B46-4B4F-818F-F1030480C469}">
      <dsp:nvSpPr>
        <dsp:cNvPr id="0" name=""/>
        <dsp:cNvSpPr/>
      </dsp:nvSpPr>
      <dsp:spPr>
        <a:xfrm>
          <a:off x="0" y="0"/>
          <a:ext cx="7559504" cy="785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Purpose: Overview of care and support needs of older people</a:t>
          </a:r>
          <a:endParaRPr lang="en-US" sz="2200" kern="1200"/>
        </a:p>
      </dsp:txBody>
      <dsp:txXfrm>
        <a:off x="0" y="0"/>
        <a:ext cx="7559504" cy="785662"/>
      </dsp:txXfrm>
    </dsp:sp>
    <dsp:sp modelId="{F85D290F-DDBB-7548-8605-EF3E6202269B}">
      <dsp:nvSpPr>
        <dsp:cNvPr id="0" name=""/>
        <dsp:cNvSpPr/>
      </dsp:nvSpPr>
      <dsp:spPr>
        <a:xfrm>
          <a:off x="0" y="785662"/>
          <a:ext cx="7559504" cy="0"/>
        </a:xfrm>
        <a:prstGeom prst="line">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B0FC7D-3146-F343-87CB-A0131A3DC5E3}">
      <dsp:nvSpPr>
        <dsp:cNvPr id="0" name=""/>
        <dsp:cNvSpPr/>
      </dsp:nvSpPr>
      <dsp:spPr>
        <a:xfrm>
          <a:off x="0" y="785662"/>
          <a:ext cx="7559504" cy="785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Defining ageing: Biological, psychological, and social aspects</a:t>
          </a:r>
          <a:endParaRPr lang="en-US" sz="2200" kern="1200"/>
        </a:p>
      </dsp:txBody>
      <dsp:txXfrm>
        <a:off x="0" y="785662"/>
        <a:ext cx="7559504" cy="785662"/>
      </dsp:txXfrm>
    </dsp:sp>
    <dsp:sp modelId="{30139507-B73F-D54B-8E4F-BEDF2C993B62}">
      <dsp:nvSpPr>
        <dsp:cNvPr id="0" name=""/>
        <dsp:cNvSpPr/>
      </dsp:nvSpPr>
      <dsp:spPr>
        <a:xfrm>
          <a:off x="0" y="1571324"/>
          <a:ext cx="7559504" cy="0"/>
        </a:xfrm>
        <a:prstGeom prst="line">
          <a:avLst/>
        </a:prstGeom>
        <a:solidFill>
          <a:schemeClr val="accent2">
            <a:hueOff val="1841032"/>
            <a:satOff val="-5284"/>
            <a:lumOff val="-8460"/>
            <a:alphaOff val="0"/>
          </a:schemeClr>
        </a:solidFill>
        <a:ln w="19050" cap="flat" cmpd="sng" algn="ctr">
          <a:solidFill>
            <a:schemeClr val="accent2">
              <a:hueOff val="1841032"/>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04FA1E-2379-AC4A-8633-624396B3458A}">
      <dsp:nvSpPr>
        <dsp:cNvPr id="0" name=""/>
        <dsp:cNvSpPr/>
      </dsp:nvSpPr>
      <dsp:spPr>
        <a:xfrm>
          <a:off x="0" y="1571324"/>
          <a:ext cx="7559504" cy="785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Key Themes:</a:t>
          </a:r>
          <a:endParaRPr lang="en-US" sz="2200" kern="1200"/>
        </a:p>
      </dsp:txBody>
      <dsp:txXfrm>
        <a:off x="0" y="1571324"/>
        <a:ext cx="7559504" cy="785662"/>
      </dsp:txXfrm>
    </dsp:sp>
    <dsp:sp modelId="{A2EB97A4-A67F-1A4C-A179-A26A93CA435B}">
      <dsp:nvSpPr>
        <dsp:cNvPr id="0" name=""/>
        <dsp:cNvSpPr/>
      </dsp:nvSpPr>
      <dsp:spPr>
        <a:xfrm>
          <a:off x="0" y="2356986"/>
          <a:ext cx="7559504" cy="0"/>
        </a:xfrm>
        <a:prstGeom prst="line">
          <a:avLst/>
        </a:prstGeom>
        <a:solidFill>
          <a:schemeClr val="accent2">
            <a:hueOff val="2761548"/>
            <a:satOff val="-7926"/>
            <a:lumOff val="-12690"/>
            <a:alphaOff val="0"/>
          </a:schemeClr>
        </a:solidFill>
        <a:ln w="19050" cap="flat" cmpd="sng" algn="ctr">
          <a:solidFill>
            <a:schemeClr val="accent2">
              <a:hueOff val="2761548"/>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5B45F2-4F77-7843-BE2B-F2B09595BBFD}">
      <dsp:nvSpPr>
        <dsp:cNvPr id="0" name=""/>
        <dsp:cNvSpPr/>
      </dsp:nvSpPr>
      <dsp:spPr>
        <a:xfrm>
          <a:off x="0" y="2356986"/>
          <a:ext cx="7559504" cy="785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Theories of ageing (Activity, Disengagement and Wear and tear)</a:t>
          </a:r>
          <a:endParaRPr lang="en-US" sz="2200" kern="1200"/>
        </a:p>
      </dsp:txBody>
      <dsp:txXfrm>
        <a:off x="0" y="2356986"/>
        <a:ext cx="7559504" cy="785662"/>
      </dsp:txXfrm>
    </dsp:sp>
    <dsp:sp modelId="{5545BF78-ED1C-A54A-96D2-9D46113D617E}">
      <dsp:nvSpPr>
        <dsp:cNvPr id="0" name=""/>
        <dsp:cNvSpPr/>
      </dsp:nvSpPr>
      <dsp:spPr>
        <a:xfrm>
          <a:off x="0" y="3142648"/>
          <a:ext cx="7559504" cy="0"/>
        </a:xfrm>
        <a:prstGeom prst="line">
          <a:avLst/>
        </a:prstGeom>
        <a:solidFill>
          <a:schemeClr val="accent2">
            <a:hueOff val="3682064"/>
            <a:satOff val="-10567"/>
            <a:lumOff val="-16919"/>
            <a:alphaOff val="0"/>
          </a:schemeClr>
        </a:solidFill>
        <a:ln w="19050" cap="flat" cmpd="sng" algn="ctr">
          <a:solidFill>
            <a:schemeClr val="accent2">
              <a:hueOff val="3682064"/>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DA5767-9202-A34E-8FD8-2DDD4896DF35}">
      <dsp:nvSpPr>
        <dsp:cNvPr id="0" name=""/>
        <dsp:cNvSpPr/>
      </dsp:nvSpPr>
      <dsp:spPr>
        <a:xfrm>
          <a:off x="0" y="3142648"/>
          <a:ext cx="7559504" cy="785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Policy &amp; legislation (Care Act 2014, Equality Act 2010, NHS Long Term Plan)</a:t>
          </a:r>
          <a:endParaRPr lang="en-US" sz="2200" kern="1200"/>
        </a:p>
      </dsp:txBody>
      <dsp:txXfrm>
        <a:off x="0" y="3142648"/>
        <a:ext cx="7559504" cy="785662"/>
      </dsp:txXfrm>
    </dsp:sp>
    <dsp:sp modelId="{C7132501-E16F-4B44-B5AE-5221437AB1B5}">
      <dsp:nvSpPr>
        <dsp:cNvPr id="0" name=""/>
        <dsp:cNvSpPr/>
      </dsp:nvSpPr>
      <dsp:spPr>
        <a:xfrm>
          <a:off x="0" y="3928310"/>
          <a:ext cx="7559504" cy="0"/>
        </a:xfrm>
        <a:prstGeom prst="line">
          <a:avLst/>
        </a:prstGeom>
        <a:solidFill>
          <a:schemeClr val="accent2">
            <a:hueOff val="4602580"/>
            <a:satOff val="-13209"/>
            <a:lumOff val="-21149"/>
            <a:alphaOff val="0"/>
          </a:schemeClr>
        </a:solidFill>
        <a:ln w="19050" cap="flat" cmpd="sng" algn="ctr">
          <a:solidFill>
            <a:schemeClr val="accent2">
              <a:hueOff val="4602580"/>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4CAB4D-26AB-EC4C-99B3-65EDE6790454}">
      <dsp:nvSpPr>
        <dsp:cNvPr id="0" name=""/>
        <dsp:cNvSpPr/>
      </dsp:nvSpPr>
      <dsp:spPr>
        <a:xfrm>
          <a:off x="0" y="3928310"/>
          <a:ext cx="7559504" cy="785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Evaluation of care provisions/settings</a:t>
          </a:r>
          <a:endParaRPr lang="en-US" sz="2200" kern="1200"/>
        </a:p>
      </dsp:txBody>
      <dsp:txXfrm>
        <a:off x="0" y="3928310"/>
        <a:ext cx="7559504" cy="785662"/>
      </dsp:txXfrm>
    </dsp:sp>
    <dsp:sp modelId="{2925B63B-6D60-064E-B894-C192CB374367}">
      <dsp:nvSpPr>
        <dsp:cNvPr id="0" name=""/>
        <dsp:cNvSpPr/>
      </dsp:nvSpPr>
      <dsp:spPr>
        <a:xfrm>
          <a:off x="0" y="4713972"/>
          <a:ext cx="7559504" cy="0"/>
        </a:xfrm>
        <a:prstGeom prst="line">
          <a:avLst/>
        </a:prstGeom>
        <a:solidFill>
          <a:schemeClr val="accent2">
            <a:hueOff val="5523096"/>
            <a:satOff val="-15851"/>
            <a:lumOff val="-25379"/>
            <a:alphaOff val="0"/>
          </a:schemeClr>
        </a:solidFill>
        <a:ln w="19050" cap="flat" cmpd="sng" algn="ctr">
          <a:solidFill>
            <a:schemeClr val="accent2">
              <a:hueOff val="5523096"/>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E5A27D-D815-9B4C-AE24-EE5BC4B4D46D}">
      <dsp:nvSpPr>
        <dsp:cNvPr id="0" name=""/>
        <dsp:cNvSpPr/>
      </dsp:nvSpPr>
      <dsp:spPr>
        <a:xfrm>
          <a:off x="0" y="4713972"/>
          <a:ext cx="7559504" cy="785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Technological innovations in elderly care</a:t>
          </a:r>
          <a:endParaRPr lang="en-US" sz="2200" kern="1200"/>
        </a:p>
      </dsp:txBody>
      <dsp:txXfrm>
        <a:off x="0" y="4713972"/>
        <a:ext cx="7559504" cy="785662"/>
      </dsp:txXfrm>
    </dsp:sp>
    <dsp:sp modelId="{E1B550C5-5F6B-B64B-82F5-191CA6BB6EAF}">
      <dsp:nvSpPr>
        <dsp:cNvPr id="0" name=""/>
        <dsp:cNvSpPr/>
      </dsp:nvSpPr>
      <dsp:spPr>
        <a:xfrm>
          <a:off x="0" y="5499634"/>
          <a:ext cx="7559504"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18843E-03FB-2A41-8B9B-7005A708C694}">
      <dsp:nvSpPr>
        <dsp:cNvPr id="0" name=""/>
        <dsp:cNvSpPr/>
      </dsp:nvSpPr>
      <dsp:spPr>
        <a:xfrm>
          <a:off x="0" y="5499634"/>
          <a:ext cx="7559504" cy="785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Case studies and real-world applications</a:t>
          </a:r>
          <a:br>
            <a:rPr lang="en-GB" sz="2200" kern="1200"/>
          </a:br>
          <a:r>
            <a:rPr lang="en-GB" sz="2200" kern="1200"/>
            <a:t>Recommendations for improvement</a:t>
          </a:r>
          <a:endParaRPr lang="en-US" sz="2200" kern="1200"/>
        </a:p>
      </dsp:txBody>
      <dsp:txXfrm>
        <a:off x="0" y="5499634"/>
        <a:ext cx="7559504" cy="7856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A5CD9B-AF15-5A4E-9422-AE6E2B594EBE}">
      <dsp:nvSpPr>
        <dsp:cNvPr id="0" name=""/>
        <dsp:cNvSpPr/>
      </dsp:nvSpPr>
      <dsp:spPr>
        <a:xfrm>
          <a:off x="0" y="167276"/>
          <a:ext cx="7559504" cy="95099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Activity Theory:</a:t>
          </a:r>
          <a:r>
            <a:rPr lang="en-GB" sz="1700" kern="1200"/>
            <a:t> Suggests older adults benefit from staying active and engaged in social roles; promotes wellbeing (Havighurst, 1961).</a:t>
          </a:r>
          <a:endParaRPr lang="en-US" sz="1700" kern="1200"/>
        </a:p>
      </dsp:txBody>
      <dsp:txXfrm>
        <a:off x="46424" y="213700"/>
        <a:ext cx="7466656" cy="858142"/>
      </dsp:txXfrm>
    </dsp:sp>
    <dsp:sp modelId="{CC0F254E-1533-2D4F-A2BE-58C02A5B1D4A}">
      <dsp:nvSpPr>
        <dsp:cNvPr id="0" name=""/>
        <dsp:cNvSpPr/>
      </dsp:nvSpPr>
      <dsp:spPr>
        <a:xfrm>
          <a:off x="0" y="1167227"/>
          <a:ext cx="7559504" cy="950990"/>
        </a:xfrm>
        <a:prstGeom prst="roundRect">
          <a:avLst/>
        </a:prstGeom>
        <a:solidFill>
          <a:schemeClr val="accent2">
            <a:hueOff val="1288722"/>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Disengagement Theory:</a:t>
          </a:r>
          <a:r>
            <a:rPr lang="en-GB" sz="1700" kern="1200"/>
            <a:t> Proposes that withdrawing from social roles is a natural part of ageing; helps explain some choices around retirement and social withdrawal (Cumming &amp; Henry, 1961).</a:t>
          </a:r>
          <a:endParaRPr lang="en-US" sz="1700" kern="1200"/>
        </a:p>
      </dsp:txBody>
      <dsp:txXfrm>
        <a:off x="46424" y="1213651"/>
        <a:ext cx="7466656" cy="858142"/>
      </dsp:txXfrm>
    </dsp:sp>
    <dsp:sp modelId="{EDA4313D-A158-394E-8D43-80BC1BC35E46}">
      <dsp:nvSpPr>
        <dsp:cNvPr id="0" name=""/>
        <dsp:cNvSpPr/>
      </dsp:nvSpPr>
      <dsp:spPr>
        <a:xfrm>
          <a:off x="0" y="2167177"/>
          <a:ext cx="7559504" cy="950990"/>
        </a:xfrm>
        <a:prstGeom prst="round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Continuity Theory:</a:t>
          </a:r>
          <a:r>
            <a:rPr lang="en-GB" sz="1700" kern="1200"/>
            <a:t> Emphasises that older adults maintain consistent patterns of behaviour, relationships, and activities throughout life; supports personalised care approaches (Atchley, 1989).</a:t>
          </a:r>
          <a:endParaRPr lang="en-US" sz="1700" kern="1200"/>
        </a:p>
      </dsp:txBody>
      <dsp:txXfrm>
        <a:off x="46424" y="2213601"/>
        <a:ext cx="7466656" cy="858142"/>
      </dsp:txXfrm>
    </dsp:sp>
    <dsp:sp modelId="{6DF8A7CB-FACB-8049-8880-30C6317A4DB1}">
      <dsp:nvSpPr>
        <dsp:cNvPr id="0" name=""/>
        <dsp:cNvSpPr/>
      </dsp:nvSpPr>
      <dsp:spPr>
        <a:xfrm>
          <a:off x="0" y="3167128"/>
          <a:ext cx="7559504" cy="950990"/>
        </a:xfrm>
        <a:prstGeom prst="roundRect">
          <a:avLst/>
        </a:prstGeom>
        <a:solidFill>
          <a:schemeClr val="accent2">
            <a:hueOff val="3866168"/>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Life Course Theory:</a:t>
          </a:r>
          <a:r>
            <a:rPr lang="en-GB" sz="1700" kern="1200"/>
            <a:t> Highlights the cumulative impact of life experiences on ageing; links to long-term planning and interventions (WHO, 2021).</a:t>
          </a:r>
          <a:endParaRPr lang="en-US" sz="1700" kern="1200"/>
        </a:p>
      </dsp:txBody>
      <dsp:txXfrm>
        <a:off x="46424" y="3213552"/>
        <a:ext cx="7466656" cy="858142"/>
      </dsp:txXfrm>
    </dsp:sp>
    <dsp:sp modelId="{2F2EE704-8705-DA40-B7E6-EBDFAE676356}">
      <dsp:nvSpPr>
        <dsp:cNvPr id="0" name=""/>
        <dsp:cNvSpPr/>
      </dsp:nvSpPr>
      <dsp:spPr>
        <a:xfrm>
          <a:off x="0" y="4167079"/>
          <a:ext cx="7559504" cy="950990"/>
        </a:xfrm>
        <a:prstGeom prst="roundRect">
          <a:avLst/>
        </a:prstGeom>
        <a:solidFill>
          <a:schemeClr val="accent2">
            <a:hueOff val="5154890"/>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Wear-and-Tear Theory:</a:t>
          </a:r>
          <a:r>
            <a:rPr lang="en-GB" sz="1700" kern="1200"/>
            <a:t> Biological perspective suggesting accumulated cellular damage over time contributes to ageing; informs healthcare strategies to minimise functional decline (Stibich &amp; Sweigard, 2022).</a:t>
          </a:r>
          <a:endParaRPr lang="en-US" sz="1700" kern="1200"/>
        </a:p>
      </dsp:txBody>
      <dsp:txXfrm>
        <a:off x="46424" y="4213503"/>
        <a:ext cx="7466656" cy="858142"/>
      </dsp:txXfrm>
    </dsp:sp>
    <dsp:sp modelId="{87FEFC24-9573-364B-BF50-1AE807D77F8B}">
      <dsp:nvSpPr>
        <dsp:cNvPr id="0" name=""/>
        <dsp:cNvSpPr/>
      </dsp:nvSpPr>
      <dsp:spPr>
        <a:xfrm>
          <a:off x="0" y="5167029"/>
          <a:ext cx="7559504" cy="950990"/>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Application to Care:</a:t>
          </a:r>
          <a:r>
            <a:rPr lang="en-GB" sz="1700" kern="1200"/>
            <a:t> Theories guide practical care decisions, e.g., promoting engagement (Activity), respecting personal routines (Continuity), and tailoring interventions to life history (Life Course).</a:t>
          </a:r>
          <a:endParaRPr lang="en-US" sz="1700" kern="1200"/>
        </a:p>
      </dsp:txBody>
      <dsp:txXfrm>
        <a:off x="46424" y="5213453"/>
        <a:ext cx="7466656" cy="8581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040B8-C083-F040-BAFD-B83C542C1A8C}">
      <dsp:nvSpPr>
        <dsp:cNvPr id="0" name=""/>
        <dsp:cNvSpPr/>
      </dsp:nvSpPr>
      <dsp:spPr>
        <a:xfrm>
          <a:off x="0" y="56548"/>
          <a:ext cx="7559504" cy="148473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Care Act 2014:</a:t>
          </a:r>
          <a:r>
            <a:rPr lang="en-GB" sz="2700" kern="1200"/>
            <a:t> Focuses on wellbeing, personalisation, and supporting independence (Care Act, 2014).</a:t>
          </a:r>
          <a:endParaRPr lang="en-US" sz="2700" kern="1200"/>
        </a:p>
      </dsp:txBody>
      <dsp:txXfrm>
        <a:off x="72479" y="129027"/>
        <a:ext cx="7414546" cy="1339772"/>
      </dsp:txXfrm>
    </dsp:sp>
    <dsp:sp modelId="{6A39E378-94F9-084F-AA71-6739EFA286D9}">
      <dsp:nvSpPr>
        <dsp:cNvPr id="0" name=""/>
        <dsp:cNvSpPr/>
      </dsp:nvSpPr>
      <dsp:spPr>
        <a:xfrm>
          <a:off x="0" y="1619038"/>
          <a:ext cx="7559504" cy="148473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Equality Act 2010:</a:t>
          </a:r>
          <a:r>
            <a:rPr lang="en-GB" sz="2700" kern="1200"/>
            <a:t> Protects against age discrimination in care and services (Equality Act, 2010).</a:t>
          </a:r>
          <a:endParaRPr lang="en-US" sz="2700" kern="1200"/>
        </a:p>
      </dsp:txBody>
      <dsp:txXfrm>
        <a:off x="72479" y="1691517"/>
        <a:ext cx="7414546" cy="1339772"/>
      </dsp:txXfrm>
    </dsp:sp>
    <dsp:sp modelId="{B679161D-FFB0-3D44-B0DB-CA72D56E4BE3}">
      <dsp:nvSpPr>
        <dsp:cNvPr id="0" name=""/>
        <dsp:cNvSpPr/>
      </dsp:nvSpPr>
      <dsp:spPr>
        <a:xfrm>
          <a:off x="0" y="3181528"/>
          <a:ext cx="7559504" cy="1484730"/>
        </a:xfrm>
        <a:prstGeom prst="roundRec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NHS Long Term Plan:</a:t>
          </a:r>
          <a:r>
            <a:rPr lang="en-GB" sz="2700" kern="1200"/>
            <a:t> Addresses health needs of ageing populations and integration of services (NHS England, 2019).</a:t>
          </a:r>
          <a:endParaRPr lang="en-US" sz="2700" kern="1200"/>
        </a:p>
      </dsp:txBody>
      <dsp:txXfrm>
        <a:off x="72479" y="3254007"/>
        <a:ext cx="7414546" cy="1339772"/>
      </dsp:txXfrm>
    </dsp:sp>
    <dsp:sp modelId="{75887580-3511-2A4B-A406-DCE954BA3BDD}">
      <dsp:nvSpPr>
        <dsp:cNvPr id="0" name=""/>
        <dsp:cNvSpPr/>
      </dsp:nvSpPr>
      <dsp:spPr>
        <a:xfrm>
          <a:off x="0" y="4744018"/>
          <a:ext cx="7559504" cy="1484730"/>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Policies guide funding, service design, and empowerment in practice.</a:t>
          </a:r>
          <a:endParaRPr lang="en-US" sz="2700" kern="1200"/>
        </a:p>
      </dsp:txBody>
      <dsp:txXfrm>
        <a:off x="72479" y="4816497"/>
        <a:ext cx="7414546" cy="13397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55B98A-0EBD-944A-BB17-36C6CE3A4925}">
      <dsp:nvSpPr>
        <dsp:cNvPr id="0" name=""/>
        <dsp:cNvSpPr/>
      </dsp:nvSpPr>
      <dsp:spPr>
        <a:xfrm>
          <a:off x="604323" y="43"/>
          <a:ext cx="2159301" cy="1295580"/>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Domiciliary care</a:t>
          </a:r>
          <a:r>
            <a:rPr lang="en-GB" sz="1200" kern="1200"/>
            <a:t> provides support at home, including personal care, medication, and household tasks (CQC, 2022).</a:t>
          </a:r>
          <a:endParaRPr lang="en-US" sz="1200" kern="1200"/>
        </a:p>
      </dsp:txBody>
      <dsp:txXfrm>
        <a:off x="604323" y="43"/>
        <a:ext cx="2159301" cy="1295580"/>
      </dsp:txXfrm>
    </dsp:sp>
    <dsp:sp modelId="{47075574-8838-AE4D-BE71-2D3F906AF8AE}">
      <dsp:nvSpPr>
        <dsp:cNvPr id="0" name=""/>
        <dsp:cNvSpPr/>
      </dsp:nvSpPr>
      <dsp:spPr>
        <a:xfrm>
          <a:off x="2979555" y="43"/>
          <a:ext cx="2159301" cy="129558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Day centres</a:t>
          </a:r>
          <a:r>
            <a:rPr lang="en-GB" sz="1200" kern="1200"/>
            <a:t> offer social interaction, activities, and short-term respite for carers.</a:t>
          </a:r>
          <a:endParaRPr lang="en-US" sz="1200" kern="1200"/>
        </a:p>
      </dsp:txBody>
      <dsp:txXfrm>
        <a:off x="2979555" y="43"/>
        <a:ext cx="2159301" cy="1295580"/>
      </dsp:txXfrm>
    </dsp:sp>
    <dsp:sp modelId="{E91BD3AE-2546-2647-9F2C-2E86DC4DD1E2}">
      <dsp:nvSpPr>
        <dsp:cNvPr id="0" name=""/>
        <dsp:cNvSpPr/>
      </dsp:nvSpPr>
      <dsp:spPr>
        <a:xfrm>
          <a:off x="604323" y="1511554"/>
          <a:ext cx="2159301" cy="1295580"/>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Strengths: Enables independence, personalised support, maintains social connections .</a:t>
          </a:r>
          <a:endParaRPr lang="en-US" sz="1200" kern="1200"/>
        </a:p>
      </dsp:txBody>
      <dsp:txXfrm>
        <a:off x="604323" y="1511554"/>
        <a:ext cx="2159301" cy="1295580"/>
      </dsp:txXfrm>
    </dsp:sp>
    <dsp:sp modelId="{7486D326-1718-AC4B-95C2-26B227B6BA4E}">
      <dsp:nvSpPr>
        <dsp:cNvPr id="0" name=""/>
        <dsp:cNvSpPr/>
      </dsp:nvSpPr>
      <dsp:spPr>
        <a:xfrm>
          <a:off x="2979555" y="1511554"/>
          <a:ext cx="2159301" cy="1295580"/>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Limitations: Limited availability, variability in service quality, staffing challenges (Skills for Care, 2023).</a:t>
          </a:r>
          <a:endParaRPr lang="en-US" sz="1200" kern="1200"/>
        </a:p>
      </dsp:txBody>
      <dsp:txXfrm>
        <a:off x="2979555" y="1511554"/>
        <a:ext cx="2159301" cy="1295580"/>
      </dsp:txXfrm>
    </dsp:sp>
    <dsp:sp modelId="{6DE1B207-9C25-E14F-950A-7E12A1D9973D}">
      <dsp:nvSpPr>
        <dsp:cNvPr id="0" name=""/>
        <dsp:cNvSpPr/>
      </dsp:nvSpPr>
      <dsp:spPr>
        <a:xfrm>
          <a:off x="1791939" y="3023065"/>
          <a:ext cx="2159301" cy="1295580"/>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Policy impact: Care Act 2014 promotes wellbeing and personalisation; NHS Long Term Plan supports integration of health and social care for older adults (Care Act, 2014).</a:t>
          </a:r>
          <a:endParaRPr lang="en-US" sz="1200" kern="1200"/>
        </a:p>
      </dsp:txBody>
      <dsp:txXfrm>
        <a:off x="1791939" y="3023065"/>
        <a:ext cx="2159301" cy="12955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1AFC7D-3FAD-6F4C-8DFD-A434C35291DF}">
      <dsp:nvSpPr>
        <dsp:cNvPr id="0" name=""/>
        <dsp:cNvSpPr/>
      </dsp:nvSpPr>
      <dsp:spPr>
        <a:xfrm>
          <a:off x="1897598" y="1122572"/>
          <a:ext cx="405104" cy="91440"/>
        </a:xfrm>
        <a:custGeom>
          <a:avLst/>
          <a:gdLst/>
          <a:ahLst/>
          <a:cxnLst/>
          <a:rect l="0" t="0" r="0" b="0"/>
          <a:pathLst>
            <a:path>
              <a:moveTo>
                <a:pt x="0" y="45720"/>
              </a:moveTo>
              <a:lnTo>
                <a:pt x="40510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89258" y="1166113"/>
        <a:ext cx="21785" cy="4357"/>
      </dsp:txXfrm>
    </dsp:sp>
    <dsp:sp modelId="{3FDC768F-BEED-EC4F-B7D1-B199754B0568}">
      <dsp:nvSpPr>
        <dsp:cNvPr id="0" name=""/>
        <dsp:cNvSpPr/>
      </dsp:nvSpPr>
      <dsp:spPr>
        <a:xfrm>
          <a:off x="5032" y="599982"/>
          <a:ext cx="1894366" cy="113661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2826" tIns="97437" rIns="92826" bIns="97437" numCol="1" spcCol="1270" anchor="ctr" anchorCtr="0">
          <a:noAutofit/>
        </a:bodyPr>
        <a:lstStyle/>
        <a:p>
          <a:pPr marL="0" lvl="0" indent="0" algn="ctr" defTabSz="577850">
            <a:lnSpc>
              <a:spcPct val="90000"/>
            </a:lnSpc>
            <a:spcBef>
              <a:spcPct val="0"/>
            </a:spcBef>
            <a:spcAft>
              <a:spcPct val="35000"/>
            </a:spcAft>
            <a:buNone/>
          </a:pPr>
          <a:r>
            <a:rPr lang="en-GB" sz="1300" kern="1200"/>
            <a:t>Telecare and remote monitoring support independence at home.</a:t>
          </a:r>
          <a:endParaRPr lang="en-US" sz="1300" kern="1200"/>
        </a:p>
      </dsp:txBody>
      <dsp:txXfrm>
        <a:off x="5032" y="599982"/>
        <a:ext cx="1894366" cy="1136619"/>
      </dsp:txXfrm>
    </dsp:sp>
    <dsp:sp modelId="{F2AE1985-B656-A64B-9DA2-536DCD4ED939}">
      <dsp:nvSpPr>
        <dsp:cNvPr id="0" name=""/>
        <dsp:cNvSpPr/>
      </dsp:nvSpPr>
      <dsp:spPr>
        <a:xfrm>
          <a:off x="4227669" y="1122572"/>
          <a:ext cx="405104" cy="91440"/>
        </a:xfrm>
        <a:custGeom>
          <a:avLst/>
          <a:gdLst/>
          <a:ahLst/>
          <a:cxnLst/>
          <a:rect l="0" t="0" r="0" b="0"/>
          <a:pathLst>
            <a:path>
              <a:moveTo>
                <a:pt x="0" y="45720"/>
              </a:moveTo>
              <a:lnTo>
                <a:pt x="40510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19329" y="1166113"/>
        <a:ext cx="21785" cy="4357"/>
      </dsp:txXfrm>
    </dsp:sp>
    <dsp:sp modelId="{DFF66C32-B3FE-194F-8B97-05D24152B20C}">
      <dsp:nvSpPr>
        <dsp:cNvPr id="0" name=""/>
        <dsp:cNvSpPr/>
      </dsp:nvSpPr>
      <dsp:spPr>
        <a:xfrm>
          <a:off x="2335103" y="599982"/>
          <a:ext cx="1894366" cy="113661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2826" tIns="97437" rIns="92826" bIns="97437" numCol="1" spcCol="1270" anchor="ctr" anchorCtr="0">
          <a:noAutofit/>
        </a:bodyPr>
        <a:lstStyle/>
        <a:p>
          <a:pPr marL="0" lvl="0" indent="0" algn="ctr" defTabSz="577850">
            <a:lnSpc>
              <a:spcPct val="90000"/>
            </a:lnSpc>
            <a:spcBef>
              <a:spcPct val="0"/>
            </a:spcBef>
            <a:spcAft>
              <a:spcPct val="35000"/>
            </a:spcAft>
            <a:buNone/>
          </a:pPr>
          <a:r>
            <a:rPr lang="en-GB" sz="1300" kern="1200"/>
            <a:t>Smart home technologies and wearable sensors enhance safety and daily living .</a:t>
          </a:r>
          <a:endParaRPr lang="en-US" sz="1300" kern="1200"/>
        </a:p>
      </dsp:txBody>
      <dsp:txXfrm>
        <a:off x="2335103" y="599982"/>
        <a:ext cx="1894366" cy="1136619"/>
      </dsp:txXfrm>
    </dsp:sp>
    <dsp:sp modelId="{FF048CE1-08B3-364D-B990-AD07574F7078}">
      <dsp:nvSpPr>
        <dsp:cNvPr id="0" name=""/>
        <dsp:cNvSpPr/>
      </dsp:nvSpPr>
      <dsp:spPr>
        <a:xfrm>
          <a:off x="952215" y="1734802"/>
          <a:ext cx="4660141" cy="405104"/>
        </a:xfrm>
        <a:custGeom>
          <a:avLst/>
          <a:gdLst/>
          <a:ahLst/>
          <a:cxnLst/>
          <a:rect l="0" t="0" r="0" b="0"/>
          <a:pathLst>
            <a:path>
              <a:moveTo>
                <a:pt x="4660141" y="0"/>
              </a:moveTo>
              <a:lnTo>
                <a:pt x="4660141" y="219652"/>
              </a:lnTo>
              <a:lnTo>
                <a:pt x="0" y="219652"/>
              </a:lnTo>
              <a:lnTo>
                <a:pt x="0" y="405104"/>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5274" y="1935175"/>
        <a:ext cx="234023" cy="4357"/>
      </dsp:txXfrm>
    </dsp:sp>
    <dsp:sp modelId="{9FD3E3C3-FA57-E940-8D2C-3FC1F222ACB7}">
      <dsp:nvSpPr>
        <dsp:cNvPr id="0" name=""/>
        <dsp:cNvSpPr/>
      </dsp:nvSpPr>
      <dsp:spPr>
        <a:xfrm>
          <a:off x="4665174" y="599982"/>
          <a:ext cx="1894366" cy="113661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2826" tIns="97437" rIns="92826" bIns="97437" numCol="1" spcCol="1270" anchor="ctr" anchorCtr="0">
          <a:noAutofit/>
        </a:bodyPr>
        <a:lstStyle/>
        <a:p>
          <a:pPr marL="0" lvl="0" indent="0" algn="ctr" defTabSz="577850">
            <a:lnSpc>
              <a:spcPct val="90000"/>
            </a:lnSpc>
            <a:spcBef>
              <a:spcPct val="0"/>
            </a:spcBef>
            <a:spcAft>
              <a:spcPct val="35000"/>
            </a:spcAft>
            <a:buNone/>
          </a:pPr>
          <a:r>
            <a:rPr lang="en-GB" sz="1300" kern="1200"/>
            <a:t>Robotics and AI tools assist with mobility and reminders for medication (Miller,2020).</a:t>
          </a:r>
          <a:endParaRPr lang="en-US" sz="1300" kern="1200"/>
        </a:p>
      </dsp:txBody>
      <dsp:txXfrm>
        <a:off x="4665174" y="599982"/>
        <a:ext cx="1894366" cy="1136619"/>
      </dsp:txXfrm>
    </dsp:sp>
    <dsp:sp modelId="{3332695C-2D9F-724A-A710-D1113630BB89}">
      <dsp:nvSpPr>
        <dsp:cNvPr id="0" name=""/>
        <dsp:cNvSpPr/>
      </dsp:nvSpPr>
      <dsp:spPr>
        <a:xfrm>
          <a:off x="1897598" y="2694896"/>
          <a:ext cx="405104" cy="91440"/>
        </a:xfrm>
        <a:custGeom>
          <a:avLst/>
          <a:gdLst/>
          <a:ahLst/>
          <a:cxnLst/>
          <a:rect l="0" t="0" r="0" b="0"/>
          <a:pathLst>
            <a:path>
              <a:moveTo>
                <a:pt x="0" y="45720"/>
              </a:moveTo>
              <a:lnTo>
                <a:pt x="40510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89258" y="2738438"/>
        <a:ext cx="21785" cy="4357"/>
      </dsp:txXfrm>
    </dsp:sp>
    <dsp:sp modelId="{CFC9F57C-5DFE-DA4A-90A1-7F82F9C614ED}">
      <dsp:nvSpPr>
        <dsp:cNvPr id="0" name=""/>
        <dsp:cNvSpPr/>
      </dsp:nvSpPr>
      <dsp:spPr>
        <a:xfrm>
          <a:off x="5032" y="2172306"/>
          <a:ext cx="1894366" cy="113661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2826" tIns="97437" rIns="92826" bIns="97437" numCol="1" spcCol="1270" anchor="ctr" anchorCtr="0">
          <a:noAutofit/>
        </a:bodyPr>
        <a:lstStyle/>
        <a:p>
          <a:pPr marL="0" lvl="0" indent="0" algn="ctr" defTabSz="577850">
            <a:lnSpc>
              <a:spcPct val="90000"/>
            </a:lnSpc>
            <a:spcBef>
              <a:spcPct val="0"/>
            </a:spcBef>
            <a:spcAft>
              <a:spcPct val="35000"/>
            </a:spcAft>
            <a:buNone/>
          </a:pPr>
          <a:r>
            <a:rPr lang="en-GB" sz="1300" kern="1200"/>
            <a:t>Benefits: Promote autonomy, safety, and timely intervention.</a:t>
          </a:r>
          <a:endParaRPr lang="en-US" sz="1300" kern="1200"/>
        </a:p>
      </dsp:txBody>
      <dsp:txXfrm>
        <a:off x="5032" y="2172306"/>
        <a:ext cx="1894366" cy="1136619"/>
      </dsp:txXfrm>
    </dsp:sp>
    <dsp:sp modelId="{B578CC75-D415-244E-8B77-DBE4E17DB422}">
      <dsp:nvSpPr>
        <dsp:cNvPr id="0" name=""/>
        <dsp:cNvSpPr/>
      </dsp:nvSpPr>
      <dsp:spPr>
        <a:xfrm>
          <a:off x="2335103" y="2172306"/>
          <a:ext cx="1894366" cy="113661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2826" tIns="97437" rIns="92826" bIns="97437" numCol="1" spcCol="1270" anchor="ctr" anchorCtr="0">
          <a:noAutofit/>
        </a:bodyPr>
        <a:lstStyle/>
        <a:p>
          <a:pPr marL="0" lvl="0" indent="0" algn="ctr" defTabSz="577850">
            <a:lnSpc>
              <a:spcPct val="90000"/>
            </a:lnSpc>
            <a:spcBef>
              <a:spcPct val="0"/>
            </a:spcBef>
            <a:spcAft>
              <a:spcPct val="35000"/>
            </a:spcAft>
            <a:buNone/>
          </a:pPr>
          <a:r>
            <a:rPr lang="en-GB" sz="1300" kern="1200"/>
            <a:t>Limitations: Digital exclusion, cost, ethical concerns, and need for staff training (WHO, 2021).</a:t>
          </a:r>
          <a:endParaRPr lang="en-US" sz="1300" kern="1200"/>
        </a:p>
      </dsp:txBody>
      <dsp:txXfrm>
        <a:off x="2335103" y="2172306"/>
        <a:ext cx="1894366" cy="11366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798A6B-E8F7-3046-A319-A9A953B1DB27}">
      <dsp:nvSpPr>
        <dsp:cNvPr id="0" name=""/>
        <dsp:cNvSpPr/>
      </dsp:nvSpPr>
      <dsp:spPr>
        <a:xfrm>
          <a:off x="3364992" y="172"/>
          <a:ext cx="3785616" cy="521076"/>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b="1" kern="1200"/>
            <a:t>Dementia technologies:</a:t>
          </a:r>
          <a:endParaRPr lang="en-US" sz="1200" kern="1200"/>
        </a:p>
      </dsp:txBody>
      <dsp:txXfrm>
        <a:off x="3390429" y="25609"/>
        <a:ext cx="3734742" cy="470202"/>
      </dsp:txXfrm>
    </dsp:sp>
    <dsp:sp modelId="{622172BC-8E9F-944E-BE05-4CA15C80FB4A}">
      <dsp:nvSpPr>
        <dsp:cNvPr id="0" name=""/>
        <dsp:cNvSpPr/>
      </dsp:nvSpPr>
      <dsp:spPr>
        <a:xfrm>
          <a:off x="3364992" y="547303"/>
          <a:ext cx="3785616" cy="521076"/>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Reminder apps, cognitive support programs, and GPS tracking devices (Miller, Polson &amp; Kiami, 2020).</a:t>
          </a:r>
          <a:endParaRPr lang="en-US" sz="1200" kern="1200"/>
        </a:p>
      </dsp:txBody>
      <dsp:txXfrm>
        <a:off x="3390429" y="572740"/>
        <a:ext cx="3734742" cy="470202"/>
      </dsp:txXfrm>
    </dsp:sp>
    <dsp:sp modelId="{841913B8-4F15-7B40-9736-B3C224DB59B1}">
      <dsp:nvSpPr>
        <dsp:cNvPr id="0" name=""/>
        <dsp:cNvSpPr/>
      </dsp:nvSpPr>
      <dsp:spPr>
        <a:xfrm>
          <a:off x="3364992" y="1094434"/>
          <a:ext cx="3785616" cy="521076"/>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b="1" kern="1200"/>
            <a:t>Telehealth services:</a:t>
          </a:r>
          <a:endParaRPr lang="en-US" sz="1200" kern="1200"/>
        </a:p>
      </dsp:txBody>
      <dsp:txXfrm>
        <a:off x="3390429" y="1119871"/>
        <a:ext cx="3734742" cy="470202"/>
      </dsp:txXfrm>
    </dsp:sp>
    <dsp:sp modelId="{CE847C62-5934-7A4F-BD93-9E721077C45D}">
      <dsp:nvSpPr>
        <dsp:cNvPr id="0" name=""/>
        <dsp:cNvSpPr/>
      </dsp:nvSpPr>
      <dsp:spPr>
        <a:xfrm>
          <a:off x="3364992" y="1641565"/>
          <a:ext cx="3785616" cy="52107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Remote consultations, health monitoring, and medication management (WHO, 2021).</a:t>
          </a:r>
          <a:endParaRPr lang="en-US" sz="1200" kern="1200"/>
        </a:p>
      </dsp:txBody>
      <dsp:txXfrm>
        <a:off x="3390429" y="1667002"/>
        <a:ext cx="3734742" cy="470202"/>
      </dsp:txXfrm>
    </dsp:sp>
    <dsp:sp modelId="{94E317B0-B6BE-1745-A64C-E6941D1D6D44}">
      <dsp:nvSpPr>
        <dsp:cNvPr id="0" name=""/>
        <dsp:cNvSpPr/>
      </dsp:nvSpPr>
      <dsp:spPr>
        <a:xfrm>
          <a:off x="3364992" y="2188695"/>
          <a:ext cx="3785616" cy="52107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b="1" kern="1200"/>
            <a:t>Assistive robotics:</a:t>
          </a:r>
          <a:r>
            <a:rPr lang="en-GB" sz="1200" kern="1200"/>
            <a:t> </a:t>
          </a:r>
          <a:endParaRPr lang="en-US" sz="1200" kern="1200"/>
        </a:p>
      </dsp:txBody>
      <dsp:txXfrm>
        <a:off x="3390429" y="2214132"/>
        <a:ext cx="3734742" cy="470202"/>
      </dsp:txXfrm>
    </dsp:sp>
    <dsp:sp modelId="{019C3761-4155-C441-81CB-1B5552554454}">
      <dsp:nvSpPr>
        <dsp:cNvPr id="0" name=""/>
        <dsp:cNvSpPr/>
      </dsp:nvSpPr>
      <dsp:spPr>
        <a:xfrm>
          <a:off x="3364992" y="2735826"/>
          <a:ext cx="3785616" cy="521076"/>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Support with mobility, daily tasks, and companionship (</a:t>
          </a:r>
          <a:r>
            <a:rPr lang="en-GB" sz="1200" b="0" i="0" kern="1200"/>
            <a:t> Alboul · 2023).</a:t>
          </a:r>
          <a:endParaRPr lang="en-US" sz="1200" kern="1200"/>
        </a:p>
      </dsp:txBody>
      <dsp:txXfrm>
        <a:off x="3390429" y="2761263"/>
        <a:ext cx="3734742" cy="470202"/>
      </dsp:txXfrm>
    </dsp:sp>
    <dsp:sp modelId="{DF8E3AFC-F258-5F49-B31A-7F43B3A1230D}">
      <dsp:nvSpPr>
        <dsp:cNvPr id="0" name=""/>
        <dsp:cNvSpPr/>
      </dsp:nvSpPr>
      <dsp:spPr>
        <a:xfrm>
          <a:off x="3364992" y="3282957"/>
          <a:ext cx="3785616" cy="521076"/>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Benefits: Enhance safety, independence, and wellbeing.</a:t>
          </a:r>
          <a:endParaRPr lang="en-US" sz="1200" kern="1200"/>
        </a:p>
      </dsp:txBody>
      <dsp:txXfrm>
        <a:off x="3390429" y="3308394"/>
        <a:ext cx="3734742" cy="470202"/>
      </dsp:txXfrm>
    </dsp:sp>
    <dsp:sp modelId="{CA82B5A2-4010-9F4E-8119-5D63A8EE31B8}">
      <dsp:nvSpPr>
        <dsp:cNvPr id="0" name=""/>
        <dsp:cNvSpPr/>
      </dsp:nvSpPr>
      <dsp:spPr>
        <a:xfrm>
          <a:off x="3364992" y="3830088"/>
          <a:ext cx="3785616" cy="521076"/>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Limitations: Require digital literacy, can be costly, ethical considerations around autonomy and privacy.</a:t>
          </a:r>
          <a:endParaRPr lang="en-US" sz="1200" kern="1200"/>
        </a:p>
      </dsp:txBody>
      <dsp:txXfrm>
        <a:off x="3390429" y="3855525"/>
        <a:ext cx="3734742" cy="4702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F577D6-B4A8-BC4B-AB7C-6297E6694A4A}">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4F2E4D28-0620-094C-8A22-F7F818F9D776}">
      <dsp:nvSpPr>
        <dsp:cNvPr id="0" name=""/>
        <dsp:cNvSpPr/>
      </dsp:nvSpPr>
      <dsp:spPr>
        <a:xfrm>
          <a:off x="8061" y="5979"/>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44550">
            <a:lnSpc>
              <a:spcPct val="90000"/>
            </a:lnSpc>
            <a:spcBef>
              <a:spcPct val="0"/>
            </a:spcBef>
            <a:spcAft>
              <a:spcPct val="35000"/>
            </a:spcAft>
            <a:buNone/>
          </a:pPr>
          <a:r>
            <a:rPr lang="en-GB" sz="1900" kern="1200"/>
            <a:t>Enhance </a:t>
          </a:r>
          <a:r>
            <a:rPr lang="en-GB" sz="1900" b="1" kern="1200"/>
            <a:t>person-centred care</a:t>
          </a:r>
          <a:r>
            <a:rPr lang="en-GB" sz="1900" kern="1200"/>
            <a:t> through individualised assessments and support plans (NICE, 2022).</a:t>
          </a:r>
          <a:endParaRPr lang="en-US" sz="1900" kern="1200"/>
        </a:p>
      </dsp:txBody>
      <dsp:txXfrm>
        <a:off x="8061" y="5979"/>
        <a:ext cx="3034531" cy="1820718"/>
      </dsp:txXfrm>
    </dsp:sp>
    <dsp:sp modelId="{B78A4FE7-4A19-DF40-A59F-2F8B75301C36}">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ABD59D80-72B6-7145-A439-7ED7F73EB5BB}">
      <dsp:nvSpPr>
        <dsp:cNvPr id="0" name=""/>
        <dsp:cNvSpPr/>
      </dsp:nvSpPr>
      <dsp:spPr>
        <a:xfrm>
          <a:off x="3740534" y="5979"/>
          <a:ext cx="3034531" cy="18207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44550">
            <a:lnSpc>
              <a:spcPct val="90000"/>
            </a:lnSpc>
            <a:spcBef>
              <a:spcPct val="0"/>
            </a:spcBef>
            <a:spcAft>
              <a:spcPct val="35000"/>
            </a:spcAft>
            <a:buNone/>
          </a:pPr>
          <a:r>
            <a:rPr lang="en-GB" sz="1900" kern="1200"/>
            <a:t>Provide </a:t>
          </a:r>
          <a:r>
            <a:rPr lang="en-GB" sz="1900" b="1" kern="1200"/>
            <a:t>training</a:t>
          </a:r>
          <a:r>
            <a:rPr lang="en-GB" sz="1900" kern="1200"/>
            <a:t> for staff on ageing theories and digital literacy to improve care quality (WHO, 2021).</a:t>
          </a:r>
          <a:endParaRPr lang="en-US" sz="1900" kern="1200"/>
        </a:p>
      </dsp:txBody>
      <dsp:txXfrm>
        <a:off x="3740534" y="5979"/>
        <a:ext cx="3034531" cy="1820718"/>
      </dsp:txXfrm>
    </dsp:sp>
    <dsp:sp modelId="{ECB86B52-BB3D-3546-B728-F7618F724B92}">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ABEE14E7-A861-FA4F-B32E-94521C41CD58}">
      <dsp:nvSpPr>
        <dsp:cNvPr id="0" name=""/>
        <dsp:cNvSpPr/>
      </dsp:nvSpPr>
      <dsp:spPr>
        <a:xfrm>
          <a:off x="7473007" y="5979"/>
          <a:ext cx="3034531" cy="18207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44550">
            <a:lnSpc>
              <a:spcPct val="90000"/>
            </a:lnSpc>
            <a:spcBef>
              <a:spcPct val="0"/>
            </a:spcBef>
            <a:spcAft>
              <a:spcPct val="35000"/>
            </a:spcAft>
            <a:buNone/>
          </a:pPr>
          <a:r>
            <a:rPr lang="en-GB" sz="1900" kern="1200"/>
            <a:t>Expand </a:t>
          </a:r>
          <a:r>
            <a:rPr lang="en-GB" sz="1900" b="1" kern="1200"/>
            <a:t>digital inclusion programmes</a:t>
          </a:r>
          <a:r>
            <a:rPr lang="en-GB" sz="1900" kern="1200"/>
            <a:t> to ensure equal access to telecare and technology.</a:t>
          </a:r>
          <a:endParaRPr lang="en-US" sz="1900" kern="1200"/>
        </a:p>
      </dsp:txBody>
      <dsp:txXfrm>
        <a:off x="7473007" y="5979"/>
        <a:ext cx="3034531" cy="1820718"/>
      </dsp:txXfrm>
    </dsp:sp>
    <dsp:sp modelId="{74855828-BA93-C54D-A86B-FB8BF02EE3B4}">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3EB869F6-5510-F942-98AF-29092D87D21C}">
      <dsp:nvSpPr>
        <dsp:cNvPr id="0" name=""/>
        <dsp:cNvSpPr/>
      </dsp:nvSpPr>
      <dsp:spPr>
        <a:xfrm>
          <a:off x="8061" y="2524640"/>
          <a:ext cx="3034531" cy="18207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44550">
            <a:lnSpc>
              <a:spcPct val="90000"/>
            </a:lnSpc>
            <a:spcBef>
              <a:spcPct val="0"/>
            </a:spcBef>
            <a:spcAft>
              <a:spcPct val="35000"/>
            </a:spcAft>
            <a:buNone/>
          </a:pPr>
          <a:r>
            <a:rPr lang="en-GB" sz="1900" kern="1200"/>
            <a:t>Improve </a:t>
          </a:r>
          <a:r>
            <a:rPr lang="en-GB" sz="1900" b="1" kern="1200"/>
            <a:t>integration</a:t>
          </a:r>
          <a:r>
            <a:rPr lang="en-GB" sz="1900" kern="1200"/>
            <a:t> between health and social care through the NHS Long Term Plan (NHS England, 2019).</a:t>
          </a:r>
          <a:endParaRPr lang="en-US" sz="1900" kern="1200"/>
        </a:p>
      </dsp:txBody>
      <dsp:txXfrm>
        <a:off x="8061" y="2524640"/>
        <a:ext cx="3034531" cy="1820718"/>
      </dsp:txXfrm>
    </dsp:sp>
    <dsp:sp modelId="{43EC88A6-E65E-9047-B62C-31E0BC87F30C}">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7384CCC0-8A5C-5643-B1F9-B6BC20E59531}">
      <dsp:nvSpPr>
        <dsp:cNvPr id="0" name=""/>
        <dsp:cNvSpPr/>
      </dsp:nvSpPr>
      <dsp:spPr>
        <a:xfrm>
          <a:off x="3740534" y="2524640"/>
          <a:ext cx="3034531" cy="18207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44550">
            <a:lnSpc>
              <a:spcPct val="90000"/>
            </a:lnSpc>
            <a:spcBef>
              <a:spcPct val="0"/>
            </a:spcBef>
            <a:spcAft>
              <a:spcPct val="35000"/>
            </a:spcAft>
            <a:buNone/>
          </a:pPr>
          <a:r>
            <a:rPr lang="en-GB" sz="1900" kern="1200"/>
            <a:t>Encourage </a:t>
          </a:r>
          <a:r>
            <a:rPr lang="en-GB" sz="1900" b="1" kern="1200"/>
            <a:t>co-production</a:t>
          </a:r>
          <a:r>
            <a:rPr lang="en-GB" sz="1900" kern="1200"/>
            <a:t>—involving older people in decisions about their care.</a:t>
          </a:r>
          <a:endParaRPr lang="en-US" sz="1900" kern="1200"/>
        </a:p>
      </dsp:txBody>
      <dsp:txXfrm>
        <a:off x="3740534" y="2524640"/>
        <a:ext cx="3034531" cy="1820718"/>
      </dsp:txXfrm>
    </dsp:sp>
    <dsp:sp modelId="{23DBA405-7899-1F44-92EC-E641C9E0EEF7}">
      <dsp:nvSpPr>
        <dsp:cNvPr id="0" name=""/>
        <dsp:cNvSpPr/>
      </dsp:nvSpPr>
      <dsp:spPr>
        <a:xfrm>
          <a:off x="7473007" y="2524640"/>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44550">
            <a:lnSpc>
              <a:spcPct val="90000"/>
            </a:lnSpc>
            <a:spcBef>
              <a:spcPct val="0"/>
            </a:spcBef>
            <a:spcAft>
              <a:spcPct val="35000"/>
            </a:spcAft>
            <a:buNone/>
          </a:pPr>
          <a:r>
            <a:rPr lang="en-GB" sz="1900" kern="1200"/>
            <a:t>Promote </a:t>
          </a:r>
          <a:r>
            <a:rPr lang="en-GB" sz="1900" b="1" kern="1200"/>
            <a:t>community-based support</a:t>
          </a:r>
          <a:r>
            <a:rPr lang="en-GB" sz="1900" kern="1200"/>
            <a:t> to reduce isolation and hospital readmissions.</a:t>
          </a:r>
          <a:endParaRPr lang="en-US" sz="1900" kern="1200"/>
        </a:p>
      </dsp:txBody>
      <dsp:txXfrm>
        <a:off x="7473007" y="2524640"/>
        <a:ext cx="3034531" cy="18207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164F97-DAC2-404A-A912-A897D3D01C5F}">
      <dsp:nvSpPr>
        <dsp:cNvPr id="0" name=""/>
        <dsp:cNvSpPr/>
      </dsp:nvSpPr>
      <dsp:spPr>
        <a:xfrm>
          <a:off x="0" y="301978"/>
          <a:ext cx="7559504" cy="10740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Empowering older people requires integrating theory, policy, and innovation (WHO, 2021).</a:t>
          </a:r>
          <a:endParaRPr lang="en-US" sz="2700" kern="1200"/>
        </a:p>
      </dsp:txBody>
      <dsp:txXfrm>
        <a:off x="52431" y="354409"/>
        <a:ext cx="7454642" cy="969198"/>
      </dsp:txXfrm>
    </dsp:sp>
    <dsp:sp modelId="{98359FBF-0C46-C34B-87CC-ECAB6512BEB7}">
      <dsp:nvSpPr>
        <dsp:cNvPr id="0" name=""/>
        <dsp:cNvSpPr/>
      </dsp:nvSpPr>
      <dsp:spPr>
        <a:xfrm>
          <a:off x="0" y="1453798"/>
          <a:ext cx="7559504" cy="1074060"/>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Care must be person-centred, equitable, and responsive to individual needs (Care Act 2014).</a:t>
          </a:r>
          <a:endParaRPr lang="en-US" sz="2700" kern="1200"/>
        </a:p>
      </dsp:txBody>
      <dsp:txXfrm>
        <a:off x="52431" y="1506229"/>
        <a:ext cx="7454642" cy="969198"/>
      </dsp:txXfrm>
    </dsp:sp>
    <dsp:sp modelId="{A3B8DCFD-8A63-9A44-994B-D793D6CAE044}">
      <dsp:nvSpPr>
        <dsp:cNvPr id="0" name=""/>
        <dsp:cNvSpPr/>
      </dsp:nvSpPr>
      <dsp:spPr>
        <a:xfrm>
          <a:off x="0" y="2605618"/>
          <a:ext cx="7559504" cy="1074060"/>
        </a:xfrm>
        <a:prstGeom prst="round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Theories of ageing highlight the importance of purpose, activity, and social connection.</a:t>
          </a:r>
          <a:endParaRPr lang="en-US" sz="2700" kern="1200"/>
        </a:p>
      </dsp:txBody>
      <dsp:txXfrm>
        <a:off x="52431" y="2658049"/>
        <a:ext cx="7454642" cy="969198"/>
      </dsp:txXfrm>
    </dsp:sp>
    <dsp:sp modelId="{11B48D00-A71D-CD44-B7FE-53B74595F258}">
      <dsp:nvSpPr>
        <dsp:cNvPr id="0" name=""/>
        <dsp:cNvSpPr/>
      </dsp:nvSpPr>
      <dsp:spPr>
        <a:xfrm>
          <a:off x="0" y="3757438"/>
          <a:ext cx="7559504" cy="1074060"/>
        </a:xfrm>
        <a:prstGeom prst="roundRect">
          <a:avLst/>
        </a:prstGeom>
        <a:solidFill>
          <a:schemeClr val="accent2">
            <a:hueOff val="4832709"/>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Technology should enhance autonomy, not replace human care (Miller et al., 2020).</a:t>
          </a:r>
          <a:endParaRPr lang="en-US" sz="2700" kern="1200"/>
        </a:p>
      </dsp:txBody>
      <dsp:txXfrm>
        <a:off x="52431" y="3809869"/>
        <a:ext cx="7454642" cy="969198"/>
      </dsp:txXfrm>
    </dsp:sp>
    <dsp:sp modelId="{A5AEEB5C-31A1-A344-9578-06130FF8E27E}">
      <dsp:nvSpPr>
        <dsp:cNvPr id="0" name=""/>
        <dsp:cNvSpPr/>
      </dsp:nvSpPr>
      <dsp:spPr>
        <a:xfrm>
          <a:off x="0" y="4909258"/>
          <a:ext cx="7559504" cy="1074060"/>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True empowerment means involving older adults in decisions about their care and community.</a:t>
          </a:r>
          <a:endParaRPr lang="en-US" sz="2700" kern="1200"/>
        </a:p>
      </dsp:txBody>
      <dsp:txXfrm>
        <a:off x="52431" y="4961689"/>
        <a:ext cx="7454642" cy="96919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7A67F-FD3F-ADE7-94A9-F88B873BB83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9F732FD-B436-6F86-FB0E-CD85070C8F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7830652-7C25-7039-AA5A-CF081D0F4477}"/>
              </a:ext>
            </a:extLst>
          </p:cNvPr>
          <p:cNvSpPr>
            <a:spLocks noGrp="1"/>
          </p:cNvSpPr>
          <p:nvPr>
            <p:ph type="dt" sz="half" idx="10"/>
          </p:nvPr>
        </p:nvSpPr>
        <p:spPr/>
        <p:txBody>
          <a:bodyPr/>
          <a:lstStyle/>
          <a:p>
            <a:fld id="{E6E74775-27C3-484D-BE6D-DA9B85382BE3}" type="datetimeFigureOut">
              <a:rPr lang="en-US" smtClean="0"/>
              <a:t>10/25/2025</a:t>
            </a:fld>
            <a:endParaRPr lang="en-US"/>
          </a:p>
        </p:txBody>
      </p:sp>
      <p:sp>
        <p:nvSpPr>
          <p:cNvPr id="5" name="Footer Placeholder 4">
            <a:extLst>
              <a:ext uri="{FF2B5EF4-FFF2-40B4-BE49-F238E27FC236}">
                <a16:creationId xmlns:a16="http://schemas.microsoft.com/office/drawing/2014/main" id="{55BF944E-274A-A93B-D804-656C539169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C675B4-5194-48E1-15E1-7DFE4724432A}"/>
              </a:ext>
            </a:extLst>
          </p:cNvPr>
          <p:cNvSpPr>
            <a:spLocks noGrp="1"/>
          </p:cNvSpPr>
          <p:nvPr>
            <p:ph type="sldNum" sz="quarter" idx="12"/>
          </p:nvPr>
        </p:nvSpPr>
        <p:spPr/>
        <p:txBody>
          <a:bodyPr/>
          <a:lstStyle/>
          <a:p>
            <a:fld id="{14F3F084-B071-4A4A-A7B6-B2046F42A1B4}" type="slidenum">
              <a:rPr lang="en-US" smtClean="0"/>
              <a:t>‹#›</a:t>
            </a:fld>
            <a:endParaRPr lang="en-US"/>
          </a:p>
        </p:txBody>
      </p:sp>
    </p:spTree>
    <p:extLst>
      <p:ext uri="{BB962C8B-B14F-4D97-AF65-F5344CB8AC3E}">
        <p14:creationId xmlns:p14="http://schemas.microsoft.com/office/powerpoint/2010/main" val="2599367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DD1F1-0CCF-F802-67B9-16FA71C4F41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35A5B69-2195-3DCA-860E-236CDE93D64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DE3104D-B59B-51A3-A329-D4192FE290DF}"/>
              </a:ext>
            </a:extLst>
          </p:cNvPr>
          <p:cNvSpPr>
            <a:spLocks noGrp="1"/>
          </p:cNvSpPr>
          <p:nvPr>
            <p:ph type="dt" sz="half" idx="10"/>
          </p:nvPr>
        </p:nvSpPr>
        <p:spPr/>
        <p:txBody>
          <a:bodyPr/>
          <a:lstStyle/>
          <a:p>
            <a:fld id="{E6E74775-27C3-484D-BE6D-DA9B85382BE3}" type="datetimeFigureOut">
              <a:rPr lang="en-US" smtClean="0"/>
              <a:t>10/25/2025</a:t>
            </a:fld>
            <a:endParaRPr lang="en-US"/>
          </a:p>
        </p:txBody>
      </p:sp>
      <p:sp>
        <p:nvSpPr>
          <p:cNvPr id="5" name="Footer Placeholder 4">
            <a:extLst>
              <a:ext uri="{FF2B5EF4-FFF2-40B4-BE49-F238E27FC236}">
                <a16:creationId xmlns:a16="http://schemas.microsoft.com/office/drawing/2014/main" id="{25ED13FB-D460-060C-9D8E-F00A25240A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EFDF95-78E2-340F-C9B2-C5FE31494DBE}"/>
              </a:ext>
            </a:extLst>
          </p:cNvPr>
          <p:cNvSpPr>
            <a:spLocks noGrp="1"/>
          </p:cNvSpPr>
          <p:nvPr>
            <p:ph type="sldNum" sz="quarter" idx="12"/>
          </p:nvPr>
        </p:nvSpPr>
        <p:spPr/>
        <p:txBody>
          <a:bodyPr/>
          <a:lstStyle/>
          <a:p>
            <a:fld id="{14F3F084-B071-4A4A-A7B6-B2046F42A1B4}" type="slidenum">
              <a:rPr lang="en-US" smtClean="0"/>
              <a:t>‹#›</a:t>
            </a:fld>
            <a:endParaRPr lang="en-US"/>
          </a:p>
        </p:txBody>
      </p:sp>
    </p:spTree>
    <p:extLst>
      <p:ext uri="{BB962C8B-B14F-4D97-AF65-F5344CB8AC3E}">
        <p14:creationId xmlns:p14="http://schemas.microsoft.com/office/powerpoint/2010/main" val="1246353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FBC52-9D44-91B5-8C59-1B7B7AEA58B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5E5076A-BDB2-E74E-279E-667A8523F0A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1EE9FC9-3E0B-3C09-997A-C21B348C73DA}"/>
              </a:ext>
            </a:extLst>
          </p:cNvPr>
          <p:cNvSpPr>
            <a:spLocks noGrp="1"/>
          </p:cNvSpPr>
          <p:nvPr>
            <p:ph type="dt" sz="half" idx="10"/>
          </p:nvPr>
        </p:nvSpPr>
        <p:spPr/>
        <p:txBody>
          <a:bodyPr/>
          <a:lstStyle/>
          <a:p>
            <a:fld id="{E6E74775-27C3-484D-BE6D-DA9B85382BE3}" type="datetimeFigureOut">
              <a:rPr lang="en-US" smtClean="0"/>
              <a:t>10/25/2025</a:t>
            </a:fld>
            <a:endParaRPr lang="en-US"/>
          </a:p>
        </p:txBody>
      </p:sp>
      <p:sp>
        <p:nvSpPr>
          <p:cNvPr id="5" name="Footer Placeholder 4">
            <a:extLst>
              <a:ext uri="{FF2B5EF4-FFF2-40B4-BE49-F238E27FC236}">
                <a16:creationId xmlns:a16="http://schemas.microsoft.com/office/drawing/2014/main" id="{0C5EF89D-D03A-BA29-508A-5ECAB5D432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23DFF9-957E-7DDE-A6E5-196BD5C60EFC}"/>
              </a:ext>
            </a:extLst>
          </p:cNvPr>
          <p:cNvSpPr>
            <a:spLocks noGrp="1"/>
          </p:cNvSpPr>
          <p:nvPr>
            <p:ph type="sldNum" sz="quarter" idx="12"/>
          </p:nvPr>
        </p:nvSpPr>
        <p:spPr/>
        <p:txBody>
          <a:bodyPr/>
          <a:lstStyle/>
          <a:p>
            <a:fld id="{14F3F084-B071-4A4A-A7B6-B2046F42A1B4}" type="slidenum">
              <a:rPr lang="en-US" smtClean="0"/>
              <a:t>‹#›</a:t>
            </a:fld>
            <a:endParaRPr lang="en-US"/>
          </a:p>
        </p:txBody>
      </p:sp>
    </p:spTree>
    <p:extLst>
      <p:ext uri="{BB962C8B-B14F-4D97-AF65-F5344CB8AC3E}">
        <p14:creationId xmlns:p14="http://schemas.microsoft.com/office/powerpoint/2010/main" val="2477813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9BAD3-EA34-0455-298F-8D301F34385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537412C-C585-F4AC-B4B4-671884C5483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53840FF-FD4D-C100-6736-FC983CD8585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5C9B336-CCB9-AF60-CBFA-8F85138FBFA2}"/>
              </a:ext>
            </a:extLst>
          </p:cNvPr>
          <p:cNvSpPr>
            <a:spLocks noGrp="1"/>
          </p:cNvSpPr>
          <p:nvPr>
            <p:ph type="dt" sz="half" idx="10"/>
          </p:nvPr>
        </p:nvSpPr>
        <p:spPr/>
        <p:txBody>
          <a:bodyPr/>
          <a:lstStyle/>
          <a:p>
            <a:fld id="{E6E74775-27C3-484D-BE6D-DA9B85382BE3}" type="datetimeFigureOut">
              <a:rPr lang="en-US" smtClean="0"/>
              <a:t>10/25/2025</a:t>
            </a:fld>
            <a:endParaRPr lang="en-US"/>
          </a:p>
        </p:txBody>
      </p:sp>
      <p:sp>
        <p:nvSpPr>
          <p:cNvPr id="6" name="Footer Placeholder 5">
            <a:extLst>
              <a:ext uri="{FF2B5EF4-FFF2-40B4-BE49-F238E27FC236}">
                <a16:creationId xmlns:a16="http://schemas.microsoft.com/office/drawing/2014/main" id="{6F14C333-CFB5-CB9B-6938-08B68ECAE4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4D298-F051-2658-C887-68BDDC049899}"/>
              </a:ext>
            </a:extLst>
          </p:cNvPr>
          <p:cNvSpPr>
            <a:spLocks noGrp="1"/>
          </p:cNvSpPr>
          <p:nvPr>
            <p:ph type="sldNum" sz="quarter" idx="12"/>
          </p:nvPr>
        </p:nvSpPr>
        <p:spPr/>
        <p:txBody>
          <a:bodyPr/>
          <a:lstStyle/>
          <a:p>
            <a:fld id="{14F3F084-B071-4A4A-A7B6-B2046F42A1B4}" type="slidenum">
              <a:rPr lang="en-US" smtClean="0"/>
              <a:t>‹#›</a:t>
            </a:fld>
            <a:endParaRPr lang="en-US"/>
          </a:p>
        </p:txBody>
      </p:sp>
    </p:spTree>
    <p:extLst>
      <p:ext uri="{BB962C8B-B14F-4D97-AF65-F5344CB8AC3E}">
        <p14:creationId xmlns:p14="http://schemas.microsoft.com/office/powerpoint/2010/main" val="2571132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B8803-A07C-B653-F238-A1BE72CBA2F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C5DEF7A-944B-7983-BBA6-8F1A7D8BE8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2AFD1B-EC52-082F-FE91-8B5197B348C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5BAFCC9-CC5F-C152-A1DD-DDACC6F6A1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6B58060-544F-EB27-86F9-D3611D12E06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DD3DEA-9ACF-EBBC-FE8A-FA4E95EDA0D1}"/>
              </a:ext>
            </a:extLst>
          </p:cNvPr>
          <p:cNvSpPr>
            <a:spLocks noGrp="1"/>
          </p:cNvSpPr>
          <p:nvPr>
            <p:ph type="dt" sz="half" idx="10"/>
          </p:nvPr>
        </p:nvSpPr>
        <p:spPr/>
        <p:txBody>
          <a:bodyPr/>
          <a:lstStyle/>
          <a:p>
            <a:fld id="{E6E74775-27C3-484D-BE6D-DA9B85382BE3}" type="datetimeFigureOut">
              <a:rPr lang="en-US" smtClean="0"/>
              <a:t>10/25/2025</a:t>
            </a:fld>
            <a:endParaRPr lang="en-US"/>
          </a:p>
        </p:txBody>
      </p:sp>
      <p:sp>
        <p:nvSpPr>
          <p:cNvPr id="8" name="Footer Placeholder 7">
            <a:extLst>
              <a:ext uri="{FF2B5EF4-FFF2-40B4-BE49-F238E27FC236}">
                <a16:creationId xmlns:a16="http://schemas.microsoft.com/office/drawing/2014/main" id="{401786D6-7ACB-54C3-A050-2A7CBE86A25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4FD79F-C312-85FC-F6D3-7DB31526486B}"/>
              </a:ext>
            </a:extLst>
          </p:cNvPr>
          <p:cNvSpPr>
            <a:spLocks noGrp="1"/>
          </p:cNvSpPr>
          <p:nvPr>
            <p:ph type="sldNum" sz="quarter" idx="12"/>
          </p:nvPr>
        </p:nvSpPr>
        <p:spPr/>
        <p:txBody>
          <a:bodyPr/>
          <a:lstStyle/>
          <a:p>
            <a:fld id="{14F3F084-B071-4A4A-A7B6-B2046F42A1B4}" type="slidenum">
              <a:rPr lang="en-US" smtClean="0"/>
              <a:t>‹#›</a:t>
            </a:fld>
            <a:endParaRPr lang="en-US"/>
          </a:p>
        </p:txBody>
      </p:sp>
    </p:spTree>
    <p:extLst>
      <p:ext uri="{BB962C8B-B14F-4D97-AF65-F5344CB8AC3E}">
        <p14:creationId xmlns:p14="http://schemas.microsoft.com/office/powerpoint/2010/main" val="2970835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FFF87-9B76-E957-DA2C-A5B00655E26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14E016F-DBD8-A807-F5E5-0FE4690124DB}"/>
              </a:ext>
            </a:extLst>
          </p:cNvPr>
          <p:cNvSpPr>
            <a:spLocks noGrp="1"/>
          </p:cNvSpPr>
          <p:nvPr>
            <p:ph type="dt" sz="half" idx="10"/>
          </p:nvPr>
        </p:nvSpPr>
        <p:spPr/>
        <p:txBody>
          <a:bodyPr/>
          <a:lstStyle/>
          <a:p>
            <a:fld id="{E6E74775-27C3-484D-BE6D-DA9B85382BE3}" type="datetimeFigureOut">
              <a:rPr lang="en-US" smtClean="0"/>
              <a:t>10/25/2025</a:t>
            </a:fld>
            <a:endParaRPr lang="en-US"/>
          </a:p>
        </p:txBody>
      </p:sp>
      <p:sp>
        <p:nvSpPr>
          <p:cNvPr id="4" name="Footer Placeholder 3">
            <a:extLst>
              <a:ext uri="{FF2B5EF4-FFF2-40B4-BE49-F238E27FC236}">
                <a16:creationId xmlns:a16="http://schemas.microsoft.com/office/drawing/2014/main" id="{0ECD4168-8D55-52FA-559B-E215F90380F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60B0B62-09F7-F1FC-4274-5A22FE53B772}"/>
              </a:ext>
            </a:extLst>
          </p:cNvPr>
          <p:cNvSpPr>
            <a:spLocks noGrp="1"/>
          </p:cNvSpPr>
          <p:nvPr>
            <p:ph type="sldNum" sz="quarter" idx="12"/>
          </p:nvPr>
        </p:nvSpPr>
        <p:spPr/>
        <p:txBody>
          <a:bodyPr/>
          <a:lstStyle/>
          <a:p>
            <a:fld id="{14F3F084-B071-4A4A-A7B6-B2046F42A1B4}" type="slidenum">
              <a:rPr lang="en-US" smtClean="0"/>
              <a:t>‹#›</a:t>
            </a:fld>
            <a:endParaRPr lang="en-US"/>
          </a:p>
        </p:txBody>
      </p:sp>
    </p:spTree>
    <p:extLst>
      <p:ext uri="{BB962C8B-B14F-4D97-AF65-F5344CB8AC3E}">
        <p14:creationId xmlns:p14="http://schemas.microsoft.com/office/powerpoint/2010/main" val="2566900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D6C507-2852-394F-0EAD-A4741F99871B}"/>
              </a:ext>
            </a:extLst>
          </p:cNvPr>
          <p:cNvSpPr>
            <a:spLocks noGrp="1"/>
          </p:cNvSpPr>
          <p:nvPr>
            <p:ph type="dt" sz="half" idx="10"/>
          </p:nvPr>
        </p:nvSpPr>
        <p:spPr/>
        <p:txBody>
          <a:bodyPr/>
          <a:lstStyle/>
          <a:p>
            <a:fld id="{E6E74775-27C3-484D-BE6D-DA9B85382BE3}" type="datetimeFigureOut">
              <a:rPr lang="en-US" smtClean="0"/>
              <a:t>10/25/2025</a:t>
            </a:fld>
            <a:endParaRPr lang="en-US"/>
          </a:p>
        </p:txBody>
      </p:sp>
      <p:sp>
        <p:nvSpPr>
          <p:cNvPr id="3" name="Footer Placeholder 2">
            <a:extLst>
              <a:ext uri="{FF2B5EF4-FFF2-40B4-BE49-F238E27FC236}">
                <a16:creationId xmlns:a16="http://schemas.microsoft.com/office/drawing/2014/main" id="{8854E9BA-C8B9-BC20-C9A2-90F8C61B3D6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598CB70-F784-DBDC-4DF4-1A480CF47EE5}"/>
              </a:ext>
            </a:extLst>
          </p:cNvPr>
          <p:cNvSpPr>
            <a:spLocks noGrp="1"/>
          </p:cNvSpPr>
          <p:nvPr>
            <p:ph type="sldNum" sz="quarter" idx="12"/>
          </p:nvPr>
        </p:nvSpPr>
        <p:spPr/>
        <p:txBody>
          <a:bodyPr/>
          <a:lstStyle/>
          <a:p>
            <a:fld id="{14F3F084-B071-4A4A-A7B6-B2046F42A1B4}" type="slidenum">
              <a:rPr lang="en-US" smtClean="0"/>
              <a:t>‹#›</a:t>
            </a:fld>
            <a:endParaRPr lang="en-US"/>
          </a:p>
        </p:txBody>
      </p:sp>
    </p:spTree>
    <p:extLst>
      <p:ext uri="{BB962C8B-B14F-4D97-AF65-F5344CB8AC3E}">
        <p14:creationId xmlns:p14="http://schemas.microsoft.com/office/powerpoint/2010/main" val="1645350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08626-B8C3-D456-AF97-C443D220069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0A8F235-B8E5-FFE3-0AF2-6455896E74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71FB1C6-7FF0-76F0-5168-D426AAA754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543594-9853-0EAF-244F-CC9AE087D166}"/>
              </a:ext>
            </a:extLst>
          </p:cNvPr>
          <p:cNvSpPr>
            <a:spLocks noGrp="1"/>
          </p:cNvSpPr>
          <p:nvPr>
            <p:ph type="dt" sz="half" idx="10"/>
          </p:nvPr>
        </p:nvSpPr>
        <p:spPr/>
        <p:txBody>
          <a:bodyPr/>
          <a:lstStyle/>
          <a:p>
            <a:fld id="{E6E74775-27C3-484D-BE6D-DA9B85382BE3}" type="datetimeFigureOut">
              <a:rPr lang="en-US" smtClean="0"/>
              <a:t>10/25/2025</a:t>
            </a:fld>
            <a:endParaRPr lang="en-US"/>
          </a:p>
        </p:txBody>
      </p:sp>
      <p:sp>
        <p:nvSpPr>
          <p:cNvPr id="6" name="Footer Placeholder 5">
            <a:extLst>
              <a:ext uri="{FF2B5EF4-FFF2-40B4-BE49-F238E27FC236}">
                <a16:creationId xmlns:a16="http://schemas.microsoft.com/office/drawing/2014/main" id="{DD43498B-2990-2188-8AFD-67D39EEFAE8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15BEF3-A894-97B3-8298-5961DC40F98D}"/>
              </a:ext>
            </a:extLst>
          </p:cNvPr>
          <p:cNvSpPr>
            <a:spLocks noGrp="1"/>
          </p:cNvSpPr>
          <p:nvPr>
            <p:ph type="sldNum" sz="quarter" idx="12"/>
          </p:nvPr>
        </p:nvSpPr>
        <p:spPr/>
        <p:txBody>
          <a:bodyPr/>
          <a:lstStyle/>
          <a:p>
            <a:fld id="{14F3F084-B071-4A4A-A7B6-B2046F42A1B4}" type="slidenum">
              <a:rPr lang="en-US" smtClean="0"/>
              <a:t>‹#›</a:t>
            </a:fld>
            <a:endParaRPr lang="en-US"/>
          </a:p>
        </p:txBody>
      </p:sp>
    </p:spTree>
    <p:extLst>
      <p:ext uri="{BB962C8B-B14F-4D97-AF65-F5344CB8AC3E}">
        <p14:creationId xmlns:p14="http://schemas.microsoft.com/office/powerpoint/2010/main" val="2335329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83251-82CB-519D-C292-BB6C06941E7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D3710A6-104A-5EC8-B9A6-3EC73343C9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143925F-B0AA-83D0-43AB-BA87B0A93B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2A087D4-24E8-3649-1FEA-4545CD1BB90F}"/>
              </a:ext>
            </a:extLst>
          </p:cNvPr>
          <p:cNvSpPr>
            <a:spLocks noGrp="1"/>
          </p:cNvSpPr>
          <p:nvPr>
            <p:ph type="dt" sz="half" idx="10"/>
          </p:nvPr>
        </p:nvSpPr>
        <p:spPr/>
        <p:txBody>
          <a:bodyPr/>
          <a:lstStyle/>
          <a:p>
            <a:fld id="{E6E74775-27C3-484D-BE6D-DA9B85382BE3}" type="datetimeFigureOut">
              <a:rPr lang="en-US" smtClean="0"/>
              <a:t>10/25/2025</a:t>
            </a:fld>
            <a:endParaRPr lang="en-US"/>
          </a:p>
        </p:txBody>
      </p:sp>
      <p:sp>
        <p:nvSpPr>
          <p:cNvPr id="6" name="Footer Placeholder 5">
            <a:extLst>
              <a:ext uri="{FF2B5EF4-FFF2-40B4-BE49-F238E27FC236}">
                <a16:creationId xmlns:a16="http://schemas.microsoft.com/office/drawing/2014/main" id="{377EBF91-21D6-B200-A2C2-E3E41F72CB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1E7EF2-5E6B-D891-9056-5BB3A9151B07}"/>
              </a:ext>
            </a:extLst>
          </p:cNvPr>
          <p:cNvSpPr>
            <a:spLocks noGrp="1"/>
          </p:cNvSpPr>
          <p:nvPr>
            <p:ph type="sldNum" sz="quarter" idx="12"/>
          </p:nvPr>
        </p:nvSpPr>
        <p:spPr/>
        <p:txBody>
          <a:bodyPr/>
          <a:lstStyle/>
          <a:p>
            <a:fld id="{14F3F084-B071-4A4A-A7B6-B2046F42A1B4}" type="slidenum">
              <a:rPr lang="en-US" smtClean="0"/>
              <a:t>‹#›</a:t>
            </a:fld>
            <a:endParaRPr lang="en-US"/>
          </a:p>
        </p:txBody>
      </p:sp>
    </p:spTree>
    <p:extLst>
      <p:ext uri="{BB962C8B-B14F-4D97-AF65-F5344CB8AC3E}">
        <p14:creationId xmlns:p14="http://schemas.microsoft.com/office/powerpoint/2010/main" val="1025570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16DEE-110B-5862-BFC9-BF7B3244A70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C2B0D24-0F69-B043-CEB3-97300C8C525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06F373-BC45-2104-ED38-52B16361B15B}"/>
              </a:ext>
            </a:extLst>
          </p:cNvPr>
          <p:cNvSpPr>
            <a:spLocks noGrp="1"/>
          </p:cNvSpPr>
          <p:nvPr>
            <p:ph type="dt" sz="half" idx="10"/>
          </p:nvPr>
        </p:nvSpPr>
        <p:spPr/>
        <p:txBody>
          <a:bodyPr/>
          <a:lstStyle/>
          <a:p>
            <a:fld id="{E6E74775-27C3-484D-BE6D-DA9B85382BE3}" type="datetimeFigureOut">
              <a:rPr lang="en-US" smtClean="0"/>
              <a:t>10/25/2025</a:t>
            </a:fld>
            <a:endParaRPr lang="en-US"/>
          </a:p>
        </p:txBody>
      </p:sp>
      <p:sp>
        <p:nvSpPr>
          <p:cNvPr id="5" name="Footer Placeholder 4">
            <a:extLst>
              <a:ext uri="{FF2B5EF4-FFF2-40B4-BE49-F238E27FC236}">
                <a16:creationId xmlns:a16="http://schemas.microsoft.com/office/drawing/2014/main" id="{1D128E04-4808-C635-9F9E-9D1916A26D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CDDA6-AE2D-5D40-BF7B-99B62A74D60E}"/>
              </a:ext>
            </a:extLst>
          </p:cNvPr>
          <p:cNvSpPr>
            <a:spLocks noGrp="1"/>
          </p:cNvSpPr>
          <p:nvPr>
            <p:ph type="sldNum" sz="quarter" idx="12"/>
          </p:nvPr>
        </p:nvSpPr>
        <p:spPr/>
        <p:txBody>
          <a:bodyPr/>
          <a:lstStyle/>
          <a:p>
            <a:fld id="{14F3F084-B071-4A4A-A7B6-B2046F42A1B4}" type="slidenum">
              <a:rPr lang="en-US" smtClean="0"/>
              <a:t>‹#›</a:t>
            </a:fld>
            <a:endParaRPr lang="en-US"/>
          </a:p>
        </p:txBody>
      </p:sp>
    </p:spTree>
    <p:extLst>
      <p:ext uri="{BB962C8B-B14F-4D97-AF65-F5344CB8AC3E}">
        <p14:creationId xmlns:p14="http://schemas.microsoft.com/office/powerpoint/2010/main" val="4144979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7E5D65-C134-CE7F-4E7C-1FF88C9367F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A811131-ED3C-221E-C468-21A6AF7E246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B145F7-C7D5-611F-750C-E7C8E788B76F}"/>
              </a:ext>
            </a:extLst>
          </p:cNvPr>
          <p:cNvSpPr>
            <a:spLocks noGrp="1"/>
          </p:cNvSpPr>
          <p:nvPr>
            <p:ph type="dt" sz="half" idx="10"/>
          </p:nvPr>
        </p:nvSpPr>
        <p:spPr/>
        <p:txBody>
          <a:bodyPr/>
          <a:lstStyle/>
          <a:p>
            <a:fld id="{E6E74775-27C3-484D-BE6D-DA9B85382BE3}" type="datetimeFigureOut">
              <a:rPr lang="en-US" smtClean="0"/>
              <a:t>10/25/2025</a:t>
            </a:fld>
            <a:endParaRPr lang="en-US"/>
          </a:p>
        </p:txBody>
      </p:sp>
      <p:sp>
        <p:nvSpPr>
          <p:cNvPr id="5" name="Footer Placeholder 4">
            <a:extLst>
              <a:ext uri="{FF2B5EF4-FFF2-40B4-BE49-F238E27FC236}">
                <a16:creationId xmlns:a16="http://schemas.microsoft.com/office/drawing/2014/main" id="{067BE532-37D6-E460-8139-313BD4FCF7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49390F-6D46-163A-FEF1-00483619AA9A}"/>
              </a:ext>
            </a:extLst>
          </p:cNvPr>
          <p:cNvSpPr>
            <a:spLocks noGrp="1"/>
          </p:cNvSpPr>
          <p:nvPr>
            <p:ph type="sldNum" sz="quarter" idx="12"/>
          </p:nvPr>
        </p:nvSpPr>
        <p:spPr/>
        <p:txBody>
          <a:bodyPr/>
          <a:lstStyle/>
          <a:p>
            <a:fld id="{14F3F084-B071-4A4A-A7B6-B2046F42A1B4}" type="slidenum">
              <a:rPr lang="en-US" smtClean="0"/>
              <a:t>‹#›</a:t>
            </a:fld>
            <a:endParaRPr lang="en-US"/>
          </a:p>
        </p:txBody>
      </p:sp>
    </p:spTree>
    <p:extLst>
      <p:ext uri="{BB962C8B-B14F-4D97-AF65-F5344CB8AC3E}">
        <p14:creationId xmlns:p14="http://schemas.microsoft.com/office/powerpoint/2010/main" val="2007602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28D8D0-9936-DB42-D655-C81FB1E84B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4BE09BB-28F8-F2BC-5EF9-FE4B8E3B9B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3D49EF-22E0-59A6-B968-0334D21A2B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6E74775-27C3-484D-BE6D-DA9B85382BE3}" type="datetimeFigureOut">
              <a:rPr lang="en-US" smtClean="0"/>
              <a:t>10/25/2025</a:t>
            </a:fld>
            <a:endParaRPr lang="en-US"/>
          </a:p>
        </p:txBody>
      </p:sp>
      <p:sp>
        <p:nvSpPr>
          <p:cNvPr id="5" name="Footer Placeholder 4">
            <a:extLst>
              <a:ext uri="{FF2B5EF4-FFF2-40B4-BE49-F238E27FC236}">
                <a16:creationId xmlns:a16="http://schemas.microsoft.com/office/drawing/2014/main" id="{9D876FA7-459C-11D6-2325-1A776BA425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45BFE76-0979-A981-9C63-CA1516E5F8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F3F084-B071-4A4A-A7B6-B2046F42A1B4}" type="slidenum">
              <a:rPr lang="en-US" smtClean="0"/>
              <a:t>‹#›</a:t>
            </a:fld>
            <a:endParaRPr lang="en-US"/>
          </a:p>
        </p:txBody>
      </p:sp>
    </p:spTree>
    <p:extLst>
      <p:ext uri="{BB962C8B-B14F-4D97-AF65-F5344CB8AC3E}">
        <p14:creationId xmlns:p14="http://schemas.microsoft.com/office/powerpoint/2010/main" val="20226686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slideLayout" Target="../slideLayouts/slideLayout2.xml" /><Relationship Id="rId7" Type="http://schemas.openxmlformats.org/officeDocument/2006/relationships/diagramColors" Target="../diagrams/colors1.xml" /><Relationship Id="rId2" Type="http://schemas.openxmlformats.org/officeDocument/2006/relationships/audio" Target="../media/media1.m4a" /><Relationship Id="rId1" Type="http://schemas.microsoft.com/office/2007/relationships/media" Target="../media/media1.m4a"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 Id="rId9" Type="http://schemas.openxmlformats.org/officeDocument/2006/relationships/image" Target="../media/image2.png" /></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2.m4a" /><Relationship Id="rId1" Type="http://schemas.microsoft.com/office/2007/relationships/media" Target="../media/media2.m4a" /><Relationship Id="rId4" Type="http://schemas.openxmlformats.org/officeDocument/2006/relationships/image" Target="../media/image2.png" /></Relationships>
</file>

<file path=ppt/slides/_rels/slide4.xml.rels><?xml version="1.0" encoding="UTF-8" standalone="yes"?>
<Relationships xmlns="http://schemas.openxmlformats.org/package/2006/relationships"><Relationship Id="rId8" Type="http://schemas.microsoft.com/office/2007/relationships/diagramDrawing" Target="../diagrams/drawing2.xml" /><Relationship Id="rId3" Type="http://schemas.openxmlformats.org/officeDocument/2006/relationships/slideLayout" Target="../slideLayouts/slideLayout2.xml" /><Relationship Id="rId7" Type="http://schemas.openxmlformats.org/officeDocument/2006/relationships/diagramColors" Target="../diagrams/colors2.xml" /><Relationship Id="rId2" Type="http://schemas.openxmlformats.org/officeDocument/2006/relationships/audio" Target="../media/media3.m4a" /><Relationship Id="rId1" Type="http://schemas.microsoft.com/office/2007/relationships/media" Target="../media/media3.m4a" /><Relationship Id="rId6" Type="http://schemas.openxmlformats.org/officeDocument/2006/relationships/diagramQuickStyle" Target="../diagrams/quickStyle2.xml" /><Relationship Id="rId5" Type="http://schemas.openxmlformats.org/officeDocument/2006/relationships/diagramLayout" Target="../diagrams/layout2.xml" /><Relationship Id="rId4" Type="http://schemas.openxmlformats.org/officeDocument/2006/relationships/diagramData" Target="../diagrams/data2.xml" /><Relationship Id="rId9" Type="http://schemas.openxmlformats.org/officeDocument/2006/relationships/image" Target="../media/image2.png" /></Relationships>
</file>

<file path=ppt/slides/_rels/slide5.xml.rels><?xml version="1.0" encoding="UTF-8" standalone="yes"?>
<Relationships xmlns="http://schemas.openxmlformats.org/package/2006/relationships"><Relationship Id="rId8" Type="http://schemas.microsoft.com/office/2007/relationships/diagramDrawing" Target="../diagrams/drawing3.xml" /><Relationship Id="rId3" Type="http://schemas.openxmlformats.org/officeDocument/2006/relationships/slideLayout" Target="../slideLayouts/slideLayout2.xml" /><Relationship Id="rId7" Type="http://schemas.openxmlformats.org/officeDocument/2006/relationships/diagramColors" Target="../diagrams/colors3.xml" /><Relationship Id="rId2" Type="http://schemas.openxmlformats.org/officeDocument/2006/relationships/audio" Target="../media/media4.m4a" /><Relationship Id="rId1" Type="http://schemas.microsoft.com/office/2007/relationships/media" Target="../media/media4.m4a" /><Relationship Id="rId6" Type="http://schemas.openxmlformats.org/officeDocument/2006/relationships/diagramQuickStyle" Target="../diagrams/quickStyle3.xml" /><Relationship Id="rId5" Type="http://schemas.openxmlformats.org/officeDocument/2006/relationships/diagramLayout" Target="../diagrams/layout3.xml" /><Relationship Id="rId4" Type="http://schemas.openxmlformats.org/officeDocument/2006/relationships/diagramData" Target="../diagrams/data3.xml" /><Relationship Id="rId9" Type="http://schemas.openxmlformats.org/officeDocument/2006/relationships/image" Target="../media/image2.png" /></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5.m4a" /><Relationship Id="rId1" Type="http://schemas.microsoft.com/office/2007/relationships/media" Target="../media/media5.m4a" /><Relationship Id="rId6" Type="http://schemas.openxmlformats.org/officeDocument/2006/relationships/image" Target="../media/image2.png" /><Relationship Id="rId5" Type="http://schemas.openxmlformats.org/officeDocument/2006/relationships/image" Target="../media/image4.jpeg" /><Relationship Id="rId4" Type="http://schemas.openxmlformats.org/officeDocument/2006/relationships/image" Target="../media/image3.jpeg" /></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4.xml" /><Relationship Id="rId3" Type="http://schemas.openxmlformats.org/officeDocument/2006/relationships/slideLayout" Target="../slideLayouts/slideLayout2.xml" /><Relationship Id="rId7" Type="http://schemas.openxmlformats.org/officeDocument/2006/relationships/diagramLayout" Target="../diagrams/layout4.xml" /><Relationship Id="rId2" Type="http://schemas.openxmlformats.org/officeDocument/2006/relationships/audio" Target="../media/media6.m4a" /><Relationship Id="rId1" Type="http://schemas.microsoft.com/office/2007/relationships/media" Target="../media/media6.m4a" /><Relationship Id="rId6" Type="http://schemas.openxmlformats.org/officeDocument/2006/relationships/diagramData" Target="../diagrams/data4.xml" /><Relationship Id="rId11" Type="http://schemas.openxmlformats.org/officeDocument/2006/relationships/image" Target="../media/image2.png" /><Relationship Id="rId5" Type="http://schemas.openxmlformats.org/officeDocument/2006/relationships/image" Target="../media/image6.jpeg" /><Relationship Id="rId10" Type="http://schemas.microsoft.com/office/2007/relationships/diagramDrawing" Target="../diagrams/drawing4.xml" /><Relationship Id="rId4" Type="http://schemas.openxmlformats.org/officeDocument/2006/relationships/image" Target="../media/image5.jpeg" /><Relationship Id="rId9" Type="http://schemas.openxmlformats.org/officeDocument/2006/relationships/diagramColors" Target="../diagrams/colors4.xml" /></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7.m4a" /><Relationship Id="rId1" Type="http://schemas.microsoft.com/office/2007/relationships/media" Target="../media/media7.m4a" /><Relationship Id="rId5" Type="http://schemas.openxmlformats.org/officeDocument/2006/relationships/image" Target="../media/image2.png" /><Relationship Id="rId4" Type="http://schemas.openxmlformats.org/officeDocument/2006/relationships/image" Target="../media/image7.jpeg" /></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5.xml" /><Relationship Id="rId3" Type="http://schemas.openxmlformats.org/officeDocument/2006/relationships/slideLayout" Target="../slideLayouts/slideLayout2.xml" /><Relationship Id="rId7" Type="http://schemas.openxmlformats.org/officeDocument/2006/relationships/diagramLayout" Target="../diagrams/layout5.xml" /><Relationship Id="rId2" Type="http://schemas.openxmlformats.org/officeDocument/2006/relationships/audio" Target="../media/media8.m4a" /><Relationship Id="rId1" Type="http://schemas.microsoft.com/office/2007/relationships/media" Target="../media/media8.m4a" /><Relationship Id="rId6" Type="http://schemas.openxmlformats.org/officeDocument/2006/relationships/diagramData" Target="../diagrams/data5.xml" /><Relationship Id="rId11" Type="http://schemas.openxmlformats.org/officeDocument/2006/relationships/image" Target="../media/image2.png" /><Relationship Id="rId5" Type="http://schemas.openxmlformats.org/officeDocument/2006/relationships/image" Target="../media/image9.jpeg" /><Relationship Id="rId10" Type="http://schemas.microsoft.com/office/2007/relationships/diagramDrawing" Target="../diagrams/drawing5.xml" /><Relationship Id="rId4" Type="http://schemas.openxmlformats.org/officeDocument/2006/relationships/image" Target="../media/image8.jpeg" /><Relationship Id="rId9" Type="http://schemas.openxmlformats.org/officeDocument/2006/relationships/diagramColors" Target="../diagrams/colors5.xml" /></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6.xml" /><Relationship Id="rId3" Type="http://schemas.openxmlformats.org/officeDocument/2006/relationships/slideLayout" Target="../slideLayouts/slideLayout2.xml" /><Relationship Id="rId7" Type="http://schemas.openxmlformats.org/officeDocument/2006/relationships/diagramQuickStyle" Target="../diagrams/quickStyle6.xml" /><Relationship Id="rId2" Type="http://schemas.openxmlformats.org/officeDocument/2006/relationships/audio" Target="../media/media9.m4a" /><Relationship Id="rId1" Type="http://schemas.microsoft.com/office/2007/relationships/media" Target="../media/media9.m4a" /><Relationship Id="rId6" Type="http://schemas.openxmlformats.org/officeDocument/2006/relationships/diagramLayout" Target="../diagrams/layout6.xml" /><Relationship Id="rId5" Type="http://schemas.openxmlformats.org/officeDocument/2006/relationships/diagramData" Target="../diagrams/data6.xml" /><Relationship Id="rId10" Type="http://schemas.openxmlformats.org/officeDocument/2006/relationships/image" Target="../media/image2.png" /><Relationship Id="rId4" Type="http://schemas.openxmlformats.org/officeDocument/2006/relationships/image" Target="../media/image10.jpeg" /><Relationship Id="rId9" Type="http://schemas.microsoft.com/office/2007/relationships/diagramDrawing" Target="../diagrams/drawing6.xml" /></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10.m4a" /><Relationship Id="rId1" Type="http://schemas.microsoft.com/office/2007/relationships/media" Target="../media/media10.m4a" /><Relationship Id="rId6" Type="http://schemas.openxmlformats.org/officeDocument/2006/relationships/image" Target="../media/image2.png" /><Relationship Id="rId5" Type="http://schemas.openxmlformats.org/officeDocument/2006/relationships/image" Target="../media/image12.jpeg" /><Relationship Id="rId4" Type="http://schemas.openxmlformats.org/officeDocument/2006/relationships/image" Target="../media/image11.jpeg" /></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11.m4a" /><Relationship Id="rId1" Type="http://schemas.microsoft.com/office/2007/relationships/media" Target="../media/media11.m4a" /><Relationship Id="rId6" Type="http://schemas.openxmlformats.org/officeDocument/2006/relationships/image" Target="../media/image2.png" /><Relationship Id="rId5" Type="http://schemas.openxmlformats.org/officeDocument/2006/relationships/image" Target="../media/image14.jpeg" /><Relationship Id="rId4" Type="http://schemas.openxmlformats.org/officeDocument/2006/relationships/image" Target="../media/image13.jpeg" /></Relationships>
</file>

<file path=ppt/slides/_rels/slide13.xml.rels><?xml version="1.0" encoding="UTF-8" standalone="yes"?>
<Relationships xmlns="http://schemas.openxmlformats.org/package/2006/relationships"><Relationship Id="rId8" Type="http://schemas.microsoft.com/office/2007/relationships/diagramDrawing" Target="../diagrams/drawing7.xml" /><Relationship Id="rId3" Type="http://schemas.openxmlformats.org/officeDocument/2006/relationships/slideLayout" Target="../slideLayouts/slideLayout2.xml" /><Relationship Id="rId7" Type="http://schemas.openxmlformats.org/officeDocument/2006/relationships/diagramColors" Target="../diagrams/colors7.xml" /><Relationship Id="rId2" Type="http://schemas.openxmlformats.org/officeDocument/2006/relationships/audio" Target="../media/media12.m4a" /><Relationship Id="rId1" Type="http://schemas.microsoft.com/office/2007/relationships/media" Target="../media/media12.m4a" /><Relationship Id="rId6" Type="http://schemas.openxmlformats.org/officeDocument/2006/relationships/diagramQuickStyle" Target="../diagrams/quickStyle7.xml" /><Relationship Id="rId5" Type="http://schemas.openxmlformats.org/officeDocument/2006/relationships/diagramLayout" Target="../diagrams/layout7.xml" /><Relationship Id="rId4" Type="http://schemas.openxmlformats.org/officeDocument/2006/relationships/diagramData" Target="../diagrams/data7.xml" /><Relationship Id="rId9" Type="http://schemas.openxmlformats.org/officeDocument/2006/relationships/image" Target="../media/image2.png" /></Relationships>
</file>

<file path=ppt/slides/_rels/slide14.xml.rels><?xml version="1.0" encoding="UTF-8" standalone="yes"?>
<Relationships xmlns="http://schemas.openxmlformats.org/package/2006/relationships"><Relationship Id="rId8" Type="http://schemas.microsoft.com/office/2007/relationships/diagramDrawing" Target="../diagrams/drawing8.xml" /><Relationship Id="rId3" Type="http://schemas.openxmlformats.org/officeDocument/2006/relationships/slideLayout" Target="../slideLayouts/slideLayout2.xml" /><Relationship Id="rId7" Type="http://schemas.openxmlformats.org/officeDocument/2006/relationships/diagramColors" Target="../diagrams/colors8.xml" /><Relationship Id="rId2" Type="http://schemas.openxmlformats.org/officeDocument/2006/relationships/audio" Target="../media/media13.m4a" /><Relationship Id="rId1" Type="http://schemas.microsoft.com/office/2007/relationships/media" Target="../media/media13.m4a" /><Relationship Id="rId6" Type="http://schemas.openxmlformats.org/officeDocument/2006/relationships/diagramQuickStyle" Target="../diagrams/quickStyle8.xml" /><Relationship Id="rId5" Type="http://schemas.openxmlformats.org/officeDocument/2006/relationships/diagramLayout" Target="../diagrams/layout8.xml" /><Relationship Id="rId4" Type="http://schemas.openxmlformats.org/officeDocument/2006/relationships/diagramData" Target="../diagrams/data8.xml" /><Relationship Id="rId9" Type="http://schemas.openxmlformats.org/officeDocument/2006/relationships/image" Target="../media/image2.png" /></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186/s12877-019-1189-9" TargetMode="External" /><Relationship Id="rId3" Type="http://schemas.openxmlformats.org/officeDocument/2006/relationships/hyperlink" Target="https://www.ageuk.org.uk/our-impact/policy-research/later-life-in-the-uk/" TargetMode="External" /><Relationship Id="rId7" Type="http://schemas.openxmlformats.org/officeDocument/2006/relationships/hyperlink" Target="https://doi.org/10.1016/j.jamda.2016.10.013" TargetMode="External" /><Relationship Id="rId2" Type="http://schemas.openxmlformats.org/officeDocument/2006/relationships/hyperlink" Target="https://doi.org/10.3389/frobt.2023.1288360" TargetMode="External" /><Relationship Id="rId1" Type="http://schemas.openxmlformats.org/officeDocument/2006/relationships/slideLayout" Target="../slideLayouts/slideLayout2.xml" /><Relationship Id="rId6" Type="http://schemas.openxmlformats.org/officeDocument/2006/relationships/hyperlink" Target="https://www.cqc.org.uk/publications/themed-work/state-health-care-adult-social-care-england-202122" TargetMode="External" /><Relationship Id="rId5" Type="http://schemas.openxmlformats.org/officeDocument/2006/relationships/hyperlink" Target="https://www.legislation.gov.uk/ukpga/2014/23/contents/enacted" TargetMode="External" /><Relationship Id="rId4" Type="http://schemas.openxmlformats.org/officeDocument/2006/relationships/hyperlink" Target="https://www.ageuk.org.uk" TargetMode="External" /></Relationships>
</file>

<file path=ppt/slides/_rels/slide16.xml.rels><?xml version="1.0" encoding="UTF-8" standalone="yes"?>
<Relationships xmlns="http://schemas.openxmlformats.org/package/2006/relationships"><Relationship Id="rId8" Type="http://schemas.openxmlformats.org/officeDocument/2006/relationships/hyperlink" Target="https://www.ons.gov.uk/peoplepopulationandcommunity/populationandmigration/populationestimates/articles/overviewoftheukpopulation/february2022" TargetMode="External" /><Relationship Id="rId13" Type="http://schemas.openxmlformats.org/officeDocument/2006/relationships/hyperlink" Target="https://www.who.int/publications/i/item/9789241513500" TargetMode="External" /><Relationship Id="rId3" Type="http://schemas.openxmlformats.org/officeDocument/2006/relationships/hyperlink" Target="https://doi.org/10.1093/geront/1.1.8" TargetMode="External" /><Relationship Id="rId7" Type="http://schemas.openxmlformats.org/officeDocument/2006/relationships/hyperlink" Target="https://www.longtermplan.nhs.uk" TargetMode="External" /><Relationship Id="rId12" Type="http://schemas.openxmlformats.org/officeDocument/2006/relationships/hyperlink" Target="https://www.who.int/publications/i/item/9789240017900" TargetMode="External" /><Relationship Id="rId2" Type="http://schemas.openxmlformats.org/officeDocument/2006/relationships/hyperlink" Target="https://www.legislation.gov.uk/ukpga/2010/15/contents/enacted" TargetMode="External" /><Relationship Id="rId1" Type="http://schemas.openxmlformats.org/officeDocument/2006/relationships/slideLayout" Target="../slideLayouts/slideLayout2.xml" /><Relationship Id="rId6" Type="http://schemas.openxmlformats.org/officeDocument/2006/relationships/hyperlink" Target="https://www.nice.org.uk" TargetMode="External" /><Relationship Id="rId11" Type="http://schemas.openxmlformats.org/officeDocument/2006/relationships/hyperlink" Target="https://www.un.org/development/desa/pd/content/world-population-ageing-2019" TargetMode="External" /><Relationship Id="rId5" Type="http://schemas.openxmlformats.org/officeDocument/2006/relationships/hyperlink" Target="https://doi.org/10.1177/0898264320921206" TargetMode="External" /><Relationship Id="rId10" Type="http://schemas.openxmlformats.org/officeDocument/2006/relationships/hyperlink" Target="https://www.verywellhealth.com/wear-and-tear-theory-of-aging-2224235" TargetMode="External" /><Relationship Id="rId4" Type="http://schemas.openxmlformats.org/officeDocument/2006/relationships/hyperlink" Target="https://doi.org/10.1098/rstb.1997.0160" TargetMode="External" /><Relationship Id="rId9" Type="http://schemas.openxmlformats.org/officeDocument/2006/relationships/hyperlink" Target="https://www.skillsforcare.org.uk" TargetMode="Externa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8D51B0E-90BE-8698-531C-B012B3A49464}"/>
              </a:ext>
            </a:extLst>
          </p:cNvPr>
          <p:cNvSpPr>
            <a:spLocks noGrp="1"/>
          </p:cNvSpPr>
          <p:nvPr>
            <p:ph type="subTitle" idx="1"/>
          </p:nvPr>
        </p:nvSpPr>
        <p:spPr>
          <a:xfrm>
            <a:off x="6364609" y="404812"/>
            <a:ext cx="4805691" cy="5744206"/>
          </a:xfrm>
        </p:spPr>
        <p:txBody>
          <a:bodyPr anchor="b">
            <a:noAutofit/>
          </a:bodyPr>
          <a:lstStyle/>
          <a:p>
            <a:pPr algn="l"/>
            <a:r>
              <a:rPr lang="en-GB" sz="3200" b="1" dirty="0">
                <a:solidFill>
                  <a:schemeClr val="tx2"/>
                </a:solidFill>
              </a:rPr>
              <a:t>Name</a:t>
            </a:r>
            <a:r>
              <a:rPr lang="en-GB" sz="3200" dirty="0">
                <a:solidFill>
                  <a:schemeClr val="tx2"/>
                </a:solidFill>
              </a:rPr>
              <a:t>: Nazmin Malik </a:t>
            </a:r>
          </a:p>
          <a:p>
            <a:pPr algn="l"/>
            <a:r>
              <a:rPr lang="en-GB" sz="3200" b="1" dirty="0">
                <a:solidFill>
                  <a:schemeClr val="tx2"/>
                </a:solidFill>
              </a:rPr>
              <a:t>Student no</a:t>
            </a:r>
            <a:r>
              <a:rPr lang="en-GB" sz="3200" dirty="0">
                <a:solidFill>
                  <a:schemeClr val="tx2"/>
                </a:solidFill>
              </a:rPr>
              <a:t>: 2242813</a:t>
            </a:r>
          </a:p>
          <a:p>
            <a:pPr algn="l"/>
            <a:r>
              <a:rPr lang="en-GB" sz="3200" b="1" dirty="0">
                <a:solidFill>
                  <a:schemeClr val="tx2"/>
                </a:solidFill>
              </a:rPr>
              <a:t>Module Code</a:t>
            </a:r>
            <a:r>
              <a:rPr lang="en-GB" sz="3200" dirty="0">
                <a:solidFill>
                  <a:schemeClr val="tx2"/>
                </a:solidFill>
              </a:rPr>
              <a:t>: BMHP6027_BIRM)</a:t>
            </a:r>
          </a:p>
          <a:p>
            <a:pPr algn="l"/>
            <a:r>
              <a:rPr lang="en-GB" sz="3200" b="1" dirty="0">
                <a:solidFill>
                  <a:schemeClr val="tx2"/>
                </a:solidFill>
              </a:rPr>
              <a:t>Module</a:t>
            </a:r>
            <a:r>
              <a:rPr lang="en-GB" sz="3200" dirty="0">
                <a:solidFill>
                  <a:schemeClr val="tx2"/>
                </a:solidFill>
              </a:rPr>
              <a:t>: Empowerment of Older People </a:t>
            </a:r>
          </a:p>
          <a:p>
            <a:pPr algn="l"/>
            <a:r>
              <a:rPr lang="en-GB" sz="3200" b="1" dirty="0">
                <a:solidFill>
                  <a:schemeClr val="tx2"/>
                </a:solidFill>
              </a:rPr>
              <a:t>Assignment Title:</a:t>
            </a:r>
            <a:r>
              <a:rPr lang="en-GB" sz="3200" dirty="0">
                <a:solidFill>
                  <a:schemeClr val="tx2"/>
                </a:solidFill>
              </a:rPr>
              <a:t>  Presentation </a:t>
            </a:r>
          </a:p>
          <a:p>
            <a:pPr algn="l"/>
            <a:r>
              <a:rPr lang="en-GB" sz="3200" b="1" dirty="0">
                <a:solidFill>
                  <a:schemeClr val="tx2"/>
                </a:solidFill>
              </a:rPr>
              <a:t>Lecturer</a:t>
            </a:r>
            <a:r>
              <a:rPr lang="en-GB" sz="3200" dirty="0">
                <a:solidFill>
                  <a:schemeClr val="tx2"/>
                </a:solidFill>
              </a:rPr>
              <a:t>: </a:t>
            </a:r>
            <a:r>
              <a:rPr lang="en-GB" sz="3200" dirty="0"/>
              <a:t>Tomy Adattu Chacko </a:t>
            </a:r>
            <a:endParaRPr lang="en-US" sz="3200" dirty="0"/>
          </a:p>
        </p:txBody>
      </p:sp>
      <p:pic>
        <p:nvPicPr>
          <p:cNvPr id="4" name="Picture 3">
            <a:extLst>
              <a:ext uri="{FF2B5EF4-FFF2-40B4-BE49-F238E27FC236}">
                <a16:creationId xmlns:a16="http://schemas.microsoft.com/office/drawing/2014/main" id="{1FF71969-819F-D9E7-763B-8A1653B2F18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0470" y="2345530"/>
            <a:ext cx="5010806" cy="2617527"/>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969561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47BE0EF-38A6-4908-CACE-B978DF90C548}"/>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Introduction</a:t>
            </a:r>
            <a:endParaRPr lang="en-US" sz="4800">
              <a:solidFill>
                <a:schemeClr val="bg1"/>
              </a:solidFill>
            </a:endParaRPr>
          </a:p>
        </p:txBody>
      </p:sp>
      <p:graphicFrame>
        <p:nvGraphicFramePr>
          <p:cNvPr id="5" name="Content Placeholder 2">
            <a:extLst>
              <a:ext uri="{FF2B5EF4-FFF2-40B4-BE49-F238E27FC236}">
                <a16:creationId xmlns:a16="http://schemas.microsoft.com/office/drawing/2014/main" id="{94A27694-3077-5734-39F5-93415A1D525A}"/>
              </a:ext>
            </a:extLst>
          </p:cNvPr>
          <p:cNvGraphicFramePr>
            <a:graphicFrameLocks noGrp="1"/>
          </p:cNvGraphicFramePr>
          <p:nvPr>
            <p:ph idx="1"/>
            <p:extLst>
              <p:ext uri="{D42A27DB-BD31-4B8C-83A1-F6EECF244321}">
                <p14:modId xmlns:p14="http://schemas.microsoft.com/office/powerpoint/2010/main" val="1857005451"/>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tmpAudioRecording.m4a">
            <a:hlinkClick r:id="" action="ppaction://media"/>
            <a:extLst>
              <a:ext uri="{FF2B5EF4-FFF2-40B4-BE49-F238E27FC236}">
                <a16:creationId xmlns:a16="http://schemas.microsoft.com/office/drawing/2014/main" id="{A5771AC3-F06C-286F-B670-CC7D3E12AD7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53100" y="3086100"/>
            <a:ext cx="685800" cy="685800"/>
          </a:xfrm>
          <a:prstGeom prst="rect">
            <a:avLst/>
          </a:prstGeom>
        </p:spPr>
      </p:pic>
    </p:spTree>
    <p:extLst>
      <p:ext uri="{BB962C8B-B14F-4D97-AF65-F5344CB8AC3E}">
        <p14:creationId xmlns:p14="http://schemas.microsoft.com/office/powerpoint/2010/main" val="1327418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Freeform: Shape 5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0A0A555-6A09-D023-F22D-7317E492E7E5}"/>
              </a:ext>
            </a:extLst>
          </p:cNvPr>
          <p:cNvSpPr>
            <a:spLocks noGrp="1"/>
          </p:cNvSpPr>
          <p:nvPr>
            <p:ph type="title"/>
          </p:nvPr>
        </p:nvSpPr>
        <p:spPr>
          <a:xfrm>
            <a:off x="804672" y="1412489"/>
            <a:ext cx="2871095" cy="2156621"/>
          </a:xfrm>
        </p:spPr>
        <p:txBody>
          <a:bodyPr vert="horz" lIns="91440" tIns="45720" rIns="91440" bIns="45720" rtlCol="0" anchor="t">
            <a:normAutofit/>
          </a:bodyPr>
          <a:lstStyle/>
          <a:p>
            <a:r>
              <a:rPr lang="en-US" sz="3600" kern="1200">
                <a:solidFill>
                  <a:srgbClr val="FFFFFF"/>
                </a:solidFill>
                <a:latin typeface="+mj-lt"/>
                <a:ea typeface="+mj-ea"/>
                <a:cs typeface="+mj-cs"/>
              </a:rPr>
              <a:t>The Ageing Population: Setting the Scene</a:t>
            </a:r>
          </a:p>
        </p:txBody>
      </p:sp>
      <p:sp>
        <p:nvSpPr>
          <p:cNvPr id="3" name="Content Placeholder 2">
            <a:extLst>
              <a:ext uri="{FF2B5EF4-FFF2-40B4-BE49-F238E27FC236}">
                <a16:creationId xmlns:a16="http://schemas.microsoft.com/office/drawing/2014/main" id="{0D5A98C6-C523-B46A-91D2-D190C6873981}"/>
              </a:ext>
            </a:extLst>
          </p:cNvPr>
          <p:cNvSpPr>
            <a:spLocks noGrp="1"/>
          </p:cNvSpPr>
          <p:nvPr>
            <p:ph idx="1"/>
          </p:nvPr>
        </p:nvSpPr>
        <p:spPr>
          <a:xfrm>
            <a:off x="4480438" y="684931"/>
            <a:ext cx="3477917" cy="5161037"/>
          </a:xfrm>
        </p:spPr>
        <p:txBody>
          <a:bodyPr vert="horz" lIns="91440" tIns="45720" rIns="91440" bIns="45720" rtlCol="0">
            <a:noAutofit/>
          </a:bodyPr>
          <a:lstStyle/>
          <a:p>
            <a:r>
              <a:rPr lang="en-US" sz="1800" dirty="0"/>
              <a:t>The ageing population in the UK is increasing, with the number of people aged 65+ projected to rise significantly (ONS, 2022).</a:t>
            </a:r>
          </a:p>
          <a:p>
            <a:r>
              <a:rPr lang="en-US" sz="1800" dirty="0"/>
              <a:t>The 85+ age group is the fastest-growing, highlighting increasing demand for health and social care services (UN, 2020).</a:t>
            </a:r>
          </a:p>
          <a:p>
            <a:r>
              <a:rPr lang="en-US" sz="1800" dirty="0"/>
              <a:t>Older adults have diverse care needs: physical (mobility, chronic conditions), emotional (coping with loss, loneliness), social (community engagement, relationships), and psychological (cognitive support) (Di, </a:t>
            </a:r>
            <a:r>
              <a:rPr lang="en-US" sz="1800" dirty="0" err="1"/>
              <a:t>Alizadeh-Khoei</a:t>
            </a:r>
            <a:r>
              <a:rPr lang="en-US" sz="1800" dirty="0"/>
              <a:t> &amp; Ahmadi, 2019).</a:t>
            </a:r>
          </a:p>
        </p:txBody>
      </p:sp>
      <p:sp>
        <p:nvSpPr>
          <p:cNvPr id="4" name="TextBox 3">
            <a:extLst>
              <a:ext uri="{FF2B5EF4-FFF2-40B4-BE49-F238E27FC236}">
                <a16:creationId xmlns:a16="http://schemas.microsoft.com/office/drawing/2014/main" id="{E6B29CE9-5AE7-7482-39FF-4A415C4C0F0A}"/>
              </a:ext>
            </a:extLst>
          </p:cNvPr>
          <p:cNvSpPr txBox="1"/>
          <p:nvPr/>
        </p:nvSpPr>
        <p:spPr>
          <a:xfrm>
            <a:off x="8147459" y="232494"/>
            <a:ext cx="4139092" cy="3969136"/>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000" dirty="0"/>
              <a:t>Maintaining independence is a key challenge; many older adults wish to remain in their own homes, requiring support from domiciliary care and assistive technologies (Miller, Polson &amp; </a:t>
            </a:r>
            <a:r>
              <a:rPr lang="en-US" sz="2000" dirty="0" err="1"/>
              <a:t>Kiami</a:t>
            </a:r>
            <a:r>
              <a:rPr lang="en-US" sz="2000" dirty="0"/>
              <a:t>, 2020).
Digital exclusion can limit the benefits of technology-based care solutions for some older people (Age UK, 2023).
Policies like the Care Act 2014 emphasise wellbeing, personalisation, and support to maintain independence (Care Act, 2014).
Empowerment, innovation, and policy integration are essential to improve quality of life and reduce service strain (WHO, 2021).</a:t>
            </a:r>
          </a:p>
        </p:txBody>
      </p:sp>
      <p:pic>
        <p:nvPicPr>
          <p:cNvPr id="12" name="tmpAudioRecording.m4a">
            <a:hlinkClick r:id="" action="ppaction://media"/>
            <a:extLst>
              <a:ext uri="{FF2B5EF4-FFF2-40B4-BE49-F238E27FC236}">
                <a16:creationId xmlns:a16="http://schemas.microsoft.com/office/drawing/2014/main" id="{C550C33E-BA2E-590A-2B46-137C788975D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53100" y="3086100"/>
            <a:ext cx="685800" cy="685800"/>
          </a:xfrm>
          <a:prstGeom prst="rect">
            <a:avLst/>
          </a:prstGeom>
        </p:spPr>
      </p:pic>
    </p:spTree>
    <p:extLst>
      <p:ext uri="{BB962C8B-B14F-4D97-AF65-F5344CB8AC3E}">
        <p14:creationId xmlns:p14="http://schemas.microsoft.com/office/powerpoint/2010/main" val="3858486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9798493-80F8-953F-65DD-9EBC1D526F11}"/>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Theoretical Frameworks</a:t>
            </a:r>
            <a:endParaRPr lang="en-US" sz="4800">
              <a:solidFill>
                <a:schemeClr val="bg1"/>
              </a:solidFill>
            </a:endParaRPr>
          </a:p>
        </p:txBody>
      </p:sp>
      <p:graphicFrame>
        <p:nvGraphicFramePr>
          <p:cNvPr id="5" name="Content Placeholder 2">
            <a:extLst>
              <a:ext uri="{FF2B5EF4-FFF2-40B4-BE49-F238E27FC236}">
                <a16:creationId xmlns:a16="http://schemas.microsoft.com/office/drawing/2014/main" id="{F3AB53E3-678B-5564-D161-3D42B23F6BB7}"/>
              </a:ext>
            </a:extLst>
          </p:cNvPr>
          <p:cNvGraphicFramePr>
            <a:graphicFrameLocks noGrp="1"/>
          </p:cNvGraphicFramePr>
          <p:nvPr>
            <p:ph idx="1"/>
            <p:extLst>
              <p:ext uri="{D42A27DB-BD31-4B8C-83A1-F6EECF244321}">
                <p14:modId xmlns:p14="http://schemas.microsoft.com/office/powerpoint/2010/main" val="358825640"/>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tmpAudioRecording.m4a">
            <a:hlinkClick r:id="" action="ppaction://media"/>
            <a:extLst>
              <a:ext uri="{FF2B5EF4-FFF2-40B4-BE49-F238E27FC236}">
                <a16:creationId xmlns:a16="http://schemas.microsoft.com/office/drawing/2014/main" id="{40F21F3E-BB40-822C-1046-2E071F9EE55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53100" y="3086100"/>
            <a:ext cx="685800" cy="685800"/>
          </a:xfrm>
          <a:prstGeom prst="rect">
            <a:avLst/>
          </a:prstGeom>
        </p:spPr>
      </p:pic>
    </p:spTree>
    <p:extLst>
      <p:ext uri="{BB962C8B-B14F-4D97-AF65-F5344CB8AC3E}">
        <p14:creationId xmlns:p14="http://schemas.microsoft.com/office/powerpoint/2010/main" val="926778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9E08966-20E2-9988-CAC7-C227A91DAC3F}"/>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Policy and Legislation</a:t>
            </a:r>
            <a:endParaRPr lang="en-US" sz="4800">
              <a:solidFill>
                <a:schemeClr val="bg1"/>
              </a:solidFill>
            </a:endParaRPr>
          </a:p>
        </p:txBody>
      </p:sp>
      <p:graphicFrame>
        <p:nvGraphicFramePr>
          <p:cNvPr id="5" name="Content Placeholder 2">
            <a:extLst>
              <a:ext uri="{FF2B5EF4-FFF2-40B4-BE49-F238E27FC236}">
                <a16:creationId xmlns:a16="http://schemas.microsoft.com/office/drawing/2014/main" id="{E41B9B58-4922-F6A2-6624-6E4A96E92628}"/>
              </a:ext>
            </a:extLst>
          </p:cNvPr>
          <p:cNvGraphicFramePr>
            <a:graphicFrameLocks noGrp="1"/>
          </p:cNvGraphicFramePr>
          <p:nvPr>
            <p:ph idx="1"/>
            <p:extLst>
              <p:ext uri="{D42A27DB-BD31-4B8C-83A1-F6EECF244321}">
                <p14:modId xmlns:p14="http://schemas.microsoft.com/office/powerpoint/2010/main" val="2709039955"/>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tmpAudioRecording.m4a">
            <a:hlinkClick r:id="" action="ppaction://media"/>
            <a:extLst>
              <a:ext uri="{FF2B5EF4-FFF2-40B4-BE49-F238E27FC236}">
                <a16:creationId xmlns:a16="http://schemas.microsoft.com/office/drawing/2014/main" id="{B7A15D1F-C63E-F055-29CB-6ABBFD4888A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53100" y="3086100"/>
            <a:ext cx="685800" cy="685800"/>
          </a:xfrm>
          <a:prstGeom prst="rect">
            <a:avLst/>
          </a:prstGeom>
        </p:spPr>
      </p:pic>
    </p:spTree>
    <p:extLst>
      <p:ext uri="{BB962C8B-B14F-4D97-AF65-F5344CB8AC3E}">
        <p14:creationId xmlns:p14="http://schemas.microsoft.com/office/powerpoint/2010/main" val="3357386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9C3025-4784-4B16-914D-CCFC3E833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AD20437-C88A-4F45-9C6D-DA32B29A4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610598"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132F87-DE7C-7288-74C2-24FC94A6D664}"/>
              </a:ext>
            </a:extLst>
          </p:cNvPr>
          <p:cNvSpPr>
            <a:spLocks noGrp="1"/>
          </p:cNvSpPr>
          <p:nvPr>
            <p:ph type="title"/>
          </p:nvPr>
        </p:nvSpPr>
        <p:spPr>
          <a:xfrm>
            <a:off x="1137034" y="609600"/>
            <a:ext cx="6112220" cy="1330839"/>
          </a:xfrm>
        </p:spPr>
        <p:txBody>
          <a:bodyPr>
            <a:normAutofit/>
          </a:bodyPr>
          <a:lstStyle/>
          <a:p>
            <a:r>
              <a:rPr lang="en-GB" sz="4100">
                <a:solidFill>
                  <a:schemeClr val="tx1">
                    <a:lumMod val="85000"/>
                    <a:lumOff val="15000"/>
                  </a:schemeClr>
                </a:solidFill>
              </a:rPr>
              <a:t>Evaluation of Current Care Provisions: Residential Care</a:t>
            </a:r>
            <a:endParaRPr lang="en-US" sz="410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B90B3CEA-9E83-B06F-FF6B-E5D98F8543B0}"/>
              </a:ext>
            </a:extLst>
          </p:cNvPr>
          <p:cNvSpPr>
            <a:spLocks noGrp="1"/>
          </p:cNvSpPr>
          <p:nvPr>
            <p:ph idx="1"/>
          </p:nvPr>
        </p:nvSpPr>
        <p:spPr>
          <a:xfrm>
            <a:off x="1137033" y="2194101"/>
            <a:ext cx="5903847" cy="4054298"/>
          </a:xfrm>
        </p:spPr>
        <p:txBody>
          <a:bodyPr>
            <a:normAutofit/>
          </a:bodyPr>
          <a:lstStyle/>
          <a:p>
            <a:r>
              <a:rPr lang="en-GB" sz="1900">
                <a:solidFill>
                  <a:schemeClr val="tx1">
                    <a:lumMod val="85000"/>
                    <a:lumOff val="15000"/>
                  </a:schemeClr>
                </a:solidFill>
              </a:rPr>
              <a:t>Residential care homes provide 24-hour support for older people with high care needs (CQC, 2022).</a:t>
            </a:r>
          </a:p>
          <a:p>
            <a:r>
              <a:rPr lang="en-GB" sz="1900">
                <a:solidFill>
                  <a:schemeClr val="tx1">
                    <a:lumMod val="85000"/>
                    <a:lumOff val="15000"/>
                  </a:schemeClr>
                </a:solidFill>
              </a:rPr>
              <a:t>Strengths: Professional care, structured routines, social opportunities, access to medical support (Age UK, 2021).</a:t>
            </a:r>
          </a:p>
          <a:p>
            <a:r>
              <a:rPr lang="en-GB" sz="1900">
                <a:solidFill>
                  <a:schemeClr val="tx1">
                    <a:lumMod val="85000"/>
                    <a:lumOff val="15000"/>
                  </a:schemeClr>
                </a:solidFill>
              </a:rPr>
              <a:t>Limitations: Costly, risk of loss of independence, variable quality between homes (Care Act, 2014).</a:t>
            </a:r>
          </a:p>
          <a:p>
            <a:r>
              <a:rPr lang="en-GB" sz="1900">
                <a:solidFill>
                  <a:schemeClr val="tx1">
                    <a:lumMod val="85000"/>
                    <a:lumOff val="15000"/>
                  </a:schemeClr>
                </a:solidFill>
              </a:rPr>
              <a:t>Accessibility: Waiting lists and regional variations can limit access (Skills for Care, 2023).</a:t>
            </a:r>
          </a:p>
          <a:p>
            <a:r>
              <a:rPr lang="en-GB" sz="1900">
                <a:solidFill>
                  <a:schemeClr val="tx1">
                    <a:lumMod val="85000"/>
                    <a:lumOff val="15000"/>
                  </a:schemeClr>
                </a:solidFill>
              </a:rPr>
              <a:t>Policy impact: Care Act 2014 ensures residents’ wellbeing and personalisation; Equality Act 2010 protects against discrimination in service access (Care Act, 2014; Equality Act, 2010).</a:t>
            </a:r>
          </a:p>
        </p:txBody>
      </p:sp>
      <p:pic>
        <p:nvPicPr>
          <p:cNvPr id="4" name="Picture 3">
            <a:extLst>
              <a:ext uri="{FF2B5EF4-FFF2-40B4-BE49-F238E27FC236}">
                <a16:creationId xmlns:a16="http://schemas.microsoft.com/office/drawing/2014/main" id="{B482EF07-A0CD-81C6-E5D4-8325E3374357}"/>
              </a:ext>
            </a:extLst>
          </p:cNvPr>
          <p:cNvPicPr>
            <a:picLocks noChangeAspect="1"/>
          </p:cNvPicPr>
          <p:nvPr/>
        </p:nvPicPr>
        <p:blipFill>
          <a:blip r:embed="rId4">
            <a:extLst>
              <a:ext uri="{28A0092B-C50C-407E-A947-70E740481C1C}">
                <a14:useLocalDpi xmlns:a14="http://schemas.microsoft.com/office/drawing/2010/main" val="0"/>
              </a:ext>
            </a:extLst>
          </a:blip>
          <a:srcRect r="14544" b="2"/>
          <a:stretch>
            <a:fillRect/>
          </a:stretch>
        </p:blipFill>
        <p:spPr>
          <a:xfrm>
            <a:off x="7801965" y="3429000"/>
            <a:ext cx="4390035" cy="3429000"/>
          </a:xfrm>
          <a:custGeom>
            <a:avLst/>
            <a:gdLst/>
            <a:ahLst/>
            <a:cxnLst/>
            <a:rect l="l" t="t" r="r" b="b"/>
            <a:pathLst>
              <a:path w="4390035" h="3429000">
                <a:moveTo>
                  <a:pt x="73290" y="0"/>
                </a:moveTo>
                <a:lnTo>
                  <a:pt x="4390035" y="0"/>
                </a:lnTo>
                <a:lnTo>
                  <a:pt x="4390035" y="3429000"/>
                </a:lnTo>
                <a:lnTo>
                  <a:pt x="436073" y="3429000"/>
                </a:lnTo>
                <a:lnTo>
                  <a:pt x="427332" y="3410468"/>
                </a:lnTo>
                <a:cubicBezTo>
                  <a:pt x="419323" y="3391643"/>
                  <a:pt x="413863" y="3372861"/>
                  <a:pt x="421685" y="3366814"/>
                </a:cubicBezTo>
                <a:cubicBezTo>
                  <a:pt x="417583" y="3332384"/>
                  <a:pt x="433681" y="3294011"/>
                  <a:pt x="423663" y="3247798"/>
                </a:cubicBezTo>
                <a:cubicBezTo>
                  <a:pt x="421194" y="3188032"/>
                  <a:pt x="418245" y="3205513"/>
                  <a:pt x="412524" y="3110724"/>
                </a:cubicBezTo>
                <a:cubicBezTo>
                  <a:pt x="404022" y="3069386"/>
                  <a:pt x="436006" y="3027577"/>
                  <a:pt x="419732" y="3004503"/>
                </a:cubicBezTo>
                <a:cubicBezTo>
                  <a:pt x="407578" y="2949657"/>
                  <a:pt x="388511" y="2896851"/>
                  <a:pt x="363651" y="2842588"/>
                </a:cubicBezTo>
                <a:cubicBezTo>
                  <a:pt x="332103" y="2797699"/>
                  <a:pt x="331554" y="2711800"/>
                  <a:pt x="263212" y="2651456"/>
                </a:cubicBezTo>
                <a:cubicBezTo>
                  <a:pt x="235935" y="2585326"/>
                  <a:pt x="214760" y="2535145"/>
                  <a:pt x="194330" y="2484251"/>
                </a:cubicBezTo>
                <a:cubicBezTo>
                  <a:pt x="184580" y="2468441"/>
                  <a:pt x="154039" y="2380429"/>
                  <a:pt x="140630" y="2346096"/>
                </a:cubicBezTo>
                <a:cubicBezTo>
                  <a:pt x="76681" y="2257531"/>
                  <a:pt x="91260" y="2243719"/>
                  <a:pt x="77185" y="2144811"/>
                </a:cubicBezTo>
                <a:cubicBezTo>
                  <a:pt x="66953" y="2112233"/>
                  <a:pt x="67414" y="2096078"/>
                  <a:pt x="50887" y="2061697"/>
                </a:cubicBezTo>
                <a:lnTo>
                  <a:pt x="27133" y="1969379"/>
                </a:lnTo>
                <a:lnTo>
                  <a:pt x="29988" y="1961973"/>
                </a:lnTo>
                <a:lnTo>
                  <a:pt x="31559" y="1961231"/>
                </a:lnTo>
                <a:lnTo>
                  <a:pt x="14905" y="1880268"/>
                </a:lnTo>
                <a:cubicBezTo>
                  <a:pt x="12271" y="1874644"/>
                  <a:pt x="-805" y="1860096"/>
                  <a:pt x="2188" y="1847922"/>
                </a:cubicBezTo>
                <a:lnTo>
                  <a:pt x="21879" y="1779161"/>
                </a:lnTo>
                <a:lnTo>
                  <a:pt x="27968" y="1733684"/>
                </a:lnTo>
                <a:cubicBezTo>
                  <a:pt x="25035" y="1726530"/>
                  <a:pt x="21617" y="1619937"/>
                  <a:pt x="16511" y="1614373"/>
                </a:cubicBezTo>
                <a:cubicBezTo>
                  <a:pt x="47946" y="1547691"/>
                  <a:pt x="4394" y="1556097"/>
                  <a:pt x="12613" y="1479987"/>
                </a:cubicBezTo>
                <a:cubicBezTo>
                  <a:pt x="15110" y="1387360"/>
                  <a:pt x="4986" y="1320420"/>
                  <a:pt x="4190" y="1214801"/>
                </a:cubicBezTo>
                <a:cubicBezTo>
                  <a:pt x="3611" y="1152457"/>
                  <a:pt x="-6268" y="1080052"/>
                  <a:pt x="6503" y="966549"/>
                </a:cubicBezTo>
                <a:cubicBezTo>
                  <a:pt x="10182" y="901722"/>
                  <a:pt x="25065" y="884915"/>
                  <a:pt x="20609" y="845066"/>
                </a:cubicBezTo>
                <a:cubicBezTo>
                  <a:pt x="20199" y="816540"/>
                  <a:pt x="19791" y="788014"/>
                  <a:pt x="19381" y="759488"/>
                </a:cubicBezTo>
                <a:lnTo>
                  <a:pt x="21672" y="741102"/>
                </a:lnTo>
                <a:lnTo>
                  <a:pt x="30720" y="737125"/>
                </a:lnTo>
                <a:lnTo>
                  <a:pt x="23211" y="691098"/>
                </a:lnTo>
                <a:cubicBezTo>
                  <a:pt x="25461" y="680873"/>
                  <a:pt x="43338" y="650431"/>
                  <a:pt x="42062" y="637700"/>
                </a:cubicBezTo>
                <a:cubicBezTo>
                  <a:pt x="23297" y="593852"/>
                  <a:pt x="30263" y="601340"/>
                  <a:pt x="41571" y="540174"/>
                </a:cubicBezTo>
                <a:cubicBezTo>
                  <a:pt x="35397" y="519975"/>
                  <a:pt x="35174" y="428356"/>
                  <a:pt x="46636" y="415352"/>
                </a:cubicBezTo>
                <a:cubicBezTo>
                  <a:pt x="48960" y="401821"/>
                  <a:pt x="44602" y="386587"/>
                  <a:pt x="56977" y="379461"/>
                </a:cubicBezTo>
                <a:cubicBezTo>
                  <a:pt x="71829" y="368123"/>
                  <a:pt x="47958" y="323384"/>
                  <a:pt x="65759" y="328645"/>
                </a:cubicBezTo>
                <a:cubicBezTo>
                  <a:pt x="49386" y="296830"/>
                  <a:pt x="65237" y="231983"/>
                  <a:pt x="72589" y="203608"/>
                </a:cubicBezTo>
                <a:cubicBezTo>
                  <a:pt x="75524" y="153257"/>
                  <a:pt x="77980" y="142710"/>
                  <a:pt x="78370" y="105992"/>
                </a:cubicBezTo>
                <a:cubicBezTo>
                  <a:pt x="80828" y="104127"/>
                  <a:pt x="70890" y="52128"/>
                  <a:pt x="70125" y="25135"/>
                </a:cubicBezTo>
                <a:close/>
              </a:path>
            </a:pathLst>
          </a:custGeom>
        </p:spPr>
      </p:pic>
      <p:pic>
        <p:nvPicPr>
          <p:cNvPr id="5" name="Picture 4">
            <a:extLst>
              <a:ext uri="{FF2B5EF4-FFF2-40B4-BE49-F238E27FC236}">
                <a16:creationId xmlns:a16="http://schemas.microsoft.com/office/drawing/2014/main" id="{866E0C3D-49B0-1697-3708-A0F3BEF0BFB8}"/>
              </a:ext>
            </a:extLst>
          </p:cNvPr>
          <p:cNvPicPr>
            <a:picLocks noChangeAspect="1"/>
          </p:cNvPicPr>
          <p:nvPr/>
        </p:nvPicPr>
        <p:blipFill>
          <a:blip r:embed="rId5">
            <a:extLst>
              <a:ext uri="{28A0092B-C50C-407E-A947-70E740481C1C}">
                <a14:useLocalDpi xmlns:a14="http://schemas.microsoft.com/office/drawing/2010/main" val="0"/>
              </a:ext>
            </a:extLst>
          </a:blip>
          <a:srcRect t="11372" r="-1" b="15343"/>
          <a:stretch>
            <a:fillRect/>
          </a:stretch>
        </p:blipFill>
        <p:spPr>
          <a:xfrm>
            <a:off x="7842932" y="-17"/>
            <a:ext cx="4349068" cy="3432349"/>
          </a:xfrm>
          <a:custGeom>
            <a:avLst/>
            <a:gdLst/>
            <a:ahLst/>
            <a:cxnLst/>
            <a:rect l="l" t="t" r="r" b="b"/>
            <a:pathLst>
              <a:path w="4349068" h="3428999">
                <a:moveTo>
                  <a:pt x="711944" y="0"/>
                </a:moveTo>
                <a:lnTo>
                  <a:pt x="4349068" y="0"/>
                </a:lnTo>
                <a:lnTo>
                  <a:pt x="4349068" y="3428999"/>
                </a:lnTo>
                <a:lnTo>
                  <a:pt x="32307" y="3428999"/>
                </a:lnTo>
                <a:lnTo>
                  <a:pt x="34693" y="3410051"/>
                </a:lnTo>
                <a:cubicBezTo>
                  <a:pt x="37039" y="3395347"/>
                  <a:pt x="38143" y="3381819"/>
                  <a:pt x="32792" y="3373027"/>
                </a:cubicBezTo>
                <a:cubicBezTo>
                  <a:pt x="29961" y="3298527"/>
                  <a:pt x="20335" y="3290617"/>
                  <a:pt x="14318" y="3222737"/>
                </a:cubicBezTo>
                <a:cubicBezTo>
                  <a:pt x="11384" y="3146284"/>
                  <a:pt x="-6116" y="3184007"/>
                  <a:pt x="2241" y="3118188"/>
                </a:cubicBezTo>
                <a:cubicBezTo>
                  <a:pt x="16306" y="3109217"/>
                  <a:pt x="34183" y="3024732"/>
                  <a:pt x="27952" y="3003808"/>
                </a:cubicBezTo>
                <a:cubicBezTo>
                  <a:pt x="27563" y="2966753"/>
                  <a:pt x="27366" y="2989870"/>
                  <a:pt x="27149" y="2944921"/>
                </a:cubicBezTo>
                <a:lnTo>
                  <a:pt x="41941" y="2877744"/>
                </a:lnTo>
                <a:cubicBezTo>
                  <a:pt x="36258" y="2880724"/>
                  <a:pt x="54303" y="2822146"/>
                  <a:pt x="53926" y="2807161"/>
                </a:cubicBezTo>
                <a:cubicBezTo>
                  <a:pt x="56083" y="2775643"/>
                  <a:pt x="30060" y="2769288"/>
                  <a:pt x="53334" y="2752347"/>
                </a:cubicBezTo>
                <a:lnTo>
                  <a:pt x="60008" y="2748299"/>
                </a:lnTo>
                <a:cubicBezTo>
                  <a:pt x="60210" y="2745962"/>
                  <a:pt x="60411" y="2743625"/>
                  <a:pt x="60613" y="2741288"/>
                </a:cubicBezTo>
                <a:cubicBezTo>
                  <a:pt x="60116" y="2737657"/>
                  <a:pt x="58269" y="2735847"/>
                  <a:pt x="53819" y="2737160"/>
                </a:cubicBezTo>
                <a:cubicBezTo>
                  <a:pt x="70191" y="2705347"/>
                  <a:pt x="64153" y="2699356"/>
                  <a:pt x="66799" y="2659631"/>
                </a:cubicBezTo>
                <a:cubicBezTo>
                  <a:pt x="77943" y="2612127"/>
                  <a:pt x="64846" y="2628594"/>
                  <a:pt x="86795" y="2573336"/>
                </a:cubicBezTo>
                <a:cubicBezTo>
                  <a:pt x="96119" y="2559732"/>
                  <a:pt x="108676" y="2541339"/>
                  <a:pt x="108890" y="2528057"/>
                </a:cubicBezTo>
                <a:lnTo>
                  <a:pt x="137074" y="2489594"/>
                </a:lnTo>
                <a:cubicBezTo>
                  <a:pt x="138076" y="2487774"/>
                  <a:pt x="138422" y="2473350"/>
                  <a:pt x="137897" y="2468303"/>
                </a:cubicBezTo>
                <a:lnTo>
                  <a:pt x="155171" y="2460480"/>
                </a:lnTo>
                <a:lnTo>
                  <a:pt x="147972" y="2423535"/>
                </a:lnTo>
                <a:lnTo>
                  <a:pt x="155293" y="2404394"/>
                </a:lnTo>
                <a:cubicBezTo>
                  <a:pt x="172891" y="2392610"/>
                  <a:pt x="160687" y="2347474"/>
                  <a:pt x="168818" y="2324643"/>
                </a:cubicBezTo>
                <a:cubicBezTo>
                  <a:pt x="169390" y="2297698"/>
                  <a:pt x="193082" y="2284202"/>
                  <a:pt x="198340" y="2255535"/>
                </a:cubicBezTo>
                <a:cubicBezTo>
                  <a:pt x="214268" y="2249648"/>
                  <a:pt x="228319" y="2207828"/>
                  <a:pt x="217338" y="2184679"/>
                </a:cubicBezTo>
                <a:lnTo>
                  <a:pt x="242924" y="2093132"/>
                </a:lnTo>
                <a:cubicBezTo>
                  <a:pt x="264937" y="2084587"/>
                  <a:pt x="280562" y="1985868"/>
                  <a:pt x="290446" y="1950235"/>
                </a:cubicBezTo>
                <a:cubicBezTo>
                  <a:pt x="308239" y="1920183"/>
                  <a:pt x="350073" y="1898905"/>
                  <a:pt x="361001" y="1861568"/>
                </a:cubicBezTo>
                <a:cubicBezTo>
                  <a:pt x="367163" y="1810687"/>
                  <a:pt x="352049" y="1869507"/>
                  <a:pt x="356015" y="1809499"/>
                </a:cubicBezTo>
                <a:cubicBezTo>
                  <a:pt x="355145" y="1754297"/>
                  <a:pt x="367821" y="1767680"/>
                  <a:pt x="375846" y="1693716"/>
                </a:cubicBezTo>
                <a:cubicBezTo>
                  <a:pt x="374712" y="1654244"/>
                  <a:pt x="382062" y="1627007"/>
                  <a:pt x="381776" y="1605195"/>
                </a:cubicBezTo>
                <a:cubicBezTo>
                  <a:pt x="389848" y="1568952"/>
                  <a:pt x="392552" y="1564518"/>
                  <a:pt x="396301" y="1516217"/>
                </a:cubicBezTo>
                <a:cubicBezTo>
                  <a:pt x="401397" y="1488452"/>
                  <a:pt x="428137" y="1457870"/>
                  <a:pt x="409866" y="1429841"/>
                </a:cubicBezTo>
                <a:cubicBezTo>
                  <a:pt x="422203" y="1412325"/>
                  <a:pt x="460064" y="1413592"/>
                  <a:pt x="442210" y="1380081"/>
                </a:cubicBezTo>
                <a:cubicBezTo>
                  <a:pt x="464590" y="1394128"/>
                  <a:pt x="443394" y="1335176"/>
                  <a:pt x="463662" y="1334891"/>
                </a:cubicBezTo>
                <a:cubicBezTo>
                  <a:pt x="480316" y="1336427"/>
                  <a:pt x="515162" y="1194568"/>
                  <a:pt x="519523" y="1185551"/>
                </a:cubicBezTo>
                <a:cubicBezTo>
                  <a:pt x="527731" y="1149210"/>
                  <a:pt x="536547" y="1148087"/>
                  <a:pt x="542909" y="1111168"/>
                </a:cubicBezTo>
                <a:cubicBezTo>
                  <a:pt x="555522" y="1057226"/>
                  <a:pt x="531818" y="1022543"/>
                  <a:pt x="543055" y="993353"/>
                </a:cubicBezTo>
                <a:cubicBezTo>
                  <a:pt x="559986" y="960214"/>
                  <a:pt x="580459" y="867450"/>
                  <a:pt x="592544" y="813953"/>
                </a:cubicBezTo>
                <a:cubicBezTo>
                  <a:pt x="604272" y="746430"/>
                  <a:pt x="608119" y="666470"/>
                  <a:pt x="613420" y="588218"/>
                </a:cubicBezTo>
                <a:cubicBezTo>
                  <a:pt x="604962" y="475380"/>
                  <a:pt x="590630" y="536119"/>
                  <a:pt x="596055" y="376479"/>
                </a:cubicBezTo>
                <a:lnTo>
                  <a:pt x="605018" y="280992"/>
                </a:lnTo>
                <a:cubicBezTo>
                  <a:pt x="604854" y="276227"/>
                  <a:pt x="610771" y="223140"/>
                  <a:pt x="610608" y="218374"/>
                </a:cubicBezTo>
                <a:lnTo>
                  <a:pt x="604880" y="188178"/>
                </a:lnTo>
                <a:lnTo>
                  <a:pt x="630913" y="152404"/>
                </a:lnTo>
                <a:cubicBezTo>
                  <a:pt x="640688" y="136342"/>
                  <a:pt x="647365" y="122048"/>
                  <a:pt x="663530" y="91810"/>
                </a:cubicBezTo>
                <a:lnTo>
                  <a:pt x="705264" y="3016"/>
                </a:lnTo>
                <a:close/>
              </a:path>
            </a:pathLst>
          </a:custGeom>
        </p:spPr>
      </p:pic>
      <p:pic>
        <p:nvPicPr>
          <p:cNvPr id="7" name="tmpAudioRecording.m4a">
            <a:hlinkClick r:id="" action="ppaction://media"/>
            <a:extLst>
              <a:ext uri="{FF2B5EF4-FFF2-40B4-BE49-F238E27FC236}">
                <a16:creationId xmlns:a16="http://schemas.microsoft.com/office/drawing/2014/main" id="{2E899EC2-D469-2D50-F711-6B3AC24C3EC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53100" y="3086100"/>
            <a:ext cx="685800" cy="685800"/>
          </a:xfrm>
          <a:prstGeom prst="rect">
            <a:avLst/>
          </a:prstGeom>
        </p:spPr>
      </p:pic>
    </p:spTree>
    <p:extLst>
      <p:ext uri="{BB962C8B-B14F-4D97-AF65-F5344CB8AC3E}">
        <p14:creationId xmlns:p14="http://schemas.microsoft.com/office/powerpoint/2010/main" val="99921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2F245-536B-322B-339B-C6DD8B07FC3D}"/>
              </a:ext>
            </a:extLst>
          </p:cNvPr>
          <p:cNvSpPr>
            <a:spLocks noGrp="1"/>
          </p:cNvSpPr>
          <p:nvPr>
            <p:ph type="title"/>
          </p:nvPr>
        </p:nvSpPr>
        <p:spPr>
          <a:xfrm>
            <a:off x="1072994" y="181715"/>
            <a:ext cx="2833324" cy="1616203"/>
          </a:xfrm>
        </p:spPr>
        <p:txBody>
          <a:bodyPr anchor="b">
            <a:normAutofit/>
          </a:bodyPr>
          <a:lstStyle/>
          <a:p>
            <a:r>
              <a:rPr lang="en-GB" sz="2200"/>
              <a:t>Evaluation of Current Care Provisions: Domiciliary and Day Care</a:t>
            </a:r>
            <a:endParaRPr lang="en-US" sz="2200"/>
          </a:p>
        </p:txBody>
      </p:sp>
      <p:pic>
        <p:nvPicPr>
          <p:cNvPr id="5" name="Picture 4">
            <a:extLst>
              <a:ext uri="{FF2B5EF4-FFF2-40B4-BE49-F238E27FC236}">
                <a16:creationId xmlns:a16="http://schemas.microsoft.com/office/drawing/2014/main" id="{F5FBC755-B0AF-ABAA-83FB-87F62F84969F}"/>
              </a:ext>
            </a:extLst>
          </p:cNvPr>
          <p:cNvPicPr>
            <a:picLocks noChangeAspect="1"/>
          </p:cNvPicPr>
          <p:nvPr/>
        </p:nvPicPr>
        <p:blipFill>
          <a:blip r:embed="rId4">
            <a:extLst>
              <a:ext uri="{28A0092B-C50C-407E-A947-70E740481C1C}">
                <a14:useLocalDpi xmlns:a14="http://schemas.microsoft.com/office/drawing/2010/main" val="0"/>
              </a:ext>
            </a:extLst>
          </a:blip>
          <a:srcRect l="10426" r="16944" b="-3"/>
          <a:stretch>
            <a:fillRect/>
          </a:stretch>
        </p:blipFill>
        <p:spPr>
          <a:xfrm>
            <a:off x="6298408" y="181715"/>
            <a:ext cx="1986770" cy="2735554"/>
          </a:xfrm>
          <a:prstGeom prst="rect">
            <a:avLst/>
          </a:prstGeom>
        </p:spPr>
      </p:pic>
      <p:pic>
        <p:nvPicPr>
          <p:cNvPr id="4" name="Picture 3">
            <a:extLst>
              <a:ext uri="{FF2B5EF4-FFF2-40B4-BE49-F238E27FC236}">
                <a16:creationId xmlns:a16="http://schemas.microsoft.com/office/drawing/2014/main" id="{A350EF1E-783E-3186-7213-71103C5AD556}"/>
              </a:ext>
            </a:extLst>
          </p:cNvPr>
          <p:cNvPicPr>
            <a:picLocks noChangeAspect="1"/>
          </p:cNvPicPr>
          <p:nvPr/>
        </p:nvPicPr>
        <p:blipFill>
          <a:blip r:embed="rId5">
            <a:extLst>
              <a:ext uri="{28A0092B-C50C-407E-A947-70E740481C1C}">
                <a14:useLocalDpi xmlns:a14="http://schemas.microsoft.com/office/drawing/2010/main" val="0"/>
              </a:ext>
            </a:extLst>
          </a:blip>
          <a:srcRect l="13201" r="13195" b="-3"/>
          <a:stretch>
            <a:fillRect/>
          </a:stretch>
        </p:blipFill>
        <p:spPr>
          <a:xfrm>
            <a:off x="8725610" y="1070148"/>
            <a:ext cx="2393396" cy="3251822"/>
          </a:xfrm>
          <a:prstGeom prst="rect">
            <a:avLst/>
          </a:prstGeom>
        </p:spPr>
      </p:pic>
      <p:sp>
        <p:nvSpPr>
          <p:cNvPr id="27" name="Rectangle 26">
            <a:extLst>
              <a:ext uri="{FF2B5EF4-FFF2-40B4-BE49-F238E27FC236}">
                <a16:creationId xmlns:a16="http://schemas.microsoft.com/office/drawing/2014/main" id="{068E5CCC-C8B4-1C26-7EEC-22D3D6E6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640742" y="2309584"/>
            <a:ext cx="123362" cy="6833167"/>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AA4F2E6-C9E1-359F-FAB8-8E3432107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72516" y="4941359"/>
            <a:ext cx="123362" cy="1569619"/>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Content Placeholder 2">
            <a:extLst>
              <a:ext uri="{FF2B5EF4-FFF2-40B4-BE49-F238E27FC236}">
                <a16:creationId xmlns:a16="http://schemas.microsoft.com/office/drawing/2014/main" id="{9983752F-5779-C8AC-B130-BA8630847A8D}"/>
              </a:ext>
            </a:extLst>
          </p:cNvPr>
          <p:cNvGraphicFramePr>
            <a:graphicFrameLocks noGrp="1"/>
          </p:cNvGraphicFramePr>
          <p:nvPr>
            <p:ph idx="1"/>
            <p:extLst>
              <p:ext uri="{D42A27DB-BD31-4B8C-83A1-F6EECF244321}">
                <p14:modId xmlns:p14="http://schemas.microsoft.com/office/powerpoint/2010/main" val="1161994945"/>
              </p:ext>
            </p:extLst>
          </p:nvPr>
        </p:nvGraphicFramePr>
        <p:xfrm>
          <a:off x="876693" y="1797919"/>
          <a:ext cx="5743181" cy="431869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tmpAudioRecording.m4a">
            <a:hlinkClick r:id="" action="ppaction://media"/>
            <a:extLst>
              <a:ext uri="{FF2B5EF4-FFF2-40B4-BE49-F238E27FC236}">
                <a16:creationId xmlns:a16="http://schemas.microsoft.com/office/drawing/2014/main" id="{5566A988-0D82-D8BA-F40E-F190DB8317A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753100" y="3086100"/>
            <a:ext cx="685800" cy="685800"/>
          </a:xfrm>
          <a:prstGeom prst="rect">
            <a:avLst/>
          </a:prstGeom>
        </p:spPr>
      </p:pic>
    </p:spTree>
    <p:extLst>
      <p:ext uri="{BB962C8B-B14F-4D97-AF65-F5344CB8AC3E}">
        <p14:creationId xmlns:p14="http://schemas.microsoft.com/office/powerpoint/2010/main" val="3315607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DA7FAB-E743-7B13-ABC3-F7652FC075EA}"/>
              </a:ext>
            </a:extLst>
          </p:cNvPr>
          <p:cNvSpPr>
            <a:spLocks noGrp="1"/>
          </p:cNvSpPr>
          <p:nvPr>
            <p:ph type="title"/>
          </p:nvPr>
        </p:nvSpPr>
        <p:spPr>
          <a:xfrm>
            <a:off x="1137034" y="609597"/>
            <a:ext cx="9392421" cy="1330841"/>
          </a:xfrm>
        </p:spPr>
        <p:txBody>
          <a:bodyPr/>
          <a:lstStyle/>
          <a:p>
            <a:r>
              <a:rPr lang="en-GB"/>
              <a:t>Evaluation of Current Care Provisions: Critical Analysis and Population Impact</a:t>
            </a:r>
            <a:endParaRPr lang="en-US"/>
          </a:p>
        </p:txBody>
      </p:sp>
      <p:sp>
        <p:nvSpPr>
          <p:cNvPr id="3" name="Content Placeholder 2">
            <a:extLst>
              <a:ext uri="{FF2B5EF4-FFF2-40B4-BE49-F238E27FC236}">
                <a16:creationId xmlns:a16="http://schemas.microsoft.com/office/drawing/2014/main" id="{3FFE1C56-C832-5386-D0B6-6026C5FB6420}"/>
              </a:ext>
            </a:extLst>
          </p:cNvPr>
          <p:cNvSpPr>
            <a:spLocks noGrp="1"/>
          </p:cNvSpPr>
          <p:nvPr>
            <p:ph idx="1"/>
          </p:nvPr>
        </p:nvSpPr>
        <p:spPr>
          <a:xfrm>
            <a:off x="1137034" y="2198362"/>
            <a:ext cx="4958966" cy="4050041"/>
          </a:xfrm>
        </p:spPr>
        <p:txBody>
          <a:bodyPr>
            <a:normAutofit/>
          </a:bodyPr>
          <a:lstStyle/>
          <a:p>
            <a:r>
              <a:rPr lang="en-GB" sz="1400"/>
              <a:t>Growing ageing population increases demand for residential, domiciliary, and day care services (ONS, 2022).</a:t>
            </a:r>
          </a:p>
          <a:p>
            <a:r>
              <a:rPr lang="en-GB" sz="1400"/>
              <a:t>Strengths: Services provide personalised support, maintain independence, and enhance social engagement. </a:t>
            </a:r>
          </a:p>
          <a:p>
            <a:r>
              <a:rPr lang="en-GB" sz="1400"/>
              <a:t>Limitations: Workforce shortages, regional variations, cost, and quality inconsistencies challenge care delivery (Skills for Care, 2023).</a:t>
            </a:r>
          </a:p>
          <a:p>
            <a:r>
              <a:rPr lang="en-GB" sz="1400"/>
              <a:t>Theoretical link: Activity Theory supports engagement initiatives; Continuity Theory informs personalised care plans (Havighurst, 1961; Atchley, 1989).</a:t>
            </a:r>
          </a:p>
          <a:p>
            <a:r>
              <a:rPr lang="en-GB" sz="1400"/>
              <a:t>Policy link: Care Act 2014 ensures wellbeing and personalisation; NHS Long Term Plan promotes integrated care pathways (Care Act, 2014).
Population impact: Rising numbers of older adults increase service pressure, highlighting need for innovative solutions and workforce planning (UN, 2020).</a:t>
            </a:r>
          </a:p>
        </p:txBody>
      </p:sp>
      <p:pic>
        <p:nvPicPr>
          <p:cNvPr id="4" name="Picture 3">
            <a:extLst>
              <a:ext uri="{FF2B5EF4-FFF2-40B4-BE49-F238E27FC236}">
                <a16:creationId xmlns:a16="http://schemas.microsoft.com/office/drawing/2014/main" id="{46E54A61-B1FC-B31E-D06A-E15A4F368E6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19367" y="2464708"/>
            <a:ext cx="4788505" cy="3196327"/>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tmpAudioRecording.m4a">
            <a:hlinkClick r:id="" action="ppaction://media"/>
            <a:extLst>
              <a:ext uri="{FF2B5EF4-FFF2-40B4-BE49-F238E27FC236}">
                <a16:creationId xmlns:a16="http://schemas.microsoft.com/office/drawing/2014/main" id="{6B200877-8355-ACB1-AD22-B552D136490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53100" y="3086100"/>
            <a:ext cx="685800" cy="685800"/>
          </a:xfrm>
          <a:prstGeom prst="rect">
            <a:avLst/>
          </a:prstGeom>
        </p:spPr>
      </p:pic>
    </p:spTree>
    <p:extLst>
      <p:ext uri="{BB962C8B-B14F-4D97-AF65-F5344CB8AC3E}">
        <p14:creationId xmlns:p14="http://schemas.microsoft.com/office/powerpoint/2010/main" val="3332206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51F3819-4351-4730-8E02-40BF286E0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DAE5130-F148-4C5A-A6CB-48165DC76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A9044C-651E-77AC-8101-7C4974414397}"/>
              </a:ext>
            </a:extLst>
          </p:cNvPr>
          <p:cNvSpPr>
            <a:spLocks noGrp="1"/>
          </p:cNvSpPr>
          <p:nvPr>
            <p:ph type="title"/>
          </p:nvPr>
        </p:nvSpPr>
        <p:spPr>
          <a:xfrm>
            <a:off x="4653887" y="609600"/>
            <a:ext cx="6564574" cy="1330518"/>
          </a:xfrm>
        </p:spPr>
        <p:txBody>
          <a:bodyPr>
            <a:normAutofit/>
          </a:bodyPr>
          <a:lstStyle/>
          <a:p>
            <a:r>
              <a:rPr lang="en-GB"/>
              <a:t>Technological Innovations in Elderly Care</a:t>
            </a:r>
            <a:endParaRPr lang="en-US"/>
          </a:p>
        </p:txBody>
      </p:sp>
      <p:pic>
        <p:nvPicPr>
          <p:cNvPr id="5" name="Picture 4">
            <a:extLst>
              <a:ext uri="{FF2B5EF4-FFF2-40B4-BE49-F238E27FC236}">
                <a16:creationId xmlns:a16="http://schemas.microsoft.com/office/drawing/2014/main" id="{FFDD933A-A8AB-E2E0-C4D4-5AC92AF52BAD}"/>
              </a:ext>
            </a:extLst>
          </p:cNvPr>
          <p:cNvPicPr>
            <a:picLocks noChangeAspect="1"/>
          </p:cNvPicPr>
          <p:nvPr/>
        </p:nvPicPr>
        <p:blipFill>
          <a:blip r:embed="rId4">
            <a:extLst>
              <a:ext uri="{28A0092B-C50C-407E-A947-70E740481C1C}">
                <a14:useLocalDpi xmlns:a14="http://schemas.microsoft.com/office/drawing/2010/main" val="0"/>
              </a:ext>
            </a:extLst>
          </a:blip>
          <a:srcRect l="19191" r="2194" b="2"/>
          <a:stretch>
            <a:fillRect/>
          </a:stretch>
        </p:blipFill>
        <p:spPr>
          <a:xfrm>
            <a:off x="-8" y="3429008"/>
            <a:ext cx="4038600" cy="3428999"/>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p:spPr>
      </p:pic>
      <p:pic>
        <p:nvPicPr>
          <p:cNvPr id="4" name="Picture 3">
            <a:extLst>
              <a:ext uri="{FF2B5EF4-FFF2-40B4-BE49-F238E27FC236}">
                <a16:creationId xmlns:a16="http://schemas.microsoft.com/office/drawing/2014/main" id="{CCC3CF51-09F5-D56C-9B41-CB8FEB127583}"/>
              </a:ext>
            </a:extLst>
          </p:cNvPr>
          <p:cNvPicPr>
            <a:picLocks noChangeAspect="1"/>
          </p:cNvPicPr>
          <p:nvPr/>
        </p:nvPicPr>
        <p:blipFill>
          <a:blip r:embed="rId5">
            <a:extLst>
              <a:ext uri="{28A0092B-C50C-407E-A947-70E740481C1C}">
                <a14:useLocalDpi xmlns:a14="http://schemas.microsoft.com/office/drawing/2010/main" val="0"/>
              </a:ext>
            </a:extLst>
          </a:blip>
          <a:srcRect t="8301" r="-1" b="541"/>
          <a:stretch>
            <a:fillRect/>
          </a:stretch>
        </p:blipFill>
        <p:spPr>
          <a:xfrm>
            <a:off x="9" y="-7"/>
            <a:ext cx="3832765" cy="3493830"/>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p:spPr>
      </p:pic>
      <p:graphicFrame>
        <p:nvGraphicFramePr>
          <p:cNvPr id="16" name="Content Placeholder 2">
            <a:extLst>
              <a:ext uri="{FF2B5EF4-FFF2-40B4-BE49-F238E27FC236}">
                <a16:creationId xmlns:a16="http://schemas.microsoft.com/office/drawing/2014/main" id="{6FFE44CB-C7CE-4A54-8011-6728FB978142}"/>
              </a:ext>
            </a:extLst>
          </p:cNvPr>
          <p:cNvGraphicFramePr>
            <a:graphicFrameLocks noGrp="1"/>
          </p:cNvGraphicFramePr>
          <p:nvPr>
            <p:ph idx="1"/>
            <p:extLst>
              <p:ext uri="{D42A27DB-BD31-4B8C-83A1-F6EECF244321}">
                <p14:modId xmlns:p14="http://schemas.microsoft.com/office/powerpoint/2010/main" val="1516426258"/>
              </p:ext>
            </p:extLst>
          </p:nvPr>
        </p:nvGraphicFramePr>
        <p:xfrm>
          <a:off x="4653887" y="2193779"/>
          <a:ext cx="6564573" cy="390890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tmpAudioRecording.m4a">
            <a:hlinkClick r:id="" action="ppaction://media"/>
            <a:extLst>
              <a:ext uri="{FF2B5EF4-FFF2-40B4-BE49-F238E27FC236}">
                <a16:creationId xmlns:a16="http://schemas.microsoft.com/office/drawing/2014/main" id="{78B5A962-C60D-0D52-85E3-C26A1841F36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753100" y="3086100"/>
            <a:ext cx="685800" cy="685800"/>
          </a:xfrm>
          <a:prstGeom prst="rect">
            <a:avLst/>
          </a:prstGeom>
        </p:spPr>
      </p:pic>
    </p:spTree>
    <p:extLst>
      <p:ext uri="{BB962C8B-B14F-4D97-AF65-F5344CB8AC3E}">
        <p14:creationId xmlns:p14="http://schemas.microsoft.com/office/powerpoint/2010/main" val="3168395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C7C1AC3-6ECD-7D38-8F63-82C0ABE91127}"/>
              </a:ext>
            </a:extLst>
          </p:cNvPr>
          <p:cNvPicPr>
            <a:picLocks noChangeAspect="1"/>
          </p:cNvPicPr>
          <p:nvPr/>
        </p:nvPicPr>
        <p:blipFill>
          <a:blip r:embed="rId4">
            <a:duotone>
              <a:prstClr val="black"/>
              <a:schemeClr val="tx2">
                <a:tint val="45000"/>
                <a:satMod val="400000"/>
              </a:schemeClr>
            </a:duotone>
            <a:alphaModFix amt="25000"/>
            <a:extLst>
              <a:ext uri="{28A0092B-C50C-407E-A947-70E740481C1C}">
                <a14:useLocalDpi xmlns:a14="http://schemas.microsoft.com/office/drawing/2010/main" val="0"/>
              </a:ext>
            </a:extLst>
          </a:blip>
          <a:srcRect t="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24C3C5AE-AD84-6278-3A41-B00911A64514}"/>
              </a:ext>
            </a:extLst>
          </p:cNvPr>
          <p:cNvSpPr>
            <a:spLocks noGrp="1"/>
          </p:cNvSpPr>
          <p:nvPr>
            <p:ph type="title"/>
          </p:nvPr>
        </p:nvSpPr>
        <p:spPr>
          <a:xfrm>
            <a:off x="838200" y="365125"/>
            <a:ext cx="10515600" cy="1325563"/>
          </a:xfrm>
        </p:spPr>
        <p:txBody>
          <a:bodyPr/>
          <a:lstStyle/>
          <a:p>
            <a:r>
              <a:rPr lang="en-GB"/>
              <a:t>More Examples of Technological Innovations</a:t>
            </a:r>
            <a:endParaRPr lang="en-US"/>
          </a:p>
        </p:txBody>
      </p:sp>
      <p:graphicFrame>
        <p:nvGraphicFramePr>
          <p:cNvPr id="15" name="Content Placeholder 2">
            <a:extLst>
              <a:ext uri="{FF2B5EF4-FFF2-40B4-BE49-F238E27FC236}">
                <a16:creationId xmlns:a16="http://schemas.microsoft.com/office/drawing/2014/main" id="{E53DFDE5-6021-CB1F-9462-511D83644955}"/>
              </a:ext>
            </a:extLst>
          </p:cNvPr>
          <p:cNvGraphicFramePr>
            <a:graphicFrameLocks noGrp="1"/>
          </p:cNvGraphicFramePr>
          <p:nvPr>
            <p:ph idx="1"/>
            <p:extLst>
              <p:ext uri="{D42A27DB-BD31-4B8C-83A1-F6EECF244321}">
                <p14:modId xmlns:p14="http://schemas.microsoft.com/office/powerpoint/2010/main" val="19975310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tmpAudioRecording.m4a">
            <a:hlinkClick r:id="" action="ppaction://media"/>
            <a:extLst>
              <a:ext uri="{FF2B5EF4-FFF2-40B4-BE49-F238E27FC236}">
                <a16:creationId xmlns:a16="http://schemas.microsoft.com/office/drawing/2014/main" id="{DF64CE1E-4035-C221-0D0B-A745423A60C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53100" y="3086100"/>
            <a:ext cx="685800" cy="685800"/>
          </a:xfrm>
          <a:prstGeom prst="rect">
            <a:avLst/>
          </a:prstGeom>
        </p:spPr>
      </p:pic>
    </p:spTree>
    <p:extLst>
      <p:ext uri="{BB962C8B-B14F-4D97-AF65-F5344CB8AC3E}">
        <p14:creationId xmlns:p14="http://schemas.microsoft.com/office/powerpoint/2010/main" val="142232438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B58FB4AD-41E6-47ED-BDA3-A923E30D37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7034"/>
            <a:ext cx="12188949" cy="6858000"/>
            <a:chOff x="-2848" y="0"/>
            <a:chExt cx="12188949" cy="6858000"/>
          </a:xfrm>
        </p:grpSpPr>
        <p:sp>
          <p:nvSpPr>
            <p:cNvPr id="20" name="Color Cover">
              <a:extLst>
                <a:ext uri="{FF2B5EF4-FFF2-40B4-BE49-F238E27FC236}">
                  <a16:creationId xmlns:a16="http://schemas.microsoft.com/office/drawing/2014/main" id="{6BAE21C0-2D03-4FC3-9667-4C4B9CC76B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lor Cover">
              <a:extLst>
                <a:ext uri="{FF2B5EF4-FFF2-40B4-BE49-F238E27FC236}">
                  <a16:creationId xmlns:a16="http://schemas.microsoft.com/office/drawing/2014/main" id="{FCB3CB3B-5D77-4F1E-A155-DF4EE6E859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3" name="Group 22">
            <a:extLst>
              <a:ext uri="{FF2B5EF4-FFF2-40B4-BE49-F238E27FC236}">
                <a16:creationId xmlns:a16="http://schemas.microsoft.com/office/drawing/2014/main" id="{74F4E70D-A4C9-44E3-A00A-F3AD121AC1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4" name="Color">
              <a:extLst>
                <a:ext uri="{FF2B5EF4-FFF2-40B4-BE49-F238E27FC236}">
                  <a16:creationId xmlns:a16="http://schemas.microsoft.com/office/drawing/2014/main" id="{E8AFF701-6A8D-44BD-8C85-9EE4110F6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a:extLst>
                <a:ext uri="{FF2B5EF4-FFF2-40B4-BE49-F238E27FC236}">
                  <a16:creationId xmlns:a16="http://schemas.microsoft.com/office/drawing/2014/main" id="{7D44C50E-4B0D-458E-8745-151B0968E5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E0FFDED7-135A-7013-CACC-46877C5A3680}"/>
              </a:ext>
            </a:extLst>
          </p:cNvPr>
          <p:cNvPicPr>
            <a:picLocks noChangeAspect="1"/>
          </p:cNvPicPr>
          <p:nvPr/>
        </p:nvPicPr>
        <p:blipFill>
          <a:blip r:embed="rId4">
            <a:extLst>
              <a:ext uri="{28A0092B-C50C-407E-A947-70E740481C1C}">
                <a14:useLocalDpi xmlns:a14="http://schemas.microsoft.com/office/drawing/2010/main" val="0"/>
              </a:ext>
            </a:extLst>
          </a:blip>
          <a:srcRect r="3391" b="4"/>
          <a:stretch>
            <a:fillRect/>
          </a:stretch>
        </p:blipFill>
        <p:spPr>
          <a:xfrm>
            <a:off x="7082810" y="823198"/>
            <a:ext cx="4166151" cy="2587337"/>
          </a:xfrm>
          <a:prstGeom prst="rect">
            <a:avLst/>
          </a:prstGeom>
        </p:spPr>
      </p:pic>
      <p:pic>
        <p:nvPicPr>
          <p:cNvPr id="5" name="Picture 4">
            <a:extLst>
              <a:ext uri="{FF2B5EF4-FFF2-40B4-BE49-F238E27FC236}">
                <a16:creationId xmlns:a16="http://schemas.microsoft.com/office/drawing/2014/main" id="{F0FBC24A-6C50-C4C2-C701-3E757185F7DE}"/>
              </a:ext>
            </a:extLst>
          </p:cNvPr>
          <p:cNvPicPr>
            <a:picLocks noChangeAspect="1"/>
          </p:cNvPicPr>
          <p:nvPr/>
        </p:nvPicPr>
        <p:blipFill>
          <a:blip r:embed="rId5">
            <a:extLst>
              <a:ext uri="{28A0092B-C50C-407E-A947-70E740481C1C}">
                <a14:useLocalDpi xmlns:a14="http://schemas.microsoft.com/office/drawing/2010/main" val="0"/>
              </a:ext>
            </a:extLst>
          </a:blip>
          <a:srcRect t="1023" r="-4" b="5935"/>
          <a:stretch>
            <a:fillRect/>
          </a:stretch>
        </p:blipFill>
        <p:spPr>
          <a:xfrm>
            <a:off x="7082810" y="3440249"/>
            <a:ext cx="4166151" cy="2587337"/>
          </a:xfrm>
          <a:prstGeom prst="rect">
            <a:avLst/>
          </a:prstGeom>
        </p:spPr>
      </p:pic>
      <p:grpSp>
        <p:nvGrpSpPr>
          <p:cNvPr id="27" name="Group 2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8" name="Freeform: Shape 2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4F61F91B-361F-4DD4-9DD1-C381F901C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77608" y="6400535"/>
              <a:ext cx="985772" cy="457465"/>
            </a:xfrm>
            <a:custGeom>
              <a:avLst/>
              <a:gdLst>
                <a:gd name="connsiteX0" fmla="*/ 492886 w 985772"/>
                <a:gd name="connsiteY0" fmla="*/ 0 h 460049"/>
                <a:gd name="connsiteX1" fmla="*/ 979365 w 985772"/>
                <a:gd name="connsiteY1" fmla="*/ 396492 h 460049"/>
                <a:gd name="connsiteX2" fmla="*/ 985772 w 985772"/>
                <a:gd name="connsiteY2" fmla="*/ 460049 h 460049"/>
                <a:gd name="connsiteX3" fmla="*/ 0 w 985772"/>
                <a:gd name="connsiteY3" fmla="*/ 460049 h 460049"/>
                <a:gd name="connsiteX4" fmla="*/ 6407 w 985772"/>
                <a:gd name="connsiteY4" fmla="*/ 396492 h 460049"/>
                <a:gd name="connsiteX5" fmla="*/ 492886 w 985772"/>
                <a:gd name="connsiteY5" fmla="*/ 0 h 460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5772" h="460049">
                  <a:moveTo>
                    <a:pt x="492886" y="0"/>
                  </a:moveTo>
                  <a:cubicBezTo>
                    <a:pt x="732851" y="0"/>
                    <a:pt x="933061" y="170215"/>
                    <a:pt x="979365" y="396492"/>
                  </a:cubicBezTo>
                  <a:lnTo>
                    <a:pt x="985772" y="460049"/>
                  </a:lnTo>
                  <a:lnTo>
                    <a:pt x="0" y="460049"/>
                  </a:lnTo>
                  <a:lnTo>
                    <a:pt x="6407" y="396492"/>
                  </a:lnTo>
                  <a:cubicBezTo>
                    <a:pt x="52711" y="170215"/>
                    <a:pt x="252921" y="0"/>
                    <a:pt x="492886" y="0"/>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2E794A7-91F7-B82B-380E-C472D282DB96}"/>
              </a:ext>
            </a:extLst>
          </p:cNvPr>
          <p:cNvSpPr>
            <a:spLocks noGrp="1"/>
          </p:cNvSpPr>
          <p:nvPr>
            <p:ph type="title"/>
          </p:nvPr>
        </p:nvSpPr>
        <p:spPr>
          <a:xfrm>
            <a:off x="1014984" y="819015"/>
            <a:ext cx="5821537" cy="2545726"/>
          </a:xfrm>
        </p:spPr>
        <p:txBody>
          <a:bodyPr anchor="b">
            <a:noAutofit/>
          </a:bodyPr>
          <a:lstStyle/>
          <a:p>
            <a:r>
              <a:rPr lang="en-GB" sz="4800">
                <a:solidFill>
                  <a:schemeClr val="bg1"/>
                </a:solidFill>
              </a:rPr>
              <a:t>Case Study 1: Dementia Village (The Netherlands)</a:t>
            </a:r>
            <a:endParaRPr lang="en-US" sz="4800">
              <a:solidFill>
                <a:schemeClr val="bg1"/>
              </a:solidFill>
            </a:endParaRPr>
          </a:p>
        </p:txBody>
      </p:sp>
      <p:sp>
        <p:nvSpPr>
          <p:cNvPr id="3" name="Content Placeholder 2">
            <a:extLst>
              <a:ext uri="{FF2B5EF4-FFF2-40B4-BE49-F238E27FC236}">
                <a16:creationId xmlns:a16="http://schemas.microsoft.com/office/drawing/2014/main" id="{858DBD66-2DA2-F224-F725-E671895396FC}"/>
              </a:ext>
            </a:extLst>
          </p:cNvPr>
          <p:cNvSpPr>
            <a:spLocks noGrp="1"/>
          </p:cNvSpPr>
          <p:nvPr>
            <p:ph idx="1"/>
          </p:nvPr>
        </p:nvSpPr>
        <p:spPr>
          <a:xfrm>
            <a:off x="1014984" y="3442089"/>
            <a:ext cx="5821537" cy="2596896"/>
          </a:xfrm>
        </p:spPr>
        <p:txBody>
          <a:bodyPr anchor="t">
            <a:normAutofit/>
          </a:bodyPr>
          <a:lstStyle/>
          <a:p>
            <a:r>
              <a:rPr lang="en-GB" sz="1400" i="1">
                <a:solidFill>
                  <a:schemeClr val="bg1"/>
                </a:solidFill>
              </a:rPr>
              <a:t>Dementia Village</a:t>
            </a:r>
            <a:r>
              <a:rPr lang="en-GB" sz="1400">
                <a:solidFill>
                  <a:schemeClr val="bg1"/>
                </a:solidFill>
              </a:rPr>
              <a:t> in Weesp, Netherlands, offers a community-based approach to dementia care (WHO, 2021).</a:t>
            </a:r>
          </a:p>
          <a:p>
            <a:r>
              <a:rPr lang="en-GB" sz="1400">
                <a:solidFill>
                  <a:schemeClr val="bg1"/>
                </a:solidFill>
              </a:rPr>
              <a:t>Residents live in small households, supported by trained staff, maintaining normal daily routines.</a:t>
            </a:r>
          </a:p>
          <a:p>
            <a:r>
              <a:rPr lang="en-GB" sz="1400">
                <a:solidFill>
                  <a:schemeClr val="bg1"/>
                </a:solidFill>
              </a:rPr>
              <a:t>Emphasises </a:t>
            </a:r>
            <a:r>
              <a:rPr lang="en-GB" sz="1400" b="1">
                <a:solidFill>
                  <a:schemeClr val="bg1"/>
                </a:solidFill>
              </a:rPr>
              <a:t>Activity Theory</a:t>
            </a:r>
            <a:r>
              <a:rPr lang="en-GB" sz="1400">
                <a:solidFill>
                  <a:schemeClr val="bg1"/>
                </a:solidFill>
              </a:rPr>
              <a:t> – engagement through social interaction and purposeful activity (Havighurst, 1961).</a:t>
            </a:r>
          </a:p>
          <a:p>
            <a:r>
              <a:rPr lang="en-GB" sz="1400">
                <a:solidFill>
                  <a:schemeClr val="bg1"/>
                </a:solidFill>
              </a:rPr>
              <a:t>Reflects </a:t>
            </a:r>
            <a:r>
              <a:rPr lang="en-GB" sz="1400" b="1">
                <a:solidFill>
                  <a:schemeClr val="bg1"/>
                </a:solidFill>
              </a:rPr>
              <a:t>Care Act 2014</a:t>
            </a:r>
            <a:r>
              <a:rPr lang="en-GB" sz="1400">
                <a:solidFill>
                  <a:schemeClr val="bg1"/>
                </a:solidFill>
              </a:rPr>
              <a:t> principles of dignity, wellbeing, and person-centred care.</a:t>
            </a:r>
          </a:p>
          <a:p>
            <a:r>
              <a:rPr lang="en-GB" sz="1400">
                <a:solidFill>
                  <a:schemeClr val="bg1"/>
                </a:solidFill>
              </a:rPr>
              <a:t>Outcomes: Improved quality of life, reduced agitation, and enhanced social participation (de Boer et al., 2017).</a:t>
            </a:r>
          </a:p>
        </p:txBody>
      </p:sp>
      <p:pic>
        <p:nvPicPr>
          <p:cNvPr id="7" name="tmpAudioRecording.m4a">
            <a:hlinkClick r:id="" action="ppaction://media"/>
            <a:extLst>
              <a:ext uri="{FF2B5EF4-FFF2-40B4-BE49-F238E27FC236}">
                <a16:creationId xmlns:a16="http://schemas.microsoft.com/office/drawing/2014/main" id="{1BDD0D68-71BE-5B13-7761-3C136EF98D9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53100" y="3086100"/>
            <a:ext cx="685800" cy="685800"/>
          </a:xfrm>
          <a:prstGeom prst="rect">
            <a:avLst/>
          </a:prstGeom>
        </p:spPr>
      </p:pic>
    </p:spTree>
    <p:extLst>
      <p:ext uri="{BB962C8B-B14F-4D97-AF65-F5344CB8AC3E}">
        <p14:creationId xmlns:p14="http://schemas.microsoft.com/office/powerpoint/2010/main" val="2583356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B58FB4AD-41E6-47ED-BDA3-A923E30D37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7034"/>
            <a:ext cx="12188949" cy="6858000"/>
            <a:chOff x="-2848" y="0"/>
            <a:chExt cx="12188949" cy="6858000"/>
          </a:xfrm>
        </p:grpSpPr>
        <p:sp>
          <p:nvSpPr>
            <p:cNvPr id="15" name="Color Cover">
              <a:extLst>
                <a:ext uri="{FF2B5EF4-FFF2-40B4-BE49-F238E27FC236}">
                  <a16:creationId xmlns:a16="http://schemas.microsoft.com/office/drawing/2014/main" id="{6BAE21C0-2D03-4FC3-9667-4C4B9CC76B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Cover">
              <a:extLst>
                <a:ext uri="{FF2B5EF4-FFF2-40B4-BE49-F238E27FC236}">
                  <a16:creationId xmlns:a16="http://schemas.microsoft.com/office/drawing/2014/main" id="{FCB3CB3B-5D77-4F1E-A155-DF4EE6E859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74F4E70D-A4C9-44E3-A00A-F3AD121AC1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9" name="Color">
              <a:extLst>
                <a:ext uri="{FF2B5EF4-FFF2-40B4-BE49-F238E27FC236}">
                  <a16:creationId xmlns:a16="http://schemas.microsoft.com/office/drawing/2014/main" id="{E8AFF701-6A8D-44BD-8C85-9EE4110F6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lor">
              <a:extLst>
                <a:ext uri="{FF2B5EF4-FFF2-40B4-BE49-F238E27FC236}">
                  <a16:creationId xmlns:a16="http://schemas.microsoft.com/office/drawing/2014/main" id="{7D44C50E-4B0D-458E-8745-151B0968E5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Picture 6">
            <a:extLst>
              <a:ext uri="{FF2B5EF4-FFF2-40B4-BE49-F238E27FC236}">
                <a16:creationId xmlns:a16="http://schemas.microsoft.com/office/drawing/2014/main" id="{667EA120-8E41-7DC0-E1D7-8632927E6D8D}"/>
              </a:ext>
            </a:extLst>
          </p:cNvPr>
          <p:cNvPicPr>
            <a:picLocks noChangeAspect="1"/>
          </p:cNvPicPr>
          <p:nvPr/>
        </p:nvPicPr>
        <p:blipFill>
          <a:blip r:embed="rId4">
            <a:extLst>
              <a:ext uri="{28A0092B-C50C-407E-A947-70E740481C1C}">
                <a14:useLocalDpi xmlns:a14="http://schemas.microsoft.com/office/drawing/2010/main" val="0"/>
              </a:ext>
            </a:extLst>
          </a:blip>
          <a:srcRect t="6961" r="-4" b="-4"/>
          <a:stretch>
            <a:fillRect/>
          </a:stretch>
        </p:blipFill>
        <p:spPr>
          <a:xfrm>
            <a:off x="7082810" y="823198"/>
            <a:ext cx="4166151" cy="2587337"/>
          </a:xfrm>
          <a:prstGeom prst="rect">
            <a:avLst/>
          </a:prstGeom>
        </p:spPr>
      </p:pic>
      <p:pic>
        <p:nvPicPr>
          <p:cNvPr id="6" name="Picture 5">
            <a:extLst>
              <a:ext uri="{FF2B5EF4-FFF2-40B4-BE49-F238E27FC236}">
                <a16:creationId xmlns:a16="http://schemas.microsoft.com/office/drawing/2014/main" id="{21117B32-D816-67F9-3F16-674A8CA03C09}"/>
              </a:ext>
            </a:extLst>
          </p:cNvPr>
          <p:cNvPicPr>
            <a:picLocks noChangeAspect="1"/>
          </p:cNvPicPr>
          <p:nvPr/>
        </p:nvPicPr>
        <p:blipFill>
          <a:blip r:embed="rId5">
            <a:extLst>
              <a:ext uri="{28A0092B-C50C-407E-A947-70E740481C1C}">
                <a14:useLocalDpi xmlns:a14="http://schemas.microsoft.com/office/drawing/2010/main" val="0"/>
              </a:ext>
            </a:extLst>
          </a:blip>
          <a:srcRect t="12274" r="-4" b="25620"/>
          <a:stretch>
            <a:fillRect/>
          </a:stretch>
        </p:blipFill>
        <p:spPr>
          <a:xfrm>
            <a:off x="7082810" y="3440249"/>
            <a:ext cx="4166151" cy="2587337"/>
          </a:xfrm>
          <a:prstGeom prst="rect">
            <a:avLst/>
          </a:prstGeom>
        </p:spPr>
      </p:pic>
      <p:grpSp>
        <p:nvGrpSpPr>
          <p:cNvPr id="22" name="Group 21">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3" name="Freeform: Shape 22">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4F61F91B-361F-4DD4-9DD1-C381F901C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77608" y="6400535"/>
              <a:ext cx="985772" cy="457465"/>
            </a:xfrm>
            <a:custGeom>
              <a:avLst/>
              <a:gdLst>
                <a:gd name="connsiteX0" fmla="*/ 492886 w 985772"/>
                <a:gd name="connsiteY0" fmla="*/ 0 h 460049"/>
                <a:gd name="connsiteX1" fmla="*/ 979365 w 985772"/>
                <a:gd name="connsiteY1" fmla="*/ 396492 h 460049"/>
                <a:gd name="connsiteX2" fmla="*/ 985772 w 985772"/>
                <a:gd name="connsiteY2" fmla="*/ 460049 h 460049"/>
                <a:gd name="connsiteX3" fmla="*/ 0 w 985772"/>
                <a:gd name="connsiteY3" fmla="*/ 460049 h 460049"/>
                <a:gd name="connsiteX4" fmla="*/ 6407 w 985772"/>
                <a:gd name="connsiteY4" fmla="*/ 396492 h 460049"/>
                <a:gd name="connsiteX5" fmla="*/ 492886 w 985772"/>
                <a:gd name="connsiteY5" fmla="*/ 0 h 460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5772" h="460049">
                  <a:moveTo>
                    <a:pt x="492886" y="0"/>
                  </a:moveTo>
                  <a:cubicBezTo>
                    <a:pt x="732851" y="0"/>
                    <a:pt x="933061" y="170215"/>
                    <a:pt x="979365" y="396492"/>
                  </a:cubicBezTo>
                  <a:lnTo>
                    <a:pt x="985772" y="460049"/>
                  </a:lnTo>
                  <a:lnTo>
                    <a:pt x="0" y="460049"/>
                  </a:lnTo>
                  <a:lnTo>
                    <a:pt x="6407" y="396492"/>
                  </a:lnTo>
                  <a:cubicBezTo>
                    <a:pt x="52711" y="170215"/>
                    <a:pt x="252921" y="0"/>
                    <a:pt x="492886" y="0"/>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1242E74-2D4B-A13F-9AF8-FA2987B6570E}"/>
              </a:ext>
            </a:extLst>
          </p:cNvPr>
          <p:cNvSpPr>
            <a:spLocks noGrp="1"/>
          </p:cNvSpPr>
          <p:nvPr>
            <p:ph type="title"/>
          </p:nvPr>
        </p:nvSpPr>
        <p:spPr>
          <a:xfrm>
            <a:off x="1014984" y="819015"/>
            <a:ext cx="5821537" cy="2545726"/>
          </a:xfrm>
        </p:spPr>
        <p:txBody>
          <a:bodyPr anchor="b">
            <a:noAutofit/>
          </a:bodyPr>
          <a:lstStyle/>
          <a:p>
            <a:r>
              <a:rPr lang="en-GB" sz="4800">
                <a:solidFill>
                  <a:schemeClr val="bg1"/>
                </a:solidFill>
              </a:rPr>
              <a:t>Case Study 2: Case Study 2 – The Okinawa Community, Japan</a:t>
            </a:r>
            <a:endParaRPr lang="en-US" sz="4800">
              <a:solidFill>
                <a:schemeClr val="bg1"/>
              </a:solidFill>
            </a:endParaRPr>
          </a:p>
        </p:txBody>
      </p:sp>
      <p:sp>
        <p:nvSpPr>
          <p:cNvPr id="5" name="Content Placeholder 4">
            <a:extLst>
              <a:ext uri="{FF2B5EF4-FFF2-40B4-BE49-F238E27FC236}">
                <a16:creationId xmlns:a16="http://schemas.microsoft.com/office/drawing/2014/main" id="{AB09F5E4-68FE-942C-A316-A0E5D9ACBB8F}"/>
              </a:ext>
            </a:extLst>
          </p:cNvPr>
          <p:cNvSpPr>
            <a:spLocks noGrp="1"/>
          </p:cNvSpPr>
          <p:nvPr>
            <p:ph idx="1"/>
          </p:nvPr>
        </p:nvSpPr>
        <p:spPr>
          <a:xfrm>
            <a:off x="1014984" y="3442089"/>
            <a:ext cx="5821537" cy="2596896"/>
          </a:xfrm>
        </p:spPr>
        <p:txBody>
          <a:bodyPr anchor="t">
            <a:normAutofit/>
          </a:bodyPr>
          <a:lstStyle/>
          <a:p>
            <a:r>
              <a:rPr lang="en-GB" sz="1400">
                <a:solidFill>
                  <a:schemeClr val="bg1"/>
                </a:solidFill>
              </a:rPr>
              <a:t>Okinawa is home to one of the world’s longest-living populations, with many residents living active, independent lives into their 90s and 100s.</a:t>
            </a:r>
          </a:p>
          <a:p>
            <a:r>
              <a:rPr lang="en-GB" sz="1400">
                <a:solidFill>
                  <a:schemeClr val="bg1"/>
                </a:solidFill>
              </a:rPr>
              <a:t>The community promotes empowerment through strong social networks, purposeful living (“Ikigai”), and a diet rich in plant-based foods.</a:t>
            </a:r>
          </a:p>
          <a:p>
            <a:r>
              <a:rPr lang="en-GB" sz="1400">
                <a:solidFill>
                  <a:schemeClr val="bg1"/>
                </a:solidFill>
              </a:rPr>
              <a:t>Older adults remain active contributors to community life, reducing isolation and supporting wellbeing.</a:t>
            </a:r>
          </a:p>
          <a:p>
            <a:r>
              <a:rPr lang="en-GB" sz="1400">
                <a:solidFill>
                  <a:schemeClr val="bg1"/>
                </a:solidFill>
              </a:rPr>
              <a:t>The Okinawan model demonstrates the value of community cohesion, cultural respect for ageing, and holistic approaches to health and empowerment.</a:t>
            </a:r>
          </a:p>
        </p:txBody>
      </p:sp>
      <p:pic>
        <p:nvPicPr>
          <p:cNvPr id="4" name="tmpAudioRecording.m4a">
            <a:hlinkClick r:id="" action="ppaction://media"/>
            <a:extLst>
              <a:ext uri="{FF2B5EF4-FFF2-40B4-BE49-F238E27FC236}">
                <a16:creationId xmlns:a16="http://schemas.microsoft.com/office/drawing/2014/main" id="{C8D93373-4B9A-2446-24F5-7C7A310310F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53100" y="3086100"/>
            <a:ext cx="685800" cy="685800"/>
          </a:xfrm>
          <a:prstGeom prst="rect">
            <a:avLst/>
          </a:prstGeom>
        </p:spPr>
      </p:pic>
    </p:spTree>
    <p:extLst>
      <p:ext uri="{BB962C8B-B14F-4D97-AF65-F5344CB8AC3E}">
        <p14:creationId xmlns:p14="http://schemas.microsoft.com/office/powerpoint/2010/main" val="3622897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0BAF62-54D3-1741-1ACB-DFE594A85F3E}"/>
              </a:ext>
            </a:extLst>
          </p:cNvPr>
          <p:cNvSpPr>
            <a:spLocks noGrp="1"/>
          </p:cNvSpPr>
          <p:nvPr>
            <p:ph type="title"/>
          </p:nvPr>
        </p:nvSpPr>
        <p:spPr>
          <a:xfrm>
            <a:off x="838200" y="556995"/>
            <a:ext cx="10515600" cy="1133693"/>
          </a:xfrm>
        </p:spPr>
        <p:txBody>
          <a:bodyPr>
            <a:normAutofit/>
          </a:bodyPr>
          <a:lstStyle/>
          <a:p>
            <a:r>
              <a:rPr lang="en-GB" sz="5200"/>
              <a:t>Recommendations for Improvement</a:t>
            </a:r>
            <a:endParaRPr lang="en-US" sz="5200"/>
          </a:p>
        </p:txBody>
      </p:sp>
      <p:graphicFrame>
        <p:nvGraphicFramePr>
          <p:cNvPr id="5" name="Content Placeholder 2">
            <a:extLst>
              <a:ext uri="{FF2B5EF4-FFF2-40B4-BE49-F238E27FC236}">
                <a16:creationId xmlns:a16="http://schemas.microsoft.com/office/drawing/2014/main" id="{EDD80593-8202-F9CD-B56A-21A829A57848}"/>
              </a:ext>
            </a:extLst>
          </p:cNvPr>
          <p:cNvGraphicFramePr>
            <a:graphicFrameLocks noGrp="1"/>
          </p:cNvGraphicFramePr>
          <p:nvPr>
            <p:ph idx="1"/>
            <p:extLst>
              <p:ext uri="{D42A27DB-BD31-4B8C-83A1-F6EECF244321}">
                <p14:modId xmlns:p14="http://schemas.microsoft.com/office/powerpoint/2010/main" val="7773394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tmpAudioRecording.m4a">
            <a:hlinkClick r:id="" action="ppaction://media"/>
            <a:extLst>
              <a:ext uri="{FF2B5EF4-FFF2-40B4-BE49-F238E27FC236}">
                <a16:creationId xmlns:a16="http://schemas.microsoft.com/office/drawing/2014/main" id="{F2E5CABE-8913-EDF7-B70D-D83F5870321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53100" y="3086100"/>
            <a:ext cx="685800" cy="685800"/>
          </a:xfrm>
          <a:prstGeom prst="rect">
            <a:avLst/>
          </a:prstGeom>
        </p:spPr>
      </p:pic>
    </p:spTree>
    <p:extLst>
      <p:ext uri="{BB962C8B-B14F-4D97-AF65-F5344CB8AC3E}">
        <p14:creationId xmlns:p14="http://schemas.microsoft.com/office/powerpoint/2010/main" val="338511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82C582D-A85C-7BC0-54AF-56EDB65F573D}"/>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Conclusion</a:t>
            </a:r>
            <a:endParaRPr lang="en-US" sz="4800">
              <a:solidFill>
                <a:schemeClr val="bg1"/>
              </a:solidFill>
            </a:endParaRPr>
          </a:p>
        </p:txBody>
      </p:sp>
      <p:graphicFrame>
        <p:nvGraphicFramePr>
          <p:cNvPr id="5" name="Content Placeholder 2">
            <a:extLst>
              <a:ext uri="{FF2B5EF4-FFF2-40B4-BE49-F238E27FC236}">
                <a16:creationId xmlns:a16="http://schemas.microsoft.com/office/drawing/2014/main" id="{ED4D163A-4820-4C8A-E660-9F1D50DC69DA}"/>
              </a:ext>
            </a:extLst>
          </p:cNvPr>
          <p:cNvGraphicFramePr>
            <a:graphicFrameLocks noGrp="1"/>
          </p:cNvGraphicFramePr>
          <p:nvPr>
            <p:ph idx="1"/>
            <p:extLst>
              <p:ext uri="{D42A27DB-BD31-4B8C-83A1-F6EECF244321}">
                <p14:modId xmlns:p14="http://schemas.microsoft.com/office/powerpoint/2010/main" val="2208557896"/>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tmpAudioRecording.m4a">
            <a:hlinkClick r:id="" action="ppaction://media"/>
            <a:extLst>
              <a:ext uri="{FF2B5EF4-FFF2-40B4-BE49-F238E27FC236}">
                <a16:creationId xmlns:a16="http://schemas.microsoft.com/office/drawing/2014/main" id="{94789511-F9DE-F9C5-1BFD-590AC9493D0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53100" y="3086100"/>
            <a:ext cx="685800" cy="685800"/>
          </a:xfrm>
          <a:prstGeom prst="rect">
            <a:avLst/>
          </a:prstGeom>
        </p:spPr>
      </p:pic>
    </p:spTree>
    <p:extLst>
      <p:ext uri="{BB962C8B-B14F-4D97-AF65-F5344CB8AC3E}">
        <p14:creationId xmlns:p14="http://schemas.microsoft.com/office/powerpoint/2010/main" val="3209764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2D09553-CD31-18D1-B78B-D6DBD6D0EAC7}"/>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62185053-6A5D-4AF5-A493-A8101B797171}"/>
              </a:ext>
            </a:extLst>
          </p:cNvPr>
          <p:cNvSpPr txBox="1"/>
          <p:nvPr/>
        </p:nvSpPr>
        <p:spPr>
          <a:xfrm>
            <a:off x="1014413" y="395049"/>
            <a:ext cx="1828800" cy="369332"/>
          </a:xfrm>
          <a:prstGeom prst="rect">
            <a:avLst/>
          </a:prstGeom>
          <a:solidFill>
            <a:schemeClr val="accent5">
              <a:lumMod val="20000"/>
              <a:lumOff val="80000"/>
            </a:schemeClr>
          </a:solidFill>
        </p:spPr>
        <p:txBody>
          <a:bodyPr wrap="square" rtlCol="0">
            <a:spAutoFit/>
          </a:bodyPr>
          <a:lstStyle/>
          <a:p>
            <a:pPr algn="l"/>
            <a:r>
              <a:rPr lang="en-GB" b="1" dirty="0"/>
              <a:t>References </a:t>
            </a:r>
            <a:endParaRPr lang="en-US" b="1" dirty="0"/>
          </a:p>
        </p:txBody>
      </p:sp>
      <p:sp>
        <p:nvSpPr>
          <p:cNvPr id="6" name="Content Placeholder 5">
            <a:extLst>
              <a:ext uri="{FF2B5EF4-FFF2-40B4-BE49-F238E27FC236}">
                <a16:creationId xmlns:a16="http://schemas.microsoft.com/office/drawing/2014/main" id="{7BBCDFC4-2015-EAD7-9B9C-E33DEC94573C}"/>
              </a:ext>
            </a:extLst>
          </p:cNvPr>
          <p:cNvSpPr>
            <a:spLocks noGrp="1"/>
          </p:cNvSpPr>
          <p:nvPr>
            <p:ph idx="1"/>
          </p:nvPr>
        </p:nvSpPr>
        <p:spPr>
          <a:xfrm>
            <a:off x="838200" y="1168002"/>
            <a:ext cx="10515600" cy="4950619"/>
          </a:xfrm>
        </p:spPr>
        <p:txBody>
          <a:bodyPr>
            <a:normAutofit fontScale="55000" lnSpcReduction="20000"/>
          </a:bodyPr>
          <a:lstStyle/>
          <a:p>
            <a:r>
              <a:rPr lang="en-GB" dirty="0" err="1"/>
              <a:t>Alboul</a:t>
            </a:r>
            <a:r>
              <a:rPr lang="en-GB" dirty="0"/>
              <a:t>, L., </a:t>
            </a:r>
            <a:r>
              <a:rPr lang="en-GB" dirty="0" err="1"/>
              <a:t>Dimitrova</a:t>
            </a:r>
            <a:r>
              <a:rPr lang="en-GB" dirty="0"/>
              <a:t>, M., </a:t>
            </a:r>
            <a:r>
              <a:rPr lang="en-GB" dirty="0" err="1"/>
              <a:t>Lekova</a:t>
            </a:r>
            <a:r>
              <a:rPr lang="en-GB" dirty="0"/>
              <a:t>, A., </a:t>
            </a:r>
            <a:r>
              <a:rPr lang="en-GB" dirty="0" err="1"/>
              <a:t>Kaburlasos</a:t>
            </a:r>
            <a:r>
              <a:rPr lang="en-GB" dirty="0"/>
              <a:t>, V.G. and </a:t>
            </a:r>
            <a:r>
              <a:rPr lang="en-GB" dirty="0" err="1"/>
              <a:t>Mitrouchev</a:t>
            </a:r>
            <a:r>
              <a:rPr lang="en-GB" dirty="0"/>
              <a:t>, P. (2023) ‘</a:t>
            </a:r>
            <a:r>
              <a:rPr lang="en-GB" i="1" dirty="0"/>
              <a:t>Emerging technologies for assistive robotics: Current challenges and perspectives’, Frontiers in Robotics and AI</a:t>
            </a:r>
            <a:r>
              <a:rPr lang="en-GB" dirty="0"/>
              <a:t>, 10, 1288360. </a:t>
            </a:r>
            <a:r>
              <a:rPr lang="en-GB" dirty="0">
                <a:hlinkClick r:id="rId2"/>
              </a:rPr>
              <a:t>https://doi.org/10.3389/frobt.2023.1288360</a:t>
            </a:r>
            <a:endParaRPr lang="en-GB" dirty="0"/>
          </a:p>
          <a:p>
            <a:r>
              <a:rPr lang="en-GB" dirty="0"/>
              <a:t>Age UK (2021) </a:t>
            </a:r>
            <a:r>
              <a:rPr lang="en-GB" i="1" dirty="0"/>
              <a:t>Later life in the United Kingdom 2021</a:t>
            </a:r>
            <a:r>
              <a:rPr lang="en-GB" dirty="0"/>
              <a:t>. Available at: </a:t>
            </a:r>
            <a:r>
              <a:rPr lang="en-GB" dirty="0">
                <a:hlinkClick r:id="rId3"/>
              </a:rPr>
              <a:t>https://www.ageuk.org.uk/our-impact/policy-research/later-life-in-the-uk/</a:t>
            </a:r>
            <a:r>
              <a:rPr lang="en-GB" dirty="0"/>
              <a:t> (Accessed: 14.October 2025).</a:t>
            </a:r>
          </a:p>
          <a:p>
            <a:r>
              <a:rPr lang="en-GB" dirty="0"/>
              <a:t>Age UK (2023) </a:t>
            </a:r>
            <a:r>
              <a:rPr lang="en-GB" i="1" dirty="0"/>
              <a:t>Digital inclusion and older people. </a:t>
            </a:r>
            <a:r>
              <a:rPr lang="en-GB" dirty="0"/>
              <a:t>Available at: </a:t>
            </a:r>
            <a:r>
              <a:rPr lang="en-GB" dirty="0">
                <a:hlinkClick r:id="rId4"/>
              </a:rPr>
              <a:t>https://www.ageuk.org.uk</a:t>
            </a:r>
            <a:r>
              <a:rPr lang="en-GB" dirty="0"/>
              <a:t> (Accessed: 15 October 2025).
</a:t>
            </a:r>
            <a:r>
              <a:rPr lang="en-GB" dirty="0" err="1"/>
              <a:t>Atchley</a:t>
            </a:r>
            <a:r>
              <a:rPr lang="en-GB" dirty="0"/>
              <a:t>, R.C. (1989) ‘</a:t>
            </a:r>
            <a:r>
              <a:rPr lang="en-GB" i="1" dirty="0"/>
              <a:t>A continuity theory of normal aging’, The Gerontologist,</a:t>
            </a:r>
            <a:r>
              <a:rPr lang="en-GB" dirty="0"/>
              <a:t> 29(2), pp.183–190. https://doi.org/10.1093/geront/29.2.183
</a:t>
            </a:r>
            <a:r>
              <a:rPr lang="en-GB" dirty="0" err="1"/>
              <a:t>Buettner</a:t>
            </a:r>
            <a:r>
              <a:rPr lang="en-GB" dirty="0"/>
              <a:t>, D. (2019) The blue zones: Lessons for living longer from the people who’ve lived the longest. Washington, D.C.: National Geographic.
Care Act 2014 (2014)</a:t>
            </a:r>
            <a:r>
              <a:rPr lang="en-GB" i="1" dirty="0"/>
              <a:t> Chapter 23. London: The Stationery Office. A</a:t>
            </a:r>
            <a:r>
              <a:rPr lang="en-GB" dirty="0"/>
              <a:t>vailable at: </a:t>
            </a:r>
            <a:r>
              <a:rPr lang="en-GB" dirty="0">
                <a:hlinkClick r:id="rId5"/>
              </a:rPr>
              <a:t>https://www.legislation.gov.uk/ukpga/2014/23/contents/enacted</a:t>
            </a:r>
            <a:r>
              <a:rPr lang="en-GB" dirty="0"/>
              <a:t>  (Accessed: 15 October</a:t>
            </a:r>
          </a:p>
          <a:p>
            <a:r>
              <a:rPr lang="en-GB" dirty="0"/>
              <a:t>Care Quality Commission (CQC) (2022)</a:t>
            </a:r>
            <a:r>
              <a:rPr lang="en-GB" i="1" dirty="0"/>
              <a:t> The state of health care and adult social care in England 2021/22</a:t>
            </a:r>
            <a:r>
              <a:rPr lang="en-GB" dirty="0"/>
              <a:t>. Available at: </a:t>
            </a:r>
            <a:r>
              <a:rPr lang="en-GB" dirty="0">
                <a:hlinkClick r:id="rId6"/>
              </a:rPr>
              <a:t>https://www.cqc.org.uk/publications/themed-work/state-health-care-adult-social-care-england-202122</a:t>
            </a:r>
            <a:r>
              <a:rPr lang="en-GB" dirty="0"/>
              <a:t>  (Accessed: 16 October 2025).
De Boer, B., </a:t>
            </a:r>
            <a:r>
              <a:rPr lang="en-GB" dirty="0" err="1"/>
              <a:t>Hamers</a:t>
            </a:r>
            <a:r>
              <a:rPr lang="en-GB" dirty="0"/>
              <a:t>, J.P.H., </a:t>
            </a:r>
            <a:r>
              <a:rPr lang="en-GB" dirty="0" err="1"/>
              <a:t>Zwakhalen</a:t>
            </a:r>
            <a:r>
              <a:rPr lang="en-GB" dirty="0"/>
              <a:t>, S.M.G., Tan, F.E.S., </a:t>
            </a:r>
            <a:r>
              <a:rPr lang="en-GB" dirty="0" err="1"/>
              <a:t>Beerens</a:t>
            </a:r>
            <a:r>
              <a:rPr lang="en-GB" dirty="0"/>
              <a:t>, H.C. And </a:t>
            </a:r>
            <a:r>
              <a:rPr lang="en-GB" dirty="0" err="1"/>
              <a:t>Verbeek</a:t>
            </a:r>
            <a:r>
              <a:rPr lang="en-GB" dirty="0"/>
              <a:t>, H. (2017) ‘</a:t>
            </a:r>
            <a:r>
              <a:rPr lang="en-GB" i="1" dirty="0"/>
              <a:t>Green care living arrangements for people with dementia: Effects on quality of life’,</a:t>
            </a:r>
            <a:r>
              <a:rPr lang="en-GB" dirty="0"/>
              <a:t> Journal of the American Medical Directors Association, 18(1), pp.66–71. </a:t>
            </a:r>
            <a:r>
              <a:rPr lang="en-GB" dirty="0">
                <a:hlinkClick r:id="rId7"/>
              </a:rPr>
              <a:t>https://doi.org/10.1016/j.jamda.2016.10.013</a:t>
            </a:r>
            <a:r>
              <a:rPr lang="en-GB" dirty="0"/>
              <a:t> </a:t>
            </a:r>
          </a:p>
          <a:p>
            <a:r>
              <a:rPr lang="en-GB" dirty="0"/>
              <a:t>Department of Health and Social Care (2014) Care Act 2014. Available at: </a:t>
            </a:r>
            <a:r>
              <a:rPr lang="en-GB" dirty="0">
                <a:hlinkClick r:id="rId5"/>
              </a:rPr>
              <a:t>https://www.legislation.gov.uk/ukpga/2014/23/contents/enacted</a:t>
            </a:r>
            <a:r>
              <a:rPr lang="en-GB" dirty="0"/>
              <a:t>  (Accessed: 12.October 2025).
Di, S., </a:t>
            </a:r>
            <a:r>
              <a:rPr lang="en-GB" dirty="0" err="1"/>
              <a:t>Alizadeh-Khoei</a:t>
            </a:r>
            <a:r>
              <a:rPr lang="en-GB" dirty="0"/>
              <a:t>, M. And Ahmadi, F. (2019) ‘</a:t>
            </a:r>
            <a:r>
              <a:rPr lang="en-GB" i="1" dirty="0"/>
              <a:t>Understanding the care needs of older adults: A scoping revie</a:t>
            </a:r>
            <a:r>
              <a:rPr lang="en-GB" dirty="0"/>
              <a:t>w using the ICF framework’, BMC Geriatrics, 19(1), pp.1–14. </a:t>
            </a:r>
            <a:r>
              <a:rPr lang="en-GB" dirty="0">
                <a:hlinkClick r:id="rId8"/>
              </a:rPr>
              <a:t>https://doi.org/10.1186/s12877-019-1189-9</a:t>
            </a:r>
            <a:r>
              <a:rPr lang="en-GB" dirty="0"/>
              <a:t> </a:t>
            </a:r>
          </a:p>
        </p:txBody>
      </p:sp>
    </p:spTree>
    <p:extLst>
      <p:ext uri="{BB962C8B-B14F-4D97-AF65-F5344CB8AC3E}">
        <p14:creationId xmlns:p14="http://schemas.microsoft.com/office/powerpoint/2010/main" val="11089977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B8B6E3-D68C-3054-3C8C-E2B8A458C293}"/>
              </a:ext>
            </a:extLst>
          </p:cNvPr>
          <p:cNvSpPr>
            <a:spLocks noGrp="1"/>
          </p:cNvSpPr>
          <p:nvPr>
            <p:ph idx="1"/>
          </p:nvPr>
        </p:nvSpPr>
        <p:spPr>
          <a:xfrm>
            <a:off x="695325" y="596503"/>
            <a:ext cx="10515600" cy="5664994"/>
          </a:xfrm>
        </p:spPr>
        <p:txBody>
          <a:bodyPr>
            <a:normAutofit fontScale="55000" lnSpcReduction="20000"/>
          </a:bodyPr>
          <a:lstStyle/>
          <a:p>
            <a:r>
              <a:rPr lang="en-GB" dirty="0"/>
              <a:t>Equality Act 2010 (2010) </a:t>
            </a:r>
            <a:r>
              <a:rPr lang="en-GB" i="1" dirty="0"/>
              <a:t>Chapter 15</a:t>
            </a:r>
            <a:r>
              <a:rPr lang="en-GB" dirty="0"/>
              <a:t>. London: The Stationery Office. Available at: </a:t>
            </a:r>
            <a:r>
              <a:rPr lang="en-GB" dirty="0">
                <a:hlinkClick r:id="rId2"/>
              </a:rPr>
              <a:t>https://www.legislation.gov.uk/ukpga/2010/15/contents/enacted</a:t>
            </a:r>
            <a:r>
              <a:rPr lang="en-GB" dirty="0"/>
              <a:t> (Accessed: 15 October 2025).</a:t>
            </a:r>
          </a:p>
          <a:p>
            <a:r>
              <a:rPr lang="en-GB" dirty="0" err="1"/>
              <a:t>Havighurst</a:t>
            </a:r>
            <a:r>
              <a:rPr lang="en-GB" dirty="0"/>
              <a:t>, R.J. (1961) ‘Successful aging’, </a:t>
            </a:r>
            <a:r>
              <a:rPr lang="en-GB" i="1" dirty="0"/>
              <a:t>The Gerontologist</a:t>
            </a:r>
            <a:r>
              <a:rPr lang="en-GB" dirty="0"/>
              <a:t>, 1(1), pp.8–13. </a:t>
            </a:r>
            <a:r>
              <a:rPr lang="en-GB" dirty="0">
                <a:hlinkClick r:id="rId3"/>
              </a:rPr>
              <a:t>https://doi.org/10.1093/geront/1.1.8</a:t>
            </a:r>
            <a:endParaRPr lang="en-GB" dirty="0"/>
          </a:p>
          <a:p>
            <a:r>
              <a:rPr lang="en-GB" dirty="0"/>
              <a:t>Kirkwood, T.B.L. (1997) ‘The origins of human ageing’, </a:t>
            </a:r>
            <a:r>
              <a:rPr lang="en-GB" i="1" dirty="0"/>
              <a:t>Philosophical Transactions of the Royal Society B: Biological Sciences</a:t>
            </a:r>
            <a:r>
              <a:rPr lang="en-GB" dirty="0"/>
              <a:t>, 352(1363), pp.1707–1722. </a:t>
            </a:r>
            <a:r>
              <a:rPr lang="en-GB" dirty="0">
                <a:hlinkClick r:id="rId4"/>
              </a:rPr>
              <a:t>https://doi.org/10.1098/rstb.1997.0160</a:t>
            </a:r>
            <a:endParaRPr lang="en-GB" dirty="0"/>
          </a:p>
          <a:p>
            <a:r>
              <a:rPr lang="en-GB" dirty="0"/>
              <a:t>Miller, E.A., Polson, D. And </a:t>
            </a:r>
            <a:r>
              <a:rPr lang="en-GB" dirty="0" err="1"/>
              <a:t>Kiami</a:t>
            </a:r>
            <a:r>
              <a:rPr lang="en-GB" dirty="0"/>
              <a:t>, S. (2020) ‘</a:t>
            </a:r>
            <a:r>
              <a:rPr lang="en-GB" dirty="0" err="1"/>
              <a:t>Telecare</a:t>
            </a:r>
            <a:r>
              <a:rPr lang="en-GB" dirty="0"/>
              <a:t> and older people: Supporting independence in the digital age’, Journal of Aging &amp; Health, 32(9), pp.1057–1074. </a:t>
            </a:r>
            <a:r>
              <a:rPr lang="en-GB" dirty="0">
                <a:hlinkClick r:id="rId5"/>
              </a:rPr>
              <a:t>https://doi.org/10.1177/0898264320921206</a:t>
            </a:r>
            <a:r>
              <a:rPr lang="en-GB" dirty="0"/>
              <a:t> 
National Institute for Health and Care Excellence (NICE) (2022) </a:t>
            </a:r>
            <a:r>
              <a:rPr lang="en-GB" i="1" dirty="0"/>
              <a:t>Integrated health and social care for older people with multiple long-term conditions. London: NICE</a:t>
            </a:r>
            <a:r>
              <a:rPr lang="en-GB" dirty="0"/>
              <a:t>. Available at: </a:t>
            </a:r>
            <a:r>
              <a:rPr lang="en-GB" dirty="0">
                <a:hlinkClick r:id="rId6"/>
              </a:rPr>
              <a:t>https://www.nice.org.uk</a:t>
            </a:r>
            <a:r>
              <a:rPr lang="en-GB" dirty="0"/>
              <a:t> (Accessed: 13.October 2025).
NHS England (2019) The NHS long term plan. Available at: </a:t>
            </a:r>
            <a:r>
              <a:rPr lang="en-GB" dirty="0">
                <a:hlinkClick r:id="rId7"/>
              </a:rPr>
              <a:t>https://www.longtermplan.nhs.uk</a:t>
            </a:r>
            <a:r>
              <a:rPr lang="en-GB" dirty="0"/>
              <a:t>  (Accessed: 15 October 2025).</a:t>
            </a:r>
          </a:p>
          <a:p>
            <a:r>
              <a:rPr lang="en-GB" dirty="0"/>
              <a:t>Office for National Statistics (ONS) (2022) Overview of the UK population: February 2022. Available at: </a:t>
            </a:r>
            <a:r>
              <a:rPr lang="en-GB" dirty="0">
                <a:hlinkClick r:id="rId8"/>
              </a:rPr>
              <a:t>https://www.ons.gov.uk/peoplepopulationandcommunity/populationandmigration/populationestimates/articles/overviewoftheukpopulation/february2022</a:t>
            </a:r>
            <a:r>
              <a:rPr lang="en-GB" dirty="0"/>
              <a:t> (Accessed: 14. October 2025).
Skills for Care (2023) The state of the adult social care sector and workforce in England 2023. Available at: </a:t>
            </a:r>
            <a:r>
              <a:rPr lang="en-GB" dirty="0">
                <a:hlinkClick r:id="rId9"/>
              </a:rPr>
              <a:t>https://www.skillsforcare.org.uk</a:t>
            </a:r>
            <a:r>
              <a:rPr lang="en-GB" dirty="0"/>
              <a:t>  (Accessed: 13.October 2025).</a:t>
            </a:r>
          </a:p>
          <a:p>
            <a:r>
              <a:rPr lang="en-GB" dirty="0" err="1"/>
              <a:t>Stibich</a:t>
            </a:r>
            <a:r>
              <a:rPr lang="en-GB" dirty="0"/>
              <a:t>, M. And </a:t>
            </a:r>
            <a:r>
              <a:rPr lang="en-GB" dirty="0" err="1"/>
              <a:t>Sweigard</a:t>
            </a:r>
            <a:r>
              <a:rPr lang="en-GB" dirty="0"/>
              <a:t>, J. (2022) Wear-and-tear theory of aging. </a:t>
            </a:r>
            <a:r>
              <a:rPr lang="en-GB" dirty="0" err="1"/>
              <a:t>Verywell</a:t>
            </a:r>
            <a:r>
              <a:rPr lang="en-GB" dirty="0"/>
              <a:t> Health. Available at: </a:t>
            </a:r>
            <a:r>
              <a:rPr lang="en-GB" dirty="0">
                <a:hlinkClick r:id="rId10"/>
              </a:rPr>
              <a:t>https://www.verywellhealth.com/wear-and-tear-theory-of-aging-2224235</a:t>
            </a:r>
            <a:r>
              <a:rPr lang="en-GB" dirty="0"/>
              <a:t> (Accessed: 15 October 2025).
United Nations (UN) (2020) World population ageing 2019 highlights. New York: United Nations. Available at: </a:t>
            </a:r>
            <a:r>
              <a:rPr lang="en-GB" dirty="0">
                <a:hlinkClick r:id="rId11"/>
              </a:rPr>
              <a:t>https://www.un.org/development/desa/pd/content/world-population-ageing-2019</a:t>
            </a:r>
            <a:r>
              <a:rPr lang="en-GB" dirty="0"/>
              <a:t>  (Accessed: 15 October 2025).</a:t>
            </a:r>
          </a:p>
          <a:p>
            <a:r>
              <a:rPr lang="en-GB" dirty="0" err="1"/>
              <a:t>Willcox</a:t>
            </a:r>
            <a:r>
              <a:rPr lang="en-GB" dirty="0"/>
              <a:t>, D.C., </a:t>
            </a:r>
            <a:r>
              <a:rPr lang="en-GB" dirty="0" err="1"/>
              <a:t>Willcox</a:t>
            </a:r>
            <a:r>
              <a:rPr lang="en-GB" dirty="0"/>
              <a:t>, B.J. And Suzuki, M. (2014) The Okinawa program: How the world’s longest-lived people achieve everlasting health—and how you can too. New York: Clarkson Potter.
World Health Organization (WHO) (2021) Decade of healthy ageing: Baseline report. Geneva: World Health Organization. Available at: </a:t>
            </a:r>
            <a:r>
              <a:rPr lang="en-GB" dirty="0">
                <a:hlinkClick r:id="rId12"/>
              </a:rPr>
              <a:t>https://www.who.int/publications/i/item/9789240017900</a:t>
            </a:r>
            <a:r>
              <a:rPr lang="en-GB" dirty="0"/>
              <a:t>  (Accessed: 15 October 2025).</a:t>
            </a:r>
          </a:p>
          <a:p>
            <a:r>
              <a:rPr lang="en-GB" dirty="0"/>
              <a:t>World Health Organization (WHO) (2021) Global strategy and action plan on ageing and health 2016–2020. Geneva: World Health Organization. Available at: </a:t>
            </a:r>
            <a:r>
              <a:rPr lang="en-GB" dirty="0">
                <a:hlinkClick r:id="rId13"/>
              </a:rPr>
              <a:t>https://www.who.int/publications/i/item/9789241513500</a:t>
            </a:r>
            <a:r>
              <a:rPr lang="en-GB" dirty="0"/>
              <a:t>  (Accessed: 18.October 2025).</a:t>
            </a:r>
          </a:p>
        </p:txBody>
      </p:sp>
    </p:spTree>
    <p:extLst>
      <p:ext uri="{BB962C8B-B14F-4D97-AF65-F5344CB8AC3E}">
        <p14:creationId xmlns:p14="http://schemas.microsoft.com/office/powerpoint/2010/main" val="8086155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650360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Introduction</vt:lpstr>
      <vt:lpstr>The Ageing Population: Setting the Scene</vt:lpstr>
      <vt:lpstr>Theoretical Frameworks</vt:lpstr>
      <vt:lpstr>Policy and Legislation</vt:lpstr>
      <vt:lpstr>Evaluation of Current Care Provisions: Residential Care</vt:lpstr>
      <vt:lpstr>Evaluation of Current Care Provisions: Domiciliary and Day Care</vt:lpstr>
      <vt:lpstr>Evaluation of Current Care Provisions: Critical Analysis and Population Impact</vt:lpstr>
      <vt:lpstr>Technological Innovations in Elderly Care</vt:lpstr>
      <vt:lpstr>More Examples of Technological Innovations</vt:lpstr>
      <vt:lpstr>Case Study 1: Dementia Village (The Netherlands)</vt:lpstr>
      <vt:lpstr>Case Study 2: Case Study 2 – The Okinawa Community, Japan</vt:lpstr>
      <vt:lpstr>Recommendations for Improvement</vt:lpstr>
      <vt:lpstr>Conclusion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Nazmin Malik (2242813)</dc:creator>
  <cp:lastModifiedBy>Nazmin Malik (2242813)</cp:lastModifiedBy>
  <cp:revision>11</cp:revision>
  <dcterms:created xsi:type="dcterms:W3CDTF">2025-10-13T19:30:29Z</dcterms:created>
  <dcterms:modified xsi:type="dcterms:W3CDTF">2025-10-25T12:28:54Z</dcterms:modified>
</cp:coreProperties>
</file>