
<file path=[Content_Types].xml><?xml version="1.0" encoding="utf-8"?>
<Types xmlns="http://schemas.openxmlformats.org/package/2006/content-types">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7"/>
  </p:notesMasterIdLst>
  <p:sldIdLst>
    <p:sldId id="256" r:id="rId2"/>
    <p:sldId id="271"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Lst>
  <p:sldSz cx="9144000" cy="5143500" type="screen16x9"/>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98" d="100"/>
          <a:sy n="98" d="100"/>
        </p:scale>
        <p:origin x="360" y="6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516004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VOICE-OVER SCRIPT — SLIDE 1 (Cover) ~30 seconds
Good [morning / afternoon]. My name is [Your Name], student number [Your ID]. This presentation is submitted for the module Introduction to Physiology, module code BMHP5023, as Component 2 of the assessment.
Today I will be presenting a care plan for a fictional patient with Type 2 Diabetes Mellitus. I will cover the relevant anatomy and physiology of the cardiovascular system, examine how Type 2 Diabetes affects that system, and propose an evidence-based care plan grounded in NHS and NICE guidelines.
Please note that the patient used in this presentation is entirely fictional. No real names or identifiable personal information are used.</a:t>
            </a:r>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104BBA9-B482-59A2-7F10-F81AF3A7722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49CF48B-158F-CE8B-3705-0F8E585E25C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44B43D7-DA6B-BB2F-D630-FBDAD46D2B87}"/>
              </a:ext>
            </a:extLst>
          </p:cNvPr>
          <p:cNvSpPr>
            <a:spLocks noGrp="1"/>
          </p:cNvSpPr>
          <p:nvPr>
            <p:ph type="body" idx="1"/>
          </p:nvPr>
        </p:nvSpPr>
        <p:spPr/>
        <p:txBody>
          <a:bodyPr/>
          <a:lstStyle/>
          <a:p>
            <a:r>
              <a:rPr lang="en-US" dirty="0"/>
              <a:t>VOICE-OVER SCRIPT — SLIDE 2 (Introduction) ~1 minute
Type 2 Diabetes Mellitus — often abbreviated as T2DM — is a chronic metabolic disorder in which the body's cells fail to respond properly to insulin. This leads to persistently elevated blood glucose levels, a condition known as hyperglycaemia. As Tortora and Derrickson explain in their Principles of Anatomy and Physiology, this occurs due to a combination of insulin resistance and impaired secretion from the pancreatic beta cells.
For this presentation, I have chosen Type 2 Diabetes as it falls within the Cardiovascular Disease category specified in the assessment brief. The reason for this categorisation is significant: T2DM carries a two to four times higher risk of cardiovascular complications, including coronary artery disease and stroke, compared to the general population — as reported by the British Heart Foundation.
In terms of scale, Diabetes UK reports that approximately 4.4 million people in the UK are currently diagnosed with diabetes, with Type 2 accounting for around 90% of those cases. The NHS spends in excess of ten billion pounds annually on diabetes-related care.
In Week 1, Session 1 of this module, we learned that understanding physiology assists health and social care professionals in developing effective care plans. That principle directly underpins everything in this presentation. I will now walk through the patient profile, the relevant anatomy and physiology, the pathophysiology of the disease, and finally an evidence-based care plan.</a:t>
            </a:r>
          </a:p>
        </p:txBody>
      </p:sp>
      <p:sp>
        <p:nvSpPr>
          <p:cNvPr id="4" name="Slide Number Placeholder 3">
            <a:extLst>
              <a:ext uri="{FF2B5EF4-FFF2-40B4-BE49-F238E27FC236}">
                <a16:creationId xmlns:a16="http://schemas.microsoft.com/office/drawing/2014/main" id="{849D9419-A914-975D-DCD2-D5CDD348D158}"/>
              </a:ext>
            </a:extLst>
          </p:cNvPr>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58344191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VOICE-OVER SCRIPT — SLIDE 3 (Patient Profile) ~1 minute
For the purpose of this presentation, I will be discussing a fictional patient referred to as Mr. D.O. He is a 58-year-old male of South Asian British-Pakistani background, working as an office administrator. He was diagnosed with Type 2 Diabetes Mellitus three years ago, and also has hypertension.
His most recent HbA1c — which is a blood test that reflects average blood glucose levels over approximately three months — is 72 millimoles per mole. This is significantly above the NICE NG28 target of below 53 millimoles per mole, indicating poor glycaemic control.
In terms of lifestyle risk factors, Mr. D.O. is physically inactive due to his sedentary occupation. His diet is high in refined carbohydrates and saturated fats. His BMI is 31.2, placing him in the obese category. He is an ex-smoker of 10 years, and his current alcohol intake of approximately 18 units per week exceeds the NHS recommended maximum of 14 units per week.
His South Asian ethnicity is a clinically recognised risk factor — NICE NG28 specifically notes that people of South Asian background are at significantly higher risk of Type 2 Diabetes, often at lower BMI thresholds than the general population.
He presents with classic symptoms of uncontrolled T2DM: fatigue, polydipsia — that is excessive thirst — polyuria, or frequent urination, and slow wound healing. All of these symptoms directly reflect the physiological effects of chronic hyperglycaemia that I will describe in the following slides.</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VOICE-OVER SCRIPT — SLIDE 4 (Anatomy) ~1.5 minutes
The cardiovascular system is composed of three main components: the heart, the blood vessels, and the blood itself. As covered in Week 4, Session 1 of this module, the cardiovascular system operates as a double pump — a pulmonary circuit supplying the lungs, and a systemic circuit supplying the rest of the body.
The heart is located in the thoracic cavity, sitting between the lungs in a region called the mediastinum, and is slightly deflected to the left. It has four chambers: the right atrium, right ventricle, left atrium, and left ventricle. The ventricles are the most muscular chambers and are responsible for pumping blood out of the heart. The heart's electrical impulse originates at the sinoatrial node — often called the heart's natural pacemaker.
The blood vessels form an extensive network. Arteries carry oxygenated blood away from the heart, with the aorta being the largest artery, carrying blood from the left ventricle into systemic circulation. Blood flows from arteries into arterioles, then into the capillaries — the site where oxygen and nutrients are exchanged with body tissues. Deoxygenated blood then returns via venules and veins to the right atrium through the superior and inferior vena cava.
I want to draw particular attention to the endothelium — the single-cell lining on the inside of every blood vessel. This structure is especially important in our patient because, as I will explain in slide 6, chronic hyperglycaemia in Type 2 Diabetes specifically damages the endothelium, which is the first step in the development of cardiovascular complications.</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VOICE-OVER SCRIPT — SLIDE 5 (Normal Physiology) ~1.5 minutes
Before we examine what goes wrong in Type 2 Diabetes, it is important to understand normal cardiovascular and metabolic physiology.
The heart operates through a continuous cycle of systole — ventricular contraction — and diastole — ventricular relaxation. Cardiac output, which is the volume of blood pumped per minute, equals heart rate multiplied by stroke volume. A normal resting heart rate is between 60 and 100 beats per minute, and normal blood pressure is 120 over 80 millimetres of mercury.
As covered in Week 4 of this module, the heart rate is regulated by the autonomic nervous system. The sympathetic nervous system increases heart rate in response to stress or exercise, while the parasympathetic system — via the vagus nerve — slows it during rest. The cardiovascular centre in the medulla oblongata constantly monitors oxygen, carbon dioxide, and blood pressure levels to maintain homeostasis — a concept we explored in depth in Week 3 on the nervous system and Week 8 on homeostasis.
Now, turning to metabolic physiology — in a healthy individual, after a meal, rising blood glucose stimulates the pancreatic beta cells, located in the islets of Langerhans, to secrete insulin. Insulin binds to receptors on body cells, enabling glucose to enter the cell for energy production. Normal fasting blood glucose is maintained between 4 and 7 millimoles per litre. When blood glucose falls, the alpha cells of the pancreas secrete glucagon, which stimulates the liver to release stored glucose — a classic example of negative feedback homeostasis.
In Type 2 Diabetes, this entire mechanism breaks down. I will now explain exactly how.</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VOICE-OVER SCRIPT — SLIDE 6 (Pathophysiology) ~1.5 minutes
This slide presents what I consider the most critical part of the presentation — the chain of physiological events through which Type 2 Diabetes damages the cardiovascular system.
It begins with insulin resistance. The cells of Mr. D.O.'s body have become progressively less responsive to insulin, meaning glucose cannot efficiently enter the cells even when insulin is present. The result is chronically elevated blood glucose — hyperglycaemia.
The second stage is the consequence of chronic hyperglycaemia. Excess glucose molecules undergo a process called glycation — they bind chemically to proteins and lipids in blood vessel walls. This causes oxidative stress and structural damage at the cellular level. This connects directly to what we studied in Week 2 of this module on cell structure — where we learned that cell damage leads to organ and system failure.
The third stage is endothelial dysfunction. The glycation damage impairs the endothelium's ability to produce nitric oxide — a molecule that normally keeps blood vessels relaxed and dilated. Without adequate nitric oxide, arteries stiffen and blood pressure rises — exacerbating Mr. D.O.'s existing hypertension.
Stage four is atherosclerosis — chronic inflammation caused by endothelial damage attracts LDL cholesterol and inflammatory cells to the vessel wall, gradually building up a plaque, or atheroma. This progressively narrows the lumen of the coronary and peripheral arteries.
The final stage is the clinical endpoint. If a plaque ruptures, it triggers clot formation — potentially causing a myocardial infarction or stroke. As the British Heart Foundation reports, people with Type 2 Diabetes have two to four times the cardiovascular risk of the general population.
Mr. D.O. also faces complications including diabetic nephropathy, retinopathy, and peripheral neuropathy — all caused by the same underlying mechanism of vascular damage from chronic hyperglycaemia.</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VOICE-OVER SCRIPT — SLIDE 7 (Lifestyle Risk Factors) ~1 minute
This slide connects Mr. D.O.'s specific lifestyle factors — introduced in his patient profile on slide 3 — to their direct physiological consequences.
Starting with physical inactivity: exercise normally increases insulin sensitivity in skeletal muscle, allowing glucose to enter cells independently of insulin. Mr. D.O.'s sedentary lifestyle means this mechanism is underutilised, worsening hyperglycaemia. NICE NG28 highlights physical inactivity as one of the primary modifiable risk factors for Type 2 Diabetes.
His diet, high in refined carbohydrates and saturated fats, contributes in two ways. Refined carbohydrates cause rapid blood glucose spikes, while saturated fats raise LDL cholesterol, accelerating atherosclerosis. This connects to what we studied in Week 2 of this module on the chemicals of life — specifically triglycerides, which are a type of fat found in the blood that, when elevated, directly increase cardiovascular risk.
Mr. D.O.'s obesity — with a BMI of 31.2 — is particularly significant. Adipose tissue is not simply a passive energy store; it actively secretes inflammatory molecules called cytokines, including tumour necrosis factor alpha, which directly worsen insulin resistance at the cellular level.
His alcohol consumption of 18 units per week exceeds the NHS guideline by four units, contributing to elevated blood pressure and excess caloric intake.
Finally, his South Asian ethnicity is a recognised independent risk factor. NICE NG28 specifically acknowledges that people of South Asian background can develop Type 2 Diabetes at BMI levels lower than the standard obesity threshold, due to a genetic tendency towards central adiposity and higher visceral fat deposition.</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VOICE-OVER SCRIPT — SLIDE 8 (Monitoring) ~1 minute
An effective care plan for Mr. D.O. begins with structured, evidence-based monitoring — a cornerstone of diabetic care according to NICE Guideline NG28.
The most important monitoring measure is HbA1c — glycated haemoglobin. This blood test reflects average blood glucose levels over approximately three months. Mr. D.O.'s current HbA1c of 72 millimoles per mole is significantly above the NICE target of below 53. This means that, at a cellular level, the endothelial damage described on slide 6 is ongoing. Reducing HbA1c is the single most impactful intervention for preventing his cardiovascular and microvascular complications.
Blood pressure monitoring is equally critical. Mr. D.O. already has hypertension, and NICE NG28 sets a target of below 140 over 80 millimetres of mercury — or below 130 over 80 if complications such as renal or eye disease are present. Every increment of blood pressure above target accelerates atherosclerosis.
Annual lipid profiles are needed to monitor LDL cholesterol, which drives plaque formation. The target of below 2 millimoles per litre is specified in NICE NG238 on cardiovascular disease prevention.
Annual kidney function tests using eGFR and the albumin to creatinine ratio are essential — diabetic nephropathy, caused by hyperglycaemia damaging the glomerular capillaries, is a serious complication that can progress to renal failure if not detected early.
Annual diabetic foot assessments and retinal screening are also mandated under NHS guidelines, as peripheral neuropathy and retinopathy are both directly caused by the vascular damage mechanisms we discussed on slide 6.</a:t>
            </a:r>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VOICE-OVER SCRIPT — SLIDE 9 (Lifestyle Interventions) ~1 minute
Lifestyle intervention is the most powerful tool in Mr. D.O.'s care plan and should be addressed before or alongside any pharmacological treatment.
Physical activity is the priority. The NHS recommends at least 150 minutes of moderate-intensity exercise per week. The physiological mechanism is direct — exercise increases glucose uptake into skeletal muscle cells through a pathway that is independent of insulin. This means that even in the presence of insulin resistance, exercise can still lower blood glucose. It also lowers blood pressure and improves the lipid profile. I would recommend referral to the NHS Exercise Referral Scheme given his sedentary lifestyle.
For diet, I recommend a Mediterranean-style approach — high in vegetables, wholegrains, lean protein and unsaturated fats, and low in refined carbohydrates and saturated fat. This is directly supported by Week 2 Session 1 of this module on chemicals of life, where we learned that complex carbohydrates digest more slowly than simple sugars, producing a more gradual rise in blood glucose. Referral to an NHS dietitian is recommended.
For weight management, the evidence is clear — Diabetes UK reports that a 5 to 10 percent weight loss significantly improves HbA1c, blood pressure, and lipid levels. I recommend referral to the NHS Diabetes Prevention Programme.
Alcohol reduction is also important — Mr. D.O.'s current intake of 18 units per week directly raises his blood pressure and adds excess caloric load.
Finally, sleep hygiene and mental health support are often overlooked but are physiologically important. As we learned in Week 3, the nervous system — specifically the stress response via cortisol — raises blood glucose. Addressing sleep and psychological wellbeing therefore has a direct metabolic benefit.</a:t>
            </a:r>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VOICE-OVER SCRIPT — SLIDE 10 (Pharmacological Management) ~1 minute
Alongside lifestyle interventions, Mr. D.O. requires a structured pharmacological management plan in line with NICE NG28.
First-line treatment is Metformin. Physiologically, Metformin works by reducing the liver's production of glucose — a process called gluconeogenesis — and by improving insulin sensitivity in peripheral tissues. It does not cause hypoglycaemia and is well-tolerated in most patients. Given Mr. D.O.'s HbA1c of 72, a dose review and possible escalation is needed.
Second-line treatment, given his cardiovascular risk, should be an SGLT2 inhibitor such as Empagliflozin. This drug works by blocking glucose reabsorption in the kidney, causing excess glucose to be excreted in the urine. Importantly, clinical trials including the EMPA-REG OUTCOME trial have shown that SGLT2 inhibitors also reduce cardiovascular mortality in patients with established cardiovascular disease — making this particularly relevant for Mr. D.O.
For his hypertension, an ACE inhibitor such as Ramipril is the recommended first-line antihypertensive in T2DM. It lowers blood pressure by blocking the renin-angiotensin-aldosterone system, and also has a nephroprotective effect — it protects the kidneys from diabetic nephropathy by reducing the protein leakage that occurs with renal damage.
Finally, given Mr. D.O.'s age, ethnicity, and cardiovascular risk profile, NICE NG238 recommends initiating Atorvastatin 20 milligrams to lower LDL cholesterol and reduce cardiovascular risk. Statins do not just lower cholesterol — they also have anti-inflammatory effects on the arterial endothelium, providing additional cardiovascular protection.
All medications should be reviewed annually with shared decision-making and clear patient education on adherence.</a:t>
            </a:r>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VOICE-OVER SCRIPT — SLIDE 11 (Communication) ~1 minute
Effective communication is central to the quality of care Mr. D.O. receives. Good communication is not simply about conveying information — it is about ensuring that the patient understands, feels heard, and is genuinely involved in decisions about their own care.
The NHS Long Term Plan of 2019 enshrines the principle of 'no decision about me without me' — meaning Mr. D.O. must be involved in all care decisions. This connects directly to what we studied in Week 3 of this module on the responsibilities of health and social care professionals. The lecture notes specifically state that 'communicating well and in a way that meets individual needs is essential to comply with duty of care', and that completing care plans ensures care is person-centred.
Practically, this means using plain, accessible language when explaining Mr. D.O.'s HbA1c results and medication changes, rather than assuming he understands clinical terminology. The 'teach-back' technique — asking the patient to explain information back to the clinician — is a simple and effective way to confirm understanding.
Cultural competence is especially important here. Mr. D.O.'s South Asian background means his typical diet will differ from the standard NHS Eatwell Guide. Dietary advice must be adapted to include culturally familiar foods — for example, discussing the glycaemic index of rice and roti rather than simply suggesting 'eat less carbohydrate'. Diabetes UK provides South Asian-specific dietary resources for this reason.
Multidisciplinary team communication is also essential — the GP, diabetologist, dietitian, community nurse, podiatrist and pharmacist all need access to Mr. D.O.'s shared care plan, with timely and accurate documentation at every review.</a:t>
            </a:r>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VOICE-OVER SCRIPT — SLIDE 12 (Ethics) ~1 minute
This slide addresses the ethical dimensions of Mr. D.O.'s care — an area that is essential for demonstrating the higher-level cognitive and transferable skills assessed in this assignment.
I have organised this around six ethical principles that recurred throughout the BMHP5023 module.
First, autonomy — underpinned by the Mental Capacity Act 2005. Mr. D.O. has the legal right to refuse any medication or lifestyle intervention, even if this is clinically inadvisable. Our role as health and social care professionals is to provide full, clear information and to respect his decision. Any refusal must be documented.
Second, beneficence and non-maleficence — doing good while avoiding harm. In practice, this means carefully weighing the benefits of each medication against its risks for this specific individual. The cardiovascular benefits of an SGLT2 inhibitor, for example, must be weighed against the risk of urinary tract infections for Mr. D.O.
Third, confidentiality — all information must be handled under UK GDPR and the NHS Confidentiality Policy. Information shared within the MDT must be on a strict need-to-know basis. This was highlighted repeatedly across module lectures — including in Week 2's cell structure session, where the ethical considerations slide specifically listed 'respect for the patient's privacy and preservation of confidentiality'.
Fourth, justice — equitable access. Mr. D.O. must not receive inferior care due to his ethnicity, background, or language. The NHS Long Term Plan acknowledges health inequalities in South Asian communities, making this an active obligation.
Fifth, informed consent — every test and intervention requires prior, voluntary, capacity-assessed consent.
And sixth, dignity — which was consistently emphasised across all eight weeks of this module.</a:t>
            </a:r>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VOICE-OVER SCRIPT — SLIDE 13 (Analytical Synthesis) ~1 minute
This slide represents the synthesis of everything covered in this presentation — the critical chain linking Mr. D.O.'s lifestyle choices to his cardiovascular disease outcomes.
The chain begins with his lifestyle factors: physical inactivity, a high-calorie diet, obesity, alcohol excess, and a genetic predisposition due to his South Asian ethnicity. These drive insulin resistance, which leads to chronic hyperglycaemia — reflected in his HbA1c of 72 millimoles per mole.
This chronic hyperglycaemia then causes endothelial dysfunction — the single-cell lining of his blood vessels is damaged by glycation and oxidative stress, reducing nitric oxide production and impairing vasodilation. This is the structural mechanism through which his blood pressure is elevated.
The damaged endothelium then becomes the site of atherosclerosis — plaque formation in the coronary and peripheral arteries — progressively narrowing the blood vessel lumen and reducing perfusion to vital organs.
The downstream clinical outcomes — myocardial infarction, stroke, renal failure, diabetic blindness, and limb amputation — are all manifestations of this same underlying process. Crucially, these outcomes are preventable. The care plan I have presented — combining monitoring, lifestyle change, appropriate medication and ethical, person-centred communication — directly interrupts this chain at multiple points.
I also want to acknowledge the limitations of this care plan. Patient adherence cannot be guaranteed. Social determinants of health — including Mr. D.O.'s income, housing, and work pressures — affect outcomes in ways that are beyond purely clinical control. And this care plan, while evidence-based, is built on a fictional profile; real-world practice always requires individualised, holistic assessment.
It is important to show awareness of these limits — this is what distinguishes a critical analysis from a simple description.</a:t>
            </a:r>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VOICE-OVER SCRIPT — SLIDE 14 (Conclusion) ~45 seconds
In conclusion, this presentation has explored the physiological basis of Type 2 Diabetes in a fictional patient, Mr. D.O., from the level of cellular insulin resistance through to macrovascular cardiovascular disease.
I have demonstrated that the cardiovascular system is the primary system affected by T2DM — through the sequential mechanism of endothelial dysfunction, atherosclerosis, and hypertension, all driven by chronic hyperglycaemia. The endocrine system, specifically the pancreatic beta cells, provides the upstream cause through impaired insulin secretion and cellular insulin resistance.
The proposed care plan integrates evidence-based monitoring, lifestyle interventions, and pharmacological management from NICE NG28 and NG238, delivered through person-centred communication that accounts for Mr. D.O.'s cultural background and specific lifestyle risk factors.
Throughout, I have applied an ethical framework of autonomy, beneficence, confidentiality, justice, informed consent and dignity — principles that were consistently emphasised throughout the BMHP5023 module, and which are enshrined in UK legislation and NHS policy.
I acknowledge that this care plan has limitations — adherence, social determinants, and individual patient factors all influence real-world outcomes. But with early, holistic, and evidence-based intervention, the serious cardiovascular complications of Type 2 Diabetes are preventable.
Thank you for listening. I will now move to the reference list.</a:t>
            </a:r>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VOICE-OVER SCRIPT — SLIDE 15 (References)
No voice-over is required for the reference slide. The presentation is now complete. Thank you.</a:t>
            </a:r>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png"/><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2.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2.png"/><Relationship Id="rId5" Type="http://schemas.openxmlformats.org/officeDocument/2006/relationships/image" Target="../media/image3.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2.png"/><Relationship Id="rId5" Type="http://schemas.openxmlformats.org/officeDocument/2006/relationships/image" Target="../media/image1.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2.png"/><Relationship Id="rId5" Type="http://schemas.openxmlformats.org/officeDocument/2006/relationships/image" Target="../media/image4.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2.png"/><Relationship Id="rId5" Type="http://schemas.openxmlformats.org/officeDocument/2006/relationships/image" Target="../media/image5.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2.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2.png"/><Relationship Id="rId5" Type="http://schemas.openxmlformats.org/officeDocument/2006/relationships/image" Target="../media/image6.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2.png"/><Relationship Id="rId5" Type="http://schemas.openxmlformats.org/officeDocument/2006/relationships/image" Target="../media/image7.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2.png"/><Relationship Id="rId5" Type="http://schemas.openxmlformats.org/officeDocument/2006/relationships/image" Target="../media/image8.pn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2.png"/><Relationship Id="rId5" Type="http://schemas.openxmlformats.org/officeDocument/2006/relationships/image" Target="../media/image9.pn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2.png"/><Relationship Id="rId5" Type="http://schemas.openxmlformats.org/officeDocument/2006/relationships/image" Target="../media/image10.png"/><Relationship Id="rId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image" Target="../media/image2.png"/><Relationship Id="rId5" Type="http://schemas.openxmlformats.org/officeDocument/2006/relationships/image" Target="../media/image11.png"/><Relationship Id="rId4"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4.m4a"/><Relationship Id="rId1" Type="http://schemas.microsoft.com/office/2007/relationships/media" Target="../media/media14.m4a"/><Relationship Id="rId5" Type="http://schemas.openxmlformats.org/officeDocument/2006/relationships/image" Target="../media/image2.png"/><Relationship Id="rId4"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5.m4a"/><Relationship Id="rId1" Type="http://schemas.microsoft.com/office/2007/relationships/media" Target="../media/media15.m4a"/><Relationship Id="rId5" Type="http://schemas.openxmlformats.org/officeDocument/2006/relationships/image" Target="../media/image2.png"/><Relationship Id="rId4" Type="http://schemas.openxmlformats.org/officeDocument/2006/relationships/notesSlide" Target="../notesSlides/notesSlide15.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0D2137"/>
        </a:solidFill>
        <a:effectLst/>
      </p:bgPr>
    </p:bg>
    <p:spTree>
      <p:nvGrpSpPr>
        <p:cNvPr id="1" name=""/>
        <p:cNvGrpSpPr/>
        <p:nvPr/>
      </p:nvGrpSpPr>
      <p:grpSpPr>
        <a:xfrm>
          <a:off x="0" y="0"/>
          <a:ext cx="0" cy="0"/>
          <a:chOff x="0" y="0"/>
          <a:chExt cx="0" cy="0"/>
        </a:xfrm>
      </p:grpSpPr>
      <p:sp>
        <p:nvSpPr>
          <p:cNvPr id="2" name="Shape 0"/>
          <p:cNvSpPr/>
          <p:nvPr/>
        </p:nvSpPr>
        <p:spPr>
          <a:xfrm>
            <a:off x="6583680" y="0"/>
            <a:ext cx="2560320" cy="5143500"/>
          </a:xfrm>
          <a:prstGeom prst="rect">
            <a:avLst/>
          </a:prstGeom>
          <a:solidFill>
            <a:srgbClr val="1565C0">
              <a:alpha val="70000"/>
            </a:srgbClr>
          </a:solidFill>
          <a:ln w="12700">
            <a:solidFill>
              <a:srgbClr val="1565C0">
                <a:alpha val="70000"/>
              </a:srgbClr>
            </a:solidFill>
            <a:prstDash val="solid"/>
          </a:ln>
        </p:spPr>
        <p:txBody>
          <a:bodyPr/>
          <a:lstStyle/>
          <a:p>
            <a:endParaRPr lang="en-GB"/>
          </a:p>
        </p:txBody>
      </p:sp>
      <p:sp>
        <p:nvSpPr>
          <p:cNvPr id="3" name="Shape 1"/>
          <p:cNvSpPr/>
          <p:nvPr/>
        </p:nvSpPr>
        <p:spPr>
          <a:xfrm>
            <a:off x="7680960" y="0"/>
            <a:ext cx="1463040" cy="5143500"/>
          </a:xfrm>
          <a:prstGeom prst="rect">
            <a:avLst/>
          </a:prstGeom>
          <a:solidFill>
            <a:srgbClr val="00838F">
              <a:alpha val="80000"/>
            </a:srgbClr>
          </a:solidFill>
          <a:ln w="12700">
            <a:solidFill>
              <a:srgbClr val="00838F">
                <a:alpha val="80000"/>
              </a:srgbClr>
            </a:solidFill>
            <a:prstDash val="solid"/>
          </a:ln>
        </p:spPr>
        <p:txBody>
          <a:bodyPr/>
          <a:lstStyle/>
          <a:p>
            <a:endParaRPr lang="en-GB"/>
          </a:p>
        </p:txBody>
      </p:sp>
      <p:sp>
        <p:nvSpPr>
          <p:cNvPr id="4" name="Shape 2"/>
          <p:cNvSpPr/>
          <p:nvPr/>
        </p:nvSpPr>
        <p:spPr>
          <a:xfrm>
            <a:off x="365760" y="1188720"/>
            <a:ext cx="54864" cy="2194560"/>
          </a:xfrm>
          <a:prstGeom prst="rect">
            <a:avLst/>
          </a:prstGeom>
          <a:solidFill>
            <a:srgbClr val="00838F"/>
          </a:solidFill>
          <a:ln w="12700">
            <a:solidFill>
              <a:srgbClr val="00838F"/>
            </a:solidFill>
            <a:prstDash val="solid"/>
          </a:ln>
        </p:spPr>
        <p:txBody>
          <a:bodyPr/>
          <a:lstStyle/>
          <a:p>
            <a:endParaRPr lang="en-GB"/>
          </a:p>
        </p:txBody>
      </p:sp>
      <p:sp>
        <p:nvSpPr>
          <p:cNvPr id="5" name="Text 3"/>
          <p:cNvSpPr/>
          <p:nvPr/>
        </p:nvSpPr>
        <p:spPr>
          <a:xfrm>
            <a:off x="502920" y="777240"/>
            <a:ext cx="6400800" cy="347472"/>
          </a:xfrm>
          <a:prstGeom prst="rect">
            <a:avLst/>
          </a:prstGeom>
          <a:noFill/>
          <a:ln/>
        </p:spPr>
        <p:txBody>
          <a:bodyPr wrap="square" lIns="0" tIns="0" rIns="0" bIns="0" rtlCol="0" anchor="ctr"/>
          <a:lstStyle/>
          <a:p>
            <a:pPr marL="0" indent="0">
              <a:buNone/>
            </a:pPr>
            <a:r>
              <a:rPr lang="en-US" sz="1050" i="1" dirty="0">
                <a:solidFill>
                  <a:srgbClr val="99CCEE"/>
                </a:solidFill>
                <a:latin typeface="Calibri" pitchFamily="34" charset="0"/>
                <a:ea typeface="Calibri" pitchFamily="34" charset="-122"/>
                <a:cs typeface="Calibri" pitchFamily="34" charset="-120"/>
              </a:rPr>
              <a:t> Case Study Report</a:t>
            </a:r>
            <a:endParaRPr lang="en-US" sz="1050" dirty="0"/>
          </a:p>
        </p:txBody>
      </p:sp>
      <p:sp>
        <p:nvSpPr>
          <p:cNvPr id="6" name="Text 4"/>
          <p:cNvSpPr/>
          <p:nvPr/>
        </p:nvSpPr>
        <p:spPr>
          <a:xfrm>
            <a:off x="502920" y="1188720"/>
            <a:ext cx="6035040" cy="1463040"/>
          </a:xfrm>
          <a:prstGeom prst="rect">
            <a:avLst/>
          </a:prstGeom>
          <a:noFill/>
          <a:ln/>
        </p:spPr>
        <p:txBody>
          <a:bodyPr wrap="square" lIns="0" tIns="0" rIns="0" bIns="0" rtlCol="0" anchor="ctr"/>
          <a:lstStyle/>
          <a:p>
            <a:pPr marL="0" indent="0">
              <a:buNone/>
            </a:pPr>
            <a:r>
              <a:rPr lang="en-US" sz="3000" b="1" dirty="0">
                <a:solidFill>
                  <a:srgbClr val="FFFFFF"/>
                </a:solidFill>
                <a:latin typeface="Calibri" pitchFamily="34" charset="0"/>
                <a:ea typeface="Calibri" pitchFamily="34" charset="-122"/>
                <a:cs typeface="Calibri" pitchFamily="34" charset="-120"/>
              </a:rPr>
              <a:t>Care Plan for a Patient with</a:t>
            </a:r>
            <a:endParaRPr lang="en-US" sz="3000" dirty="0"/>
          </a:p>
          <a:p>
            <a:pPr marL="0" indent="0">
              <a:buNone/>
            </a:pPr>
            <a:r>
              <a:rPr lang="en-US" sz="3000" b="1" dirty="0">
                <a:solidFill>
                  <a:srgbClr val="FFFFFF"/>
                </a:solidFill>
                <a:latin typeface="Calibri" pitchFamily="34" charset="0"/>
                <a:ea typeface="Calibri" pitchFamily="34" charset="-122"/>
                <a:cs typeface="Calibri" pitchFamily="34" charset="-120"/>
              </a:rPr>
              <a:t>Type 2 Diabetes</a:t>
            </a:r>
            <a:endParaRPr lang="en-US" sz="3000" dirty="0"/>
          </a:p>
        </p:txBody>
      </p:sp>
      <p:sp>
        <p:nvSpPr>
          <p:cNvPr id="7" name="Text 5"/>
          <p:cNvSpPr/>
          <p:nvPr/>
        </p:nvSpPr>
        <p:spPr>
          <a:xfrm>
            <a:off x="502920" y="2651760"/>
            <a:ext cx="6035040" cy="411480"/>
          </a:xfrm>
          <a:prstGeom prst="rect">
            <a:avLst/>
          </a:prstGeom>
          <a:noFill/>
          <a:ln/>
        </p:spPr>
        <p:txBody>
          <a:bodyPr wrap="square" lIns="0" tIns="0" rIns="0" bIns="0" rtlCol="0" anchor="ctr"/>
          <a:lstStyle/>
          <a:p>
            <a:pPr marL="0" indent="0">
              <a:buNone/>
            </a:pPr>
            <a:r>
              <a:rPr lang="en-US" sz="1600" i="1" dirty="0">
                <a:solidFill>
                  <a:srgbClr val="00838F"/>
                </a:solidFill>
                <a:latin typeface="Calibri" pitchFamily="34" charset="0"/>
                <a:ea typeface="Calibri" pitchFamily="34" charset="-122"/>
                <a:cs typeface="Calibri" pitchFamily="34" charset="-120"/>
              </a:rPr>
              <a:t>A Physiological Perspective</a:t>
            </a:r>
            <a:endParaRPr lang="en-US" sz="1600" dirty="0"/>
          </a:p>
        </p:txBody>
      </p:sp>
      <p:sp>
        <p:nvSpPr>
          <p:cNvPr id="8" name="Shape 6"/>
          <p:cNvSpPr/>
          <p:nvPr/>
        </p:nvSpPr>
        <p:spPr>
          <a:xfrm>
            <a:off x="502920" y="3200400"/>
            <a:ext cx="5303520" cy="36576"/>
          </a:xfrm>
          <a:prstGeom prst="rect">
            <a:avLst/>
          </a:prstGeom>
          <a:solidFill>
            <a:srgbClr val="00838F"/>
          </a:solidFill>
          <a:ln w="12700">
            <a:solidFill>
              <a:srgbClr val="00838F"/>
            </a:solidFill>
            <a:prstDash val="solid"/>
          </a:ln>
        </p:spPr>
        <p:txBody>
          <a:bodyPr/>
          <a:lstStyle/>
          <a:p>
            <a:endParaRPr lang="en-GB"/>
          </a:p>
        </p:txBody>
      </p:sp>
      <p:sp>
        <p:nvSpPr>
          <p:cNvPr id="9" name="Text 7"/>
          <p:cNvSpPr/>
          <p:nvPr/>
        </p:nvSpPr>
        <p:spPr>
          <a:xfrm>
            <a:off x="502920" y="3337560"/>
            <a:ext cx="6400800" cy="347472"/>
          </a:xfrm>
          <a:prstGeom prst="rect">
            <a:avLst/>
          </a:prstGeom>
          <a:noFill/>
          <a:ln/>
        </p:spPr>
        <p:txBody>
          <a:bodyPr wrap="square" lIns="0" tIns="0" rIns="0" bIns="0" rtlCol="0" anchor="ctr"/>
          <a:lstStyle/>
          <a:p>
            <a:pPr marL="0" indent="0">
              <a:buNone/>
            </a:pPr>
            <a:r>
              <a:rPr lang="en-US" sz="1100" b="1" dirty="0">
                <a:solidFill>
                  <a:srgbClr val="AACCEE"/>
                </a:solidFill>
                <a:latin typeface="Calibri" pitchFamily="34" charset="0"/>
                <a:ea typeface="Calibri" pitchFamily="34" charset="-122"/>
                <a:cs typeface="Calibri" pitchFamily="34" charset="-120"/>
              </a:rPr>
              <a:t>Student Name: </a:t>
            </a:r>
            <a:r>
              <a:rPr lang="en-US" sz="1100" b="1" dirty="0">
                <a:solidFill>
                  <a:srgbClr val="FFFFFF"/>
                </a:solidFill>
                <a:latin typeface="Calibri" pitchFamily="34" charset="0"/>
                <a:ea typeface="Calibri" pitchFamily="34" charset="-122"/>
                <a:cs typeface="Calibri" pitchFamily="34" charset="-120"/>
              </a:rPr>
              <a:t>OMOLOLA  SONOLA</a:t>
            </a:r>
            <a:r>
              <a:rPr lang="en-US" sz="1100" dirty="0">
                <a:solidFill>
                  <a:srgbClr val="FFFFFF"/>
                </a:solidFill>
                <a:latin typeface="Calibri" pitchFamily="34" charset="0"/>
                <a:ea typeface="Calibri" pitchFamily="34" charset="-122"/>
                <a:cs typeface="Calibri" pitchFamily="34" charset="-120"/>
              </a:rPr>
              <a:t> </a:t>
            </a:r>
            <a:r>
              <a:rPr lang="en-US" sz="1100" b="1" dirty="0">
                <a:solidFill>
                  <a:srgbClr val="AACCEE"/>
                </a:solidFill>
                <a:latin typeface="Calibri" pitchFamily="34" charset="0"/>
                <a:ea typeface="Calibri" pitchFamily="34" charset="-122"/>
                <a:cs typeface="Calibri" pitchFamily="34" charset="-120"/>
              </a:rPr>
              <a:t>  |  Student ID: </a:t>
            </a:r>
            <a:r>
              <a:rPr lang="en-US" sz="1100" b="1" dirty="0">
                <a:solidFill>
                  <a:srgbClr val="FFFFFF"/>
                </a:solidFill>
                <a:latin typeface="Calibri" pitchFamily="34" charset="0"/>
                <a:ea typeface="Calibri" pitchFamily="34" charset="-122"/>
                <a:cs typeface="Calibri" pitchFamily="34" charset="-120"/>
              </a:rPr>
              <a:t>2423672</a:t>
            </a:r>
            <a:endParaRPr lang="en-US" sz="1100" dirty="0"/>
          </a:p>
        </p:txBody>
      </p:sp>
      <p:sp>
        <p:nvSpPr>
          <p:cNvPr id="10" name="Text 8"/>
          <p:cNvSpPr/>
          <p:nvPr/>
        </p:nvSpPr>
        <p:spPr>
          <a:xfrm>
            <a:off x="502920" y="3703320"/>
            <a:ext cx="6400800" cy="347472"/>
          </a:xfrm>
          <a:prstGeom prst="rect">
            <a:avLst/>
          </a:prstGeom>
          <a:noFill/>
          <a:ln/>
        </p:spPr>
        <p:txBody>
          <a:bodyPr wrap="square" lIns="0" tIns="0" rIns="0" bIns="0" rtlCol="0" anchor="ctr"/>
          <a:lstStyle/>
          <a:p>
            <a:pPr marL="0" indent="0">
              <a:buNone/>
            </a:pPr>
            <a:r>
              <a:rPr lang="en-US" sz="1100" b="1" dirty="0">
                <a:solidFill>
                  <a:srgbClr val="AACCEE"/>
                </a:solidFill>
                <a:latin typeface="Calibri" pitchFamily="34" charset="0"/>
                <a:ea typeface="Calibri" pitchFamily="34" charset="-122"/>
                <a:cs typeface="Calibri" pitchFamily="34" charset="-120"/>
              </a:rPr>
              <a:t>Lecturer: </a:t>
            </a:r>
            <a:r>
              <a:rPr lang="en-US" sz="1100" b="1" dirty="0">
                <a:solidFill>
                  <a:srgbClr val="FFFFFF"/>
                </a:solidFill>
                <a:latin typeface="Calibri" pitchFamily="34" charset="0"/>
                <a:ea typeface="Calibri" pitchFamily="34" charset="-122"/>
                <a:cs typeface="Calibri" pitchFamily="34" charset="-120"/>
              </a:rPr>
              <a:t>LOU  ANGELA  WELLS</a:t>
            </a:r>
            <a:r>
              <a:rPr lang="en-US" sz="1100" b="1" dirty="0">
                <a:solidFill>
                  <a:srgbClr val="AACCEE"/>
                </a:solidFill>
                <a:latin typeface="Calibri" pitchFamily="34" charset="0"/>
                <a:ea typeface="Calibri" pitchFamily="34" charset="-122"/>
                <a:cs typeface="Calibri" pitchFamily="34" charset="-120"/>
              </a:rPr>
              <a:t>  |  Module Code: </a:t>
            </a:r>
            <a:r>
              <a:rPr lang="en-US" sz="1100" dirty="0">
                <a:solidFill>
                  <a:srgbClr val="FFFFFF"/>
                </a:solidFill>
                <a:latin typeface="Calibri" pitchFamily="34" charset="0"/>
                <a:ea typeface="Calibri" pitchFamily="34" charset="-122"/>
                <a:cs typeface="Calibri" pitchFamily="34" charset="-120"/>
              </a:rPr>
              <a:t>BMHP5023</a:t>
            </a:r>
            <a:endParaRPr lang="en-US" sz="1100" dirty="0"/>
          </a:p>
        </p:txBody>
      </p:sp>
      <p:sp>
        <p:nvSpPr>
          <p:cNvPr id="11" name="Text 9"/>
          <p:cNvSpPr/>
          <p:nvPr/>
        </p:nvSpPr>
        <p:spPr>
          <a:xfrm>
            <a:off x="502920" y="4069080"/>
            <a:ext cx="2743200" cy="292608"/>
          </a:xfrm>
          <a:prstGeom prst="rect">
            <a:avLst/>
          </a:prstGeom>
          <a:noFill/>
          <a:ln/>
        </p:spPr>
        <p:txBody>
          <a:bodyPr wrap="square" lIns="0" tIns="0" rIns="0" bIns="0" rtlCol="0" anchor="ctr"/>
          <a:lstStyle/>
          <a:p>
            <a:pPr marL="0" indent="0">
              <a:buNone/>
            </a:pPr>
            <a:r>
              <a:rPr lang="en-US" sz="1100" i="1" dirty="0">
                <a:solidFill>
                  <a:srgbClr val="AACCEE"/>
                </a:solidFill>
                <a:latin typeface="Calibri" pitchFamily="34" charset="0"/>
                <a:ea typeface="Calibri" pitchFamily="34" charset="-122"/>
                <a:cs typeface="Calibri" pitchFamily="34" charset="-120"/>
              </a:rPr>
              <a:t>April 2026</a:t>
            </a:r>
            <a:endParaRPr lang="en-US" sz="1100" dirty="0"/>
          </a:p>
        </p:txBody>
      </p:sp>
      <p:pic>
        <p:nvPicPr>
          <p:cNvPr id="12" name="Image 0" descr="preencoded.png"/>
          <p:cNvPicPr>
            <a:picLocks noChangeAspect="1"/>
          </p:cNvPicPr>
          <p:nvPr/>
        </p:nvPicPr>
        <p:blipFill>
          <a:blip r:embed="rId5"/>
          <a:stretch>
            <a:fillRect/>
          </a:stretch>
        </p:blipFill>
        <p:spPr>
          <a:xfrm>
            <a:off x="7863840" y="548640"/>
            <a:ext cx="822960" cy="822960"/>
          </a:xfrm>
          <a:prstGeom prst="rect">
            <a:avLst/>
          </a:prstGeom>
        </p:spPr>
      </p:pic>
      <p:pic>
        <p:nvPicPr>
          <p:cNvPr id="48" name="Audio 47">
            <a:hlinkClick r:id="" action="ppaction://media"/>
            <a:extLst>
              <a:ext uri="{FF2B5EF4-FFF2-40B4-BE49-F238E27FC236}">
                <a16:creationId xmlns:a16="http://schemas.microsoft.com/office/drawing/2014/main" id="{3D2701F0-B401-7398-88AC-74FBC62B3AFF}"/>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39844" t="-139844" r="-139844" b="-139844"/>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37853"/>
    </mc:Choice>
    <mc:Fallback xmlns="">
      <p:transition spd="slow" advTm="3785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8"/>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5F8FC"/>
        </a:solidFill>
        <a:effectLst/>
      </p:bgPr>
    </p:bg>
    <p:spTree>
      <p:nvGrpSpPr>
        <p:cNvPr id="1" name="">
          <a:extLst>
            <a:ext uri="{FF2B5EF4-FFF2-40B4-BE49-F238E27FC236}">
              <a16:creationId xmlns:a16="http://schemas.microsoft.com/office/drawing/2014/main" id="{3CCD7E87-4012-D9D3-8EA1-EBC788809F61}"/>
            </a:ext>
          </a:extLst>
        </p:cNvPr>
        <p:cNvGrpSpPr/>
        <p:nvPr/>
      </p:nvGrpSpPr>
      <p:grpSpPr>
        <a:xfrm>
          <a:off x="0" y="0"/>
          <a:ext cx="0" cy="0"/>
          <a:chOff x="0" y="0"/>
          <a:chExt cx="0" cy="0"/>
        </a:xfrm>
      </p:grpSpPr>
      <p:sp>
        <p:nvSpPr>
          <p:cNvPr id="2" name="Shape 0">
            <a:extLst>
              <a:ext uri="{FF2B5EF4-FFF2-40B4-BE49-F238E27FC236}">
                <a16:creationId xmlns:a16="http://schemas.microsoft.com/office/drawing/2014/main" id="{8CC8A217-FE68-3B10-319B-F0D00A1A2BEB}"/>
              </a:ext>
            </a:extLst>
          </p:cNvPr>
          <p:cNvSpPr/>
          <p:nvPr/>
        </p:nvSpPr>
        <p:spPr>
          <a:xfrm>
            <a:off x="0" y="0"/>
            <a:ext cx="9144000" cy="594360"/>
          </a:xfrm>
          <a:prstGeom prst="rect">
            <a:avLst/>
          </a:prstGeom>
          <a:solidFill>
            <a:srgbClr val="0D2137"/>
          </a:solidFill>
          <a:ln w="12700">
            <a:solidFill>
              <a:srgbClr val="0D2137"/>
            </a:solidFill>
            <a:prstDash val="solid"/>
          </a:ln>
        </p:spPr>
        <p:txBody>
          <a:bodyPr/>
          <a:lstStyle/>
          <a:p>
            <a:endParaRPr lang="en-GB"/>
          </a:p>
        </p:txBody>
      </p:sp>
      <p:sp>
        <p:nvSpPr>
          <p:cNvPr id="3" name="Shape 1">
            <a:extLst>
              <a:ext uri="{FF2B5EF4-FFF2-40B4-BE49-F238E27FC236}">
                <a16:creationId xmlns:a16="http://schemas.microsoft.com/office/drawing/2014/main" id="{8051566D-DEAE-D016-9DEB-4B556E574BEA}"/>
              </a:ext>
            </a:extLst>
          </p:cNvPr>
          <p:cNvSpPr/>
          <p:nvPr/>
        </p:nvSpPr>
        <p:spPr>
          <a:xfrm>
            <a:off x="0" y="594360"/>
            <a:ext cx="9144000" cy="45720"/>
          </a:xfrm>
          <a:prstGeom prst="rect">
            <a:avLst/>
          </a:prstGeom>
          <a:solidFill>
            <a:srgbClr val="00838F"/>
          </a:solidFill>
          <a:ln w="12700">
            <a:solidFill>
              <a:srgbClr val="00838F"/>
            </a:solidFill>
            <a:prstDash val="solid"/>
          </a:ln>
        </p:spPr>
        <p:txBody>
          <a:bodyPr/>
          <a:lstStyle/>
          <a:p>
            <a:endParaRPr lang="en-GB"/>
          </a:p>
        </p:txBody>
      </p:sp>
      <p:sp>
        <p:nvSpPr>
          <p:cNvPr id="4" name="Text 2">
            <a:extLst>
              <a:ext uri="{FF2B5EF4-FFF2-40B4-BE49-F238E27FC236}">
                <a16:creationId xmlns:a16="http://schemas.microsoft.com/office/drawing/2014/main" id="{D5271796-6631-2FFC-F7C3-7911CECC89A7}"/>
              </a:ext>
            </a:extLst>
          </p:cNvPr>
          <p:cNvSpPr/>
          <p:nvPr/>
        </p:nvSpPr>
        <p:spPr>
          <a:xfrm>
            <a:off x="320040" y="45720"/>
            <a:ext cx="7680960" cy="502920"/>
          </a:xfrm>
          <a:prstGeom prst="rect">
            <a:avLst/>
          </a:prstGeom>
          <a:noFill/>
          <a:ln/>
        </p:spPr>
        <p:txBody>
          <a:bodyPr wrap="square" lIns="0" tIns="0" rIns="0" bIns="0" rtlCol="0" anchor="ctr"/>
          <a:lstStyle/>
          <a:p>
            <a:pPr marL="0" indent="0">
              <a:buNone/>
            </a:pPr>
            <a:r>
              <a:rPr lang="en-US" sz="2200" b="1" dirty="0">
                <a:solidFill>
                  <a:srgbClr val="FFFFFF"/>
                </a:solidFill>
                <a:latin typeface="Calibri" pitchFamily="34" charset="0"/>
                <a:ea typeface="Calibri" pitchFamily="34" charset="-122"/>
                <a:cs typeface="Calibri" pitchFamily="34" charset="-120"/>
              </a:rPr>
              <a:t>Introduction — Type 2 Diabetes in Context</a:t>
            </a:r>
            <a:endParaRPr lang="en-US" sz="2200" dirty="0"/>
          </a:p>
        </p:txBody>
      </p:sp>
      <p:sp>
        <p:nvSpPr>
          <p:cNvPr id="5" name="Text 3">
            <a:extLst>
              <a:ext uri="{FF2B5EF4-FFF2-40B4-BE49-F238E27FC236}">
                <a16:creationId xmlns:a16="http://schemas.microsoft.com/office/drawing/2014/main" id="{0B7BBD84-D9BB-40F9-E4C1-D072DE7B715D}"/>
              </a:ext>
            </a:extLst>
          </p:cNvPr>
          <p:cNvSpPr/>
          <p:nvPr/>
        </p:nvSpPr>
        <p:spPr>
          <a:xfrm>
            <a:off x="8046720" y="64008"/>
            <a:ext cx="1005840" cy="457200"/>
          </a:xfrm>
          <a:prstGeom prst="rect">
            <a:avLst/>
          </a:prstGeom>
          <a:noFill/>
          <a:ln/>
        </p:spPr>
        <p:txBody>
          <a:bodyPr wrap="square" lIns="0" tIns="0" rIns="0" bIns="0" rtlCol="0" anchor="ctr"/>
          <a:lstStyle/>
          <a:p>
            <a:pPr marL="0" indent="0" algn="r">
              <a:buNone/>
            </a:pPr>
            <a:r>
              <a:rPr lang="en-US" sz="1100" dirty="0">
                <a:solidFill>
                  <a:srgbClr val="AACCEE"/>
                </a:solidFill>
                <a:latin typeface="Calibri" pitchFamily="34" charset="0"/>
                <a:ea typeface="Calibri" pitchFamily="34" charset="-122"/>
                <a:cs typeface="Calibri" pitchFamily="34" charset="-120"/>
              </a:rPr>
              <a:t>2 / 15</a:t>
            </a:r>
            <a:endParaRPr lang="en-US" sz="1100" dirty="0"/>
          </a:p>
        </p:txBody>
      </p:sp>
      <p:sp>
        <p:nvSpPr>
          <p:cNvPr id="6" name="Text 4">
            <a:extLst>
              <a:ext uri="{FF2B5EF4-FFF2-40B4-BE49-F238E27FC236}">
                <a16:creationId xmlns:a16="http://schemas.microsoft.com/office/drawing/2014/main" id="{541970D6-B391-1393-A36B-AEF6853A9F21}"/>
              </a:ext>
            </a:extLst>
          </p:cNvPr>
          <p:cNvSpPr/>
          <p:nvPr/>
        </p:nvSpPr>
        <p:spPr>
          <a:xfrm>
            <a:off x="365760" y="855496"/>
            <a:ext cx="5029200" cy="365760"/>
          </a:xfrm>
          <a:prstGeom prst="rect">
            <a:avLst/>
          </a:prstGeom>
          <a:noFill/>
          <a:ln/>
        </p:spPr>
        <p:txBody>
          <a:bodyPr wrap="square" lIns="0" tIns="0" rIns="0" bIns="0" rtlCol="0" anchor="ctr"/>
          <a:lstStyle/>
          <a:p>
            <a:pPr marL="0" indent="0">
              <a:buNone/>
            </a:pPr>
            <a:r>
              <a:rPr lang="en-US" sz="1400" b="1" dirty="0">
                <a:solidFill>
                  <a:srgbClr val="0D2137"/>
                </a:solidFill>
                <a:latin typeface="Calibri" pitchFamily="34" charset="0"/>
                <a:ea typeface="Calibri" pitchFamily="34" charset="-122"/>
                <a:cs typeface="Calibri" pitchFamily="34" charset="-120"/>
              </a:rPr>
              <a:t>What is Type 2 Diabetes Mellitus (T2D)?</a:t>
            </a:r>
            <a:endParaRPr lang="en-US" sz="1400" dirty="0"/>
          </a:p>
        </p:txBody>
      </p:sp>
      <p:sp>
        <p:nvSpPr>
          <p:cNvPr id="7" name="Text 5">
            <a:extLst>
              <a:ext uri="{FF2B5EF4-FFF2-40B4-BE49-F238E27FC236}">
                <a16:creationId xmlns:a16="http://schemas.microsoft.com/office/drawing/2014/main" id="{ACBDC446-2C98-97A0-1B38-5576B47532E4}"/>
              </a:ext>
            </a:extLst>
          </p:cNvPr>
          <p:cNvSpPr/>
          <p:nvPr/>
        </p:nvSpPr>
        <p:spPr>
          <a:xfrm>
            <a:off x="100584" y="1385848"/>
            <a:ext cx="3851484" cy="4832072"/>
          </a:xfrm>
          <a:prstGeom prst="rect">
            <a:avLst/>
          </a:prstGeom>
          <a:noFill/>
          <a:ln/>
        </p:spPr>
        <p:txBody>
          <a:bodyPr wrap="square" lIns="635" tIns="635" rIns="635" bIns="635" rtlCol="0" anchor="t"/>
          <a:lstStyle/>
          <a:p>
            <a:pPr marL="342900" indent="-342900">
              <a:buSzPct val="100000"/>
              <a:buChar char="•"/>
            </a:pPr>
            <a:r>
              <a:rPr lang="en-US" sz="1200" dirty="0">
                <a:solidFill>
                  <a:srgbClr val="37474F"/>
                </a:solidFill>
                <a:latin typeface="Calibri" pitchFamily="34" charset="0"/>
                <a:ea typeface="Calibri" pitchFamily="34" charset="-122"/>
                <a:cs typeface="Calibri" pitchFamily="34" charset="-120"/>
              </a:rPr>
              <a:t>T2D is a chronic metabolic disorder characterised by insulin resistance and relative insulin deficiency</a:t>
            </a:r>
            <a:r>
              <a:rPr lang="en-US" sz="1100" dirty="0">
                <a:solidFill>
                  <a:srgbClr val="37474F"/>
                </a:solidFill>
                <a:latin typeface="Calibri" pitchFamily="34" charset="0"/>
                <a:ea typeface="Calibri" pitchFamily="34" charset="-122"/>
                <a:cs typeface="Calibri" pitchFamily="34" charset="-120"/>
              </a:rPr>
              <a:t>, </a:t>
            </a:r>
            <a:r>
              <a:rPr lang="en-US" sz="1400" dirty="0">
                <a:solidFill>
                  <a:srgbClr val="37474F"/>
                </a:solidFill>
                <a:latin typeface="Calibri" pitchFamily="34" charset="0"/>
                <a:ea typeface="Calibri" pitchFamily="34" charset="-122"/>
                <a:cs typeface="Calibri" pitchFamily="34" charset="-120"/>
              </a:rPr>
              <a:t>leading</a:t>
            </a:r>
            <a:r>
              <a:rPr lang="en-US" sz="1100" dirty="0">
                <a:solidFill>
                  <a:srgbClr val="37474F"/>
                </a:solidFill>
                <a:latin typeface="Calibri" pitchFamily="34" charset="0"/>
                <a:ea typeface="Calibri" pitchFamily="34" charset="-122"/>
                <a:cs typeface="Calibri" pitchFamily="34" charset="-120"/>
              </a:rPr>
              <a:t> </a:t>
            </a:r>
            <a:r>
              <a:rPr lang="en-US" sz="1200" dirty="0">
                <a:solidFill>
                  <a:srgbClr val="37474F"/>
                </a:solidFill>
                <a:latin typeface="Calibri" pitchFamily="34" charset="0"/>
                <a:ea typeface="Calibri" pitchFamily="34" charset="-122"/>
                <a:cs typeface="Calibri" pitchFamily="34" charset="-120"/>
              </a:rPr>
              <a:t>to persistent </a:t>
            </a:r>
            <a:r>
              <a:rPr lang="en-US" sz="1200" dirty="0" err="1">
                <a:solidFill>
                  <a:srgbClr val="37474F"/>
                </a:solidFill>
                <a:latin typeface="Calibri" pitchFamily="34" charset="0"/>
                <a:ea typeface="Calibri" pitchFamily="34" charset="-122"/>
                <a:cs typeface="Calibri" pitchFamily="34" charset="-120"/>
              </a:rPr>
              <a:t>hyperglycaemia</a:t>
            </a:r>
            <a:r>
              <a:rPr lang="en-US" sz="1200" dirty="0">
                <a:solidFill>
                  <a:srgbClr val="37474F"/>
                </a:solidFill>
                <a:latin typeface="Calibri" pitchFamily="34" charset="0"/>
                <a:ea typeface="Calibri" pitchFamily="34" charset="-122"/>
                <a:cs typeface="Calibri" pitchFamily="34" charset="-120"/>
              </a:rPr>
              <a:t> (Tortora and Derrickson, 2017)</a:t>
            </a:r>
            <a:endParaRPr lang="en-US" sz="1200" dirty="0"/>
          </a:p>
          <a:p>
            <a:pPr marL="342900" indent="-342900">
              <a:buSzPct val="100000"/>
              <a:buChar char="•"/>
            </a:pPr>
            <a:r>
              <a:rPr lang="en-US" sz="1200" dirty="0">
                <a:solidFill>
                  <a:srgbClr val="37474F"/>
                </a:solidFill>
                <a:latin typeface="Calibri" pitchFamily="34" charset="0"/>
                <a:ea typeface="Calibri" pitchFamily="34" charset="-122"/>
                <a:cs typeface="Calibri" pitchFamily="34" charset="-120"/>
              </a:rPr>
              <a:t>T2D significantly increases the risk of heart disease, stroke, and vascular complications (NHS, 2023)</a:t>
            </a:r>
            <a:endParaRPr lang="en-US" sz="1200" dirty="0"/>
          </a:p>
          <a:p>
            <a:pPr marL="342900" indent="-342900">
              <a:buSzPct val="100000"/>
              <a:buChar char="•"/>
            </a:pPr>
            <a:r>
              <a:rPr lang="en-US" sz="1200" dirty="0">
                <a:solidFill>
                  <a:srgbClr val="37474F"/>
                </a:solidFill>
                <a:latin typeface="Calibri" pitchFamily="34" charset="0"/>
                <a:ea typeface="Calibri" pitchFamily="34" charset="-122"/>
                <a:cs typeface="Calibri" pitchFamily="34" charset="-120"/>
              </a:rPr>
              <a:t>The endocrine system (pancreatic beta cells) and the cardiovascular system are the two primary body systems affected (NICE NG28, 2022)</a:t>
            </a:r>
            <a:endParaRPr lang="en-US" sz="1200" dirty="0"/>
          </a:p>
          <a:p>
            <a:pPr marL="342900" indent="-342900">
              <a:buSzPct val="100000"/>
              <a:buChar char="•"/>
            </a:pPr>
            <a:r>
              <a:rPr lang="en-US" sz="1200" dirty="0">
                <a:solidFill>
                  <a:srgbClr val="37474F"/>
                </a:solidFill>
                <a:latin typeface="Calibri" pitchFamily="34" charset="0"/>
                <a:ea typeface="Calibri" pitchFamily="34" charset="-122"/>
                <a:cs typeface="Calibri" pitchFamily="34" charset="-120"/>
              </a:rPr>
              <a:t>Studies argue that learning physiology assists health and social care professionals in developing care plans. </a:t>
            </a:r>
            <a:endParaRPr lang="en-US" sz="310" dirty="0"/>
          </a:p>
        </p:txBody>
      </p:sp>
      <p:sp>
        <p:nvSpPr>
          <p:cNvPr id="8" name="Text 6">
            <a:extLst>
              <a:ext uri="{FF2B5EF4-FFF2-40B4-BE49-F238E27FC236}">
                <a16:creationId xmlns:a16="http://schemas.microsoft.com/office/drawing/2014/main" id="{1D50DA32-AC67-2A3A-F9A9-7919CB7C53D1}"/>
              </a:ext>
            </a:extLst>
          </p:cNvPr>
          <p:cNvSpPr/>
          <p:nvPr/>
        </p:nvSpPr>
        <p:spPr>
          <a:xfrm>
            <a:off x="5577840" y="777240"/>
            <a:ext cx="3200400" cy="347472"/>
          </a:xfrm>
          <a:prstGeom prst="rect">
            <a:avLst/>
          </a:prstGeom>
          <a:noFill/>
          <a:ln/>
        </p:spPr>
        <p:txBody>
          <a:bodyPr wrap="square" lIns="0" tIns="0" rIns="0" bIns="0" rtlCol="0" anchor="ctr"/>
          <a:lstStyle/>
          <a:p>
            <a:pPr marL="0" indent="0">
              <a:buNone/>
            </a:pPr>
            <a:r>
              <a:rPr lang="en-US" sz="1300" b="1" dirty="0">
                <a:solidFill>
                  <a:srgbClr val="0D2137"/>
                </a:solidFill>
                <a:latin typeface="Calibri" pitchFamily="34" charset="0"/>
                <a:ea typeface="Calibri" pitchFamily="34" charset="-122"/>
                <a:cs typeface="Calibri" pitchFamily="34" charset="-120"/>
              </a:rPr>
              <a:t>Key UK Statistics</a:t>
            </a:r>
            <a:endParaRPr lang="en-US" sz="1300" dirty="0"/>
          </a:p>
        </p:txBody>
      </p:sp>
      <p:sp>
        <p:nvSpPr>
          <p:cNvPr id="9" name="Shape 7">
            <a:extLst>
              <a:ext uri="{FF2B5EF4-FFF2-40B4-BE49-F238E27FC236}">
                <a16:creationId xmlns:a16="http://schemas.microsoft.com/office/drawing/2014/main" id="{E2FD9617-CED1-2C58-88A4-24A6FA8CAB14}"/>
              </a:ext>
            </a:extLst>
          </p:cNvPr>
          <p:cNvSpPr/>
          <p:nvPr/>
        </p:nvSpPr>
        <p:spPr>
          <a:xfrm>
            <a:off x="4105656" y="1310149"/>
            <a:ext cx="1920240" cy="1097280"/>
          </a:xfrm>
          <a:prstGeom prst="rect">
            <a:avLst/>
          </a:prstGeom>
          <a:solidFill>
            <a:srgbClr val="1565C0"/>
          </a:solidFill>
          <a:ln w="12700">
            <a:solidFill>
              <a:srgbClr val="1565C0"/>
            </a:solidFill>
            <a:prstDash val="solid"/>
          </a:ln>
          <a:effectLst>
            <a:outerShdw blurRad="101600" dist="38100" dir="8100000" algn="bl" rotWithShape="0">
              <a:srgbClr val="000000">
                <a:alpha val="12000"/>
              </a:srgbClr>
            </a:outerShdw>
          </a:effectLst>
        </p:spPr>
        <p:txBody>
          <a:bodyPr/>
          <a:lstStyle/>
          <a:p>
            <a:endParaRPr lang="en-GB"/>
          </a:p>
        </p:txBody>
      </p:sp>
      <p:sp>
        <p:nvSpPr>
          <p:cNvPr id="10" name="Text 8">
            <a:extLst>
              <a:ext uri="{FF2B5EF4-FFF2-40B4-BE49-F238E27FC236}">
                <a16:creationId xmlns:a16="http://schemas.microsoft.com/office/drawing/2014/main" id="{AFD40F68-EB70-9490-F324-FD67EF19371F}"/>
              </a:ext>
            </a:extLst>
          </p:cNvPr>
          <p:cNvSpPr/>
          <p:nvPr/>
        </p:nvSpPr>
        <p:spPr>
          <a:xfrm>
            <a:off x="4105656" y="1385848"/>
            <a:ext cx="1755884" cy="470384"/>
          </a:xfrm>
          <a:prstGeom prst="rect">
            <a:avLst/>
          </a:prstGeom>
          <a:noFill/>
          <a:ln/>
        </p:spPr>
        <p:txBody>
          <a:bodyPr wrap="square" lIns="0" tIns="0" rIns="0" bIns="0" rtlCol="0" anchor="ctr"/>
          <a:lstStyle/>
          <a:p>
            <a:pPr marL="0" indent="0" algn="ctr">
              <a:buNone/>
            </a:pPr>
            <a:r>
              <a:rPr lang="en-US" sz="3400" b="1" dirty="0">
                <a:solidFill>
                  <a:srgbClr val="FFFFFF"/>
                </a:solidFill>
                <a:latin typeface="Calibri" pitchFamily="34" charset="0"/>
                <a:ea typeface="Calibri" pitchFamily="34" charset="-122"/>
                <a:cs typeface="Calibri" pitchFamily="34" charset="-120"/>
              </a:rPr>
              <a:t>4.4M</a:t>
            </a:r>
            <a:endParaRPr lang="en-US" sz="3400" dirty="0"/>
          </a:p>
        </p:txBody>
      </p:sp>
      <p:sp>
        <p:nvSpPr>
          <p:cNvPr id="11" name="Text 9">
            <a:extLst>
              <a:ext uri="{FF2B5EF4-FFF2-40B4-BE49-F238E27FC236}">
                <a16:creationId xmlns:a16="http://schemas.microsoft.com/office/drawing/2014/main" id="{89589270-581B-40A6-20B1-7D4A31A3AB62}"/>
              </a:ext>
            </a:extLst>
          </p:cNvPr>
          <p:cNvSpPr/>
          <p:nvPr/>
        </p:nvSpPr>
        <p:spPr>
          <a:xfrm>
            <a:off x="4105656" y="1894828"/>
            <a:ext cx="2020824" cy="384048"/>
          </a:xfrm>
          <a:prstGeom prst="rect">
            <a:avLst/>
          </a:prstGeom>
          <a:noFill/>
          <a:ln/>
        </p:spPr>
        <p:txBody>
          <a:bodyPr wrap="square" lIns="0" tIns="0" rIns="0" bIns="0" rtlCol="0" anchor="ctr"/>
          <a:lstStyle/>
          <a:p>
            <a:pPr marL="0" indent="0" algn="ctr">
              <a:buNone/>
            </a:pPr>
            <a:r>
              <a:rPr lang="en-US" sz="950" dirty="0">
                <a:solidFill>
                  <a:srgbClr val="FFFFFF"/>
                </a:solidFill>
                <a:latin typeface="Calibri" pitchFamily="34" charset="0"/>
                <a:ea typeface="Calibri" pitchFamily="34" charset="-122"/>
                <a:cs typeface="Calibri" pitchFamily="34" charset="-120"/>
              </a:rPr>
              <a:t>people diagnosed with diabetes in the UK</a:t>
            </a:r>
            <a:endParaRPr lang="en-US" sz="950" dirty="0"/>
          </a:p>
          <a:p>
            <a:pPr marL="0" indent="0" algn="ctr">
              <a:buNone/>
            </a:pPr>
            <a:r>
              <a:rPr lang="en-US" sz="950" dirty="0">
                <a:solidFill>
                  <a:srgbClr val="FFFFFF"/>
                </a:solidFill>
                <a:latin typeface="Calibri" pitchFamily="34" charset="0"/>
                <a:ea typeface="Calibri" pitchFamily="34" charset="-122"/>
                <a:cs typeface="Calibri" pitchFamily="34" charset="-120"/>
              </a:rPr>
              <a:t>(Diabetes UK, 2023)</a:t>
            </a:r>
            <a:endParaRPr lang="en-US" sz="950" dirty="0"/>
          </a:p>
        </p:txBody>
      </p:sp>
      <p:sp>
        <p:nvSpPr>
          <p:cNvPr id="12" name="Shape 10">
            <a:extLst>
              <a:ext uri="{FF2B5EF4-FFF2-40B4-BE49-F238E27FC236}">
                <a16:creationId xmlns:a16="http://schemas.microsoft.com/office/drawing/2014/main" id="{244154AB-9658-7AB7-EF55-E9863EAAC893}"/>
              </a:ext>
            </a:extLst>
          </p:cNvPr>
          <p:cNvSpPr/>
          <p:nvPr/>
        </p:nvSpPr>
        <p:spPr>
          <a:xfrm>
            <a:off x="6227064" y="1314450"/>
            <a:ext cx="1920240" cy="1097280"/>
          </a:xfrm>
          <a:prstGeom prst="rect">
            <a:avLst/>
          </a:prstGeom>
          <a:solidFill>
            <a:srgbClr val="00838F"/>
          </a:solidFill>
          <a:ln w="12700">
            <a:solidFill>
              <a:srgbClr val="00838F"/>
            </a:solidFill>
            <a:prstDash val="solid"/>
          </a:ln>
          <a:effectLst>
            <a:outerShdw blurRad="101600" dist="38100" dir="8100000" algn="bl" rotWithShape="0">
              <a:srgbClr val="000000">
                <a:alpha val="12000"/>
              </a:srgbClr>
            </a:outerShdw>
          </a:effectLst>
        </p:spPr>
        <p:txBody>
          <a:bodyPr/>
          <a:lstStyle/>
          <a:p>
            <a:endParaRPr lang="en-GB"/>
          </a:p>
        </p:txBody>
      </p:sp>
      <p:sp>
        <p:nvSpPr>
          <p:cNvPr id="13" name="Text 11">
            <a:extLst>
              <a:ext uri="{FF2B5EF4-FFF2-40B4-BE49-F238E27FC236}">
                <a16:creationId xmlns:a16="http://schemas.microsoft.com/office/drawing/2014/main" id="{EA2BC763-D80E-3580-1883-79E07F1EA9E6}"/>
              </a:ext>
            </a:extLst>
          </p:cNvPr>
          <p:cNvSpPr/>
          <p:nvPr/>
        </p:nvSpPr>
        <p:spPr>
          <a:xfrm>
            <a:off x="6227064" y="1261872"/>
            <a:ext cx="1517904" cy="594360"/>
          </a:xfrm>
          <a:prstGeom prst="rect">
            <a:avLst/>
          </a:prstGeom>
          <a:noFill/>
          <a:ln/>
        </p:spPr>
        <p:txBody>
          <a:bodyPr wrap="square" lIns="0" tIns="0" rIns="0" bIns="0" rtlCol="0" anchor="ctr"/>
          <a:lstStyle/>
          <a:p>
            <a:pPr marL="0" indent="0" algn="ctr">
              <a:buNone/>
            </a:pPr>
            <a:r>
              <a:rPr lang="en-US" sz="3400" b="1" dirty="0">
                <a:solidFill>
                  <a:srgbClr val="FFFFFF"/>
                </a:solidFill>
                <a:latin typeface="Calibri" pitchFamily="34" charset="0"/>
                <a:ea typeface="Calibri" pitchFamily="34" charset="-122"/>
                <a:cs typeface="Calibri" pitchFamily="34" charset="-120"/>
              </a:rPr>
              <a:t>90%</a:t>
            </a:r>
            <a:endParaRPr lang="en-US" sz="3400" dirty="0"/>
          </a:p>
        </p:txBody>
      </p:sp>
      <p:sp>
        <p:nvSpPr>
          <p:cNvPr id="14" name="Text 12">
            <a:extLst>
              <a:ext uri="{FF2B5EF4-FFF2-40B4-BE49-F238E27FC236}">
                <a16:creationId xmlns:a16="http://schemas.microsoft.com/office/drawing/2014/main" id="{A53B802A-0DA2-685B-5BAC-F8A8A049899E}"/>
              </a:ext>
            </a:extLst>
          </p:cNvPr>
          <p:cNvSpPr/>
          <p:nvPr/>
        </p:nvSpPr>
        <p:spPr>
          <a:xfrm>
            <a:off x="6280068" y="1847088"/>
            <a:ext cx="1766652" cy="384048"/>
          </a:xfrm>
          <a:prstGeom prst="rect">
            <a:avLst/>
          </a:prstGeom>
          <a:noFill/>
          <a:ln/>
        </p:spPr>
        <p:txBody>
          <a:bodyPr wrap="square" lIns="0" tIns="0" rIns="0" bIns="0" rtlCol="0" anchor="ctr"/>
          <a:lstStyle/>
          <a:p>
            <a:pPr marL="0" indent="0" algn="ctr">
              <a:buNone/>
            </a:pPr>
            <a:r>
              <a:rPr lang="en-US" sz="950" dirty="0">
                <a:solidFill>
                  <a:srgbClr val="FFFFFF"/>
                </a:solidFill>
                <a:latin typeface="Calibri" pitchFamily="34" charset="0"/>
                <a:ea typeface="Calibri" pitchFamily="34" charset="-122"/>
                <a:cs typeface="Calibri" pitchFamily="34" charset="-120"/>
              </a:rPr>
              <a:t>Of all diabetes cases, are Type 2</a:t>
            </a:r>
            <a:endParaRPr lang="en-US" sz="950" dirty="0"/>
          </a:p>
          <a:p>
            <a:pPr marL="0" indent="0" algn="ctr">
              <a:buNone/>
            </a:pPr>
            <a:r>
              <a:rPr lang="en-US" sz="950" dirty="0">
                <a:solidFill>
                  <a:srgbClr val="FFFFFF"/>
                </a:solidFill>
                <a:latin typeface="Calibri" pitchFamily="34" charset="0"/>
                <a:ea typeface="Calibri" pitchFamily="34" charset="-122"/>
                <a:cs typeface="Calibri" pitchFamily="34" charset="-120"/>
              </a:rPr>
              <a:t>(NHS, 2023)</a:t>
            </a:r>
            <a:endParaRPr lang="en-US" sz="950" dirty="0"/>
          </a:p>
        </p:txBody>
      </p:sp>
      <p:sp>
        <p:nvSpPr>
          <p:cNvPr id="15" name="Shape 13">
            <a:extLst>
              <a:ext uri="{FF2B5EF4-FFF2-40B4-BE49-F238E27FC236}">
                <a16:creationId xmlns:a16="http://schemas.microsoft.com/office/drawing/2014/main" id="{DA2E1185-0806-12C2-B9D9-397B8C4F8FA0}"/>
              </a:ext>
            </a:extLst>
          </p:cNvPr>
          <p:cNvSpPr/>
          <p:nvPr/>
        </p:nvSpPr>
        <p:spPr>
          <a:xfrm>
            <a:off x="4124335" y="2498869"/>
            <a:ext cx="1920240" cy="1097280"/>
          </a:xfrm>
          <a:prstGeom prst="rect">
            <a:avLst/>
          </a:prstGeom>
          <a:solidFill>
            <a:srgbClr val="C62828"/>
          </a:solidFill>
          <a:ln w="12700">
            <a:solidFill>
              <a:srgbClr val="C62828"/>
            </a:solidFill>
            <a:prstDash val="solid"/>
          </a:ln>
          <a:effectLst>
            <a:outerShdw blurRad="101600" dist="38100" dir="8100000" algn="bl" rotWithShape="0">
              <a:srgbClr val="000000">
                <a:alpha val="12000"/>
              </a:srgbClr>
            </a:outerShdw>
          </a:effectLst>
        </p:spPr>
        <p:txBody>
          <a:bodyPr/>
          <a:lstStyle/>
          <a:p>
            <a:endParaRPr lang="en-GB"/>
          </a:p>
        </p:txBody>
      </p:sp>
      <p:sp>
        <p:nvSpPr>
          <p:cNvPr id="16" name="Text 14">
            <a:extLst>
              <a:ext uri="{FF2B5EF4-FFF2-40B4-BE49-F238E27FC236}">
                <a16:creationId xmlns:a16="http://schemas.microsoft.com/office/drawing/2014/main" id="{3EE5E90C-2145-B8A0-05BA-682BDC28F3DA}"/>
              </a:ext>
            </a:extLst>
          </p:cNvPr>
          <p:cNvSpPr/>
          <p:nvPr/>
        </p:nvSpPr>
        <p:spPr>
          <a:xfrm>
            <a:off x="4124335" y="2542032"/>
            <a:ext cx="1737205" cy="594360"/>
          </a:xfrm>
          <a:prstGeom prst="rect">
            <a:avLst/>
          </a:prstGeom>
          <a:noFill/>
          <a:ln/>
        </p:spPr>
        <p:txBody>
          <a:bodyPr wrap="square" lIns="0" tIns="0" rIns="0" bIns="0" rtlCol="0" anchor="ctr"/>
          <a:lstStyle/>
          <a:p>
            <a:pPr marL="0" indent="0" algn="ctr">
              <a:buNone/>
            </a:pPr>
            <a:r>
              <a:rPr lang="en-US" sz="3400" b="1" dirty="0">
                <a:solidFill>
                  <a:srgbClr val="FFFFFF"/>
                </a:solidFill>
                <a:latin typeface="Calibri" pitchFamily="34" charset="0"/>
                <a:ea typeface="Calibri" pitchFamily="34" charset="-122"/>
                <a:cs typeface="Calibri" pitchFamily="34" charset="-120"/>
              </a:rPr>
              <a:t>2–4×</a:t>
            </a:r>
            <a:endParaRPr lang="en-US" sz="3400" dirty="0"/>
          </a:p>
        </p:txBody>
      </p:sp>
      <p:sp>
        <p:nvSpPr>
          <p:cNvPr id="17" name="Text 15">
            <a:extLst>
              <a:ext uri="{FF2B5EF4-FFF2-40B4-BE49-F238E27FC236}">
                <a16:creationId xmlns:a16="http://schemas.microsoft.com/office/drawing/2014/main" id="{5CD01D0E-A0F7-EFCB-6CAF-A258BDDE910F}"/>
              </a:ext>
            </a:extLst>
          </p:cNvPr>
          <p:cNvSpPr/>
          <p:nvPr/>
        </p:nvSpPr>
        <p:spPr>
          <a:xfrm>
            <a:off x="4297680" y="3127248"/>
            <a:ext cx="1563860" cy="384048"/>
          </a:xfrm>
          <a:prstGeom prst="rect">
            <a:avLst/>
          </a:prstGeom>
          <a:noFill/>
          <a:ln/>
        </p:spPr>
        <p:txBody>
          <a:bodyPr wrap="square" lIns="0" tIns="0" rIns="0" bIns="0" rtlCol="0" anchor="ctr"/>
          <a:lstStyle/>
          <a:p>
            <a:pPr marL="0" indent="0" algn="ctr">
              <a:buNone/>
            </a:pPr>
            <a:r>
              <a:rPr lang="en-US" sz="950" dirty="0">
                <a:solidFill>
                  <a:srgbClr val="FFFFFF"/>
                </a:solidFill>
                <a:latin typeface="Calibri" pitchFamily="34" charset="0"/>
                <a:ea typeface="Calibri" pitchFamily="34" charset="-122"/>
                <a:cs typeface="Calibri" pitchFamily="34" charset="-120"/>
              </a:rPr>
              <a:t>Higher risk of cardiovascular disease in T2DM</a:t>
            </a:r>
            <a:endParaRPr lang="en-US" sz="950" dirty="0"/>
          </a:p>
          <a:p>
            <a:pPr marL="0" indent="0" algn="ctr">
              <a:buNone/>
            </a:pPr>
            <a:r>
              <a:rPr lang="en-US" sz="950" dirty="0">
                <a:solidFill>
                  <a:srgbClr val="FFFFFF"/>
                </a:solidFill>
                <a:latin typeface="Calibri" pitchFamily="34" charset="0"/>
                <a:ea typeface="Calibri" pitchFamily="34" charset="-122"/>
                <a:cs typeface="Calibri" pitchFamily="34" charset="-120"/>
              </a:rPr>
              <a:t>(BHF, 2023)</a:t>
            </a:r>
            <a:endParaRPr lang="en-US" sz="950" dirty="0"/>
          </a:p>
        </p:txBody>
      </p:sp>
      <p:sp>
        <p:nvSpPr>
          <p:cNvPr id="18" name="Shape 16">
            <a:extLst>
              <a:ext uri="{FF2B5EF4-FFF2-40B4-BE49-F238E27FC236}">
                <a16:creationId xmlns:a16="http://schemas.microsoft.com/office/drawing/2014/main" id="{1D85A0A0-45CA-B8B6-9E1A-ECA78B7C955F}"/>
              </a:ext>
            </a:extLst>
          </p:cNvPr>
          <p:cNvSpPr/>
          <p:nvPr/>
        </p:nvSpPr>
        <p:spPr>
          <a:xfrm>
            <a:off x="6203274" y="2532888"/>
            <a:ext cx="1920240" cy="1097280"/>
          </a:xfrm>
          <a:prstGeom prst="rect">
            <a:avLst/>
          </a:prstGeom>
          <a:solidFill>
            <a:srgbClr val="E65100"/>
          </a:solidFill>
          <a:ln w="12700">
            <a:solidFill>
              <a:srgbClr val="E65100"/>
            </a:solidFill>
            <a:prstDash val="solid"/>
          </a:ln>
          <a:effectLst>
            <a:outerShdw blurRad="101600" dist="38100" dir="8100000" algn="bl" rotWithShape="0">
              <a:srgbClr val="000000">
                <a:alpha val="12000"/>
              </a:srgbClr>
            </a:outerShdw>
          </a:effectLst>
        </p:spPr>
        <p:txBody>
          <a:bodyPr/>
          <a:lstStyle/>
          <a:p>
            <a:endParaRPr lang="en-NG" dirty="0"/>
          </a:p>
        </p:txBody>
      </p:sp>
      <p:sp>
        <p:nvSpPr>
          <p:cNvPr id="19" name="Text 17">
            <a:extLst>
              <a:ext uri="{FF2B5EF4-FFF2-40B4-BE49-F238E27FC236}">
                <a16:creationId xmlns:a16="http://schemas.microsoft.com/office/drawing/2014/main" id="{82FBA86E-7B12-3939-1DFA-675C34DCFD00}"/>
              </a:ext>
            </a:extLst>
          </p:cNvPr>
          <p:cNvSpPr/>
          <p:nvPr/>
        </p:nvSpPr>
        <p:spPr>
          <a:xfrm>
            <a:off x="6227064" y="2542032"/>
            <a:ext cx="1896450" cy="594360"/>
          </a:xfrm>
          <a:prstGeom prst="rect">
            <a:avLst/>
          </a:prstGeom>
          <a:noFill/>
          <a:ln/>
        </p:spPr>
        <p:txBody>
          <a:bodyPr wrap="square" lIns="0" tIns="0" rIns="0" bIns="0" rtlCol="0" anchor="ctr"/>
          <a:lstStyle/>
          <a:p>
            <a:pPr marL="0" indent="0" algn="ctr">
              <a:buNone/>
            </a:pPr>
            <a:r>
              <a:rPr lang="en-US" sz="3400" b="1" dirty="0">
                <a:solidFill>
                  <a:srgbClr val="FFFFFF"/>
                </a:solidFill>
                <a:latin typeface="Calibri" pitchFamily="34" charset="0"/>
                <a:ea typeface="Calibri" pitchFamily="34" charset="-122"/>
                <a:cs typeface="Calibri" pitchFamily="34" charset="-120"/>
              </a:rPr>
              <a:t>£10B+</a:t>
            </a:r>
            <a:endParaRPr lang="en-US" sz="3400" dirty="0"/>
          </a:p>
        </p:txBody>
      </p:sp>
      <p:sp>
        <p:nvSpPr>
          <p:cNvPr id="20" name="Text 18">
            <a:extLst>
              <a:ext uri="{FF2B5EF4-FFF2-40B4-BE49-F238E27FC236}">
                <a16:creationId xmlns:a16="http://schemas.microsoft.com/office/drawing/2014/main" id="{8C27F391-5ECE-A25F-68E8-37E9BC9307FC}"/>
              </a:ext>
            </a:extLst>
          </p:cNvPr>
          <p:cNvSpPr/>
          <p:nvPr/>
        </p:nvSpPr>
        <p:spPr>
          <a:xfrm>
            <a:off x="6280068" y="3127248"/>
            <a:ext cx="1766652" cy="384048"/>
          </a:xfrm>
          <a:prstGeom prst="rect">
            <a:avLst/>
          </a:prstGeom>
          <a:noFill/>
          <a:ln/>
        </p:spPr>
        <p:txBody>
          <a:bodyPr wrap="square" lIns="0" tIns="0" rIns="0" bIns="0" rtlCol="0" anchor="ctr"/>
          <a:lstStyle/>
          <a:p>
            <a:pPr marL="0" indent="0" algn="ctr">
              <a:buNone/>
            </a:pPr>
            <a:r>
              <a:rPr lang="en-US" sz="950" dirty="0">
                <a:solidFill>
                  <a:srgbClr val="FFFFFF"/>
                </a:solidFill>
                <a:latin typeface="Calibri" pitchFamily="34" charset="0"/>
                <a:ea typeface="Calibri" pitchFamily="34" charset="-122"/>
                <a:cs typeface="Calibri" pitchFamily="34" charset="-120"/>
              </a:rPr>
              <a:t>annual NHS cost of diabetes care</a:t>
            </a:r>
            <a:endParaRPr lang="en-US" sz="950" dirty="0"/>
          </a:p>
          <a:p>
            <a:pPr marL="0" indent="0" algn="ctr">
              <a:buNone/>
            </a:pPr>
            <a:r>
              <a:rPr lang="en-US" sz="950" dirty="0">
                <a:solidFill>
                  <a:srgbClr val="FFFFFF"/>
                </a:solidFill>
                <a:latin typeface="Calibri" pitchFamily="34" charset="0"/>
                <a:ea typeface="Calibri" pitchFamily="34" charset="-122"/>
                <a:cs typeface="Calibri" pitchFamily="34" charset="-120"/>
              </a:rPr>
              <a:t>(Diabetes UK, 2023)</a:t>
            </a:r>
            <a:endParaRPr lang="en-US" sz="950" dirty="0"/>
          </a:p>
        </p:txBody>
      </p:sp>
      <p:sp>
        <p:nvSpPr>
          <p:cNvPr id="21" name="Shape 19">
            <a:extLst>
              <a:ext uri="{FF2B5EF4-FFF2-40B4-BE49-F238E27FC236}">
                <a16:creationId xmlns:a16="http://schemas.microsoft.com/office/drawing/2014/main" id="{4E9A141B-8722-20EB-7B93-B28F257DDEC0}"/>
              </a:ext>
            </a:extLst>
          </p:cNvPr>
          <p:cNvSpPr/>
          <p:nvPr/>
        </p:nvSpPr>
        <p:spPr>
          <a:xfrm>
            <a:off x="320040" y="4206240"/>
            <a:ext cx="8503920" cy="548640"/>
          </a:xfrm>
          <a:prstGeom prst="rect">
            <a:avLst/>
          </a:prstGeom>
          <a:solidFill>
            <a:srgbClr val="0D2137"/>
          </a:solidFill>
          <a:ln w="12700">
            <a:solidFill>
              <a:srgbClr val="0D2137"/>
            </a:solidFill>
            <a:prstDash val="solid"/>
          </a:ln>
        </p:spPr>
        <p:txBody>
          <a:bodyPr/>
          <a:lstStyle/>
          <a:p>
            <a:endParaRPr lang="en-GB"/>
          </a:p>
        </p:txBody>
      </p:sp>
      <p:sp>
        <p:nvSpPr>
          <p:cNvPr id="22" name="Text 20">
            <a:extLst>
              <a:ext uri="{FF2B5EF4-FFF2-40B4-BE49-F238E27FC236}">
                <a16:creationId xmlns:a16="http://schemas.microsoft.com/office/drawing/2014/main" id="{279F3DAC-BC77-5404-B7EC-E1DED2575344}"/>
              </a:ext>
            </a:extLst>
          </p:cNvPr>
          <p:cNvSpPr/>
          <p:nvPr/>
        </p:nvSpPr>
        <p:spPr>
          <a:xfrm>
            <a:off x="320040" y="4224528"/>
            <a:ext cx="1005840" cy="502920"/>
          </a:xfrm>
          <a:prstGeom prst="rect">
            <a:avLst/>
          </a:prstGeom>
          <a:noFill/>
          <a:ln/>
        </p:spPr>
        <p:txBody>
          <a:bodyPr wrap="square" lIns="0" tIns="0" rIns="0" bIns="0" rtlCol="0" anchor="ctr"/>
          <a:lstStyle/>
          <a:p>
            <a:pPr marL="0" indent="0" algn="ctr">
              <a:buNone/>
            </a:pPr>
            <a:r>
              <a:rPr lang="en-US" sz="750" dirty="0">
                <a:solidFill>
                  <a:srgbClr val="F9A825"/>
                </a:solidFill>
                <a:latin typeface="Calibri" pitchFamily="34" charset="0"/>
                <a:ea typeface="Calibri" pitchFamily="34" charset="-122"/>
                <a:cs typeface="Calibri" pitchFamily="34" charset="-120"/>
              </a:rPr>
              <a:t>Patient Profile</a:t>
            </a:r>
            <a:endParaRPr lang="en-US" sz="750" dirty="0"/>
          </a:p>
        </p:txBody>
      </p:sp>
      <p:sp>
        <p:nvSpPr>
          <p:cNvPr id="23" name="Shape 21">
            <a:extLst>
              <a:ext uri="{FF2B5EF4-FFF2-40B4-BE49-F238E27FC236}">
                <a16:creationId xmlns:a16="http://schemas.microsoft.com/office/drawing/2014/main" id="{C04D4730-E7FB-BA1F-DDED-44331AB29F62}"/>
              </a:ext>
            </a:extLst>
          </p:cNvPr>
          <p:cNvSpPr/>
          <p:nvPr/>
        </p:nvSpPr>
        <p:spPr>
          <a:xfrm>
            <a:off x="1362456" y="4315968"/>
            <a:ext cx="18288" cy="347472"/>
          </a:xfrm>
          <a:prstGeom prst="rect">
            <a:avLst/>
          </a:prstGeom>
          <a:solidFill>
            <a:srgbClr val="445566"/>
          </a:solidFill>
          <a:ln w="12700">
            <a:solidFill>
              <a:srgbClr val="445566"/>
            </a:solidFill>
            <a:prstDash val="solid"/>
          </a:ln>
        </p:spPr>
        <p:txBody>
          <a:bodyPr/>
          <a:lstStyle/>
          <a:p>
            <a:endParaRPr lang="en-GB"/>
          </a:p>
        </p:txBody>
      </p:sp>
      <p:sp>
        <p:nvSpPr>
          <p:cNvPr id="24" name="Text 22">
            <a:extLst>
              <a:ext uri="{FF2B5EF4-FFF2-40B4-BE49-F238E27FC236}">
                <a16:creationId xmlns:a16="http://schemas.microsoft.com/office/drawing/2014/main" id="{958E167C-B01D-43BA-82FA-79FD016F1097}"/>
              </a:ext>
            </a:extLst>
          </p:cNvPr>
          <p:cNvSpPr/>
          <p:nvPr/>
        </p:nvSpPr>
        <p:spPr>
          <a:xfrm>
            <a:off x="1380744" y="4224528"/>
            <a:ext cx="1005840" cy="502920"/>
          </a:xfrm>
          <a:prstGeom prst="rect">
            <a:avLst/>
          </a:prstGeom>
          <a:noFill/>
          <a:ln/>
        </p:spPr>
        <p:txBody>
          <a:bodyPr wrap="square" lIns="0" tIns="0" rIns="0" bIns="0" rtlCol="0" anchor="ctr"/>
          <a:lstStyle/>
          <a:p>
            <a:pPr marL="0" indent="0" algn="ctr">
              <a:buNone/>
            </a:pPr>
            <a:r>
              <a:rPr lang="en-US" sz="750" dirty="0">
                <a:solidFill>
                  <a:srgbClr val="AACCEE"/>
                </a:solidFill>
                <a:latin typeface="Calibri" pitchFamily="34" charset="0"/>
                <a:ea typeface="Calibri" pitchFamily="34" charset="-122"/>
                <a:cs typeface="Calibri" pitchFamily="34" charset="-120"/>
              </a:rPr>
              <a:t>Anatomy</a:t>
            </a:r>
            <a:endParaRPr lang="en-US" sz="750" dirty="0"/>
          </a:p>
        </p:txBody>
      </p:sp>
      <p:sp>
        <p:nvSpPr>
          <p:cNvPr id="25" name="Shape 23">
            <a:extLst>
              <a:ext uri="{FF2B5EF4-FFF2-40B4-BE49-F238E27FC236}">
                <a16:creationId xmlns:a16="http://schemas.microsoft.com/office/drawing/2014/main" id="{54306564-C72C-BD24-DD4A-F532A1119295}"/>
              </a:ext>
            </a:extLst>
          </p:cNvPr>
          <p:cNvSpPr/>
          <p:nvPr/>
        </p:nvSpPr>
        <p:spPr>
          <a:xfrm>
            <a:off x="2423160" y="4315968"/>
            <a:ext cx="18288" cy="347472"/>
          </a:xfrm>
          <a:prstGeom prst="rect">
            <a:avLst/>
          </a:prstGeom>
          <a:solidFill>
            <a:srgbClr val="445566"/>
          </a:solidFill>
          <a:ln w="12700">
            <a:solidFill>
              <a:srgbClr val="445566"/>
            </a:solidFill>
            <a:prstDash val="solid"/>
          </a:ln>
        </p:spPr>
        <p:txBody>
          <a:bodyPr/>
          <a:lstStyle/>
          <a:p>
            <a:endParaRPr lang="en-GB"/>
          </a:p>
        </p:txBody>
      </p:sp>
      <p:sp>
        <p:nvSpPr>
          <p:cNvPr id="26" name="Text 24">
            <a:extLst>
              <a:ext uri="{FF2B5EF4-FFF2-40B4-BE49-F238E27FC236}">
                <a16:creationId xmlns:a16="http://schemas.microsoft.com/office/drawing/2014/main" id="{F99A9A6D-AFC6-4761-E948-685EE8DD5F96}"/>
              </a:ext>
            </a:extLst>
          </p:cNvPr>
          <p:cNvSpPr/>
          <p:nvPr/>
        </p:nvSpPr>
        <p:spPr>
          <a:xfrm>
            <a:off x="2441448" y="4224528"/>
            <a:ext cx="1005840" cy="502920"/>
          </a:xfrm>
          <a:prstGeom prst="rect">
            <a:avLst/>
          </a:prstGeom>
          <a:noFill/>
          <a:ln/>
        </p:spPr>
        <p:txBody>
          <a:bodyPr wrap="square" lIns="0" tIns="0" rIns="0" bIns="0" rtlCol="0" anchor="ctr"/>
          <a:lstStyle/>
          <a:p>
            <a:pPr marL="0" indent="0" algn="ctr">
              <a:buNone/>
            </a:pPr>
            <a:r>
              <a:rPr lang="en-US" sz="750" dirty="0">
                <a:solidFill>
                  <a:srgbClr val="AACCEE"/>
                </a:solidFill>
                <a:latin typeface="Calibri" pitchFamily="34" charset="0"/>
                <a:ea typeface="Calibri" pitchFamily="34" charset="-122"/>
                <a:cs typeface="Calibri" pitchFamily="34" charset="-120"/>
              </a:rPr>
              <a:t>Physiology</a:t>
            </a:r>
            <a:endParaRPr lang="en-US" sz="750" dirty="0"/>
          </a:p>
        </p:txBody>
      </p:sp>
      <p:sp>
        <p:nvSpPr>
          <p:cNvPr id="27" name="Shape 25">
            <a:extLst>
              <a:ext uri="{FF2B5EF4-FFF2-40B4-BE49-F238E27FC236}">
                <a16:creationId xmlns:a16="http://schemas.microsoft.com/office/drawing/2014/main" id="{790CD220-21DA-3489-C40E-54296088E52F}"/>
              </a:ext>
            </a:extLst>
          </p:cNvPr>
          <p:cNvSpPr/>
          <p:nvPr/>
        </p:nvSpPr>
        <p:spPr>
          <a:xfrm>
            <a:off x="3483864" y="4315968"/>
            <a:ext cx="18288" cy="347472"/>
          </a:xfrm>
          <a:prstGeom prst="rect">
            <a:avLst/>
          </a:prstGeom>
          <a:solidFill>
            <a:srgbClr val="445566"/>
          </a:solidFill>
          <a:ln w="12700">
            <a:solidFill>
              <a:srgbClr val="445566"/>
            </a:solidFill>
            <a:prstDash val="solid"/>
          </a:ln>
        </p:spPr>
        <p:txBody>
          <a:bodyPr/>
          <a:lstStyle/>
          <a:p>
            <a:endParaRPr lang="en-GB"/>
          </a:p>
        </p:txBody>
      </p:sp>
      <p:sp>
        <p:nvSpPr>
          <p:cNvPr id="28" name="Text 26">
            <a:extLst>
              <a:ext uri="{FF2B5EF4-FFF2-40B4-BE49-F238E27FC236}">
                <a16:creationId xmlns:a16="http://schemas.microsoft.com/office/drawing/2014/main" id="{EEEEE04F-A805-53C2-CDAD-34123D44C9B6}"/>
              </a:ext>
            </a:extLst>
          </p:cNvPr>
          <p:cNvSpPr/>
          <p:nvPr/>
        </p:nvSpPr>
        <p:spPr>
          <a:xfrm>
            <a:off x="3502152" y="4224528"/>
            <a:ext cx="1005840" cy="502920"/>
          </a:xfrm>
          <a:prstGeom prst="rect">
            <a:avLst/>
          </a:prstGeom>
          <a:noFill/>
          <a:ln/>
        </p:spPr>
        <p:txBody>
          <a:bodyPr wrap="square" lIns="0" tIns="0" rIns="0" bIns="0" rtlCol="0" anchor="ctr"/>
          <a:lstStyle/>
          <a:p>
            <a:pPr marL="0" indent="0" algn="ctr">
              <a:buNone/>
            </a:pPr>
            <a:r>
              <a:rPr lang="en-US" sz="750" dirty="0">
                <a:solidFill>
                  <a:srgbClr val="AACCEE"/>
                </a:solidFill>
                <a:latin typeface="Calibri" pitchFamily="34" charset="0"/>
                <a:ea typeface="Calibri" pitchFamily="34" charset="-122"/>
                <a:cs typeface="Calibri" pitchFamily="34" charset="-120"/>
              </a:rPr>
              <a:t>Pathophysiology</a:t>
            </a:r>
            <a:endParaRPr lang="en-US" sz="750" dirty="0"/>
          </a:p>
        </p:txBody>
      </p:sp>
      <p:sp>
        <p:nvSpPr>
          <p:cNvPr id="29" name="Shape 27">
            <a:extLst>
              <a:ext uri="{FF2B5EF4-FFF2-40B4-BE49-F238E27FC236}">
                <a16:creationId xmlns:a16="http://schemas.microsoft.com/office/drawing/2014/main" id="{9A5D535A-DCB1-0F56-5E08-10EFEC45E8F5}"/>
              </a:ext>
            </a:extLst>
          </p:cNvPr>
          <p:cNvSpPr/>
          <p:nvPr/>
        </p:nvSpPr>
        <p:spPr>
          <a:xfrm>
            <a:off x="4544568" y="4315968"/>
            <a:ext cx="18288" cy="347472"/>
          </a:xfrm>
          <a:prstGeom prst="rect">
            <a:avLst/>
          </a:prstGeom>
          <a:solidFill>
            <a:srgbClr val="445566"/>
          </a:solidFill>
          <a:ln w="12700">
            <a:solidFill>
              <a:srgbClr val="445566"/>
            </a:solidFill>
            <a:prstDash val="solid"/>
          </a:ln>
        </p:spPr>
        <p:txBody>
          <a:bodyPr/>
          <a:lstStyle/>
          <a:p>
            <a:endParaRPr lang="en-GB"/>
          </a:p>
        </p:txBody>
      </p:sp>
      <p:sp>
        <p:nvSpPr>
          <p:cNvPr id="30" name="Text 28">
            <a:extLst>
              <a:ext uri="{FF2B5EF4-FFF2-40B4-BE49-F238E27FC236}">
                <a16:creationId xmlns:a16="http://schemas.microsoft.com/office/drawing/2014/main" id="{9C4B6F58-C8EA-E419-E814-13C58F10DD26}"/>
              </a:ext>
            </a:extLst>
          </p:cNvPr>
          <p:cNvSpPr/>
          <p:nvPr/>
        </p:nvSpPr>
        <p:spPr>
          <a:xfrm>
            <a:off x="4562856" y="4224528"/>
            <a:ext cx="1005840" cy="502920"/>
          </a:xfrm>
          <a:prstGeom prst="rect">
            <a:avLst/>
          </a:prstGeom>
          <a:noFill/>
          <a:ln/>
        </p:spPr>
        <p:txBody>
          <a:bodyPr wrap="square" lIns="0" tIns="0" rIns="0" bIns="0" rtlCol="0" anchor="ctr"/>
          <a:lstStyle/>
          <a:p>
            <a:pPr marL="0" indent="0" algn="ctr">
              <a:buNone/>
            </a:pPr>
            <a:r>
              <a:rPr lang="en-US" sz="750" dirty="0">
                <a:solidFill>
                  <a:srgbClr val="AACCEE"/>
                </a:solidFill>
                <a:latin typeface="Calibri" pitchFamily="34" charset="0"/>
                <a:ea typeface="Calibri" pitchFamily="34" charset="-122"/>
                <a:cs typeface="Calibri" pitchFamily="34" charset="-120"/>
              </a:rPr>
              <a:t>Lifestyle Factors</a:t>
            </a:r>
            <a:endParaRPr lang="en-US" sz="750" dirty="0"/>
          </a:p>
        </p:txBody>
      </p:sp>
      <p:sp>
        <p:nvSpPr>
          <p:cNvPr id="31" name="Shape 29">
            <a:extLst>
              <a:ext uri="{FF2B5EF4-FFF2-40B4-BE49-F238E27FC236}">
                <a16:creationId xmlns:a16="http://schemas.microsoft.com/office/drawing/2014/main" id="{CA11CE42-E9F7-2A03-0445-4BFA00F74D57}"/>
              </a:ext>
            </a:extLst>
          </p:cNvPr>
          <p:cNvSpPr/>
          <p:nvPr/>
        </p:nvSpPr>
        <p:spPr>
          <a:xfrm>
            <a:off x="5605272" y="4315968"/>
            <a:ext cx="18288" cy="347472"/>
          </a:xfrm>
          <a:prstGeom prst="rect">
            <a:avLst/>
          </a:prstGeom>
          <a:solidFill>
            <a:srgbClr val="445566"/>
          </a:solidFill>
          <a:ln w="12700">
            <a:solidFill>
              <a:srgbClr val="445566"/>
            </a:solidFill>
            <a:prstDash val="solid"/>
          </a:ln>
        </p:spPr>
        <p:txBody>
          <a:bodyPr/>
          <a:lstStyle/>
          <a:p>
            <a:endParaRPr lang="en-GB"/>
          </a:p>
        </p:txBody>
      </p:sp>
      <p:sp>
        <p:nvSpPr>
          <p:cNvPr id="32" name="Text 30">
            <a:extLst>
              <a:ext uri="{FF2B5EF4-FFF2-40B4-BE49-F238E27FC236}">
                <a16:creationId xmlns:a16="http://schemas.microsoft.com/office/drawing/2014/main" id="{5CEC0A0E-F4DE-2C55-D50B-FE3D5BC3338E}"/>
              </a:ext>
            </a:extLst>
          </p:cNvPr>
          <p:cNvSpPr/>
          <p:nvPr/>
        </p:nvSpPr>
        <p:spPr>
          <a:xfrm>
            <a:off x="5623560" y="4224528"/>
            <a:ext cx="1005840" cy="502920"/>
          </a:xfrm>
          <a:prstGeom prst="rect">
            <a:avLst/>
          </a:prstGeom>
          <a:noFill/>
          <a:ln/>
        </p:spPr>
        <p:txBody>
          <a:bodyPr wrap="square" lIns="0" tIns="0" rIns="0" bIns="0" rtlCol="0" anchor="ctr"/>
          <a:lstStyle/>
          <a:p>
            <a:pPr marL="0" indent="0" algn="ctr">
              <a:buNone/>
            </a:pPr>
            <a:r>
              <a:rPr lang="en-US" sz="750" dirty="0">
                <a:solidFill>
                  <a:srgbClr val="AACCEE"/>
                </a:solidFill>
                <a:latin typeface="Calibri" pitchFamily="34" charset="0"/>
                <a:ea typeface="Calibri" pitchFamily="34" charset="-122"/>
                <a:cs typeface="Calibri" pitchFamily="34" charset="-120"/>
              </a:rPr>
              <a:t>Care Plan</a:t>
            </a:r>
            <a:endParaRPr lang="en-US" sz="750" dirty="0"/>
          </a:p>
        </p:txBody>
      </p:sp>
      <p:sp>
        <p:nvSpPr>
          <p:cNvPr id="33" name="Shape 31">
            <a:extLst>
              <a:ext uri="{FF2B5EF4-FFF2-40B4-BE49-F238E27FC236}">
                <a16:creationId xmlns:a16="http://schemas.microsoft.com/office/drawing/2014/main" id="{35633875-7355-78DF-130F-F69336727FEE}"/>
              </a:ext>
            </a:extLst>
          </p:cNvPr>
          <p:cNvSpPr/>
          <p:nvPr/>
        </p:nvSpPr>
        <p:spPr>
          <a:xfrm>
            <a:off x="6665976" y="4315968"/>
            <a:ext cx="18288" cy="347472"/>
          </a:xfrm>
          <a:prstGeom prst="rect">
            <a:avLst/>
          </a:prstGeom>
          <a:solidFill>
            <a:srgbClr val="445566"/>
          </a:solidFill>
          <a:ln w="12700">
            <a:solidFill>
              <a:srgbClr val="445566"/>
            </a:solidFill>
            <a:prstDash val="solid"/>
          </a:ln>
        </p:spPr>
        <p:txBody>
          <a:bodyPr/>
          <a:lstStyle/>
          <a:p>
            <a:endParaRPr lang="en-GB"/>
          </a:p>
        </p:txBody>
      </p:sp>
      <p:sp>
        <p:nvSpPr>
          <p:cNvPr id="34" name="Text 32">
            <a:extLst>
              <a:ext uri="{FF2B5EF4-FFF2-40B4-BE49-F238E27FC236}">
                <a16:creationId xmlns:a16="http://schemas.microsoft.com/office/drawing/2014/main" id="{934135F2-970A-34E7-4EB0-82BE5B7976C0}"/>
              </a:ext>
            </a:extLst>
          </p:cNvPr>
          <p:cNvSpPr/>
          <p:nvPr/>
        </p:nvSpPr>
        <p:spPr>
          <a:xfrm>
            <a:off x="6684264" y="4224528"/>
            <a:ext cx="1005840" cy="502920"/>
          </a:xfrm>
          <a:prstGeom prst="rect">
            <a:avLst/>
          </a:prstGeom>
          <a:noFill/>
          <a:ln/>
        </p:spPr>
        <p:txBody>
          <a:bodyPr wrap="square" lIns="0" tIns="0" rIns="0" bIns="0" rtlCol="0" anchor="ctr"/>
          <a:lstStyle/>
          <a:p>
            <a:pPr marL="0" indent="0" algn="ctr">
              <a:buNone/>
            </a:pPr>
            <a:r>
              <a:rPr lang="en-US" sz="750" dirty="0">
                <a:solidFill>
                  <a:srgbClr val="AACCEE"/>
                </a:solidFill>
                <a:latin typeface="Calibri" pitchFamily="34" charset="0"/>
                <a:ea typeface="Calibri" pitchFamily="34" charset="-122"/>
                <a:cs typeface="Calibri" pitchFamily="34" charset="-120"/>
              </a:rPr>
              <a:t>Ethics</a:t>
            </a:r>
            <a:endParaRPr lang="en-US" sz="750" dirty="0"/>
          </a:p>
        </p:txBody>
      </p:sp>
      <p:sp>
        <p:nvSpPr>
          <p:cNvPr id="35" name="Shape 33">
            <a:extLst>
              <a:ext uri="{FF2B5EF4-FFF2-40B4-BE49-F238E27FC236}">
                <a16:creationId xmlns:a16="http://schemas.microsoft.com/office/drawing/2014/main" id="{3C5AB2BE-4AD1-97EC-9016-23AB1558D612}"/>
              </a:ext>
            </a:extLst>
          </p:cNvPr>
          <p:cNvSpPr/>
          <p:nvPr/>
        </p:nvSpPr>
        <p:spPr>
          <a:xfrm>
            <a:off x="7726680" y="4315968"/>
            <a:ext cx="18288" cy="347472"/>
          </a:xfrm>
          <a:prstGeom prst="rect">
            <a:avLst/>
          </a:prstGeom>
          <a:solidFill>
            <a:srgbClr val="445566"/>
          </a:solidFill>
          <a:ln w="12700">
            <a:solidFill>
              <a:srgbClr val="445566"/>
            </a:solidFill>
            <a:prstDash val="solid"/>
          </a:ln>
        </p:spPr>
        <p:txBody>
          <a:bodyPr/>
          <a:lstStyle/>
          <a:p>
            <a:endParaRPr lang="en-GB"/>
          </a:p>
        </p:txBody>
      </p:sp>
      <p:sp>
        <p:nvSpPr>
          <p:cNvPr id="36" name="Text 34">
            <a:extLst>
              <a:ext uri="{FF2B5EF4-FFF2-40B4-BE49-F238E27FC236}">
                <a16:creationId xmlns:a16="http://schemas.microsoft.com/office/drawing/2014/main" id="{844ACE45-525C-4355-70E8-27B46993B97B}"/>
              </a:ext>
            </a:extLst>
          </p:cNvPr>
          <p:cNvSpPr/>
          <p:nvPr/>
        </p:nvSpPr>
        <p:spPr>
          <a:xfrm>
            <a:off x="7744968" y="4224528"/>
            <a:ext cx="1005840" cy="502920"/>
          </a:xfrm>
          <a:prstGeom prst="rect">
            <a:avLst/>
          </a:prstGeom>
          <a:noFill/>
          <a:ln/>
        </p:spPr>
        <p:txBody>
          <a:bodyPr wrap="square" lIns="0" tIns="0" rIns="0" bIns="0" rtlCol="0" anchor="ctr"/>
          <a:lstStyle/>
          <a:p>
            <a:pPr marL="0" indent="0" algn="ctr">
              <a:buNone/>
            </a:pPr>
            <a:r>
              <a:rPr lang="en-US" sz="750" dirty="0">
                <a:solidFill>
                  <a:srgbClr val="AACCEE"/>
                </a:solidFill>
                <a:latin typeface="Calibri" pitchFamily="34" charset="0"/>
                <a:ea typeface="Calibri" pitchFamily="34" charset="-122"/>
                <a:cs typeface="Calibri" pitchFamily="34" charset="-120"/>
              </a:rPr>
              <a:t>Conclusion</a:t>
            </a:r>
            <a:endParaRPr lang="en-US" sz="750" dirty="0"/>
          </a:p>
        </p:txBody>
      </p:sp>
      <p:sp>
        <p:nvSpPr>
          <p:cNvPr id="37" name="Shape 35">
            <a:extLst>
              <a:ext uri="{FF2B5EF4-FFF2-40B4-BE49-F238E27FC236}">
                <a16:creationId xmlns:a16="http://schemas.microsoft.com/office/drawing/2014/main" id="{129A38B1-3984-7FC4-83BC-4DE0AC71E6D3}"/>
              </a:ext>
            </a:extLst>
          </p:cNvPr>
          <p:cNvSpPr/>
          <p:nvPr/>
        </p:nvSpPr>
        <p:spPr>
          <a:xfrm>
            <a:off x="0" y="4892040"/>
            <a:ext cx="9144000" cy="251460"/>
          </a:xfrm>
          <a:prstGeom prst="rect">
            <a:avLst/>
          </a:prstGeom>
          <a:solidFill>
            <a:srgbClr val="0D2137"/>
          </a:solidFill>
          <a:ln w="12700">
            <a:solidFill>
              <a:srgbClr val="0D2137"/>
            </a:solidFill>
            <a:prstDash val="solid"/>
          </a:ln>
        </p:spPr>
        <p:txBody>
          <a:bodyPr/>
          <a:lstStyle/>
          <a:p>
            <a:endParaRPr lang="en-GB"/>
          </a:p>
        </p:txBody>
      </p:sp>
      <p:sp>
        <p:nvSpPr>
          <p:cNvPr id="38" name="Text 36">
            <a:extLst>
              <a:ext uri="{FF2B5EF4-FFF2-40B4-BE49-F238E27FC236}">
                <a16:creationId xmlns:a16="http://schemas.microsoft.com/office/drawing/2014/main" id="{6311B311-84AB-6B10-2259-773DFC9B1527}"/>
              </a:ext>
            </a:extLst>
          </p:cNvPr>
          <p:cNvSpPr/>
          <p:nvPr/>
        </p:nvSpPr>
        <p:spPr>
          <a:xfrm>
            <a:off x="274320" y="4901184"/>
            <a:ext cx="8595360" cy="228600"/>
          </a:xfrm>
          <a:prstGeom prst="rect">
            <a:avLst/>
          </a:prstGeom>
          <a:noFill/>
          <a:ln/>
        </p:spPr>
        <p:txBody>
          <a:bodyPr wrap="square" lIns="0" tIns="0" rIns="0" bIns="0" rtlCol="0" anchor="ctr"/>
          <a:lstStyle/>
          <a:p>
            <a:pPr marL="0" indent="0">
              <a:buNone/>
            </a:pPr>
            <a:r>
              <a:rPr lang="en-US" sz="800" i="1" dirty="0">
                <a:solidFill>
                  <a:srgbClr val="99BBDD"/>
                </a:solidFill>
                <a:latin typeface="Calibri" pitchFamily="34" charset="0"/>
                <a:ea typeface="Calibri" pitchFamily="34" charset="-122"/>
                <a:cs typeface="Calibri" pitchFamily="34" charset="-120"/>
              </a:rPr>
              <a:t>Diabetes UK (2023); NHS (2023); NICE NG28 (2022); BHF (2023); Tortora &amp; Derrickson (2017)</a:t>
            </a:r>
            <a:endParaRPr lang="en-US" sz="800" dirty="0"/>
          </a:p>
        </p:txBody>
      </p:sp>
      <p:pic>
        <p:nvPicPr>
          <p:cNvPr id="59" name="Audio 58">
            <a:hlinkClick r:id="" action="ppaction://media"/>
            <a:extLst>
              <a:ext uri="{FF2B5EF4-FFF2-40B4-BE49-F238E27FC236}">
                <a16:creationId xmlns:a16="http://schemas.microsoft.com/office/drawing/2014/main" id="{B2579F8A-A19D-2FF7-E30C-A3C1D40872F7}"/>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39844" t="-139844" r="-139844" b="-139844"/>
          <a:stretch>
            <a:fillRect/>
          </a:stretch>
        </p:blipFill>
        <p:spPr>
          <a:xfrm>
            <a:off x="7539228" y="3538728"/>
            <a:ext cx="1543050" cy="1543050"/>
          </a:xfrm>
          <a:prstGeom prst="ellipse">
            <a:avLst/>
          </a:prstGeom>
        </p:spPr>
      </p:pic>
    </p:spTree>
    <p:extLst>
      <p:ext uri="{BB962C8B-B14F-4D97-AF65-F5344CB8AC3E}">
        <p14:creationId xmlns:p14="http://schemas.microsoft.com/office/powerpoint/2010/main" val="1571333366"/>
      </p:ext>
    </p:extLst>
  </p:cSld>
  <p:clrMapOvr>
    <a:masterClrMapping/>
  </p:clrMapOvr>
  <mc:AlternateContent xmlns:mc="http://schemas.openxmlformats.org/markup-compatibility/2006" xmlns:p14="http://schemas.microsoft.com/office/powerpoint/2010/main">
    <mc:Choice Requires="p14">
      <p:transition spd="slow" p14:dur="2000" advTm="88093"/>
    </mc:Choice>
    <mc:Fallback xmlns="">
      <p:transition spd="slow" advTm="8809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9"/>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5F8FC"/>
        </a:solidFill>
        <a:effectLst/>
      </p:bgPr>
    </p:bg>
    <p:spTree>
      <p:nvGrpSpPr>
        <p:cNvPr id="1" name=""/>
        <p:cNvGrpSpPr/>
        <p:nvPr/>
      </p:nvGrpSpPr>
      <p:grpSpPr>
        <a:xfrm>
          <a:off x="0" y="0"/>
          <a:ext cx="0" cy="0"/>
          <a:chOff x="0" y="0"/>
          <a:chExt cx="0" cy="0"/>
        </a:xfrm>
      </p:grpSpPr>
      <p:sp>
        <p:nvSpPr>
          <p:cNvPr id="2" name="Shape 0"/>
          <p:cNvSpPr/>
          <p:nvPr/>
        </p:nvSpPr>
        <p:spPr>
          <a:xfrm>
            <a:off x="0" y="0"/>
            <a:ext cx="9144000" cy="594360"/>
          </a:xfrm>
          <a:prstGeom prst="rect">
            <a:avLst/>
          </a:prstGeom>
          <a:solidFill>
            <a:srgbClr val="0D2137"/>
          </a:solidFill>
          <a:ln w="12700">
            <a:solidFill>
              <a:srgbClr val="0D2137"/>
            </a:solidFill>
            <a:prstDash val="solid"/>
          </a:ln>
        </p:spPr>
        <p:txBody>
          <a:bodyPr/>
          <a:lstStyle/>
          <a:p>
            <a:endParaRPr lang="en-GB"/>
          </a:p>
        </p:txBody>
      </p:sp>
      <p:sp>
        <p:nvSpPr>
          <p:cNvPr id="3" name="Shape 1"/>
          <p:cNvSpPr/>
          <p:nvPr/>
        </p:nvSpPr>
        <p:spPr>
          <a:xfrm>
            <a:off x="0" y="594360"/>
            <a:ext cx="9144000" cy="45720"/>
          </a:xfrm>
          <a:prstGeom prst="rect">
            <a:avLst/>
          </a:prstGeom>
          <a:solidFill>
            <a:srgbClr val="00838F"/>
          </a:solidFill>
          <a:ln w="12700">
            <a:solidFill>
              <a:srgbClr val="00838F"/>
            </a:solidFill>
            <a:prstDash val="solid"/>
          </a:ln>
        </p:spPr>
        <p:txBody>
          <a:bodyPr/>
          <a:lstStyle/>
          <a:p>
            <a:endParaRPr lang="en-GB"/>
          </a:p>
        </p:txBody>
      </p:sp>
      <p:sp>
        <p:nvSpPr>
          <p:cNvPr id="4" name="Text 2"/>
          <p:cNvSpPr/>
          <p:nvPr/>
        </p:nvSpPr>
        <p:spPr>
          <a:xfrm>
            <a:off x="320040" y="45720"/>
            <a:ext cx="7680960" cy="502920"/>
          </a:xfrm>
          <a:prstGeom prst="rect">
            <a:avLst/>
          </a:prstGeom>
          <a:noFill/>
          <a:ln/>
        </p:spPr>
        <p:txBody>
          <a:bodyPr wrap="square" lIns="0" tIns="0" rIns="0" bIns="0" rtlCol="0" anchor="ctr"/>
          <a:lstStyle/>
          <a:p>
            <a:pPr marL="0" indent="0">
              <a:buNone/>
            </a:pPr>
            <a:r>
              <a:rPr lang="en-US" sz="2200" b="1" dirty="0">
                <a:solidFill>
                  <a:srgbClr val="FFFFFF"/>
                </a:solidFill>
                <a:latin typeface="Calibri" pitchFamily="34" charset="0"/>
                <a:ea typeface="Calibri" pitchFamily="34" charset="-122"/>
                <a:cs typeface="Calibri" pitchFamily="34" charset="-120"/>
              </a:rPr>
              <a:t>Fictional Patient Profile — Mr. D.O.</a:t>
            </a:r>
            <a:endParaRPr lang="en-US" sz="2200" dirty="0"/>
          </a:p>
        </p:txBody>
      </p:sp>
      <p:sp>
        <p:nvSpPr>
          <p:cNvPr id="5" name="Text 3"/>
          <p:cNvSpPr/>
          <p:nvPr/>
        </p:nvSpPr>
        <p:spPr>
          <a:xfrm>
            <a:off x="8046720" y="64008"/>
            <a:ext cx="1005840" cy="457200"/>
          </a:xfrm>
          <a:prstGeom prst="rect">
            <a:avLst/>
          </a:prstGeom>
          <a:noFill/>
          <a:ln/>
        </p:spPr>
        <p:txBody>
          <a:bodyPr wrap="square" lIns="0" tIns="0" rIns="0" bIns="0" rtlCol="0" anchor="ctr"/>
          <a:lstStyle/>
          <a:p>
            <a:pPr marL="0" indent="0" algn="r">
              <a:buNone/>
            </a:pPr>
            <a:r>
              <a:rPr lang="en-US" sz="1100" dirty="0">
                <a:solidFill>
                  <a:srgbClr val="AACCEE"/>
                </a:solidFill>
                <a:latin typeface="Calibri" pitchFamily="34" charset="0"/>
                <a:ea typeface="Calibri" pitchFamily="34" charset="-122"/>
                <a:cs typeface="Calibri" pitchFamily="34" charset="-120"/>
              </a:rPr>
              <a:t>3 / 15</a:t>
            </a:r>
            <a:endParaRPr lang="en-US" sz="1100" dirty="0"/>
          </a:p>
        </p:txBody>
      </p:sp>
      <p:pic>
        <p:nvPicPr>
          <p:cNvPr id="6" name="Image 0" descr="preencoded.png"/>
          <p:cNvPicPr>
            <a:picLocks noChangeAspect="1"/>
          </p:cNvPicPr>
          <p:nvPr/>
        </p:nvPicPr>
        <p:blipFill>
          <a:blip r:embed="rId5"/>
          <a:stretch>
            <a:fillRect/>
          </a:stretch>
        </p:blipFill>
        <p:spPr>
          <a:xfrm>
            <a:off x="274320" y="777240"/>
            <a:ext cx="320040" cy="320040"/>
          </a:xfrm>
          <a:prstGeom prst="rect">
            <a:avLst/>
          </a:prstGeom>
        </p:spPr>
      </p:pic>
      <p:sp>
        <p:nvSpPr>
          <p:cNvPr id="7" name="Text 4"/>
          <p:cNvSpPr/>
          <p:nvPr/>
        </p:nvSpPr>
        <p:spPr>
          <a:xfrm>
            <a:off x="658368" y="777240"/>
            <a:ext cx="8229600" cy="347472"/>
          </a:xfrm>
          <a:prstGeom prst="rect">
            <a:avLst/>
          </a:prstGeom>
          <a:noFill/>
          <a:ln/>
        </p:spPr>
        <p:txBody>
          <a:bodyPr wrap="square" lIns="0" tIns="0" rIns="0" bIns="0" rtlCol="0" anchor="ctr"/>
          <a:lstStyle/>
          <a:p>
            <a:pPr marL="0" indent="0">
              <a:buNone/>
            </a:pPr>
            <a:r>
              <a:rPr lang="en-US" sz="1300" b="1" dirty="0">
                <a:solidFill>
                  <a:srgbClr val="0D2137"/>
                </a:solidFill>
                <a:latin typeface="Calibri" pitchFamily="34" charset="0"/>
                <a:ea typeface="Calibri" pitchFamily="34" charset="-122"/>
                <a:cs typeface="Calibri" pitchFamily="34" charset="-120"/>
              </a:rPr>
              <a:t>Patient Demographics &amp; Lifestyle Risk Factors</a:t>
            </a:r>
            <a:endParaRPr lang="en-US" sz="1300" dirty="0"/>
          </a:p>
        </p:txBody>
      </p:sp>
      <p:sp>
        <p:nvSpPr>
          <p:cNvPr id="8" name="Shape 5"/>
          <p:cNvSpPr/>
          <p:nvPr/>
        </p:nvSpPr>
        <p:spPr>
          <a:xfrm>
            <a:off x="320040" y="1207008"/>
            <a:ext cx="3840480" cy="621792"/>
          </a:xfrm>
          <a:prstGeom prst="rect">
            <a:avLst/>
          </a:prstGeom>
          <a:solidFill>
            <a:srgbClr val="FFFFFF"/>
          </a:solidFill>
          <a:ln w="12700">
            <a:solidFill>
              <a:srgbClr val="1565C0"/>
            </a:solidFill>
            <a:prstDash val="solid"/>
          </a:ln>
          <a:effectLst>
            <a:outerShdw blurRad="101600" dist="38100" dir="8100000" algn="bl" rotWithShape="0">
              <a:srgbClr val="000000">
                <a:alpha val="12000"/>
              </a:srgbClr>
            </a:outerShdw>
          </a:effectLst>
        </p:spPr>
        <p:txBody>
          <a:bodyPr/>
          <a:lstStyle/>
          <a:p>
            <a:endParaRPr lang="en-GB"/>
          </a:p>
        </p:txBody>
      </p:sp>
      <p:sp>
        <p:nvSpPr>
          <p:cNvPr id="9" name="Shape 6"/>
          <p:cNvSpPr/>
          <p:nvPr/>
        </p:nvSpPr>
        <p:spPr>
          <a:xfrm>
            <a:off x="320040" y="1207008"/>
            <a:ext cx="3840480" cy="292608"/>
          </a:xfrm>
          <a:prstGeom prst="rect">
            <a:avLst/>
          </a:prstGeom>
          <a:solidFill>
            <a:srgbClr val="1565C0"/>
          </a:solidFill>
          <a:ln w="12700">
            <a:solidFill>
              <a:srgbClr val="1565C0"/>
            </a:solidFill>
            <a:prstDash val="solid"/>
          </a:ln>
        </p:spPr>
        <p:txBody>
          <a:bodyPr/>
          <a:lstStyle/>
          <a:p>
            <a:endParaRPr lang="en-GB"/>
          </a:p>
        </p:txBody>
      </p:sp>
      <p:sp>
        <p:nvSpPr>
          <p:cNvPr id="10" name="Text 7"/>
          <p:cNvSpPr/>
          <p:nvPr/>
        </p:nvSpPr>
        <p:spPr>
          <a:xfrm>
            <a:off x="411480" y="1225296"/>
            <a:ext cx="3657600" cy="256032"/>
          </a:xfrm>
          <a:prstGeom prst="rect">
            <a:avLst/>
          </a:prstGeom>
          <a:noFill/>
          <a:ln/>
        </p:spPr>
        <p:txBody>
          <a:bodyPr wrap="square" lIns="0" tIns="0" rIns="0" bIns="0" rtlCol="0" anchor="ctr"/>
          <a:lstStyle/>
          <a:p>
            <a:pPr marL="0" indent="0">
              <a:buNone/>
            </a:pPr>
            <a:r>
              <a:rPr lang="en-US" sz="1100" b="1" dirty="0">
                <a:solidFill>
                  <a:srgbClr val="FFFFFF"/>
                </a:solidFill>
                <a:latin typeface="Calibri" pitchFamily="34" charset="0"/>
                <a:ea typeface="Calibri" pitchFamily="34" charset="-122"/>
                <a:cs typeface="Calibri" pitchFamily="34" charset="-120"/>
              </a:rPr>
              <a:t>Age / Gender</a:t>
            </a:r>
            <a:endParaRPr lang="en-US" sz="1100" dirty="0"/>
          </a:p>
        </p:txBody>
      </p:sp>
      <p:sp>
        <p:nvSpPr>
          <p:cNvPr id="11" name="Text 8"/>
          <p:cNvSpPr/>
          <p:nvPr/>
        </p:nvSpPr>
        <p:spPr>
          <a:xfrm>
            <a:off x="429768" y="1554480"/>
            <a:ext cx="3621024" cy="182880"/>
          </a:xfrm>
          <a:prstGeom prst="rect">
            <a:avLst/>
          </a:prstGeom>
          <a:noFill/>
          <a:ln/>
        </p:spPr>
        <p:txBody>
          <a:bodyPr wrap="square" lIns="0" tIns="0" rIns="0" bIns="0" rtlCol="0" anchor="t"/>
          <a:lstStyle/>
          <a:p>
            <a:pPr marL="0" indent="0">
              <a:buNone/>
            </a:pPr>
            <a:r>
              <a:rPr lang="en-US" sz="1050" dirty="0">
                <a:solidFill>
                  <a:srgbClr val="37474F"/>
                </a:solidFill>
                <a:latin typeface="Calibri" pitchFamily="34" charset="0"/>
                <a:ea typeface="Calibri" pitchFamily="34" charset="-122"/>
                <a:cs typeface="Calibri" pitchFamily="34" charset="-120"/>
              </a:rPr>
              <a:t>58-year-old male</a:t>
            </a:r>
            <a:endParaRPr lang="en-US" sz="1050" dirty="0"/>
          </a:p>
        </p:txBody>
      </p:sp>
      <p:sp>
        <p:nvSpPr>
          <p:cNvPr id="12" name="Shape 9"/>
          <p:cNvSpPr/>
          <p:nvPr/>
        </p:nvSpPr>
        <p:spPr>
          <a:xfrm>
            <a:off x="320040" y="1865376"/>
            <a:ext cx="3840480" cy="621792"/>
          </a:xfrm>
          <a:prstGeom prst="rect">
            <a:avLst/>
          </a:prstGeom>
          <a:solidFill>
            <a:srgbClr val="FFFFFF"/>
          </a:solidFill>
          <a:ln w="12700">
            <a:solidFill>
              <a:srgbClr val="00838F"/>
            </a:solidFill>
            <a:prstDash val="solid"/>
          </a:ln>
          <a:effectLst>
            <a:outerShdw blurRad="101600" dist="38100" dir="8100000" algn="bl" rotWithShape="0">
              <a:srgbClr val="000000">
                <a:alpha val="12000"/>
              </a:srgbClr>
            </a:outerShdw>
          </a:effectLst>
        </p:spPr>
        <p:txBody>
          <a:bodyPr/>
          <a:lstStyle/>
          <a:p>
            <a:endParaRPr lang="en-GB"/>
          </a:p>
        </p:txBody>
      </p:sp>
      <p:sp>
        <p:nvSpPr>
          <p:cNvPr id="13" name="Shape 10"/>
          <p:cNvSpPr/>
          <p:nvPr/>
        </p:nvSpPr>
        <p:spPr>
          <a:xfrm>
            <a:off x="320040" y="1865376"/>
            <a:ext cx="3840480" cy="292608"/>
          </a:xfrm>
          <a:prstGeom prst="rect">
            <a:avLst/>
          </a:prstGeom>
          <a:solidFill>
            <a:srgbClr val="00838F"/>
          </a:solidFill>
          <a:ln w="12700">
            <a:solidFill>
              <a:srgbClr val="00838F"/>
            </a:solidFill>
            <a:prstDash val="solid"/>
          </a:ln>
        </p:spPr>
        <p:txBody>
          <a:bodyPr/>
          <a:lstStyle/>
          <a:p>
            <a:endParaRPr lang="en-GB"/>
          </a:p>
        </p:txBody>
      </p:sp>
      <p:sp>
        <p:nvSpPr>
          <p:cNvPr id="14" name="Text 11"/>
          <p:cNvSpPr/>
          <p:nvPr/>
        </p:nvSpPr>
        <p:spPr>
          <a:xfrm>
            <a:off x="411480" y="1883664"/>
            <a:ext cx="3657600" cy="256032"/>
          </a:xfrm>
          <a:prstGeom prst="rect">
            <a:avLst/>
          </a:prstGeom>
          <a:noFill/>
          <a:ln/>
        </p:spPr>
        <p:txBody>
          <a:bodyPr wrap="square" lIns="0" tIns="0" rIns="0" bIns="0" rtlCol="0" anchor="ctr"/>
          <a:lstStyle/>
          <a:p>
            <a:pPr marL="0" indent="0">
              <a:buNone/>
            </a:pPr>
            <a:r>
              <a:rPr lang="en-US" sz="1100" b="1" dirty="0">
                <a:solidFill>
                  <a:srgbClr val="FFFFFF"/>
                </a:solidFill>
                <a:latin typeface="Calibri" pitchFamily="34" charset="0"/>
                <a:ea typeface="Calibri" pitchFamily="34" charset="-122"/>
                <a:cs typeface="Calibri" pitchFamily="34" charset="-120"/>
              </a:rPr>
              <a:t>Ethnicity</a:t>
            </a:r>
            <a:endParaRPr lang="en-US" sz="1100" dirty="0"/>
          </a:p>
        </p:txBody>
      </p:sp>
      <p:sp>
        <p:nvSpPr>
          <p:cNvPr id="15" name="Text 12"/>
          <p:cNvSpPr/>
          <p:nvPr/>
        </p:nvSpPr>
        <p:spPr>
          <a:xfrm>
            <a:off x="429768" y="2212848"/>
            <a:ext cx="3621024" cy="182880"/>
          </a:xfrm>
          <a:prstGeom prst="rect">
            <a:avLst/>
          </a:prstGeom>
          <a:noFill/>
          <a:ln/>
        </p:spPr>
        <p:txBody>
          <a:bodyPr wrap="square" lIns="0" tIns="0" rIns="0" bIns="0" rtlCol="0" anchor="t"/>
          <a:lstStyle/>
          <a:p>
            <a:pPr marL="0" indent="0">
              <a:buNone/>
            </a:pPr>
            <a:r>
              <a:rPr lang="en-US" sz="1050" dirty="0">
                <a:solidFill>
                  <a:srgbClr val="37474F"/>
                </a:solidFill>
                <a:latin typeface="Calibri" pitchFamily="34" charset="0"/>
                <a:ea typeface="Calibri" pitchFamily="34" charset="-122"/>
                <a:cs typeface="Calibri" pitchFamily="34" charset="-120"/>
              </a:rPr>
              <a:t>South Asian (British-Pakistani)</a:t>
            </a:r>
            <a:endParaRPr lang="en-US" sz="1050" dirty="0"/>
          </a:p>
        </p:txBody>
      </p:sp>
      <p:sp>
        <p:nvSpPr>
          <p:cNvPr id="16" name="Shape 13"/>
          <p:cNvSpPr/>
          <p:nvPr/>
        </p:nvSpPr>
        <p:spPr>
          <a:xfrm>
            <a:off x="320040" y="2523744"/>
            <a:ext cx="3840480" cy="621792"/>
          </a:xfrm>
          <a:prstGeom prst="rect">
            <a:avLst/>
          </a:prstGeom>
          <a:solidFill>
            <a:srgbClr val="FFFFFF"/>
          </a:solidFill>
          <a:ln w="12700">
            <a:solidFill>
              <a:srgbClr val="37474F"/>
            </a:solidFill>
            <a:prstDash val="solid"/>
          </a:ln>
          <a:effectLst>
            <a:outerShdw blurRad="101600" dist="38100" dir="8100000" algn="bl" rotWithShape="0">
              <a:srgbClr val="000000">
                <a:alpha val="12000"/>
              </a:srgbClr>
            </a:outerShdw>
          </a:effectLst>
        </p:spPr>
        <p:txBody>
          <a:bodyPr/>
          <a:lstStyle/>
          <a:p>
            <a:endParaRPr lang="en-GB"/>
          </a:p>
        </p:txBody>
      </p:sp>
      <p:sp>
        <p:nvSpPr>
          <p:cNvPr id="17" name="Shape 14"/>
          <p:cNvSpPr/>
          <p:nvPr/>
        </p:nvSpPr>
        <p:spPr>
          <a:xfrm>
            <a:off x="320040" y="2523744"/>
            <a:ext cx="3840480" cy="292608"/>
          </a:xfrm>
          <a:prstGeom prst="rect">
            <a:avLst/>
          </a:prstGeom>
          <a:solidFill>
            <a:srgbClr val="37474F"/>
          </a:solidFill>
          <a:ln w="12700">
            <a:solidFill>
              <a:srgbClr val="37474F"/>
            </a:solidFill>
            <a:prstDash val="solid"/>
          </a:ln>
        </p:spPr>
        <p:txBody>
          <a:bodyPr/>
          <a:lstStyle/>
          <a:p>
            <a:endParaRPr lang="en-GB"/>
          </a:p>
        </p:txBody>
      </p:sp>
      <p:sp>
        <p:nvSpPr>
          <p:cNvPr id="18" name="Text 15"/>
          <p:cNvSpPr/>
          <p:nvPr/>
        </p:nvSpPr>
        <p:spPr>
          <a:xfrm>
            <a:off x="411480" y="2542032"/>
            <a:ext cx="3657600" cy="256032"/>
          </a:xfrm>
          <a:prstGeom prst="rect">
            <a:avLst/>
          </a:prstGeom>
          <a:noFill/>
          <a:ln/>
        </p:spPr>
        <p:txBody>
          <a:bodyPr wrap="square" lIns="0" tIns="0" rIns="0" bIns="0" rtlCol="0" anchor="ctr"/>
          <a:lstStyle/>
          <a:p>
            <a:pPr marL="0" indent="0">
              <a:buNone/>
            </a:pPr>
            <a:r>
              <a:rPr lang="en-US" sz="1100" b="1" dirty="0">
                <a:solidFill>
                  <a:srgbClr val="FFFFFF"/>
                </a:solidFill>
                <a:latin typeface="Calibri" pitchFamily="34" charset="0"/>
                <a:ea typeface="Calibri" pitchFamily="34" charset="-122"/>
                <a:cs typeface="Calibri" pitchFamily="34" charset="-120"/>
              </a:rPr>
              <a:t>Occupation</a:t>
            </a:r>
            <a:endParaRPr lang="en-US" sz="1100" dirty="0"/>
          </a:p>
        </p:txBody>
      </p:sp>
      <p:sp>
        <p:nvSpPr>
          <p:cNvPr id="19" name="Text 16"/>
          <p:cNvSpPr/>
          <p:nvPr/>
        </p:nvSpPr>
        <p:spPr>
          <a:xfrm>
            <a:off x="429768" y="2871216"/>
            <a:ext cx="3621024" cy="182880"/>
          </a:xfrm>
          <a:prstGeom prst="rect">
            <a:avLst/>
          </a:prstGeom>
          <a:noFill/>
          <a:ln/>
        </p:spPr>
        <p:txBody>
          <a:bodyPr wrap="square" lIns="0" tIns="0" rIns="0" bIns="0" rtlCol="0" anchor="t"/>
          <a:lstStyle/>
          <a:p>
            <a:pPr marL="0" indent="0">
              <a:buNone/>
            </a:pPr>
            <a:r>
              <a:rPr lang="en-US" sz="1050" dirty="0">
                <a:solidFill>
                  <a:srgbClr val="37474F"/>
                </a:solidFill>
                <a:latin typeface="Calibri" pitchFamily="34" charset="0"/>
                <a:ea typeface="Calibri" pitchFamily="34" charset="-122"/>
                <a:cs typeface="Calibri" pitchFamily="34" charset="-120"/>
              </a:rPr>
              <a:t>Office administrator — sedentary work, desk-based, long hours</a:t>
            </a:r>
            <a:endParaRPr lang="en-US" sz="1050" dirty="0"/>
          </a:p>
        </p:txBody>
      </p:sp>
      <p:sp>
        <p:nvSpPr>
          <p:cNvPr id="20" name="Shape 17"/>
          <p:cNvSpPr/>
          <p:nvPr/>
        </p:nvSpPr>
        <p:spPr>
          <a:xfrm>
            <a:off x="320040" y="3182112"/>
            <a:ext cx="3840480" cy="621792"/>
          </a:xfrm>
          <a:prstGeom prst="rect">
            <a:avLst/>
          </a:prstGeom>
          <a:solidFill>
            <a:srgbClr val="FFFFFF"/>
          </a:solidFill>
          <a:ln w="12700">
            <a:solidFill>
              <a:srgbClr val="C62828"/>
            </a:solidFill>
            <a:prstDash val="solid"/>
          </a:ln>
          <a:effectLst>
            <a:outerShdw blurRad="101600" dist="38100" dir="8100000" algn="bl" rotWithShape="0">
              <a:srgbClr val="000000">
                <a:alpha val="12000"/>
              </a:srgbClr>
            </a:outerShdw>
          </a:effectLst>
        </p:spPr>
        <p:txBody>
          <a:bodyPr/>
          <a:lstStyle/>
          <a:p>
            <a:endParaRPr lang="en-GB"/>
          </a:p>
        </p:txBody>
      </p:sp>
      <p:sp>
        <p:nvSpPr>
          <p:cNvPr id="21" name="Shape 18"/>
          <p:cNvSpPr/>
          <p:nvPr/>
        </p:nvSpPr>
        <p:spPr>
          <a:xfrm>
            <a:off x="320040" y="3182112"/>
            <a:ext cx="3840480" cy="292608"/>
          </a:xfrm>
          <a:prstGeom prst="rect">
            <a:avLst/>
          </a:prstGeom>
          <a:solidFill>
            <a:srgbClr val="C62828"/>
          </a:solidFill>
          <a:ln w="12700">
            <a:solidFill>
              <a:srgbClr val="C62828"/>
            </a:solidFill>
            <a:prstDash val="solid"/>
          </a:ln>
        </p:spPr>
        <p:txBody>
          <a:bodyPr/>
          <a:lstStyle/>
          <a:p>
            <a:endParaRPr lang="en-GB"/>
          </a:p>
        </p:txBody>
      </p:sp>
      <p:sp>
        <p:nvSpPr>
          <p:cNvPr id="22" name="Text 19"/>
          <p:cNvSpPr/>
          <p:nvPr/>
        </p:nvSpPr>
        <p:spPr>
          <a:xfrm>
            <a:off x="411480" y="3200400"/>
            <a:ext cx="3657600" cy="256032"/>
          </a:xfrm>
          <a:prstGeom prst="rect">
            <a:avLst/>
          </a:prstGeom>
          <a:noFill/>
          <a:ln/>
        </p:spPr>
        <p:txBody>
          <a:bodyPr wrap="square" lIns="0" tIns="0" rIns="0" bIns="0" rtlCol="0" anchor="ctr"/>
          <a:lstStyle/>
          <a:p>
            <a:pPr marL="0" indent="0">
              <a:buNone/>
            </a:pPr>
            <a:r>
              <a:rPr lang="en-US" sz="1100" b="1" dirty="0">
                <a:solidFill>
                  <a:srgbClr val="FFFFFF"/>
                </a:solidFill>
                <a:latin typeface="Calibri" pitchFamily="34" charset="0"/>
                <a:ea typeface="Calibri" pitchFamily="34" charset="-122"/>
                <a:cs typeface="Calibri" pitchFamily="34" charset="-120"/>
              </a:rPr>
              <a:t>Diagnosis</a:t>
            </a:r>
            <a:endParaRPr lang="en-US" sz="1100" dirty="0"/>
          </a:p>
        </p:txBody>
      </p:sp>
      <p:sp>
        <p:nvSpPr>
          <p:cNvPr id="23" name="Text 20"/>
          <p:cNvSpPr/>
          <p:nvPr/>
        </p:nvSpPr>
        <p:spPr>
          <a:xfrm>
            <a:off x="429768" y="3529584"/>
            <a:ext cx="3621024" cy="182880"/>
          </a:xfrm>
          <a:prstGeom prst="rect">
            <a:avLst/>
          </a:prstGeom>
          <a:noFill/>
          <a:ln/>
        </p:spPr>
        <p:txBody>
          <a:bodyPr wrap="square" lIns="0" tIns="0" rIns="0" bIns="0" rtlCol="0" anchor="t"/>
          <a:lstStyle/>
          <a:p>
            <a:pPr marL="0" indent="0">
              <a:buNone/>
            </a:pPr>
            <a:r>
              <a:rPr lang="en-US" sz="1050" dirty="0">
                <a:solidFill>
                  <a:srgbClr val="37474F"/>
                </a:solidFill>
                <a:latin typeface="Calibri" pitchFamily="34" charset="0"/>
                <a:ea typeface="Calibri" pitchFamily="34" charset="-122"/>
                <a:cs typeface="Calibri" pitchFamily="34" charset="-120"/>
              </a:rPr>
              <a:t>Type 2 Diabetes Mellitus (diagnosed 3 years ago) + hypertension</a:t>
            </a:r>
            <a:endParaRPr lang="en-US" sz="1050" dirty="0"/>
          </a:p>
        </p:txBody>
      </p:sp>
      <p:sp>
        <p:nvSpPr>
          <p:cNvPr id="24" name="Shape 21"/>
          <p:cNvSpPr/>
          <p:nvPr/>
        </p:nvSpPr>
        <p:spPr>
          <a:xfrm>
            <a:off x="320040" y="3840480"/>
            <a:ext cx="3840480" cy="621792"/>
          </a:xfrm>
          <a:prstGeom prst="rect">
            <a:avLst/>
          </a:prstGeom>
          <a:solidFill>
            <a:srgbClr val="FFFFFF"/>
          </a:solidFill>
          <a:ln w="12700">
            <a:solidFill>
              <a:srgbClr val="E65100"/>
            </a:solidFill>
            <a:prstDash val="solid"/>
          </a:ln>
          <a:effectLst>
            <a:outerShdw blurRad="101600" dist="38100" dir="8100000" algn="bl" rotWithShape="0">
              <a:srgbClr val="000000">
                <a:alpha val="12000"/>
              </a:srgbClr>
            </a:outerShdw>
          </a:effectLst>
        </p:spPr>
        <p:txBody>
          <a:bodyPr/>
          <a:lstStyle/>
          <a:p>
            <a:endParaRPr lang="en-GB"/>
          </a:p>
        </p:txBody>
      </p:sp>
      <p:sp>
        <p:nvSpPr>
          <p:cNvPr id="25" name="Shape 22"/>
          <p:cNvSpPr/>
          <p:nvPr/>
        </p:nvSpPr>
        <p:spPr>
          <a:xfrm>
            <a:off x="320040" y="3840480"/>
            <a:ext cx="3840480" cy="292608"/>
          </a:xfrm>
          <a:prstGeom prst="rect">
            <a:avLst/>
          </a:prstGeom>
          <a:solidFill>
            <a:srgbClr val="E65100"/>
          </a:solidFill>
          <a:ln w="12700">
            <a:solidFill>
              <a:srgbClr val="E65100"/>
            </a:solidFill>
            <a:prstDash val="solid"/>
          </a:ln>
        </p:spPr>
        <p:txBody>
          <a:bodyPr/>
          <a:lstStyle/>
          <a:p>
            <a:endParaRPr lang="en-GB"/>
          </a:p>
        </p:txBody>
      </p:sp>
      <p:sp>
        <p:nvSpPr>
          <p:cNvPr id="26" name="Text 23"/>
          <p:cNvSpPr/>
          <p:nvPr/>
        </p:nvSpPr>
        <p:spPr>
          <a:xfrm>
            <a:off x="411480" y="3858768"/>
            <a:ext cx="3657600" cy="256032"/>
          </a:xfrm>
          <a:prstGeom prst="rect">
            <a:avLst/>
          </a:prstGeom>
          <a:noFill/>
          <a:ln/>
        </p:spPr>
        <p:txBody>
          <a:bodyPr wrap="square" lIns="0" tIns="0" rIns="0" bIns="0" rtlCol="0" anchor="ctr"/>
          <a:lstStyle/>
          <a:p>
            <a:pPr marL="0" indent="0">
              <a:buNone/>
            </a:pPr>
            <a:r>
              <a:rPr lang="en-US" sz="1100" b="1" dirty="0">
                <a:solidFill>
                  <a:srgbClr val="FFFFFF"/>
                </a:solidFill>
                <a:latin typeface="Calibri" pitchFamily="34" charset="0"/>
                <a:ea typeface="Calibri" pitchFamily="34" charset="-122"/>
                <a:cs typeface="Calibri" pitchFamily="34" charset="-120"/>
              </a:rPr>
              <a:t>HbA1c</a:t>
            </a:r>
            <a:endParaRPr lang="en-US" sz="1100" dirty="0"/>
          </a:p>
        </p:txBody>
      </p:sp>
      <p:sp>
        <p:nvSpPr>
          <p:cNvPr id="27" name="Text 24"/>
          <p:cNvSpPr/>
          <p:nvPr/>
        </p:nvSpPr>
        <p:spPr>
          <a:xfrm>
            <a:off x="429768" y="4187952"/>
            <a:ext cx="3621024" cy="182880"/>
          </a:xfrm>
          <a:prstGeom prst="rect">
            <a:avLst/>
          </a:prstGeom>
          <a:noFill/>
          <a:ln/>
        </p:spPr>
        <p:txBody>
          <a:bodyPr wrap="square" lIns="0" tIns="0" rIns="0" bIns="0" rtlCol="0" anchor="t"/>
          <a:lstStyle/>
          <a:p>
            <a:pPr marL="0" indent="0">
              <a:buNone/>
            </a:pPr>
            <a:r>
              <a:rPr lang="en-US" sz="1050" dirty="0">
                <a:solidFill>
                  <a:srgbClr val="37474F"/>
                </a:solidFill>
                <a:latin typeface="Calibri" pitchFamily="34" charset="0"/>
                <a:ea typeface="Calibri" pitchFamily="34" charset="-122"/>
                <a:cs typeface="Calibri" pitchFamily="34" charset="-120"/>
              </a:rPr>
              <a:t>72 mmol/mol — above the NICE NG28 target of &lt;53 mmol/mol</a:t>
            </a:r>
            <a:endParaRPr lang="en-US" sz="1050" dirty="0"/>
          </a:p>
        </p:txBody>
      </p:sp>
      <p:sp>
        <p:nvSpPr>
          <p:cNvPr id="28" name="Shape 25"/>
          <p:cNvSpPr/>
          <p:nvPr/>
        </p:nvSpPr>
        <p:spPr>
          <a:xfrm>
            <a:off x="4343400" y="1207008"/>
            <a:ext cx="4480560" cy="3291840"/>
          </a:xfrm>
          <a:prstGeom prst="rect">
            <a:avLst/>
          </a:prstGeom>
          <a:solidFill>
            <a:srgbClr val="E8F0FE"/>
          </a:solidFill>
          <a:ln w="12700">
            <a:solidFill>
              <a:srgbClr val="1565C0"/>
            </a:solidFill>
            <a:prstDash val="solid"/>
          </a:ln>
          <a:effectLst>
            <a:outerShdw blurRad="101600" dist="38100" dir="8100000" algn="bl" rotWithShape="0">
              <a:srgbClr val="000000">
                <a:alpha val="12000"/>
              </a:srgbClr>
            </a:outerShdw>
          </a:effectLst>
        </p:spPr>
        <p:txBody>
          <a:bodyPr/>
          <a:lstStyle/>
          <a:p>
            <a:endParaRPr lang="en-GB"/>
          </a:p>
        </p:txBody>
      </p:sp>
      <p:sp>
        <p:nvSpPr>
          <p:cNvPr id="29" name="Shape 26"/>
          <p:cNvSpPr/>
          <p:nvPr/>
        </p:nvSpPr>
        <p:spPr>
          <a:xfrm>
            <a:off x="4343400" y="1207008"/>
            <a:ext cx="4480560" cy="320040"/>
          </a:xfrm>
          <a:prstGeom prst="rect">
            <a:avLst/>
          </a:prstGeom>
          <a:solidFill>
            <a:srgbClr val="1565C0"/>
          </a:solidFill>
          <a:ln w="12700">
            <a:solidFill>
              <a:srgbClr val="1565C0"/>
            </a:solidFill>
            <a:prstDash val="solid"/>
          </a:ln>
        </p:spPr>
        <p:txBody>
          <a:bodyPr/>
          <a:lstStyle/>
          <a:p>
            <a:endParaRPr lang="en-GB"/>
          </a:p>
        </p:txBody>
      </p:sp>
      <p:sp>
        <p:nvSpPr>
          <p:cNvPr id="30" name="Text 27"/>
          <p:cNvSpPr/>
          <p:nvPr/>
        </p:nvSpPr>
        <p:spPr>
          <a:xfrm>
            <a:off x="4434840" y="1216152"/>
            <a:ext cx="4297680" cy="292608"/>
          </a:xfrm>
          <a:prstGeom prst="rect">
            <a:avLst/>
          </a:prstGeom>
          <a:noFill/>
          <a:ln/>
        </p:spPr>
        <p:txBody>
          <a:bodyPr wrap="square" lIns="0" tIns="0" rIns="0" bIns="0" rtlCol="0" anchor="ctr"/>
          <a:lstStyle/>
          <a:p>
            <a:pPr marL="0" indent="0">
              <a:buNone/>
            </a:pPr>
            <a:r>
              <a:rPr lang="en-US" sz="1150" b="1" dirty="0">
                <a:solidFill>
                  <a:srgbClr val="FFFFFF"/>
                </a:solidFill>
                <a:latin typeface="Calibri" pitchFamily="34" charset="0"/>
                <a:ea typeface="Calibri" pitchFamily="34" charset="-122"/>
                <a:cs typeface="Calibri" pitchFamily="34" charset="-120"/>
              </a:rPr>
              <a:t>⚠  Lifestyle Risk Factors</a:t>
            </a:r>
            <a:endParaRPr lang="en-US" sz="1150" dirty="0"/>
          </a:p>
        </p:txBody>
      </p:sp>
      <p:sp>
        <p:nvSpPr>
          <p:cNvPr id="31" name="Text 28"/>
          <p:cNvSpPr/>
          <p:nvPr/>
        </p:nvSpPr>
        <p:spPr>
          <a:xfrm>
            <a:off x="4480560" y="1600200"/>
            <a:ext cx="4206240" cy="320040"/>
          </a:xfrm>
          <a:prstGeom prst="rect">
            <a:avLst/>
          </a:prstGeom>
          <a:noFill/>
          <a:ln/>
        </p:spPr>
        <p:txBody>
          <a:bodyPr wrap="square" lIns="0" tIns="0" rIns="0" bIns="0" rtlCol="0" anchor="t"/>
          <a:lstStyle/>
          <a:p>
            <a:pPr marL="0" indent="0">
              <a:buNone/>
            </a:pPr>
            <a:r>
              <a:rPr lang="en-US" sz="1000" b="1" dirty="0">
                <a:solidFill>
                  <a:srgbClr val="0D2137"/>
                </a:solidFill>
                <a:latin typeface="Calibri" pitchFamily="34" charset="0"/>
                <a:ea typeface="Calibri" pitchFamily="34" charset="-122"/>
                <a:cs typeface="Calibri" pitchFamily="34" charset="-120"/>
              </a:rPr>
              <a:t>Physically inactive:  </a:t>
            </a:r>
            <a:r>
              <a:rPr lang="en-US" sz="1000" dirty="0">
                <a:solidFill>
                  <a:srgbClr val="37474F"/>
                </a:solidFill>
                <a:latin typeface="Calibri" pitchFamily="34" charset="0"/>
                <a:ea typeface="Calibri" pitchFamily="34" charset="-122"/>
                <a:cs typeface="Calibri" pitchFamily="34" charset="-120"/>
              </a:rPr>
              <a:t>Sedentary job; no regular exercise which reduces insulin sensitivity (NICE NG28, 2022)</a:t>
            </a:r>
            <a:endParaRPr lang="en-US" sz="1000" dirty="0"/>
          </a:p>
        </p:txBody>
      </p:sp>
      <p:sp>
        <p:nvSpPr>
          <p:cNvPr id="32" name="Text 29"/>
          <p:cNvSpPr/>
          <p:nvPr/>
        </p:nvSpPr>
        <p:spPr>
          <a:xfrm>
            <a:off x="4480560" y="1929384"/>
            <a:ext cx="4206240" cy="320040"/>
          </a:xfrm>
          <a:prstGeom prst="rect">
            <a:avLst/>
          </a:prstGeom>
          <a:noFill/>
          <a:ln/>
        </p:spPr>
        <p:txBody>
          <a:bodyPr wrap="square" lIns="0" tIns="0" rIns="0" bIns="0" rtlCol="0" anchor="t"/>
          <a:lstStyle/>
          <a:p>
            <a:pPr marL="0" indent="0">
              <a:buNone/>
            </a:pPr>
            <a:r>
              <a:rPr lang="en-US" sz="1000" b="1" dirty="0">
                <a:solidFill>
                  <a:srgbClr val="0D2137"/>
                </a:solidFill>
                <a:latin typeface="Calibri" pitchFamily="34" charset="0"/>
                <a:ea typeface="Calibri" pitchFamily="34" charset="-122"/>
                <a:cs typeface="Calibri" pitchFamily="34" charset="-120"/>
              </a:rPr>
              <a:t>High-sugar / high-fat diet:  </a:t>
            </a:r>
            <a:r>
              <a:rPr lang="en-US" sz="1000" dirty="0">
                <a:solidFill>
                  <a:srgbClr val="37474F"/>
                </a:solidFill>
                <a:latin typeface="Calibri" pitchFamily="34" charset="0"/>
                <a:ea typeface="Calibri" pitchFamily="34" charset="-122"/>
                <a:cs typeface="Calibri" pitchFamily="34" charset="-120"/>
              </a:rPr>
              <a:t>Diet high in refined carbohydrates and saturated fats promotes hyperglycaemia and dyslipidaemia</a:t>
            </a:r>
            <a:endParaRPr lang="en-US" sz="1000" dirty="0"/>
          </a:p>
        </p:txBody>
      </p:sp>
      <p:sp>
        <p:nvSpPr>
          <p:cNvPr id="33" name="Text 30"/>
          <p:cNvSpPr/>
          <p:nvPr/>
        </p:nvSpPr>
        <p:spPr>
          <a:xfrm>
            <a:off x="4480560" y="2258568"/>
            <a:ext cx="4206240" cy="320040"/>
          </a:xfrm>
          <a:prstGeom prst="rect">
            <a:avLst/>
          </a:prstGeom>
          <a:noFill/>
          <a:ln/>
        </p:spPr>
        <p:txBody>
          <a:bodyPr wrap="square" lIns="0" tIns="0" rIns="0" bIns="0" rtlCol="0" anchor="t"/>
          <a:lstStyle/>
          <a:p>
            <a:pPr marL="0" indent="0">
              <a:buNone/>
            </a:pPr>
            <a:r>
              <a:rPr lang="en-US" sz="1000" b="1" dirty="0">
                <a:solidFill>
                  <a:srgbClr val="0D2137"/>
                </a:solidFill>
                <a:latin typeface="Calibri" pitchFamily="34" charset="0"/>
                <a:ea typeface="Calibri" pitchFamily="34" charset="-122"/>
                <a:cs typeface="Calibri" pitchFamily="34" charset="-120"/>
              </a:rPr>
              <a:t>Obesity indicated as BMI 31.2:  </a:t>
            </a:r>
            <a:r>
              <a:rPr lang="en-US" sz="1000" dirty="0">
                <a:solidFill>
                  <a:srgbClr val="37474F"/>
                </a:solidFill>
                <a:latin typeface="Calibri" pitchFamily="34" charset="0"/>
                <a:ea typeface="Calibri" pitchFamily="34" charset="-122"/>
                <a:cs typeface="Calibri" pitchFamily="34" charset="-120"/>
              </a:rPr>
              <a:t>Adipose tissue secretes inflammatory cytokines that worsen insulin resistance (Tortora &amp; Derrickson, 2017)</a:t>
            </a:r>
            <a:endParaRPr lang="en-US" sz="1000" dirty="0"/>
          </a:p>
        </p:txBody>
      </p:sp>
      <p:sp>
        <p:nvSpPr>
          <p:cNvPr id="34" name="Text 31"/>
          <p:cNvSpPr/>
          <p:nvPr/>
        </p:nvSpPr>
        <p:spPr>
          <a:xfrm>
            <a:off x="4480560" y="2587752"/>
            <a:ext cx="4206240" cy="320040"/>
          </a:xfrm>
          <a:prstGeom prst="rect">
            <a:avLst/>
          </a:prstGeom>
          <a:noFill/>
          <a:ln/>
        </p:spPr>
        <p:txBody>
          <a:bodyPr wrap="square" lIns="0" tIns="0" rIns="0" bIns="0" rtlCol="0" anchor="t"/>
          <a:lstStyle/>
          <a:p>
            <a:pPr marL="0" indent="0">
              <a:buNone/>
            </a:pPr>
            <a:r>
              <a:rPr lang="en-US" sz="1000" b="1" dirty="0">
                <a:solidFill>
                  <a:srgbClr val="0D2137"/>
                </a:solidFill>
                <a:latin typeface="Calibri" pitchFamily="34" charset="0"/>
                <a:ea typeface="Calibri" pitchFamily="34" charset="-122"/>
                <a:cs typeface="Calibri" pitchFamily="34" charset="-120"/>
              </a:rPr>
              <a:t>Ex-smoker (10 years quit):  </a:t>
            </a:r>
            <a:r>
              <a:rPr lang="en-US" sz="1000" dirty="0">
                <a:solidFill>
                  <a:srgbClr val="37474F"/>
                </a:solidFill>
                <a:latin typeface="Calibri" pitchFamily="34" charset="0"/>
                <a:ea typeface="Calibri" pitchFamily="34" charset="-122"/>
                <a:cs typeface="Calibri" pitchFamily="34" charset="-120"/>
              </a:rPr>
              <a:t>Residual endothelial damage increases cardiovascular risk</a:t>
            </a:r>
            <a:endParaRPr lang="en-US" sz="1000" dirty="0"/>
          </a:p>
        </p:txBody>
      </p:sp>
      <p:sp>
        <p:nvSpPr>
          <p:cNvPr id="35" name="Text 32"/>
          <p:cNvSpPr/>
          <p:nvPr/>
        </p:nvSpPr>
        <p:spPr>
          <a:xfrm>
            <a:off x="4480560" y="2916936"/>
            <a:ext cx="4206240" cy="320040"/>
          </a:xfrm>
          <a:prstGeom prst="rect">
            <a:avLst/>
          </a:prstGeom>
          <a:noFill/>
          <a:ln/>
        </p:spPr>
        <p:txBody>
          <a:bodyPr wrap="square" lIns="0" tIns="0" rIns="0" bIns="0" rtlCol="0" anchor="t"/>
          <a:lstStyle/>
          <a:p>
            <a:pPr marL="0" indent="0">
              <a:buNone/>
            </a:pPr>
            <a:r>
              <a:rPr lang="en-US" sz="1000" b="1" dirty="0">
                <a:solidFill>
                  <a:srgbClr val="0D2137"/>
                </a:solidFill>
                <a:latin typeface="Calibri" pitchFamily="34" charset="0"/>
                <a:ea typeface="Calibri" pitchFamily="34" charset="-122"/>
                <a:cs typeface="Calibri" pitchFamily="34" charset="-120"/>
              </a:rPr>
              <a:t>Alcohol ~18 units/week:  </a:t>
            </a:r>
            <a:r>
              <a:rPr lang="en-US" sz="1000" dirty="0">
                <a:solidFill>
                  <a:srgbClr val="37474F"/>
                </a:solidFill>
                <a:latin typeface="Calibri" pitchFamily="34" charset="0"/>
                <a:ea typeface="Calibri" pitchFamily="34" charset="-122"/>
                <a:cs typeface="Calibri" pitchFamily="34" charset="-120"/>
              </a:rPr>
              <a:t>Exceeds the NHS guideline of 14 units/week. This raises blood pressure and adds caloric load</a:t>
            </a:r>
            <a:endParaRPr lang="en-US" sz="1000" dirty="0"/>
          </a:p>
        </p:txBody>
      </p:sp>
      <p:sp>
        <p:nvSpPr>
          <p:cNvPr id="36" name="Text 33"/>
          <p:cNvSpPr/>
          <p:nvPr/>
        </p:nvSpPr>
        <p:spPr>
          <a:xfrm>
            <a:off x="4480560" y="3246120"/>
            <a:ext cx="4206240" cy="320040"/>
          </a:xfrm>
          <a:prstGeom prst="rect">
            <a:avLst/>
          </a:prstGeom>
          <a:noFill/>
          <a:ln/>
        </p:spPr>
        <p:txBody>
          <a:bodyPr wrap="square" lIns="0" tIns="0" rIns="0" bIns="0" rtlCol="0" anchor="t"/>
          <a:lstStyle/>
          <a:p>
            <a:pPr marL="0" indent="0">
              <a:buNone/>
            </a:pPr>
            <a:r>
              <a:rPr lang="en-US" sz="1000" b="1" dirty="0">
                <a:solidFill>
                  <a:srgbClr val="0D2137"/>
                </a:solidFill>
                <a:latin typeface="Calibri" pitchFamily="34" charset="0"/>
                <a:ea typeface="Calibri" pitchFamily="34" charset="-122"/>
                <a:cs typeface="Calibri" pitchFamily="34" charset="-120"/>
              </a:rPr>
              <a:t>South Asian ethnicity:  </a:t>
            </a:r>
            <a:r>
              <a:rPr lang="en-US" sz="1000" dirty="0">
                <a:solidFill>
                  <a:srgbClr val="37474F"/>
                </a:solidFill>
                <a:latin typeface="Calibri" pitchFamily="34" charset="0"/>
                <a:ea typeface="Calibri" pitchFamily="34" charset="-122"/>
                <a:cs typeface="Calibri" pitchFamily="34" charset="-120"/>
              </a:rPr>
              <a:t>Higher genetic predisposition to insulin resistance at lower BMI thresholds (NICE NG28, 2022)</a:t>
            </a:r>
            <a:endParaRPr lang="en-US" sz="1000" dirty="0"/>
          </a:p>
        </p:txBody>
      </p:sp>
      <p:sp>
        <p:nvSpPr>
          <p:cNvPr id="37" name="Shape 34"/>
          <p:cNvSpPr/>
          <p:nvPr/>
        </p:nvSpPr>
        <p:spPr>
          <a:xfrm>
            <a:off x="320040" y="4526280"/>
            <a:ext cx="8503920" cy="274320"/>
          </a:xfrm>
          <a:prstGeom prst="rect">
            <a:avLst/>
          </a:prstGeom>
          <a:solidFill>
            <a:srgbClr val="E65100"/>
          </a:solidFill>
          <a:ln w="12700">
            <a:solidFill>
              <a:srgbClr val="E65100"/>
            </a:solidFill>
            <a:prstDash val="solid"/>
          </a:ln>
        </p:spPr>
        <p:txBody>
          <a:bodyPr/>
          <a:lstStyle/>
          <a:p>
            <a:endParaRPr lang="en-GB"/>
          </a:p>
        </p:txBody>
      </p:sp>
      <p:sp>
        <p:nvSpPr>
          <p:cNvPr id="38" name="Text 35"/>
          <p:cNvSpPr/>
          <p:nvPr/>
        </p:nvSpPr>
        <p:spPr>
          <a:xfrm>
            <a:off x="365760" y="4535424"/>
            <a:ext cx="8412480" cy="256032"/>
          </a:xfrm>
          <a:prstGeom prst="rect">
            <a:avLst/>
          </a:prstGeom>
          <a:noFill/>
          <a:ln/>
        </p:spPr>
        <p:txBody>
          <a:bodyPr wrap="square" lIns="0" tIns="0" rIns="0" bIns="0" rtlCol="0" anchor="ctr"/>
          <a:lstStyle/>
          <a:p>
            <a:pPr marL="0" indent="0" algn="ctr">
              <a:buNone/>
            </a:pPr>
            <a:r>
              <a:rPr lang="en-US" sz="950" b="1" dirty="0">
                <a:solidFill>
                  <a:srgbClr val="FFFFFF"/>
                </a:solidFill>
                <a:latin typeface="Calibri" pitchFamily="34" charset="0"/>
                <a:ea typeface="Calibri" pitchFamily="34" charset="-122"/>
                <a:cs typeface="Calibri" pitchFamily="34" charset="-120"/>
              </a:rPr>
              <a:t>Presenting symptoms: Fatigue  •  Polydipsia (excessive thirst)  •  Polyuria (frequent urination)  •  Blurred vision  •  Slow wound healing</a:t>
            </a:r>
            <a:endParaRPr lang="en-US" sz="950" dirty="0"/>
          </a:p>
        </p:txBody>
      </p:sp>
      <p:sp>
        <p:nvSpPr>
          <p:cNvPr id="39" name="Shape 36"/>
          <p:cNvSpPr/>
          <p:nvPr/>
        </p:nvSpPr>
        <p:spPr>
          <a:xfrm>
            <a:off x="0" y="4892040"/>
            <a:ext cx="9144000" cy="251460"/>
          </a:xfrm>
          <a:prstGeom prst="rect">
            <a:avLst/>
          </a:prstGeom>
          <a:solidFill>
            <a:srgbClr val="0D2137"/>
          </a:solidFill>
          <a:ln w="12700">
            <a:solidFill>
              <a:srgbClr val="0D2137"/>
            </a:solidFill>
            <a:prstDash val="solid"/>
          </a:ln>
        </p:spPr>
        <p:txBody>
          <a:bodyPr/>
          <a:lstStyle/>
          <a:p>
            <a:endParaRPr lang="en-GB"/>
          </a:p>
        </p:txBody>
      </p:sp>
      <p:sp>
        <p:nvSpPr>
          <p:cNvPr id="40" name="Text 37"/>
          <p:cNvSpPr/>
          <p:nvPr/>
        </p:nvSpPr>
        <p:spPr>
          <a:xfrm>
            <a:off x="274320" y="4901184"/>
            <a:ext cx="8595360" cy="228600"/>
          </a:xfrm>
          <a:prstGeom prst="rect">
            <a:avLst/>
          </a:prstGeom>
          <a:noFill/>
          <a:ln/>
        </p:spPr>
        <p:txBody>
          <a:bodyPr wrap="square" lIns="0" tIns="0" rIns="0" bIns="0" rtlCol="0" anchor="ctr"/>
          <a:lstStyle/>
          <a:p>
            <a:pPr marL="0" indent="0">
              <a:buNone/>
            </a:pPr>
            <a:r>
              <a:rPr lang="en-US" sz="800" i="1" dirty="0">
                <a:solidFill>
                  <a:srgbClr val="99BBDD"/>
                </a:solidFill>
                <a:latin typeface="Calibri" pitchFamily="34" charset="0"/>
                <a:ea typeface="Calibri" pitchFamily="34" charset="-122"/>
                <a:cs typeface="Calibri" pitchFamily="34" charset="-120"/>
              </a:rPr>
              <a:t>NICE NG28 (2022); Tortora &amp; Derrickson (2017); Diabetes UK (2023) — All patient details are entirely fictional</a:t>
            </a:r>
            <a:endParaRPr lang="en-US" sz="800" dirty="0"/>
          </a:p>
        </p:txBody>
      </p:sp>
      <p:pic>
        <p:nvPicPr>
          <p:cNvPr id="77" name="Audio 76">
            <a:hlinkClick r:id="" action="ppaction://media"/>
            <a:extLst>
              <a:ext uri="{FF2B5EF4-FFF2-40B4-BE49-F238E27FC236}">
                <a16:creationId xmlns:a16="http://schemas.microsoft.com/office/drawing/2014/main" id="{4FAE1051-7AD7-8982-7D27-36F71C028613}"/>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39844" t="-139844" r="-139844" b="-139844"/>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87421"/>
    </mc:Choice>
    <mc:Fallback xmlns="">
      <p:transition spd="slow" advTm="8742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7"/>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5F8FC"/>
        </a:solidFill>
        <a:effectLst/>
      </p:bgPr>
    </p:bg>
    <p:spTree>
      <p:nvGrpSpPr>
        <p:cNvPr id="1" name=""/>
        <p:cNvGrpSpPr/>
        <p:nvPr/>
      </p:nvGrpSpPr>
      <p:grpSpPr>
        <a:xfrm>
          <a:off x="0" y="0"/>
          <a:ext cx="0" cy="0"/>
          <a:chOff x="0" y="0"/>
          <a:chExt cx="0" cy="0"/>
        </a:xfrm>
      </p:grpSpPr>
      <p:sp>
        <p:nvSpPr>
          <p:cNvPr id="2" name="Shape 0"/>
          <p:cNvSpPr/>
          <p:nvPr/>
        </p:nvSpPr>
        <p:spPr>
          <a:xfrm>
            <a:off x="0" y="0"/>
            <a:ext cx="9144000" cy="594360"/>
          </a:xfrm>
          <a:prstGeom prst="rect">
            <a:avLst/>
          </a:prstGeom>
          <a:solidFill>
            <a:srgbClr val="0D2137"/>
          </a:solidFill>
          <a:ln w="12700">
            <a:solidFill>
              <a:srgbClr val="0D2137"/>
            </a:solidFill>
            <a:prstDash val="solid"/>
          </a:ln>
        </p:spPr>
        <p:txBody>
          <a:bodyPr/>
          <a:lstStyle/>
          <a:p>
            <a:endParaRPr lang="en-GB"/>
          </a:p>
        </p:txBody>
      </p:sp>
      <p:sp>
        <p:nvSpPr>
          <p:cNvPr id="3" name="Shape 1"/>
          <p:cNvSpPr/>
          <p:nvPr/>
        </p:nvSpPr>
        <p:spPr>
          <a:xfrm>
            <a:off x="0" y="594360"/>
            <a:ext cx="9144000" cy="45720"/>
          </a:xfrm>
          <a:prstGeom prst="rect">
            <a:avLst/>
          </a:prstGeom>
          <a:solidFill>
            <a:srgbClr val="00838F"/>
          </a:solidFill>
          <a:ln w="12700">
            <a:solidFill>
              <a:srgbClr val="00838F"/>
            </a:solidFill>
            <a:prstDash val="solid"/>
          </a:ln>
        </p:spPr>
        <p:txBody>
          <a:bodyPr/>
          <a:lstStyle/>
          <a:p>
            <a:endParaRPr lang="en-GB"/>
          </a:p>
        </p:txBody>
      </p:sp>
      <p:sp>
        <p:nvSpPr>
          <p:cNvPr id="4" name="Text 2"/>
          <p:cNvSpPr/>
          <p:nvPr/>
        </p:nvSpPr>
        <p:spPr>
          <a:xfrm>
            <a:off x="320040" y="45720"/>
            <a:ext cx="7680960" cy="502920"/>
          </a:xfrm>
          <a:prstGeom prst="rect">
            <a:avLst/>
          </a:prstGeom>
          <a:noFill/>
          <a:ln/>
        </p:spPr>
        <p:txBody>
          <a:bodyPr wrap="square" lIns="0" tIns="0" rIns="0" bIns="0" rtlCol="0" anchor="ctr"/>
          <a:lstStyle/>
          <a:p>
            <a:pPr marL="0" indent="0">
              <a:buNone/>
            </a:pPr>
            <a:r>
              <a:rPr lang="en-US" sz="2200" b="1" dirty="0">
                <a:solidFill>
                  <a:srgbClr val="FFFFFF"/>
                </a:solidFill>
                <a:latin typeface="Calibri" pitchFamily="34" charset="0"/>
                <a:ea typeface="Calibri" pitchFamily="34" charset="-122"/>
                <a:cs typeface="Calibri" pitchFamily="34" charset="-120"/>
              </a:rPr>
              <a:t>Anatomy of the Cardiovascular System</a:t>
            </a:r>
            <a:endParaRPr lang="en-US" sz="2200" dirty="0"/>
          </a:p>
        </p:txBody>
      </p:sp>
      <p:sp>
        <p:nvSpPr>
          <p:cNvPr id="5" name="Text 3"/>
          <p:cNvSpPr/>
          <p:nvPr/>
        </p:nvSpPr>
        <p:spPr>
          <a:xfrm>
            <a:off x="8046720" y="64008"/>
            <a:ext cx="1005840" cy="457200"/>
          </a:xfrm>
          <a:prstGeom prst="rect">
            <a:avLst/>
          </a:prstGeom>
          <a:noFill/>
          <a:ln/>
        </p:spPr>
        <p:txBody>
          <a:bodyPr wrap="square" lIns="0" tIns="0" rIns="0" bIns="0" rtlCol="0" anchor="ctr"/>
          <a:lstStyle/>
          <a:p>
            <a:pPr marL="0" indent="0" algn="r">
              <a:buNone/>
            </a:pPr>
            <a:r>
              <a:rPr lang="en-US" sz="1100" dirty="0">
                <a:solidFill>
                  <a:srgbClr val="AACCEE"/>
                </a:solidFill>
                <a:latin typeface="Calibri" pitchFamily="34" charset="0"/>
                <a:ea typeface="Calibri" pitchFamily="34" charset="-122"/>
                <a:cs typeface="Calibri" pitchFamily="34" charset="-120"/>
              </a:rPr>
              <a:t>4 / 15</a:t>
            </a:r>
            <a:endParaRPr lang="en-US" sz="1100" dirty="0"/>
          </a:p>
        </p:txBody>
      </p:sp>
      <p:pic>
        <p:nvPicPr>
          <p:cNvPr id="6" name="Image 0" descr="preencoded.png"/>
          <p:cNvPicPr>
            <a:picLocks noChangeAspect="1"/>
          </p:cNvPicPr>
          <p:nvPr/>
        </p:nvPicPr>
        <p:blipFill>
          <a:blip r:embed="rId5"/>
          <a:stretch>
            <a:fillRect/>
          </a:stretch>
        </p:blipFill>
        <p:spPr>
          <a:xfrm>
            <a:off x="274320" y="777240"/>
            <a:ext cx="320040" cy="320040"/>
          </a:xfrm>
          <a:prstGeom prst="rect">
            <a:avLst/>
          </a:prstGeom>
        </p:spPr>
      </p:pic>
      <p:sp>
        <p:nvSpPr>
          <p:cNvPr id="7" name="Text 4"/>
          <p:cNvSpPr/>
          <p:nvPr/>
        </p:nvSpPr>
        <p:spPr>
          <a:xfrm>
            <a:off x="658368" y="795528"/>
            <a:ext cx="8229600" cy="320040"/>
          </a:xfrm>
          <a:prstGeom prst="rect">
            <a:avLst/>
          </a:prstGeom>
          <a:noFill/>
          <a:ln/>
        </p:spPr>
        <p:txBody>
          <a:bodyPr wrap="square" lIns="0" tIns="0" rIns="0" bIns="0" rtlCol="0" anchor="ctr"/>
          <a:lstStyle/>
          <a:p>
            <a:pPr marL="0" indent="0">
              <a:buNone/>
            </a:pPr>
            <a:r>
              <a:rPr lang="en-US" sz="1300" b="1" dirty="0">
                <a:solidFill>
                  <a:srgbClr val="0D2137"/>
                </a:solidFill>
                <a:latin typeface="Calibri" pitchFamily="34" charset="0"/>
                <a:ea typeface="Calibri" pitchFamily="34" charset="-122"/>
                <a:cs typeface="Calibri" pitchFamily="34" charset="-120"/>
              </a:rPr>
              <a:t>Structure &amp; Key Components</a:t>
            </a:r>
            <a:endParaRPr lang="en-US" sz="1300" dirty="0"/>
          </a:p>
        </p:txBody>
      </p:sp>
      <p:sp>
        <p:nvSpPr>
          <p:cNvPr id="8" name="Shape 5"/>
          <p:cNvSpPr/>
          <p:nvPr/>
        </p:nvSpPr>
        <p:spPr>
          <a:xfrm>
            <a:off x="274320" y="1207008"/>
            <a:ext cx="2788920" cy="3520440"/>
          </a:xfrm>
          <a:prstGeom prst="rect">
            <a:avLst/>
          </a:prstGeom>
          <a:solidFill>
            <a:srgbClr val="FFFFFF"/>
          </a:solidFill>
          <a:ln w="12700">
            <a:solidFill>
              <a:srgbClr val="1565C0"/>
            </a:solidFill>
            <a:prstDash val="solid"/>
          </a:ln>
          <a:effectLst>
            <a:outerShdw blurRad="101600" dist="38100" dir="8100000" algn="bl" rotWithShape="0">
              <a:srgbClr val="000000">
                <a:alpha val="12000"/>
              </a:srgbClr>
            </a:outerShdw>
          </a:effectLst>
        </p:spPr>
        <p:txBody>
          <a:bodyPr/>
          <a:lstStyle/>
          <a:p>
            <a:endParaRPr lang="en-GB"/>
          </a:p>
        </p:txBody>
      </p:sp>
      <p:sp>
        <p:nvSpPr>
          <p:cNvPr id="9" name="Shape 6"/>
          <p:cNvSpPr/>
          <p:nvPr/>
        </p:nvSpPr>
        <p:spPr>
          <a:xfrm>
            <a:off x="274320" y="1207008"/>
            <a:ext cx="2788920" cy="347472"/>
          </a:xfrm>
          <a:prstGeom prst="rect">
            <a:avLst/>
          </a:prstGeom>
          <a:solidFill>
            <a:srgbClr val="1565C0"/>
          </a:solidFill>
          <a:ln w="12700">
            <a:solidFill>
              <a:srgbClr val="1565C0"/>
            </a:solidFill>
            <a:prstDash val="solid"/>
          </a:ln>
        </p:spPr>
        <p:txBody>
          <a:bodyPr/>
          <a:lstStyle/>
          <a:p>
            <a:endParaRPr lang="en-GB"/>
          </a:p>
        </p:txBody>
      </p:sp>
      <p:sp>
        <p:nvSpPr>
          <p:cNvPr id="10" name="Text 7"/>
          <p:cNvSpPr/>
          <p:nvPr/>
        </p:nvSpPr>
        <p:spPr>
          <a:xfrm>
            <a:off x="365760" y="1225296"/>
            <a:ext cx="2606040" cy="310896"/>
          </a:xfrm>
          <a:prstGeom prst="rect">
            <a:avLst/>
          </a:prstGeom>
          <a:noFill/>
          <a:ln/>
        </p:spPr>
        <p:txBody>
          <a:bodyPr wrap="square" lIns="0" tIns="0" rIns="0" bIns="0" rtlCol="0" anchor="ctr"/>
          <a:lstStyle/>
          <a:p>
            <a:pPr marL="0" indent="0">
              <a:buNone/>
            </a:pPr>
            <a:r>
              <a:rPr lang="en-US" sz="1200" b="1" dirty="0">
                <a:solidFill>
                  <a:srgbClr val="FFFFFF"/>
                </a:solidFill>
                <a:latin typeface="Calibri" pitchFamily="34" charset="0"/>
                <a:ea typeface="Calibri" pitchFamily="34" charset="-122"/>
                <a:cs typeface="Calibri" pitchFamily="34" charset="-120"/>
              </a:rPr>
              <a:t>The Heart</a:t>
            </a:r>
            <a:endParaRPr lang="en-US" sz="1200" dirty="0"/>
          </a:p>
        </p:txBody>
      </p:sp>
      <p:sp>
        <p:nvSpPr>
          <p:cNvPr id="11" name="Text 8"/>
          <p:cNvSpPr/>
          <p:nvPr/>
        </p:nvSpPr>
        <p:spPr>
          <a:xfrm>
            <a:off x="347472" y="1600200"/>
            <a:ext cx="2651760" cy="3063240"/>
          </a:xfrm>
          <a:prstGeom prst="rect">
            <a:avLst/>
          </a:prstGeom>
          <a:noFill/>
          <a:ln/>
        </p:spPr>
        <p:txBody>
          <a:bodyPr wrap="square" lIns="635" tIns="635" rIns="635" bIns="635" rtlCol="0" anchor="t"/>
          <a:lstStyle/>
          <a:p>
            <a:pPr marL="342900" indent="-342900">
              <a:buSzPct val="100000"/>
              <a:buChar char="•"/>
            </a:pPr>
            <a:r>
              <a:rPr lang="en-US" sz="950" dirty="0">
                <a:solidFill>
                  <a:srgbClr val="37474F"/>
                </a:solidFill>
                <a:latin typeface="Calibri" pitchFamily="34" charset="0"/>
                <a:ea typeface="Calibri" pitchFamily="34" charset="-122"/>
                <a:cs typeface="Calibri" pitchFamily="34" charset="-120"/>
              </a:rPr>
              <a:t>Located in the thoracic cavity, between the lungs (mediastinum), posteriorly left deflected</a:t>
            </a:r>
            <a:endParaRPr lang="en-US" sz="950" dirty="0"/>
          </a:p>
          <a:p>
            <a:pPr marL="342900" indent="-342900">
              <a:buSzPct val="100000"/>
              <a:buChar char="•"/>
            </a:pPr>
            <a:r>
              <a:rPr lang="en-US" sz="950" dirty="0">
                <a:solidFill>
                  <a:srgbClr val="37474F"/>
                </a:solidFill>
                <a:latin typeface="Calibri" pitchFamily="34" charset="0"/>
                <a:ea typeface="Calibri" pitchFamily="34" charset="-122"/>
                <a:cs typeface="Calibri" pitchFamily="34" charset="-120"/>
              </a:rPr>
              <a:t>4 chambers: right atrium, right ventricle, left atrium, left ventricle</a:t>
            </a:r>
            <a:endParaRPr lang="en-US" sz="950" dirty="0"/>
          </a:p>
          <a:p>
            <a:pPr marL="342900" indent="-342900">
              <a:buSzPct val="100000"/>
              <a:buChar char="•"/>
            </a:pPr>
            <a:r>
              <a:rPr lang="en-US" sz="950" dirty="0">
                <a:solidFill>
                  <a:srgbClr val="37474F"/>
                </a:solidFill>
                <a:latin typeface="Calibri" pitchFamily="34" charset="0"/>
                <a:ea typeface="Calibri" pitchFamily="34" charset="-122"/>
                <a:cs typeface="Calibri" pitchFamily="34" charset="-120"/>
              </a:rPr>
              <a:t>Ventricles: thickest muscular walls, responsible for pumping blood</a:t>
            </a:r>
            <a:endParaRPr lang="en-US" sz="950" dirty="0"/>
          </a:p>
          <a:p>
            <a:pPr marL="342900" indent="-342900">
              <a:buSzPct val="100000"/>
              <a:buChar char="•"/>
            </a:pPr>
            <a:r>
              <a:rPr lang="en-US" sz="950" dirty="0">
                <a:solidFill>
                  <a:srgbClr val="37474F"/>
                </a:solidFill>
                <a:latin typeface="Calibri" pitchFamily="34" charset="0"/>
                <a:ea typeface="Calibri" pitchFamily="34" charset="-122"/>
                <a:cs typeface="Calibri" pitchFamily="34" charset="-120"/>
              </a:rPr>
              <a:t>Sinoatrial (SA) node: the natural pacemaker, initiates cardiac impulse</a:t>
            </a:r>
            <a:endParaRPr lang="en-US" sz="950" dirty="0"/>
          </a:p>
          <a:p>
            <a:pPr marL="342900" indent="-342900">
              <a:buSzPct val="100000"/>
              <a:buChar char="•"/>
            </a:pPr>
            <a:r>
              <a:rPr lang="en-US" sz="950" dirty="0">
                <a:solidFill>
                  <a:srgbClr val="37474F"/>
                </a:solidFill>
                <a:latin typeface="Calibri" pitchFamily="34" charset="0"/>
                <a:ea typeface="Calibri" pitchFamily="34" charset="-122"/>
                <a:cs typeface="Calibri" pitchFamily="34" charset="-120"/>
              </a:rPr>
              <a:t>Myocardium: the cardiac muscle layer that contracts during systole</a:t>
            </a:r>
            <a:endParaRPr lang="en-US" sz="950" dirty="0"/>
          </a:p>
          <a:p>
            <a:pPr marL="342900" indent="-342900">
              <a:buSzPct val="100000"/>
              <a:buChar char="•"/>
            </a:pPr>
            <a:r>
              <a:rPr lang="en-US" sz="950" dirty="0">
                <a:solidFill>
                  <a:srgbClr val="37474F"/>
                </a:solidFill>
                <a:latin typeface="Calibri" pitchFamily="34" charset="0"/>
                <a:ea typeface="Calibri" pitchFamily="34" charset="-122"/>
                <a:cs typeface="Calibri" pitchFamily="34" charset="-120"/>
              </a:rPr>
              <a:t>Pericardium: protective sac surrounding the heart</a:t>
            </a:r>
            <a:endParaRPr lang="en-US" sz="950" dirty="0"/>
          </a:p>
        </p:txBody>
      </p:sp>
      <p:sp>
        <p:nvSpPr>
          <p:cNvPr id="12" name="Shape 9"/>
          <p:cNvSpPr/>
          <p:nvPr/>
        </p:nvSpPr>
        <p:spPr>
          <a:xfrm>
            <a:off x="3200400" y="1207008"/>
            <a:ext cx="2788920" cy="3520440"/>
          </a:xfrm>
          <a:prstGeom prst="rect">
            <a:avLst/>
          </a:prstGeom>
          <a:solidFill>
            <a:srgbClr val="FFFFFF"/>
          </a:solidFill>
          <a:ln w="12700">
            <a:solidFill>
              <a:srgbClr val="00838F"/>
            </a:solidFill>
            <a:prstDash val="solid"/>
          </a:ln>
          <a:effectLst>
            <a:outerShdw blurRad="101600" dist="38100" dir="8100000" algn="bl" rotWithShape="0">
              <a:srgbClr val="000000">
                <a:alpha val="12000"/>
              </a:srgbClr>
            </a:outerShdw>
          </a:effectLst>
        </p:spPr>
        <p:txBody>
          <a:bodyPr/>
          <a:lstStyle/>
          <a:p>
            <a:endParaRPr lang="en-GB"/>
          </a:p>
        </p:txBody>
      </p:sp>
      <p:sp>
        <p:nvSpPr>
          <p:cNvPr id="13" name="Shape 10"/>
          <p:cNvSpPr/>
          <p:nvPr/>
        </p:nvSpPr>
        <p:spPr>
          <a:xfrm>
            <a:off x="3200400" y="1207008"/>
            <a:ext cx="2788920" cy="347472"/>
          </a:xfrm>
          <a:prstGeom prst="rect">
            <a:avLst/>
          </a:prstGeom>
          <a:solidFill>
            <a:srgbClr val="00838F"/>
          </a:solidFill>
          <a:ln w="12700">
            <a:solidFill>
              <a:srgbClr val="00838F"/>
            </a:solidFill>
            <a:prstDash val="solid"/>
          </a:ln>
        </p:spPr>
        <p:txBody>
          <a:bodyPr/>
          <a:lstStyle/>
          <a:p>
            <a:endParaRPr lang="en-GB"/>
          </a:p>
        </p:txBody>
      </p:sp>
      <p:sp>
        <p:nvSpPr>
          <p:cNvPr id="14" name="Text 11"/>
          <p:cNvSpPr/>
          <p:nvPr/>
        </p:nvSpPr>
        <p:spPr>
          <a:xfrm>
            <a:off x="3291840" y="1225296"/>
            <a:ext cx="2606040" cy="310896"/>
          </a:xfrm>
          <a:prstGeom prst="rect">
            <a:avLst/>
          </a:prstGeom>
          <a:noFill/>
          <a:ln/>
        </p:spPr>
        <p:txBody>
          <a:bodyPr wrap="square" lIns="0" tIns="0" rIns="0" bIns="0" rtlCol="0" anchor="ctr"/>
          <a:lstStyle/>
          <a:p>
            <a:pPr marL="0" indent="0">
              <a:buNone/>
            </a:pPr>
            <a:r>
              <a:rPr lang="en-US" sz="1200" b="1" dirty="0">
                <a:solidFill>
                  <a:srgbClr val="FFFFFF"/>
                </a:solidFill>
                <a:latin typeface="Calibri" pitchFamily="34" charset="0"/>
                <a:ea typeface="Calibri" pitchFamily="34" charset="-122"/>
                <a:cs typeface="Calibri" pitchFamily="34" charset="-120"/>
              </a:rPr>
              <a:t>Blood Vessels</a:t>
            </a:r>
            <a:endParaRPr lang="en-US" sz="1200" dirty="0"/>
          </a:p>
        </p:txBody>
      </p:sp>
      <p:sp>
        <p:nvSpPr>
          <p:cNvPr id="15" name="Text 12"/>
          <p:cNvSpPr/>
          <p:nvPr/>
        </p:nvSpPr>
        <p:spPr>
          <a:xfrm>
            <a:off x="3273552" y="1600200"/>
            <a:ext cx="2651760" cy="3063240"/>
          </a:xfrm>
          <a:prstGeom prst="rect">
            <a:avLst/>
          </a:prstGeom>
          <a:noFill/>
          <a:ln/>
        </p:spPr>
        <p:txBody>
          <a:bodyPr wrap="square" lIns="635" tIns="635" rIns="635" bIns="635" rtlCol="0" anchor="t"/>
          <a:lstStyle/>
          <a:p>
            <a:pPr marL="342900" indent="-342900">
              <a:buSzPct val="100000"/>
              <a:buChar char="•"/>
            </a:pPr>
            <a:r>
              <a:rPr lang="en-US" sz="950" dirty="0">
                <a:solidFill>
                  <a:srgbClr val="37474F"/>
                </a:solidFill>
                <a:latin typeface="Calibri" pitchFamily="34" charset="0"/>
                <a:ea typeface="Calibri" pitchFamily="34" charset="-122"/>
                <a:cs typeface="Calibri" pitchFamily="34" charset="-120"/>
              </a:rPr>
              <a:t>Arteries: carry oxygenated blood away from the heart; thick elastic walls</a:t>
            </a:r>
            <a:endParaRPr lang="en-US" sz="950" dirty="0"/>
          </a:p>
          <a:p>
            <a:pPr marL="342900" indent="-342900">
              <a:buSzPct val="100000"/>
              <a:buChar char="•"/>
            </a:pPr>
            <a:r>
              <a:rPr lang="en-US" sz="950" dirty="0">
                <a:solidFill>
                  <a:srgbClr val="37474F"/>
                </a:solidFill>
                <a:latin typeface="Calibri" pitchFamily="34" charset="0"/>
                <a:ea typeface="Calibri" pitchFamily="34" charset="-122"/>
                <a:cs typeface="Calibri" pitchFamily="34" charset="-120"/>
              </a:rPr>
              <a:t>Aorta: the largest artery, carries blood from the left ventricle to systemic circulation</a:t>
            </a:r>
            <a:endParaRPr lang="en-US" sz="950" dirty="0"/>
          </a:p>
          <a:p>
            <a:pPr marL="342900" indent="-342900">
              <a:buSzPct val="100000"/>
              <a:buChar char="•"/>
            </a:pPr>
            <a:r>
              <a:rPr lang="en-US" sz="950" dirty="0">
                <a:solidFill>
                  <a:srgbClr val="37474F"/>
                </a:solidFill>
                <a:latin typeface="Calibri" pitchFamily="34" charset="0"/>
                <a:ea typeface="Calibri" pitchFamily="34" charset="-122"/>
                <a:cs typeface="Calibri" pitchFamily="34" charset="-120"/>
              </a:rPr>
              <a:t>Arterioles: smaller branches of arteries connecting to capillaries</a:t>
            </a:r>
            <a:endParaRPr lang="en-US" sz="950" dirty="0"/>
          </a:p>
          <a:p>
            <a:pPr marL="342900" indent="-342900">
              <a:buSzPct val="100000"/>
              <a:buChar char="•"/>
            </a:pPr>
            <a:r>
              <a:rPr lang="en-US" sz="950" dirty="0">
                <a:solidFill>
                  <a:srgbClr val="37474F"/>
                </a:solidFill>
                <a:latin typeface="Calibri" pitchFamily="34" charset="0"/>
                <a:ea typeface="Calibri" pitchFamily="34" charset="-122"/>
                <a:cs typeface="Calibri" pitchFamily="34" charset="-120"/>
              </a:rPr>
              <a:t>Capillaries: site of gas and nutrient exchange with body tissues</a:t>
            </a:r>
            <a:endParaRPr lang="en-US" sz="950" dirty="0"/>
          </a:p>
          <a:p>
            <a:pPr marL="342900" indent="-342900">
              <a:buSzPct val="100000"/>
              <a:buChar char="•"/>
            </a:pPr>
            <a:r>
              <a:rPr lang="en-US" sz="950" dirty="0">
                <a:solidFill>
                  <a:srgbClr val="37474F"/>
                </a:solidFill>
                <a:latin typeface="Calibri" pitchFamily="34" charset="0"/>
                <a:ea typeface="Calibri" pitchFamily="34" charset="-122"/>
                <a:cs typeface="Calibri" pitchFamily="34" charset="-120"/>
              </a:rPr>
              <a:t>Venules: small vessels draining capillaries into veins</a:t>
            </a:r>
            <a:endParaRPr lang="en-US" sz="950" dirty="0"/>
          </a:p>
          <a:p>
            <a:pPr marL="342900" indent="-342900">
              <a:buSzPct val="100000"/>
              <a:buChar char="•"/>
            </a:pPr>
            <a:r>
              <a:rPr lang="en-US" sz="950" dirty="0">
                <a:solidFill>
                  <a:srgbClr val="37474F"/>
                </a:solidFill>
                <a:latin typeface="Calibri" pitchFamily="34" charset="0"/>
                <a:ea typeface="Calibri" pitchFamily="34" charset="-122"/>
                <a:cs typeface="Calibri" pitchFamily="34" charset="-120"/>
              </a:rPr>
              <a:t>Veins: return deoxygenated blood to the heart; contain valves</a:t>
            </a:r>
            <a:endParaRPr lang="en-US" sz="950" dirty="0"/>
          </a:p>
          <a:p>
            <a:pPr marL="342900" indent="-342900">
              <a:buSzPct val="100000"/>
              <a:buChar char="•"/>
            </a:pPr>
            <a:r>
              <a:rPr lang="en-US" sz="950" dirty="0">
                <a:solidFill>
                  <a:srgbClr val="37474F"/>
                </a:solidFill>
                <a:latin typeface="Calibri" pitchFamily="34" charset="0"/>
                <a:ea typeface="Calibri" pitchFamily="34" charset="-122"/>
                <a:cs typeface="Calibri" pitchFamily="34" charset="-120"/>
              </a:rPr>
              <a:t>Vena cava (superior &amp; inferior): largest veins; return blood to right atrium</a:t>
            </a:r>
            <a:endParaRPr lang="en-US" sz="950" dirty="0"/>
          </a:p>
        </p:txBody>
      </p:sp>
      <p:sp>
        <p:nvSpPr>
          <p:cNvPr id="16" name="Shape 13"/>
          <p:cNvSpPr/>
          <p:nvPr/>
        </p:nvSpPr>
        <p:spPr>
          <a:xfrm>
            <a:off x="6126480" y="1207008"/>
            <a:ext cx="2788920" cy="3520440"/>
          </a:xfrm>
          <a:prstGeom prst="rect">
            <a:avLst/>
          </a:prstGeom>
          <a:solidFill>
            <a:srgbClr val="FFFFFF"/>
          </a:solidFill>
          <a:ln w="12700">
            <a:solidFill>
              <a:srgbClr val="37474F"/>
            </a:solidFill>
            <a:prstDash val="solid"/>
          </a:ln>
          <a:effectLst>
            <a:outerShdw blurRad="101600" dist="38100" dir="8100000" algn="bl" rotWithShape="0">
              <a:srgbClr val="000000">
                <a:alpha val="12000"/>
              </a:srgbClr>
            </a:outerShdw>
          </a:effectLst>
        </p:spPr>
        <p:txBody>
          <a:bodyPr/>
          <a:lstStyle/>
          <a:p>
            <a:endParaRPr lang="en-GB"/>
          </a:p>
        </p:txBody>
      </p:sp>
      <p:sp>
        <p:nvSpPr>
          <p:cNvPr id="17" name="Shape 14"/>
          <p:cNvSpPr/>
          <p:nvPr/>
        </p:nvSpPr>
        <p:spPr>
          <a:xfrm>
            <a:off x="6126480" y="1207008"/>
            <a:ext cx="2788920" cy="347472"/>
          </a:xfrm>
          <a:prstGeom prst="rect">
            <a:avLst/>
          </a:prstGeom>
          <a:solidFill>
            <a:srgbClr val="37474F"/>
          </a:solidFill>
          <a:ln w="12700">
            <a:solidFill>
              <a:srgbClr val="37474F"/>
            </a:solidFill>
            <a:prstDash val="solid"/>
          </a:ln>
        </p:spPr>
        <p:txBody>
          <a:bodyPr/>
          <a:lstStyle/>
          <a:p>
            <a:endParaRPr lang="en-GB"/>
          </a:p>
        </p:txBody>
      </p:sp>
      <p:sp>
        <p:nvSpPr>
          <p:cNvPr id="18" name="Text 15"/>
          <p:cNvSpPr/>
          <p:nvPr/>
        </p:nvSpPr>
        <p:spPr>
          <a:xfrm>
            <a:off x="6217920" y="1225296"/>
            <a:ext cx="2606040" cy="310896"/>
          </a:xfrm>
          <a:prstGeom prst="rect">
            <a:avLst/>
          </a:prstGeom>
          <a:noFill/>
          <a:ln/>
        </p:spPr>
        <p:txBody>
          <a:bodyPr wrap="square" lIns="0" tIns="0" rIns="0" bIns="0" rtlCol="0" anchor="ctr"/>
          <a:lstStyle/>
          <a:p>
            <a:pPr marL="0" indent="0">
              <a:buNone/>
            </a:pPr>
            <a:r>
              <a:rPr lang="en-US" sz="1200" b="1" dirty="0">
                <a:solidFill>
                  <a:srgbClr val="FFFFFF"/>
                </a:solidFill>
                <a:latin typeface="Calibri" pitchFamily="34" charset="0"/>
                <a:ea typeface="Calibri" pitchFamily="34" charset="-122"/>
                <a:cs typeface="Calibri" pitchFamily="34" charset="-120"/>
              </a:rPr>
              <a:t>Blood</a:t>
            </a:r>
            <a:endParaRPr lang="en-US" sz="1200" dirty="0"/>
          </a:p>
        </p:txBody>
      </p:sp>
      <p:sp>
        <p:nvSpPr>
          <p:cNvPr id="19" name="Text 16"/>
          <p:cNvSpPr/>
          <p:nvPr/>
        </p:nvSpPr>
        <p:spPr>
          <a:xfrm>
            <a:off x="6199632" y="1600200"/>
            <a:ext cx="2651760" cy="3063240"/>
          </a:xfrm>
          <a:prstGeom prst="rect">
            <a:avLst/>
          </a:prstGeom>
          <a:noFill/>
          <a:ln/>
        </p:spPr>
        <p:txBody>
          <a:bodyPr wrap="square" lIns="635" tIns="635" rIns="635" bIns="635" rtlCol="0" anchor="t"/>
          <a:lstStyle/>
          <a:p>
            <a:pPr marL="342900" indent="-342900">
              <a:buSzPct val="100000"/>
              <a:buChar char="•"/>
            </a:pPr>
            <a:r>
              <a:rPr lang="en-US" sz="950" dirty="0">
                <a:solidFill>
                  <a:srgbClr val="37474F"/>
                </a:solidFill>
                <a:latin typeface="Calibri" pitchFamily="34" charset="0"/>
                <a:ea typeface="Calibri" pitchFamily="34" charset="-122"/>
                <a:cs typeface="Calibri" pitchFamily="34" charset="-120"/>
              </a:rPr>
              <a:t>Red blood cells (erythrocytes): biconcave; transport O₂ via haemoglobin</a:t>
            </a:r>
            <a:endParaRPr lang="en-US" sz="950" dirty="0"/>
          </a:p>
          <a:p>
            <a:pPr marL="342900" indent="-342900">
              <a:buSzPct val="100000"/>
              <a:buChar char="•"/>
            </a:pPr>
            <a:r>
              <a:rPr lang="en-US" sz="950" dirty="0">
                <a:solidFill>
                  <a:srgbClr val="37474F"/>
                </a:solidFill>
                <a:latin typeface="Calibri" pitchFamily="34" charset="0"/>
                <a:ea typeface="Calibri" pitchFamily="34" charset="-122"/>
                <a:cs typeface="Calibri" pitchFamily="34" charset="-120"/>
              </a:rPr>
              <a:t>White blood cells (leucocytes): immune defence</a:t>
            </a:r>
            <a:endParaRPr lang="en-US" sz="950" dirty="0"/>
          </a:p>
          <a:p>
            <a:pPr marL="342900" indent="-342900">
              <a:buSzPct val="100000"/>
              <a:buChar char="•"/>
            </a:pPr>
            <a:r>
              <a:rPr lang="en-US" sz="950" dirty="0">
                <a:solidFill>
                  <a:srgbClr val="37474F"/>
                </a:solidFill>
                <a:latin typeface="Calibri" pitchFamily="34" charset="0"/>
                <a:ea typeface="Calibri" pitchFamily="34" charset="-122"/>
                <a:cs typeface="Calibri" pitchFamily="34" charset="-120"/>
              </a:rPr>
              <a:t>Platelets (thrombocytes): blood clotting and wound healing</a:t>
            </a:r>
            <a:endParaRPr lang="en-US" sz="950" dirty="0"/>
          </a:p>
          <a:p>
            <a:pPr marL="342900" indent="-342900">
              <a:buSzPct val="100000"/>
              <a:buChar char="•"/>
            </a:pPr>
            <a:r>
              <a:rPr lang="en-US" sz="950" dirty="0">
                <a:solidFill>
                  <a:srgbClr val="37474F"/>
                </a:solidFill>
                <a:latin typeface="Calibri" pitchFamily="34" charset="0"/>
                <a:ea typeface="Calibri" pitchFamily="34" charset="-122"/>
                <a:cs typeface="Calibri" pitchFamily="34" charset="-120"/>
              </a:rPr>
              <a:t>Plasma: carries nutrients, hormones, waste products</a:t>
            </a:r>
            <a:endParaRPr lang="en-US" sz="950" dirty="0"/>
          </a:p>
          <a:p>
            <a:pPr marL="342900" indent="-342900">
              <a:buSzPct val="100000"/>
              <a:buChar char="•"/>
            </a:pPr>
            <a:r>
              <a:rPr lang="en-US" sz="950" dirty="0">
                <a:solidFill>
                  <a:srgbClr val="37474F"/>
                </a:solidFill>
                <a:latin typeface="Calibri" pitchFamily="34" charset="0"/>
                <a:ea typeface="Calibri" pitchFamily="34" charset="-122"/>
                <a:cs typeface="Calibri" pitchFamily="34" charset="-120"/>
              </a:rPr>
              <a:t>Coronary arteries: supply oxygenated blood to the myocardium itself</a:t>
            </a:r>
            <a:endParaRPr lang="en-US" sz="950" dirty="0"/>
          </a:p>
          <a:p>
            <a:pPr marL="342900" indent="-342900">
              <a:buSzPct val="100000"/>
              <a:buChar char="•"/>
            </a:pPr>
            <a:r>
              <a:rPr lang="en-US" sz="950" dirty="0">
                <a:solidFill>
                  <a:srgbClr val="37474F"/>
                </a:solidFill>
                <a:latin typeface="Calibri" pitchFamily="34" charset="0"/>
                <a:ea typeface="Calibri" pitchFamily="34" charset="-122"/>
                <a:cs typeface="Calibri" pitchFamily="34" charset="-120"/>
              </a:rPr>
              <a:t>Endothelium: single-cell inner lining of all blood vessels — critical in T2DM</a:t>
            </a:r>
            <a:endParaRPr lang="en-US" sz="950" dirty="0"/>
          </a:p>
        </p:txBody>
      </p:sp>
      <p:sp>
        <p:nvSpPr>
          <p:cNvPr id="20" name="Shape 17"/>
          <p:cNvSpPr/>
          <p:nvPr/>
        </p:nvSpPr>
        <p:spPr>
          <a:xfrm>
            <a:off x="292608" y="4471416"/>
            <a:ext cx="8622792" cy="274320"/>
          </a:xfrm>
          <a:prstGeom prst="rect">
            <a:avLst/>
          </a:prstGeom>
          <a:solidFill>
            <a:srgbClr val="0D2137"/>
          </a:solidFill>
          <a:ln w="12700">
            <a:solidFill>
              <a:srgbClr val="0D2137"/>
            </a:solidFill>
            <a:prstDash val="solid"/>
          </a:ln>
        </p:spPr>
        <p:txBody>
          <a:bodyPr/>
          <a:lstStyle/>
          <a:p>
            <a:endParaRPr lang="en-NG" dirty="0"/>
          </a:p>
        </p:txBody>
      </p:sp>
      <p:sp>
        <p:nvSpPr>
          <p:cNvPr id="21" name="Text 18"/>
          <p:cNvSpPr/>
          <p:nvPr/>
        </p:nvSpPr>
        <p:spPr>
          <a:xfrm>
            <a:off x="292608" y="4315968"/>
            <a:ext cx="8485632" cy="493776"/>
          </a:xfrm>
          <a:prstGeom prst="rect">
            <a:avLst/>
          </a:prstGeom>
          <a:noFill/>
          <a:ln/>
        </p:spPr>
        <p:txBody>
          <a:bodyPr wrap="square" lIns="0" tIns="0" rIns="0" bIns="0" rtlCol="0" anchor="ctr"/>
          <a:lstStyle/>
          <a:p>
            <a:pPr marL="0" indent="0" algn="ctr">
              <a:buNone/>
            </a:pPr>
            <a:r>
              <a:rPr lang="en-US" sz="850" dirty="0">
                <a:solidFill>
                  <a:srgbClr val="AACCEE"/>
                </a:solidFill>
                <a:latin typeface="Calibri" pitchFamily="34" charset="0"/>
                <a:ea typeface="Calibri" pitchFamily="34" charset="-122"/>
                <a:cs typeface="Calibri" pitchFamily="34" charset="-120"/>
              </a:rPr>
              <a:t>Double pump system: Pulmonary circuit (right heart → lungs → left heart) + Systemic circuit (left heart → body → right heart)  (Tortora &amp; Derrickson, 2017)</a:t>
            </a:r>
            <a:endParaRPr lang="en-US" sz="850" dirty="0"/>
          </a:p>
        </p:txBody>
      </p:sp>
      <p:sp>
        <p:nvSpPr>
          <p:cNvPr id="22" name="Shape 19"/>
          <p:cNvSpPr/>
          <p:nvPr/>
        </p:nvSpPr>
        <p:spPr>
          <a:xfrm>
            <a:off x="0" y="4892040"/>
            <a:ext cx="9144000" cy="251460"/>
          </a:xfrm>
          <a:prstGeom prst="rect">
            <a:avLst/>
          </a:prstGeom>
          <a:solidFill>
            <a:srgbClr val="0D2137"/>
          </a:solidFill>
          <a:ln w="12700">
            <a:solidFill>
              <a:srgbClr val="0D2137"/>
            </a:solidFill>
            <a:prstDash val="solid"/>
          </a:ln>
        </p:spPr>
        <p:txBody>
          <a:bodyPr/>
          <a:lstStyle/>
          <a:p>
            <a:endParaRPr lang="en-GB"/>
          </a:p>
        </p:txBody>
      </p:sp>
      <p:sp>
        <p:nvSpPr>
          <p:cNvPr id="23" name="Text 20"/>
          <p:cNvSpPr/>
          <p:nvPr/>
        </p:nvSpPr>
        <p:spPr>
          <a:xfrm>
            <a:off x="274320" y="4901184"/>
            <a:ext cx="8595360" cy="228600"/>
          </a:xfrm>
          <a:prstGeom prst="rect">
            <a:avLst/>
          </a:prstGeom>
          <a:noFill/>
          <a:ln/>
        </p:spPr>
        <p:txBody>
          <a:bodyPr wrap="square" lIns="0" tIns="0" rIns="0" bIns="0" rtlCol="0" anchor="ctr"/>
          <a:lstStyle/>
          <a:p>
            <a:pPr marL="0" indent="0">
              <a:buNone/>
            </a:pPr>
            <a:r>
              <a:rPr lang="en-US" sz="800" i="1" dirty="0">
                <a:solidFill>
                  <a:srgbClr val="99BBDD"/>
                </a:solidFill>
                <a:latin typeface="Calibri" pitchFamily="34" charset="0"/>
                <a:ea typeface="Calibri" pitchFamily="34" charset="-122"/>
                <a:cs typeface="Calibri" pitchFamily="34" charset="-120"/>
              </a:rPr>
              <a:t>Tortora &amp; Derrickson (2017); Waugh &amp; Grant (2018).</a:t>
            </a:r>
            <a:endParaRPr lang="en-US" sz="800" dirty="0"/>
          </a:p>
        </p:txBody>
      </p:sp>
      <p:pic>
        <p:nvPicPr>
          <p:cNvPr id="42" name="Audio 41">
            <a:hlinkClick r:id="" action="ppaction://media"/>
            <a:extLst>
              <a:ext uri="{FF2B5EF4-FFF2-40B4-BE49-F238E27FC236}">
                <a16:creationId xmlns:a16="http://schemas.microsoft.com/office/drawing/2014/main" id="{D41995C6-58FB-F6CE-C715-C0F9B3DD1874}"/>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39844" t="-139844" r="-139844" b="-139844"/>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87718"/>
    </mc:Choice>
    <mc:Fallback xmlns="">
      <p:transition spd="slow" advTm="8771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2"/>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5F8FC"/>
        </a:solidFill>
        <a:effectLst/>
      </p:bgPr>
    </p:bg>
    <p:spTree>
      <p:nvGrpSpPr>
        <p:cNvPr id="1" name=""/>
        <p:cNvGrpSpPr/>
        <p:nvPr/>
      </p:nvGrpSpPr>
      <p:grpSpPr>
        <a:xfrm>
          <a:off x="0" y="0"/>
          <a:ext cx="0" cy="0"/>
          <a:chOff x="0" y="0"/>
          <a:chExt cx="0" cy="0"/>
        </a:xfrm>
      </p:grpSpPr>
      <p:sp>
        <p:nvSpPr>
          <p:cNvPr id="2" name="Shape 0"/>
          <p:cNvSpPr/>
          <p:nvPr/>
        </p:nvSpPr>
        <p:spPr>
          <a:xfrm>
            <a:off x="0" y="0"/>
            <a:ext cx="9144000" cy="594360"/>
          </a:xfrm>
          <a:prstGeom prst="rect">
            <a:avLst/>
          </a:prstGeom>
          <a:solidFill>
            <a:srgbClr val="0D2137"/>
          </a:solidFill>
          <a:ln w="12700">
            <a:solidFill>
              <a:srgbClr val="0D2137"/>
            </a:solidFill>
            <a:prstDash val="solid"/>
          </a:ln>
        </p:spPr>
        <p:txBody>
          <a:bodyPr/>
          <a:lstStyle/>
          <a:p>
            <a:endParaRPr lang="en-GB"/>
          </a:p>
        </p:txBody>
      </p:sp>
      <p:sp>
        <p:nvSpPr>
          <p:cNvPr id="3" name="Shape 1"/>
          <p:cNvSpPr/>
          <p:nvPr/>
        </p:nvSpPr>
        <p:spPr>
          <a:xfrm>
            <a:off x="0" y="594360"/>
            <a:ext cx="9144000" cy="45720"/>
          </a:xfrm>
          <a:prstGeom prst="rect">
            <a:avLst/>
          </a:prstGeom>
          <a:solidFill>
            <a:srgbClr val="00838F"/>
          </a:solidFill>
          <a:ln w="12700">
            <a:solidFill>
              <a:srgbClr val="00838F"/>
            </a:solidFill>
            <a:prstDash val="solid"/>
          </a:ln>
        </p:spPr>
        <p:txBody>
          <a:bodyPr/>
          <a:lstStyle/>
          <a:p>
            <a:endParaRPr lang="en-GB"/>
          </a:p>
        </p:txBody>
      </p:sp>
      <p:sp>
        <p:nvSpPr>
          <p:cNvPr id="4" name="Text 2"/>
          <p:cNvSpPr/>
          <p:nvPr/>
        </p:nvSpPr>
        <p:spPr>
          <a:xfrm>
            <a:off x="320040" y="45720"/>
            <a:ext cx="7680960" cy="502920"/>
          </a:xfrm>
          <a:prstGeom prst="rect">
            <a:avLst/>
          </a:prstGeom>
          <a:noFill/>
          <a:ln/>
        </p:spPr>
        <p:txBody>
          <a:bodyPr wrap="square" lIns="0" tIns="0" rIns="0" bIns="0" rtlCol="0" anchor="ctr"/>
          <a:lstStyle/>
          <a:p>
            <a:pPr marL="0" indent="0">
              <a:buNone/>
            </a:pPr>
            <a:r>
              <a:rPr lang="en-US" sz="2200" b="1" dirty="0">
                <a:solidFill>
                  <a:srgbClr val="FFFFFF"/>
                </a:solidFill>
                <a:latin typeface="Calibri" pitchFamily="34" charset="0"/>
                <a:ea typeface="Calibri" pitchFamily="34" charset="-122"/>
                <a:cs typeface="Calibri" pitchFamily="34" charset="-120"/>
              </a:rPr>
              <a:t>Normal Cardiovascular &amp; Metabolic Physiology</a:t>
            </a:r>
            <a:endParaRPr lang="en-US" sz="2200" dirty="0"/>
          </a:p>
        </p:txBody>
      </p:sp>
      <p:sp>
        <p:nvSpPr>
          <p:cNvPr id="5" name="Text 3"/>
          <p:cNvSpPr/>
          <p:nvPr/>
        </p:nvSpPr>
        <p:spPr>
          <a:xfrm>
            <a:off x="8046720" y="64008"/>
            <a:ext cx="1005840" cy="457200"/>
          </a:xfrm>
          <a:prstGeom prst="rect">
            <a:avLst/>
          </a:prstGeom>
          <a:noFill/>
          <a:ln/>
        </p:spPr>
        <p:txBody>
          <a:bodyPr wrap="square" lIns="0" tIns="0" rIns="0" bIns="0" rtlCol="0" anchor="ctr"/>
          <a:lstStyle/>
          <a:p>
            <a:pPr marL="0" indent="0" algn="r">
              <a:buNone/>
            </a:pPr>
            <a:r>
              <a:rPr lang="en-US" sz="1100" dirty="0">
                <a:solidFill>
                  <a:srgbClr val="AACCEE"/>
                </a:solidFill>
                <a:latin typeface="Calibri" pitchFamily="34" charset="0"/>
                <a:ea typeface="Calibri" pitchFamily="34" charset="-122"/>
                <a:cs typeface="Calibri" pitchFamily="34" charset="-120"/>
              </a:rPr>
              <a:t>5 / 15</a:t>
            </a:r>
            <a:endParaRPr lang="en-US" sz="1100" dirty="0"/>
          </a:p>
        </p:txBody>
      </p:sp>
      <p:pic>
        <p:nvPicPr>
          <p:cNvPr id="6" name="Image 0" descr="preencoded.png"/>
          <p:cNvPicPr>
            <a:picLocks noChangeAspect="1"/>
          </p:cNvPicPr>
          <p:nvPr/>
        </p:nvPicPr>
        <p:blipFill>
          <a:blip r:embed="rId5"/>
          <a:stretch>
            <a:fillRect/>
          </a:stretch>
        </p:blipFill>
        <p:spPr>
          <a:xfrm>
            <a:off x="274320" y="777240"/>
            <a:ext cx="320040" cy="320040"/>
          </a:xfrm>
          <a:prstGeom prst="rect">
            <a:avLst/>
          </a:prstGeom>
        </p:spPr>
      </p:pic>
      <p:sp>
        <p:nvSpPr>
          <p:cNvPr id="7" name="Text 4"/>
          <p:cNvSpPr/>
          <p:nvPr/>
        </p:nvSpPr>
        <p:spPr>
          <a:xfrm>
            <a:off x="658368" y="795528"/>
            <a:ext cx="8229600" cy="320040"/>
          </a:xfrm>
          <a:prstGeom prst="rect">
            <a:avLst/>
          </a:prstGeom>
          <a:noFill/>
          <a:ln/>
        </p:spPr>
        <p:txBody>
          <a:bodyPr wrap="square" lIns="0" tIns="0" rIns="0" bIns="0" rtlCol="0" anchor="ctr"/>
          <a:lstStyle/>
          <a:p>
            <a:pPr marL="0" indent="0">
              <a:buNone/>
            </a:pPr>
            <a:r>
              <a:rPr lang="en-US" sz="1300" b="1" dirty="0">
                <a:solidFill>
                  <a:srgbClr val="0D2137"/>
                </a:solidFill>
                <a:latin typeface="Calibri" pitchFamily="34" charset="0"/>
                <a:ea typeface="Calibri" pitchFamily="34" charset="-122"/>
                <a:cs typeface="Calibri" pitchFamily="34" charset="-120"/>
              </a:rPr>
              <a:t>How the System Functions in a Healthy Individual</a:t>
            </a:r>
            <a:endParaRPr lang="en-US" sz="1300" dirty="0"/>
          </a:p>
        </p:txBody>
      </p:sp>
      <p:sp>
        <p:nvSpPr>
          <p:cNvPr id="8" name="Shape 5"/>
          <p:cNvSpPr/>
          <p:nvPr/>
        </p:nvSpPr>
        <p:spPr>
          <a:xfrm>
            <a:off x="274320" y="1600200"/>
            <a:ext cx="4023360" cy="3383280"/>
          </a:xfrm>
          <a:prstGeom prst="rect">
            <a:avLst/>
          </a:prstGeom>
          <a:solidFill>
            <a:srgbClr val="FFFFFF"/>
          </a:solidFill>
          <a:ln w="12700">
            <a:solidFill>
              <a:srgbClr val="1565C0"/>
            </a:solidFill>
            <a:prstDash val="solid"/>
          </a:ln>
          <a:effectLst>
            <a:outerShdw blurRad="101600" dist="38100" dir="8100000" algn="bl" rotWithShape="0">
              <a:srgbClr val="000000">
                <a:alpha val="12000"/>
              </a:srgbClr>
            </a:outerShdw>
          </a:effectLst>
        </p:spPr>
        <p:txBody>
          <a:bodyPr/>
          <a:lstStyle/>
          <a:p>
            <a:endParaRPr lang="en-GB"/>
          </a:p>
        </p:txBody>
      </p:sp>
      <p:sp>
        <p:nvSpPr>
          <p:cNvPr id="9" name="Shape 6"/>
          <p:cNvSpPr/>
          <p:nvPr/>
        </p:nvSpPr>
        <p:spPr>
          <a:xfrm>
            <a:off x="274320" y="1207008"/>
            <a:ext cx="4023360" cy="320040"/>
          </a:xfrm>
          <a:prstGeom prst="rect">
            <a:avLst/>
          </a:prstGeom>
          <a:solidFill>
            <a:srgbClr val="1565C0"/>
          </a:solidFill>
          <a:ln w="12700">
            <a:solidFill>
              <a:srgbClr val="1565C0"/>
            </a:solidFill>
            <a:prstDash val="solid"/>
          </a:ln>
        </p:spPr>
        <p:txBody>
          <a:bodyPr/>
          <a:lstStyle/>
          <a:p>
            <a:endParaRPr lang="en-GB"/>
          </a:p>
        </p:txBody>
      </p:sp>
      <p:sp>
        <p:nvSpPr>
          <p:cNvPr id="10" name="Text 7"/>
          <p:cNvSpPr/>
          <p:nvPr/>
        </p:nvSpPr>
        <p:spPr>
          <a:xfrm>
            <a:off x="365760" y="1225296"/>
            <a:ext cx="3840480" cy="292608"/>
          </a:xfrm>
          <a:prstGeom prst="rect">
            <a:avLst/>
          </a:prstGeom>
          <a:noFill/>
          <a:ln/>
        </p:spPr>
        <p:txBody>
          <a:bodyPr wrap="square" lIns="0" tIns="0" rIns="0" bIns="0" rtlCol="0" anchor="ctr"/>
          <a:lstStyle/>
          <a:p>
            <a:pPr marL="0" indent="0">
              <a:buNone/>
            </a:pPr>
            <a:r>
              <a:rPr lang="en-US" sz="1150" b="1" dirty="0">
                <a:solidFill>
                  <a:srgbClr val="FFFFFF"/>
                </a:solidFill>
                <a:latin typeface="Calibri" pitchFamily="34" charset="0"/>
                <a:ea typeface="Calibri" pitchFamily="34" charset="-122"/>
                <a:cs typeface="Calibri" pitchFamily="34" charset="-120"/>
              </a:rPr>
              <a:t>🫀  Cardiac Cycle &amp; Blood Pressure</a:t>
            </a:r>
            <a:endParaRPr lang="en-US" sz="1150" dirty="0"/>
          </a:p>
        </p:txBody>
      </p:sp>
      <p:sp>
        <p:nvSpPr>
          <p:cNvPr id="11" name="Text 8"/>
          <p:cNvSpPr/>
          <p:nvPr/>
        </p:nvSpPr>
        <p:spPr>
          <a:xfrm>
            <a:off x="365759" y="1709928"/>
            <a:ext cx="3599953" cy="1375178"/>
          </a:xfrm>
          <a:prstGeom prst="rect">
            <a:avLst/>
          </a:prstGeom>
          <a:noFill/>
          <a:ln/>
        </p:spPr>
        <p:txBody>
          <a:bodyPr wrap="square" lIns="635" tIns="635" rIns="635" bIns="635" rtlCol="0" anchor="t"/>
          <a:lstStyle/>
          <a:p>
            <a:pPr marL="342900" indent="-342900">
              <a:buSzPct val="100000"/>
              <a:buChar char="•"/>
            </a:pPr>
            <a:r>
              <a:rPr lang="en-US" sz="1000" dirty="0">
                <a:solidFill>
                  <a:srgbClr val="37474F"/>
                </a:solidFill>
                <a:latin typeface="Calibri" pitchFamily="34" charset="0"/>
                <a:ea typeface="Calibri" pitchFamily="34" charset="-122"/>
                <a:cs typeface="Calibri" pitchFamily="34" charset="-120"/>
              </a:rPr>
              <a:t>Cardiac cycle: alternating systole (ventricular contraction) and diastole (ventricular relaxation) , maintains continuous blood flow (Tortora &amp; Derrickson, 2017)</a:t>
            </a:r>
            <a:endParaRPr lang="en-US" sz="1000" dirty="0"/>
          </a:p>
          <a:p>
            <a:pPr marL="342900" indent="-342900">
              <a:buSzPct val="100000"/>
              <a:buChar char="•"/>
            </a:pPr>
            <a:r>
              <a:rPr lang="en-US" sz="1000" dirty="0">
                <a:solidFill>
                  <a:srgbClr val="37474F"/>
                </a:solidFill>
                <a:latin typeface="Calibri" pitchFamily="34" charset="0"/>
                <a:ea typeface="Calibri" pitchFamily="34" charset="-122"/>
                <a:cs typeface="Calibri" pitchFamily="34" charset="-120"/>
              </a:rPr>
              <a:t>Cardiac output = Heart rate × Stroke volume; normal resting HR ~60–100 bpm</a:t>
            </a:r>
            <a:endParaRPr lang="en-US" sz="1000" dirty="0"/>
          </a:p>
          <a:p>
            <a:pPr marL="342900" indent="-342900">
              <a:buSzPct val="100000"/>
              <a:buChar char="•"/>
            </a:pPr>
            <a:r>
              <a:rPr lang="en-US" sz="1000" dirty="0">
                <a:solidFill>
                  <a:srgbClr val="37474F"/>
                </a:solidFill>
                <a:latin typeface="Calibri" pitchFamily="34" charset="0"/>
                <a:ea typeface="Calibri" pitchFamily="34" charset="-122"/>
                <a:cs typeface="Calibri" pitchFamily="34" charset="-120"/>
              </a:rPr>
              <a:t>Normal blood pressure: 120/80 mmHg (systolic/diastolic)</a:t>
            </a:r>
            <a:endParaRPr lang="en-US" sz="1000" dirty="0"/>
          </a:p>
          <a:p>
            <a:pPr marL="342900" indent="-342900">
              <a:buSzPct val="100000"/>
              <a:buChar char="•"/>
            </a:pPr>
            <a:r>
              <a:rPr lang="en-US" sz="1000" dirty="0">
                <a:solidFill>
                  <a:srgbClr val="37474F"/>
                </a:solidFill>
                <a:latin typeface="Calibri" pitchFamily="34" charset="0"/>
                <a:ea typeface="Calibri" pitchFamily="34" charset="-122"/>
                <a:cs typeface="Calibri" pitchFamily="34" charset="-120"/>
              </a:rPr>
              <a:t>Regulated by the autonomic nervous system: sympathetic system increases HR; parasympathetic (vagus nerve) decreases HR </a:t>
            </a:r>
            <a:endParaRPr lang="en-US" sz="1000" dirty="0"/>
          </a:p>
          <a:p>
            <a:pPr marL="342900" indent="-342900">
              <a:buSzPct val="100000"/>
              <a:buChar char="•"/>
            </a:pPr>
            <a:r>
              <a:rPr lang="en-US" sz="1000" dirty="0">
                <a:solidFill>
                  <a:srgbClr val="37474F"/>
                </a:solidFill>
                <a:latin typeface="Calibri" pitchFamily="34" charset="0"/>
                <a:ea typeface="Calibri" pitchFamily="34" charset="-122"/>
                <a:cs typeface="Calibri" pitchFamily="34" charset="-120"/>
              </a:rPr>
              <a:t>Cardiovascular centre in the medulla oblongata monitors O₂, CO₂ and blood pressure continuously </a:t>
            </a:r>
            <a:endParaRPr lang="en-US" sz="1000" dirty="0"/>
          </a:p>
          <a:p>
            <a:pPr marL="342900" indent="-342900">
              <a:buSzPct val="100000"/>
              <a:buChar char="•"/>
            </a:pPr>
            <a:r>
              <a:rPr lang="en-US" sz="1000" dirty="0">
                <a:solidFill>
                  <a:srgbClr val="37474F"/>
                </a:solidFill>
                <a:latin typeface="Calibri" pitchFamily="34" charset="0"/>
                <a:ea typeface="Calibri" pitchFamily="34" charset="-122"/>
                <a:cs typeface="Calibri" pitchFamily="34" charset="-120"/>
              </a:rPr>
              <a:t>Blood vessels dilate/constrict to regulate temperature and blood pressure, maintaining homeostasis (Week 8, integumentary system lecture)</a:t>
            </a:r>
            <a:endParaRPr lang="en-US" sz="1000" dirty="0"/>
          </a:p>
        </p:txBody>
      </p:sp>
      <p:sp>
        <p:nvSpPr>
          <p:cNvPr id="12" name="Shape 9"/>
          <p:cNvSpPr/>
          <p:nvPr/>
        </p:nvSpPr>
        <p:spPr>
          <a:xfrm>
            <a:off x="4503420" y="1600200"/>
            <a:ext cx="4343400" cy="3383280"/>
          </a:xfrm>
          <a:prstGeom prst="rect">
            <a:avLst/>
          </a:prstGeom>
          <a:solidFill>
            <a:srgbClr val="FFFFFF"/>
          </a:solidFill>
          <a:ln w="12700">
            <a:solidFill>
              <a:srgbClr val="00838F"/>
            </a:solidFill>
            <a:prstDash val="solid"/>
          </a:ln>
          <a:effectLst>
            <a:outerShdw blurRad="101600" dist="38100" dir="8100000" algn="bl" rotWithShape="0">
              <a:srgbClr val="000000">
                <a:alpha val="12000"/>
              </a:srgbClr>
            </a:outerShdw>
          </a:effectLst>
        </p:spPr>
        <p:txBody>
          <a:bodyPr/>
          <a:lstStyle/>
          <a:p>
            <a:endParaRPr lang="en-GB"/>
          </a:p>
        </p:txBody>
      </p:sp>
      <p:sp>
        <p:nvSpPr>
          <p:cNvPr id="13" name="Shape 10"/>
          <p:cNvSpPr/>
          <p:nvPr/>
        </p:nvSpPr>
        <p:spPr>
          <a:xfrm>
            <a:off x="4480560" y="1207008"/>
            <a:ext cx="4343400" cy="320040"/>
          </a:xfrm>
          <a:prstGeom prst="rect">
            <a:avLst/>
          </a:prstGeom>
          <a:solidFill>
            <a:srgbClr val="00838F"/>
          </a:solidFill>
          <a:ln w="12700">
            <a:solidFill>
              <a:srgbClr val="00838F"/>
            </a:solidFill>
            <a:prstDash val="solid"/>
          </a:ln>
        </p:spPr>
        <p:txBody>
          <a:bodyPr/>
          <a:lstStyle/>
          <a:p>
            <a:endParaRPr lang="en-GB"/>
          </a:p>
        </p:txBody>
      </p:sp>
      <p:sp>
        <p:nvSpPr>
          <p:cNvPr id="14" name="Text 11"/>
          <p:cNvSpPr/>
          <p:nvPr/>
        </p:nvSpPr>
        <p:spPr>
          <a:xfrm>
            <a:off x="4572000" y="1225296"/>
            <a:ext cx="4206240" cy="292608"/>
          </a:xfrm>
          <a:prstGeom prst="rect">
            <a:avLst/>
          </a:prstGeom>
          <a:noFill/>
          <a:ln/>
        </p:spPr>
        <p:txBody>
          <a:bodyPr wrap="square" lIns="0" tIns="0" rIns="0" bIns="0" rtlCol="0" anchor="ctr"/>
          <a:lstStyle/>
          <a:p>
            <a:pPr marL="0" indent="0">
              <a:buNone/>
            </a:pPr>
            <a:r>
              <a:rPr lang="en-US" sz="1150" b="1" dirty="0">
                <a:solidFill>
                  <a:srgbClr val="FFFFFF"/>
                </a:solidFill>
                <a:latin typeface="Calibri" pitchFamily="34" charset="0"/>
                <a:ea typeface="Calibri" pitchFamily="34" charset="-122"/>
                <a:cs typeface="Calibri" pitchFamily="34" charset="-120"/>
              </a:rPr>
              <a:t>🧪  Normal Insulin-Glucose Mechanism</a:t>
            </a:r>
            <a:endParaRPr lang="en-US" sz="1150" dirty="0"/>
          </a:p>
        </p:txBody>
      </p:sp>
      <p:sp>
        <p:nvSpPr>
          <p:cNvPr id="15" name="Text 12"/>
          <p:cNvSpPr/>
          <p:nvPr/>
        </p:nvSpPr>
        <p:spPr>
          <a:xfrm>
            <a:off x="4572001" y="1709928"/>
            <a:ext cx="4094922" cy="6469380"/>
          </a:xfrm>
          <a:prstGeom prst="rect">
            <a:avLst/>
          </a:prstGeom>
          <a:noFill/>
          <a:ln/>
        </p:spPr>
        <p:txBody>
          <a:bodyPr wrap="square" lIns="635" tIns="635" rIns="635" bIns="635" rtlCol="0" anchor="t"/>
          <a:lstStyle/>
          <a:p>
            <a:pPr marL="342900" indent="-342900">
              <a:buSzPct val="100000"/>
              <a:buChar char="•"/>
            </a:pPr>
            <a:r>
              <a:rPr lang="en-US" sz="1050" dirty="0">
                <a:solidFill>
                  <a:srgbClr val="37474F"/>
                </a:solidFill>
                <a:latin typeface="Calibri" pitchFamily="34" charset="0"/>
                <a:ea typeface="Calibri" pitchFamily="34" charset="-122"/>
                <a:cs typeface="Calibri" pitchFamily="34" charset="-120"/>
              </a:rPr>
              <a:t>Pancreatic beta cells (islets of Langerhans) secrete insulin in response to rising blood glucose after a meal (Tortora &amp; Derrickson, 2017)</a:t>
            </a:r>
            <a:endParaRPr lang="en-US" sz="1050" dirty="0"/>
          </a:p>
          <a:p>
            <a:pPr marL="342900" indent="-342900">
              <a:buSzPct val="100000"/>
              <a:buChar char="•"/>
            </a:pPr>
            <a:r>
              <a:rPr lang="en-US" sz="1050" dirty="0">
                <a:solidFill>
                  <a:srgbClr val="37474F"/>
                </a:solidFill>
                <a:latin typeface="Calibri" pitchFamily="34" charset="0"/>
                <a:ea typeface="Calibri" pitchFamily="34" charset="-122"/>
                <a:cs typeface="Calibri" pitchFamily="34" charset="-120"/>
              </a:rPr>
              <a:t>Insulin binds to receptors on body cells, enabling glucose uptake , normal fasting blood glucose: 4–7 mmol/L</a:t>
            </a:r>
            <a:endParaRPr lang="en-US" sz="1050" dirty="0"/>
          </a:p>
          <a:p>
            <a:pPr marL="342900" indent="-342900">
              <a:buSzPct val="100000"/>
              <a:buChar char="•"/>
            </a:pPr>
            <a:r>
              <a:rPr lang="en-US" sz="1050" dirty="0">
                <a:solidFill>
                  <a:srgbClr val="37474F"/>
                </a:solidFill>
                <a:latin typeface="Calibri" pitchFamily="34" charset="0"/>
                <a:ea typeface="Calibri" pitchFamily="34" charset="-122"/>
                <a:cs typeface="Calibri" pitchFamily="34" charset="-120"/>
              </a:rPr>
              <a:t>Liver stores excess glucose as glycogen (glycogenesis); releases it when blood glucose falls (glycogenolysis)</a:t>
            </a:r>
            <a:endParaRPr lang="en-US" sz="1050" dirty="0"/>
          </a:p>
          <a:p>
            <a:pPr marL="342900" indent="-342900">
              <a:buSzPct val="100000"/>
              <a:buChar char="•"/>
            </a:pPr>
            <a:r>
              <a:rPr lang="en-US" sz="1050" dirty="0">
                <a:solidFill>
                  <a:srgbClr val="37474F"/>
                </a:solidFill>
                <a:latin typeface="Calibri" pitchFamily="34" charset="0"/>
                <a:ea typeface="Calibri" pitchFamily="34" charset="-122"/>
                <a:cs typeface="Calibri" pitchFamily="34" charset="-120"/>
              </a:rPr>
              <a:t>Glucagon (from alpha cells): raises blood glucose when it falls too low which opposing insulin's action</a:t>
            </a:r>
            <a:endParaRPr lang="en-US" sz="1050" dirty="0"/>
          </a:p>
          <a:p>
            <a:pPr marL="342900" indent="-342900">
              <a:buSzPct val="100000"/>
              <a:buChar char="•"/>
            </a:pPr>
            <a:r>
              <a:rPr lang="en-US" sz="1050" dirty="0">
                <a:solidFill>
                  <a:srgbClr val="37474F"/>
                </a:solidFill>
                <a:latin typeface="Calibri" pitchFamily="34" charset="0"/>
                <a:ea typeface="Calibri" pitchFamily="34" charset="-122"/>
                <a:cs typeface="Calibri" pitchFamily="34" charset="-120"/>
              </a:rPr>
              <a:t>Nervous and endocrine systems work together to maintain this balance </a:t>
            </a:r>
          </a:p>
          <a:p>
            <a:pPr marL="342900" indent="-342900">
              <a:buSzPct val="100000"/>
              <a:buChar char="•"/>
            </a:pPr>
            <a:r>
              <a:rPr lang="en-US" sz="1050" dirty="0">
                <a:solidFill>
                  <a:srgbClr val="37474F"/>
                </a:solidFill>
                <a:latin typeface="Calibri" pitchFamily="34" charset="0"/>
                <a:ea typeface="Calibri" pitchFamily="34" charset="-122"/>
                <a:cs typeface="Calibri" pitchFamily="34" charset="-120"/>
              </a:rPr>
              <a:t>Red blood cells, produced in bone marrow, transport oxygen to all tissues, required for normal cellular metabolism</a:t>
            </a:r>
            <a:endParaRPr lang="en-US" sz="1050" dirty="0"/>
          </a:p>
        </p:txBody>
      </p:sp>
      <p:sp>
        <p:nvSpPr>
          <p:cNvPr id="16" name="Shape 13"/>
          <p:cNvSpPr/>
          <p:nvPr/>
        </p:nvSpPr>
        <p:spPr>
          <a:xfrm>
            <a:off x="274320" y="4549140"/>
            <a:ext cx="8572500" cy="342900"/>
          </a:xfrm>
          <a:prstGeom prst="rect">
            <a:avLst/>
          </a:prstGeom>
          <a:solidFill>
            <a:srgbClr val="00838F"/>
          </a:solidFill>
          <a:ln w="12700">
            <a:solidFill>
              <a:srgbClr val="00838F"/>
            </a:solidFill>
            <a:prstDash val="solid"/>
          </a:ln>
        </p:spPr>
        <p:txBody>
          <a:bodyPr/>
          <a:lstStyle/>
          <a:p>
            <a:endParaRPr lang="en-GB"/>
          </a:p>
        </p:txBody>
      </p:sp>
      <p:sp>
        <p:nvSpPr>
          <p:cNvPr id="17" name="Text 14"/>
          <p:cNvSpPr/>
          <p:nvPr/>
        </p:nvSpPr>
        <p:spPr>
          <a:xfrm>
            <a:off x="320040" y="4549140"/>
            <a:ext cx="8458200" cy="342900"/>
          </a:xfrm>
          <a:prstGeom prst="rect">
            <a:avLst/>
          </a:prstGeom>
          <a:noFill/>
          <a:ln/>
        </p:spPr>
        <p:txBody>
          <a:bodyPr wrap="square" lIns="0" tIns="0" rIns="0" bIns="0" rtlCol="0" anchor="ctr"/>
          <a:lstStyle/>
          <a:p>
            <a:pPr marL="0" indent="0" algn="ctr">
              <a:buNone/>
            </a:pPr>
            <a:endParaRPr lang="en-US" sz="850" dirty="0"/>
          </a:p>
        </p:txBody>
      </p:sp>
      <p:sp>
        <p:nvSpPr>
          <p:cNvPr id="18" name="Shape 15"/>
          <p:cNvSpPr/>
          <p:nvPr/>
        </p:nvSpPr>
        <p:spPr>
          <a:xfrm>
            <a:off x="0" y="4892040"/>
            <a:ext cx="9144000" cy="251460"/>
          </a:xfrm>
          <a:prstGeom prst="rect">
            <a:avLst/>
          </a:prstGeom>
          <a:solidFill>
            <a:srgbClr val="0D2137"/>
          </a:solidFill>
          <a:ln w="12700">
            <a:solidFill>
              <a:srgbClr val="0D2137"/>
            </a:solidFill>
            <a:prstDash val="solid"/>
          </a:ln>
        </p:spPr>
        <p:txBody>
          <a:bodyPr/>
          <a:lstStyle/>
          <a:p>
            <a:endParaRPr lang="en-NG" dirty="0"/>
          </a:p>
        </p:txBody>
      </p:sp>
      <p:sp>
        <p:nvSpPr>
          <p:cNvPr id="19" name="Text 16"/>
          <p:cNvSpPr/>
          <p:nvPr/>
        </p:nvSpPr>
        <p:spPr>
          <a:xfrm>
            <a:off x="274320" y="4901184"/>
            <a:ext cx="8595360" cy="228600"/>
          </a:xfrm>
          <a:prstGeom prst="rect">
            <a:avLst/>
          </a:prstGeom>
          <a:noFill/>
          <a:ln/>
        </p:spPr>
        <p:txBody>
          <a:bodyPr wrap="square" lIns="0" tIns="0" rIns="0" bIns="0" rtlCol="0" anchor="ctr"/>
          <a:lstStyle/>
          <a:p>
            <a:pPr marL="0" indent="0">
              <a:buNone/>
            </a:pPr>
            <a:r>
              <a:rPr lang="en-US" sz="800" i="1" dirty="0">
                <a:solidFill>
                  <a:srgbClr val="99BBDD"/>
                </a:solidFill>
                <a:latin typeface="Calibri" pitchFamily="34" charset="0"/>
                <a:ea typeface="Calibri" pitchFamily="34" charset="-122"/>
                <a:cs typeface="Calibri" pitchFamily="34" charset="-120"/>
              </a:rPr>
              <a:t>Tortora &amp; Derrickson (2017); Waugh &amp; Grant (2018)</a:t>
            </a:r>
            <a:endParaRPr lang="en-US" sz="800" dirty="0"/>
          </a:p>
        </p:txBody>
      </p:sp>
      <p:pic>
        <p:nvPicPr>
          <p:cNvPr id="32" name="Audio 31">
            <a:hlinkClick r:id="" action="ppaction://media"/>
            <a:extLst>
              <a:ext uri="{FF2B5EF4-FFF2-40B4-BE49-F238E27FC236}">
                <a16:creationId xmlns:a16="http://schemas.microsoft.com/office/drawing/2014/main" id="{7FB50A49-C5E9-9871-363B-3D21C4633CFF}"/>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39844" t="-139844" r="-139844" b="-139844"/>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95903"/>
    </mc:Choice>
    <mc:Fallback xmlns="">
      <p:transition spd="slow" advTm="9590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2"/>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FF8F8"/>
        </a:solidFill>
        <a:effectLst/>
      </p:bgPr>
    </p:bg>
    <p:spTree>
      <p:nvGrpSpPr>
        <p:cNvPr id="1" name=""/>
        <p:cNvGrpSpPr/>
        <p:nvPr/>
      </p:nvGrpSpPr>
      <p:grpSpPr>
        <a:xfrm>
          <a:off x="0" y="0"/>
          <a:ext cx="0" cy="0"/>
          <a:chOff x="0" y="0"/>
          <a:chExt cx="0" cy="0"/>
        </a:xfrm>
      </p:grpSpPr>
      <p:sp>
        <p:nvSpPr>
          <p:cNvPr id="2" name="Shape 0"/>
          <p:cNvSpPr/>
          <p:nvPr/>
        </p:nvSpPr>
        <p:spPr>
          <a:xfrm>
            <a:off x="0" y="0"/>
            <a:ext cx="9144000" cy="594360"/>
          </a:xfrm>
          <a:prstGeom prst="rect">
            <a:avLst/>
          </a:prstGeom>
          <a:solidFill>
            <a:srgbClr val="0D2137"/>
          </a:solidFill>
          <a:ln w="12700">
            <a:solidFill>
              <a:srgbClr val="0D2137"/>
            </a:solidFill>
            <a:prstDash val="solid"/>
          </a:ln>
        </p:spPr>
        <p:txBody>
          <a:bodyPr/>
          <a:lstStyle/>
          <a:p>
            <a:endParaRPr lang="en-GB"/>
          </a:p>
        </p:txBody>
      </p:sp>
      <p:sp>
        <p:nvSpPr>
          <p:cNvPr id="3" name="Shape 1"/>
          <p:cNvSpPr/>
          <p:nvPr/>
        </p:nvSpPr>
        <p:spPr>
          <a:xfrm>
            <a:off x="0" y="594360"/>
            <a:ext cx="9144000" cy="45720"/>
          </a:xfrm>
          <a:prstGeom prst="rect">
            <a:avLst/>
          </a:prstGeom>
          <a:solidFill>
            <a:srgbClr val="00838F"/>
          </a:solidFill>
          <a:ln w="12700">
            <a:solidFill>
              <a:srgbClr val="00838F"/>
            </a:solidFill>
            <a:prstDash val="solid"/>
          </a:ln>
        </p:spPr>
        <p:txBody>
          <a:bodyPr/>
          <a:lstStyle/>
          <a:p>
            <a:endParaRPr lang="en-GB"/>
          </a:p>
        </p:txBody>
      </p:sp>
      <p:sp>
        <p:nvSpPr>
          <p:cNvPr id="4" name="Text 2"/>
          <p:cNvSpPr/>
          <p:nvPr/>
        </p:nvSpPr>
        <p:spPr>
          <a:xfrm>
            <a:off x="320040" y="45720"/>
            <a:ext cx="7680960" cy="502920"/>
          </a:xfrm>
          <a:prstGeom prst="rect">
            <a:avLst/>
          </a:prstGeom>
          <a:noFill/>
          <a:ln/>
        </p:spPr>
        <p:txBody>
          <a:bodyPr wrap="square" lIns="0" tIns="0" rIns="0" bIns="0" rtlCol="0" anchor="ctr"/>
          <a:lstStyle/>
          <a:p>
            <a:pPr marL="0" indent="0">
              <a:buNone/>
            </a:pPr>
            <a:r>
              <a:rPr lang="en-US" sz="2200" b="1" dirty="0">
                <a:solidFill>
                  <a:srgbClr val="FFFFFF"/>
                </a:solidFill>
                <a:latin typeface="Calibri" pitchFamily="34" charset="0"/>
                <a:ea typeface="Calibri" pitchFamily="34" charset="-122"/>
                <a:cs typeface="Calibri" pitchFamily="34" charset="-120"/>
              </a:rPr>
              <a:t>Pathophysiology — How T2DM Damages the Cardiovascular System</a:t>
            </a:r>
            <a:endParaRPr lang="en-US" sz="2200" dirty="0"/>
          </a:p>
        </p:txBody>
      </p:sp>
      <p:sp>
        <p:nvSpPr>
          <p:cNvPr id="5" name="Text 3"/>
          <p:cNvSpPr/>
          <p:nvPr/>
        </p:nvSpPr>
        <p:spPr>
          <a:xfrm>
            <a:off x="8046720" y="64008"/>
            <a:ext cx="1005840" cy="457200"/>
          </a:xfrm>
          <a:prstGeom prst="rect">
            <a:avLst/>
          </a:prstGeom>
          <a:noFill/>
          <a:ln/>
        </p:spPr>
        <p:txBody>
          <a:bodyPr wrap="square" lIns="0" tIns="0" rIns="0" bIns="0" rtlCol="0" anchor="ctr"/>
          <a:lstStyle/>
          <a:p>
            <a:pPr marL="0" indent="0" algn="r">
              <a:buNone/>
            </a:pPr>
            <a:r>
              <a:rPr lang="en-US" sz="1100" dirty="0">
                <a:solidFill>
                  <a:srgbClr val="AACCEE"/>
                </a:solidFill>
                <a:latin typeface="Calibri" pitchFamily="34" charset="0"/>
                <a:ea typeface="Calibri" pitchFamily="34" charset="-122"/>
                <a:cs typeface="Calibri" pitchFamily="34" charset="-120"/>
              </a:rPr>
              <a:t>6 / 15</a:t>
            </a:r>
            <a:endParaRPr lang="en-US" sz="1100" dirty="0"/>
          </a:p>
        </p:txBody>
      </p:sp>
      <p:pic>
        <p:nvPicPr>
          <p:cNvPr id="6" name="Image 0" descr="preencoded.png"/>
          <p:cNvPicPr>
            <a:picLocks noChangeAspect="1"/>
          </p:cNvPicPr>
          <p:nvPr/>
        </p:nvPicPr>
        <p:blipFill>
          <a:blip r:embed="rId5"/>
          <a:stretch>
            <a:fillRect/>
          </a:stretch>
        </p:blipFill>
        <p:spPr>
          <a:xfrm>
            <a:off x="274320" y="777240"/>
            <a:ext cx="320040" cy="320040"/>
          </a:xfrm>
          <a:prstGeom prst="rect">
            <a:avLst/>
          </a:prstGeom>
        </p:spPr>
      </p:pic>
      <p:sp>
        <p:nvSpPr>
          <p:cNvPr id="7" name="Text 4"/>
          <p:cNvSpPr/>
          <p:nvPr/>
        </p:nvSpPr>
        <p:spPr>
          <a:xfrm>
            <a:off x="658368" y="795528"/>
            <a:ext cx="7772400" cy="320040"/>
          </a:xfrm>
          <a:prstGeom prst="rect">
            <a:avLst/>
          </a:prstGeom>
          <a:noFill/>
          <a:ln/>
        </p:spPr>
        <p:txBody>
          <a:bodyPr wrap="square" lIns="0" tIns="0" rIns="0" bIns="0" rtlCol="0" anchor="ctr"/>
          <a:lstStyle/>
          <a:p>
            <a:pPr marL="0" indent="0">
              <a:buNone/>
            </a:pPr>
            <a:r>
              <a:rPr lang="en-US" sz="1300" b="1" dirty="0">
                <a:solidFill>
                  <a:srgbClr val="C62828"/>
                </a:solidFill>
                <a:latin typeface="Calibri" pitchFamily="34" charset="0"/>
                <a:ea typeface="Calibri" pitchFamily="34" charset="-122"/>
                <a:cs typeface="Calibri" pitchFamily="34" charset="-120"/>
              </a:rPr>
              <a:t>Disease Mechanism — Cause &amp; Effect Chain</a:t>
            </a:r>
            <a:endParaRPr lang="en-US" sz="1300" dirty="0"/>
          </a:p>
        </p:txBody>
      </p:sp>
      <p:sp>
        <p:nvSpPr>
          <p:cNvPr id="8" name="Shape 5"/>
          <p:cNvSpPr/>
          <p:nvPr/>
        </p:nvSpPr>
        <p:spPr>
          <a:xfrm>
            <a:off x="228600" y="1207008"/>
            <a:ext cx="1627632" cy="3246120"/>
          </a:xfrm>
          <a:prstGeom prst="rect">
            <a:avLst/>
          </a:prstGeom>
          <a:solidFill>
            <a:srgbClr val="FFFFFF"/>
          </a:solidFill>
          <a:ln w="12700">
            <a:solidFill>
              <a:srgbClr val="E65100"/>
            </a:solidFill>
            <a:prstDash val="solid"/>
          </a:ln>
          <a:effectLst>
            <a:outerShdw blurRad="101600" dist="38100" dir="8100000" algn="bl" rotWithShape="0">
              <a:srgbClr val="000000">
                <a:alpha val="12000"/>
              </a:srgbClr>
            </a:outerShdw>
          </a:effectLst>
        </p:spPr>
        <p:txBody>
          <a:bodyPr/>
          <a:lstStyle/>
          <a:p>
            <a:endParaRPr lang="en-GB"/>
          </a:p>
        </p:txBody>
      </p:sp>
      <p:sp>
        <p:nvSpPr>
          <p:cNvPr id="9" name="Shape 6"/>
          <p:cNvSpPr/>
          <p:nvPr/>
        </p:nvSpPr>
        <p:spPr>
          <a:xfrm>
            <a:off x="228600" y="1207008"/>
            <a:ext cx="1627632" cy="411480"/>
          </a:xfrm>
          <a:prstGeom prst="rect">
            <a:avLst/>
          </a:prstGeom>
          <a:solidFill>
            <a:srgbClr val="E65100"/>
          </a:solidFill>
          <a:ln w="12700">
            <a:solidFill>
              <a:srgbClr val="E65100"/>
            </a:solidFill>
            <a:prstDash val="solid"/>
          </a:ln>
        </p:spPr>
        <p:txBody>
          <a:bodyPr/>
          <a:lstStyle/>
          <a:p>
            <a:endParaRPr lang="en-GB"/>
          </a:p>
        </p:txBody>
      </p:sp>
      <p:sp>
        <p:nvSpPr>
          <p:cNvPr id="10" name="Text 7"/>
          <p:cNvSpPr/>
          <p:nvPr/>
        </p:nvSpPr>
        <p:spPr>
          <a:xfrm>
            <a:off x="283464" y="1225296"/>
            <a:ext cx="1517904" cy="384048"/>
          </a:xfrm>
          <a:prstGeom prst="rect">
            <a:avLst/>
          </a:prstGeom>
          <a:noFill/>
          <a:ln/>
        </p:spPr>
        <p:txBody>
          <a:bodyPr wrap="square" lIns="0" tIns="0" rIns="0" bIns="0" rtlCol="0" anchor="ctr"/>
          <a:lstStyle/>
          <a:p>
            <a:pPr marL="0" indent="0">
              <a:buNone/>
            </a:pPr>
            <a:r>
              <a:rPr lang="en-US" sz="900" b="1" dirty="0">
                <a:solidFill>
                  <a:srgbClr val="FFFFFF"/>
                </a:solidFill>
                <a:latin typeface="Calibri" pitchFamily="34" charset="0"/>
                <a:ea typeface="Calibri" pitchFamily="34" charset="-122"/>
                <a:cs typeface="Calibri" pitchFamily="34" charset="-120"/>
              </a:rPr>
              <a:t>1. Insulin Resistance</a:t>
            </a:r>
            <a:endParaRPr lang="en-US" sz="900" dirty="0"/>
          </a:p>
        </p:txBody>
      </p:sp>
      <p:sp>
        <p:nvSpPr>
          <p:cNvPr id="11" name="Text 8"/>
          <p:cNvSpPr/>
          <p:nvPr/>
        </p:nvSpPr>
        <p:spPr>
          <a:xfrm>
            <a:off x="301752" y="1664208"/>
            <a:ext cx="1481328" cy="2743200"/>
          </a:xfrm>
          <a:prstGeom prst="rect">
            <a:avLst/>
          </a:prstGeom>
          <a:noFill/>
          <a:ln/>
        </p:spPr>
        <p:txBody>
          <a:bodyPr wrap="square" lIns="0" tIns="0" rIns="0" bIns="0" rtlCol="0" anchor="t"/>
          <a:lstStyle/>
          <a:p>
            <a:pPr marL="0" indent="0">
              <a:buNone/>
            </a:pPr>
            <a:r>
              <a:rPr lang="en-US" sz="900" dirty="0">
                <a:solidFill>
                  <a:srgbClr val="37474F"/>
                </a:solidFill>
                <a:latin typeface="Calibri" pitchFamily="34" charset="0"/>
                <a:ea typeface="Calibri" pitchFamily="34" charset="-122"/>
                <a:cs typeface="Calibri" pitchFamily="34" charset="-120"/>
              </a:rPr>
              <a:t>Body cells fail to respond to insulin → glucose cannot enter cells → blood glucose rises above 7 mmol/L (Tortora &amp; Derrickson, 2017)</a:t>
            </a:r>
            <a:endParaRPr lang="en-US" sz="900" dirty="0"/>
          </a:p>
        </p:txBody>
      </p:sp>
      <p:sp>
        <p:nvSpPr>
          <p:cNvPr id="12" name="Text 9"/>
          <p:cNvSpPr/>
          <p:nvPr/>
        </p:nvSpPr>
        <p:spPr>
          <a:xfrm>
            <a:off x="1819656" y="2606040"/>
            <a:ext cx="201168" cy="274320"/>
          </a:xfrm>
          <a:prstGeom prst="rect">
            <a:avLst/>
          </a:prstGeom>
          <a:noFill/>
          <a:ln/>
        </p:spPr>
        <p:txBody>
          <a:bodyPr wrap="square" lIns="0" tIns="0" rIns="0" bIns="0" rtlCol="0" anchor="ctr"/>
          <a:lstStyle/>
          <a:p>
            <a:pPr marL="0" indent="0" algn="ctr">
              <a:buNone/>
            </a:pPr>
            <a:r>
              <a:rPr lang="en-US" sz="1300" dirty="0">
                <a:solidFill>
                  <a:srgbClr val="E65100"/>
                </a:solidFill>
                <a:latin typeface="Calibri" pitchFamily="34" charset="0"/>
                <a:ea typeface="Calibri" pitchFamily="34" charset="-122"/>
                <a:cs typeface="Calibri" pitchFamily="34" charset="-120"/>
              </a:rPr>
              <a:t>▶</a:t>
            </a:r>
            <a:endParaRPr lang="en-US" sz="1300" dirty="0"/>
          </a:p>
        </p:txBody>
      </p:sp>
      <p:sp>
        <p:nvSpPr>
          <p:cNvPr id="13" name="Shape 10"/>
          <p:cNvSpPr/>
          <p:nvPr/>
        </p:nvSpPr>
        <p:spPr>
          <a:xfrm>
            <a:off x="1984248" y="1207008"/>
            <a:ext cx="1627632" cy="3246120"/>
          </a:xfrm>
          <a:prstGeom prst="rect">
            <a:avLst/>
          </a:prstGeom>
          <a:solidFill>
            <a:srgbClr val="FFFFFF"/>
          </a:solidFill>
          <a:ln w="12700">
            <a:solidFill>
              <a:srgbClr val="C62828"/>
            </a:solidFill>
            <a:prstDash val="solid"/>
          </a:ln>
          <a:effectLst>
            <a:outerShdw blurRad="101600" dist="38100" dir="8100000" algn="bl" rotWithShape="0">
              <a:srgbClr val="000000">
                <a:alpha val="12000"/>
              </a:srgbClr>
            </a:outerShdw>
          </a:effectLst>
        </p:spPr>
        <p:txBody>
          <a:bodyPr/>
          <a:lstStyle/>
          <a:p>
            <a:endParaRPr lang="en-GB"/>
          </a:p>
        </p:txBody>
      </p:sp>
      <p:sp>
        <p:nvSpPr>
          <p:cNvPr id="14" name="Shape 11"/>
          <p:cNvSpPr/>
          <p:nvPr/>
        </p:nvSpPr>
        <p:spPr>
          <a:xfrm>
            <a:off x="1984248" y="1207008"/>
            <a:ext cx="1627632" cy="411480"/>
          </a:xfrm>
          <a:prstGeom prst="rect">
            <a:avLst/>
          </a:prstGeom>
          <a:solidFill>
            <a:srgbClr val="C62828"/>
          </a:solidFill>
          <a:ln w="12700">
            <a:solidFill>
              <a:srgbClr val="C62828"/>
            </a:solidFill>
            <a:prstDash val="solid"/>
          </a:ln>
        </p:spPr>
        <p:txBody>
          <a:bodyPr/>
          <a:lstStyle/>
          <a:p>
            <a:endParaRPr lang="en-GB"/>
          </a:p>
        </p:txBody>
      </p:sp>
      <p:sp>
        <p:nvSpPr>
          <p:cNvPr id="15" name="Text 12"/>
          <p:cNvSpPr/>
          <p:nvPr/>
        </p:nvSpPr>
        <p:spPr>
          <a:xfrm>
            <a:off x="2039112" y="1225296"/>
            <a:ext cx="1517904" cy="384048"/>
          </a:xfrm>
          <a:prstGeom prst="rect">
            <a:avLst/>
          </a:prstGeom>
          <a:noFill/>
          <a:ln/>
        </p:spPr>
        <p:txBody>
          <a:bodyPr wrap="square" lIns="0" tIns="0" rIns="0" bIns="0" rtlCol="0" anchor="ctr"/>
          <a:lstStyle/>
          <a:p>
            <a:pPr marL="0" indent="0">
              <a:buNone/>
            </a:pPr>
            <a:r>
              <a:rPr lang="en-US" sz="900" b="1" dirty="0">
                <a:solidFill>
                  <a:srgbClr val="FFFFFF"/>
                </a:solidFill>
                <a:latin typeface="Calibri" pitchFamily="34" charset="0"/>
                <a:ea typeface="Calibri" pitchFamily="34" charset="-122"/>
                <a:cs typeface="Calibri" pitchFamily="34" charset="-120"/>
              </a:rPr>
              <a:t>2. Chronic Hyperglycaemia</a:t>
            </a:r>
            <a:endParaRPr lang="en-US" sz="900" dirty="0"/>
          </a:p>
        </p:txBody>
      </p:sp>
      <p:sp>
        <p:nvSpPr>
          <p:cNvPr id="16" name="Text 13"/>
          <p:cNvSpPr/>
          <p:nvPr/>
        </p:nvSpPr>
        <p:spPr>
          <a:xfrm>
            <a:off x="2057400" y="1664208"/>
            <a:ext cx="1481328" cy="2743200"/>
          </a:xfrm>
          <a:prstGeom prst="rect">
            <a:avLst/>
          </a:prstGeom>
          <a:noFill/>
          <a:ln/>
        </p:spPr>
        <p:txBody>
          <a:bodyPr wrap="square" lIns="0" tIns="0" rIns="0" bIns="0" rtlCol="0" anchor="t"/>
          <a:lstStyle/>
          <a:p>
            <a:pPr marL="0" indent="0">
              <a:buNone/>
            </a:pPr>
            <a:r>
              <a:rPr lang="en-US" sz="900" dirty="0">
                <a:solidFill>
                  <a:srgbClr val="37474F"/>
                </a:solidFill>
                <a:latin typeface="Calibri" pitchFamily="34" charset="0"/>
                <a:ea typeface="Calibri" pitchFamily="34" charset="-122"/>
                <a:cs typeface="Calibri" pitchFamily="34" charset="-120"/>
              </a:rPr>
              <a:t>Sustained high blood glucose causes oxidative stress — excess glucose molecules glycate (bind to) proteins and lipids in vessel walls</a:t>
            </a:r>
            <a:endParaRPr lang="en-US" sz="900" dirty="0"/>
          </a:p>
        </p:txBody>
      </p:sp>
      <p:sp>
        <p:nvSpPr>
          <p:cNvPr id="17" name="Text 14"/>
          <p:cNvSpPr/>
          <p:nvPr/>
        </p:nvSpPr>
        <p:spPr>
          <a:xfrm>
            <a:off x="3575304" y="2606040"/>
            <a:ext cx="201168" cy="274320"/>
          </a:xfrm>
          <a:prstGeom prst="rect">
            <a:avLst/>
          </a:prstGeom>
          <a:noFill/>
          <a:ln/>
        </p:spPr>
        <p:txBody>
          <a:bodyPr wrap="square" lIns="0" tIns="0" rIns="0" bIns="0" rtlCol="0" anchor="ctr"/>
          <a:lstStyle/>
          <a:p>
            <a:pPr marL="0" indent="0" algn="ctr">
              <a:buNone/>
            </a:pPr>
            <a:r>
              <a:rPr lang="en-US" sz="1300" dirty="0">
                <a:solidFill>
                  <a:srgbClr val="C62828"/>
                </a:solidFill>
                <a:latin typeface="Calibri" pitchFamily="34" charset="0"/>
                <a:ea typeface="Calibri" pitchFamily="34" charset="-122"/>
                <a:cs typeface="Calibri" pitchFamily="34" charset="-120"/>
              </a:rPr>
              <a:t>▶</a:t>
            </a:r>
            <a:endParaRPr lang="en-US" sz="1300" dirty="0"/>
          </a:p>
        </p:txBody>
      </p:sp>
      <p:sp>
        <p:nvSpPr>
          <p:cNvPr id="18" name="Shape 15"/>
          <p:cNvSpPr/>
          <p:nvPr/>
        </p:nvSpPr>
        <p:spPr>
          <a:xfrm>
            <a:off x="3739896" y="1207008"/>
            <a:ext cx="1627632" cy="3246120"/>
          </a:xfrm>
          <a:prstGeom prst="rect">
            <a:avLst/>
          </a:prstGeom>
          <a:solidFill>
            <a:srgbClr val="FFFFFF"/>
          </a:solidFill>
          <a:ln w="12700">
            <a:solidFill>
              <a:srgbClr val="C62828"/>
            </a:solidFill>
            <a:prstDash val="solid"/>
          </a:ln>
          <a:effectLst>
            <a:outerShdw blurRad="101600" dist="38100" dir="8100000" algn="bl" rotWithShape="0">
              <a:srgbClr val="000000">
                <a:alpha val="12000"/>
              </a:srgbClr>
            </a:outerShdw>
          </a:effectLst>
        </p:spPr>
        <p:txBody>
          <a:bodyPr/>
          <a:lstStyle/>
          <a:p>
            <a:endParaRPr lang="en-GB"/>
          </a:p>
        </p:txBody>
      </p:sp>
      <p:sp>
        <p:nvSpPr>
          <p:cNvPr id="19" name="Shape 16"/>
          <p:cNvSpPr/>
          <p:nvPr/>
        </p:nvSpPr>
        <p:spPr>
          <a:xfrm>
            <a:off x="3739896" y="1207008"/>
            <a:ext cx="1627632" cy="411480"/>
          </a:xfrm>
          <a:prstGeom prst="rect">
            <a:avLst/>
          </a:prstGeom>
          <a:solidFill>
            <a:srgbClr val="C62828"/>
          </a:solidFill>
          <a:ln w="12700">
            <a:solidFill>
              <a:srgbClr val="C62828"/>
            </a:solidFill>
            <a:prstDash val="solid"/>
          </a:ln>
        </p:spPr>
        <p:txBody>
          <a:bodyPr/>
          <a:lstStyle/>
          <a:p>
            <a:endParaRPr lang="en-GB"/>
          </a:p>
        </p:txBody>
      </p:sp>
      <p:sp>
        <p:nvSpPr>
          <p:cNvPr id="20" name="Text 17"/>
          <p:cNvSpPr/>
          <p:nvPr/>
        </p:nvSpPr>
        <p:spPr>
          <a:xfrm>
            <a:off x="3794760" y="1225296"/>
            <a:ext cx="1517904" cy="384048"/>
          </a:xfrm>
          <a:prstGeom prst="rect">
            <a:avLst/>
          </a:prstGeom>
          <a:noFill/>
          <a:ln/>
        </p:spPr>
        <p:txBody>
          <a:bodyPr wrap="square" lIns="0" tIns="0" rIns="0" bIns="0" rtlCol="0" anchor="ctr"/>
          <a:lstStyle/>
          <a:p>
            <a:pPr marL="0" indent="0">
              <a:buNone/>
            </a:pPr>
            <a:r>
              <a:rPr lang="en-US" sz="900" b="1" dirty="0">
                <a:solidFill>
                  <a:srgbClr val="FFFFFF"/>
                </a:solidFill>
                <a:latin typeface="Calibri" pitchFamily="34" charset="0"/>
                <a:ea typeface="Calibri" pitchFamily="34" charset="-122"/>
                <a:cs typeface="Calibri" pitchFamily="34" charset="-120"/>
              </a:rPr>
              <a:t>3. Endothelial Dysfunction</a:t>
            </a:r>
            <a:endParaRPr lang="en-US" sz="900" dirty="0"/>
          </a:p>
        </p:txBody>
      </p:sp>
      <p:sp>
        <p:nvSpPr>
          <p:cNvPr id="21" name="Text 18"/>
          <p:cNvSpPr/>
          <p:nvPr/>
        </p:nvSpPr>
        <p:spPr>
          <a:xfrm>
            <a:off x="3813048" y="1664208"/>
            <a:ext cx="1481328" cy="2743200"/>
          </a:xfrm>
          <a:prstGeom prst="rect">
            <a:avLst/>
          </a:prstGeom>
          <a:noFill/>
          <a:ln/>
        </p:spPr>
        <p:txBody>
          <a:bodyPr wrap="square" lIns="0" tIns="0" rIns="0" bIns="0" rtlCol="0" anchor="t"/>
          <a:lstStyle/>
          <a:p>
            <a:pPr marL="0" indent="0">
              <a:buNone/>
            </a:pPr>
            <a:r>
              <a:rPr lang="en-US" sz="900" dirty="0">
                <a:solidFill>
                  <a:srgbClr val="37474F"/>
                </a:solidFill>
                <a:latin typeface="Calibri" pitchFamily="34" charset="0"/>
                <a:ea typeface="Calibri" pitchFamily="34" charset="-122"/>
                <a:cs typeface="Calibri" pitchFamily="34" charset="-120"/>
              </a:rPr>
              <a:t>Glycation damages the endothelium → impairs nitric oxide production → reduces vasodilation → arteries stiffen → blood pressure rises (Waugh &amp; Grant, 2018)</a:t>
            </a:r>
            <a:endParaRPr lang="en-US" sz="900" dirty="0"/>
          </a:p>
        </p:txBody>
      </p:sp>
      <p:sp>
        <p:nvSpPr>
          <p:cNvPr id="22" name="Text 19"/>
          <p:cNvSpPr/>
          <p:nvPr/>
        </p:nvSpPr>
        <p:spPr>
          <a:xfrm>
            <a:off x="5330952" y="2606040"/>
            <a:ext cx="201168" cy="274320"/>
          </a:xfrm>
          <a:prstGeom prst="rect">
            <a:avLst/>
          </a:prstGeom>
          <a:noFill/>
          <a:ln/>
        </p:spPr>
        <p:txBody>
          <a:bodyPr wrap="square" lIns="0" tIns="0" rIns="0" bIns="0" rtlCol="0" anchor="ctr"/>
          <a:lstStyle/>
          <a:p>
            <a:pPr marL="0" indent="0" algn="ctr">
              <a:buNone/>
            </a:pPr>
            <a:r>
              <a:rPr lang="en-US" sz="1300" dirty="0">
                <a:solidFill>
                  <a:srgbClr val="C62828"/>
                </a:solidFill>
                <a:latin typeface="Calibri" pitchFamily="34" charset="0"/>
                <a:ea typeface="Calibri" pitchFamily="34" charset="-122"/>
                <a:cs typeface="Calibri" pitchFamily="34" charset="-120"/>
              </a:rPr>
              <a:t>▶</a:t>
            </a:r>
            <a:endParaRPr lang="en-US" sz="1300" dirty="0"/>
          </a:p>
        </p:txBody>
      </p:sp>
      <p:sp>
        <p:nvSpPr>
          <p:cNvPr id="23" name="Shape 20"/>
          <p:cNvSpPr/>
          <p:nvPr/>
        </p:nvSpPr>
        <p:spPr>
          <a:xfrm>
            <a:off x="5495544" y="1207008"/>
            <a:ext cx="1627632" cy="3246120"/>
          </a:xfrm>
          <a:prstGeom prst="rect">
            <a:avLst/>
          </a:prstGeom>
          <a:solidFill>
            <a:srgbClr val="FFFFFF"/>
          </a:solidFill>
          <a:ln w="12700">
            <a:solidFill>
              <a:srgbClr val="1565C0"/>
            </a:solidFill>
            <a:prstDash val="solid"/>
          </a:ln>
          <a:effectLst>
            <a:outerShdw blurRad="101600" dist="38100" dir="8100000" algn="bl" rotWithShape="0">
              <a:srgbClr val="000000">
                <a:alpha val="12000"/>
              </a:srgbClr>
            </a:outerShdw>
          </a:effectLst>
        </p:spPr>
        <p:txBody>
          <a:bodyPr/>
          <a:lstStyle/>
          <a:p>
            <a:endParaRPr lang="en-GB"/>
          </a:p>
        </p:txBody>
      </p:sp>
      <p:sp>
        <p:nvSpPr>
          <p:cNvPr id="24" name="Shape 21"/>
          <p:cNvSpPr/>
          <p:nvPr/>
        </p:nvSpPr>
        <p:spPr>
          <a:xfrm>
            <a:off x="5495544" y="1207008"/>
            <a:ext cx="1627632" cy="411480"/>
          </a:xfrm>
          <a:prstGeom prst="rect">
            <a:avLst/>
          </a:prstGeom>
          <a:solidFill>
            <a:srgbClr val="1565C0"/>
          </a:solidFill>
          <a:ln w="12700">
            <a:solidFill>
              <a:srgbClr val="1565C0"/>
            </a:solidFill>
            <a:prstDash val="solid"/>
          </a:ln>
        </p:spPr>
        <p:txBody>
          <a:bodyPr/>
          <a:lstStyle/>
          <a:p>
            <a:endParaRPr lang="en-GB"/>
          </a:p>
        </p:txBody>
      </p:sp>
      <p:sp>
        <p:nvSpPr>
          <p:cNvPr id="25" name="Text 22"/>
          <p:cNvSpPr/>
          <p:nvPr/>
        </p:nvSpPr>
        <p:spPr>
          <a:xfrm>
            <a:off x="5550408" y="1225296"/>
            <a:ext cx="1517904" cy="384048"/>
          </a:xfrm>
          <a:prstGeom prst="rect">
            <a:avLst/>
          </a:prstGeom>
          <a:noFill/>
          <a:ln/>
        </p:spPr>
        <p:txBody>
          <a:bodyPr wrap="square" lIns="0" tIns="0" rIns="0" bIns="0" rtlCol="0" anchor="ctr"/>
          <a:lstStyle/>
          <a:p>
            <a:pPr marL="0" indent="0">
              <a:buNone/>
            </a:pPr>
            <a:r>
              <a:rPr lang="en-US" sz="900" b="1" dirty="0">
                <a:solidFill>
                  <a:srgbClr val="FFFFFF"/>
                </a:solidFill>
                <a:latin typeface="Calibri" pitchFamily="34" charset="0"/>
                <a:ea typeface="Calibri" pitchFamily="34" charset="-122"/>
                <a:cs typeface="Calibri" pitchFamily="34" charset="-120"/>
              </a:rPr>
              <a:t>4. Atherosclerosis</a:t>
            </a:r>
            <a:endParaRPr lang="en-US" sz="900" dirty="0"/>
          </a:p>
        </p:txBody>
      </p:sp>
      <p:sp>
        <p:nvSpPr>
          <p:cNvPr id="26" name="Text 23"/>
          <p:cNvSpPr/>
          <p:nvPr/>
        </p:nvSpPr>
        <p:spPr>
          <a:xfrm>
            <a:off x="5568696" y="1664208"/>
            <a:ext cx="1481328" cy="2743200"/>
          </a:xfrm>
          <a:prstGeom prst="rect">
            <a:avLst/>
          </a:prstGeom>
          <a:noFill/>
          <a:ln/>
        </p:spPr>
        <p:txBody>
          <a:bodyPr wrap="square" lIns="0" tIns="0" rIns="0" bIns="0" rtlCol="0" anchor="t"/>
          <a:lstStyle/>
          <a:p>
            <a:pPr marL="0" indent="0">
              <a:buNone/>
            </a:pPr>
            <a:r>
              <a:rPr lang="en-US" sz="900" dirty="0">
                <a:solidFill>
                  <a:srgbClr val="37474F"/>
                </a:solidFill>
                <a:latin typeface="Calibri" pitchFamily="34" charset="0"/>
                <a:ea typeface="Calibri" pitchFamily="34" charset="-122"/>
                <a:cs typeface="Calibri" pitchFamily="34" charset="-120"/>
              </a:rPr>
              <a:t>Chronic inflammation + LDL cholesterol accumulation → plaque (atheroma) builds up inside coronary and peripheral arteries — narrowing the lumen (NICE NG238, 2023)</a:t>
            </a:r>
            <a:endParaRPr lang="en-US" sz="900" dirty="0"/>
          </a:p>
        </p:txBody>
      </p:sp>
      <p:sp>
        <p:nvSpPr>
          <p:cNvPr id="27" name="Text 24"/>
          <p:cNvSpPr/>
          <p:nvPr/>
        </p:nvSpPr>
        <p:spPr>
          <a:xfrm>
            <a:off x="7086600" y="2606040"/>
            <a:ext cx="201168" cy="274320"/>
          </a:xfrm>
          <a:prstGeom prst="rect">
            <a:avLst/>
          </a:prstGeom>
          <a:noFill/>
          <a:ln/>
        </p:spPr>
        <p:txBody>
          <a:bodyPr wrap="square" lIns="0" tIns="0" rIns="0" bIns="0" rtlCol="0" anchor="ctr"/>
          <a:lstStyle/>
          <a:p>
            <a:pPr marL="0" indent="0" algn="ctr">
              <a:buNone/>
            </a:pPr>
            <a:r>
              <a:rPr lang="en-US" sz="1300" dirty="0">
                <a:solidFill>
                  <a:srgbClr val="1565C0"/>
                </a:solidFill>
                <a:latin typeface="Calibri" pitchFamily="34" charset="0"/>
                <a:ea typeface="Calibri" pitchFamily="34" charset="-122"/>
                <a:cs typeface="Calibri" pitchFamily="34" charset="-120"/>
              </a:rPr>
              <a:t>▶</a:t>
            </a:r>
            <a:endParaRPr lang="en-US" sz="1300" dirty="0"/>
          </a:p>
        </p:txBody>
      </p:sp>
      <p:sp>
        <p:nvSpPr>
          <p:cNvPr id="28" name="Shape 25"/>
          <p:cNvSpPr/>
          <p:nvPr/>
        </p:nvSpPr>
        <p:spPr>
          <a:xfrm>
            <a:off x="7251192" y="1207008"/>
            <a:ext cx="1627632" cy="3246120"/>
          </a:xfrm>
          <a:prstGeom prst="rect">
            <a:avLst/>
          </a:prstGeom>
          <a:solidFill>
            <a:srgbClr val="FFFFFF"/>
          </a:solidFill>
          <a:ln w="12700">
            <a:solidFill>
              <a:srgbClr val="0D2137"/>
            </a:solidFill>
            <a:prstDash val="solid"/>
          </a:ln>
          <a:effectLst>
            <a:outerShdw blurRad="101600" dist="38100" dir="8100000" algn="bl" rotWithShape="0">
              <a:srgbClr val="000000">
                <a:alpha val="12000"/>
              </a:srgbClr>
            </a:outerShdw>
          </a:effectLst>
        </p:spPr>
        <p:txBody>
          <a:bodyPr/>
          <a:lstStyle/>
          <a:p>
            <a:endParaRPr lang="en-GB"/>
          </a:p>
        </p:txBody>
      </p:sp>
      <p:sp>
        <p:nvSpPr>
          <p:cNvPr id="29" name="Shape 26"/>
          <p:cNvSpPr/>
          <p:nvPr/>
        </p:nvSpPr>
        <p:spPr>
          <a:xfrm>
            <a:off x="7251192" y="1207008"/>
            <a:ext cx="1627632" cy="411480"/>
          </a:xfrm>
          <a:prstGeom prst="rect">
            <a:avLst/>
          </a:prstGeom>
          <a:solidFill>
            <a:srgbClr val="0D2137"/>
          </a:solidFill>
          <a:ln w="12700">
            <a:solidFill>
              <a:srgbClr val="0D2137"/>
            </a:solidFill>
            <a:prstDash val="solid"/>
          </a:ln>
        </p:spPr>
        <p:txBody>
          <a:bodyPr/>
          <a:lstStyle/>
          <a:p>
            <a:endParaRPr lang="en-GB"/>
          </a:p>
        </p:txBody>
      </p:sp>
      <p:sp>
        <p:nvSpPr>
          <p:cNvPr id="30" name="Text 27"/>
          <p:cNvSpPr/>
          <p:nvPr/>
        </p:nvSpPr>
        <p:spPr>
          <a:xfrm>
            <a:off x="7306056" y="1225296"/>
            <a:ext cx="1517904" cy="384048"/>
          </a:xfrm>
          <a:prstGeom prst="rect">
            <a:avLst/>
          </a:prstGeom>
          <a:noFill/>
          <a:ln/>
        </p:spPr>
        <p:txBody>
          <a:bodyPr wrap="square" lIns="0" tIns="0" rIns="0" bIns="0" rtlCol="0" anchor="ctr"/>
          <a:lstStyle/>
          <a:p>
            <a:pPr marL="0" indent="0">
              <a:buNone/>
            </a:pPr>
            <a:r>
              <a:rPr lang="en-US" sz="900" b="1" dirty="0">
                <a:solidFill>
                  <a:srgbClr val="FFFFFF"/>
                </a:solidFill>
                <a:latin typeface="Calibri" pitchFamily="34" charset="0"/>
                <a:ea typeface="Calibri" pitchFamily="34" charset="-122"/>
                <a:cs typeface="Calibri" pitchFamily="34" charset="-120"/>
              </a:rPr>
              <a:t>5. Cardiovascular Events</a:t>
            </a:r>
            <a:endParaRPr lang="en-US" sz="900" dirty="0"/>
          </a:p>
        </p:txBody>
      </p:sp>
      <p:sp>
        <p:nvSpPr>
          <p:cNvPr id="31" name="Text 28"/>
          <p:cNvSpPr/>
          <p:nvPr/>
        </p:nvSpPr>
        <p:spPr>
          <a:xfrm>
            <a:off x="7324344" y="1664208"/>
            <a:ext cx="1481328" cy="2743200"/>
          </a:xfrm>
          <a:prstGeom prst="rect">
            <a:avLst/>
          </a:prstGeom>
          <a:noFill/>
          <a:ln/>
        </p:spPr>
        <p:txBody>
          <a:bodyPr wrap="square" lIns="0" tIns="0" rIns="0" bIns="0" rtlCol="0" anchor="t"/>
          <a:lstStyle/>
          <a:p>
            <a:pPr marL="0" indent="0">
              <a:buNone/>
            </a:pPr>
            <a:r>
              <a:rPr lang="en-US" sz="900" dirty="0">
                <a:solidFill>
                  <a:srgbClr val="37474F"/>
                </a:solidFill>
                <a:latin typeface="Calibri" pitchFamily="34" charset="0"/>
                <a:ea typeface="Calibri" pitchFamily="34" charset="-122"/>
                <a:cs typeface="Calibri" pitchFamily="34" charset="-120"/>
              </a:rPr>
              <a:t>Plaque rupture → clot formation → myocardial infarction (heart attack) or stroke; people with T2DM have 2–4× higher CV risk (BHF, 2023)</a:t>
            </a:r>
            <a:endParaRPr lang="en-US" sz="900" dirty="0"/>
          </a:p>
        </p:txBody>
      </p:sp>
      <p:sp>
        <p:nvSpPr>
          <p:cNvPr id="32" name="Shape 29"/>
          <p:cNvSpPr/>
          <p:nvPr/>
        </p:nvSpPr>
        <p:spPr>
          <a:xfrm>
            <a:off x="228600" y="4572000"/>
            <a:ext cx="8686800" cy="384048"/>
          </a:xfrm>
          <a:prstGeom prst="rect">
            <a:avLst/>
          </a:prstGeom>
          <a:solidFill>
            <a:srgbClr val="0D2137"/>
          </a:solidFill>
          <a:ln w="12700">
            <a:solidFill>
              <a:srgbClr val="0D2137"/>
            </a:solidFill>
            <a:prstDash val="solid"/>
          </a:ln>
        </p:spPr>
        <p:txBody>
          <a:bodyPr/>
          <a:lstStyle/>
          <a:p>
            <a:endParaRPr lang="en-GB"/>
          </a:p>
        </p:txBody>
      </p:sp>
      <p:sp>
        <p:nvSpPr>
          <p:cNvPr id="33" name="Text 30"/>
          <p:cNvSpPr/>
          <p:nvPr/>
        </p:nvSpPr>
        <p:spPr>
          <a:xfrm>
            <a:off x="274320" y="4581144"/>
            <a:ext cx="8595360" cy="310896"/>
          </a:xfrm>
          <a:prstGeom prst="rect">
            <a:avLst/>
          </a:prstGeom>
          <a:noFill/>
          <a:ln/>
        </p:spPr>
        <p:txBody>
          <a:bodyPr wrap="square" lIns="0" tIns="0" rIns="0" bIns="0" rtlCol="0" anchor="ctr"/>
          <a:lstStyle/>
          <a:p>
            <a:pPr marL="0" indent="0" algn="ctr">
              <a:buNone/>
            </a:pPr>
            <a:r>
              <a:rPr lang="en-US" sz="850" dirty="0">
                <a:solidFill>
                  <a:srgbClr val="BBDDFF"/>
                </a:solidFill>
                <a:latin typeface="Calibri" pitchFamily="34" charset="0"/>
                <a:ea typeface="Calibri" pitchFamily="34" charset="-122"/>
                <a:cs typeface="Calibri" pitchFamily="34" charset="-120"/>
              </a:rPr>
              <a:t>Additional T2D complications: Diabetic nephropathy (kidney damage)  •  Retinopathy (damage to retinal blood vessels — sight loss)  •  Peripheral neuropathy (nerve damage → poor wound healing)  •  Autonomic neuropathy (impaired cardiac regulation)</a:t>
            </a:r>
            <a:endParaRPr lang="en-US" sz="850" dirty="0"/>
          </a:p>
        </p:txBody>
      </p:sp>
      <p:sp>
        <p:nvSpPr>
          <p:cNvPr id="34" name="Shape 31"/>
          <p:cNvSpPr/>
          <p:nvPr/>
        </p:nvSpPr>
        <p:spPr>
          <a:xfrm>
            <a:off x="0" y="4892040"/>
            <a:ext cx="9144000" cy="251460"/>
          </a:xfrm>
          <a:prstGeom prst="rect">
            <a:avLst/>
          </a:prstGeom>
          <a:solidFill>
            <a:srgbClr val="0D2137"/>
          </a:solidFill>
          <a:ln w="12700">
            <a:solidFill>
              <a:srgbClr val="0D2137"/>
            </a:solidFill>
            <a:prstDash val="solid"/>
          </a:ln>
        </p:spPr>
        <p:txBody>
          <a:bodyPr/>
          <a:lstStyle/>
          <a:p>
            <a:endParaRPr lang="en-NG" dirty="0"/>
          </a:p>
        </p:txBody>
      </p:sp>
      <p:sp>
        <p:nvSpPr>
          <p:cNvPr id="35" name="Text 32"/>
          <p:cNvSpPr/>
          <p:nvPr/>
        </p:nvSpPr>
        <p:spPr>
          <a:xfrm>
            <a:off x="274320" y="4901184"/>
            <a:ext cx="8595360" cy="228600"/>
          </a:xfrm>
          <a:prstGeom prst="rect">
            <a:avLst/>
          </a:prstGeom>
          <a:noFill/>
          <a:ln/>
        </p:spPr>
        <p:txBody>
          <a:bodyPr wrap="square" lIns="0" tIns="0" rIns="0" bIns="0" rtlCol="0" anchor="ctr"/>
          <a:lstStyle/>
          <a:p>
            <a:pPr marL="0" indent="0">
              <a:buNone/>
            </a:pPr>
            <a:r>
              <a:rPr lang="en-US" sz="800" i="1" dirty="0">
                <a:solidFill>
                  <a:srgbClr val="99BBDD"/>
                </a:solidFill>
                <a:latin typeface="Calibri" pitchFamily="34" charset="0"/>
                <a:ea typeface="Calibri" pitchFamily="34" charset="-122"/>
                <a:cs typeface="Calibri" pitchFamily="34" charset="-120"/>
              </a:rPr>
              <a:t>Tortora &amp; Derrickson (2017); Waugh &amp; Grant (2018); NICE NG238 (2023); BHF (2023)</a:t>
            </a:r>
            <a:endParaRPr lang="en-US" sz="800" dirty="0"/>
          </a:p>
        </p:txBody>
      </p:sp>
      <p:pic>
        <p:nvPicPr>
          <p:cNvPr id="43" name="Audio 42">
            <a:hlinkClick r:id="" action="ppaction://media"/>
            <a:extLst>
              <a:ext uri="{FF2B5EF4-FFF2-40B4-BE49-F238E27FC236}">
                <a16:creationId xmlns:a16="http://schemas.microsoft.com/office/drawing/2014/main" id="{FB7611AD-4661-ABC6-8959-3BAFC0B83CB2}"/>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39844" t="-139844" r="-139844" b="-139844"/>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116657"/>
    </mc:Choice>
    <mc:Fallback xmlns="">
      <p:transition spd="slow" advTm="11665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3"/>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5F8FC"/>
        </a:solidFill>
        <a:effectLst/>
      </p:bgPr>
    </p:bg>
    <p:spTree>
      <p:nvGrpSpPr>
        <p:cNvPr id="1" name=""/>
        <p:cNvGrpSpPr/>
        <p:nvPr/>
      </p:nvGrpSpPr>
      <p:grpSpPr>
        <a:xfrm>
          <a:off x="0" y="0"/>
          <a:ext cx="0" cy="0"/>
          <a:chOff x="0" y="0"/>
          <a:chExt cx="0" cy="0"/>
        </a:xfrm>
      </p:grpSpPr>
      <p:sp>
        <p:nvSpPr>
          <p:cNvPr id="2" name="Shape 0"/>
          <p:cNvSpPr/>
          <p:nvPr/>
        </p:nvSpPr>
        <p:spPr>
          <a:xfrm>
            <a:off x="0" y="0"/>
            <a:ext cx="9144000" cy="594360"/>
          </a:xfrm>
          <a:prstGeom prst="rect">
            <a:avLst/>
          </a:prstGeom>
          <a:solidFill>
            <a:srgbClr val="0D2137"/>
          </a:solidFill>
          <a:ln w="12700">
            <a:solidFill>
              <a:srgbClr val="0D2137"/>
            </a:solidFill>
            <a:prstDash val="solid"/>
          </a:ln>
        </p:spPr>
        <p:txBody>
          <a:bodyPr/>
          <a:lstStyle/>
          <a:p>
            <a:endParaRPr lang="en-GB"/>
          </a:p>
        </p:txBody>
      </p:sp>
      <p:sp>
        <p:nvSpPr>
          <p:cNvPr id="3" name="Shape 1"/>
          <p:cNvSpPr/>
          <p:nvPr/>
        </p:nvSpPr>
        <p:spPr>
          <a:xfrm>
            <a:off x="0" y="594360"/>
            <a:ext cx="9144000" cy="45720"/>
          </a:xfrm>
          <a:prstGeom prst="rect">
            <a:avLst/>
          </a:prstGeom>
          <a:solidFill>
            <a:srgbClr val="00838F"/>
          </a:solidFill>
          <a:ln w="12700">
            <a:solidFill>
              <a:srgbClr val="00838F"/>
            </a:solidFill>
            <a:prstDash val="solid"/>
          </a:ln>
        </p:spPr>
        <p:txBody>
          <a:bodyPr/>
          <a:lstStyle/>
          <a:p>
            <a:endParaRPr lang="en-GB"/>
          </a:p>
        </p:txBody>
      </p:sp>
      <p:sp>
        <p:nvSpPr>
          <p:cNvPr id="4" name="Text 2"/>
          <p:cNvSpPr/>
          <p:nvPr/>
        </p:nvSpPr>
        <p:spPr>
          <a:xfrm>
            <a:off x="320040" y="45720"/>
            <a:ext cx="7680960" cy="502920"/>
          </a:xfrm>
          <a:prstGeom prst="rect">
            <a:avLst/>
          </a:prstGeom>
          <a:noFill/>
          <a:ln/>
        </p:spPr>
        <p:txBody>
          <a:bodyPr wrap="square" lIns="0" tIns="0" rIns="0" bIns="0" rtlCol="0" anchor="ctr"/>
          <a:lstStyle/>
          <a:p>
            <a:pPr marL="0" indent="0">
              <a:buNone/>
            </a:pPr>
            <a:r>
              <a:rPr lang="en-US" sz="2200" b="1" dirty="0">
                <a:solidFill>
                  <a:srgbClr val="FFFFFF"/>
                </a:solidFill>
                <a:latin typeface="Calibri" pitchFamily="34" charset="0"/>
                <a:ea typeface="Calibri" pitchFamily="34" charset="-122"/>
                <a:cs typeface="Calibri" pitchFamily="34" charset="-120"/>
              </a:rPr>
              <a:t>Lifestyle Risk Factors — Physiological Impact on Mr. D.O.</a:t>
            </a:r>
            <a:endParaRPr lang="en-US" sz="2200" dirty="0"/>
          </a:p>
        </p:txBody>
      </p:sp>
      <p:sp>
        <p:nvSpPr>
          <p:cNvPr id="5" name="Text 3"/>
          <p:cNvSpPr/>
          <p:nvPr/>
        </p:nvSpPr>
        <p:spPr>
          <a:xfrm>
            <a:off x="8046720" y="64008"/>
            <a:ext cx="1005840" cy="457200"/>
          </a:xfrm>
          <a:prstGeom prst="rect">
            <a:avLst/>
          </a:prstGeom>
          <a:noFill/>
          <a:ln/>
        </p:spPr>
        <p:txBody>
          <a:bodyPr wrap="square" lIns="0" tIns="0" rIns="0" bIns="0" rtlCol="0" anchor="ctr"/>
          <a:lstStyle/>
          <a:p>
            <a:pPr marL="0" indent="0" algn="r">
              <a:buNone/>
            </a:pPr>
            <a:r>
              <a:rPr lang="en-US" sz="1100" dirty="0">
                <a:solidFill>
                  <a:srgbClr val="AACCEE"/>
                </a:solidFill>
                <a:latin typeface="Calibri" pitchFamily="34" charset="0"/>
                <a:ea typeface="Calibri" pitchFamily="34" charset="-122"/>
                <a:cs typeface="Calibri" pitchFamily="34" charset="-120"/>
              </a:rPr>
              <a:t>7 / 15</a:t>
            </a:r>
            <a:endParaRPr lang="en-US" sz="1100" dirty="0"/>
          </a:p>
        </p:txBody>
      </p:sp>
      <p:sp>
        <p:nvSpPr>
          <p:cNvPr id="6" name="Text 4"/>
          <p:cNvSpPr/>
          <p:nvPr/>
        </p:nvSpPr>
        <p:spPr>
          <a:xfrm>
            <a:off x="320040" y="749808"/>
            <a:ext cx="8503920" cy="347472"/>
          </a:xfrm>
          <a:prstGeom prst="rect">
            <a:avLst/>
          </a:prstGeom>
          <a:noFill/>
          <a:ln/>
        </p:spPr>
        <p:txBody>
          <a:bodyPr wrap="square" lIns="0" tIns="0" rIns="0" bIns="0" rtlCol="0" anchor="ctr"/>
          <a:lstStyle/>
          <a:p>
            <a:pPr marL="0" indent="0">
              <a:buNone/>
            </a:pPr>
            <a:r>
              <a:rPr lang="en-US" sz="1200" b="1" dirty="0">
                <a:solidFill>
                  <a:srgbClr val="0D2137"/>
                </a:solidFill>
                <a:latin typeface="Calibri" pitchFamily="34" charset="0"/>
                <a:ea typeface="Calibri" pitchFamily="34" charset="-122"/>
                <a:cs typeface="Calibri" pitchFamily="34" charset="-120"/>
              </a:rPr>
              <a:t>Linking Mr. D.O.'s Lifestyle to Cardiovascular &amp; Metabolic Damage</a:t>
            </a:r>
            <a:endParaRPr lang="en-US" sz="1200" dirty="0"/>
          </a:p>
        </p:txBody>
      </p:sp>
      <p:sp>
        <p:nvSpPr>
          <p:cNvPr id="7" name="Shape 5"/>
          <p:cNvSpPr/>
          <p:nvPr/>
        </p:nvSpPr>
        <p:spPr>
          <a:xfrm>
            <a:off x="274320" y="1170432"/>
            <a:ext cx="2788920" cy="1600200"/>
          </a:xfrm>
          <a:prstGeom prst="rect">
            <a:avLst/>
          </a:prstGeom>
          <a:solidFill>
            <a:srgbClr val="FFFFFF"/>
          </a:solidFill>
          <a:ln w="12700">
            <a:solidFill>
              <a:srgbClr val="C62828"/>
            </a:solidFill>
            <a:prstDash val="solid"/>
          </a:ln>
          <a:effectLst>
            <a:outerShdw blurRad="101600" dist="38100" dir="8100000" algn="bl" rotWithShape="0">
              <a:srgbClr val="000000">
                <a:alpha val="12000"/>
              </a:srgbClr>
            </a:outerShdw>
          </a:effectLst>
        </p:spPr>
        <p:txBody>
          <a:bodyPr/>
          <a:lstStyle/>
          <a:p>
            <a:endParaRPr lang="en-GB"/>
          </a:p>
        </p:txBody>
      </p:sp>
      <p:sp>
        <p:nvSpPr>
          <p:cNvPr id="8" name="Shape 6"/>
          <p:cNvSpPr/>
          <p:nvPr/>
        </p:nvSpPr>
        <p:spPr>
          <a:xfrm>
            <a:off x="274320" y="1170432"/>
            <a:ext cx="2788920" cy="347472"/>
          </a:xfrm>
          <a:prstGeom prst="rect">
            <a:avLst/>
          </a:prstGeom>
          <a:solidFill>
            <a:srgbClr val="C62828"/>
          </a:solidFill>
          <a:ln w="12700">
            <a:solidFill>
              <a:srgbClr val="C62828"/>
            </a:solidFill>
            <a:prstDash val="solid"/>
          </a:ln>
        </p:spPr>
        <p:txBody>
          <a:bodyPr/>
          <a:lstStyle/>
          <a:p>
            <a:endParaRPr lang="en-GB"/>
          </a:p>
        </p:txBody>
      </p:sp>
      <p:sp>
        <p:nvSpPr>
          <p:cNvPr id="9" name="Text 7"/>
          <p:cNvSpPr/>
          <p:nvPr/>
        </p:nvSpPr>
        <p:spPr>
          <a:xfrm>
            <a:off x="347472" y="1207008"/>
            <a:ext cx="2651760" cy="292608"/>
          </a:xfrm>
          <a:prstGeom prst="rect">
            <a:avLst/>
          </a:prstGeom>
          <a:noFill/>
          <a:ln/>
        </p:spPr>
        <p:txBody>
          <a:bodyPr wrap="square" lIns="0" tIns="0" rIns="0" bIns="0" rtlCol="0" anchor="ctr"/>
          <a:lstStyle/>
          <a:p>
            <a:pPr marL="0" indent="0">
              <a:buNone/>
            </a:pPr>
            <a:r>
              <a:rPr lang="en-US" sz="1000" b="1" dirty="0">
                <a:solidFill>
                  <a:srgbClr val="FFFFFF"/>
                </a:solidFill>
                <a:latin typeface="Calibri" pitchFamily="34" charset="0"/>
                <a:ea typeface="Calibri" pitchFamily="34" charset="-122"/>
                <a:cs typeface="Calibri" pitchFamily="34" charset="-120"/>
              </a:rPr>
              <a:t>🏃  Physical Inactivity</a:t>
            </a:r>
            <a:endParaRPr lang="en-US" sz="1000" dirty="0"/>
          </a:p>
        </p:txBody>
      </p:sp>
      <p:sp>
        <p:nvSpPr>
          <p:cNvPr id="10" name="Text 8"/>
          <p:cNvSpPr/>
          <p:nvPr/>
        </p:nvSpPr>
        <p:spPr>
          <a:xfrm>
            <a:off x="365760" y="1572768"/>
            <a:ext cx="2615184" cy="1133856"/>
          </a:xfrm>
          <a:prstGeom prst="rect">
            <a:avLst/>
          </a:prstGeom>
          <a:noFill/>
          <a:ln/>
        </p:spPr>
        <p:txBody>
          <a:bodyPr wrap="square" lIns="0" tIns="0" rIns="0" bIns="0" rtlCol="0" anchor="t"/>
          <a:lstStyle/>
          <a:p>
            <a:pPr marL="0" indent="0">
              <a:buNone/>
            </a:pPr>
            <a:r>
              <a:rPr lang="en-US" sz="900" dirty="0">
                <a:solidFill>
                  <a:srgbClr val="37474F"/>
                </a:solidFill>
                <a:latin typeface="Calibri" pitchFamily="34" charset="0"/>
                <a:ea typeface="Calibri" pitchFamily="34" charset="-122"/>
                <a:cs typeface="Calibri" pitchFamily="34" charset="-120"/>
              </a:rPr>
              <a:t>Reduces insulin sensitivity in skeletal muscle → impairs glucose uptake → hyperglycaemia worsens. Reduces HDL (good) cholesterol, increasing cardiovascular risk (NICE NG28, 2022)</a:t>
            </a:r>
            <a:endParaRPr lang="en-US" sz="900" dirty="0"/>
          </a:p>
        </p:txBody>
      </p:sp>
      <p:sp>
        <p:nvSpPr>
          <p:cNvPr id="11" name="Shape 9"/>
          <p:cNvSpPr/>
          <p:nvPr/>
        </p:nvSpPr>
        <p:spPr>
          <a:xfrm>
            <a:off x="3200400" y="1170432"/>
            <a:ext cx="2788920" cy="1600200"/>
          </a:xfrm>
          <a:prstGeom prst="rect">
            <a:avLst/>
          </a:prstGeom>
          <a:solidFill>
            <a:srgbClr val="FFFFFF"/>
          </a:solidFill>
          <a:ln w="12700">
            <a:solidFill>
              <a:srgbClr val="E65100"/>
            </a:solidFill>
            <a:prstDash val="solid"/>
          </a:ln>
          <a:effectLst>
            <a:outerShdw blurRad="101600" dist="38100" dir="8100000" algn="bl" rotWithShape="0">
              <a:srgbClr val="000000">
                <a:alpha val="12000"/>
              </a:srgbClr>
            </a:outerShdw>
          </a:effectLst>
        </p:spPr>
        <p:txBody>
          <a:bodyPr/>
          <a:lstStyle/>
          <a:p>
            <a:endParaRPr lang="en-GB"/>
          </a:p>
        </p:txBody>
      </p:sp>
      <p:sp>
        <p:nvSpPr>
          <p:cNvPr id="12" name="Shape 10"/>
          <p:cNvSpPr/>
          <p:nvPr/>
        </p:nvSpPr>
        <p:spPr>
          <a:xfrm>
            <a:off x="3200400" y="1170432"/>
            <a:ext cx="2788920" cy="347472"/>
          </a:xfrm>
          <a:prstGeom prst="rect">
            <a:avLst/>
          </a:prstGeom>
          <a:solidFill>
            <a:srgbClr val="E65100"/>
          </a:solidFill>
          <a:ln w="12700">
            <a:solidFill>
              <a:srgbClr val="E65100"/>
            </a:solidFill>
            <a:prstDash val="solid"/>
          </a:ln>
        </p:spPr>
        <p:txBody>
          <a:bodyPr/>
          <a:lstStyle/>
          <a:p>
            <a:endParaRPr lang="en-GB"/>
          </a:p>
        </p:txBody>
      </p:sp>
      <p:sp>
        <p:nvSpPr>
          <p:cNvPr id="13" name="Text 11"/>
          <p:cNvSpPr/>
          <p:nvPr/>
        </p:nvSpPr>
        <p:spPr>
          <a:xfrm>
            <a:off x="3273552" y="1207008"/>
            <a:ext cx="2651760" cy="292608"/>
          </a:xfrm>
          <a:prstGeom prst="rect">
            <a:avLst/>
          </a:prstGeom>
          <a:noFill/>
          <a:ln/>
        </p:spPr>
        <p:txBody>
          <a:bodyPr wrap="square" lIns="0" tIns="0" rIns="0" bIns="0" rtlCol="0" anchor="ctr"/>
          <a:lstStyle/>
          <a:p>
            <a:pPr marL="0" indent="0">
              <a:buNone/>
            </a:pPr>
            <a:r>
              <a:rPr lang="en-US" sz="1000" b="1" dirty="0">
                <a:solidFill>
                  <a:srgbClr val="FFFFFF"/>
                </a:solidFill>
                <a:latin typeface="Calibri" pitchFamily="34" charset="0"/>
                <a:ea typeface="Calibri" pitchFamily="34" charset="-122"/>
                <a:cs typeface="Calibri" pitchFamily="34" charset="-120"/>
              </a:rPr>
              <a:t>🍔  High-Sugar / High-Fat Diet</a:t>
            </a:r>
            <a:endParaRPr lang="en-US" sz="1000" dirty="0"/>
          </a:p>
        </p:txBody>
      </p:sp>
      <p:sp>
        <p:nvSpPr>
          <p:cNvPr id="14" name="Text 12"/>
          <p:cNvSpPr/>
          <p:nvPr/>
        </p:nvSpPr>
        <p:spPr>
          <a:xfrm>
            <a:off x="3291840" y="1572768"/>
            <a:ext cx="2615184" cy="1133856"/>
          </a:xfrm>
          <a:prstGeom prst="rect">
            <a:avLst/>
          </a:prstGeom>
          <a:noFill/>
          <a:ln/>
        </p:spPr>
        <p:txBody>
          <a:bodyPr wrap="square" lIns="0" tIns="0" rIns="0" bIns="0" rtlCol="0" anchor="t"/>
          <a:lstStyle/>
          <a:p>
            <a:pPr marL="0" indent="0">
              <a:buNone/>
            </a:pPr>
            <a:r>
              <a:rPr lang="en-US" sz="900" dirty="0">
                <a:solidFill>
                  <a:srgbClr val="37474F"/>
                </a:solidFill>
                <a:latin typeface="Calibri" pitchFamily="34" charset="0"/>
                <a:ea typeface="Calibri" pitchFamily="34" charset="-122"/>
                <a:cs typeface="Calibri" pitchFamily="34" charset="-120"/>
              </a:rPr>
              <a:t>Refined carbohydrates cause rapid blood glucose spikes; saturated fats raise LDL cholesterol → accelerates atherosclerosis. Triglycerides (a type of lipid, as studied in Week 2) also elevated (Tortora &amp; Derrickson, 2017)</a:t>
            </a:r>
            <a:endParaRPr lang="en-US" sz="900" dirty="0"/>
          </a:p>
        </p:txBody>
      </p:sp>
      <p:sp>
        <p:nvSpPr>
          <p:cNvPr id="15" name="Shape 13"/>
          <p:cNvSpPr/>
          <p:nvPr/>
        </p:nvSpPr>
        <p:spPr>
          <a:xfrm>
            <a:off x="6126480" y="1170432"/>
            <a:ext cx="2788920" cy="1600200"/>
          </a:xfrm>
          <a:prstGeom prst="rect">
            <a:avLst/>
          </a:prstGeom>
          <a:solidFill>
            <a:srgbClr val="FFFFFF"/>
          </a:solidFill>
          <a:ln w="12700">
            <a:solidFill>
              <a:srgbClr val="E65100"/>
            </a:solidFill>
            <a:prstDash val="solid"/>
          </a:ln>
          <a:effectLst>
            <a:outerShdw blurRad="101600" dist="38100" dir="8100000" algn="bl" rotWithShape="0">
              <a:srgbClr val="000000">
                <a:alpha val="12000"/>
              </a:srgbClr>
            </a:outerShdw>
          </a:effectLst>
        </p:spPr>
        <p:txBody>
          <a:bodyPr/>
          <a:lstStyle/>
          <a:p>
            <a:endParaRPr lang="en-GB"/>
          </a:p>
        </p:txBody>
      </p:sp>
      <p:sp>
        <p:nvSpPr>
          <p:cNvPr id="16" name="Shape 14"/>
          <p:cNvSpPr/>
          <p:nvPr/>
        </p:nvSpPr>
        <p:spPr>
          <a:xfrm>
            <a:off x="6126480" y="1170432"/>
            <a:ext cx="2788920" cy="347472"/>
          </a:xfrm>
          <a:prstGeom prst="rect">
            <a:avLst/>
          </a:prstGeom>
          <a:solidFill>
            <a:srgbClr val="E65100"/>
          </a:solidFill>
          <a:ln w="12700">
            <a:solidFill>
              <a:srgbClr val="E65100"/>
            </a:solidFill>
            <a:prstDash val="solid"/>
          </a:ln>
        </p:spPr>
        <p:txBody>
          <a:bodyPr/>
          <a:lstStyle/>
          <a:p>
            <a:endParaRPr lang="en-GB"/>
          </a:p>
        </p:txBody>
      </p:sp>
      <p:sp>
        <p:nvSpPr>
          <p:cNvPr id="17" name="Text 15"/>
          <p:cNvSpPr/>
          <p:nvPr/>
        </p:nvSpPr>
        <p:spPr>
          <a:xfrm>
            <a:off x="6199632" y="1207008"/>
            <a:ext cx="2651760" cy="292608"/>
          </a:xfrm>
          <a:prstGeom prst="rect">
            <a:avLst/>
          </a:prstGeom>
          <a:noFill/>
          <a:ln/>
        </p:spPr>
        <p:txBody>
          <a:bodyPr wrap="square" lIns="0" tIns="0" rIns="0" bIns="0" rtlCol="0" anchor="ctr"/>
          <a:lstStyle/>
          <a:p>
            <a:pPr marL="0" indent="0">
              <a:buNone/>
            </a:pPr>
            <a:r>
              <a:rPr lang="en-US" sz="1000" b="1" dirty="0">
                <a:solidFill>
                  <a:srgbClr val="FFFFFF"/>
                </a:solidFill>
                <a:latin typeface="Calibri" pitchFamily="34" charset="0"/>
                <a:ea typeface="Calibri" pitchFamily="34" charset="-122"/>
                <a:cs typeface="Calibri" pitchFamily="34" charset="-120"/>
              </a:rPr>
              <a:t>⚖️  Obesity — BMI 31.2</a:t>
            </a:r>
            <a:endParaRPr lang="en-US" sz="1000" dirty="0"/>
          </a:p>
        </p:txBody>
      </p:sp>
      <p:sp>
        <p:nvSpPr>
          <p:cNvPr id="18" name="Text 16"/>
          <p:cNvSpPr/>
          <p:nvPr/>
        </p:nvSpPr>
        <p:spPr>
          <a:xfrm>
            <a:off x="6217920" y="1572768"/>
            <a:ext cx="2615184" cy="1133856"/>
          </a:xfrm>
          <a:prstGeom prst="rect">
            <a:avLst/>
          </a:prstGeom>
          <a:noFill/>
          <a:ln/>
        </p:spPr>
        <p:txBody>
          <a:bodyPr wrap="square" lIns="0" tIns="0" rIns="0" bIns="0" rtlCol="0" anchor="t"/>
          <a:lstStyle/>
          <a:p>
            <a:pPr marL="0" indent="0">
              <a:buNone/>
            </a:pPr>
            <a:r>
              <a:rPr lang="en-US" sz="900" dirty="0">
                <a:solidFill>
                  <a:srgbClr val="37474F"/>
                </a:solidFill>
                <a:latin typeface="Calibri" pitchFamily="34" charset="0"/>
                <a:ea typeface="Calibri" pitchFamily="34" charset="-122"/>
                <a:cs typeface="Calibri" pitchFamily="34" charset="-120"/>
              </a:rPr>
              <a:t>Adipose tissue secretes inflammatory cytokines (TNF-α, IL-6) that directly worsen insulin resistance. Central (abdominal) obesity is the strongest modifiable cardiovascular risk factor in T2D (Diabetes UK, 2023)</a:t>
            </a:r>
            <a:endParaRPr lang="en-US" sz="900" dirty="0"/>
          </a:p>
        </p:txBody>
      </p:sp>
      <p:sp>
        <p:nvSpPr>
          <p:cNvPr id="19" name="Shape 17"/>
          <p:cNvSpPr/>
          <p:nvPr/>
        </p:nvSpPr>
        <p:spPr>
          <a:xfrm>
            <a:off x="274320" y="2862072"/>
            <a:ext cx="2788920" cy="1600200"/>
          </a:xfrm>
          <a:prstGeom prst="rect">
            <a:avLst/>
          </a:prstGeom>
          <a:solidFill>
            <a:srgbClr val="FFFFFF"/>
          </a:solidFill>
          <a:ln w="12700">
            <a:solidFill>
              <a:srgbClr val="78909C"/>
            </a:solidFill>
            <a:prstDash val="solid"/>
          </a:ln>
          <a:effectLst>
            <a:outerShdw blurRad="101600" dist="38100" dir="8100000" algn="bl" rotWithShape="0">
              <a:srgbClr val="000000">
                <a:alpha val="12000"/>
              </a:srgbClr>
            </a:outerShdw>
          </a:effectLst>
        </p:spPr>
        <p:txBody>
          <a:bodyPr/>
          <a:lstStyle/>
          <a:p>
            <a:endParaRPr lang="en-GB"/>
          </a:p>
        </p:txBody>
      </p:sp>
      <p:sp>
        <p:nvSpPr>
          <p:cNvPr id="20" name="Shape 18"/>
          <p:cNvSpPr/>
          <p:nvPr/>
        </p:nvSpPr>
        <p:spPr>
          <a:xfrm>
            <a:off x="274320" y="2862072"/>
            <a:ext cx="2788920" cy="347472"/>
          </a:xfrm>
          <a:prstGeom prst="rect">
            <a:avLst/>
          </a:prstGeom>
          <a:solidFill>
            <a:srgbClr val="78909C"/>
          </a:solidFill>
          <a:ln w="12700">
            <a:solidFill>
              <a:srgbClr val="78909C"/>
            </a:solidFill>
            <a:prstDash val="solid"/>
          </a:ln>
        </p:spPr>
        <p:txBody>
          <a:bodyPr/>
          <a:lstStyle/>
          <a:p>
            <a:endParaRPr lang="en-GB"/>
          </a:p>
        </p:txBody>
      </p:sp>
      <p:sp>
        <p:nvSpPr>
          <p:cNvPr id="21" name="Text 19"/>
          <p:cNvSpPr/>
          <p:nvPr/>
        </p:nvSpPr>
        <p:spPr>
          <a:xfrm>
            <a:off x="347472" y="2898648"/>
            <a:ext cx="2651760" cy="292608"/>
          </a:xfrm>
          <a:prstGeom prst="rect">
            <a:avLst/>
          </a:prstGeom>
          <a:noFill/>
          <a:ln/>
        </p:spPr>
        <p:txBody>
          <a:bodyPr wrap="square" lIns="0" tIns="0" rIns="0" bIns="0" rtlCol="0" anchor="ctr"/>
          <a:lstStyle/>
          <a:p>
            <a:pPr marL="0" indent="0">
              <a:buNone/>
            </a:pPr>
            <a:r>
              <a:rPr lang="en-US" sz="1000" b="1" dirty="0">
                <a:solidFill>
                  <a:srgbClr val="FFFFFF"/>
                </a:solidFill>
                <a:latin typeface="Calibri" pitchFamily="34" charset="0"/>
                <a:ea typeface="Calibri" pitchFamily="34" charset="-122"/>
                <a:cs typeface="Calibri" pitchFamily="34" charset="-120"/>
              </a:rPr>
              <a:t>🚬  Ex-Smoker (10 yrs quit)</a:t>
            </a:r>
            <a:endParaRPr lang="en-US" sz="1000" dirty="0"/>
          </a:p>
        </p:txBody>
      </p:sp>
      <p:sp>
        <p:nvSpPr>
          <p:cNvPr id="22" name="Text 20"/>
          <p:cNvSpPr/>
          <p:nvPr/>
        </p:nvSpPr>
        <p:spPr>
          <a:xfrm>
            <a:off x="365760" y="3264408"/>
            <a:ext cx="2615184" cy="1133856"/>
          </a:xfrm>
          <a:prstGeom prst="rect">
            <a:avLst/>
          </a:prstGeom>
          <a:noFill/>
          <a:ln/>
        </p:spPr>
        <p:txBody>
          <a:bodyPr wrap="square" lIns="0" tIns="0" rIns="0" bIns="0" rtlCol="0" anchor="t"/>
          <a:lstStyle/>
          <a:p>
            <a:pPr marL="0" indent="0">
              <a:buNone/>
            </a:pPr>
            <a:r>
              <a:rPr lang="en-US" sz="900" dirty="0">
                <a:solidFill>
                  <a:srgbClr val="37474F"/>
                </a:solidFill>
                <a:latin typeface="Calibri" pitchFamily="34" charset="0"/>
                <a:ea typeface="Calibri" pitchFamily="34" charset="-122"/>
                <a:cs typeface="Calibri" pitchFamily="34" charset="-120"/>
              </a:rPr>
              <a:t>Historical smoking causes lasting endothelial damage and elevated inflammatory markers. Residual risk persists years after quitting — contributes to atherosclerosis progression (NHS, 2023)</a:t>
            </a:r>
            <a:endParaRPr lang="en-US" sz="900" dirty="0"/>
          </a:p>
        </p:txBody>
      </p:sp>
      <p:sp>
        <p:nvSpPr>
          <p:cNvPr id="23" name="Shape 21"/>
          <p:cNvSpPr/>
          <p:nvPr/>
        </p:nvSpPr>
        <p:spPr>
          <a:xfrm>
            <a:off x="3200400" y="2862072"/>
            <a:ext cx="2788920" cy="1600200"/>
          </a:xfrm>
          <a:prstGeom prst="rect">
            <a:avLst/>
          </a:prstGeom>
          <a:solidFill>
            <a:srgbClr val="FFFFFF"/>
          </a:solidFill>
          <a:ln w="12700">
            <a:solidFill>
              <a:srgbClr val="1565C0"/>
            </a:solidFill>
            <a:prstDash val="solid"/>
          </a:ln>
          <a:effectLst>
            <a:outerShdw blurRad="101600" dist="38100" dir="8100000" algn="bl" rotWithShape="0">
              <a:srgbClr val="000000">
                <a:alpha val="12000"/>
              </a:srgbClr>
            </a:outerShdw>
          </a:effectLst>
        </p:spPr>
        <p:txBody>
          <a:bodyPr/>
          <a:lstStyle/>
          <a:p>
            <a:endParaRPr lang="en-GB"/>
          </a:p>
        </p:txBody>
      </p:sp>
      <p:sp>
        <p:nvSpPr>
          <p:cNvPr id="24" name="Shape 22"/>
          <p:cNvSpPr/>
          <p:nvPr/>
        </p:nvSpPr>
        <p:spPr>
          <a:xfrm>
            <a:off x="3200400" y="2862072"/>
            <a:ext cx="2788920" cy="347472"/>
          </a:xfrm>
          <a:prstGeom prst="rect">
            <a:avLst/>
          </a:prstGeom>
          <a:solidFill>
            <a:srgbClr val="1565C0"/>
          </a:solidFill>
          <a:ln w="12700">
            <a:solidFill>
              <a:srgbClr val="1565C0"/>
            </a:solidFill>
            <a:prstDash val="solid"/>
          </a:ln>
        </p:spPr>
        <p:txBody>
          <a:bodyPr/>
          <a:lstStyle/>
          <a:p>
            <a:endParaRPr lang="en-GB"/>
          </a:p>
        </p:txBody>
      </p:sp>
      <p:sp>
        <p:nvSpPr>
          <p:cNvPr id="25" name="Text 23"/>
          <p:cNvSpPr/>
          <p:nvPr/>
        </p:nvSpPr>
        <p:spPr>
          <a:xfrm>
            <a:off x="3273552" y="2898648"/>
            <a:ext cx="2651760" cy="292608"/>
          </a:xfrm>
          <a:prstGeom prst="rect">
            <a:avLst/>
          </a:prstGeom>
          <a:noFill/>
          <a:ln/>
        </p:spPr>
        <p:txBody>
          <a:bodyPr wrap="square" lIns="0" tIns="0" rIns="0" bIns="0" rtlCol="0" anchor="ctr"/>
          <a:lstStyle/>
          <a:p>
            <a:pPr marL="0" indent="0">
              <a:buNone/>
            </a:pPr>
            <a:r>
              <a:rPr lang="en-US" sz="1000" b="1" dirty="0">
                <a:solidFill>
                  <a:srgbClr val="FFFFFF"/>
                </a:solidFill>
                <a:latin typeface="Calibri" pitchFamily="34" charset="0"/>
                <a:ea typeface="Calibri" pitchFamily="34" charset="-122"/>
                <a:cs typeface="Calibri" pitchFamily="34" charset="-120"/>
              </a:rPr>
              <a:t>🍷  Alcohol — 18 units/week</a:t>
            </a:r>
            <a:endParaRPr lang="en-US" sz="1000" dirty="0"/>
          </a:p>
        </p:txBody>
      </p:sp>
      <p:sp>
        <p:nvSpPr>
          <p:cNvPr id="26" name="Text 24"/>
          <p:cNvSpPr/>
          <p:nvPr/>
        </p:nvSpPr>
        <p:spPr>
          <a:xfrm>
            <a:off x="3291840" y="3264408"/>
            <a:ext cx="2615184" cy="1133856"/>
          </a:xfrm>
          <a:prstGeom prst="rect">
            <a:avLst/>
          </a:prstGeom>
          <a:noFill/>
          <a:ln/>
        </p:spPr>
        <p:txBody>
          <a:bodyPr wrap="square" lIns="0" tIns="0" rIns="0" bIns="0" rtlCol="0" anchor="t"/>
          <a:lstStyle/>
          <a:p>
            <a:pPr marL="0" indent="0">
              <a:buNone/>
            </a:pPr>
            <a:r>
              <a:rPr lang="en-US" sz="900" dirty="0">
                <a:solidFill>
                  <a:srgbClr val="37474F"/>
                </a:solidFill>
                <a:latin typeface="Calibri" pitchFamily="34" charset="0"/>
                <a:ea typeface="Calibri" pitchFamily="34" charset="-122"/>
                <a:cs typeface="Calibri" pitchFamily="34" charset="-120"/>
              </a:rPr>
              <a:t>Exceeds NHS guideline of 14 units/week. Raises blood pressure directly; adds excess caloric intake worsening obesity; liver metabolism of alcohol impairs glycaemic control (NHS, 2023)</a:t>
            </a:r>
            <a:endParaRPr lang="en-US" sz="900" dirty="0"/>
          </a:p>
        </p:txBody>
      </p:sp>
      <p:sp>
        <p:nvSpPr>
          <p:cNvPr id="27" name="Shape 25"/>
          <p:cNvSpPr/>
          <p:nvPr/>
        </p:nvSpPr>
        <p:spPr>
          <a:xfrm>
            <a:off x="6126480" y="2862072"/>
            <a:ext cx="2788920" cy="1600200"/>
          </a:xfrm>
          <a:prstGeom prst="rect">
            <a:avLst/>
          </a:prstGeom>
          <a:solidFill>
            <a:srgbClr val="FFFFFF"/>
          </a:solidFill>
          <a:ln w="12700">
            <a:solidFill>
              <a:srgbClr val="00838F"/>
            </a:solidFill>
            <a:prstDash val="solid"/>
          </a:ln>
          <a:effectLst>
            <a:outerShdw blurRad="101600" dist="38100" dir="8100000" algn="bl" rotWithShape="0">
              <a:srgbClr val="000000">
                <a:alpha val="12000"/>
              </a:srgbClr>
            </a:outerShdw>
          </a:effectLst>
        </p:spPr>
        <p:txBody>
          <a:bodyPr/>
          <a:lstStyle/>
          <a:p>
            <a:endParaRPr lang="en-GB"/>
          </a:p>
        </p:txBody>
      </p:sp>
      <p:sp>
        <p:nvSpPr>
          <p:cNvPr id="28" name="Shape 26"/>
          <p:cNvSpPr/>
          <p:nvPr/>
        </p:nvSpPr>
        <p:spPr>
          <a:xfrm>
            <a:off x="6126480" y="2862072"/>
            <a:ext cx="2788920" cy="347472"/>
          </a:xfrm>
          <a:prstGeom prst="rect">
            <a:avLst/>
          </a:prstGeom>
          <a:solidFill>
            <a:srgbClr val="00838F"/>
          </a:solidFill>
          <a:ln w="12700">
            <a:solidFill>
              <a:srgbClr val="00838F"/>
            </a:solidFill>
            <a:prstDash val="solid"/>
          </a:ln>
        </p:spPr>
        <p:txBody>
          <a:bodyPr/>
          <a:lstStyle/>
          <a:p>
            <a:endParaRPr lang="en-GB"/>
          </a:p>
        </p:txBody>
      </p:sp>
      <p:sp>
        <p:nvSpPr>
          <p:cNvPr id="29" name="Text 27"/>
          <p:cNvSpPr/>
          <p:nvPr/>
        </p:nvSpPr>
        <p:spPr>
          <a:xfrm>
            <a:off x="6199632" y="2898648"/>
            <a:ext cx="2651760" cy="292608"/>
          </a:xfrm>
          <a:prstGeom prst="rect">
            <a:avLst/>
          </a:prstGeom>
          <a:noFill/>
          <a:ln/>
        </p:spPr>
        <p:txBody>
          <a:bodyPr wrap="square" lIns="0" tIns="0" rIns="0" bIns="0" rtlCol="0" anchor="ctr"/>
          <a:lstStyle/>
          <a:p>
            <a:pPr marL="0" indent="0">
              <a:buNone/>
            </a:pPr>
            <a:r>
              <a:rPr lang="en-US" sz="1000" b="1" dirty="0">
                <a:solidFill>
                  <a:srgbClr val="FFFFFF"/>
                </a:solidFill>
                <a:latin typeface="Calibri" pitchFamily="34" charset="0"/>
                <a:ea typeface="Calibri" pitchFamily="34" charset="-122"/>
                <a:cs typeface="Calibri" pitchFamily="34" charset="-120"/>
              </a:rPr>
              <a:t>🧬  South Asian Ethnicity</a:t>
            </a:r>
            <a:endParaRPr lang="en-US" sz="1000" dirty="0"/>
          </a:p>
        </p:txBody>
      </p:sp>
      <p:sp>
        <p:nvSpPr>
          <p:cNvPr id="30" name="Text 28"/>
          <p:cNvSpPr/>
          <p:nvPr/>
        </p:nvSpPr>
        <p:spPr>
          <a:xfrm>
            <a:off x="6217920" y="3264408"/>
            <a:ext cx="2615184" cy="1133856"/>
          </a:xfrm>
          <a:prstGeom prst="rect">
            <a:avLst/>
          </a:prstGeom>
          <a:noFill/>
          <a:ln/>
        </p:spPr>
        <p:txBody>
          <a:bodyPr wrap="square" lIns="0" tIns="0" rIns="0" bIns="0" rtlCol="0" anchor="t"/>
          <a:lstStyle/>
          <a:p>
            <a:pPr marL="0" indent="0">
              <a:buNone/>
            </a:pPr>
            <a:r>
              <a:rPr lang="en-US" sz="900" dirty="0">
                <a:solidFill>
                  <a:srgbClr val="37474F"/>
                </a:solidFill>
                <a:latin typeface="Calibri" pitchFamily="34" charset="0"/>
                <a:ea typeface="Calibri" pitchFamily="34" charset="-122"/>
                <a:cs typeface="Calibri" pitchFamily="34" charset="-120"/>
              </a:rPr>
              <a:t>NICE NG28 recognises South Asian populations develop T2D at lower BMI thresholds. Genetic tendency to central adiposity and higher visceral fat increases insulin resistance independently of BMI (NICE NG28, 2022)</a:t>
            </a:r>
            <a:endParaRPr lang="en-US" sz="900" dirty="0"/>
          </a:p>
        </p:txBody>
      </p:sp>
      <p:sp>
        <p:nvSpPr>
          <p:cNvPr id="31" name="Shape 29"/>
          <p:cNvSpPr/>
          <p:nvPr/>
        </p:nvSpPr>
        <p:spPr>
          <a:xfrm>
            <a:off x="0" y="4892040"/>
            <a:ext cx="9144000" cy="251460"/>
          </a:xfrm>
          <a:prstGeom prst="rect">
            <a:avLst/>
          </a:prstGeom>
          <a:solidFill>
            <a:srgbClr val="0D2137"/>
          </a:solidFill>
          <a:ln w="12700">
            <a:solidFill>
              <a:srgbClr val="0D2137"/>
            </a:solidFill>
            <a:prstDash val="solid"/>
          </a:ln>
        </p:spPr>
        <p:txBody>
          <a:bodyPr/>
          <a:lstStyle/>
          <a:p>
            <a:endParaRPr lang="en-GB"/>
          </a:p>
        </p:txBody>
      </p:sp>
      <p:sp>
        <p:nvSpPr>
          <p:cNvPr id="32" name="Text 30"/>
          <p:cNvSpPr/>
          <p:nvPr/>
        </p:nvSpPr>
        <p:spPr>
          <a:xfrm>
            <a:off x="274320" y="4901184"/>
            <a:ext cx="8595360" cy="228600"/>
          </a:xfrm>
          <a:prstGeom prst="rect">
            <a:avLst/>
          </a:prstGeom>
          <a:noFill/>
          <a:ln/>
        </p:spPr>
        <p:txBody>
          <a:bodyPr wrap="square" lIns="0" tIns="0" rIns="0" bIns="0" rtlCol="0" anchor="ctr"/>
          <a:lstStyle/>
          <a:p>
            <a:pPr marL="0" indent="0">
              <a:buNone/>
            </a:pPr>
            <a:r>
              <a:rPr lang="en-US" sz="800" i="1" dirty="0">
                <a:solidFill>
                  <a:srgbClr val="99BBDD"/>
                </a:solidFill>
                <a:latin typeface="Calibri" pitchFamily="34" charset="0"/>
                <a:ea typeface="Calibri" pitchFamily="34" charset="-122"/>
                <a:cs typeface="Calibri" pitchFamily="34" charset="-120"/>
              </a:rPr>
              <a:t>NICE NG28 (2022); Diabetes UK (2023); NHS (2023); Tortora &amp; Derrickson (2017)</a:t>
            </a:r>
            <a:endParaRPr lang="en-US" sz="800" dirty="0"/>
          </a:p>
        </p:txBody>
      </p:sp>
      <p:pic>
        <p:nvPicPr>
          <p:cNvPr id="90" name="Audio 89">
            <a:hlinkClick r:id="" action="ppaction://media"/>
            <a:extLst>
              <a:ext uri="{FF2B5EF4-FFF2-40B4-BE49-F238E27FC236}">
                <a16:creationId xmlns:a16="http://schemas.microsoft.com/office/drawing/2014/main" id="{7D37A4C9-69BE-C08D-1B10-E349D645316D}"/>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39844" t="-139844" r="-139844" b="-139844"/>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97501"/>
    </mc:Choice>
    <mc:Fallback xmlns="">
      <p:transition spd="slow" advTm="9750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0"/>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5F8FC"/>
        </a:solidFill>
        <a:effectLst/>
      </p:bgPr>
    </p:bg>
    <p:spTree>
      <p:nvGrpSpPr>
        <p:cNvPr id="1" name=""/>
        <p:cNvGrpSpPr/>
        <p:nvPr/>
      </p:nvGrpSpPr>
      <p:grpSpPr>
        <a:xfrm>
          <a:off x="0" y="0"/>
          <a:ext cx="0" cy="0"/>
          <a:chOff x="0" y="0"/>
          <a:chExt cx="0" cy="0"/>
        </a:xfrm>
      </p:grpSpPr>
      <p:sp>
        <p:nvSpPr>
          <p:cNvPr id="2" name="Shape 0"/>
          <p:cNvSpPr/>
          <p:nvPr/>
        </p:nvSpPr>
        <p:spPr>
          <a:xfrm>
            <a:off x="0" y="0"/>
            <a:ext cx="9144000" cy="594360"/>
          </a:xfrm>
          <a:prstGeom prst="rect">
            <a:avLst/>
          </a:prstGeom>
          <a:solidFill>
            <a:srgbClr val="0D2137"/>
          </a:solidFill>
          <a:ln w="12700">
            <a:solidFill>
              <a:srgbClr val="0D2137"/>
            </a:solidFill>
            <a:prstDash val="solid"/>
          </a:ln>
        </p:spPr>
        <p:txBody>
          <a:bodyPr/>
          <a:lstStyle/>
          <a:p>
            <a:endParaRPr lang="en-GB"/>
          </a:p>
        </p:txBody>
      </p:sp>
      <p:sp>
        <p:nvSpPr>
          <p:cNvPr id="3" name="Shape 1"/>
          <p:cNvSpPr/>
          <p:nvPr/>
        </p:nvSpPr>
        <p:spPr>
          <a:xfrm>
            <a:off x="0" y="594360"/>
            <a:ext cx="9144000" cy="45720"/>
          </a:xfrm>
          <a:prstGeom prst="rect">
            <a:avLst/>
          </a:prstGeom>
          <a:solidFill>
            <a:srgbClr val="00838F"/>
          </a:solidFill>
          <a:ln w="12700">
            <a:solidFill>
              <a:srgbClr val="00838F"/>
            </a:solidFill>
            <a:prstDash val="solid"/>
          </a:ln>
        </p:spPr>
        <p:txBody>
          <a:bodyPr/>
          <a:lstStyle/>
          <a:p>
            <a:endParaRPr lang="en-GB"/>
          </a:p>
        </p:txBody>
      </p:sp>
      <p:sp>
        <p:nvSpPr>
          <p:cNvPr id="4" name="Text 2"/>
          <p:cNvSpPr/>
          <p:nvPr/>
        </p:nvSpPr>
        <p:spPr>
          <a:xfrm>
            <a:off x="320040" y="45720"/>
            <a:ext cx="7680960" cy="502920"/>
          </a:xfrm>
          <a:prstGeom prst="rect">
            <a:avLst/>
          </a:prstGeom>
          <a:noFill/>
          <a:ln/>
        </p:spPr>
        <p:txBody>
          <a:bodyPr wrap="square" lIns="0" tIns="0" rIns="0" bIns="0" rtlCol="0" anchor="ctr"/>
          <a:lstStyle/>
          <a:p>
            <a:pPr marL="0" indent="0">
              <a:buNone/>
            </a:pPr>
            <a:r>
              <a:rPr lang="en-US" sz="2200" b="1" dirty="0">
                <a:solidFill>
                  <a:srgbClr val="FFFFFF"/>
                </a:solidFill>
                <a:latin typeface="Calibri" pitchFamily="34" charset="0"/>
                <a:ea typeface="Calibri" pitchFamily="34" charset="-122"/>
                <a:cs typeface="Calibri" pitchFamily="34" charset="-120"/>
              </a:rPr>
              <a:t>Care Plan — Monitoring &amp; Clinical Management</a:t>
            </a:r>
            <a:endParaRPr lang="en-US" sz="2200" dirty="0"/>
          </a:p>
        </p:txBody>
      </p:sp>
      <p:sp>
        <p:nvSpPr>
          <p:cNvPr id="5" name="Text 3"/>
          <p:cNvSpPr/>
          <p:nvPr/>
        </p:nvSpPr>
        <p:spPr>
          <a:xfrm>
            <a:off x="8046720" y="64008"/>
            <a:ext cx="1005840" cy="457200"/>
          </a:xfrm>
          <a:prstGeom prst="rect">
            <a:avLst/>
          </a:prstGeom>
          <a:noFill/>
          <a:ln/>
        </p:spPr>
        <p:txBody>
          <a:bodyPr wrap="square" lIns="0" tIns="0" rIns="0" bIns="0" rtlCol="0" anchor="ctr"/>
          <a:lstStyle/>
          <a:p>
            <a:pPr marL="0" indent="0" algn="r">
              <a:buNone/>
            </a:pPr>
            <a:r>
              <a:rPr lang="en-US" sz="1100" dirty="0">
                <a:solidFill>
                  <a:srgbClr val="AACCEE"/>
                </a:solidFill>
                <a:latin typeface="Calibri" pitchFamily="34" charset="0"/>
                <a:ea typeface="Calibri" pitchFamily="34" charset="-122"/>
                <a:cs typeface="Calibri" pitchFamily="34" charset="-120"/>
              </a:rPr>
              <a:t>8 / 15</a:t>
            </a:r>
            <a:endParaRPr lang="en-US" sz="1100" dirty="0"/>
          </a:p>
        </p:txBody>
      </p:sp>
      <p:pic>
        <p:nvPicPr>
          <p:cNvPr id="6" name="Image 0" descr="preencoded.png"/>
          <p:cNvPicPr>
            <a:picLocks noChangeAspect="1"/>
          </p:cNvPicPr>
          <p:nvPr/>
        </p:nvPicPr>
        <p:blipFill>
          <a:blip r:embed="rId5"/>
          <a:stretch>
            <a:fillRect/>
          </a:stretch>
        </p:blipFill>
        <p:spPr>
          <a:xfrm>
            <a:off x="274320" y="777240"/>
            <a:ext cx="320040" cy="320040"/>
          </a:xfrm>
          <a:prstGeom prst="rect">
            <a:avLst/>
          </a:prstGeom>
        </p:spPr>
      </p:pic>
      <p:sp>
        <p:nvSpPr>
          <p:cNvPr id="7" name="Text 4"/>
          <p:cNvSpPr/>
          <p:nvPr/>
        </p:nvSpPr>
        <p:spPr>
          <a:xfrm>
            <a:off x="658368" y="795528"/>
            <a:ext cx="7772400" cy="320040"/>
          </a:xfrm>
          <a:prstGeom prst="rect">
            <a:avLst/>
          </a:prstGeom>
          <a:noFill/>
          <a:ln/>
        </p:spPr>
        <p:txBody>
          <a:bodyPr wrap="square" lIns="0" tIns="0" rIns="0" bIns="0" rtlCol="0" anchor="ctr"/>
          <a:lstStyle/>
          <a:p>
            <a:pPr marL="0" indent="0">
              <a:buNone/>
            </a:pPr>
            <a:r>
              <a:rPr lang="en-US" sz="1300" b="1" dirty="0">
                <a:solidFill>
                  <a:srgbClr val="0D2137"/>
                </a:solidFill>
                <a:latin typeface="Calibri" pitchFamily="34" charset="0"/>
                <a:ea typeface="Calibri" pitchFamily="34" charset="-122"/>
                <a:cs typeface="Calibri" pitchFamily="34" charset="-120"/>
              </a:rPr>
              <a:t>Evidence-Based Monitoring Targets (NICE NG28, 2022)</a:t>
            </a:r>
            <a:endParaRPr lang="en-US" sz="1300" dirty="0"/>
          </a:p>
        </p:txBody>
      </p:sp>
      <p:graphicFrame>
        <p:nvGraphicFramePr>
          <p:cNvPr id="9" name="Table 0"/>
          <p:cNvGraphicFramePr>
            <a:graphicFrameLocks noGrp="1"/>
          </p:cNvGraphicFramePr>
          <p:nvPr>
            <p:extLst>
              <p:ext uri="{D42A27DB-BD31-4B8C-83A1-F6EECF244321}">
                <p14:modId xmlns:p14="http://schemas.microsoft.com/office/powerpoint/2010/main" val="1579011935"/>
              </p:ext>
            </p:extLst>
          </p:nvPr>
        </p:nvGraphicFramePr>
        <p:xfrm>
          <a:off x="274320" y="1188720"/>
          <a:ext cx="8046720" cy="3364992"/>
        </p:xfrm>
        <a:graphic>
          <a:graphicData uri="http://schemas.openxmlformats.org/drawingml/2006/table">
            <a:tbl>
              <a:tblPr/>
              <a:tblGrid>
                <a:gridCol w="1920240">
                  <a:extLst>
                    <a:ext uri="{9D8B030D-6E8A-4147-A177-3AD203B41FA5}">
                      <a16:colId xmlns:a16="http://schemas.microsoft.com/office/drawing/2014/main" val="20000"/>
                    </a:ext>
                  </a:extLst>
                </a:gridCol>
                <a:gridCol w="1737360">
                  <a:extLst>
                    <a:ext uri="{9D8B030D-6E8A-4147-A177-3AD203B41FA5}">
                      <a16:colId xmlns:a16="http://schemas.microsoft.com/office/drawing/2014/main" val="20001"/>
                    </a:ext>
                  </a:extLst>
                </a:gridCol>
                <a:gridCol w="3017520">
                  <a:extLst>
                    <a:ext uri="{9D8B030D-6E8A-4147-A177-3AD203B41FA5}">
                      <a16:colId xmlns:a16="http://schemas.microsoft.com/office/drawing/2014/main" val="20002"/>
                    </a:ext>
                  </a:extLst>
                </a:gridCol>
                <a:gridCol w="1371600">
                  <a:extLst>
                    <a:ext uri="{9D8B030D-6E8A-4147-A177-3AD203B41FA5}">
                      <a16:colId xmlns:a16="http://schemas.microsoft.com/office/drawing/2014/main" val="20003"/>
                    </a:ext>
                  </a:extLst>
                </a:gridCol>
              </a:tblGrid>
              <a:tr h="420624">
                <a:tc>
                  <a:txBody>
                    <a:bodyPr/>
                    <a:lstStyle/>
                    <a:p>
                      <a:pPr marL="0" indent="0" algn="l">
                        <a:buNone/>
                      </a:pPr>
                      <a:r>
                        <a:rPr lang="en-US" sz="950" b="1" dirty="0">
                          <a:solidFill>
                            <a:srgbClr val="FFFFFF"/>
                          </a:solidFill>
                        </a:rPr>
                        <a:t>Monitoring Measure</a:t>
                      </a:r>
                      <a:endParaRPr lang="en-US" sz="950" dirty="0"/>
                    </a:p>
                  </a:txBody>
                  <a:tcPr marL="50800" marR="50800" marT="38100" marB="38100" anchor="ctr">
                    <a:lnL w="6350" cap="flat" cmpd="sng" algn="ctr">
                      <a:solidFill>
                        <a:srgbClr val="CCDDEE"/>
                      </a:solidFill>
                      <a:prstDash val="solid"/>
                      <a:round/>
                      <a:headEnd type="none" w="med" len="med"/>
                      <a:tailEnd type="none" w="med" len="med"/>
                    </a:lnL>
                    <a:lnR w="6350" cap="flat" cmpd="sng" algn="ctr">
                      <a:solidFill>
                        <a:srgbClr val="CCDDEE"/>
                      </a:solidFill>
                      <a:prstDash val="solid"/>
                      <a:round/>
                      <a:headEnd type="none" w="med" len="med"/>
                      <a:tailEnd type="none" w="med" len="med"/>
                    </a:lnR>
                    <a:lnT w="6350" cap="flat" cmpd="sng" algn="ctr">
                      <a:solidFill>
                        <a:srgbClr val="CCDDEE"/>
                      </a:solidFill>
                      <a:prstDash val="solid"/>
                      <a:round/>
                      <a:headEnd type="none" w="med" len="med"/>
                      <a:tailEnd type="none" w="med" len="med"/>
                    </a:lnT>
                    <a:lnB w="6350" cap="flat" cmpd="sng" algn="ctr">
                      <a:solidFill>
                        <a:srgbClr val="CCDDEE"/>
                      </a:solidFill>
                      <a:prstDash val="solid"/>
                      <a:round/>
                      <a:headEnd type="none" w="med" len="med"/>
                      <a:tailEnd type="none" w="med" len="med"/>
                    </a:lnB>
                    <a:solidFill>
                      <a:srgbClr val="0D2137"/>
                    </a:solidFill>
                  </a:tcPr>
                </a:tc>
                <a:tc>
                  <a:txBody>
                    <a:bodyPr/>
                    <a:lstStyle/>
                    <a:p>
                      <a:pPr marL="0" indent="0" algn="l">
                        <a:buNone/>
                      </a:pPr>
                      <a:r>
                        <a:rPr lang="en-US" sz="950" b="1" dirty="0">
                          <a:solidFill>
                            <a:srgbClr val="FFFFFF"/>
                          </a:solidFill>
                        </a:rPr>
                        <a:t>Target / Frequency</a:t>
                      </a:r>
                      <a:endParaRPr lang="en-US" sz="950" dirty="0"/>
                    </a:p>
                  </a:txBody>
                  <a:tcPr marL="50800" marR="50800" marT="38100" marB="38100" anchor="ctr">
                    <a:lnL w="6350" cap="flat" cmpd="sng" algn="ctr">
                      <a:solidFill>
                        <a:srgbClr val="CCDDEE"/>
                      </a:solidFill>
                      <a:prstDash val="solid"/>
                      <a:round/>
                      <a:headEnd type="none" w="med" len="med"/>
                      <a:tailEnd type="none" w="med" len="med"/>
                    </a:lnL>
                    <a:lnR w="6350" cap="flat" cmpd="sng" algn="ctr">
                      <a:solidFill>
                        <a:srgbClr val="CCDDEE"/>
                      </a:solidFill>
                      <a:prstDash val="solid"/>
                      <a:round/>
                      <a:headEnd type="none" w="med" len="med"/>
                      <a:tailEnd type="none" w="med" len="med"/>
                    </a:lnR>
                    <a:lnT w="6350" cap="flat" cmpd="sng" algn="ctr">
                      <a:solidFill>
                        <a:srgbClr val="CCDDEE"/>
                      </a:solidFill>
                      <a:prstDash val="solid"/>
                      <a:round/>
                      <a:headEnd type="none" w="med" len="med"/>
                      <a:tailEnd type="none" w="med" len="med"/>
                    </a:lnT>
                    <a:lnB w="6350" cap="flat" cmpd="sng" algn="ctr">
                      <a:solidFill>
                        <a:srgbClr val="CCDDEE"/>
                      </a:solidFill>
                      <a:prstDash val="solid"/>
                      <a:round/>
                      <a:headEnd type="none" w="med" len="med"/>
                      <a:tailEnd type="none" w="med" len="med"/>
                    </a:lnB>
                    <a:solidFill>
                      <a:srgbClr val="0D2137"/>
                    </a:solidFill>
                  </a:tcPr>
                </a:tc>
                <a:tc>
                  <a:txBody>
                    <a:bodyPr/>
                    <a:lstStyle/>
                    <a:p>
                      <a:pPr marL="0" indent="0" algn="l">
                        <a:buNone/>
                      </a:pPr>
                      <a:r>
                        <a:rPr lang="en-US" sz="950" b="1" dirty="0">
                          <a:solidFill>
                            <a:srgbClr val="FFFFFF"/>
                          </a:solidFill>
                        </a:rPr>
                        <a:t>Physiological Rationale</a:t>
                      </a:r>
                      <a:endParaRPr lang="en-US" sz="950" dirty="0"/>
                    </a:p>
                  </a:txBody>
                  <a:tcPr marL="50800" marR="50800" marT="38100" marB="38100" anchor="ctr">
                    <a:lnL w="6350" cap="flat" cmpd="sng" algn="ctr">
                      <a:solidFill>
                        <a:srgbClr val="CCDDEE"/>
                      </a:solidFill>
                      <a:prstDash val="solid"/>
                      <a:round/>
                      <a:headEnd type="none" w="med" len="med"/>
                      <a:tailEnd type="none" w="med" len="med"/>
                    </a:lnL>
                    <a:lnR w="6350" cap="flat" cmpd="sng" algn="ctr">
                      <a:solidFill>
                        <a:srgbClr val="CCDDEE"/>
                      </a:solidFill>
                      <a:prstDash val="solid"/>
                      <a:round/>
                      <a:headEnd type="none" w="med" len="med"/>
                      <a:tailEnd type="none" w="med" len="med"/>
                    </a:lnR>
                    <a:lnT w="6350" cap="flat" cmpd="sng" algn="ctr">
                      <a:solidFill>
                        <a:srgbClr val="CCDDEE"/>
                      </a:solidFill>
                      <a:prstDash val="solid"/>
                      <a:round/>
                      <a:headEnd type="none" w="med" len="med"/>
                      <a:tailEnd type="none" w="med" len="med"/>
                    </a:lnT>
                    <a:lnB w="6350" cap="flat" cmpd="sng" algn="ctr">
                      <a:solidFill>
                        <a:srgbClr val="CCDDEE"/>
                      </a:solidFill>
                      <a:prstDash val="solid"/>
                      <a:round/>
                      <a:headEnd type="none" w="med" len="med"/>
                      <a:tailEnd type="none" w="med" len="med"/>
                    </a:lnB>
                    <a:solidFill>
                      <a:srgbClr val="0D2137"/>
                    </a:solidFill>
                  </a:tcPr>
                </a:tc>
                <a:tc>
                  <a:txBody>
                    <a:bodyPr/>
                    <a:lstStyle/>
                    <a:p>
                      <a:pPr marL="0" indent="0" algn="l">
                        <a:buNone/>
                      </a:pPr>
                      <a:r>
                        <a:rPr lang="en-US" sz="950" b="1" dirty="0">
                          <a:solidFill>
                            <a:srgbClr val="FFFFFF"/>
                          </a:solidFill>
                        </a:rPr>
                        <a:t>Reference</a:t>
                      </a:r>
                      <a:endParaRPr lang="en-US" sz="950" dirty="0"/>
                    </a:p>
                  </a:txBody>
                  <a:tcPr marL="50800" marR="50800" marT="38100" marB="38100" anchor="ctr">
                    <a:lnL w="6350" cap="flat" cmpd="sng" algn="ctr">
                      <a:solidFill>
                        <a:srgbClr val="CCDDEE"/>
                      </a:solidFill>
                      <a:prstDash val="solid"/>
                      <a:round/>
                      <a:headEnd type="none" w="med" len="med"/>
                      <a:tailEnd type="none" w="med" len="med"/>
                    </a:lnL>
                    <a:lnR w="6350" cap="flat" cmpd="sng" algn="ctr">
                      <a:solidFill>
                        <a:srgbClr val="CCDDEE"/>
                      </a:solidFill>
                      <a:prstDash val="solid"/>
                      <a:round/>
                      <a:headEnd type="none" w="med" len="med"/>
                      <a:tailEnd type="none" w="med" len="med"/>
                    </a:lnR>
                    <a:lnT w="6350" cap="flat" cmpd="sng" algn="ctr">
                      <a:solidFill>
                        <a:srgbClr val="CCDDEE"/>
                      </a:solidFill>
                      <a:prstDash val="solid"/>
                      <a:round/>
                      <a:headEnd type="none" w="med" len="med"/>
                      <a:tailEnd type="none" w="med" len="med"/>
                    </a:lnT>
                    <a:lnB w="6350" cap="flat" cmpd="sng" algn="ctr">
                      <a:solidFill>
                        <a:srgbClr val="CCDDEE"/>
                      </a:solidFill>
                      <a:prstDash val="solid"/>
                      <a:round/>
                      <a:headEnd type="none" w="med" len="med"/>
                      <a:tailEnd type="none" w="med" len="med"/>
                    </a:lnB>
                    <a:solidFill>
                      <a:srgbClr val="0D2137"/>
                    </a:solidFill>
                  </a:tcPr>
                </a:tc>
                <a:extLst>
                  <a:ext uri="{0D108BD9-81ED-4DB2-BD59-A6C34878D82A}">
                    <a16:rowId xmlns:a16="http://schemas.microsoft.com/office/drawing/2014/main" val="10000"/>
                  </a:ext>
                </a:extLst>
              </a:tr>
              <a:tr h="420624">
                <a:tc>
                  <a:txBody>
                    <a:bodyPr/>
                    <a:lstStyle/>
                    <a:p>
                      <a:pPr marL="0" indent="0" algn="l">
                        <a:buNone/>
                      </a:pPr>
                      <a:r>
                        <a:rPr lang="en-US" sz="880" dirty="0">
                          <a:solidFill>
                            <a:srgbClr val="37474F"/>
                          </a:solidFill>
                        </a:rPr>
                        <a:t>HbA1c (glycated haemoglobin)</a:t>
                      </a:r>
                      <a:endParaRPr lang="en-US" sz="880" dirty="0"/>
                    </a:p>
                  </a:txBody>
                  <a:tcPr marL="50800" marR="50800" marT="38100" marB="38100" anchor="ctr">
                    <a:lnL w="6350" cap="flat" cmpd="sng" algn="ctr">
                      <a:solidFill>
                        <a:srgbClr val="CCDDEE"/>
                      </a:solidFill>
                      <a:prstDash val="solid"/>
                      <a:round/>
                      <a:headEnd type="none" w="med" len="med"/>
                      <a:tailEnd type="none" w="med" len="med"/>
                    </a:lnL>
                    <a:lnR w="6350" cap="flat" cmpd="sng" algn="ctr">
                      <a:solidFill>
                        <a:srgbClr val="CCDDEE"/>
                      </a:solidFill>
                      <a:prstDash val="solid"/>
                      <a:round/>
                      <a:headEnd type="none" w="med" len="med"/>
                      <a:tailEnd type="none" w="med" len="med"/>
                    </a:lnR>
                    <a:lnT w="6350" cap="flat" cmpd="sng" algn="ctr">
                      <a:solidFill>
                        <a:srgbClr val="CCDDEE"/>
                      </a:solidFill>
                      <a:prstDash val="solid"/>
                      <a:round/>
                      <a:headEnd type="none" w="med" len="med"/>
                      <a:tailEnd type="none" w="med" len="med"/>
                    </a:lnT>
                    <a:lnB w="6350" cap="flat" cmpd="sng" algn="ctr">
                      <a:solidFill>
                        <a:srgbClr val="CCDDEE"/>
                      </a:solidFill>
                      <a:prstDash val="solid"/>
                      <a:round/>
                      <a:headEnd type="none" w="med" len="med"/>
                      <a:tailEnd type="none" w="med" len="med"/>
                    </a:lnB>
                    <a:solidFill>
                      <a:srgbClr val="FFFFFF"/>
                    </a:solidFill>
                  </a:tcPr>
                </a:tc>
                <a:tc>
                  <a:txBody>
                    <a:bodyPr/>
                    <a:lstStyle/>
                    <a:p>
                      <a:pPr marL="0" indent="0" algn="l">
                        <a:buNone/>
                      </a:pPr>
                      <a:r>
                        <a:rPr lang="en-US" sz="880" dirty="0">
                          <a:solidFill>
                            <a:srgbClr val="37474F"/>
                          </a:solidFill>
                        </a:rPr>
                        <a:t>&lt;53 mmol/mol; every 3–6 months until stable</a:t>
                      </a:r>
                      <a:endParaRPr lang="en-US" sz="880" dirty="0"/>
                    </a:p>
                  </a:txBody>
                  <a:tcPr marL="50800" marR="50800" marT="38100" marB="38100" anchor="ctr">
                    <a:lnL w="6350" cap="flat" cmpd="sng" algn="ctr">
                      <a:solidFill>
                        <a:srgbClr val="CCDDEE"/>
                      </a:solidFill>
                      <a:prstDash val="solid"/>
                      <a:round/>
                      <a:headEnd type="none" w="med" len="med"/>
                      <a:tailEnd type="none" w="med" len="med"/>
                    </a:lnL>
                    <a:lnR w="6350" cap="flat" cmpd="sng" algn="ctr">
                      <a:solidFill>
                        <a:srgbClr val="CCDDEE"/>
                      </a:solidFill>
                      <a:prstDash val="solid"/>
                      <a:round/>
                      <a:headEnd type="none" w="med" len="med"/>
                      <a:tailEnd type="none" w="med" len="med"/>
                    </a:lnR>
                    <a:lnT w="6350" cap="flat" cmpd="sng" algn="ctr">
                      <a:solidFill>
                        <a:srgbClr val="CCDDEE"/>
                      </a:solidFill>
                      <a:prstDash val="solid"/>
                      <a:round/>
                      <a:headEnd type="none" w="med" len="med"/>
                      <a:tailEnd type="none" w="med" len="med"/>
                    </a:lnT>
                    <a:lnB w="6350" cap="flat" cmpd="sng" algn="ctr">
                      <a:solidFill>
                        <a:srgbClr val="CCDDEE"/>
                      </a:solidFill>
                      <a:prstDash val="solid"/>
                      <a:round/>
                      <a:headEnd type="none" w="med" len="med"/>
                      <a:tailEnd type="none" w="med" len="med"/>
                    </a:lnB>
                    <a:solidFill>
                      <a:srgbClr val="FFFFFF"/>
                    </a:solidFill>
                  </a:tcPr>
                </a:tc>
                <a:tc>
                  <a:txBody>
                    <a:bodyPr/>
                    <a:lstStyle/>
                    <a:p>
                      <a:pPr marL="0" indent="0" algn="l">
                        <a:buNone/>
                      </a:pPr>
                      <a:r>
                        <a:rPr lang="en-US" sz="880" dirty="0">
                          <a:solidFill>
                            <a:srgbClr val="37474F"/>
                          </a:solidFill>
                        </a:rPr>
                        <a:t>Reflects average blood glucose over ~3 months; above target = ongoing endothelial damage in Mr. D.O.</a:t>
                      </a:r>
                      <a:endParaRPr lang="en-US" sz="880" dirty="0"/>
                    </a:p>
                  </a:txBody>
                  <a:tcPr marL="50800" marR="50800" marT="38100" marB="38100" anchor="ctr">
                    <a:lnL w="6350" cap="flat" cmpd="sng" algn="ctr">
                      <a:solidFill>
                        <a:srgbClr val="CCDDEE"/>
                      </a:solidFill>
                      <a:prstDash val="solid"/>
                      <a:round/>
                      <a:headEnd type="none" w="med" len="med"/>
                      <a:tailEnd type="none" w="med" len="med"/>
                    </a:lnL>
                    <a:lnR w="6350" cap="flat" cmpd="sng" algn="ctr">
                      <a:solidFill>
                        <a:srgbClr val="CCDDEE"/>
                      </a:solidFill>
                      <a:prstDash val="solid"/>
                      <a:round/>
                      <a:headEnd type="none" w="med" len="med"/>
                      <a:tailEnd type="none" w="med" len="med"/>
                    </a:lnR>
                    <a:lnT w="6350" cap="flat" cmpd="sng" algn="ctr">
                      <a:solidFill>
                        <a:srgbClr val="CCDDEE"/>
                      </a:solidFill>
                      <a:prstDash val="solid"/>
                      <a:round/>
                      <a:headEnd type="none" w="med" len="med"/>
                      <a:tailEnd type="none" w="med" len="med"/>
                    </a:lnT>
                    <a:lnB w="6350" cap="flat" cmpd="sng" algn="ctr">
                      <a:solidFill>
                        <a:srgbClr val="CCDDEE"/>
                      </a:solidFill>
                      <a:prstDash val="solid"/>
                      <a:round/>
                      <a:headEnd type="none" w="med" len="med"/>
                      <a:tailEnd type="none" w="med" len="med"/>
                    </a:lnB>
                    <a:solidFill>
                      <a:srgbClr val="FFFFFF"/>
                    </a:solidFill>
                  </a:tcPr>
                </a:tc>
                <a:tc>
                  <a:txBody>
                    <a:bodyPr/>
                    <a:lstStyle/>
                    <a:p>
                      <a:pPr marL="0" indent="0" algn="l">
                        <a:buNone/>
                      </a:pPr>
                      <a:r>
                        <a:rPr lang="en-US" sz="880" dirty="0">
                          <a:solidFill>
                            <a:srgbClr val="37474F"/>
                          </a:solidFill>
                        </a:rPr>
                        <a:t>NICE NG28 (2022)</a:t>
                      </a:r>
                      <a:endParaRPr lang="en-US" sz="880" dirty="0"/>
                    </a:p>
                  </a:txBody>
                  <a:tcPr marL="50800" marR="50800" marT="38100" marB="38100" anchor="ctr">
                    <a:lnL w="6350" cap="flat" cmpd="sng" algn="ctr">
                      <a:solidFill>
                        <a:srgbClr val="CCDDEE"/>
                      </a:solidFill>
                      <a:prstDash val="solid"/>
                      <a:round/>
                      <a:headEnd type="none" w="med" len="med"/>
                      <a:tailEnd type="none" w="med" len="med"/>
                    </a:lnL>
                    <a:lnR w="6350" cap="flat" cmpd="sng" algn="ctr">
                      <a:solidFill>
                        <a:srgbClr val="CCDDEE"/>
                      </a:solidFill>
                      <a:prstDash val="solid"/>
                      <a:round/>
                      <a:headEnd type="none" w="med" len="med"/>
                      <a:tailEnd type="none" w="med" len="med"/>
                    </a:lnR>
                    <a:lnT w="6350" cap="flat" cmpd="sng" algn="ctr">
                      <a:solidFill>
                        <a:srgbClr val="CCDDEE"/>
                      </a:solidFill>
                      <a:prstDash val="solid"/>
                      <a:round/>
                      <a:headEnd type="none" w="med" len="med"/>
                      <a:tailEnd type="none" w="med" len="med"/>
                    </a:lnT>
                    <a:lnB w="6350" cap="flat" cmpd="sng" algn="ctr">
                      <a:solidFill>
                        <a:srgbClr val="CCDDEE"/>
                      </a:solidFill>
                      <a:prstDash val="solid"/>
                      <a:round/>
                      <a:headEnd type="none" w="med" len="med"/>
                      <a:tailEnd type="none" w="med" len="med"/>
                    </a:lnB>
                    <a:solidFill>
                      <a:srgbClr val="FFFFFF"/>
                    </a:solidFill>
                  </a:tcPr>
                </a:tc>
                <a:extLst>
                  <a:ext uri="{0D108BD9-81ED-4DB2-BD59-A6C34878D82A}">
                    <a16:rowId xmlns:a16="http://schemas.microsoft.com/office/drawing/2014/main" val="10001"/>
                  </a:ext>
                </a:extLst>
              </a:tr>
              <a:tr h="420624">
                <a:tc>
                  <a:txBody>
                    <a:bodyPr/>
                    <a:lstStyle/>
                    <a:p>
                      <a:pPr marL="0" indent="0" algn="l">
                        <a:buNone/>
                      </a:pPr>
                      <a:r>
                        <a:rPr lang="en-US" sz="880" dirty="0">
                          <a:solidFill>
                            <a:srgbClr val="37474F"/>
                          </a:solidFill>
                        </a:rPr>
                        <a:t>Blood Pressure</a:t>
                      </a:r>
                      <a:endParaRPr lang="en-US" sz="880" dirty="0"/>
                    </a:p>
                  </a:txBody>
                  <a:tcPr marL="50800" marR="50800" marT="38100" marB="38100" anchor="ctr">
                    <a:lnL w="6350" cap="flat" cmpd="sng" algn="ctr">
                      <a:solidFill>
                        <a:srgbClr val="CCDDEE"/>
                      </a:solidFill>
                      <a:prstDash val="solid"/>
                      <a:round/>
                      <a:headEnd type="none" w="med" len="med"/>
                      <a:tailEnd type="none" w="med" len="med"/>
                    </a:lnL>
                    <a:lnR w="6350" cap="flat" cmpd="sng" algn="ctr">
                      <a:solidFill>
                        <a:srgbClr val="CCDDEE"/>
                      </a:solidFill>
                      <a:prstDash val="solid"/>
                      <a:round/>
                      <a:headEnd type="none" w="med" len="med"/>
                      <a:tailEnd type="none" w="med" len="med"/>
                    </a:lnR>
                    <a:lnT w="6350" cap="flat" cmpd="sng" algn="ctr">
                      <a:solidFill>
                        <a:srgbClr val="CCDDEE"/>
                      </a:solidFill>
                      <a:prstDash val="solid"/>
                      <a:round/>
                      <a:headEnd type="none" w="med" len="med"/>
                      <a:tailEnd type="none" w="med" len="med"/>
                    </a:lnT>
                    <a:lnB w="6350" cap="flat" cmpd="sng" algn="ctr">
                      <a:solidFill>
                        <a:srgbClr val="CCDDEE"/>
                      </a:solidFill>
                      <a:prstDash val="solid"/>
                      <a:round/>
                      <a:headEnd type="none" w="med" len="med"/>
                      <a:tailEnd type="none" w="med" len="med"/>
                    </a:lnB>
                    <a:solidFill>
                      <a:srgbClr val="EEF4FF"/>
                    </a:solidFill>
                  </a:tcPr>
                </a:tc>
                <a:tc>
                  <a:txBody>
                    <a:bodyPr/>
                    <a:lstStyle/>
                    <a:p>
                      <a:pPr marL="0" indent="0" algn="l">
                        <a:buNone/>
                      </a:pPr>
                      <a:r>
                        <a:rPr lang="en-US" sz="880" dirty="0">
                          <a:solidFill>
                            <a:srgbClr val="37474F"/>
                          </a:solidFill>
                        </a:rPr>
                        <a:t>&lt;140/80 mmHg; &lt;130/80 if complications present</a:t>
                      </a:r>
                      <a:endParaRPr lang="en-US" sz="880" dirty="0"/>
                    </a:p>
                  </a:txBody>
                  <a:tcPr marL="50800" marR="50800" marT="38100" marB="38100" anchor="ctr">
                    <a:lnL w="6350" cap="flat" cmpd="sng" algn="ctr">
                      <a:solidFill>
                        <a:srgbClr val="CCDDEE"/>
                      </a:solidFill>
                      <a:prstDash val="solid"/>
                      <a:round/>
                      <a:headEnd type="none" w="med" len="med"/>
                      <a:tailEnd type="none" w="med" len="med"/>
                    </a:lnL>
                    <a:lnR w="6350" cap="flat" cmpd="sng" algn="ctr">
                      <a:solidFill>
                        <a:srgbClr val="CCDDEE"/>
                      </a:solidFill>
                      <a:prstDash val="solid"/>
                      <a:round/>
                      <a:headEnd type="none" w="med" len="med"/>
                      <a:tailEnd type="none" w="med" len="med"/>
                    </a:lnR>
                    <a:lnT w="6350" cap="flat" cmpd="sng" algn="ctr">
                      <a:solidFill>
                        <a:srgbClr val="CCDDEE"/>
                      </a:solidFill>
                      <a:prstDash val="solid"/>
                      <a:round/>
                      <a:headEnd type="none" w="med" len="med"/>
                      <a:tailEnd type="none" w="med" len="med"/>
                    </a:lnT>
                    <a:lnB w="6350" cap="flat" cmpd="sng" algn="ctr">
                      <a:solidFill>
                        <a:srgbClr val="CCDDEE"/>
                      </a:solidFill>
                      <a:prstDash val="solid"/>
                      <a:round/>
                      <a:headEnd type="none" w="med" len="med"/>
                      <a:tailEnd type="none" w="med" len="med"/>
                    </a:lnB>
                    <a:solidFill>
                      <a:srgbClr val="EEF4FF"/>
                    </a:solidFill>
                  </a:tcPr>
                </a:tc>
                <a:tc>
                  <a:txBody>
                    <a:bodyPr/>
                    <a:lstStyle/>
                    <a:p>
                      <a:pPr marL="0" indent="0" algn="l">
                        <a:buNone/>
                      </a:pPr>
                      <a:r>
                        <a:rPr lang="en-US" sz="880" dirty="0">
                          <a:solidFill>
                            <a:srgbClr val="37474F"/>
                          </a:solidFill>
                        </a:rPr>
                        <a:t>Hypertension accelerates atherosclerosis and renal damage; direct consequence of endothelial dysfunction</a:t>
                      </a:r>
                      <a:endParaRPr lang="en-US" sz="880" dirty="0"/>
                    </a:p>
                  </a:txBody>
                  <a:tcPr marL="50800" marR="50800" marT="38100" marB="38100" anchor="ctr">
                    <a:lnL w="6350" cap="flat" cmpd="sng" algn="ctr">
                      <a:solidFill>
                        <a:srgbClr val="CCDDEE"/>
                      </a:solidFill>
                      <a:prstDash val="solid"/>
                      <a:round/>
                      <a:headEnd type="none" w="med" len="med"/>
                      <a:tailEnd type="none" w="med" len="med"/>
                    </a:lnL>
                    <a:lnR w="6350" cap="flat" cmpd="sng" algn="ctr">
                      <a:solidFill>
                        <a:srgbClr val="CCDDEE"/>
                      </a:solidFill>
                      <a:prstDash val="solid"/>
                      <a:round/>
                      <a:headEnd type="none" w="med" len="med"/>
                      <a:tailEnd type="none" w="med" len="med"/>
                    </a:lnR>
                    <a:lnT w="6350" cap="flat" cmpd="sng" algn="ctr">
                      <a:solidFill>
                        <a:srgbClr val="CCDDEE"/>
                      </a:solidFill>
                      <a:prstDash val="solid"/>
                      <a:round/>
                      <a:headEnd type="none" w="med" len="med"/>
                      <a:tailEnd type="none" w="med" len="med"/>
                    </a:lnT>
                    <a:lnB w="6350" cap="flat" cmpd="sng" algn="ctr">
                      <a:solidFill>
                        <a:srgbClr val="CCDDEE"/>
                      </a:solidFill>
                      <a:prstDash val="solid"/>
                      <a:round/>
                      <a:headEnd type="none" w="med" len="med"/>
                      <a:tailEnd type="none" w="med" len="med"/>
                    </a:lnB>
                    <a:solidFill>
                      <a:srgbClr val="EEF4FF"/>
                    </a:solidFill>
                  </a:tcPr>
                </a:tc>
                <a:tc>
                  <a:txBody>
                    <a:bodyPr/>
                    <a:lstStyle/>
                    <a:p>
                      <a:pPr marL="0" indent="0" algn="l">
                        <a:buNone/>
                      </a:pPr>
                      <a:r>
                        <a:rPr lang="en-US" sz="880" dirty="0">
                          <a:solidFill>
                            <a:srgbClr val="37474F"/>
                          </a:solidFill>
                        </a:rPr>
                        <a:t>NICE NG28 (2022)</a:t>
                      </a:r>
                      <a:endParaRPr lang="en-US" sz="880" dirty="0"/>
                    </a:p>
                  </a:txBody>
                  <a:tcPr marL="50800" marR="50800" marT="38100" marB="38100" anchor="ctr">
                    <a:lnL w="6350" cap="flat" cmpd="sng" algn="ctr">
                      <a:solidFill>
                        <a:srgbClr val="CCDDEE"/>
                      </a:solidFill>
                      <a:prstDash val="solid"/>
                      <a:round/>
                      <a:headEnd type="none" w="med" len="med"/>
                      <a:tailEnd type="none" w="med" len="med"/>
                    </a:lnL>
                    <a:lnR w="6350" cap="flat" cmpd="sng" algn="ctr">
                      <a:solidFill>
                        <a:srgbClr val="CCDDEE"/>
                      </a:solidFill>
                      <a:prstDash val="solid"/>
                      <a:round/>
                      <a:headEnd type="none" w="med" len="med"/>
                      <a:tailEnd type="none" w="med" len="med"/>
                    </a:lnR>
                    <a:lnT w="6350" cap="flat" cmpd="sng" algn="ctr">
                      <a:solidFill>
                        <a:srgbClr val="CCDDEE"/>
                      </a:solidFill>
                      <a:prstDash val="solid"/>
                      <a:round/>
                      <a:headEnd type="none" w="med" len="med"/>
                      <a:tailEnd type="none" w="med" len="med"/>
                    </a:lnT>
                    <a:lnB w="6350" cap="flat" cmpd="sng" algn="ctr">
                      <a:solidFill>
                        <a:srgbClr val="CCDDEE"/>
                      </a:solidFill>
                      <a:prstDash val="solid"/>
                      <a:round/>
                      <a:headEnd type="none" w="med" len="med"/>
                      <a:tailEnd type="none" w="med" len="med"/>
                    </a:lnB>
                    <a:solidFill>
                      <a:srgbClr val="EEF4FF"/>
                    </a:solidFill>
                  </a:tcPr>
                </a:tc>
                <a:extLst>
                  <a:ext uri="{0D108BD9-81ED-4DB2-BD59-A6C34878D82A}">
                    <a16:rowId xmlns:a16="http://schemas.microsoft.com/office/drawing/2014/main" val="10002"/>
                  </a:ext>
                </a:extLst>
              </a:tr>
              <a:tr h="420624">
                <a:tc>
                  <a:txBody>
                    <a:bodyPr/>
                    <a:lstStyle/>
                    <a:p>
                      <a:pPr marL="0" indent="0" algn="l">
                        <a:buNone/>
                      </a:pPr>
                      <a:r>
                        <a:rPr lang="en-US" sz="880" dirty="0">
                          <a:solidFill>
                            <a:srgbClr val="37474F"/>
                          </a:solidFill>
                        </a:rPr>
                        <a:t>Lipid Profile (fasting)</a:t>
                      </a:r>
                      <a:endParaRPr lang="en-US" sz="880" dirty="0"/>
                    </a:p>
                  </a:txBody>
                  <a:tcPr marL="50800" marR="50800" marT="38100" marB="38100" anchor="ctr">
                    <a:lnL w="6350" cap="flat" cmpd="sng" algn="ctr">
                      <a:solidFill>
                        <a:srgbClr val="CCDDEE"/>
                      </a:solidFill>
                      <a:prstDash val="solid"/>
                      <a:round/>
                      <a:headEnd type="none" w="med" len="med"/>
                      <a:tailEnd type="none" w="med" len="med"/>
                    </a:lnL>
                    <a:lnR w="6350" cap="flat" cmpd="sng" algn="ctr">
                      <a:solidFill>
                        <a:srgbClr val="CCDDEE"/>
                      </a:solidFill>
                      <a:prstDash val="solid"/>
                      <a:round/>
                      <a:headEnd type="none" w="med" len="med"/>
                      <a:tailEnd type="none" w="med" len="med"/>
                    </a:lnR>
                    <a:lnT w="6350" cap="flat" cmpd="sng" algn="ctr">
                      <a:solidFill>
                        <a:srgbClr val="CCDDEE"/>
                      </a:solidFill>
                      <a:prstDash val="solid"/>
                      <a:round/>
                      <a:headEnd type="none" w="med" len="med"/>
                      <a:tailEnd type="none" w="med" len="med"/>
                    </a:lnT>
                    <a:lnB w="6350" cap="flat" cmpd="sng" algn="ctr">
                      <a:solidFill>
                        <a:srgbClr val="CCDDEE"/>
                      </a:solidFill>
                      <a:prstDash val="solid"/>
                      <a:round/>
                      <a:headEnd type="none" w="med" len="med"/>
                      <a:tailEnd type="none" w="med" len="med"/>
                    </a:lnB>
                    <a:solidFill>
                      <a:srgbClr val="FFFFFF"/>
                    </a:solidFill>
                  </a:tcPr>
                </a:tc>
                <a:tc>
                  <a:txBody>
                    <a:bodyPr/>
                    <a:lstStyle/>
                    <a:p>
                      <a:pPr marL="0" indent="0" algn="l">
                        <a:buNone/>
                      </a:pPr>
                      <a:r>
                        <a:rPr lang="en-US" sz="880" dirty="0">
                          <a:solidFill>
                            <a:srgbClr val="37474F"/>
                          </a:solidFill>
                        </a:rPr>
                        <a:t>LDL-C &lt;2.0 mmol/L; annually</a:t>
                      </a:r>
                      <a:endParaRPr lang="en-US" sz="880" dirty="0"/>
                    </a:p>
                  </a:txBody>
                  <a:tcPr marL="50800" marR="50800" marT="38100" marB="38100" anchor="ctr">
                    <a:lnL w="6350" cap="flat" cmpd="sng" algn="ctr">
                      <a:solidFill>
                        <a:srgbClr val="CCDDEE"/>
                      </a:solidFill>
                      <a:prstDash val="solid"/>
                      <a:round/>
                      <a:headEnd type="none" w="med" len="med"/>
                      <a:tailEnd type="none" w="med" len="med"/>
                    </a:lnL>
                    <a:lnR w="6350" cap="flat" cmpd="sng" algn="ctr">
                      <a:solidFill>
                        <a:srgbClr val="CCDDEE"/>
                      </a:solidFill>
                      <a:prstDash val="solid"/>
                      <a:round/>
                      <a:headEnd type="none" w="med" len="med"/>
                      <a:tailEnd type="none" w="med" len="med"/>
                    </a:lnR>
                    <a:lnT w="6350" cap="flat" cmpd="sng" algn="ctr">
                      <a:solidFill>
                        <a:srgbClr val="CCDDEE"/>
                      </a:solidFill>
                      <a:prstDash val="solid"/>
                      <a:round/>
                      <a:headEnd type="none" w="med" len="med"/>
                      <a:tailEnd type="none" w="med" len="med"/>
                    </a:lnT>
                    <a:lnB w="6350" cap="flat" cmpd="sng" algn="ctr">
                      <a:solidFill>
                        <a:srgbClr val="CCDDEE"/>
                      </a:solidFill>
                      <a:prstDash val="solid"/>
                      <a:round/>
                      <a:headEnd type="none" w="med" len="med"/>
                      <a:tailEnd type="none" w="med" len="med"/>
                    </a:lnB>
                    <a:solidFill>
                      <a:srgbClr val="FFFFFF"/>
                    </a:solidFill>
                  </a:tcPr>
                </a:tc>
                <a:tc>
                  <a:txBody>
                    <a:bodyPr/>
                    <a:lstStyle/>
                    <a:p>
                      <a:pPr marL="0" indent="0" algn="l">
                        <a:buNone/>
                      </a:pPr>
                      <a:r>
                        <a:rPr lang="en-US" sz="880" dirty="0">
                          <a:solidFill>
                            <a:srgbClr val="37474F"/>
                          </a:solidFill>
                        </a:rPr>
                        <a:t>Elevated LDL drives plaque formation in coronary arteries; dyslipidaemia is a key cardiovascular risk modifier</a:t>
                      </a:r>
                      <a:endParaRPr lang="en-US" sz="880" dirty="0"/>
                    </a:p>
                  </a:txBody>
                  <a:tcPr marL="50800" marR="50800" marT="38100" marB="38100" anchor="ctr">
                    <a:lnL w="6350" cap="flat" cmpd="sng" algn="ctr">
                      <a:solidFill>
                        <a:srgbClr val="CCDDEE"/>
                      </a:solidFill>
                      <a:prstDash val="solid"/>
                      <a:round/>
                      <a:headEnd type="none" w="med" len="med"/>
                      <a:tailEnd type="none" w="med" len="med"/>
                    </a:lnL>
                    <a:lnR w="6350" cap="flat" cmpd="sng" algn="ctr">
                      <a:solidFill>
                        <a:srgbClr val="CCDDEE"/>
                      </a:solidFill>
                      <a:prstDash val="solid"/>
                      <a:round/>
                      <a:headEnd type="none" w="med" len="med"/>
                      <a:tailEnd type="none" w="med" len="med"/>
                    </a:lnR>
                    <a:lnT w="6350" cap="flat" cmpd="sng" algn="ctr">
                      <a:solidFill>
                        <a:srgbClr val="CCDDEE"/>
                      </a:solidFill>
                      <a:prstDash val="solid"/>
                      <a:round/>
                      <a:headEnd type="none" w="med" len="med"/>
                      <a:tailEnd type="none" w="med" len="med"/>
                    </a:lnT>
                    <a:lnB w="6350" cap="flat" cmpd="sng" algn="ctr">
                      <a:solidFill>
                        <a:srgbClr val="CCDDEE"/>
                      </a:solidFill>
                      <a:prstDash val="solid"/>
                      <a:round/>
                      <a:headEnd type="none" w="med" len="med"/>
                      <a:tailEnd type="none" w="med" len="med"/>
                    </a:lnB>
                    <a:solidFill>
                      <a:srgbClr val="FFFFFF"/>
                    </a:solidFill>
                  </a:tcPr>
                </a:tc>
                <a:tc>
                  <a:txBody>
                    <a:bodyPr/>
                    <a:lstStyle/>
                    <a:p>
                      <a:pPr marL="0" indent="0" algn="l">
                        <a:buNone/>
                      </a:pPr>
                      <a:r>
                        <a:rPr lang="en-US" sz="880" dirty="0">
                          <a:solidFill>
                            <a:srgbClr val="37474F"/>
                          </a:solidFill>
                        </a:rPr>
                        <a:t>NICE NG238 (2023)</a:t>
                      </a:r>
                      <a:endParaRPr lang="en-US" sz="880" dirty="0"/>
                    </a:p>
                  </a:txBody>
                  <a:tcPr marL="50800" marR="50800" marT="38100" marB="38100" anchor="ctr">
                    <a:lnL w="6350" cap="flat" cmpd="sng" algn="ctr">
                      <a:solidFill>
                        <a:srgbClr val="CCDDEE"/>
                      </a:solidFill>
                      <a:prstDash val="solid"/>
                      <a:round/>
                      <a:headEnd type="none" w="med" len="med"/>
                      <a:tailEnd type="none" w="med" len="med"/>
                    </a:lnL>
                    <a:lnR w="6350" cap="flat" cmpd="sng" algn="ctr">
                      <a:solidFill>
                        <a:srgbClr val="CCDDEE"/>
                      </a:solidFill>
                      <a:prstDash val="solid"/>
                      <a:round/>
                      <a:headEnd type="none" w="med" len="med"/>
                      <a:tailEnd type="none" w="med" len="med"/>
                    </a:lnR>
                    <a:lnT w="6350" cap="flat" cmpd="sng" algn="ctr">
                      <a:solidFill>
                        <a:srgbClr val="CCDDEE"/>
                      </a:solidFill>
                      <a:prstDash val="solid"/>
                      <a:round/>
                      <a:headEnd type="none" w="med" len="med"/>
                      <a:tailEnd type="none" w="med" len="med"/>
                    </a:lnT>
                    <a:lnB w="6350" cap="flat" cmpd="sng" algn="ctr">
                      <a:solidFill>
                        <a:srgbClr val="CCDDEE"/>
                      </a:solidFill>
                      <a:prstDash val="solid"/>
                      <a:round/>
                      <a:headEnd type="none" w="med" len="med"/>
                      <a:tailEnd type="none" w="med" len="med"/>
                    </a:lnB>
                    <a:solidFill>
                      <a:srgbClr val="FFFFFF"/>
                    </a:solidFill>
                  </a:tcPr>
                </a:tc>
                <a:extLst>
                  <a:ext uri="{0D108BD9-81ED-4DB2-BD59-A6C34878D82A}">
                    <a16:rowId xmlns:a16="http://schemas.microsoft.com/office/drawing/2014/main" val="10003"/>
                  </a:ext>
                </a:extLst>
              </a:tr>
              <a:tr h="420624">
                <a:tc>
                  <a:txBody>
                    <a:bodyPr/>
                    <a:lstStyle/>
                    <a:p>
                      <a:pPr marL="0" indent="0" algn="l">
                        <a:buNone/>
                      </a:pPr>
                      <a:r>
                        <a:rPr lang="en-US" sz="880" dirty="0">
                          <a:solidFill>
                            <a:srgbClr val="37474F"/>
                          </a:solidFill>
                        </a:rPr>
                        <a:t>Kidney function (eGFR + ACR)</a:t>
                      </a:r>
                      <a:endParaRPr lang="en-US" sz="880" dirty="0"/>
                    </a:p>
                  </a:txBody>
                  <a:tcPr marL="50800" marR="50800" marT="38100" marB="38100" anchor="ctr">
                    <a:lnL w="6350" cap="flat" cmpd="sng" algn="ctr">
                      <a:solidFill>
                        <a:srgbClr val="CCDDEE"/>
                      </a:solidFill>
                      <a:prstDash val="solid"/>
                      <a:round/>
                      <a:headEnd type="none" w="med" len="med"/>
                      <a:tailEnd type="none" w="med" len="med"/>
                    </a:lnL>
                    <a:lnR w="6350" cap="flat" cmpd="sng" algn="ctr">
                      <a:solidFill>
                        <a:srgbClr val="CCDDEE"/>
                      </a:solidFill>
                      <a:prstDash val="solid"/>
                      <a:round/>
                      <a:headEnd type="none" w="med" len="med"/>
                      <a:tailEnd type="none" w="med" len="med"/>
                    </a:lnR>
                    <a:lnT w="6350" cap="flat" cmpd="sng" algn="ctr">
                      <a:solidFill>
                        <a:srgbClr val="CCDDEE"/>
                      </a:solidFill>
                      <a:prstDash val="solid"/>
                      <a:round/>
                      <a:headEnd type="none" w="med" len="med"/>
                      <a:tailEnd type="none" w="med" len="med"/>
                    </a:lnT>
                    <a:lnB w="6350" cap="flat" cmpd="sng" algn="ctr">
                      <a:solidFill>
                        <a:srgbClr val="CCDDEE"/>
                      </a:solidFill>
                      <a:prstDash val="solid"/>
                      <a:round/>
                      <a:headEnd type="none" w="med" len="med"/>
                      <a:tailEnd type="none" w="med" len="med"/>
                    </a:lnB>
                    <a:solidFill>
                      <a:srgbClr val="EEF4FF"/>
                    </a:solidFill>
                  </a:tcPr>
                </a:tc>
                <a:tc>
                  <a:txBody>
                    <a:bodyPr/>
                    <a:lstStyle/>
                    <a:p>
                      <a:pPr marL="0" indent="0" algn="l">
                        <a:buNone/>
                      </a:pPr>
                      <a:r>
                        <a:rPr lang="en-US" sz="880" dirty="0">
                          <a:solidFill>
                            <a:srgbClr val="37474F"/>
                          </a:solidFill>
                        </a:rPr>
                        <a:t>Annually; flag if eGFR &lt;60 or ACR rising</a:t>
                      </a:r>
                      <a:endParaRPr lang="en-US" sz="880" dirty="0"/>
                    </a:p>
                  </a:txBody>
                  <a:tcPr marL="50800" marR="50800" marT="38100" marB="38100" anchor="ctr">
                    <a:lnL w="6350" cap="flat" cmpd="sng" algn="ctr">
                      <a:solidFill>
                        <a:srgbClr val="CCDDEE"/>
                      </a:solidFill>
                      <a:prstDash val="solid"/>
                      <a:round/>
                      <a:headEnd type="none" w="med" len="med"/>
                      <a:tailEnd type="none" w="med" len="med"/>
                    </a:lnL>
                    <a:lnR w="6350" cap="flat" cmpd="sng" algn="ctr">
                      <a:solidFill>
                        <a:srgbClr val="CCDDEE"/>
                      </a:solidFill>
                      <a:prstDash val="solid"/>
                      <a:round/>
                      <a:headEnd type="none" w="med" len="med"/>
                      <a:tailEnd type="none" w="med" len="med"/>
                    </a:lnR>
                    <a:lnT w="6350" cap="flat" cmpd="sng" algn="ctr">
                      <a:solidFill>
                        <a:srgbClr val="CCDDEE"/>
                      </a:solidFill>
                      <a:prstDash val="solid"/>
                      <a:round/>
                      <a:headEnd type="none" w="med" len="med"/>
                      <a:tailEnd type="none" w="med" len="med"/>
                    </a:lnT>
                    <a:lnB w="6350" cap="flat" cmpd="sng" algn="ctr">
                      <a:solidFill>
                        <a:srgbClr val="CCDDEE"/>
                      </a:solidFill>
                      <a:prstDash val="solid"/>
                      <a:round/>
                      <a:headEnd type="none" w="med" len="med"/>
                      <a:tailEnd type="none" w="med" len="med"/>
                    </a:lnB>
                    <a:solidFill>
                      <a:srgbClr val="EEF4FF"/>
                    </a:solidFill>
                  </a:tcPr>
                </a:tc>
                <a:tc>
                  <a:txBody>
                    <a:bodyPr/>
                    <a:lstStyle/>
                    <a:p>
                      <a:pPr marL="0" indent="0" algn="l">
                        <a:buNone/>
                      </a:pPr>
                      <a:r>
                        <a:rPr lang="en-US" sz="880" dirty="0">
                          <a:solidFill>
                            <a:srgbClr val="37474F"/>
                          </a:solidFill>
                        </a:rPr>
                        <a:t>Diabetic nephropathy: hyperglycaemia damages glomerular capillaries — early detection prevents renal failure</a:t>
                      </a:r>
                      <a:endParaRPr lang="en-US" sz="880" dirty="0"/>
                    </a:p>
                  </a:txBody>
                  <a:tcPr marL="50800" marR="50800" marT="38100" marB="38100" anchor="ctr">
                    <a:lnL w="6350" cap="flat" cmpd="sng" algn="ctr">
                      <a:solidFill>
                        <a:srgbClr val="CCDDEE"/>
                      </a:solidFill>
                      <a:prstDash val="solid"/>
                      <a:round/>
                      <a:headEnd type="none" w="med" len="med"/>
                      <a:tailEnd type="none" w="med" len="med"/>
                    </a:lnL>
                    <a:lnR w="6350" cap="flat" cmpd="sng" algn="ctr">
                      <a:solidFill>
                        <a:srgbClr val="CCDDEE"/>
                      </a:solidFill>
                      <a:prstDash val="solid"/>
                      <a:round/>
                      <a:headEnd type="none" w="med" len="med"/>
                      <a:tailEnd type="none" w="med" len="med"/>
                    </a:lnR>
                    <a:lnT w="6350" cap="flat" cmpd="sng" algn="ctr">
                      <a:solidFill>
                        <a:srgbClr val="CCDDEE"/>
                      </a:solidFill>
                      <a:prstDash val="solid"/>
                      <a:round/>
                      <a:headEnd type="none" w="med" len="med"/>
                      <a:tailEnd type="none" w="med" len="med"/>
                    </a:lnT>
                    <a:lnB w="6350" cap="flat" cmpd="sng" algn="ctr">
                      <a:solidFill>
                        <a:srgbClr val="CCDDEE"/>
                      </a:solidFill>
                      <a:prstDash val="solid"/>
                      <a:round/>
                      <a:headEnd type="none" w="med" len="med"/>
                      <a:tailEnd type="none" w="med" len="med"/>
                    </a:lnB>
                    <a:solidFill>
                      <a:srgbClr val="EEF4FF"/>
                    </a:solidFill>
                  </a:tcPr>
                </a:tc>
                <a:tc>
                  <a:txBody>
                    <a:bodyPr/>
                    <a:lstStyle/>
                    <a:p>
                      <a:pPr marL="0" indent="0" algn="l">
                        <a:buNone/>
                      </a:pPr>
                      <a:r>
                        <a:rPr lang="en-US" sz="880" dirty="0">
                          <a:solidFill>
                            <a:srgbClr val="37474F"/>
                          </a:solidFill>
                        </a:rPr>
                        <a:t>NICE NG28 (2022)</a:t>
                      </a:r>
                      <a:endParaRPr lang="en-US" sz="880" dirty="0"/>
                    </a:p>
                  </a:txBody>
                  <a:tcPr marL="50800" marR="50800" marT="38100" marB="38100" anchor="ctr">
                    <a:lnL w="6350" cap="flat" cmpd="sng" algn="ctr">
                      <a:solidFill>
                        <a:srgbClr val="CCDDEE"/>
                      </a:solidFill>
                      <a:prstDash val="solid"/>
                      <a:round/>
                      <a:headEnd type="none" w="med" len="med"/>
                      <a:tailEnd type="none" w="med" len="med"/>
                    </a:lnL>
                    <a:lnR w="6350" cap="flat" cmpd="sng" algn="ctr">
                      <a:solidFill>
                        <a:srgbClr val="CCDDEE"/>
                      </a:solidFill>
                      <a:prstDash val="solid"/>
                      <a:round/>
                      <a:headEnd type="none" w="med" len="med"/>
                      <a:tailEnd type="none" w="med" len="med"/>
                    </a:lnR>
                    <a:lnT w="6350" cap="flat" cmpd="sng" algn="ctr">
                      <a:solidFill>
                        <a:srgbClr val="CCDDEE"/>
                      </a:solidFill>
                      <a:prstDash val="solid"/>
                      <a:round/>
                      <a:headEnd type="none" w="med" len="med"/>
                      <a:tailEnd type="none" w="med" len="med"/>
                    </a:lnT>
                    <a:lnB w="6350" cap="flat" cmpd="sng" algn="ctr">
                      <a:solidFill>
                        <a:srgbClr val="CCDDEE"/>
                      </a:solidFill>
                      <a:prstDash val="solid"/>
                      <a:round/>
                      <a:headEnd type="none" w="med" len="med"/>
                      <a:tailEnd type="none" w="med" len="med"/>
                    </a:lnB>
                    <a:solidFill>
                      <a:srgbClr val="EEF4FF"/>
                    </a:solidFill>
                  </a:tcPr>
                </a:tc>
                <a:extLst>
                  <a:ext uri="{0D108BD9-81ED-4DB2-BD59-A6C34878D82A}">
                    <a16:rowId xmlns:a16="http://schemas.microsoft.com/office/drawing/2014/main" val="10004"/>
                  </a:ext>
                </a:extLst>
              </a:tr>
              <a:tr h="420624">
                <a:tc>
                  <a:txBody>
                    <a:bodyPr/>
                    <a:lstStyle/>
                    <a:p>
                      <a:pPr marL="0" indent="0" algn="l">
                        <a:buNone/>
                      </a:pPr>
                      <a:r>
                        <a:rPr lang="en-US" sz="880" dirty="0">
                          <a:solidFill>
                            <a:srgbClr val="37474F"/>
                          </a:solidFill>
                        </a:rPr>
                        <a:t>Diabetic foot assessment</a:t>
                      </a:r>
                      <a:endParaRPr lang="en-US" sz="880" dirty="0"/>
                    </a:p>
                  </a:txBody>
                  <a:tcPr marL="50800" marR="50800" marT="38100" marB="38100" anchor="ctr">
                    <a:lnL w="6350" cap="flat" cmpd="sng" algn="ctr">
                      <a:solidFill>
                        <a:srgbClr val="CCDDEE"/>
                      </a:solidFill>
                      <a:prstDash val="solid"/>
                      <a:round/>
                      <a:headEnd type="none" w="med" len="med"/>
                      <a:tailEnd type="none" w="med" len="med"/>
                    </a:lnL>
                    <a:lnR w="6350" cap="flat" cmpd="sng" algn="ctr">
                      <a:solidFill>
                        <a:srgbClr val="CCDDEE"/>
                      </a:solidFill>
                      <a:prstDash val="solid"/>
                      <a:round/>
                      <a:headEnd type="none" w="med" len="med"/>
                      <a:tailEnd type="none" w="med" len="med"/>
                    </a:lnR>
                    <a:lnT w="6350" cap="flat" cmpd="sng" algn="ctr">
                      <a:solidFill>
                        <a:srgbClr val="CCDDEE"/>
                      </a:solidFill>
                      <a:prstDash val="solid"/>
                      <a:round/>
                      <a:headEnd type="none" w="med" len="med"/>
                      <a:tailEnd type="none" w="med" len="med"/>
                    </a:lnT>
                    <a:lnB w="6350" cap="flat" cmpd="sng" algn="ctr">
                      <a:solidFill>
                        <a:srgbClr val="CCDDEE"/>
                      </a:solidFill>
                      <a:prstDash val="solid"/>
                      <a:round/>
                      <a:headEnd type="none" w="med" len="med"/>
                      <a:tailEnd type="none" w="med" len="med"/>
                    </a:lnB>
                    <a:solidFill>
                      <a:srgbClr val="FFFFFF"/>
                    </a:solidFill>
                  </a:tcPr>
                </a:tc>
                <a:tc>
                  <a:txBody>
                    <a:bodyPr/>
                    <a:lstStyle/>
                    <a:p>
                      <a:pPr marL="0" indent="0" algn="l">
                        <a:buNone/>
                      </a:pPr>
                      <a:r>
                        <a:rPr lang="en-US" sz="880" dirty="0">
                          <a:solidFill>
                            <a:srgbClr val="37474F"/>
                          </a:solidFill>
                        </a:rPr>
                        <a:t>Annually by trained clinician</a:t>
                      </a:r>
                      <a:endParaRPr lang="en-US" sz="880" dirty="0"/>
                    </a:p>
                  </a:txBody>
                  <a:tcPr marL="50800" marR="50800" marT="38100" marB="38100" anchor="ctr">
                    <a:lnL w="6350" cap="flat" cmpd="sng" algn="ctr">
                      <a:solidFill>
                        <a:srgbClr val="CCDDEE"/>
                      </a:solidFill>
                      <a:prstDash val="solid"/>
                      <a:round/>
                      <a:headEnd type="none" w="med" len="med"/>
                      <a:tailEnd type="none" w="med" len="med"/>
                    </a:lnL>
                    <a:lnR w="6350" cap="flat" cmpd="sng" algn="ctr">
                      <a:solidFill>
                        <a:srgbClr val="CCDDEE"/>
                      </a:solidFill>
                      <a:prstDash val="solid"/>
                      <a:round/>
                      <a:headEnd type="none" w="med" len="med"/>
                      <a:tailEnd type="none" w="med" len="med"/>
                    </a:lnR>
                    <a:lnT w="6350" cap="flat" cmpd="sng" algn="ctr">
                      <a:solidFill>
                        <a:srgbClr val="CCDDEE"/>
                      </a:solidFill>
                      <a:prstDash val="solid"/>
                      <a:round/>
                      <a:headEnd type="none" w="med" len="med"/>
                      <a:tailEnd type="none" w="med" len="med"/>
                    </a:lnT>
                    <a:lnB w="6350" cap="flat" cmpd="sng" algn="ctr">
                      <a:solidFill>
                        <a:srgbClr val="CCDDEE"/>
                      </a:solidFill>
                      <a:prstDash val="solid"/>
                      <a:round/>
                      <a:headEnd type="none" w="med" len="med"/>
                      <a:tailEnd type="none" w="med" len="med"/>
                    </a:lnB>
                    <a:solidFill>
                      <a:srgbClr val="FFFFFF"/>
                    </a:solidFill>
                  </a:tcPr>
                </a:tc>
                <a:tc>
                  <a:txBody>
                    <a:bodyPr/>
                    <a:lstStyle/>
                    <a:p>
                      <a:pPr marL="0" indent="0" algn="l">
                        <a:buNone/>
                      </a:pPr>
                      <a:r>
                        <a:rPr lang="en-US" sz="880" dirty="0">
                          <a:solidFill>
                            <a:srgbClr val="37474F"/>
                          </a:solidFill>
                        </a:rPr>
                        <a:t>Peripheral neuropathy + poor perfusion → reduced sensation → ulceration risk; amputation preventable with monitoring</a:t>
                      </a:r>
                      <a:endParaRPr lang="en-US" sz="880" dirty="0"/>
                    </a:p>
                  </a:txBody>
                  <a:tcPr marL="50800" marR="50800" marT="38100" marB="38100" anchor="ctr">
                    <a:lnL w="6350" cap="flat" cmpd="sng" algn="ctr">
                      <a:solidFill>
                        <a:srgbClr val="CCDDEE"/>
                      </a:solidFill>
                      <a:prstDash val="solid"/>
                      <a:round/>
                      <a:headEnd type="none" w="med" len="med"/>
                      <a:tailEnd type="none" w="med" len="med"/>
                    </a:lnL>
                    <a:lnR w="6350" cap="flat" cmpd="sng" algn="ctr">
                      <a:solidFill>
                        <a:srgbClr val="CCDDEE"/>
                      </a:solidFill>
                      <a:prstDash val="solid"/>
                      <a:round/>
                      <a:headEnd type="none" w="med" len="med"/>
                      <a:tailEnd type="none" w="med" len="med"/>
                    </a:lnR>
                    <a:lnT w="6350" cap="flat" cmpd="sng" algn="ctr">
                      <a:solidFill>
                        <a:srgbClr val="CCDDEE"/>
                      </a:solidFill>
                      <a:prstDash val="solid"/>
                      <a:round/>
                      <a:headEnd type="none" w="med" len="med"/>
                      <a:tailEnd type="none" w="med" len="med"/>
                    </a:lnT>
                    <a:lnB w="6350" cap="flat" cmpd="sng" algn="ctr">
                      <a:solidFill>
                        <a:srgbClr val="CCDDEE"/>
                      </a:solidFill>
                      <a:prstDash val="solid"/>
                      <a:round/>
                      <a:headEnd type="none" w="med" len="med"/>
                      <a:tailEnd type="none" w="med" len="med"/>
                    </a:lnB>
                    <a:solidFill>
                      <a:srgbClr val="FFFFFF"/>
                    </a:solidFill>
                  </a:tcPr>
                </a:tc>
                <a:tc>
                  <a:txBody>
                    <a:bodyPr/>
                    <a:lstStyle/>
                    <a:p>
                      <a:pPr marL="0" indent="0" algn="l">
                        <a:buNone/>
                      </a:pPr>
                      <a:r>
                        <a:rPr lang="en-US" sz="880" dirty="0">
                          <a:solidFill>
                            <a:srgbClr val="37474F"/>
                          </a:solidFill>
                        </a:rPr>
                        <a:t>NICE NG19 (2015)</a:t>
                      </a:r>
                      <a:endParaRPr lang="en-US" sz="880" dirty="0"/>
                    </a:p>
                  </a:txBody>
                  <a:tcPr marL="50800" marR="50800" marT="38100" marB="38100" anchor="ctr">
                    <a:lnL w="6350" cap="flat" cmpd="sng" algn="ctr">
                      <a:solidFill>
                        <a:srgbClr val="CCDDEE"/>
                      </a:solidFill>
                      <a:prstDash val="solid"/>
                      <a:round/>
                      <a:headEnd type="none" w="med" len="med"/>
                      <a:tailEnd type="none" w="med" len="med"/>
                    </a:lnL>
                    <a:lnR w="6350" cap="flat" cmpd="sng" algn="ctr">
                      <a:solidFill>
                        <a:srgbClr val="CCDDEE"/>
                      </a:solidFill>
                      <a:prstDash val="solid"/>
                      <a:round/>
                      <a:headEnd type="none" w="med" len="med"/>
                      <a:tailEnd type="none" w="med" len="med"/>
                    </a:lnR>
                    <a:lnT w="6350" cap="flat" cmpd="sng" algn="ctr">
                      <a:solidFill>
                        <a:srgbClr val="CCDDEE"/>
                      </a:solidFill>
                      <a:prstDash val="solid"/>
                      <a:round/>
                      <a:headEnd type="none" w="med" len="med"/>
                      <a:tailEnd type="none" w="med" len="med"/>
                    </a:lnT>
                    <a:lnB w="6350" cap="flat" cmpd="sng" algn="ctr">
                      <a:solidFill>
                        <a:srgbClr val="CCDDEE"/>
                      </a:solidFill>
                      <a:prstDash val="solid"/>
                      <a:round/>
                      <a:headEnd type="none" w="med" len="med"/>
                      <a:tailEnd type="none" w="med" len="med"/>
                    </a:lnB>
                    <a:solidFill>
                      <a:srgbClr val="FFFFFF"/>
                    </a:solidFill>
                  </a:tcPr>
                </a:tc>
                <a:extLst>
                  <a:ext uri="{0D108BD9-81ED-4DB2-BD59-A6C34878D82A}">
                    <a16:rowId xmlns:a16="http://schemas.microsoft.com/office/drawing/2014/main" val="10005"/>
                  </a:ext>
                </a:extLst>
              </a:tr>
              <a:tr h="420624">
                <a:tc>
                  <a:txBody>
                    <a:bodyPr/>
                    <a:lstStyle/>
                    <a:p>
                      <a:pPr marL="0" indent="0" algn="l">
                        <a:buNone/>
                      </a:pPr>
                      <a:r>
                        <a:rPr lang="en-US" sz="880" dirty="0">
                          <a:solidFill>
                            <a:srgbClr val="37474F"/>
                          </a:solidFill>
                        </a:rPr>
                        <a:t>Retinal (eye) screening</a:t>
                      </a:r>
                      <a:endParaRPr lang="en-US" sz="880" dirty="0"/>
                    </a:p>
                  </a:txBody>
                  <a:tcPr marL="50800" marR="50800" marT="38100" marB="38100" anchor="ctr">
                    <a:lnL w="6350" cap="flat" cmpd="sng" algn="ctr">
                      <a:solidFill>
                        <a:srgbClr val="CCDDEE"/>
                      </a:solidFill>
                      <a:prstDash val="solid"/>
                      <a:round/>
                      <a:headEnd type="none" w="med" len="med"/>
                      <a:tailEnd type="none" w="med" len="med"/>
                    </a:lnL>
                    <a:lnR w="6350" cap="flat" cmpd="sng" algn="ctr">
                      <a:solidFill>
                        <a:srgbClr val="CCDDEE"/>
                      </a:solidFill>
                      <a:prstDash val="solid"/>
                      <a:round/>
                      <a:headEnd type="none" w="med" len="med"/>
                      <a:tailEnd type="none" w="med" len="med"/>
                    </a:lnR>
                    <a:lnT w="6350" cap="flat" cmpd="sng" algn="ctr">
                      <a:solidFill>
                        <a:srgbClr val="CCDDEE"/>
                      </a:solidFill>
                      <a:prstDash val="solid"/>
                      <a:round/>
                      <a:headEnd type="none" w="med" len="med"/>
                      <a:tailEnd type="none" w="med" len="med"/>
                    </a:lnT>
                    <a:lnB w="6350" cap="flat" cmpd="sng" algn="ctr">
                      <a:solidFill>
                        <a:srgbClr val="CCDDEE"/>
                      </a:solidFill>
                      <a:prstDash val="solid"/>
                      <a:round/>
                      <a:headEnd type="none" w="med" len="med"/>
                      <a:tailEnd type="none" w="med" len="med"/>
                    </a:lnB>
                    <a:solidFill>
                      <a:srgbClr val="EEF4FF"/>
                    </a:solidFill>
                  </a:tcPr>
                </a:tc>
                <a:tc>
                  <a:txBody>
                    <a:bodyPr/>
                    <a:lstStyle/>
                    <a:p>
                      <a:pPr marL="0" indent="0" algn="l">
                        <a:buNone/>
                      </a:pPr>
                      <a:r>
                        <a:rPr lang="en-US" sz="880" dirty="0">
                          <a:solidFill>
                            <a:srgbClr val="37474F"/>
                          </a:solidFill>
                        </a:rPr>
                        <a:t>Annual digital retinal photography</a:t>
                      </a:r>
                      <a:endParaRPr lang="en-US" sz="880" dirty="0"/>
                    </a:p>
                  </a:txBody>
                  <a:tcPr marL="50800" marR="50800" marT="38100" marB="38100" anchor="ctr">
                    <a:lnL w="6350" cap="flat" cmpd="sng" algn="ctr">
                      <a:solidFill>
                        <a:srgbClr val="CCDDEE"/>
                      </a:solidFill>
                      <a:prstDash val="solid"/>
                      <a:round/>
                      <a:headEnd type="none" w="med" len="med"/>
                      <a:tailEnd type="none" w="med" len="med"/>
                    </a:lnL>
                    <a:lnR w="6350" cap="flat" cmpd="sng" algn="ctr">
                      <a:solidFill>
                        <a:srgbClr val="CCDDEE"/>
                      </a:solidFill>
                      <a:prstDash val="solid"/>
                      <a:round/>
                      <a:headEnd type="none" w="med" len="med"/>
                      <a:tailEnd type="none" w="med" len="med"/>
                    </a:lnR>
                    <a:lnT w="6350" cap="flat" cmpd="sng" algn="ctr">
                      <a:solidFill>
                        <a:srgbClr val="CCDDEE"/>
                      </a:solidFill>
                      <a:prstDash val="solid"/>
                      <a:round/>
                      <a:headEnd type="none" w="med" len="med"/>
                      <a:tailEnd type="none" w="med" len="med"/>
                    </a:lnT>
                    <a:lnB w="6350" cap="flat" cmpd="sng" algn="ctr">
                      <a:solidFill>
                        <a:srgbClr val="CCDDEE"/>
                      </a:solidFill>
                      <a:prstDash val="solid"/>
                      <a:round/>
                      <a:headEnd type="none" w="med" len="med"/>
                      <a:tailEnd type="none" w="med" len="med"/>
                    </a:lnB>
                    <a:solidFill>
                      <a:srgbClr val="EEF4FF"/>
                    </a:solidFill>
                  </a:tcPr>
                </a:tc>
                <a:tc>
                  <a:txBody>
                    <a:bodyPr/>
                    <a:lstStyle/>
                    <a:p>
                      <a:pPr marL="0" indent="0" algn="l">
                        <a:buNone/>
                      </a:pPr>
                      <a:r>
                        <a:rPr lang="en-US" sz="880" dirty="0">
                          <a:solidFill>
                            <a:srgbClr val="37474F"/>
                          </a:solidFill>
                        </a:rPr>
                        <a:t>Retinopathy — capillary damage in the retina from hyperglycaemia — is a leading cause of preventable blindness</a:t>
                      </a:r>
                      <a:endParaRPr lang="en-US" sz="880" dirty="0"/>
                    </a:p>
                  </a:txBody>
                  <a:tcPr marL="50800" marR="50800" marT="38100" marB="38100" anchor="ctr">
                    <a:lnL w="6350" cap="flat" cmpd="sng" algn="ctr">
                      <a:solidFill>
                        <a:srgbClr val="CCDDEE"/>
                      </a:solidFill>
                      <a:prstDash val="solid"/>
                      <a:round/>
                      <a:headEnd type="none" w="med" len="med"/>
                      <a:tailEnd type="none" w="med" len="med"/>
                    </a:lnL>
                    <a:lnR w="6350" cap="flat" cmpd="sng" algn="ctr">
                      <a:solidFill>
                        <a:srgbClr val="CCDDEE"/>
                      </a:solidFill>
                      <a:prstDash val="solid"/>
                      <a:round/>
                      <a:headEnd type="none" w="med" len="med"/>
                      <a:tailEnd type="none" w="med" len="med"/>
                    </a:lnR>
                    <a:lnT w="6350" cap="flat" cmpd="sng" algn="ctr">
                      <a:solidFill>
                        <a:srgbClr val="CCDDEE"/>
                      </a:solidFill>
                      <a:prstDash val="solid"/>
                      <a:round/>
                      <a:headEnd type="none" w="med" len="med"/>
                      <a:tailEnd type="none" w="med" len="med"/>
                    </a:lnT>
                    <a:lnB w="6350" cap="flat" cmpd="sng" algn="ctr">
                      <a:solidFill>
                        <a:srgbClr val="CCDDEE"/>
                      </a:solidFill>
                      <a:prstDash val="solid"/>
                      <a:round/>
                      <a:headEnd type="none" w="med" len="med"/>
                      <a:tailEnd type="none" w="med" len="med"/>
                    </a:lnB>
                    <a:solidFill>
                      <a:srgbClr val="EEF4FF"/>
                    </a:solidFill>
                  </a:tcPr>
                </a:tc>
                <a:tc>
                  <a:txBody>
                    <a:bodyPr/>
                    <a:lstStyle/>
                    <a:p>
                      <a:pPr marL="0" indent="0" algn="l">
                        <a:buNone/>
                      </a:pPr>
                      <a:r>
                        <a:rPr lang="en-US" sz="880" dirty="0">
                          <a:solidFill>
                            <a:srgbClr val="37474F"/>
                          </a:solidFill>
                        </a:rPr>
                        <a:t>NHS Diabetic Eye Screening Programme</a:t>
                      </a:r>
                      <a:endParaRPr lang="en-US" sz="880" dirty="0"/>
                    </a:p>
                  </a:txBody>
                  <a:tcPr marL="50800" marR="50800" marT="38100" marB="38100" anchor="ctr">
                    <a:lnL w="6350" cap="flat" cmpd="sng" algn="ctr">
                      <a:solidFill>
                        <a:srgbClr val="CCDDEE"/>
                      </a:solidFill>
                      <a:prstDash val="solid"/>
                      <a:round/>
                      <a:headEnd type="none" w="med" len="med"/>
                      <a:tailEnd type="none" w="med" len="med"/>
                    </a:lnL>
                    <a:lnR w="6350" cap="flat" cmpd="sng" algn="ctr">
                      <a:solidFill>
                        <a:srgbClr val="CCDDEE"/>
                      </a:solidFill>
                      <a:prstDash val="solid"/>
                      <a:round/>
                      <a:headEnd type="none" w="med" len="med"/>
                      <a:tailEnd type="none" w="med" len="med"/>
                    </a:lnR>
                    <a:lnT w="6350" cap="flat" cmpd="sng" algn="ctr">
                      <a:solidFill>
                        <a:srgbClr val="CCDDEE"/>
                      </a:solidFill>
                      <a:prstDash val="solid"/>
                      <a:round/>
                      <a:headEnd type="none" w="med" len="med"/>
                      <a:tailEnd type="none" w="med" len="med"/>
                    </a:lnT>
                    <a:lnB w="6350" cap="flat" cmpd="sng" algn="ctr">
                      <a:solidFill>
                        <a:srgbClr val="CCDDEE"/>
                      </a:solidFill>
                      <a:prstDash val="solid"/>
                      <a:round/>
                      <a:headEnd type="none" w="med" len="med"/>
                      <a:tailEnd type="none" w="med" len="med"/>
                    </a:lnB>
                    <a:solidFill>
                      <a:srgbClr val="EEF4FF"/>
                    </a:solidFill>
                  </a:tcPr>
                </a:tc>
                <a:extLst>
                  <a:ext uri="{0D108BD9-81ED-4DB2-BD59-A6C34878D82A}">
                    <a16:rowId xmlns:a16="http://schemas.microsoft.com/office/drawing/2014/main" val="10006"/>
                  </a:ext>
                </a:extLst>
              </a:tr>
              <a:tr h="420624">
                <a:tc>
                  <a:txBody>
                    <a:bodyPr/>
                    <a:lstStyle/>
                    <a:p>
                      <a:pPr marL="0" indent="0" algn="l">
                        <a:buNone/>
                      </a:pPr>
                      <a:r>
                        <a:rPr lang="en-US" sz="880" dirty="0">
                          <a:solidFill>
                            <a:srgbClr val="37474F"/>
                          </a:solidFill>
                        </a:rPr>
                        <a:t>BMI / Weight</a:t>
                      </a:r>
                      <a:endParaRPr lang="en-US" sz="880" dirty="0"/>
                    </a:p>
                  </a:txBody>
                  <a:tcPr marL="50800" marR="50800" marT="38100" marB="38100" anchor="ctr">
                    <a:lnL w="6350" cap="flat" cmpd="sng" algn="ctr">
                      <a:solidFill>
                        <a:srgbClr val="CCDDEE"/>
                      </a:solidFill>
                      <a:prstDash val="solid"/>
                      <a:round/>
                      <a:headEnd type="none" w="med" len="med"/>
                      <a:tailEnd type="none" w="med" len="med"/>
                    </a:lnL>
                    <a:lnR w="6350" cap="flat" cmpd="sng" algn="ctr">
                      <a:solidFill>
                        <a:srgbClr val="CCDDEE"/>
                      </a:solidFill>
                      <a:prstDash val="solid"/>
                      <a:round/>
                      <a:headEnd type="none" w="med" len="med"/>
                      <a:tailEnd type="none" w="med" len="med"/>
                    </a:lnR>
                    <a:lnT w="6350" cap="flat" cmpd="sng" algn="ctr">
                      <a:solidFill>
                        <a:srgbClr val="CCDDEE"/>
                      </a:solidFill>
                      <a:prstDash val="solid"/>
                      <a:round/>
                      <a:headEnd type="none" w="med" len="med"/>
                      <a:tailEnd type="none" w="med" len="med"/>
                    </a:lnT>
                    <a:lnB w="6350" cap="flat" cmpd="sng" algn="ctr">
                      <a:solidFill>
                        <a:srgbClr val="CCDDEE"/>
                      </a:solidFill>
                      <a:prstDash val="solid"/>
                      <a:round/>
                      <a:headEnd type="none" w="med" len="med"/>
                      <a:tailEnd type="none" w="med" len="med"/>
                    </a:lnB>
                    <a:solidFill>
                      <a:srgbClr val="FFFFFF"/>
                    </a:solidFill>
                  </a:tcPr>
                </a:tc>
                <a:tc>
                  <a:txBody>
                    <a:bodyPr/>
                    <a:lstStyle/>
                    <a:p>
                      <a:pPr marL="0" indent="0" algn="l">
                        <a:buNone/>
                      </a:pPr>
                      <a:r>
                        <a:rPr lang="en-US" sz="880" dirty="0">
                          <a:solidFill>
                            <a:srgbClr val="37474F"/>
                          </a:solidFill>
                        </a:rPr>
                        <a:t>At each review</a:t>
                      </a:r>
                      <a:endParaRPr lang="en-US" sz="880" dirty="0"/>
                    </a:p>
                  </a:txBody>
                  <a:tcPr marL="50800" marR="50800" marT="38100" marB="38100" anchor="ctr">
                    <a:lnL w="6350" cap="flat" cmpd="sng" algn="ctr">
                      <a:solidFill>
                        <a:srgbClr val="CCDDEE"/>
                      </a:solidFill>
                      <a:prstDash val="solid"/>
                      <a:round/>
                      <a:headEnd type="none" w="med" len="med"/>
                      <a:tailEnd type="none" w="med" len="med"/>
                    </a:lnL>
                    <a:lnR w="6350" cap="flat" cmpd="sng" algn="ctr">
                      <a:solidFill>
                        <a:srgbClr val="CCDDEE"/>
                      </a:solidFill>
                      <a:prstDash val="solid"/>
                      <a:round/>
                      <a:headEnd type="none" w="med" len="med"/>
                      <a:tailEnd type="none" w="med" len="med"/>
                    </a:lnR>
                    <a:lnT w="6350" cap="flat" cmpd="sng" algn="ctr">
                      <a:solidFill>
                        <a:srgbClr val="CCDDEE"/>
                      </a:solidFill>
                      <a:prstDash val="solid"/>
                      <a:round/>
                      <a:headEnd type="none" w="med" len="med"/>
                      <a:tailEnd type="none" w="med" len="med"/>
                    </a:lnT>
                    <a:lnB w="6350" cap="flat" cmpd="sng" algn="ctr">
                      <a:solidFill>
                        <a:srgbClr val="CCDDEE"/>
                      </a:solidFill>
                      <a:prstDash val="solid"/>
                      <a:round/>
                      <a:headEnd type="none" w="med" len="med"/>
                      <a:tailEnd type="none" w="med" len="med"/>
                    </a:lnB>
                    <a:solidFill>
                      <a:srgbClr val="FFFFFF"/>
                    </a:solidFill>
                  </a:tcPr>
                </a:tc>
                <a:tc>
                  <a:txBody>
                    <a:bodyPr/>
                    <a:lstStyle/>
                    <a:p>
                      <a:pPr marL="0" indent="0" algn="l">
                        <a:buNone/>
                      </a:pPr>
                      <a:r>
                        <a:rPr lang="en-US" sz="880" dirty="0">
                          <a:solidFill>
                            <a:srgbClr val="37474F"/>
                          </a:solidFill>
                        </a:rPr>
                        <a:t>Obesity directly worsens insulin resistance; tracking supports lifestyle intervention effectiveness</a:t>
                      </a:r>
                      <a:endParaRPr lang="en-US" sz="880" dirty="0"/>
                    </a:p>
                  </a:txBody>
                  <a:tcPr marL="50800" marR="50800" marT="38100" marB="38100" anchor="ctr">
                    <a:lnL w="6350" cap="flat" cmpd="sng" algn="ctr">
                      <a:solidFill>
                        <a:srgbClr val="CCDDEE"/>
                      </a:solidFill>
                      <a:prstDash val="solid"/>
                      <a:round/>
                      <a:headEnd type="none" w="med" len="med"/>
                      <a:tailEnd type="none" w="med" len="med"/>
                    </a:lnL>
                    <a:lnR w="6350" cap="flat" cmpd="sng" algn="ctr">
                      <a:solidFill>
                        <a:srgbClr val="CCDDEE"/>
                      </a:solidFill>
                      <a:prstDash val="solid"/>
                      <a:round/>
                      <a:headEnd type="none" w="med" len="med"/>
                      <a:tailEnd type="none" w="med" len="med"/>
                    </a:lnR>
                    <a:lnT w="6350" cap="flat" cmpd="sng" algn="ctr">
                      <a:solidFill>
                        <a:srgbClr val="CCDDEE"/>
                      </a:solidFill>
                      <a:prstDash val="solid"/>
                      <a:round/>
                      <a:headEnd type="none" w="med" len="med"/>
                      <a:tailEnd type="none" w="med" len="med"/>
                    </a:lnT>
                    <a:lnB w="6350" cap="flat" cmpd="sng" algn="ctr">
                      <a:solidFill>
                        <a:srgbClr val="CCDDEE"/>
                      </a:solidFill>
                      <a:prstDash val="solid"/>
                      <a:round/>
                      <a:headEnd type="none" w="med" len="med"/>
                      <a:tailEnd type="none" w="med" len="med"/>
                    </a:lnB>
                    <a:solidFill>
                      <a:srgbClr val="FFFFFF"/>
                    </a:solidFill>
                  </a:tcPr>
                </a:tc>
                <a:tc>
                  <a:txBody>
                    <a:bodyPr/>
                    <a:lstStyle/>
                    <a:p>
                      <a:pPr marL="0" indent="0" algn="l">
                        <a:buNone/>
                      </a:pPr>
                      <a:r>
                        <a:rPr lang="en-US" sz="880" dirty="0">
                          <a:solidFill>
                            <a:srgbClr val="37474F"/>
                          </a:solidFill>
                        </a:rPr>
                        <a:t>NICE NG28 (2022)</a:t>
                      </a:r>
                      <a:endParaRPr lang="en-US" sz="880" dirty="0"/>
                    </a:p>
                  </a:txBody>
                  <a:tcPr marL="50800" marR="50800" marT="38100" marB="38100" anchor="ctr">
                    <a:lnL w="6350" cap="flat" cmpd="sng" algn="ctr">
                      <a:solidFill>
                        <a:srgbClr val="CCDDEE"/>
                      </a:solidFill>
                      <a:prstDash val="solid"/>
                      <a:round/>
                      <a:headEnd type="none" w="med" len="med"/>
                      <a:tailEnd type="none" w="med" len="med"/>
                    </a:lnL>
                    <a:lnR w="6350" cap="flat" cmpd="sng" algn="ctr">
                      <a:solidFill>
                        <a:srgbClr val="CCDDEE"/>
                      </a:solidFill>
                      <a:prstDash val="solid"/>
                      <a:round/>
                      <a:headEnd type="none" w="med" len="med"/>
                      <a:tailEnd type="none" w="med" len="med"/>
                    </a:lnR>
                    <a:lnT w="6350" cap="flat" cmpd="sng" algn="ctr">
                      <a:solidFill>
                        <a:srgbClr val="CCDDEE"/>
                      </a:solidFill>
                      <a:prstDash val="solid"/>
                      <a:round/>
                      <a:headEnd type="none" w="med" len="med"/>
                      <a:tailEnd type="none" w="med" len="med"/>
                    </a:lnT>
                    <a:lnB w="6350" cap="flat" cmpd="sng" algn="ctr">
                      <a:solidFill>
                        <a:srgbClr val="CCDDEE"/>
                      </a:solidFill>
                      <a:prstDash val="solid"/>
                      <a:round/>
                      <a:headEnd type="none" w="med" len="med"/>
                      <a:tailEnd type="none" w="med" len="med"/>
                    </a:lnB>
                    <a:solidFill>
                      <a:srgbClr val="FFFFFF"/>
                    </a:solidFill>
                  </a:tcPr>
                </a:tc>
                <a:extLst>
                  <a:ext uri="{0D108BD9-81ED-4DB2-BD59-A6C34878D82A}">
                    <a16:rowId xmlns:a16="http://schemas.microsoft.com/office/drawing/2014/main" val="10007"/>
                  </a:ext>
                </a:extLst>
              </a:tr>
            </a:tbl>
          </a:graphicData>
        </a:graphic>
      </p:graphicFrame>
      <p:sp>
        <p:nvSpPr>
          <p:cNvPr id="8" name="Shape 5"/>
          <p:cNvSpPr/>
          <p:nvPr/>
        </p:nvSpPr>
        <p:spPr>
          <a:xfrm>
            <a:off x="0" y="4892040"/>
            <a:ext cx="9144000" cy="251460"/>
          </a:xfrm>
          <a:prstGeom prst="rect">
            <a:avLst/>
          </a:prstGeom>
          <a:solidFill>
            <a:srgbClr val="0D2137"/>
          </a:solidFill>
          <a:ln w="12700">
            <a:solidFill>
              <a:srgbClr val="0D2137"/>
            </a:solidFill>
            <a:prstDash val="solid"/>
          </a:ln>
        </p:spPr>
        <p:txBody>
          <a:bodyPr/>
          <a:lstStyle/>
          <a:p>
            <a:endParaRPr lang="en-GB"/>
          </a:p>
        </p:txBody>
      </p:sp>
      <p:sp>
        <p:nvSpPr>
          <p:cNvPr id="10" name="Text 6"/>
          <p:cNvSpPr/>
          <p:nvPr/>
        </p:nvSpPr>
        <p:spPr>
          <a:xfrm>
            <a:off x="274320" y="4901184"/>
            <a:ext cx="8595360" cy="228600"/>
          </a:xfrm>
          <a:prstGeom prst="rect">
            <a:avLst/>
          </a:prstGeom>
          <a:noFill/>
          <a:ln/>
        </p:spPr>
        <p:txBody>
          <a:bodyPr wrap="square" lIns="0" tIns="0" rIns="0" bIns="0" rtlCol="0" anchor="ctr"/>
          <a:lstStyle/>
          <a:p>
            <a:pPr marL="0" indent="0">
              <a:buNone/>
            </a:pPr>
            <a:r>
              <a:rPr lang="en-US" sz="800" i="1" dirty="0">
                <a:solidFill>
                  <a:srgbClr val="99BBDD"/>
                </a:solidFill>
                <a:latin typeface="Calibri" pitchFamily="34" charset="0"/>
                <a:ea typeface="Calibri" pitchFamily="34" charset="-122"/>
                <a:cs typeface="Calibri" pitchFamily="34" charset="-120"/>
              </a:rPr>
              <a:t>NICE NG28 (2022); NICE NG238 (2023); NICE NG19 (2015); NHS Diabetic Eye Screening Programme</a:t>
            </a:r>
            <a:endParaRPr lang="en-US" sz="800" dirty="0"/>
          </a:p>
        </p:txBody>
      </p:sp>
      <p:pic>
        <p:nvPicPr>
          <p:cNvPr id="31" name="Audio 30">
            <a:hlinkClick r:id="" action="ppaction://media"/>
            <a:extLst>
              <a:ext uri="{FF2B5EF4-FFF2-40B4-BE49-F238E27FC236}">
                <a16:creationId xmlns:a16="http://schemas.microsoft.com/office/drawing/2014/main" id="{75C2F99E-B488-3E8A-24FF-CA63A014202E}"/>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39844" t="-139844" r="-139844" b="-139844"/>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102763"/>
    </mc:Choice>
    <mc:Fallback xmlns="">
      <p:transition spd="slow" advTm="10276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1"/>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5F8FC"/>
        </a:solidFill>
        <a:effectLst/>
      </p:bgPr>
    </p:bg>
    <p:spTree>
      <p:nvGrpSpPr>
        <p:cNvPr id="1" name=""/>
        <p:cNvGrpSpPr/>
        <p:nvPr/>
      </p:nvGrpSpPr>
      <p:grpSpPr>
        <a:xfrm>
          <a:off x="0" y="0"/>
          <a:ext cx="0" cy="0"/>
          <a:chOff x="0" y="0"/>
          <a:chExt cx="0" cy="0"/>
        </a:xfrm>
      </p:grpSpPr>
      <p:sp>
        <p:nvSpPr>
          <p:cNvPr id="2" name="Shape 0"/>
          <p:cNvSpPr/>
          <p:nvPr/>
        </p:nvSpPr>
        <p:spPr>
          <a:xfrm>
            <a:off x="0" y="0"/>
            <a:ext cx="9144000" cy="594360"/>
          </a:xfrm>
          <a:prstGeom prst="rect">
            <a:avLst/>
          </a:prstGeom>
          <a:solidFill>
            <a:srgbClr val="0D2137"/>
          </a:solidFill>
          <a:ln w="12700">
            <a:solidFill>
              <a:srgbClr val="0D2137"/>
            </a:solidFill>
            <a:prstDash val="solid"/>
          </a:ln>
        </p:spPr>
        <p:txBody>
          <a:bodyPr/>
          <a:lstStyle/>
          <a:p>
            <a:endParaRPr lang="en-GB"/>
          </a:p>
        </p:txBody>
      </p:sp>
      <p:sp>
        <p:nvSpPr>
          <p:cNvPr id="3" name="Shape 1"/>
          <p:cNvSpPr/>
          <p:nvPr/>
        </p:nvSpPr>
        <p:spPr>
          <a:xfrm>
            <a:off x="0" y="594360"/>
            <a:ext cx="9144000" cy="45720"/>
          </a:xfrm>
          <a:prstGeom prst="rect">
            <a:avLst/>
          </a:prstGeom>
          <a:solidFill>
            <a:srgbClr val="00838F"/>
          </a:solidFill>
          <a:ln w="12700">
            <a:solidFill>
              <a:srgbClr val="00838F"/>
            </a:solidFill>
            <a:prstDash val="solid"/>
          </a:ln>
        </p:spPr>
        <p:txBody>
          <a:bodyPr/>
          <a:lstStyle/>
          <a:p>
            <a:endParaRPr lang="en-GB"/>
          </a:p>
        </p:txBody>
      </p:sp>
      <p:sp>
        <p:nvSpPr>
          <p:cNvPr id="4" name="Text 2"/>
          <p:cNvSpPr/>
          <p:nvPr/>
        </p:nvSpPr>
        <p:spPr>
          <a:xfrm>
            <a:off x="320040" y="45720"/>
            <a:ext cx="7680960" cy="502920"/>
          </a:xfrm>
          <a:prstGeom prst="rect">
            <a:avLst/>
          </a:prstGeom>
          <a:noFill/>
          <a:ln/>
        </p:spPr>
        <p:txBody>
          <a:bodyPr wrap="square" lIns="0" tIns="0" rIns="0" bIns="0" rtlCol="0" anchor="ctr"/>
          <a:lstStyle/>
          <a:p>
            <a:pPr marL="0" indent="0">
              <a:buNone/>
            </a:pPr>
            <a:r>
              <a:rPr lang="en-US" sz="2200" b="1" dirty="0">
                <a:solidFill>
                  <a:srgbClr val="FFFFFF"/>
                </a:solidFill>
                <a:latin typeface="Calibri" pitchFamily="34" charset="0"/>
                <a:ea typeface="Calibri" pitchFamily="34" charset="-122"/>
                <a:cs typeface="Calibri" pitchFamily="34" charset="-120"/>
              </a:rPr>
              <a:t>Care Plan — Lifestyle Interventions</a:t>
            </a:r>
            <a:endParaRPr lang="en-US" sz="2200" dirty="0"/>
          </a:p>
        </p:txBody>
      </p:sp>
      <p:sp>
        <p:nvSpPr>
          <p:cNvPr id="5" name="Text 3"/>
          <p:cNvSpPr/>
          <p:nvPr/>
        </p:nvSpPr>
        <p:spPr>
          <a:xfrm>
            <a:off x="8046720" y="64008"/>
            <a:ext cx="1005840" cy="457200"/>
          </a:xfrm>
          <a:prstGeom prst="rect">
            <a:avLst/>
          </a:prstGeom>
          <a:noFill/>
          <a:ln/>
        </p:spPr>
        <p:txBody>
          <a:bodyPr wrap="square" lIns="0" tIns="0" rIns="0" bIns="0" rtlCol="0" anchor="ctr"/>
          <a:lstStyle/>
          <a:p>
            <a:pPr marL="0" indent="0" algn="r">
              <a:buNone/>
            </a:pPr>
            <a:r>
              <a:rPr lang="en-US" sz="1100" dirty="0">
                <a:solidFill>
                  <a:srgbClr val="AACCEE"/>
                </a:solidFill>
                <a:latin typeface="Calibri" pitchFamily="34" charset="0"/>
                <a:ea typeface="Calibri" pitchFamily="34" charset="-122"/>
                <a:cs typeface="Calibri" pitchFamily="34" charset="-120"/>
              </a:rPr>
              <a:t>9 / 15</a:t>
            </a:r>
            <a:endParaRPr lang="en-US" sz="1100" dirty="0"/>
          </a:p>
        </p:txBody>
      </p:sp>
      <p:pic>
        <p:nvPicPr>
          <p:cNvPr id="6" name="Image 0" descr="preencoded.png"/>
          <p:cNvPicPr>
            <a:picLocks noChangeAspect="1"/>
          </p:cNvPicPr>
          <p:nvPr/>
        </p:nvPicPr>
        <p:blipFill>
          <a:blip r:embed="rId5"/>
          <a:stretch>
            <a:fillRect/>
          </a:stretch>
        </p:blipFill>
        <p:spPr>
          <a:xfrm>
            <a:off x="274320" y="777240"/>
            <a:ext cx="320040" cy="320040"/>
          </a:xfrm>
          <a:prstGeom prst="rect">
            <a:avLst/>
          </a:prstGeom>
        </p:spPr>
      </p:pic>
      <p:sp>
        <p:nvSpPr>
          <p:cNvPr id="7" name="Text 4"/>
          <p:cNvSpPr/>
          <p:nvPr/>
        </p:nvSpPr>
        <p:spPr>
          <a:xfrm>
            <a:off x="658368" y="795528"/>
            <a:ext cx="7772400" cy="320040"/>
          </a:xfrm>
          <a:prstGeom prst="rect">
            <a:avLst/>
          </a:prstGeom>
          <a:noFill/>
          <a:ln/>
        </p:spPr>
        <p:txBody>
          <a:bodyPr wrap="square" lIns="0" tIns="0" rIns="0" bIns="0" rtlCol="0" anchor="ctr"/>
          <a:lstStyle/>
          <a:p>
            <a:pPr marL="0" indent="0">
              <a:buNone/>
            </a:pPr>
            <a:r>
              <a:rPr lang="en-US" sz="1300" b="1" dirty="0">
                <a:solidFill>
                  <a:srgbClr val="2E7D32"/>
                </a:solidFill>
                <a:latin typeface="Calibri" pitchFamily="34" charset="0"/>
                <a:ea typeface="Calibri" pitchFamily="34" charset="-122"/>
                <a:cs typeface="Calibri" pitchFamily="34" charset="-120"/>
              </a:rPr>
              <a:t>Evidence-Based Lifestyle Recommendations for Mr. D.O.</a:t>
            </a:r>
            <a:endParaRPr lang="en-US" sz="1300" dirty="0"/>
          </a:p>
        </p:txBody>
      </p:sp>
      <p:sp>
        <p:nvSpPr>
          <p:cNvPr id="8" name="Shape 5"/>
          <p:cNvSpPr/>
          <p:nvPr/>
        </p:nvSpPr>
        <p:spPr>
          <a:xfrm>
            <a:off x="256032" y="1170432"/>
            <a:ext cx="2834640" cy="1664208"/>
          </a:xfrm>
          <a:prstGeom prst="rect">
            <a:avLst/>
          </a:prstGeom>
          <a:solidFill>
            <a:srgbClr val="FFFFFF"/>
          </a:solidFill>
          <a:ln w="12700">
            <a:solidFill>
              <a:srgbClr val="2E7D32"/>
            </a:solidFill>
            <a:prstDash val="solid"/>
          </a:ln>
          <a:effectLst>
            <a:outerShdw blurRad="101600" dist="38100" dir="8100000" algn="bl" rotWithShape="0">
              <a:srgbClr val="000000">
                <a:alpha val="12000"/>
              </a:srgbClr>
            </a:outerShdw>
          </a:effectLst>
        </p:spPr>
        <p:txBody>
          <a:bodyPr/>
          <a:lstStyle/>
          <a:p>
            <a:endParaRPr lang="en-GB"/>
          </a:p>
        </p:txBody>
      </p:sp>
      <p:sp>
        <p:nvSpPr>
          <p:cNvPr id="9" name="Shape 6"/>
          <p:cNvSpPr/>
          <p:nvPr/>
        </p:nvSpPr>
        <p:spPr>
          <a:xfrm>
            <a:off x="256032" y="1170432"/>
            <a:ext cx="2834640" cy="347472"/>
          </a:xfrm>
          <a:prstGeom prst="rect">
            <a:avLst/>
          </a:prstGeom>
          <a:solidFill>
            <a:srgbClr val="2E7D32"/>
          </a:solidFill>
          <a:ln w="12700">
            <a:solidFill>
              <a:srgbClr val="2E7D32"/>
            </a:solidFill>
            <a:prstDash val="solid"/>
          </a:ln>
        </p:spPr>
        <p:txBody>
          <a:bodyPr/>
          <a:lstStyle/>
          <a:p>
            <a:endParaRPr lang="en-GB"/>
          </a:p>
        </p:txBody>
      </p:sp>
      <p:sp>
        <p:nvSpPr>
          <p:cNvPr id="10" name="Text 7"/>
          <p:cNvSpPr/>
          <p:nvPr/>
        </p:nvSpPr>
        <p:spPr>
          <a:xfrm>
            <a:off x="329184" y="1207008"/>
            <a:ext cx="2697480" cy="292608"/>
          </a:xfrm>
          <a:prstGeom prst="rect">
            <a:avLst/>
          </a:prstGeom>
          <a:noFill/>
          <a:ln/>
        </p:spPr>
        <p:txBody>
          <a:bodyPr wrap="square" lIns="0" tIns="0" rIns="0" bIns="0" rtlCol="0" anchor="ctr"/>
          <a:lstStyle/>
          <a:p>
            <a:pPr marL="0" indent="0">
              <a:buNone/>
            </a:pPr>
            <a:r>
              <a:rPr lang="en-US" sz="1050" b="1" dirty="0">
                <a:solidFill>
                  <a:srgbClr val="FFFFFF"/>
                </a:solidFill>
                <a:latin typeface="Calibri" pitchFamily="34" charset="0"/>
                <a:ea typeface="Calibri" pitchFamily="34" charset="-122"/>
                <a:cs typeface="Calibri" pitchFamily="34" charset="-120"/>
              </a:rPr>
              <a:t>🏃  Physical Activity</a:t>
            </a:r>
            <a:endParaRPr lang="en-US" sz="1050" dirty="0"/>
          </a:p>
        </p:txBody>
      </p:sp>
      <p:sp>
        <p:nvSpPr>
          <p:cNvPr id="11" name="Text 8"/>
          <p:cNvSpPr/>
          <p:nvPr/>
        </p:nvSpPr>
        <p:spPr>
          <a:xfrm>
            <a:off x="347472" y="1572768"/>
            <a:ext cx="2651760" cy="1188720"/>
          </a:xfrm>
          <a:prstGeom prst="rect">
            <a:avLst/>
          </a:prstGeom>
          <a:noFill/>
          <a:ln/>
        </p:spPr>
        <p:txBody>
          <a:bodyPr wrap="square" lIns="0" tIns="0" rIns="0" bIns="0" rtlCol="0" anchor="t"/>
          <a:lstStyle/>
          <a:p>
            <a:pPr marL="0" indent="0">
              <a:buNone/>
            </a:pPr>
            <a:r>
              <a:rPr lang="en-US" sz="880" dirty="0">
                <a:solidFill>
                  <a:srgbClr val="37474F"/>
                </a:solidFill>
                <a:latin typeface="Calibri" pitchFamily="34" charset="0"/>
                <a:ea typeface="Calibri" pitchFamily="34" charset="-122"/>
                <a:cs typeface="Calibri" pitchFamily="34" charset="-120"/>
              </a:rPr>
              <a:t>NHS recommends ≥150 minutes of moderate-intensity exercise per week (e.g., brisk walking, cycling). Exercise increases glucose uptake into skeletal muscle cells independently of insulin, directly counteracting insulin resistance. Also reduces blood pressure and improves lipid profile (NHS, 2023; NICE NG28, 2022). Recommend referral to the NHS Exercise Referral Scheme.</a:t>
            </a:r>
            <a:endParaRPr lang="en-US" sz="880" dirty="0"/>
          </a:p>
        </p:txBody>
      </p:sp>
      <p:sp>
        <p:nvSpPr>
          <p:cNvPr id="12" name="Shape 9"/>
          <p:cNvSpPr/>
          <p:nvPr/>
        </p:nvSpPr>
        <p:spPr>
          <a:xfrm>
            <a:off x="3200400" y="1170432"/>
            <a:ext cx="2834640" cy="1664208"/>
          </a:xfrm>
          <a:prstGeom prst="rect">
            <a:avLst/>
          </a:prstGeom>
          <a:solidFill>
            <a:srgbClr val="FFFFFF"/>
          </a:solidFill>
          <a:ln w="12700">
            <a:solidFill>
              <a:srgbClr val="00838F"/>
            </a:solidFill>
            <a:prstDash val="solid"/>
          </a:ln>
          <a:effectLst>
            <a:outerShdw blurRad="101600" dist="38100" dir="8100000" algn="bl" rotWithShape="0">
              <a:srgbClr val="000000">
                <a:alpha val="12000"/>
              </a:srgbClr>
            </a:outerShdw>
          </a:effectLst>
        </p:spPr>
        <p:txBody>
          <a:bodyPr/>
          <a:lstStyle/>
          <a:p>
            <a:endParaRPr lang="en-GB"/>
          </a:p>
        </p:txBody>
      </p:sp>
      <p:sp>
        <p:nvSpPr>
          <p:cNvPr id="13" name="Shape 10"/>
          <p:cNvSpPr/>
          <p:nvPr/>
        </p:nvSpPr>
        <p:spPr>
          <a:xfrm>
            <a:off x="3200400" y="1170432"/>
            <a:ext cx="2834640" cy="347472"/>
          </a:xfrm>
          <a:prstGeom prst="rect">
            <a:avLst/>
          </a:prstGeom>
          <a:solidFill>
            <a:srgbClr val="00838F"/>
          </a:solidFill>
          <a:ln w="12700">
            <a:solidFill>
              <a:srgbClr val="00838F"/>
            </a:solidFill>
            <a:prstDash val="solid"/>
          </a:ln>
        </p:spPr>
        <p:txBody>
          <a:bodyPr/>
          <a:lstStyle/>
          <a:p>
            <a:endParaRPr lang="en-GB"/>
          </a:p>
        </p:txBody>
      </p:sp>
      <p:sp>
        <p:nvSpPr>
          <p:cNvPr id="14" name="Text 11"/>
          <p:cNvSpPr/>
          <p:nvPr/>
        </p:nvSpPr>
        <p:spPr>
          <a:xfrm>
            <a:off x="3273552" y="1207008"/>
            <a:ext cx="2697480" cy="292608"/>
          </a:xfrm>
          <a:prstGeom prst="rect">
            <a:avLst/>
          </a:prstGeom>
          <a:noFill/>
          <a:ln/>
        </p:spPr>
        <p:txBody>
          <a:bodyPr wrap="square" lIns="0" tIns="0" rIns="0" bIns="0" rtlCol="0" anchor="ctr"/>
          <a:lstStyle/>
          <a:p>
            <a:pPr marL="0" indent="0">
              <a:buNone/>
            </a:pPr>
            <a:r>
              <a:rPr lang="en-US" sz="1050" b="1" dirty="0">
                <a:solidFill>
                  <a:srgbClr val="FFFFFF"/>
                </a:solidFill>
                <a:latin typeface="Calibri" pitchFamily="34" charset="0"/>
                <a:ea typeface="Calibri" pitchFamily="34" charset="-122"/>
                <a:cs typeface="Calibri" pitchFamily="34" charset="-120"/>
              </a:rPr>
              <a:t>🥗  Dietary Modification</a:t>
            </a:r>
            <a:endParaRPr lang="en-US" sz="1050" dirty="0"/>
          </a:p>
        </p:txBody>
      </p:sp>
      <p:sp>
        <p:nvSpPr>
          <p:cNvPr id="15" name="Text 12"/>
          <p:cNvSpPr/>
          <p:nvPr/>
        </p:nvSpPr>
        <p:spPr>
          <a:xfrm>
            <a:off x="3291840" y="1572768"/>
            <a:ext cx="2651760" cy="1188720"/>
          </a:xfrm>
          <a:prstGeom prst="rect">
            <a:avLst/>
          </a:prstGeom>
          <a:noFill/>
          <a:ln/>
        </p:spPr>
        <p:txBody>
          <a:bodyPr wrap="square" lIns="0" tIns="0" rIns="0" bIns="0" rtlCol="0" anchor="t"/>
          <a:lstStyle/>
          <a:p>
            <a:pPr marL="0" indent="0">
              <a:buNone/>
            </a:pPr>
            <a:r>
              <a:rPr lang="en-US" sz="880" dirty="0">
                <a:solidFill>
                  <a:srgbClr val="37474F"/>
                </a:solidFill>
                <a:latin typeface="Calibri" pitchFamily="34" charset="0"/>
                <a:ea typeface="Calibri" pitchFamily="34" charset="-122"/>
                <a:cs typeface="Calibri" pitchFamily="34" charset="-120"/>
              </a:rPr>
              <a:t>Mediterranean-style diet: high in vegetables, wholegrains, lean protein, unsaturated fats (olive oil, oily fish); low in refined carbohydrates and saturated fat. Complex carbohydrates digest more slowly, reducing glucose spikes. Reduce sugar, salt (&lt;6g/day), and saturated fat (NHS Eatwell Guide; NICE NG28, 2022). </a:t>
            </a:r>
            <a:endParaRPr lang="en-US" sz="880" dirty="0"/>
          </a:p>
        </p:txBody>
      </p:sp>
      <p:sp>
        <p:nvSpPr>
          <p:cNvPr id="16" name="Shape 13"/>
          <p:cNvSpPr/>
          <p:nvPr/>
        </p:nvSpPr>
        <p:spPr>
          <a:xfrm>
            <a:off x="6144768" y="1170432"/>
            <a:ext cx="2834640" cy="1664208"/>
          </a:xfrm>
          <a:prstGeom prst="rect">
            <a:avLst/>
          </a:prstGeom>
          <a:solidFill>
            <a:srgbClr val="FFFFFF"/>
          </a:solidFill>
          <a:ln w="12700">
            <a:solidFill>
              <a:srgbClr val="E65100"/>
            </a:solidFill>
            <a:prstDash val="solid"/>
          </a:ln>
          <a:effectLst>
            <a:outerShdw blurRad="101600" dist="38100" dir="8100000" algn="bl" rotWithShape="0">
              <a:srgbClr val="000000">
                <a:alpha val="12000"/>
              </a:srgbClr>
            </a:outerShdw>
          </a:effectLst>
        </p:spPr>
        <p:txBody>
          <a:bodyPr/>
          <a:lstStyle/>
          <a:p>
            <a:endParaRPr lang="en-GB"/>
          </a:p>
        </p:txBody>
      </p:sp>
      <p:sp>
        <p:nvSpPr>
          <p:cNvPr id="17" name="Shape 14"/>
          <p:cNvSpPr/>
          <p:nvPr/>
        </p:nvSpPr>
        <p:spPr>
          <a:xfrm>
            <a:off x="6144768" y="1170432"/>
            <a:ext cx="2834640" cy="347472"/>
          </a:xfrm>
          <a:prstGeom prst="rect">
            <a:avLst/>
          </a:prstGeom>
          <a:solidFill>
            <a:srgbClr val="E65100"/>
          </a:solidFill>
          <a:ln w="12700">
            <a:solidFill>
              <a:srgbClr val="E65100"/>
            </a:solidFill>
            <a:prstDash val="solid"/>
          </a:ln>
        </p:spPr>
        <p:txBody>
          <a:bodyPr/>
          <a:lstStyle/>
          <a:p>
            <a:endParaRPr lang="en-GB"/>
          </a:p>
        </p:txBody>
      </p:sp>
      <p:sp>
        <p:nvSpPr>
          <p:cNvPr id="18" name="Text 15"/>
          <p:cNvSpPr/>
          <p:nvPr/>
        </p:nvSpPr>
        <p:spPr>
          <a:xfrm>
            <a:off x="6217920" y="1207008"/>
            <a:ext cx="2697480" cy="292608"/>
          </a:xfrm>
          <a:prstGeom prst="rect">
            <a:avLst/>
          </a:prstGeom>
          <a:noFill/>
          <a:ln/>
        </p:spPr>
        <p:txBody>
          <a:bodyPr wrap="square" lIns="0" tIns="0" rIns="0" bIns="0" rtlCol="0" anchor="ctr"/>
          <a:lstStyle/>
          <a:p>
            <a:pPr marL="0" indent="0">
              <a:buNone/>
            </a:pPr>
            <a:r>
              <a:rPr lang="en-US" sz="1050" b="1" dirty="0">
                <a:solidFill>
                  <a:srgbClr val="FFFFFF"/>
                </a:solidFill>
                <a:latin typeface="Calibri" pitchFamily="34" charset="0"/>
                <a:ea typeface="Calibri" pitchFamily="34" charset="-122"/>
                <a:cs typeface="Calibri" pitchFamily="34" charset="-120"/>
              </a:rPr>
              <a:t>⚖️  Weight Management</a:t>
            </a:r>
            <a:endParaRPr lang="en-US" sz="1050" dirty="0"/>
          </a:p>
        </p:txBody>
      </p:sp>
      <p:sp>
        <p:nvSpPr>
          <p:cNvPr id="19" name="Text 16"/>
          <p:cNvSpPr/>
          <p:nvPr/>
        </p:nvSpPr>
        <p:spPr>
          <a:xfrm>
            <a:off x="6236208" y="1572768"/>
            <a:ext cx="2651760" cy="1188720"/>
          </a:xfrm>
          <a:prstGeom prst="rect">
            <a:avLst/>
          </a:prstGeom>
          <a:noFill/>
          <a:ln/>
        </p:spPr>
        <p:txBody>
          <a:bodyPr wrap="square" lIns="0" tIns="0" rIns="0" bIns="0" rtlCol="0" anchor="t"/>
          <a:lstStyle/>
          <a:p>
            <a:pPr marL="0" indent="0">
              <a:buNone/>
            </a:pPr>
            <a:r>
              <a:rPr lang="en-US" sz="880" dirty="0">
                <a:solidFill>
                  <a:srgbClr val="37474F"/>
                </a:solidFill>
                <a:latin typeface="Calibri" pitchFamily="34" charset="0"/>
                <a:ea typeface="Calibri" pitchFamily="34" charset="-122"/>
                <a:cs typeface="Calibri" pitchFamily="34" charset="-120"/>
              </a:rPr>
              <a:t>A 5–10% weight loss has been shown to significantly improve HbA1c, blood pressure, and lipid profiles (Diabetes UK, 2023). As captured in the NHS Diabetes Prevention Programme (NDPP), a structured, evidence-based weight management and lifestyle change programme. Consideration should be given to the NHS Weight Management Tier 3 service, given BMI of 31.2.</a:t>
            </a:r>
            <a:endParaRPr lang="en-US" sz="880" dirty="0"/>
          </a:p>
        </p:txBody>
      </p:sp>
      <p:sp>
        <p:nvSpPr>
          <p:cNvPr id="20" name="Shape 17"/>
          <p:cNvSpPr/>
          <p:nvPr/>
        </p:nvSpPr>
        <p:spPr>
          <a:xfrm>
            <a:off x="256032" y="2901572"/>
            <a:ext cx="2834640" cy="1664208"/>
          </a:xfrm>
          <a:prstGeom prst="rect">
            <a:avLst/>
          </a:prstGeom>
          <a:solidFill>
            <a:srgbClr val="FFFFFF"/>
          </a:solidFill>
          <a:ln w="12700">
            <a:solidFill>
              <a:srgbClr val="78909C"/>
            </a:solidFill>
            <a:prstDash val="solid"/>
          </a:ln>
          <a:effectLst>
            <a:outerShdw blurRad="101600" dist="38100" dir="8100000" algn="bl" rotWithShape="0">
              <a:srgbClr val="000000">
                <a:alpha val="12000"/>
              </a:srgbClr>
            </a:outerShdw>
          </a:effectLst>
        </p:spPr>
        <p:txBody>
          <a:bodyPr/>
          <a:lstStyle/>
          <a:p>
            <a:endParaRPr lang="en-GB"/>
          </a:p>
        </p:txBody>
      </p:sp>
      <p:sp>
        <p:nvSpPr>
          <p:cNvPr id="21" name="Shape 18"/>
          <p:cNvSpPr/>
          <p:nvPr/>
        </p:nvSpPr>
        <p:spPr>
          <a:xfrm>
            <a:off x="256032" y="2907792"/>
            <a:ext cx="2834640" cy="347472"/>
          </a:xfrm>
          <a:prstGeom prst="rect">
            <a:avLst/>
          </a:prstGeom>
          <a:solidFill>
            <a:srgbClr val="78909C"/>
          </a:solidFill>
          <a:ln w="12700">
            <a:solidFill>
              <a:srgbClr val="78909C"/>
            </a:solidFill>
            <a:prstDash val="solid"/>
          </a:ln>
        </p:spPr>
        <p:txBody>
          <a:bodyPr/>
          <a:lstStyle/>
          <a:p>
            <a:endParaRPr lang="en-GB"/>
          </a:p>
        </p:txBody>
      </p:sp>
      <p:sp>
        <p:nvSpPr>
          <p:cNvPr id="22" name="Text 19"/>
          <p:cNvSpPr/>
          <p:nvPr/>
        </p:nvSpPr>
        <p:spPr>
          <a:xfrm>
            <a:off x="329184" y="2944368"/>
            <a:ext cx="2697480" cy="292608"/>
          </a:xfrm>
          <a:prstGeom prst="rect">
            <a:avLst/>
          </a:prstGeom>
          <a:noFill/>
          <a:ln/>
        </p:spPr>
        <p:txBody>
          <a:bodyPr wrap="square" lIns="0" tIns="0" rIns="0" bIns="0" rtlCol="0" anchor="ctr"/>
          <a:lstStyle/>
          <a:p>
            <a:pPr marL="0" indent="0">
              <a:buNone/>
            </a:pPr>
            <a:r>
              <a:rPr lang="en-US" sz="1050" b="1" dirty="0">
                <a:solidFill>
                  <a:srgbClr val="FFFFFF"/>
                </a:solidFill>
                <a:latin typeface="Calibri" pitchFamily="34" charset="0"/>
                <a:ea typeface="Calibri" pitchFamily="34" charset="-122"/>
                <a:cs typeface="Calibri" pitchFamily="34" charset="-120"/>
              </a:rPr>
              <a:t>🍷  Alcohol Reduction</a:t>
            </a:r>
            <a:endParaRPr lang="en-US" sz="1050" dirty="0"/>
          </a:p>
        </p:txBody>
      </p:sp>
      <p:sp>
        <p:nvSpPr>
          <p:cNvPr id="23" name="Text 20"/>
          <p:cNvSpPr/>
          <p:nvPr/>
        </p:nvSpPr>
        <p:spPr>
          <a:xfrm>
            <a:off x="347472" y="3310128"/>
            <a:ext cx="2651760" cy="1188720"/>
          </a:xfrm>
          <a:prstGeom prst="rect">
            <a:avLst/>
          </a:prstGeom>
          <a:noFill/>
          <a:ln/>
        </p:spPr>
        <p:txBody>
          <a:bodyPr wrap="square" lIns="0" tIns="0" rIns="0" bIns="0" rtlCol="0" anchor="t"/>
          <a:lstStyle/>
          <a:p>
            <a:pPr marL="0" indent="0">
              <a:buNone/>
            </a:pPr>
            <a:r>
              <a:rPr lang="en-US" sz="880" dirty="0">
                <a:solidFill>
                  <a:srgbClr val="37474F"/>
                </a:solidFill>
                <a:latin typeface="Calibri" pitchFamily="34" charset="0"/>
                <a:ea typeface="Calibri" pitchFamily="34" charset="-122"/>
                <a:cs typeface="Calibri" pitchFamily="34" charset="-120"/>
              </a:rPr>
              <a:t>Current intake of 18 units/week exceeds NHS guideline of ≤14 units/week. Brief alcohol intervention by GP; advise at least 2 alcohol-free days per week. Excess alcohol raises blood pressure and adds caloric load, worsening both hypertension and obesity (NHS, 2023). Refer to alcohol support service if needed.</a:t>
            </a:r>
            <a:endParaRPr lang="en-US" sz="880" dirty="0"/>
          </a:p>
        </p:txBody>
      </p:sp>
      <p:sp>
        <p:nvSpPr>
          <p:cNvPr id="24" name="Shape 21"/>
          <p:cNvSpPr/>
          <p:nvPr/>
        </p:nvSpPr>
        <p:spPr>
          <a:xfrm>
            <a:off x="3200400" y="2907792"/>
            <a:ext cx="2834640" cy="1664208"/>
          </a:xfrm>
          <a:prstGeom prst="rect">
            <a:avLst/>
          </a:prstGeom>
          <a:solidFill>
            <a:srgbClr val="FFFFFF"/>
          </a:solidFill>
          <a:ln w="12700">
            <a:solidFill>
              <a:srgbClr val="1565C0"/>
            </a:solidFill>
            <a:prstDash val="solid"/>
          </a:ln>
          <a:effectLst>
            <a:outerShdw blurRad="101600" dist="38100" dir="8100000" algn="bl" rotWithShape="0">
              <a:srgbClr val="000000">
                <a:alpha val="12000"/>
              </a:srgbClr>
            </a:outerShdw>
          </a:effectLst>
        </p:spPr>
        <p:txBody>
          <a:bodyPr/>
          <a:lstStyle/>
          <a:p>
            <a:endParaRPr lang="en-GB"/>
          </a:p>
        </p:txBody>
      </p:sp>
      <p:sp>
        <p:nvSpPr>
          <p:cNvPr id="25" name="Shape 22"/>
          <p:cNvSpPr/>
          <p:nvPr/>
        </p:nvSpPr>
        <p:spPr>
          <a:xfrm>
            <a:off x="3200400" y="2907792"/>
            <a:ext cx="2834640" cy="347472"/>
          </a:xfrm>
          <a:prstGeom prst="rect">
            <a:avLst/>
          </a:prstGeom>
          <a:solidFill>
            <a:srgbClr val="1565C0"/>
          </a:solidFill>
          <a:ln w="12700">
            <a:solidFill>
              <a:srgbClr val="1565C0"/>
            </a:solidFill>
            <a:prstDash val="solid"/>
          </a:ln>
        </p:spPr>
        <p:txBody>
          <a:bodyPr/>
          <a:lstStyle/>
          <a:p>
            <a:endParaRPr lang="en-GB"/>
          </a:p>
        </p:txBody>
      </p:sp>
      <p:sp>
        <p:nvSpPr>
          <p:cNvPr id="26" name="Text 23"/>
          <p:cNvSpPr/>
          <p:nvPr/>
        </p:nvSpPr>
        <p:spPr>
          <a:xfrm>
            <a:off x="3273552" y="2944368"/>
            <a:ext cx="2697480" cy="292608"/>
          </a:xfrm>
          <a:prstGeom prst="rect">
            <a:avLst/>
          </a:prstGeom>
          <a:noFill/>
          <a:ln/>
        </p:spPr>
        <p:txBody>
          <a:bodyPr wrap="square" lIns="0" tIns="0" rIns="0" bIns="0" rtlCol="0" anchor="ctr"/>
          <a:lstStyle/>
          <a:p>
            <a:pPr marL="0" indent="0">
              <a:buNone/>
            </a:pPr>
            <a:r>
              <a:rPr lang="en-US" sz="1050" b="1" dirty="0">
                <a:solidFill>
                  <a:srgbClr val="FFFFFF"/>
                </a:solidFill>
                <a:latin typeface="Calibri" pitchFamily="34" charset="0"/>
                <a:ea typeface="Calibri" pitchFamily="34" charset="-122"/>
                <a:cs typeface="Calibri" pitchFamily="34" charset="-120"/>
              </a:rPr>
              <a:t>😴  Sleep Hygiene</a:t>
            </a:r>
            <a:endParaRPr lang="en-US" sz="1050" dirty="0"/>
          </a:p>
        </p:txBody>
      </p:sp>
      <p:sp>
        <p:nvSpPr>
          <p:cNvPr id="27" name="Text 24"/>
          <p:cNvSpPr/>
          <p:nvPr/>
        </p:nvSpPr>
        <p:spPr>
          <a:xfrm>
            <a:off x="3291840" y="3310128"/>
            <a:ext cx="2651760" cy="1188720"/>
          </a:xfrm>
          <a:prstGeom prst="rect">
            <a:avLst/>
          </a:prstGeom>
          <a:noFill/>
          <a:ln/>
        </p:spPr>
        <p:txBody>
          <a:bodyPr wrap="square" lIns="0" tIns="0" rIns="0" bIns="0" rtlCol="0" anchor="t"/>
          <a:lstStyle/>
          <a:p>
            <a:pPr marL="0" indent="0">
              <a:buNone/>
            </a:pPr>
            <a:r>
              <a:rPr lang="en-US" sz="880" dirty="0">
                <a:solidFill>
                  <a:srgbClr val="37474F"/>
                </a:solidFill>
                <a:latin typeface="Calibri" pitchFamily="34" charset="0"/>
                <a:ea typeface="Calibri" pitchFamily="34" charset="-122"/>
                <a:cs typeface="Calibri" pitchFamily="34" charset="-120"/>
              </a:rPr>
              <a:t>Poor sleep quality elevates cortisol, a stress hormone that raises blood glucose via gluconeogenesis. The nervous system regulates many homeostatic processes, including the sleep-wake cycle. Aim for 7–9 hours per night; advise consistent sleep schedules.</a:t>
            </a:r>
            <a:endParaRPr lang="en-US" sz="880" dirty="0"/>
          </a:p>
        </p:txBody>
      </p:sp>
      <p:sp>
        <p:nvSpPr>
          <p:cNvPr id="28" name="Shape 25"/>
          <p:cNvSpPr/>
          <p:nvPr/>
        </p:nvSpPr>
        <p:spPr>
          <a:xfrm>
            <a:off x="6144768" y="2907792"/>
            <a:ext cx="2834640" cy="1664208"/>
          </a:xfrm>
          <a:prstGeom prst="rect">
            <a:avLst/>
          </a:prstGeom>
          <a:solidFill>
            <a:srgbClr val="FFFFFF"/>
          </a:solidFill>
          <a:ln w="12700">
            <a:solidFill>
              <a:srgbClr val="0D2137"/>
            </a:solidFill>
            <a:prstDash val="solid"/>
          </a:ln>
          <a:effectLst>
            <a:outerShdw blurRad="101600" dist="38100" dir="8100000" algn="bl" rotWithShape="0">
              <a:srgbClr val="000000">
                <a:alpha val="12000"/>
              </a:srgbClr>
            </a:outerShdw>
          </a:effectLst>
        </p:spPr>
        <p:txBody>
          <a:bodyPr/>
          <a:lstStyle/>
          <a:p>
            <a:endParaRPr lang="en-GB"/>
          </a:p>
        </p:txBody>
      </p:sp>
      <p:sp>
        <p:nvSpPr>
          <p:cNvPr id="29" name="Shape 26"/>
          <p:cNvSpPr/>
          <p:nvPr/>
        </p:nvSpPr>
        <p:spPr>
          <a:xfrm>
            <a:off x="6144768" y="2907792"/>
            <a:ext cx="2834640" cy="347472"/>
          </a:xfrm>
          <a:prstGeom prst="rect">
            <a:avLst/>
          </a:prstGeom>
          <a:solidFill>
            <a:srgbClr val="0D2137"/>
          </a:solidFill>
          <a:ln w="12700">
            <a:solidFill>
              <a:srgbClr val="0D2137"/>
            </a:solidFill>
            <a:prstDash val="solid"/>
          </a:ln>
        </p:spPr>
        <p:txBody>
          <a:bodyPr/>
          <a:lstStyle/>
          <a:p>
            <a:endParaRPr lang="en-GB"/>
          </a:p>
        </p:txBody>
      </p:sp>
      <p:sp>
        <p:nvSpPr>
          <p:cNvPr id="30" name="Text 27"/>
          <p:cNvSpPr/>
          <p:nvPr/>
        </p:nvSpPr>
        <p:spPr>
          <a:xfrm>
            <a:off x="6217920" y="2944368"/>
            <a:ext cx="2697480" cy="292608"/>
          </a:xfrm>
          <a:prstGeom prst="rect">
            <a:avLst/>
          </a:prstGeom>
          <a:noFill/>
          <a:ln/>
        </p:spPr>
        <p:txBody>
          <a:bodyPr wrap="square" lIns="0" tIns="0" rIns="0" bIns="0" rtlCol="0" anchor="ctr"/>
          <a:lstStyle/>
          <a:p>
            <a:pPr marL="0" indent="0">
              <a:buNone/>
            </a:pPr>
            <a:r>
              <a:rPr lang="en-US" sz="1050" b="1" dirty="0">
                <a:solidFill>
                  <a:srgbClr val="FFFFFF"/>
                </a:solidFill>
                <a:latin typeface="Calibri" pitchFamily="34" charset="0"/>
                <a:ea typeface="Calibri" pitchFamily="34" charset="-122"/>
                <a:cs typeface="Calibri" pitchFamily="34" charset="-120"/>
              </a:rPr>
              <a:t>🧠  Mental Health &amp; Wellbeing</a:t>
            </a:r>
            <a:endParaRPr lang="en-US" sz="1050" dirty="0"/>
          </a:p>
        </p:txBody>
      </p:sp>
      <p:sp>
        <p:nvSpPr>
          <p:cNvPr id="31" name="Text 28"/>
          <p:cNvSpPr/>
          <p:nvPr/>
        </p:nvSpPr>
        <p:spPr>
          <a:xfrm>
            <a:off x="6236208" y="3310128"/>
            <a:ext cx="2651760" cy="1188720"/>
          </a:xfrm>
          <a:prstGeom prst="rect">
            <a:avLst/>
          </a:prstGeom>
          <a:noFill/>
          <a:ln/>
        </p:spPr>
        <p:txBody>
          <a:bodyPr wrap="square" lIns="0" tIns="0" rIns="0" bIns="0" rtlCol="0" anchor="t"/>
          <a:lstStyle/>
          <a:p>
            <a:pPr marL="0" indent="0">
              <a:buNone/>
            </a:pPr>
            <a:r>
              <a:rPr lang="en-US" sz="880" dirty="0">
                <a:solidFill>
                  <a:srgbClr val="37474F"/>
                </a:solidFill>
                <a:latin typeface="Calibri" pitchFamily="34" charset="0"/>
                <a:ea typeface="Calibri" pitchFamily="34" charset="-122"/>
                <a:cs typeface="Calibri" pitchFamily="34" charset="-120"/>
              </a:rPr>
              <a:t>Diabetes distress and depression are significantly more prevalent in T2D (Diabetes UK, 2023). Chronic stress elevates blood glucose via the sympathetic nervous system (adrenal cortex → cortisol secretion). Refer to IAPT (Improving Access to Psychological Therapies) service. Self-management education via DESMOND programme.</a:t>
            </a:r>
            <a:endParaRPr lang="en-US" sz="880" dirty="0"/>
          </a:p>
        </p:txBody>
      </p:sp>
      <p:sp>
        <p:nvSpPr>
          <p:cNvPr id="32" name="Shape 29"/>
          <p:cNvSpPr/>
          <p:nvPr/>
        </p:nvSpPr>
        <p:spPr>
          <a:xfrm>
            <a:off x="0" y="4892040"/>
            <a:ext cx="9144000" cy="251460"/>
          </a:xfrm>
          <a:prstGeom prst="rect">
            <a:avLst/>
          </a:prstGeom>
          <a:solidFill>
            <a:srgbClr val="0D2137"/>
          </a:solidFill>
          <a:ln w="12700">
            <a:solidFill>
              <a:srgbClr val="0D2137"/>
            </a:solidFill>
            <a:prstDash val="solid"/>
          </a:ln>
        </p:spPr>
        <p:txBody>
          <a:bodyPr/>
          <a:lstStyle/>
          <a:p>
            <a:endParaRPr lang="en-NG" dirty="0"/>
          </a:p>
        </p:txBody>
      </p:sp>
      <p:sp>
        <p:nvSpPr>
          <p:cNvPr id="33" name="Text 30"/>
          <p:cNvSpPr/>
          <p:nvPr/>
        </p:nvSpPr>
        <p:spPr>
          <a:xfrm>
            <a:off x="274320" y="4901184"/>
            <a:ext cx="8595360" cy="228600"/>
          </a:xfrm>
          <a:prstGeom prst="rect">
            <a:avLst/>
          </a:prstGeom>
          <a:noFill/>
          <a:ln/>
        </p:spPr>
        <p:txBody>
          <a:bodyPr wrap="square" lIns="0" tIns="0" rIns="0" bIns="0" rtlCol="0" anchor="ctr"/>
          <a:lstStyle/>
          <a:p>
            <a:pPr marL="0" indent="0">
              <a:buNone/>
            </a:pPr>
            <a:r>
              <a:rPr lang="en-US" sz="800" i="1" dirty="0">
                <a:solidFill>
                  <a:srgbClr val="99BBDD"/>
                </a:solidFill>
                <a:latin typeface="Calibri" pitchFamily="34" charset="0"/>
                <a:ea typeface="Calibri" pitchFamily="34" charset="-122"/>
                <a:cs typeface="Calibri" pitchFamily="34" charset="-120"/>
              </a:rPr>
              <a:t>NHS (2023); NICE NG28 (2022); Diabetes UK (2023); NHS Eatwell Guide</a:t>
            </a:r>
            <a:endParaRPr lang="en-US" sz="800" dirty="0"/>
          </a:p>
        </p:txBody>
      </p:sp>
      <p:pic>
        <p:nvPicPr>
          <p:cNvPr id="39" name="Audio 38">
            <a:hlinkClick r:id="" action="ppaction://media"/>
            <a:extLst>
              <a:ext uri="{FF2B5EF4-FFF2-40B4-BE49-F238E27FC236}">
                <a16:creationId xmlns:a16="http://schemas.microsoft.com/office/drawing/2014/main" id="{54D4217E-4BC2-EA48-16B7-0FBDAAF7662E}"/>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39844" t="-139844" r="-139844" b="-139844"/>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107598"/>
    </mc:Choice>
    <mc:Fallback xmlns="">
      <p:transition spd="slow" advTm="10759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9"/>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5F8FC"/>
        </a:solidFill>
        <a:effectLst/>
      </p:bgPr>
    </p:bg>
    <p:spTree>
      <p:nvGrpSpPr>
        <p:cNvPr id="1" name=""/>
        <p:cNvGrpSpPr/>
        <p:nvPr/>
      </p:nvGrpSpPr>
      <p:grpSpPr>
        <a:xfrm>
          <a:off x="0" y="0"/>
          <a:ext cx="0" cy="0"/>
          <a:chOff x="0" y="0"/>
          <a:chExt cx="0" cy="0"/>
        </a:xfrm>
      </p:grpSpPr>
      <p:sp>
        <p:nvSpPr>
          <p:cNvPr id="2" name="Shape 0"/>
          <p:cNvSpPr/>
          <p:nvPr/>
        </p:nvSpPr>
        <p:spPr>
          <a:xfrm>
            <a:off x="0" y="0"/>
            <a:ext cx="9144000" cy="594360"/>
          </a:xfrm>
          <a:prstGeom prst="rect">
            <a:avLst/>
          </a:prstGeom>
          <a:solidFill>
            <a:srgbClr val="0D2137"/>
          </a:solidFill>
          <a:ln w="12700">
            <a:solidFill>
              <a:srgbClr val="0D2137"/>
            </a:solidFill>
            <a:prstDash val="solid"/>
          </a:ln>
        </p:spPr>
        <p:txBody>
          <a:bodyPr/>
          <a:lstStyle/>
          <a:p>
            <a:endParaRPr lang="en-GB"/>
          </a:p>
        </p:txBody>
      </p:sp>
      <p:sp>
        <p:nvSpPr>
          <p:cNvPr id="3" name="Shape 1"/>
          <p:cNvSpPr/>
          <p:nvPr/>
        </p:nvSpPr>
        <p:spPr>
          <a:xfrm>
            <a:off x="0" y="594360"/>
            <a:ext cx="9144000" cy="45720"/>
          </a:xfrm>
          <a:prstGeom prst="rect">
            <a:avLst/>
          </a:prstGeom>
          <a:solidFill>
            <a:srgbClr val="00838F"/>
          </a:solidFill>
          <a:ln w="12700">
            <a:solidFill>
              <a:srgbClr val="00838F"/>
            </a:solidFill>
            <a:prstDash val="solid"/>
          </a:ln>
        </p:spPr>
        <p:txBody>
          <a:bodyPr/>
          <a:lstStyle/>
          <a:p>
            <a:endParaRPr lang="en-GB"/>
          </a:p>
        </p:txBody>
      </p:sp>
      <p:sp>
        <p:nvSpPr>
          <p:cNvPr id="4" name="Text 2"/>
          <p:cNvSpPr/>
          <p:nvPr/>
        </p:nvSpPr>
        <p:spPr>
          <a:xfrm>
            <a:off x="320040" y="45720"/>
            <a:ext cx="7680960" cy="502920"/>
          </a:xfrm>
          <a:prstGeom prst="rect">
            <a:avLst/>
          </a:prstGeom>
          <a:noFill/>
          <a:ln/>
        </p:spPr>
        <p:txBody>
          <a:bodyPr wrap="square" lIns="0" tIns="0" rIns="0" bIns="0" rtlCol="0" anchor="ctr"/>
          <a:lstStyle/>
          <a:p>
            <a:pPr marL="0" indent="0">
              <a:buNone/>
            </a:pPr>
            <a:r>
              <a:rPr lang="en-US" sz="2200" b="1" dirty="0">
                <a:solidFill>
                  <a:srgbClr val="FFFFFF"/>
                </a:solidFill>
                <a:latin typeface="Calibri" pitchFamily="34" charset="0"/>
                <a:ea typeface="Calibri" pitchFamily="34" charset="-122"/>
                <a:cs typeface="Calibri" pitchFamily="34" charset="-120"/>
              </a:rPr>
              <a:t>Care Plan — Pharmacological Management</a:t>
            </a:r>
            <a:endParaRPr lang="en-US" sz="2200" dirty="0"/>
          </a:p>
        </p:txBody>
      </p:sp>
      <p:sp>
        <p:nvSpPr>
          <p:cNvPr id="5" name="Text 3"/>
          <p:cNvSpPr/>
          <p:nvPr/>
        </p:nvSpPr>
        <p:spPr>
          <a:xfrm>
            <a:off x="8046720" y="64008"/>
            <a:ext cx="1005840" cy="457200"/>
          </a:xfrm>
          <a:prstGeom prst="rect">
            <a:avLst/>
          </a:prstGeom>
          <a:noFill/>
          <a:ln/>
        </p:spPr>
        <p:txBody>
          <a:bodyPr wrap="square" lIns="0" tIns="0" rIns="0" bIns="0" rtlCol="0" anchor="ctr"/>
          <a:lstStyle/>
          <a:p>
            <a:pPr marL="0" indent="0" algn="r">
              <a:buNone/>
            </a:pPr>
            <a:r>
              <a:rPr lang="en-US" sz="1100" dirty="0">
                <a:solidFill>
                  <a:srgbClr val="AACCEE"/>
                </a:solidFill>
                <a:latin typeface="Calibri" pitchFamily="34" charset="0"/>
                <a:ea typeface="Calibri" pitchFamily="34" charset="-122"/>
                <a:cs typeface="Calibri" pitchFamily="34" charset="-120"/>
              </a:rPr>
              <a:t>10 / 15</a:t>
            </a:r>
            <a:endParaRPr lang="en-US" sz="1100" dirty="0"/>
          </a:p>
        </p:txBody>
      </p:sp>
      <p:pic>
        <p:nvPicPr>
          <p:cNvPr id="6" name="Image 0" descr="preencoded.png"/>
          <p:cNvPicPr>
            <a:picLocks noChangeAspect="1"/>
          </p:cNvPicPr>
          <p:nvPr/>
        </p:nvPicPr>
        <p:blipFill>
          <a:blip r:embed="rId5"/>
          <a:stretch>
            <a:fillRect/>
          </a:stretch>
        </p:blipFill>
        <p:spPr>
          <a:xfrm>
            <a:off x="274320" y="777240"/>
            <a:ext cx="320040" cy="320040"/>
          </a:xfrm>
          <a:prstGeom prst="rect">
            <a:avLst/>
          </a:prstGeom>
        </p:spPr>
      </p:pic>
      <p:sp>
        <p:nvSpPr>
          <p:cNvPr id="7" name="Text 4"/>
          <p:cNvSpPr/>
          <p:nvPr/>
        </p:nvSpPr>
        <p:spPr>
          <a:xfrm>
            <a:off x="658368" y="795528"/>
            <a:ext cx="7772400" cy="320040"/>
          </a:xfrm>
          <a:prstGeom prst="rect">
            <a:avLst/>
          </a:prstGeom>
          <a:noFill/>
          <a:ln/>
        </p:spPr>
        <p:txBody>
          <a:bodyPr wrap="square" lIns="0" tIns="0" rIns="0" bIns="0" rtlCol="0" anchor="ctr"/>
          <a:lstStyle/>
          <a:p>
            <a:pPr marL="0" indent="0">
              <a:buNone/>
            </a:pPr>
            <a:r>
              <a:rPr lang="en-US" sz="1300" b="1" dirty="0">
                <a:solidFill>
                  <a:srgbClr val="0D2137"/>
                </a:solidFill>
                <a:latin typeface="Calibri" pitchFamily="34" charset="0"/>
                <a:ea typeface="Calibri" pitchFamily="34" charset="-122"/>
                <a:cs typeface="Calibri" pitchFamily="34" charset="-120"/>
              </a:rPr>
              <a:t>NICE NG28 (2022) Recommended Medication for Mr. D.O.</a:t>
            </a:r>
            <a:endParaRPr lang="en-US" sz="1300" dirty="0"/>
          </a:p>
        </p:txBody>
      </p:sp>
      <p:sp>
        <p:nvSpPr>
          <p:cNvPr id="8" name="Shape 5"/>
          <p:cNvSpPr/>
          <p:nvPr/>
        </p:nvSpPr>
        <p:spPr>
          <a:xfrm>
            <a:off x="256032" y="1207008"/>
            <a:ext cx="2057400" cy="3520440"/>
          </a:xfrm>
          <a:prstGeom prst="rect">
            <a:avLst/>
          </a:prstGeom>
          <a:solidFill>
            <a:srgbClr val="FFFFFF"/>
          </a:solidFill>
          <a:ln w="12700">
            <a:solidFill>
              <a:srgbClr val="00838F"/>
            </a:solidFill>
            <a:prstDash val="solid"/>
          </a:ln>
          <a:effectLst>
            <a:outerShdw blurRad="101600" dist="38100" dir="8100000" algn="bl" rotWithShape="0">
              <a:srgbClr val="000000">
                <a:alpha val="12000"/>
              </a:srgbClr>
            </a:outerShdw>
          </a:effectLst>
        </p:spPr>
        <p:txBody>
          <a:bodyPr/>
          <a:lstStyle/>
          <a:p>
            <a:endParaRPr lang="en-GB"/>
          </a:p>
        </p:txBody>
      </p:sp>
      <p:sp>
        <p:nvSpPr>
          <p:cNvPr id="9" name="Shape 6"/>
          <p:cNvSpPr/>
          <p:nvPr/>
        </p:nvSpPr>
        <p:spPr>
          <a:xfrm>
            <a:off x="256032" y="1207008"/>
            <a:ext cx="2057400" cy="502920"/>
          </a:xfrm>
          <a:prstGeom prst="rect">
            <a:avLst/>
          </a:prstGeom>
          <a:solidFill>
            <a:srgbClr val="00838F"/>
          </a:solidFill>
          <a:ln w="12700">
            <a:solidFill>
              <a:srgbClr val="00838F"/>
            </a:solidFill>
            <a:prstDash val="solid"/>
          </a:ln>
        </p:spPr>
        <p:txBody>
          <a:bodyPr/>
          <a:lstStyle/>
          <a:p>
            <a:endParaRPr lang="en-GB"/>
          </a:p>
        </p:txBody>
      </p:sp>
      <p:sp>
        <p:nvSpPr>
          <p:cNvPr id="10" name="Text 7"/>
          <p:cNvSpPr/>
          <p:nvPr/>
        </p:nvSpPr>
        <p:spPr>
          <a:xfrm>
            <a:off x="320040" y="1225296"/>
            <a:ext cx="1920240" cy="201168"/>
          </a:xfrm>
          <a:prstGeom prst="rect">
            <a:avLst/>
          </a:prstGeom>
          <a:noFill/>
          <a:ln/>
        </p:spPr>
        <p:txBody>
          <a:bodyPr wrap="square" lIns="0" tIns="0" rIns="0" bIns="0" rtlCol="0" anchor="ctr"/>
          <a:lstStyle/>
          <a:p>
            <a:pPr marL="0" indent="0">
              <a:buNone/>
            </a:pPr>
            <a:r>
              <a:rPr lang="en-US" sz="850" i="1" dirty="0">
                <a:solidFill>
                  <a:srgbClr val="DDFFFF"/>
                </a:solidFill>
                <a:latin typeface="Calibri" pitchFamily="34" charset="0"/>
                <a:ea typeface="Calibri" pitchFamily="34" charset="-122"/>
                <a:cs typeface="Calibri" pitchFamily="34" charset="-120"/>
              </a:rPr>
              <a:t>1st Line</a:t>
            </a:r>
            <a:endParaRPr lang="en-US" sz="850" dirty="0"/>
          </a:p>
        </p:txBody>
      </p:sp>
      <p:sp>
        <p:nvSpPr>
          <p:cNvPr id="11" name="Text 8"/>
          <p:cNvSpPr/>
          <p:nvPr/>
        </p:nvSpPr>
        <p:spPr>
          <a:xfrm>
            <a:off x="320040" y="1417320"/>
            <a:ext cx="1920240" cy="256032"/>
          </a:xfrm>
          <a:prstGeom prst="rect">
            <a:avLst/>
          </a:prstGeom>
          <a:noFill/>
          <a:ln/>
        </p:spPr>
        <p:txBody>
          <a:bodyPr wrap="square" lIns="0" tIns="0" rIns="0" bIns="0" rtlCol="0" anchor="ctr"/>
          <a:lstStyle/>
          <a:p>
            <a:pPr marL="0" indent="0">
              <a:buNone/>
            </a:pPr>
            <a:r>
              <a:rPr lang="en-US" sz="1000" b="1" dirty="0">
                <a:solidFill>
                  <a:srgbClr val="FFFFFF"/>
                </a:solidFill>
                <a:latin typeface="Calibri" pitchFamily="34" charset="0"/>
                <a:ea typeface="Calibri" pitchFamily="34" charset="-122"/>
                <a:cs typeface="Calibri" pitchFamily="34" charset="-120"/>
              </a:rPr>
              <a:t>Metformin</a:t>
            </a:r>
            <a:endParaRPr lang="en-US" sz="1000" dirty="0"/>
          </a:p>
        </p:txBody>
      </p:sp>
      <p:sp>
        <p:nvSpPr>
          <p:cNvPr id="12" name="Text 9"/>
          <p:cNvSpPr/>
          <p:nvPr/>
        </p:nvSpPr>
        <p:spPr>
          <a:xfrm>
            <a:off x="320040" y="1764792"/>
            <a:ext cx="1938528" cy="201168"/>
          </a:xfrm>
          <a:prstGeom prst="rect">
            <a:avLst/>
          </a:prstGeom>
          <a:noFill/>
          <a:ln/>
        </p:spPr>
        <p:txBody>
          <a:bodyPr wrap="square" lIns="0" tIns="0" rIns="0" bIns="0" rtlCol="0" anchor="ctr"/>
          <a:lstStyle/>
          <a:p>
            <a:pPr marL="0" indent="0">
              <a:buNone/>
            </a:pPr>
            <a:r>
              <a:rPr lang="en-US" sz="850" b="1" dirty="0">
                <a:solidFill>
                  <a:srgbClr val="00838F"/>
                </a:solidFill>
                <a:latin typeface="Calibri" pitchFamily="34" charset="0"/>
                <a:ea typeface="Calibri" pitchFamily="34" charset="-122"/>
                <a:cs typeface="Calibri" pitchFamily="34" charset="-120"/>
              </a:rPr>
              <a:t>Mechanism</a:t>
            </a:r>
            <a:endParaRPr lang="en-US" sz="850" dirty="0"/>
          </a:p>
        </p:txBody>
      </p:sp>
      <p:sp>
        <p:nvSpPr>
          <p:cNvPr id="13" name="Text 10"/>
          <p:cNvSpPr/>
          <p:nvPr/>
        </p:nvSpPr>
        <p:spPr>
          <a:xfrm>
            <a:off x="320040" y="1965960"/>
            <a:ext cx="1938528" cy="731520"/>
          </a:xfrm>
          <a:prstGeom prst="rect">
            <a:avLst/>
          </a:prstGeom>
          <a:noFill/>
          <a:ln/>
        </p:spPr>
        <p:txBody>
          <a:bodyPr wrap="square" lIns="0" tIns="0" rIns="0" bIns="0" rtlCol="0" anchor="t"/>
          <a:lstStyle/>
          <a:p>
            <a:pPr marL="0" indent="0">
              <a:buNone/>
            </a:pPr>
            <a:r>
              <a:rPr lang="en-US" sz="800" dirty="0">
                <a:solidFill>
                  <a:srgbClr val="37474F"/>
                </a:solidFill>
                <a:latin typeface="Calibri" pitchFamily="34" charset="0"/>
                <a:ea typeface="Calibri" pitchFamily="34" charset="-122"/>
                <a:cs typeface="Calibri" pitchFamily="34" charset="-120"/>
              </a:rPr>
              <a:t>Reduces hepatic glucose production (gluconeogenesis); improves peripheral insulin sensitivity. Does not cause hypoglycaemia. Available as standard or modified-release tablets.</a:t>
            </a:r>
            <a:endParaRPr lang="en-US" sz="800" dirty="0"/>
          </a:p>
        </p:txBody>
      </p:sp>
      <p:sp>
        <p:nvSpPr>
          <p:cNvPr id="14" name="Text 11"/>
          <p:cNvSpPr/>
          <p:nvPr/>
        </p:nvSpPr>
        <p:spPr>
          <a:xfrm>
            <a:off x="320040" y="2724912"/>
            <a:ext cx="1938528" cy="201168"/>
          </a:xfrm>
          <a:prstGeom prst="rect">
            <a:avLst/>
          </a:prstGeom>
          <a:noFill/>
          <a:ln/>
        </p:spPr>
        <p:txBody>
          <a:bodyPr wrap="square" lIns="0" tIns="0" rIns="0" bIns="0" rtlCol="0" anchor="ctr"/>
          <a:lstStyle/>
          <a:p>
            <a:pPr marL="0" indent="0">
              <a:buNone/>
            </a:pPr>
            <a:r>
              <a:rPr lang="en-US" sz="850" b="1" dirty="0">
                <a:solidFill>
                  <a:srgbClr val="00838F"/>
                </a:solidFill>
                <a:latin typeface="Calibri" pitchFamily="34" charset="0"/>
                <a:ea typeface="Calibri" pitchFamily="34" charset="-122"/>
                <a:cs typeface="Calibri" pitchFamily="34" charset="-120"/>
              </a:rPr>
              <a:t>Indication</a:t>
            </a:r>
            <a:endParaRPr lang="en-US" sz="850" dirty="0"/>
          </a:p>
        </p:txBody>
      </p:sp>
      <p:sp>
        <p:nvSpPr>
          <p:cNvPr id="15" name="Text 12"/>
          <p:cNvSpPr/>
          <p:nvPr/>
        </p:nvSpPr>
        <p:spPr>
          <a:xfrm>
            <a:off x="320040" y="2926080"/>
            <a:ext cx="1938528" cy="731520"/>
          </a:xfrm>
          <a:prstGeom prst="rect">
            <a:avLst/>
          </a:prstGeom>
          <a:noFill/>
          <a:ln/>
        </p:spPr>
        <p:txBody>
          <a:bodyPr wrap="square" lIns="0" tIns="0" rIns="0" bIns="0" rtlCol="0" anchor="t"/>
          <a:lstStyle/>
          <a:p>
            <a:pPr marL="0" indent="0">
              <a:buNone/>
            </a:pPr>
            <a:r>
              <a:rPr lang="en-US" sz="800" dirty="0">
                <a:solidFill>
                  <a:srgbClr val="37474F"/>
                </a:solidFill>
                <a:latin typeface="Calibri" pitchFamily="34" charset="0"/>
                <a:ea typeface="Calibri" pitchFamily="34" charset="-122"/>
                <a:cs typeface="Calibri" pitchFamily="34" charset="-120"/>
              </a:rPr>
              <a:t>First-line pharmacotherapy for all T2D patients unless contraindicated (NICE NG28, 2022). Mr. D.O. is already prescribed this dose; a review is needed, given HbA1c of 72 mmol/mol.</a:t>
            </a:r>
            <a:endParaRPr lang="en-US" sz="800" dirty="0"/>
          </a:p>
        </p:txBody>
      </p:sp>
      <p:sp>
        <p:nvSpPr>
          <p:cNvPr id="16" name="Text 13"/>
          <p:cNvSpPr/>
          <p:nvPr/>
        </p:nvSpPr>
        <p:spPr>
          <a:xfrm>
            <a:off x="320040" y="3685032"/>
            <a:ext cx="1938528" cy="201168"/>
          </a:xfrm>
          <a:prstGeom prst="rect">
            <a:avLst/>
          </a:prstGeom>
          <a:noFill/>
          <a:ln/>
        </p:spPr>
        <p:txBody>
          <a:bodyPr wrap="square" lIns="0" tIns="0" rIns="0" bIns="0" rtlCol="0" anchor="ctr"/>
          <a:lstStyle/>
          <a:p>
            <a:pPr marL="0" indent="0">
              <a:buNone/>
            </a:pPr>
            <a:r>
              <a:rPr lang="en-US" sz="850" b="1" dirty="0">
                <a:solidFill>
                  <a:srgbClr val="00838F"/>
                </a:solidFill>
                <a:latin typeface="Calibri" pitchFamily="34" charset="0"/>
                <a:ea typeface="Calibri" pitchFamily="34" charset="-122"/>
                <a:cs typeface="Calibri" pitchFamily="34" charset="-120"/>
              </a:rPr>
              <a:t>Monitoring</a:t>
            </a:r>
            <a:endParaRPr lang="en-US" sz="850" dirty="0"/>
          </a:p>
        </p:txBody>
      </p:sp>
      <p:sp>
        <p:nvSpPr>
          <p:cNvPr id="17" name="Text 14"/>
          <p:cNvSpPr/>
          <p:nvPr/>
        </p:nvSpPr>
        <p:spPr>
          <a:xfrm>
            <a:off x="320040" y="3886200"/>
            <a:ext cx="1938528" cy="731520"/>
          </a:xfrm>
          <a:prstGeom prst="rect">
            <a:avLst/>
          </a:prstGeom>
          <a:noFill/>
          <a:ln/>
        </p:spPr>
        <p:txBody>
          <a:bodyPr wrap="square" lIns="0" tIns="0" rIns="0" bIns="0" rtlCol="0" anchor="t"/>
          <a:lstStyle/>
          <a:p>
            <a:pPr marL="0" indent="0">
              <a:buNone/>
            </a:pPr>
            <a:r>
              <a:rPr lang="en-US" sz="800" dirty="0">
                <a:solidFill>
                  <a:srgbClr val="37474F"/>
                </a:solidFill>
                <a:latin typeface="Calibri" pitchFamily="34" charset="0"/>
                <a:ea typeface="Calibri" pitchFamily="34" charset="-122"/>
                <a:cs typeface="Calibri" pitchFamily="34" charset="-120"/>
              </a:rPr>
              <a:t>Monitor eGFR (renal function) — dose reduce or stop if eGFR &lt;30; watch for GI side effects (nausea, diarrhoea) especially on initiation.</a:t>
            </a:r>
            <a:endParaRPr lang="en-US" sz="800" dirty="0"/>
          </a:p>
        </p:txBody>
      </p:sp>
      <p:sp>
        <p:nvSpPr>
          <p:cNvPr id="18" name="Shape 15"/>
          <p:cNvSpPr/>
          <p:nvPr/>
        </p:nvSpPr>
        <p:spPr>
          <a:xfrm>
            <a:off x="2432304" y="1207008"/>
            <a:ext cx="2057400" cy="3520440"/>
          </a:xfrm>
          <a:prstGeom prst="rect">
            <a:avLst/>
          </a:prstGeom>
          <a:solidFill>
            <a:srgbClr val="FFFFFF"/>
          </a:solidFill>
          <a:ln w="12700">
            <a:solidFill>
              <a:srgbClr val="1565C0"/>
            </a:solidFill>
            <a:prstDash val="solid"/>
          </a:ln>
          <a:effectLst>
            <a:outerShdw blurRad="101600" dist="38100" dir="8100000" algn="bl" rotWithShape="0">
              <a:srgbClr val="000000">
                <a:alpha val="12000"/>
              </a:srgbClr>
            </a:outerShdw>
          </a:effectLst>
        </p:spPr>
        <p:txBody>
          <a:bodyPr/>
          <a:lstStyle/>
          <a:p>
            <a:endParaRPr lang="en-GB"/>
          </a:p>
        </p:txBody>
      </p:sp>
      <p:sp>
        <p:nvSpPr>
          <p:cNvPr id="19" name="Shape 16"/>
          <p:cNvSpPr/>
          <p:nvPr/>
        </p:nvSpPr>
        <p:spPr>
          <a:xfrm>
            <a:off x="2432304" y="1207008"/>
            <a:ext cx="2057400" cy="502920"/>
          </a:xfrm>
          <a:prstGeom prst="rect">
            <a:avLst/>
          </a:prstGeom>
          <a:solidFill>
            <a:srgbClr val="1565C0"/>
          </a:solidFill>
          <a:ln w="12700">
            <a:solidFill>
              <a:srgbClr val="1565C0"/>
            </a:solidFill>
            <a:prstDash val="solid"/>
          </a:ln>
        </p:spPr>
        <p:txBody>
          <a:bodyPr/>
          <a:lstStyle/>
          <a:p>
            <a:endParaRPr lang="en-GB"/>
          </a:p>
        </p:txBody>
      </p:sp>
      <p:sp>
        <p:nvSpPr>
          <p:cNvPr id="20" name="Text 17"/>
          <p:cNvSpPr/>
          <p:nvPr/>
        </p:nvSpPr>
        <p:spPr>
          <a:xfrm>
            <a:off x="2496312" y="1225296"/>
            <a:ext cx="1920240" cy="201168"/>
          </a:xfrm>
          <a:prstGeom prst="rect">
            <a:avLst/>
          </a:prstGeom>
          <a:noFill/>
          <a:ln/>
        </p:spPr>
        <p:txBody>
          <a:bodyPr wrap="square" lIns="0" tIns="0" rIns="0" bIns="0" rtlCol="0" anchor="ctr"/>
          <a:lstStyle/>
          <a:p>
            <a:pPr marL="0" indent="0">
              <a:buNone/>
            </a:pPr>
            <a:r>
              <a:rPr lang="en-US" sz="850" i="1" dirty="0">
                <a:solidFill>
                  <a:srgbClr val="DDFFFF"/>
                </a:solidFill>
                <a:latin typeface="Calibri" pitchFamily="34" charset="0"/>
                <a:ea typeface="Calibri" pitchFamily="34" charset="-122"/>
                <a:cs typeface="Calibri" pitchFamily="34" charset="-120"/>
              </a:rPr>
              <a:t>2nd Line</a:t>
            </a:r>
            <a:endParaRPr lang="en-US" sz="850" dirty="0"/>
          </a:p>
        </p:txBody>
      </p:sp>
      <p:sp>
        <p:nvSpPr>
          <p:cNvPr id="21" name="Text 18"/>
          <p:cNvSpPr/>
          <p:nvPr/>
        </p:nvSpPr>
        <p:spPr>
          <a:xfrm>
            <a:off x="2496312" y="1417320"/>
            <a:ext cx="1920240" cy="256032"/>
          </a:xfrm>
          <a:prstGeom prst="rect">
            <a:avLst/>
          </a:prstGeom>
          <a:noFill/>
          <a:ln/>
        </p:spPr>
        <p:txBody>
          <a:bodyPr wrap="square" lIns="0" tIns="0" rIns="0" bIns="0" rtlCol="0" anchor="ctr"/>
          <a:lstStyle/>
          <a:p>
            <a:pPr marL="0" indent="0">
              <a:buNone/>
            </a:pPr>
            <a:r>
              <a:rPr lang="en-US" sz="1000" b="1" dirty="0">
                <a:solidFill>
                  <a:srgbClr val="FFFFFF"/>
                </a:solidFill>
                <a:latin typeface="Calibri" pitchFamily="34" charset="0"/>
                <a:ea typeface="Calibri" pitchFamily="34" charset="-122"/>
                <a:cs typeface="Calibri" pitchFamily="34" charset="-120"/>
              </a:rPr>
              <a:t>SGLT2 Inhibitor</a:t>
            </a:r>
            <a:endParaRPr lang="en-US" sz="1000" dirty="0"/>
          </a:p>
          <a:p>
            <a:pPr marL="0" indent="0">
              <a:buNone/>
            </a:pPr>
            <a:r>
              <a:rPr lang="en-US" sz="1000" b="1" dirty="0">
                <a:solidFill>
                  <a:srgbClr val="FFFFFF"/>
                </a:solidFill>
                <a:latin typeface="Calibri" pitchFamily="34" charset="0"/>
                <a:ea typeface="Calibri" pitchFamily="34" charset="-122"/>
                <a:cs typeface="Calibri" pitchFamily="34" charset="-120"/>
              </a:rPr>
              <a:t>(e.g. Empagliflozin)</a:t>
            </a:r>
            <a:endParaRPr lang="en-US" sz="1000" dirty="0"/>
          </a:p>
        </p:txBody>
      </p:sp>
      <p:sp>
        <p:nvSpPr>
          <p:cNvPr id="22" name="Text 19"/>
          <p:cNvSpPr/>
          <p:nvPr/>
        </p:nvSpPr>
        <p:spPr>
          <a:xfrm>
            <a:off x="2496312" y="1764792"/>
            <a:ext cx="1938528" cy="201168"/>
          </a:xfrm>
          <a:prstGeom prst="rect">
            <a:avLst/>
          </a:prstGeom>
          <a:noFill/>
          <a:ln/>
        </p:spPr>
        <p:txBody>
          <a:bodyPr wrap="square" lIns="0" tIns="0" rIns="0" bIns="0" rtlCol="0" anchor="ctr"/>
          <a:lstStyle/>
          <a:p>
            <a:pPr marL="0" indent="0">
              <a:buNone/>
            </a:pPr>
            <a:r>
              <a:rPr lang="en-US" sz="850" b="1" dirty="0">
                <a:solidFill>
                  <a:srgbClr val="1565C0"/>
                </a:solidFill>
                <a:latin typeface="Calibri" pitchFamily="34" charset="0"/>
                <a:ea typeface="Calibri" pitchFamily="34" charset="-122"/>
                <a:cs typeface="Calibri" pitchFamily="34" charset="-120"/>
              </a:rPr>
              <a:t>Mechanism</a:t>
            </a:r>
            <a:endParaRPr lang="en-US" sz="850" dirty="0"/>
          </a:p>
        </p:txBody>
      </p:sp>
      <p:sp>
        <p:nvSpPr>
          <p:cNvPr id="23" name="Text 20"/>
          <p:cNvSpPr/>
          <p:nvPr/>
        </p:nvSpPr>
        <p:spPr>
          <a:xfrm>
            <a:off x="2496312" y="1965960"/>
            <a:ext cx="1938528" cy="731520"/>
          </a:xfrm>
          <a:prstGeom prst="rect">
            <a:avLst/>
          </a:prstGeom>
          <a:noFill/>
          <a:ln/>
        </p:spPr>
        <p:txBody>
          <a:bodyPr wrap="square" lIns="0" tIns="0" rIns="0" bIns="0" rtlCol="0" anchor="t"/>
          <a:lstStyle/>
          <a:p>
            <a:pPr marL="0" indent="0">
              <a:buNone/>
            </a:pPr>
            <a:r>
              <a:rPr lang="en-US" sz="800" dirty="0">
                <a:solidFill>
                  <a:srgbClr val="37474F"/>
                </a:solidFill>
                <a:latin typeface="Calibri" pitchFamily="34" charset="0"/>
                <a:ea typeface="Calibri" pitchFamily="34" charset="-122"/>
                <a:cs typeface="Calibri" pitchFamily="34" charset="-120"/>
              </a:rPr>
              <a:t>Inhibits SGLT2 transporters in the kidney → prevents glucose reabsorption → excess glucose excreted in urine → lowers blood glucose. Also reduces blood pressure and body weight.</a:t>
            </a:r>
            <a:endParaRPr lang="en-US" sz="800" dirty="0"/>
          </a:p>
        </p:txBody>
      </p:sp>
      <p:sp>
        <p:nvSpPr>
          <p:cNvPr id="24" name="Text 21"/>
          <p:cNvSpPr/>
          <p:nvPr/>
        </p:nvSpPr>
        <p:spPr>
          <a:xfrm>
            <a:off x="2496312" y="2724912"/>
            <a:ext cx="1938528" cy="201168"/>
          </a:xfrm>
          <a:prstGeom prst="rect">
            <a:avLst/>
          </a:prstGeom>
          <a:noFill/>
          <a:ln/>
        </p:spPr>
        <p:txBody>
          <a:bodyPr wrap="square" lIns="0" tIns="0" rIns="0" bIns="0" rtlCol="0" anchor="ctr"/>
          <a:lstStyle/>
          <a:p>
            <a:pPr marL="0" indent="0">
              <a:buNone/>
            </a:pPr>
            <a:r>
              <a:rPr lang="en-US" sz="850" b="1" dirty="0">
                <a:solidFill>
                  <a:srgbClr val="1565C0"/>
                </a:solidFill>
                <a:latin typeface="Calibri" pitchFamily="34" charset="0"/>
                <a:ea typeface="Calibri" pitchFamily="34" charset="-122"/>
                <a:cs typeface="Calibri" pitchFamily="34" charset="-120"/>
              </a:rPr>
              <a:t>Indication</a:t>
            </a:r>
            <a:endParaRPr lang="en-US" sz="850" dirty="0"/>
          </a:p>
        </p:txBody>
      </p:sp>
      <p:sp>
        <p:nvSpPr>
          <p:cNvPr id="25" name="Text 22"/>
          <p:cNvSpPr/>
          <p:nvPr/>
        </p:nvSpPr>
        <p:spPr>
          <a:xfrm>
            <a:off x="2496312" y="2926080"/>
            <a:ext cx="1938528" cy="731520"/>
          </a:xfrm>
          <a:prstGeom prst="rect">
            <a:avLst/>
          </a:prstGeom>
          <a:noFill/>
          <a:ln/>
        </p:spPr>
        <p:txBody>
          <a:bodyPr wrap="square" lIns="0" tIns="0" rIns="0" bIns="0" rtlCol="0" anchor="t"/>
          <a:lstStyle/>
          <a:p>
            <a:pPr marL="0" indent="0">
              <a:buNone/>
            </a:pPr>
            <a:r>
              <a:rPr lang="en-US" sz="800" dirty="0">
                <a:solidFill>
                  <a:srgbClr val="37474F"/>
                </a:solidFill>
                <a:latin typeface="Calibri" pitchFamily="34" charset="0"/>
                <a:ea typeface="Calibri" pitchFamily="34" charset="-122"/>
                <a:cs typeface="Calibri" pitchFamily="34" charset="-120"/>
              </a:rPr>
              <a:t>Recommended by NICE NG28 as second-line agent especially if cardiovascular disease is present — Empagliflozin has proven cardiovascular mortality reduction in the EMPA-REG OUTCOME trial (NICE NG28, 2022).</a:t>
            </a:r>
            <a:endParaRPr lang="en-US" sz="800" dirty="0"/>
          </a:p>
        </p:txBody>
      </p:sp>
      <p:sp>
        <p:nvSpPr>
          <p:cNvPr id="26" name="Text 23"/>
          <p:cNvSpPr/>
          <p:nvPr/>
        </p:nvSpPr>
        <p:spPr>
          <a:xfrm>
            <a:off x="2496312" y="3685032"/>
            <a:ext cx="1938528" cy="201168"/>
          </a:xfrm>
          <a:prstGeom prst="rect">
            <a:avLst/>
          </a:prstGeom>
          <a:noFill/>
          <a:ln/>
        </p:spPr>
        <p:txBody>
          <a:bodyPr wrap="square" lIns="0" tIns="0" rIns="0" bIns="0" rtlCol="0" anchor="ctr"/>
          <a:lstStyle/>
          <a:p>
            <a:pPr marL="0" indent="0">
              <a:buNone/>
            </a:pPr>
            <a:r>
              <a:rPr lang="en-US" sz="850" b="1" dirty="0">
                <a:solidFill>
                  <a:srgbClr val="1565C0"/>
                </a:solidFill>
                <a:latin typeface="Calibri" pitchFamily="34" charset="0"/>
                <a:ea typeface="Calibri" pitchFamily="34" charset="-122"/>
                <a:cs typeface="Calibri" pitchFamily="34" charset="-120"/>
              </a:rPr>
              <a:t>Monitoring</a:t>
            </a:r>
            <a:endParaRPr lang="en-US" sz="850" dirty="0"/>
          </a:p>
        </p:txBody>
      </p:sp>
      <p:sp>
        <p:nvSpPr>
          <p:cNvPr id="27" name="Text 24"/>
          <p:cNvSpPr/>
          <p:nvPr/>
        </p:nvSpPr>
        <p:spPr>
          <a:xfrm>
            <a:off x="2496312" y="3886200"/>
            <a:ext cx="1938528" cy="731520"/>
          </a:xfrm>
          <a:prstGeom prst="rect">
            <a:avLst/>
          </a:prstGeom>
          <a:noFill/>
          <a:ln/>
        </p:spPr>
        <p:txBody>
          <a:bodyPr wrap="square" lIns="0" tIns="0" rIns="0" bIns="0" rtlCol="0" anchor="t"/>
          <a:lstStyle/>
          <a:p>
            <a:pPr marL="0" indent="0">
              <a:buNone/>
            </a:pPr>
            <a:r>
              <a:rPr lang="en-US" sz="800" dirty="0">
                <a:solidFill>
                  <a:srgbClr val="37474F"/>
                </a:solidFill>
                <a:latin typeface="Calibri" pitchFamily="34" charset="0"/>
                <a:ea typeface="Calibri" pitchFamily="34" charset="-122"/>
                <a:cs typeface="Calibri" pitchFamily="34" charset="-120"/>
              </a:rPr>
              <a:t>Monitor for urinary tract infections; educate on genital hygiene. Check eGFR — avoid if eGFR &lt;30.</a:t>
            </a:r>
            <a:endParaRPr lang="en-US" sz="800" dirty="0"/>
          </a:p>
        </p:txBody>
      </p:sp>
      <p:sp>
        <p:nvSpPr>
          <p:cNvPr id="28" name="Shape 25"/>
          <p:cNvSpPr/>
          <p:nvPr/>
        </p:nvSpPr>
        <p:spPr>
          <a:xfrm>
            <a:off x="4608576" y="1207008"/>
            <a:ext cx="2057400" cy="3520440"/>
          </a:xfrm>
          <a:prstGeom prst="rect">
            <a:avLst/>
          </a:prstGeom>
          <a:solidFill>
            <a:srgbClr val="FFFFFF"/>
          </a:solidFill>
          <a:ln w="12700">
            <a:solidFill>
              <a:srgbClr val="E65100"/>
            </a:solidFill>
            <a:prstDash val="solid"/>
          </a:ln>
          <a:effectLst>
            <a:outerShdw blurRad="101600" dist="38100" dir="8100000" algn="bl" rotWithShape="0">
              <a:srgbClr val="000000">
                <a:alpha val="12000"/>
              </a:srgbClr>
            </a:outerShdw>
          </a:effectLst>
        </p:spPr>
        <p:txBody>
          <a:bodyPr/>
          <a:lstStyle/>
          <a:p>
            <a:endParaRPr lang="en-GB"/>
          </a:p>
        </p:txBody>
      </p:sp>
      <p:sp>
        <p:nvSpPr>
          <p:cNvPr id="29" name="Shape 26"/>
          <p:cNvSpPr/>
          <p:nvPr/>
        </p:nvSpPr>
        <p:spPr>
          <a:xfrm>
            <a:off x="4608576" y="1207008"/>
            <a:ext cx="2057400" cy="502920"/>
          </a:xfrm>
          <a:prstGeom prst="rect">
            <a:avLst/>
          </a:prstGeom>
          <a:solidFill>
            <a:srgbClr val="E65100"/>
          </a:solidFill>
          <a:ln w="12700">
            <a:solidFill>
              <a:srgbClr val="E65100"/>
            </a:solidFill>
            <a:prstDash val="solid"/>
          </a:ln>
        </p:spPr>
        <p:txBody>
          <a:bodyPr/>
          <a:lstStyle/>
          <a:p>
            <a:endParaRPr lang="en-GB"/>
          </a:p>
        </p:txBody>
      </p:sp>
      <p:sp>
        <p:nvSpPr>
          <p:cNvPr id="30" name="Text 27"/>
          <p:cNvSpPr/>
          <p:nvPr/>
        </p:nvSpPr>
        <p:spPr>
          <a:xfrm>
            <a:off x="4672584" y="1225296"/>
            <a:ext cx="1920240" cy="201168"/>
          </a:xfrm>
          <a:prstGeom prst="rect">
            <a:avLst/>
          </a:prstGeom>
          <a:noFill/>
          <a:ln/>
        </p:spPr>
        <p:txBody>
          <a:bodyPr wrap="square" lIns="0" tIns="0" rIns="0" bIns="0" rtlCol="0" anchor="ctr"/>
          <a:lstStyle/>
          <a:p>
            <a:pPr marL="0" indent="0">
              <a:buNone/>
            </a:pPr>
            <a:r>
              <a:rPr lang="en-US" sz="850" i="1" dirty="0">
                <a:solidFill>
                  <a:srgbClr val="DDFFFF"/>
                </a:solidFill>
                <a:latin typeface="Calibri" pitchFamily="34" charset="0"/>
                <a:ea typeface="Calibri" pitchFamily="34" charset="-122"/>
                <a:cs typeface="Calibri" pitchFamily="34" charset="-120"/>
              </a:rPr>
              <a:t>Antihypertensive</a:t>
            </a:r>
            <a:endParaRPr lang="en-US" sz="850" dirty="0"/>
          </a:p>
        </p:txBody>
      </p:sp>
      <p:sp>
        <p:nvSpPr>
          <p:cNvPr id="31" name="Text 28"/>
          <p:cNvSpPr/>
          <p:nvPr/>
        </p:nvSpPr>
        <p:spPr>
          <a:xfrm>
            <a:off x="4672584" y="1417320"/>
            <a:ext cx="1920240" cy="256032"/>
          </a:xfrm>
          <a:prstGeom prst="rect">
            <a:avLst/>
          </a:prstGeom>
          <a:noFill/>
          <a:ln/>
        </p:spPr>
        <p:txBody>
          <a:bodyPr wrap="square" lIns="0" tIns="0" rIns="0" bIns="0" rtlCol="0" anchor="ctr"/>
          <a:lstStyle/>
          <a:p>
            <a:pPr marL="0" indent="0">
              <a:buNone/>
            </a:pPr>
            <a:r>
              <a:rPr lang="en-US" sz="1000" b="1" dirty="0">
                <a:solidFill>
                  <a:srgbClr val="FFFFFF"/>
                </a:solidFill>
                <a:latin typeface="Calibri" pitchFamily="34" charset="0"/>
                <a:ea typeface="Calibri" pitchFamily="34" charset="-122"/>
                <a:cs typeface="Calibri" pitchFamily="34" charset="-120"/>
              </a:rPr>
              <a:t>ACE Inhibitor</a:t>
            </a:r>
            <a:endParaRPr lang="en-US" sz="1000" dirty="0"/>
          </a:p>
          <a:p>
            <a:pPr marL="0" indent="0">
              <a:buNone/>
            </a:pPr>
            <a:r>
              <a:rPr lang="en-US" sz="1000" b="1" dirty="0">
                <a:solidFill>
                  <a:srgbClr val="FFFFFF"/>
                </a:solidFill>
                <a:latin typeface="Calibri" pitchFamily="34" charset="0"/>
                <a:ea typeface="Calibri" pitchFamily="34" charset="-122"/>
                <a:cs typeface="Calibri" pitchFamily="34" charset="-120"/>
              </a:rPr>
              <a:t>(e.g. Ramipril)</a:t>
            </a:r>
            <a:endParaRPr lang="en-US" sz="1000" dirty="0"/>
          </a:p>
        </p:txBody>
      </p:sp>
      <p:sp>
        <p:nvSpPr>
          <p:cNvPr id="32" name="Text 29"/>
          <p:cNvSpPr/>
          <p:nvPr/>
        </p:nvSpPr>
        <p:spPr>
          <a:xfrm>
            <a:off x="4672584" y="1764792"/>
            <a:ext cx="1938528" cy="201168"/>
          </a:xfrm>
          <a:prstGeom prst="rect">
            <a:avLst/>
          </a:prstGeom>
          <a:noFill/>
          <a:ln/>
        </p:spPr>
        <p:txBody>
          <a:bodyPr wrap="square" lIns="0" tIns="0" rIns="0" bIns="0" rtlCol="0" anchor="ctr"/>
          <a:lstStyle/>
          <a:p>
            <a:pPr marL="0" indent="0">
              <a:buNone/>
            </a:pPr>
            <a:r>
              <a:rPr lang="en-US" sz="850" b="1" dirty="0">
                <a:solidFill>
                  <a:srgbClr val="E65100"/>
                </a:solidFill>
                <a:latin typeface="Calibri" pitchFamily="34" charset="0"/>
                <a:ea typeface="Calibri" pitchFamily="34" charset="-122"/>
                <a:cs typeface="Calibri" pitchFamily="34" charset="-120"/>
              </a:rPr>
              <a:t>Mechanism</a:t>
            </a:r>
            <a:endParaRPr lang="en-US" sz="850" dirty="0"/>
          </a:p>
        </p:txBody>
      </p:sp>
      <p:sp>
        <p:nvSpPr>
          <p:cNvPr id="33" name="Text 30"/>
          <p:cNvSpPr/>
          <p:nvPr/>
        </p:nvSpPr>
        <p:spPr>
          <a:xfrm>
            <a:off x="4672584" y="1965960"/>
            <a:ext cx="1938528" cy="731520"/>
          </a:xfrm>
          <a:prstGeom prst="rect">
            <a:avLst/>
          </a:prstGeom>
          <a:noFill/>
          <a:ln/>
        </p:spPr>
        <p:txBody>
          <a:bodyPr wrap="square" lIns="0" tIns="0" rIns="0" bIns="0" rtlCol="0" anchor="t"/>
          <a:lstStyle/>
          <a:p>
            <a:pPr marL="0" indent="0">
              <a:buNone/>
            </a:pPr>
            <a:r>
              <a:rPr lang="en-US" sz="800" dirty="0">
                <a:solidFill>
                  <a:srgbClr val="37474F"/>
                </a:solidFill>
                <a:latin typeface="Calibri" pitchFamily="34" charset="0"/>
                <a:ea typeface="Calibri" pitchFamily="34" charset="-122"/>
                <a:cs typeface="Calibri" pitchFamily="34" charset="-120"/>
              </a:rPr>
              <a:t>Blocks the renin-angiotensin-aldosterone system (RAAS) → reduces peripheral vascular resistance → lowers blood pressure. Also has nephroprotective effect — reduces proteinuria in diabetic nephropathy.</a:t>
            </a:r>
            <a:endParaRPr lang="en-US" sz="800" dirty="0"/>
          </a:p>
        </p:txBody>
      </p:sp>
      <p:sp>
        <p:nvSpPr>
          <p:cNvPr id="34" name="Text 31"/>
          <p:cNvSpPr/>
          <p:nvPr/>
        </p:nvSpPr>
        <p:spPr>
          <a:xfrm>
            <a:off x="4672584" y="2724912"/>
            <a:ext cx="1938528" cy="201168"/>
          </a:xfrm>
          <a:prstGeom prst="rect">
            <a:avLst/>
          </a:prstGeom>
          <a:noFill/>
          <a:ln/>
        </p:spPr>
        <p:txBody>
          <a:bodyPr wrap="square" lIns="0" tIns="0" rIns="0" bIns="0" rtlCol="0" anchor="ctr"/>
          <a:lstStyle/>
          <a:p>
            <a:pPr marL="0" indent="0">
              <a:buNone/>
            </a:pPr>
            <a:r>
              <a:rPr lang="en-US" sz="850" b="1" dirty="0">
                <a:solidFill>
                  <a:srgbClr val="E65100"/>
                </a:solidFill>
                <a:latin typeface="Calibri" pitchFamily="34" charset="0"/>
                <a:ea typeface="Calibri" pitchFamily="34" charset="-122"/>
                <a:cs typeface="Calibri" pitchFamily="34" charset="-120"/>
              </a:rPr>
              <a:t>Indication</a:t>
            </a:r>
            <a:endParaRPr lang="en-US" sz="850" dirty="0"/>
          </a:p>
        </p:txBody>
      </p:sp>
      <p:sp>
        <p:nvSpPr>
          <p:cNvPr id="35" name="Text 32"/>
          <p:cNvSpPr/>
          <p:nvPr/>
        </p:nvSpPr>
        <p:spPr>
          <a:xfrm>
            <a:off x="4672584" y="2926080"/>
            <a:ext cx="1938528" cy="731520"/>
          </a:xfrm>
          <a:prstGeom prst="rect">
            <a:avLst/>
          </a:prstGeom>
          <a:noFill/>
          <a:ln/>
        </p:spPr>
        <p:txBody>
          <a:bodyPr wrap="square" lIns="0" tIns="0" rIns="0" bIns="0" rtlCol="0" anchor="t"/>
          <a:lstStyle/>
          <a:p>
            <a:pPr marL="0" indent="0">
              <a:buNone/>
            </a:pPr>
            <a:r>
              <a:rPr lang="en-US" sz="800" dirty="0">
                <a:solidFill>
                  <a:srgbClr val="37474F"/>
                </a:solidFill>
                <a:latin typeface="Calibri" pitchFamily="34" charset="0"/>
                <a:ea typeface="Calibri" pitchFamily="34" charset="-122"/>
                <a:cs typeface="Calibri" pitchFamily="34" charset="-120"/>
              </a:rPr>
              <a:t>First-line antihypertensive in T2D with hypertension. Mr. D.O.'s BP target is &lt;140/80 mmHg. ACE inhibitors are preferred over other antihypertensives due to renal protection (NICE NG28, 2022).</a:t>
            </a:r>
            <a:endParaRPr lang="en-US" sz="800" dirty="0"/>
          </a:p>
        </p:txBody>
      </p:sp>
      <p:sp>
        <p:nvSpPr>
          <p:cNvPr id="36" name="Text 33"/>
          <p:cNvSpPr/>
          <p:nvPr/>
        </p:nvSpPr>
        <p:spPr>
          <a:xfrm>
            <a:off x="4672584" y="3685032"/>
            <a:ext cx="1938528" cy="201168"/>
          </a:xfrm>
          <a:prstGeom prst="rect">
            <a:avLst/>
          </a:prstGeom>
          <a:noFill/>
          <a:ln/>
        </p:spPr>
        <p:txBody>
          <a:bodyPr wrap="square" lIns="0" tIns="0" rIns="0" bIns="0" rtlCol="0" anchor="ctr"/>
          <a:lstStyle/>
          <a:p>
            <a:pPr marL="0" indent="0">
              <a:buNone/>
            </a:pPr>
            <a:r>
              <a:rPr lang="en-US" sz="850" b="1" dirty="0">
                <a:solidFill>
                  <a:srgbClr val="E65100"/>
                </a:solidFill>
                <a:latin typeface="Calibri" pitchFamily="34" charset="0"/>
                <a:ea typeface="Calibri" pitchFamily="34" charset="-122"/>
                <a:cs typeface="Calibri" pitchFamily="34" charset="-120"/>
              </a:rPr>
              <a:t>Monitoring</a:t>
            </a:r>
            <a:endParaRPr lang="en-US" sz="850" dirty="0"/>
          </a:p>
        </p:txBody>
      </p:sp>
      <p:sp>
        <p:nvSpPr>
          <p:cNvPr id="37" name="Text 34"/>
          <p:cNvSpPr/>
          <p:nvPr/>
        </p:nvSpPr>
        <p:spPr>
          <a:xfrm>
            <a:off x="4672584" y="3886200"/>
            <a:ext cx="1938528" cy="731520"/>
          </a:xfrm>
          <a:prstGeom prst="rect">
            <a:avLst/>
          </a:prstGeom>
          <a:noFill/>
          <a:ln/>
        </p:spPr>
        <p:txBody>
          <a:bodyPr wrap="square" lIns="0" tIns="0" rIns="0" bIns="0" rtlCol="0" anchor="t"/>
          <a:lstStyle/>
          <a:p>
            <a:pPr marL="0" indent="0">
              <a:buNone/>
            </a:pPr>
            <a:r>
              <a:rPr lang="en-US" sz="800" dirty="0">
                <a:solidFill>
                  <a:srgbClr val="37474F"/>
                </a:solidFill>
                <a:latin typeface="Calibri" pitchFamily="34" charset="0"/>
                <a:ea typeface="Calibri" pitchFamily="34" charset="-122"/>
                <a:cs typeface="Calibri" pitchFamily="34" charset="-120"/>
              </a:rPr>
              <a:t>Annual monitoring of eGFR and serum potassium. Advise to report persistent dry cough (class side effect). Avoid in pregnancy.</a:t>
            </a:r>
            <a:endParaRPr lang="en-US" sz="800" dirty="0"/>
          </a:p>
        </p:txBody>
      </p:sp>
      <p:sp>
        <p:nvSpPr>
          <p:cNvPr id="38" name="Shape 35"/>
          <p:cNvSpPr/>
          <p:nvPr/>
        </p:nvSpPr>
        <p:spPr>
          <a:xfrm>
            <a:off x="6784848" y="1207008"/>
            <a:ext cx="2057400" cy="3520440"/>
          </a:xfrm>
          <a:prstGeom prst="rect">
            <a:avLst/>
          </a:prstGeom>
          <a:solidFill>
            <a:srgbClr val="FFFFFF"/>
          </a:solidFill>
          <a:ln w="12700">
            <a:solidFill>
              <a:srgbClr val="0D2137"/>
            </a:solidFill>
            <a:prstDash val="solid"/>
          </a:ln>
          <a:effectLst>
            <a:outerShdw blurRad="101600" dist="38100" dir="8100000" algn="bl" rotWithShape="0">
              <a:srgbClr val="000000">
                <a:alpha val="12000"/>
              </a:srgbClr>
            </a:outerShdw>
          </a:effectLst>
        </p:spPr>
        <p:txBody>
          <a:bodyPr/>
          <a:lstStyle/>
          <a:p>
            <a:endParaRPr lang="en-GB"/>
          </a:p>
        </p:txBody>
      </p:sp>
      <p:sp>
        <p:nvSpPr>
          <p:cNvPr id="39" name="Shape 36"/>
          <p:cNvSpPr/>
          <p:nvPr/>
        </p:nvSpPr>
        <p:spPr>
          <a:xfrm>
            <a:off x="6784848" y="1207008"/>
            <a:ext cx="2057400" cy="502920"/>
          </a:xfrm>
          <a:prstGeom prst="rect">
            <a:avLst/>
          </a:prstGeom>
          <a:solidFill>
            <a:srgbClr val="0D2137"/>
          </a:solidFill>
          <a:ln w="12700">
            <a:solidFill>
              <a:srgbClr val="0D2137"/>
            </a:solidFill>
            <a:prstDash val="solid"/>
          </a:ln>
        </p:spPr>
        <p:txBody>
          <a:bodyPr/>
          <a:lstStyle/>
          <a:p>
            <a:endParaRPr lang="en-GB"/>
          </a:p>
        </p:txBody>
      </p:sp>
      <p:sp>
        <p:nvSpPr>
          <p:cNvPr id="40" name="Text 37"/>
          <p:cNvSpPr/>
          <p:nvPr/>
        </p:nvSpPr>
        <p:spPr>
          <a:xfrm>
            <a:off x="6848856" y="1225296"/>
            <a:ext cx="1920240" cy="201168"/>
          </a:xfrm>
          <a:prstGeom prst="rect">
            <a:avLst/>
          </a:prstGeom>
          <a:noFill/>
          <a:ln/>
        </p:spPr>
        <p:txBody>
          <a:bodyPr wrap="square" lIns="0" tIns="0" rIns="0" bIns="0" rtlCol="0" anchor="ctr"/>
          <a:lstStyle/>
          <a:p>
            <a:pPr marL="0" indent="0">
              <a:buNone/>
            </a:pPr>
            <a:r>
              <a:rPr lang="en-US" sz="850" i="1" dirty="0">
                <a:solidFill>
                  <a:srgbClr val="DDFFFF"/>
                </a:solidFill>
                <a:latin typeface="Calibri" pitchFamily="34" charset="0"/>
                <a:ea typeface="Calibri" pitchFamily="34" charset="-122"/>
                <a:cs typeface="Calibri" pitchFamily="34" charset="-120"/>
              </a:rPr>
              <a:t>Cardiovascular Risk</a:t>
            </a:r>
            <a:endParaRPr lang="en-US" sz="850" dirty="0"/>
          </a:p>
        </p:txBody>
      </p:sp>
      <p:sp>
        <p:nvSpPr>
          <p:cNvPr id="41" name="Text 38"/>
          <p:cNvSpPr/>
          <p:nvPr/>
        </p:nvSpPr>
        <p:spPr>
          <a:xfrm>
            <a:off x="6848856" y="1417320"/>
            <a:ext cx="1920240" cy="256032"/>
          </a:xfrm>
          <a:prstGeom prst="rect">
            <a:avLst/>
          </a:prstGeom>
          <a:noFill/>
          <a:ln/>
        </p:spPr>
        <p:txBody>
          <a:bodyPr wrap="square" lIns="0" tIns="0" rIns="0" bIns="0" rtlCol="0" anchor="ctr"/>
          <a:lstStyle/>
          <a:p>
            <a:pPr marL="0" indent="0">
              <a:buNone/>
            </a:pPr>
            <a:r>
              <a:rPr lang="en-US" sz="1000" b="1" dirty="0">
                <a:solidFill>
                  <a:srgbClr val="FFFFFF"/>
                </a:solidFill>
                <a:latin typeface="Calibri" pitchFamily="34" charset="0"/>
                <a:ea typeface="Calibri" pitchFamily="34" charset="-122"/>
                <a:cs typeface="Calibri" pitchFamily="34" charset="-120"/>
              </a:rPr>
              <a:t>Statin Therapy</a:t>
            </a:r>
            <a:endParaRPr lang="en-US" sz="1000" dirty="0"/>
          </a:p>
          <a:p>
            <a:pPr marL="0" indent="0">
              <a:buNone/>
            </a:pPr>
            <a:r>
              <a:rPr lang="en-US" sz="1000" b="1" dirty="0">
                <a:solidFill>
                  <a:srgbClr val="FFFFFF"/>
                </a:solidFill>
                <a:latin typeface="Calibri" pitchFamily="34" charset="0"/>
                <a:ea typeface="Calibri" pitchFamily="34" charset="-122"/>
                <a:cs typeface="Calibri" pitchFamily="34" charset="-120"/>
              </a:rPr>
              <a:t>(Atorvastatin 20 mg)</a:t>
            </a:r>
            <a:endParaRPr lang="en-US" sz="1000" dirty="0"/>
          </a:p>
        </p:txBody>
      </p:sp>
      <p:sp>
        <p:nvSpPr>
          <p:cNvPr id="42" name="Text 39"/>
          <p:cNvSpPr/>
          <p:nvPr/>
        </p:nvSpPr>
        <p:spPr>
          <a:xfrm>
            <a:off x="6848856" y="1764792"/>
            <a:ext cx="1938528" cy="201168"/>
          </a:xfrm>
          <a:prstGeom prst="rect">
            <a:avLst/>
          </a:prstGeom>
          <a:noFill/>
          <a:ln/>
        </p:spPr>
        <p:txBody>
          <a:bodyPr wrap="square" lIns="0" tIns="0" rIns="0" bIns="0" rtlCol="0" anchor="ctr"/>
          <a:lstStyle/>
          <a:p>
            <a:pPr marL="0" indent="0">
              <a:buNone/>
            </a:pPr>
            <a:r>
              <a:rPr lang="en-US" sz="850" b="1" dirty="0">
                <a:solidFill>
                  <a:srgbClr val="0D2137"/>
                </a:solidFill>
                <a:latin typeface="Calibri" pitchFamily="34" charset="0"/>
                <a:ea typeface="Calibri" pitchFamily="34" charset="-122"/>
                <a:cs typeface="Calibri" pitchFamily="34" charset="-120"/>
              </a:rPr>
              <a:t>Mechanism</a:t>
            </a:r>
            <a:endParaRPr lang="en-US" sz="850" dirty="0"/>
          </a:p>
        </p:txBody>
      </p:sp>
      <p:sp>
        <p:nvSpPr>
          <p:cNvPr id="43" name="Text 40"/>
          <p:cNvSpPr/>
          <p:nvPr/>
        </p:nvSpPr>
        <p:spPr>
          <a:xfrm>
            <a:off x="6848856" y="1965960"/>
            <a:ext cx="1938528" cy="731520"/>
          </a:xfrm>
          <a:prstGeom prst="rect">
            <a:avLst/>
          </a:prstGeom>
          <a:noFill/>
          <a:ln/>
        </p:spPr>
        <p:txBody>
          <a:bodyPr wrap="square" lIns="0" tIns="0" rIns="0" bIns="0" rtlCol="0" anchor="t"/>
          <a:lstStyle/>
          <a:p>
            <a:pPr marL="0" indent="0">
              <a:buNone/>
            </a:pPr>
            <a:r>
              <a:rPr lang="en-US" sz="800" dirty="0">
                <a:solidFill>
                  <a:srgbClr val="37474F"/>
                </a:solidFill>
                <a:latin typeface="Calibri" pitchFamily="34" charset="0"/>
                <a:ea typeface="Calibri" pitchFamily="34" charset="-122"/>
                <a:cs typeface="Calibri" pitchFamily="34" charset="-120"/>
              </a:rPr>
              <a:t>Inhibits HMG-CoA reductase → reduces hepatic cholesterol synthesis → lowers LDL-C. Anti-inflammatory effects on arterial endothelium provide additional cardiovascular protection beyond cholesterol lowering.</a:t>
            </a:r>
            <a:endParaRPr lang="en-US" sz="800" dirty="0"/>
          </a:p>
        </p:txBody>
      </p:sp>
      <p:sp>
        <p:nvSpPr>
          <p:cNvPr id="44" name="Text 41"/>
          <p:cNvSpPr/>
          <p:nvPr/>
        </p:nvSpPr>
        <p:spPr>
          <a:xfrm>
            <a:off x="6848856" y="2724912"/>
            <a:ext cx="1938528" cy="201168"/>
          </a:xfrm>
          <a:prstGeom prst="rect">
            <a:avLst/>
          </a:prstGeom>
          <a:noFill/>
          <a:ln/>
        </p:spPr>
        <p:txBody>
          <a:bodyPr wrap="square" lIns="0" tIns="0" rIns="0" bIns="0" rtlCol="0" anchor="ctr"/>
          <a:lstStyle/>
          <a:p>
            <a:pPr marL="0" indent="0">
              <a:buNone/>
            </a:pPr>
            <a:r>
              <a:rPr lang="en-US" sz="850" b="1" dirty="0">
                <a:solidFill>
                  <a:srgbClr val="0D2137"/>
                </a:solidFill>
                <a:latin typeface="Calibri" pitchFamily="34" charset="0"/>
                <a:ea typeface="Calibri" pitchFamily="34" charset="-122"/>
                <a:cs typeface="Calibri" pitchFamily="34" charset="-120"/>
              </a:rPr>
              <a:t>Indication</a:t>
            </a:r>
            <a:endParaRPr lang="en-US" sz="850" dirty="0"/>
          </a:p>
        </p:txBody>
      </p:sp>
      <p:sp>
        <p:nvSpPr>
          <p:cNvPr id="45" name="Text 42"/>
          <p:cNvSpPr/>
          <p:nvPr/>
        </p:nvSpPr>
        <p:spPr>
          <a:xfrm>
            <a:off x="6848856" y="2926080"/>
            <a:ext cx="1938528" cy="731520"/>
          </a:xfrm>
          <a:prstGeom prst="rect">
            <a:avLst/>
          </a:prstGeom>
          <a:noFill/>
          <a:ln/>
        </p:spPr>
        <p:txBody>
          <a:bodyPr wrap="square" lIns="0" tIns="0" rIns="0" bIns="0" rtlCol="0" anchor="t"/>
          <a:lstStyle/>
          <a:p>
            <a:pPr marL="0" indent="0">
              <a:buNone/>
            </a:pPr>
            <a:r>
              <a:rPr lang="en-US" sz="800" dirty="0">
                <a:solidFill>
                  <a:srgbClr val="37474F"/>
                </a:solidFill>
                <a:latin typeface="Calibri" pitchFamily="34" charset="0"/>
                <a:ea typeface="Calibri" pitchFamily="34" charset="-122"/>
                <a:cs typeface="Calibri" pitchFamily="34" charset="-120"/>
              </a:rPr>
              <a:t>NICE NG238 (2023) recommends Atorvastatin 20mg for all T2D patients with 10-year cardiovascular risk ≥10%. Given Mr. D.O.'s age, gender, ethnicity, and risk factors, this threshold is met.</a:t>
            </a:r>
            <a:endParaRPr lang="en-US" sz="800" dirty="0"/>
          </a:p>
        </p:txBody>
      </p:sp>
      <p:sp>
        <p:nvSpPr>
          <p:cNvPr id="46" name="Text 43"/>
          <p:cNvSpPr/>
          <p:nvPr/>
        </p:nvSpPr>
        <p:spPr>
          <a:xfrm>
            <a:off x="6848856" y="3685032"/>
            <a:ext cx="1938528" cy="201168"/>
          </a:xfrm>
          <a:prstGeom prst="rect">
            <a:avLst/>
          </a:prstGeom>
          <a:noFill/>
          <a:ln/>
        </p:spPr>
        <p:txBody>
          <a:bodyPr wrap="square" lIns="0" tIns="0" rIns="0" bIns="0" rtlCol="0" anchor="ctr"/>
          <a:lstStyle/>
          <a:p>
            <a:pPr marL="0" indent="0">
              <a:buNone/>
            </a:pPr>
            <a:r>
              <a:rPr lang="en-US" sz="850" b="1" dirty="0">
                <a:solidFill>
                  <a:srgbClr val="0D2137"/>
                </a:solidFill>
                <a:latin typeface="Calibri" pitchFamily="34" charset="0"/>
                <a:ea typeface="Calibri" pitchFamily="34" charset="-122"/>
                <a:cs typeface="Calibri" pitchFamily="34" charset="-120"/>
              </a:rPr>
              <a:t>Monitoring</a:t>
            </a:r>
            <a:endParaRPr lang="en-US" sz="850" dirty="0"/>
          </a:p>
        </p:txBody>
      </p:sp>
      <p:sp>
        <p:nvSpPr>
          <p:cNvPr id="47" name="Text 44"/>
          <p:cNvSpPr/>
          <p:nvPr/>
        </p:nvSpPr>
        <p:spPr>
          <a:xfrm>
            <a:off x="6848856" y="3886200"/>
            <a:ext cx="1938528" cy="731520"/>
          </a:xfrm>
          <a:prstGeom prst="rect">
            <a:avLst/>
          </a:prstGeom>
          <a:noFill/>
          <a:ln/>
        </p:spPr>
        <p:txBody>
          <a:bodyPr wrap="square" lIns="0" tIns="0" rIns="0" bIns="0" rtlCol="0" anchor="t"/>
          <a:lstStyle/>
          <a:p>
            <a:pPr marL="0" indent="0">
              <a:buNone/>
            </a:pPr>
            <a:r>
              <a:rPr lang="en-US" sz="800" dirty="0">
                <a:solidFill>
                  <a:srgbClr val="37474F"/>
                </a:solidFill>
                <a:latin typeface="Calibri" pitchFamily="34" charset="0"/>
                <a:ea typeface="Calibri" pitchFamily="34" charset="-122"/>
                <a:cs typeface="Calibri" pitchFamily="34" charset="-120"/>
              </a:rPr>
              <a:t>Annual lipid profile targeting LDL-C &lt;2.0 mmol/L. Monitor liver function. Advise on rare muscle side effects (myopathy).</a:t>
            </a:r>
            <a:endParaRPr lang="en-US" sz="800" dirty="0"/>
          </a:p>
        </p:txBody>
      </p:sp>
      <p:sp>
        <p:nvSpPr>
          <p:cNvPr id="48" name="Shape 45"/>
          <p:cNvSpPr/>
          <p:nvPr/>
        </p:nvSpPr>
        <p:spPr>
          <a:xfrm>
            <a:off x="256032" y="4480560"/>
            <a:ext cx="8631936" cy="246888"/>
          </a:xfrm>
          <a:prstGeom prst="rect">
            <a:avLst/>
          </a:prstGeom>
          <a:solidFill>
            <a:srgbClr val="00838F"/>
          </a:solidFill>
          <a:ln w="12700">
            <a:solidFill>
              <a:srgbClr val="00838F"/>
            </a:solidFill>
            <a:prstDash val="solid"/>
          </a:ln>
        </p:spPr>
        <p:txBody>
          <a:bodyPr/>
          <a:lstStyle/>
          <a:p>
            <a:endParaRPr lang="en-GB"/>
          </a:p>
        </p:txBody>
      </p:sp>
      <p:sp>
        <p:nvSpPr>
          <p:cNvPr id="49" name="Text 46"/>
          <p:cNvSpPr/>
          <p:nvPr/>
        </p:nvSpPr>
        <p:spPr>
          <a:xfrm>
            <a:off x="292608" y="4480560"/>
            <a:ext cx="8558784" cy="256032"/>
          </a:xfrm>
          <a:prstGeom prst="rect">
            <a:avLst/>
          </a:prstGeom>
          <a:noFill/>
          <a:ln/>
        </p:spPr>
        <p:txBody>
          <a:bodyPr wrap="square" lIns="0" tIns="0" rIns="0" bIns="0" rtlCol="0" anchor="ctr"/>
          <a:lstStyle/>
          <a:p>
            <a:pPr marL="0" indent="0" algn="ctr">
              <a:buNone/>
            </a:pPr>
            <a:r>
              <a:rPr lang="en-US" sz="850" dirty="0">
                <a:solidFill>
                  <a:srgbClr val="FFFFFF"/>
                </a:solidFill>
                <a:latin typeface="Calibri" pitchFamily="34" charset="0"/>
                <a:ea typeface="Calibri" pitchFamily="34" charset="-122"/>
                <a:cs typeface="Calibri" pitchFamily="34" charset="-120"/>
              </a:rPr>
              <a:t>Annual medication review by GP — shared decision-making; patient education on adherence, side effects and lifestyle interaction of each medication (NHS, 2023)</a:t>
            </a:r>
            <a:endParaRPr lang="en-US" sz="850" dirty="0"/>
          </a:p>
        </p:txBody>
      </p:sp>
      <p:sp>
        <p:nvSpPr>
          <p:cNvPr id="50" name="Shape 47"/>
          <p:cNvSpPr/>
          <p:nvPr/>
        </p:nvSpPr>
        <p:spPr>
          <a:xfrm>
            <a:off x="0" y="4892040"/>
            <a:ext cx="9144000" cy="251460"/>
          </a:xfrm>
          <a:prstGeom prst="rect">
            <a:avLst/>
          </a:prstGeom>
          <a:solidFill>
            <a:srgbClr val="0D2137"/>
          </a:solidFill>
          <a:ln w="12700">
            <a:solidFill>
              <a:srgbClr val="0D2137"/>
            </a:solidFill>
            <a:prstDash val="solid"/>
          </a:ln>
        </p:spPr>
        <p:txBody>
          <a:bodyPr/>
          <a:lstStyle/>
          <a:p>
            <a:endParaRPr lang="en-GB"/>
          </a:p>
        </p:txBody>
      </p:sp>
      <p:sp>
        <p:nvSpPr>
          <p:cNvPr id="51" name="Text 48"/>
          <p:cNvSpPr/>
          <p:nvPr/>
        </p:nvSpPr>
        <p:spPr>
          <a:xfrm>
            <a:off x="274320" y="4901184"/>
            <a:ext cx="8595360" cy="228600"/>
          </a:xfrm>
          <a:prstGeom prst="rect">
            <a:avLst/>
          </a:prstGeom>
          <a:noFill/>
          <a:ln/>
        </p:spPr>
        <p:txBody>
          <a:bodyPr wrap="square" lIns="0" tIns="0" rIns="0" bIns="0" rtlCol="0" anchor="ctr"/>
          <a:lstStyle/>
          <a:p>
            <a:pPr marL="0" indent="0">
              <a:buNone/>
            </a:pPr>
            <a:r>
              <a:rPr lang="en-US" sz="800" i="1" dirty="0">
                <a:solidFill>
                  <a:srgbClr val="99BBDD"/>
                </a:solidFill>
                <a:latin typeface="Calibri" pitchFamily="34" charset="0"/>
                <a:ea typeface="Calibri" pitchFamily="34" charset="-122"/>
                <a:cs typeface="Calibri" pitchFamily="34" charset="-120"/>
              </a:rPr>
              <a:t>NICE NG28 (2022); NICE NG238 (2023); NHS (2023); Waugh &amp; Grant (2018)</a:t>
            </a:r>
            <a:endParaRPr lang="en-US" sz="800" dirty="0"/>
          </a:p>
        </p:txBody>
      </p:sp>
      <p:pic>
        <p:nvPicPr>
          <p:cNvPr id="87" name="Audio 86">
            <a:hlinkClick r:id="" action="ppaction://media"/>
            <a:extLst>
              <a:ext uri="{FF2B5EF4-FFF2-40B4-BE49-F238E27FC236}">
                <a16:creationId xmlns:a16="http://schemas.microsoft.com/office/drawing/2014/main" id="{A9F6804D-B8CD-E6CE-CA02-A1386EEF4EB1}"/>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39844" t="-139844" r="-139844" b="-139844"/>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111800"/>
    </mc:Choice>
    <mc:Fallback xmlns="">
      <p:transition spd="slow" advTm="1118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7"/>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5F8FC"/>
        </a:solidFill>
        <a:effectLst/>
      </p:bgPr>
    </p:bg>
    <p:spTree>
      <p:nvGrpSpPr>
        <p:cNvPr id="1" name=""/>
        <p:cNvGrpSpPr/>
        <p:nvPr/>
      </p:nvGrpSpPr>
      <p:grpSpPr>
        <a:xfrm>
          <a:off x="0" y="0"/>
          <a:ext cx="0" cy="0"/>
          <a:chOff x="0" y="0"/>
          <a:chExt cx="0" cy="0"/>
        </a:xfrm>
      </p:grpSpPr>
      <p:sp>
        <p:nvSpPr>
          <p:cNvPr id="2" name="Shape 0"/>
          <p:cNvSpPr/>
          <p:nvPr/>
        </p:nvSpPr>
        <p:spPr>
          <a:xfrm>
            <a:off x="0" y="0"/>
            <a:ext cx="9144000" cy="594360"/>
          </a:xfrm>
          <a:prstGeom prst="rect">
            <a:avLst/>
          </a:prstGeom>
          <a:solidFill>
            <a:srgbClr val="0D2137"/>
          </a:solidFill>
          <a:ln w="12700">
            <a:solidFill>
              <a:srgbClr val="0D2137"/>
            </a:solidFill>
            <a:prstDash val="solid"/>
          </a:ln>
        </p:spPr>
        <p:txBody>
          <a:bodyPr/>
          <a:lstStyle/>
          <a:p>
            <a:endParaRPr lang="en-GB"/>
          </a:p>
        </p:txBody>
      </p:sp>
      <p:sp>
        <p:nvSpPr>
          <p:cNvPr id="3" name="Shape 1"/>
          <p:cNvSpPr/>
          <p:nvPr/>
        </p:nvSpPr>
        <p:spPr>
          <a:xfrm>
            <a:off x="0" y="594360"/>
            <a:ext cx="9144000" cy="45720"/>
          </a:xfrm>
          <a:prstGeom prst="rect">
            <a:avLst/>
          </a:prstGeom>
          <a:solidFill>
            <a:srgbClr val="00838F"/>
          </a:solidFill>
          <a:ln w="12700">
            <a:solidFill>
              <a:srgbClr val="00838F"/>
            </a:solidFill>
            <a:prstDash val="solid"/>
          </a:ln>
        </p:spPr>
        <p:txBody>
          <a:bodyPr/>
          <a:lstStyle/>
          <a:p>
            <a:endParaRPr lang="en-GB"/>
          </a:p>
        </p:txBody>
      </p:sp>
      <p:sp>
        <p:nvSpPr>
          <p:cNvPr id="4" name="Text 2"/>
          <p:cNvSpPr/>
          <p:nvPr/>
        </p:nvSpPr>
        <p:spPr>
          <a:xfrm>
            <a:off x="320040" y="45720"/>
            <a:ext cx="7680960" cy="502920"/>
          </a:xfrm>
          <a:prstGeom prst="rect">
            <a:avLst/>
          </a:prstGeom>
          <a:noFill/>
          <a:ln/>
        </p:spPr>
        <p:txBody>
          <a:bodyPr wrap="square" lIns="0" tIns="0" rIns="0" bIns="0" rtlCol="0" anchor="ctr"/>
          <a:lstStyle/>
          <a:p>
            <a:pPr marL="0" indent="0">
              <a:buNone/>
            </a:pPr>
            <a:r>
              <a:rPr lang="en-US" sz="2200" b="1" dirty="0">
                <a:solidFill>
                  <a:srgbClr val="FFFFFF"/>
                </a:solidFill>
                <a:latin typeface="Calibri" pitchFamily="34" charset="0"/>
                <a:ea typeface="Calibri" pitchFamily="34" charset="-122"/>
                <a:cs typeface="Calibri" pitchFamily="34" charset="-120"/>
              </a:rPr>
              <a:t>Care Plan — Communication in Care</a:t>
            </a:r>
            <a:endParaRPr lang="en-US" sz="2200" dirty="0"/>
          </a:p>
        </p:txBody>
      </p:sp>
      <p:sp>
        <p:nvSpPr>
          <p:cNvPr id="5" name="Text 3"/>
          <p:cNvSpPr/>
          <p:nvPr/>
        </p:nvSpPr>
        <p:spPr>
          <a:xfrm>
            <a:off x="8046720" y="64008"/>
            <a:ext cx="1005840" cy="457200"/>
          </a:xfrm>
          <a:prstGeom prst="rect">
            <a:avLst/>
          </a:prstGeom>
          <a:noFill/>
          <a:ln/>
        </p:spPr>
        <p:txBody>
          <a:bodyPr wrap="square" lIns="0" tIns="0" rIns="0" bIns="0" rtlCol="0" anchor="ctr"/>
          <a:lstStyle/>
          <a:p>
            <a:pPr marL="0" indent="0" algn="r">
              <a:buNone/>
            </a:pPr>
            <a:r>
              <a:rPr lang="en-US" sz="1100" dirty="0">
                <a:solidFill>
                  <a:srgbClr val="AACCEE"/>
                </a:solidFill>
                <a:latin typeface="Calibri" pitchFamily="34" charset="0"/>
                <a:ea typeface="Calibri" pitchFamily="34" charset="-122"/>
                <a:cs typeface="Calibri" pitchFamily="34" charset="-120"/>
              </a:rPr>
              <a:t>11 / 15</a:t>
            </a:r>
            <a:endParaRPr lang="en-US" sz="1100" dirty="0"/>
          </a:p>
        </p:txBody>
      </p:sp>
      <p:pic>
        <p:nvPicPr>
          <p:cNvPr id="6" name="Image 0" descr="preencoded.png"/>
          <p:cNvPicPr>
            <a:picLocks noChangeAspect="1"/>
          </p:cNvPicPr>
          <p:nvPr/>
        </p:nvPicPr>
        <p:blipFill>
          <a:blip r:embed="rId5"/>
          <a:stretch>
            <a:fillRect/>
          </a:stretch>
        </p:blipFill>
        <p:spPr>
          <a:xfrm>
            <a:off x="274320" y="777240"/>
            <a:ext cx="320040" cy="320040"/>
          </a:xfrm>
          <a:prstGeom prst="rect">
            <a:avLst/>
          </a:prstGeom>
        </p:spPr>
      </p:pic>
      <p:sp>
        <p:nvSpPr>
          <p:cNvPr id="7" name="Text 4"/>
          <p:cNvSpPr/>
          <p:nvPr/>
        </p:nvSpPr>
        <p:spPr>
          <a:xfrm>
            <a:off x="658368" y="795528"/>
            <a:ext cx="7772400" cy="320040"/>
          </a:xfrm>
          <a:prstGeom prst="rect">
            <a:avLst/>
          </a:prstGeom>
          <a:noFill/>
          <a:ln/>
        </p:spPr>
        <p:txBody>
          <a:bodyPr wrap="square" lIns="0" tIns="0" rIns="0" bIns="0" rtlCol="0" anchor="ctr"/>
          <a:lstStyle/>
          <a:p>
            <a:pPr marL="0" indent="0">
              <a:buNone/>
            </a:pPr>
            <a:r>
              <a:rPr lang="en-US" sz="1300" b="1" dirty="0">
                <a:solidFill>
                  <a:srgbClr val="0D2137"/>
                </a:solidFill>
                <a:latin typeface="Calibri" pitchFamily="34" charset="0"/>
                <a:ea typeface="Calibri" pitchFamily="34" charset="-122"/>
                <a:cs typeface="Calibri" pitchFamily="34" charset="-120"/>
              </a:rPr>
              <a:t>Person-Centred Communication for Mr. D.O.</a:t>
            </a:r>
            <a:endParaRPr lang="en-US" sz="1300" dirty="0"/>
          </a:p>
        </p:txBody>
      </p:sp>
      <p:sp>
        <p:nvSpPr>
          <p:cNvPr id="8" name="Shape 5"/>
          <p:cNvSpPr/>
          <p:nvPr/>
        </p:nvSpPr>
        <p:spPr>
          <a:xfrm>
            <a:off x="274320" y="1207008"/>
            <a:ext cx="4114800" cy="3520440"/>
          </a:xfrm>
          <a:prstGeom prst="rect">
            <a:avLst/>
          </a:prstGeom>
          <a:solidFill>
            <a:srgbClr val="FFFFFF"/>
          </a:solidFill>
          <a:ln w="12700">
            <a:solidFill>
              <a:srgbClr val="1565C0"/>
            </a:solidFill>
            <a:prstDash val="solid"/>
          </a:ln>
          <a:effectLst>
            <a:outerShdw blurRad="101600" dist="38100" dir="8100000" algn="bl" rotWithShape="0">
              <a:srgbClr val="000000">
                <a:alpha val="12000"/>
              </a:srgbClr>
            </a:outerShdw>
          </a:effectLst>
        </p:spPr>
        <p:txBody>
          <a:bodyPr/>
          <a:lstStyle/>
          <a:p>
            <a:endParaRPr lang="en-GB"/>
          </a:p>
        </p:txBody>
      </p:sp>
      <p:sp>
        <p:nvSpPr>
          <p:cNvPr id="9" name="Shape 6"/>
          <p:cNvSpPr/>
          <p:nvPr/>
        </p:nvSpPr>
        <p:spPr>
          <a:xfrm>
            <a:off x="274320" y="1207008"/>
            <a:ext cx="4114800" cy="320040"/>
          </a:xfrm>
          <a:prstGeom prst="rect">
            <a:avLst/>
          </a:prstGeom>
          <a:solidFill>
            <a:srgbClr val="1565C0"/>
          </a:solidFill>
          <a:ln w="12700">
            <a:solidFill>
              <a:srgbClr val="1565C0"/>
            </a:solidFill>
            <a:prstDash val="solid"/>
          </a:ln>
        </p:spPr>
        <p:txBody>
          <a:bodyPr/>
          <a:lstStyle/>
          <a:p>
            <a:endParaRPr lang="en-GB"/>
          </a:p>
        </p:txBody>
      </p:sp>
      <p:sp>
        <p:nvSpPr>
          <p:cNvPr id="10" name="Text 7"/>
          <p:cNvSpPr/>
          <p:nvPr/>
        </p:nvSpPr>
        <p:spPr>
          <a:xfrm>
            <a:off x="365760" y="1225296"/>
            <a:ext cx="3950208" cy="283464"/>
          </a:xfrm>
          <a:prstGeom prst="rect">
            <a:avLst/>
          </a:prstGeom>
          <a:noFill/>
          <a:ln/>
        </p:spPr>
        <p:txBody>
          <a:bodyPr wrap="square" lIns="0" tIns="0" rIns="0" bIns="0" rtlCol="0" anchor="ctr"/>
          <a:lstStyle/>
          <a:p>
            <a:pPr marL="0" indent="0">
              <a:buNone/>
            </a:pPr>
            <a:r>
              <a:rPr lang="en-US" sz="1150" b="1" dirty="0">
                <a:solidFill>
                  <a:srgbClr val="FFFFFF"/>
                </a:solidFill>
                <a:latin typeface="Calibri" pitchFamily="34" charset="0"/>
                <a:ea typeface="Calibri" pitchFamily="34" charset="-122"/>
                <a:cs typeface="Calibri" pitchFamily="34" charset="-120"/>
              </a:rPr>
              <a:t>Core Communication Principles</a:t>
            </a:r>
            <a:endParaRPr lang="en-US" sz="1150" dirty="0"/>
          </a:p>
        </p:txBody>
      </p:sp>
      <p:sp>
        <p:nvSpPr>
          <p:cNvPr id="11" name="Text 8"/>
          <p:cNvSpPr/>
          <p:nvPr/>
        </p:nvSpPr>
        <p:spPr>
          <a:xfrm>
            <a:off x="365760" y="1691640"/>
            <a:ext cx="3666978" cy="1731498"/>
          </a:xfrm>
          <a:prstGeom prst="rect">
            <a:avLst/>
          </a:prstGeom>
          <a:noFill/>
          <a:ln/>
        </p:spPr>
        <p:txBody>
          <a:bodyPr wrap="square" lIns="635" tIns="635" rIns="635" bIns="635" rtlCol="0" anchor="t"/>
          <a:lstStyle/>
          <a:p>
            <a:pPr marL="342900" indent="-342900">
              <a:buSzPct val="100000"/>
              <a:buChar char="•"/>
            </a:pPr>
            <a:r>
              <a:rPr lang="en-US" sz="1000" b="1" dirty="0">
                <a:solidFill>
                  <a:srgbClr val="37474F"/>
                </a:solidFill>
                <a:latin typeface="Calibri" pitchFamily="34" charset="0"/>
                <a:ea typeface="Calibri" pitchFamily="34" charset="-122"/>
                <a:cs typeface="Calibri" pitchFamily="34" charset="-120"/>
              </a:rPr>
              <a:t>Person-</a:t>
            </a:r>
            <a:r>
              <a:rPr lang="en-US" sz="1000" b="1" dirty="0" err="1">
                <a:solidFill>
                  <a:srgbClr val="37474F"/>
                </a:solidFill>
                <a:latin typeface="Calibri" pitchFamily="34" charset="0"/>
                <a:ea typeface="Calibri" pitchFamily="34" charset="-122"/>
                <a:cs typeface="Calibri" pitchFamily="34" charset="-120"/>
              </a:rPr>
              <a:t>Centred</a:t>
            </a:r>
            <a:r>
              <a:rPr lang="en-US" sz="1000" b="1" dirty="0">
                <a:solidFill>
                  <a:srgbClr val="37474F"/>
                </a:solidFill>
                <a:latin typeface="Calibri" pitchFamily="34" charset="0"/>
                <a:ea typeface="Calibri" pitchFamily="34" charset="-122"/>
                <a:cs typeface="Calibri" pitchFamily="34" charset="-120"/>
              </a:rPr>
              <a:t> Care: </a:t>
            </a:r>
            <a:r>
              <a:rPr lang="en-US" sz="1000" dirty="0">
                <a:solidFill>
                  <a:srgbClr val="37474F"/>
                </a:solidFill>
                <a:latin typeface="Calibri" pitchFamily="34" charset="0"/>
                <a:ea typeface="Calibri" pitchFamily="34" charset="-122"/>
                <a:cs typeface="Calibri" pitchFamily="34" charset="-120"/>
              </a:rPr>
              <a:t>Involve Mr. D.O. in all decisions: 'no decision about me without me' (NHS England Long Term Plan, 2019)</a:t>
            </a:r>
            <a:endParaRPr lang="en-US" sz="1000" dirty="0"/>
          </a:p>
          <a:p>
            <a:pPr marL="342900" indent="-342900">
              <a:buSzPct val="100000"/>
              <a:buChar char="•"/>
            </a:pPr>
            <a:r>
              <a:rPr lang="en-US" sz="1000" b="1" dirty="0">
                <a:solidFill>
                  <a:srgbClr val="37474F"/>
                </a:solidFill>
                <a:latin typeface="Calibri" pitchFamily="34" charset="0"/>
                <a:ea typeface="Calibri" pitchFamily="34" charset="-122"/>
                <a:cs typeface="Calibri" pitchFamily="34" charset="-120"/>
              </a:rPr>
              <a:t>Shared decision-making</a:t>
            </a:r>
            <a:r>
              <a:rPr lang="en-US" sz="1000" dirty="0">
                <a:solidFill>
                  <a:srgbClr val="37474F"/>
                </a:solidFill>
                <a:latin typeface="Calibri" pitchFamily="34" charset="0"/>
                <a:ea typeface="Calibri" pitchFamily="34" charset="-122"/>
                <a:cs typeface="Calibri" pitchFamily="34" charset="-120"/>
              </a:rPr>
              <a:t>: Present options clearly; respect his right to accept or decline any intervention (Mental Capacity Act, 2005)</a:t>
            </a:r>
            <a:endParaRPr lang="en-US" sz="1000" dirty="0"/>
          </a:p>
          <a:p>
            <a:pPr marL="342900" indent="-342900">
              <a:buSzPct val="100000"/>
              <a:buChar char="•"/>
            </a:pPr>
            <a:r>
              <a:rPr lang="en-US" sz="1000" b="1" dirty="0">
                <a:solidFill>
                  <a:srgbClr val="37474F"/>
                </a:solidFill>
                <a:latin typeface="Calibri" pitchFamily="34" charset="0"/>
                <a:ea typeface="Calibri" pitchFamily="34" charset="-122"/>
                <a:cs typeface="Calibri" pitchFamily="34" charset="-120"/>
              </a:rPr>
              <a:t>Plain language: </a:t>
            </a:r>
            <a:r>
              <a:rPr lang="en-US" sz="1000" dirty="0">
                <a:solidFill>
                  <a:srgbClr val="37474F"/>
                </a:solidFill>
                <a:latin typeface="Calibri" pitchFamily="34" charset="0"/>
                <a:ea typeface="Calibri" pitchFamily="34" charset="-122"/>
                <a:cs typeface="Calibri" pitchFamily="34" charset="-120"/>
              </a:rPr>
              <a:t>Avoid clinical jargon when explaining diagnosis, HbA1c results, or medication changes, use the ‘teach-back’ technique to confirm understanding</a:t>
            </a:r>
            <a:endParaRPr lang="en-US" sz="1000" dirty="0"/>
          </a:p>
          <a:p>
            <a:pPr>
              <a:buSzPct val="100000"/>
            </a:pPr>
            <a:r>
              <a:rPr lang="en-US" sz="1000" dirty="0">
                <a:solidFill>
                  <a:srgbClr val="37474F"/>
                </a:solidFill>
                <a:latin typeface="Calibri" pitchFamily="34" charset="0"/>
                <a:ea typeface="Calibri" pitchFamily="34" charset="-122"/>
                <a:cs typeface="Calibri" pitchFamily="34" charset="-120"/>
              </a:rPr>
              <a:t>           Communicating well and in a way that meets individual needs is           essential to comply with the duty of care.</a:t>
            </a:r>
          </a:p>
          <a:p>
            <a:pPr>
              <a:buSzPct val="100000"/>
            </a:pPr>
            <a:r>
              <a:rPr lang="en-US" sz="1000" dirty="0">
                <a:solidFill>
                  <a:srgbClr val="37474F"/>
                </a:solidFill>
                <a:latin typeface="Calibri" pitchFamily="34" charset="0"/>
                <a:ea typeface="Calibri" pitchFamily="34" charset="-122"/>
                <a:cs typeface="Calibri" pitchFamily="34" charset="-120"/>
              </a:rPr>
              <a:t>Completing care plans for all individuals to ensure person-</a:t>
            </a:r>
            <a:r>
              <a:rPr lang="en-US" sz="1000" dirty="0" err="1">
                <a:solidFill>
                  <a:srgbClr val="37474F"/>
                </a:solidFill>
                <a:latin typeface="Calibri" pitchFamily="34" charset="0"/>
                <a:ea typeface="Calibri" pitchFamily="34" charset="-122"/>
                <a:cs typeface="Calibri" pitchFamily="34" charset="-120"/>
              </a:rPr>
              <a:t>centred</a:t>
            </a:r>
            <a:r>
              <a:rPr lang="en-US" sz="1000" dirty="0">
                <a:solidFill>
                  <a:srgbClr val="37474F"/>
                </a:solidFill>
                <a:latin typeface="Calibri" pitchFamily="34" charset="0"/>
                <a:ea typeface="Calibri" pitchFamily="34" charset="-122"/>
                <a:cs typeface="Calibri" pitchFamily="34" charset="-120"/>
              </a:rPr>
              <a:t> care, documented and updated at each review </a:t>
            </a:r>
            <a:endParaRPr lang="en-US" sz="1000" dirty="0"/>
          </a:p>
          <a:p>
            <a:pPr marL="342900" indent="-342900">
              <a:buSzPct val="100000"/>
              <a:buChar char="•"/>
            </a:pPr>
            <a:r>
              <a:rPr lang="en-US" sz="1000" b="1" dirty="0">
                <a:solidFill>
                  <a:srgbClr val="37474F"/>
                </a:solidFill>
                <a:latin typeface="Calibri" pitchFamily="34" charset="0"/>
                <a:ea typeface="Calibri" pitchFamily="34" charset="-122"/>
                <a:cs typeface="Calibri" pitchFamily="34" charset="-120"/>
              </a:rPr>
              <a:t>Active listening</a:t>
            </a:r>
            <a:r>
              <a:rPr lang="en-US" sz="1000" dirty="0">
                <a:solidFill>
                  <a:srgbClr val="37474F"/>
                </a:solidFill>
                <a:latin typeface="Calibri" pitchFamily="34" charset="0"/>
                <a:ea typeface="Calibri" pitchFamily="34" charset="-122"/>
                <a:cs typeface="Calibri" pitchFamily="34" charset="-120"/>
              </a:rPr>
              <a:t>: allow Mr. D.O. to voice concerns, preferences and barriers to lifestyle change before prescribing interventions</a:t>
            </a:r>
            <a:endParaRPr lang="en-US" sz="1000" dirty="0"/>
          </a:p>
        </p:txBody>
      </p:sp>
      <p:sp>
        <p:nvSpPr>
          <p:cNvPr id="12" name="Shape 9"/>
          <p:cNvSpPr/>
          <p:nvPr/>
        </p:nvSpPr>
        <p:spPr>
          <a:xfrm>
            <a:off x="4572000" y="1207008"/>
            <a:ext cx="4251960" cy="3520440"/>
          </a:xfrm>
          <a:prstGeom prst="rect">
            <a:avLst/>
          </a:prstGeom>
          <a:solidFill>
            <a:srgbClr val="FFFFFF"/>
          </a:solidFill>
          <a:ln w="12700">
            <a:solidFill>
              <a:srgbClr val="00838F"/>
            </a:solidFill>
            <a:prstDash val="solid"/>
          </a:ln>
          <a:effectLst>
            <a:outerShdw blurRad="101600" dist="38100" dir="8100000" algn="bl" rotWithShape="0">
              <a:srgbClr val="000000">
                <a:alpha val="12000"/>
              </a:srgbClr>
            </a:outerShdw>
          </a:effectLst>
        </p:spPr>
        <p:txBody>
          <a:bodyPr/>
          <a:lstStyle/>
          <a:p>
            <a:endParaRPr lang="en-GB"/>
          </a:p>
        </p:txBody>
      </p:sp>
      <p:sp>
        <p:nvSpPr>
          <p:cNvPr id="13" name="Shape 10"/>
          <p:cNvSpPr/>
          <p:nvPr/>
        </p:nvSpPr>
        <p:spPr>
          <a:xfrm>
            <a:off x="4572000" y="1207008"/>
            <a:ext cx="4251960" cy="320040"/>
          </a:xfrm>
          <a:prstGeom prst="rect">
            <a:avLst/>
          </a:prstGeom>
          <a:solidFill>
            <a:srgbClr val="00838F"/>
          </a:solidFill>
          <a:ln w="12700">
            <a:solidFill>
              <a:srgbClr val="00838F"/>
            </a:solidFill>
            <a:prstDash val="solid"/>
          </a:ln>
        </p:spPr>
        <p:txBody>
          <a:bodyPr/>
          <a:lstStyle/>
          <a:p>
            <a:endParaRPr lang="en-GB"/>
          </a:p>
        </p:txBody>
      </p:sp>
      <p:sp>
        <p:nvSpPr>
          <p:cNvPr id="14" name="Text 11"/>
          <p:cNvSpPr/>
          <p:nvPr/>
        </p:nvSpPr>
        <p:spPr>
          <a:xfrm>
            <a:off x="4663440" y="1225296"/>
            <a:ext cx="4096512" cy="283464"/>
          </a:xfrm>
          <a:prstGeom prst="rect">
            <a:avLst/>
          </a:prstGeom>
          <a:noFill/>
          <a:ln/>
        </p:spPr>
        <p:txBody>
          <a:bodyPr wrap="square" lIns="0" tIns="0" rIns="0" bIns="0" rtlCol="0" anchor="ctr"/>
          <a:lstStyle/>
          <a:p>
            <a:pPr marL="0" indent="0">
              <a:buNone/>
            </a:pPr>
            <a:r>
              <a:rPr lang="en-US" sz="1150" b="1" dirty="0">
                <a:solidFill>
                  <a:srgbClr val="FFFFFF"/>
                </a:solidFill>
                <a:latin typeface="Calibri" pitchFamily="34" charset="0"/>
                <a:ea typeface="Calibri" pitchFamily="34" charset="-122"/>
                <a:cs typeface="Calibri" pitchFamily="34" charset="-120"/>
              </a:rPr>
              <a:t>Contextual &amp; Cultural Considerations</a:t>
            </a:r>
            <a:endParaRPr lang="en-US" sz="1150" dirty="0"/>
          </a:p>
        </p:txBody>
      </p:sp>
      <p:sp>
        <p:nvSpPr>
          <p:cNvPr id="15" name="Text 12"/>
          <p:cNvSpPr/>
          <p:nvPr/>
        </p:nvSpPr>
        <p:spPr>
          <a:xfrm>
            <a:off x="4663440" y="1691641"/>
            <a:ext cx="3976468" cy="2493498"/>
          </a:xfrm>
          <a:prstGeom prst="rect">
            <a:avLst/>
          </a:prstGeom>
          <a:noFill/>
          <a:ln/>
        </p:spPr>
        <p:txBody>
          <a:bodyPr wrap="square" lIns="635" tIns="635" rIns="635" bIns="635" rtlCol="0" anchor="t"/>
          <a:lstStyle/>
          <a:p>
            <a:pPr marL="342900" indent="-342900">
              <a:buSzPct val="100000"/>
              <a:buChar char="•"/>
            </a:pPr>
            <a:r>
              <a:rPr lang="en-US" sz="1000" b="1" dirty="0">
                <a:solidFill>
                  <a:srgbClr val="37474F"/>
                </a:solidFill>
                <a:latin typeface="Calibri" pitchFamily="34" charset="0"/>
                <a:ea typeface="Calibri" pitchFamily="34" charset="-122"/>
                <a:cs typeface="Calibri" pitchFamily="34" charset="-120"/>
              </a:rPr>
              <a:t>Cultural Competence</a:t>
            </a:r>
            <a:r>
              <a:rPr lang="en-US" sz="1000" dirty="0">
                <a:solidFill>
                  <a:srgbClr val="37474F"/>
                </a:solidFill>
                <a:latin typeface="Calibri" pitchFamily="34" charset="0"/>
                <a:ea typeface="Calibri" pitchFamily="34" charset="-122"/>
                <a:cs typeface="Calibri" pitchFamily="34" charset="-120"/>
              </a:rPr>
              <a:t>: South Asian dietary patterns differ from the standard NHS Eatwell Guide . e.g., higher use of ghee, rice, bread (roti). Dietary advice must be culturally adapted (Diabetes UK, 2023)</a:t>
            </a:r>
            <a:endParaRPr lang="en-US" sz="1000" dirty="0"/>
          </a:p>
          <a:p>
            <a:pPr marL="342900" indent="-342900">
              <a:buSzPct val="100000"/>
              <a:buChar char="•"/>
            </a:pPr>
            <a:r>
              <a:rPr lang="en-US" sz="1000" b="1" dirty="0">
                <a:solidFill>
                  <a:srgbClr val="37474F"/>
                </a:solidFill>
                <a:latin typeface="Calibri" pitchFamily="34" charset="0"/>
                <a:ea typeface="Calibri" pitchFamily="34" charset="-122"/>
                <a:cs typeface="Calibri" pitchFamily="34" charset="-120"/>
              </a:rPr>
              <a:t>Interpreter Services: </a:t>
            </a:r>
            <a:r>
              <a:rPr lang="en-US" sz="1000" dirty="0">
                <a:solidFill>
                  <a:srgbClr val="37474F"/>
                </a:solidFill>
                <a:latin typeface="Calibri" pitchFamily="34" charset="0"/>
                <a:ea typeface="Calibri" pitchFamily="34" charset="-122"/>
                <a:cs typeface="Calibri" pitchFamily="34" charset="-120"/>
              </a:rPr>
              <a:t>Ensure a professional interpreter is available if needed . NHS Act (2006) requires equitable access to care regardless of language</a:t>
            </a:r>
            <a:endParaRPr lang="en-US" sz="1000" dirty="0"/>
          </a:p>
          <a:p>
            <a:pPr marL="342900" indent="-342900">
              <a:buSzPct val="100000"/>
              <a:buChar char="•"/>
            </a:pPr>
            <a:r>
              <a:rPr lang="en-US" sz="1000" b="1" dirty="0">
                <a:solidFill>
                  <a:srgbClr val="37474F"/>
                </a:solidFill>
                <a:latin typeface="Calibri" pitchFamily="34" charset="0"/>
                <a:ea typeface="Calibri" pitchFamily="34" charset="-122"/>
                <a:cs typeface="Calibri" pitchFamily="34" charset="-120"/>
              </a:rPr>
              <a:t>Health Literacy Assessment</a:t>
            </a:r>
            <a:r>
              <a:rPr lang="en-US" sz="1000" dirty="0">
                <a:solidFill>
                  <a:srgbClr val="37474F"/>
                </a:solidFill>
                <a:latin typeface="Calibri" pitchFamily="34" charset="0"/>
                <a:ea typeface="Calibri" pitchFamily="34" charset="-122"/>
                <a:cs typeface="Calibri" pitchFamily="34" charset="-120"/>
              </a:rPr>
              <a:t>: Check Mr. D.O. understands his HbA1c results and what actions they require with use of visual aids or written information in accessible language</a:t>
            </a:r>
            <a:endParaRPr lang="en-US" sz="1000" dirty="0"/>
          </a:p>
          <a:p>
            <a:pPr marL="342900" indent="-342900">
              <a:buSzPct val="100000"/>
              <a:buChar char="•"/>
            </a:pPr>
            <a:r>
              <a:rPr lang="en-US" sz="1000" b="1" dirty="0">
                <a:solidFill>
                  <a:srgbClr val="37474F"/>
                </a:solidFill>
                <a:latin typeface="Calibri" pitchFamily="34" charset="0"/>
                <a:ea typeface="Calibri" pitchFamily="34" charset="-122"/>
                <a:cs typeface="Calibri" pitchFamily="34" charset="-120"/>
              </a:rPr>
              <a:t>Multidisciplinary Team (MDT</a:t>
            </a:r>
            <a:r>
              <a:rPr lang="en-US" sz="1000" dirty="0">
                <a:solidFill>
                  <a:srgbClr val="37474F"/>
                </a:solidFill>
                <a:latin typeface="Calibri" pitchFamily="34" charset="0"/>
                <a:ea typeface="Calibri" pitchFamily="34" charset="-122"/>
                <a:cs typeface="Calibri" pitchFamily="34" charset="-120"/>
              </a:rPr>
              <a:t>): Communicate care plan to GP, diabetologist, dietitian, community nurse, podiatrist and pharmacist as coordinated care essential for complex T2D (NHS, 2023)</a:t>
            </a:r>
            <a:endParaRPr lang="en-US" sz="1000" dirty="0"/>
          </a:p>
          <a:p>
            <a:pPr marL="342900" indent="-342900">
              <a:buSzPct val="100000"/>
              <a:buChar char="•"/>
            </a:pPr>
            <a:r>
              <a:rPr lang="en-US" sz="1000" b="1" dirty="0">
                <a:solidFill>
                  <a:srgbClr val="37474F"/>
                </a:solidFill>
                <a:latin typeface="Calibri" pitchFamily="34" charset="0"/>
                <a:ea typeface="Calibri" pitchFamily="34" charset="-122"/>
                <a:cs typeface="Calibri" pitchFamily="34" charset="-120"/>
              </a:rPr>
              <a:t>Digital Communication</a:t>
            </a:r>
            <a:r>
              <a:rPr lang="en-US" sz="1000" dirty="0">
                <a:solidFill>
                  <a:srgbClr val="37474F"/>
                </a:solidFill>
                <a:latin typeface="Calibri" pitchFamily="34" charset="0"/>
                <a:ea typeface="Calibri" pitchFamily="34" charset="-122"/>
                <a:cs typeface="Calibri" pitchFamily="34" charset="-120"/>
              </a:rPr>
              <a:t>: Offer NHS App for test results and prescription management , this promotes self-management and independence</a:t>
            </a:r>
            <a:endParaRPr lang="en-US" sz="1000" dirty="0"/>
          </a:p>
        </p:txBody>
      </p:sp>
      <p:sp>
        <p:nvSpPr>
          <p:cNvPr id="16" name="Shape 13"/>
          <p:cNvSpPr/>
          <p:nvPr/>
        </p:nvSpPr>
        <p:spPr>
          <a:xfrm>
            <a:off x="0" y="4892040"/>
            <a:ext cx="9144000" cy="251460"/>
          </a:xfrm>
          <a:prstGeom prst="rect">
            <a:avLst/>
          </a:prstGeom>
          <a:solidFill>
            <a:srgbClr val="0D2137"/>
          </a:solidFill>
          <a:ln w="12700">
            <a:solidFill>
              <a:srgbClr val="0D2137"/>
            </a:solidFill>
            <a:prstDash val="solid"/>
          </a:ln>
        </p:spPr>
        <p:txBody>
          <a:bodyPr/>
          <a:lstStyle/>
          <a:p>
            <a:endParaRPr lang="en-NG" dirty="0"/>
          </a:p>
        </p:txBody>
      </p:sp>
      <p:sp>
        <p:nvSpPr>
          <p:cNvPr id="17" name="Text 14"/>
          <p:cNvSpPr/>
          <p:nvPr/>
        </p:nvSpPr>
        <p:spPr>
          <a:xfrm>
            <a:off x="274320" y="4901184"/>
            <a:ext cx="8595360" cy="228600"/>
          </a:xfrm>
          <a:prstGeom prst="rect">
            <a:avLst/>
          </a:prstGeom>
          <a:noFill/>
          <a:ln/>
        </p:spPr>
        <p:txBody>
          <a:bodyPr wrap="square" lIns="0" tIns="0" rIns="0" bIns="0" rtlCol="0" anchor="ctr"/>
          <a:lstStyle/>
          <a:p>
            <a:pPr marL="0" indent="0">
              <a:buNone/>
            </a:pPr>
            <a:r>
              <a:rPr lang="en-US" sz="800" i="1" dirty="0">
                <a:solidFill>
                  <a:srgbClr val="99BBDD"/>
                </a:solidFill>
                <a:latin typeface="Calibri" pitchFamily="34" charset="0"/>
                <a:ea typeface="Calibri" pitchFamily="34" charset="-122"/>
                <a:cs typeface="Calibri" pitchFamily="34" charset="-120"/>
              </a:rPr>
              <a:t>NHS England Long Term Plan (2019); Mental Capacity Act (2005); NHS Act (2006); Diabetes UK (2023); </a:t>
            </a:r>
            <a:endParaRPr lang="en-US" sz="800" dirty="0"/>
          </a:p>
        </p:txBody>
      </p:sp>
      <p:pic>
        <p:nvPicPr>
          <p:cNvPr id="76" name="Audio 75">
            <a:hlinkClick r:id="" action="ppaction://media"/>
            <a:extLst>
              <a:ext uri="{FF2B5EF4-FFF2-40B4-BE49-F238E27FC236}">
                <a16:creationId xmlns:a16="http://schemas.microsoft.com/office/drawing/2014/main" id="{BDFAA522-651F-0544-3FC9-99586E3B66C5}"/>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39844" t="-139844" r="-139844" b="-139844"/>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95619"/>
    </mc:Choice>
    <mc:Fallback xmlns="">
      <p:transition spd="slow" advTm="9561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6"/>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F5F8FC"/>
        </a:solidFill>
        <a:effectLst/>
      </p:bgPr>
    </p:bg>
    <p:spTree>
      <p:nvGrpSpPr>
        <p:cNvPr id="1" name=""/>
        <p:cNvGrpSpPr/>
        <p:nvPr/>
      </p:nvGrpSpPr>
      <p:grpSpPr>
        <a:xfrm>
          <a:off x="0" y="0"/>
          <a:ext cx="0" cy="0"/>
          <a:chOff x="0" y="0"/>
          <a:chExt cx="0" cy="0"/>
        </a:xfrm>
      </p:grpSpPr>
      <p:sp>
        <p:nvSpPr>
          <p:cNvPr id="2" name="Shape 0"/>
          <p:cNvSpPr/>
          <p:nvPr/>
        </p:nvSpPr>
        <p:spPr>
          <a:xfrm>
            <a:off x="0" y="0"/>
            <a:ext cx="9144000" cy="594360"/>
          </a:xfrm>
          <a:prstGeom prst="rect">
            <a:avLst/>
          </a:prstGeom>
          <a:solidFill>
            <a:srgbClr val="0D2137"/>
          </a:solidFill>
          <a:ln w="12700">
            <a:solidFill>
              <a:srgbClr val="0D2137"/>
            </a:solidFill>
            <a:prstDash val="solid"/>
          </a:ln>
        </p:spPr>
        <p:txBody>
          <a:bodyPr/>
          <a:lstStyle/>
          <a:p>
            <a:endParaRPr lang="en-GB"/>
          </a:p>
        </p:txBody>
      </p:sp>
      <p:sp>
        <p:nvSpPr>
          <p:cNvPr id="3" name="Shape 1"/>
          <p:cNvSpPr/>
          <p:nvPr/>
        </p:nvSpPr>
        <p:spPr>
          <a:xfrm>
            <a:off x="0" y="594360"/>
            <a:ext cx="9144000" cy="45720"/>
          </a:xfrm>
          <a:prstGeom prst="rect">
            <a:avLst/>
          </a:prstGeom>
          <a:solidFill>
            <a:srgbClr val="00838F"/>
          </a:solidFill>
          <a:ln w="12700">
            <a:solidFill>
              <a:srgbClr val="00838F"/>
            </a:solidFill>
            <a:prstDash val="solid"/>
          </a:ln>
        </p:spPr>
        <p:txBody>
          <a:bodyPr/>
          <a:lstStyle/>
          <a:p>
            <a:endParaRPr lang="en-GB"/>
          </a:p>
        </p:txBody>
      </p:sp>
      <p:sp>
        <p:nvSpPr>
          <p:cNvPr id="4" name="Text 2"/>
          <p:cNvSpPr/>
          <p:nvPr/>
        </p:nvSpPr>
        <p:spPr>
          <a:xfrm>
            <a:off x="320040" y="45720"/>
            <a:ext cx="7680960" cy="502920"/>
          </a:xfrm>
          <a:prstGeom prst="rect">
            <a:avLst/>
          </a:prstGeom>
          <a:noFill/>
          <a:ln/>
        </p:spPr>
        <p:txBody>
          <a:bodyPr wrap="square" lIns="0" tIns="0" rIns="0" bIns="0" rtlCol="0" anchor="ctr"/>
          <a:lstStyle/>
          <a:p>
            <a:pPr marL="0" indent="0">
              <a:buNone/>
            </a:pPr>
            <a:r>
              <a:rPr lang="en-US" sz="2200" b="1" dirty="0">
                <a:solidFill>
                  <a:srgbClr val="FFFFFF"/>
                </a:solidFill>
                <a:latin typeface="Calibri" pitchFamily="34" charset="0"/>
                <a:ea typeface="Calibri" pitchFamily="34" charset="-122"/>
                <a:cs typeface="Calibri" pitchFamily="34" charset="-120"/>
              </a:rPr>
              <a:t>Care Plan — Ethical Considerations</a:t>
            </a:r>
            <a:endParaRPr lang="en-US" sz="2200" dirty="0"/>
          </a:p>
        </p:txBody>
      </p:sp>
      <p:sp>
        <p:nvSpPr>
          <p:cNvPr id="5" name="Text 3"/>
          <p:cNvSpPr/>
          <p:nvPr/>
        </p:nvSpPr>
        <p:spPr>
          <a:xfrm>
            <a:off x="8046720" y="64008"/>
            <a:ext cx="1005840" cy="457200"/>
          </a:xfrm>
          <a:prstGeom prst="rect">
            <a:avLst/>
          </a:prstGeom>
          <a:noFill/>
          <a:ln/>
        </p:spPr>
        <p:txBody>
          <a:bodyPr wrap="square" lIns="0" tIns="0" rIns="0" bIns="0" rtlCol="0" anchor="ctr"/>
          <a:lstStyle/>
          <a:p>
            <a:pPr marL="0" indent="0" algn="r">
              <a:buNone/>
            </a:pPr>
            <a:r>
              <a:rPr lang="en-US" sz="1100" dirty="0">
                <a:solidFill>
                  <a:srgbClr val="AACCEE"/>
                </a:solidFill>
                <a:latin typeface="Calibri" pitchFamily="34" charset="0"/>
                <a:ea typeface="Calibri" pitchFamily="34" charset="-122"/>
                <a:cs typeface="Calibri" pitchFamily="34" charset="-120"/>
              </a:rPr>
              <a:t>12 / 15</a:t>
            </a:r>
            <a:endParaRPr lang="en-US" sz="1100" dirty="0"/>
          </a:p>
        </p:txBody>
      </p:sp>
      <p:pic>
        <p:nvPicPr>
          <p:cNvPr id="6" name="Image 0" descr="preencoded.png"/>
          <p:cNvPicPr>
            <a:picLocks noChangeAspect="1"/>
          </p:cNvPicPr>
          <p:nvPr/>
        </p:nvPicPr>
        <p:blipFill>
          <a:blip r:embed="rId5"/>
          <a:stretch>
            <a:fillRect/>
          </a:stretch>
        </p:blipFill>
        <p:spPr>
          <a:xfrm>
            <a:off x="274320" y="777240"/>
            <a:ext cx="320040" cy="320040"/>
          </a:xfrm>
          <a:prstGeom prst="rect">
            <a:avLst/>
          </a:prstGeom>
        </p:spPr>
      </p:pic>
      <p:sp>
        <p:nvSpPr>
          <p:cNvPr id="7" name="Text 4"/>
          <p:cNvSpPr/>
          <p:nvPr/>
        </p:nvSpPr>
        <p:spPr>
          <a:xfrm>
            <a:off x="658368" y="795528"/>
            <a:ext cx="7772400" cy="320040"/>
          </a:xfrm>
          <a:prstGeom prst="rect">
            <a:avLst/>
          </a:prstGeom>
          <a:noFill/>
          <a:ln/>
        </p:spPr>
        <p:txBody>
          <a:bodyPr wrap="square" lIns="0" tIns="0" rIns="0" bIns="0" rtlCol="0" anchor="ctr"/>
          <a:lstStyle/>
          <a:p>
            <a:pPr marL="0" indent="0">
              <a:buNone/>
            </a:pPr>
            <a:r>
              <a:rPr lang="en-US" sz="1300" b="1" dirty="0">
                <a:solidFill>
                  <a:srgbClr val="0D2137"/>
                </a:solidFill>
                <a:latin typeface="Calibri" pitchFamily="34" charset="0"/>
                <a:ea typeface="Calibri" pitchFamily="34" charset="-122"/>
                <a:cs typeface="Calibri" pitchFamily="34" charset="-120"/>
              </a:rPr>
              <a:t>Ethical Framework Applied to Mr. D.O.'s Care</a:t>
            </a:r>
            <a:endParaRPr lang="en-US" sz="1300" dirty="0"/>
          </a:p>
        </p:txBody>
      </p:sp>
      <p:sp>
        <p:nvSpPr>
          <p:cNvPr id="8" name="Shape 5"/>
          <p:cNvSpPr/>
          <p:nvPr/>
        </p:nvSpPr>
        <p:spPr>
          <a:xfrm>
            <a:off x="256032" y="1170432"/>
            <a:ext cx="2834640" cy="1682496"/>
          </a:xfrm>
          <a:prstGeom prst="rect">
            <a:avLst/>
          </a:prstGeom>
          <a:solidFill>
            <a:srgbClr val="FFFFFF"/>
          </a:solidFill>
          <a:ln w="12700">
            <a:solidFill>
              <a:srgbClr val="1565C0"/>
            </a:solidFill>
            <a:prstDash val="solid"/>
          </a:ln>
          <a:effectLst>
            <a:outerShdw blurRad="101600" dist="38100" dir="8100000" algn="bl" rotWithShape="0">
              <a:srgbClr val="000000">
                <a:alpha val="12000"/>
              </a:srgbClr>
            </a:outerShdw>
          </a:effectLst>
        </p:spPr>
        <p:txBody>
          <a:bodyPr/>
          <a:lstStyle/>
          <a:p>
            <a:endParaRPr lang="en-GB"/>
          </a:p>
        </p:txBody>
      </p:sp>
      <p:sp>
        <p:nvSpPr>
          <p:cNvPr id="9" name="Shape 6"/>
          <p:cNvSpPr/>
          <p:nvPr/>
        </p:nvSpPr>
        <p:spPr>
          <a:xfrm>
            <a:off x="256032" y="1170432"/>
            <a:ext cx="2834640" cy="320040"/>
          </a:xfrm>
          <a:prstGeom prst="rect">
            <a:avLst/>
          </a:prstGeom>
          <a:solidFill>
            <a:srgbClr val="1565C0"/>
          </a:solidFill>
          <a:ln w="12700">
            <a:solidFill>
              <a:srgbClr val="1565C0"/>
            </a:solidFill>
            <a:prstDash val="solid"/>
          </a:ln>
        </p:spPr>
        <p:txBody>
          <a:bodyPr/>
          <a:lstStyle/>
          <a:p>
            <a:endParaRPr lang="en-GB"/>
          </a:p>
        </p:txBody>
      </p:sp>
      <p:sp>
        <p:nvSpPr>
          <p:cNvPr id="10" name="Text 7"/>
          <p:cNvSpPr/>
          <p:nvPr/>
        </p:nvSpPr>
        <p:spPr>
          <a:xfrm>
            <a:off x="329184" y="1207008"/>
            <a:ext cx="2706624" cy="274320"/>
          </a:xfrm>
          <a:prstGeom prst="rect">
            <a:avLst/>
          </a:prstGeom>
          <a:noFill/>
          <a:ln/>
        </p:spPr>
        <p:txBody>
          <a:bodyPr wrap="square" lIns="0" tIns="0" rIns="0" bIns="0" rtlCol="0" anchor="ctr"/>
          <a:lstStyle/>
          <a:p>
            <a:pPr marL="0" indent="0">
              <a:buNone/>
            </a:pPr>
            <a:r>
              <a:rPr lang="en-US" sz="1050" b="1" dirty="0">
                <a:solidFill>
                  <a:srgbClr val="FFFFFF"/>
                </a:solidFill>
                <a:latin typeface="Calibri" pitchFamily="34" charset="0"/>
                <a:ea typeface="Calibri" pitchFamily="34" charset="-122"/>
                <a:cs typeface="Calibri" pitchFamily="34" charset="-120"/>
              </a:rPr>
              <a:t>Autonomy</a:t>
            </a:r>
            <a:endParaRPr lang="en-US" sz="1050" dirty="0"/>
          </a:p>
        </p:txBody>
      </p:sp>
      <p:sp>
        <p:nvSpPr>
          <p:cNvPr id="11" name="Text 8"/>
          <p:cNvSpPr/>
          <p:nvPr/>
        </p:nvSpPr>
        <p:spPr>
          <a:xfrm>
            <a:off x="347472" y="1545336"/>
            <a:ext cx="2670048" cy="1243584"/>
          </a:xfrm>
          <a:prstGeom prst="rect">
            <a:avLst/>
          </a:prstGeom>
          <a:noFill/>
          <a:ln/>
        </p:spPr>
        <p:txBody>
          <a:bodyPr wrap="square" lIns="0" tIns="0" rIns="0" bIns="0" rtlCol="0" anchor="t"/>
          <a:lstStyle/>
          <a:p>
            <a:pPr marL="0" indent="0">
              <a:buNone/>
            </a:pPr>
            <a:r>
              <a:rPr lang="en-US" sz="880" dirty="0">
                <a:solidFill>
                  <a:srgbClr val="37474F"/>
                </a:solidFill>
                <a:latin typeface="Calibri" pitchFamily="34" charset="0"/>
                <a:ea typeface="Calibri" pitchFamily="34" charset="-122"/>
                <a:cs typeface="Calibri" pitchFamily="34" charset="-120"/>
              </a:rPr>
              <a:t>Mr. D.O. has the right to refuse medication or lifestyle changes — Mental Capacity Act (2005). He must be given full information to make informed decisions. Any refusal must be documented respectfully. As discussed across multiple BMHP5023 lecture sessions, ascertaining the patient's capacity for shared decision-making is a core professional obligation.</a:t>
            </a:r>
            <a:endParaRPr lang="en-US" sz="880" dirty="0"/>
          </a:p>
        </p:txBody>
      </p:sp>
      <p:sp>
        <p:nvSpPr>
          <p:cNvPr id="12" name="Shape 9"/>
          <p:cNvSpPr/>
          <p:nvPr/>
        </p:nvSpPr>
        <p:spPr>
          <a:xfrm>
            <a:off x="3200400" y="1170432"/>
            <a:ext cx="2834640" cy="1682496"/>
          </a:xfrm>
          <a:prstGeom prst="rect">
            <a:avLst/>
          </a:prstGeom>
          <a:solidFill>
            <a:srgbClr val="FFFFFF"/>
          </a:solidFill>
          <a:ln w="12700">
            <a:solidFill>
              <a:srgbClr val="00838F"/>
            </a:solidFill>
            <a:prstDash val="solid"/>
          </a:ln>
          <a:effectLst>
            <a:outerShdw blurRad="101600" dist="38100" dir="8100000" algn="bl" rotWithShape="0">
              <a:srgbClr val="000000">
                <a:alpha val="12000"/>
              </a:srgbClr>
            </a:outerShdw>
          </a:effectLst>
        </p:spPr>
        <p:txBody>
          <a:bodyPr/>
          <a:lstStyle/>
          <a:p>
            <a:endParaRPr lang="en-GB"/>
          </a:p>
        </p:txBody>
      </p:sp>
      <p:sp>
        <p:nvSpPr>
          <p:cNvPr id="13" name="Shape 10"/>
          <p:cNvSpPr/>
          <p:nvPr/>
        </p:nvSpPr>
        <p:spPr>
          <a:xfrm>
            <a:off x="3200400" y="1170432"/>
            <a:ext cx="2834640" cy="320040"/>
          </a:xfrm>
          <a:prstGeom prst="rect">
            <a:avLst/>
          </a:prstGeom>
          <a:solidFill>
            <a:srgbClr val="00838F"/>
          </a:solidFill>
          <a:ln w="12700">
            <a:solidFill>
              <a:srgbClr val="00838F"/>
            </a:solidFill>
            <a:prstDash val="solid"/>
          </a:ln>
        </p:spPr>
        <p:txBody>
          <a:bodyPr/>
          <a:lstStyle/>
          <a:p>
            <a:endParaRPr lang="en-GB"/>
          </a:p>
        </p:txBody>
      </p:sp>
      <p:sp>
        <p:nvSpPr>
          <p:cNvPr id="14" name="Text 11"/>
          <p:cNvSpPr/>
          <p:nvPr/>
        </p:nvSpPr>
        <p:spPr>
          <a:xfrm>
            <a:off x="3273552" y="1207008"/>
            <a:ext cx="2706624" cy="274320"/>
          </a:xfrm>
          <a:prstGeom prst="rect">
            <a:avLst/>
          </a:prstGeom>
          <a:noFill/>
          <a:ln/>
        </p:spPr>
        <p:txBody>
          <a:bodyPr wrap="square" lIns="0" tIns="0" rIns="0" bIns="0" rtlCol="0" anchor="ctr"/>
          <a:lstStyle/>
          <a:p>
            <a:pPr marL="0" indent="0">
              <a:buNone/>
            </a:pPr>
            <a:r>
              <a:rPr lang="en-US" sz="1050" b="1" dirty="0">
                <a:solidFill>
                  <a:srgbClr val="FFFFFF"/>
                </a:solidFill>
                <a:latin typeface="Calibri" pitchFamily="34" charset="0"/>
                <a:ea typeface="Calibri" pitchFamily="34" charset="-122"/>
                <a:cs typeface="Calibri" pitchFamily="34" charset="-120"/>
              </a:rPr>
              <a:t>Beneficence &amp; Non-Maleficence</a:t>
            </a:r>
            <a:endParaRPr lang="en-US" sz="1050" dirty="0"/>
          </a:p>
        </p:txBody>
      </p:sp>
      <p:sp>
        <p:nvSpPr>
          <p:cNvPr id="15" name="Text 12"/>
          <p:cNvSpPr/>
          <p:nvPr/>
        </p:nvSpPr>
        <p:spPr>
          <a:xfrm>
            <a:off x="3291840" y="1545336"/>
            <a:ext cx="2670048" cy="1243584"/>
          </a:xfrm>
          <a:prstGeom prst="rect">
            <a:avLst/>
          </a:prstGeom>
          <a:noFill/>
          <a:ln/>
        </p:spPr>
        <p:txBody>
          <a:bodyPr wrap="square" lIns="0" tIns="0" rIns="0" bIns="0" rtlCol="0" anchor="t"/>
          <a:lstStyle/>
          <a:p>
            <a:pPr marL="0" indent="0">
              <a:buNone/>
            </a:pPr>
            <a:r>
              <a:rPr lang="en-US" sz="880" dirty="0">
                <a:solidFill>
                  <a:srgbClr val="37474F"/>
                </a:solidFill>
                <a:latin typeface="Calibri" pitchFamily="34" charset="0"/>
                <a:ea typeface="Calibri" pitchFamily="34" charset="-122"/>
                <a:cs typeface="Calibri" pitchFamily="34" charset="-120"/>
              </a:rPr>
              <a:t>All interventions must aim to do good (beneficence) and avoid harm (non-maleficence). For Mr. D.O., this means balancing the benefits of Metformin against GI side effects, or the cardiovascular benefit of SGLT2 inhibitors against risk of urinary tract infections. Each decision requires individual risk-benefit analysis (Thirumalaikolundusubramanian et al., 2015).</a:t>
            </a:r>
            <a:endParaRPr lang="en-US" sz="880" dirty="0"/>
          </a:p>
        </p:txBody>
      </p:sp>
      <p:sp>
        <p:nvSpPr>
          <p:cNvPr id="16" name="Shape 13"/>
          <p:cNvSpPr/>
          <p:nvPr/>
        </p:nvSpPr>
        <p:spPr>
          <a:xfrm>
            <a:off x="6144768" y="1170432"/>
            <a:ext cx="2834640" cy="1682496"/>
          </a:xfrm>
          <a:prstGeom prst="rect">
            <a:avLst/>
          </a:prstGeom>
          <a:solidFill>
            <a:srgbClr val="FFFFFF"/>
          </a:solidFill>
          <a:ln w="12700">
            <a:solidFill>
              <a:srgbClr val="0D2137"/>
            </a:solidFill>
            <a:prstDash val="solid"/>
          </a:ln>
          <a:effectLst>
            <a:outerShdw blurRad="101600" dist="38100" dir="8100000" algn="bl" rotWithShape="0">
              <a:srgbClr val="000000">
                <a:alpha val="12000"/>
              </a:srgbClr>
            </a:outerShdw>
          </a:effectLst>
        </p:spPr>
        <p:txBody>
          <a:bodyPr/>
          <a:lstStyle/>
          <a:p>
            <a:endParaRPr lang="en-GB"/>
          </a:p>
        </p:txBody>
      </p:sp>
      <p:sp>
        <p:nvSpPr>
          <p:cNvPr id="17" name="Shape 14"/>
          <p:cNvSpPr/>
          <p:nvPr/>
        </p:nvSpPr>
        <p:spPr>
          <a:xfrm>
            <a:off x="6144768" y="1170432"/>
            <a:ext cx="2834640" cy="320040"/>
          </a:xfrm>
          <a:prstGeom prst="rect">
            <a:avLst/>
          </a:prstGeom>
          <a:solidFill>
            <a:srgbClr val="0D2137"/>
          </a:solidFill>
          <a:ln w="12700">
            <a:solidFill>
              <a:srgbClr val="0D2137"/>
            </a:solidFill>
            <a:prstDash val="solid"/>
          </a:ln>
        </p:spPr>
        <p:txBody>
          <a:bodyPr/>
          <a:lstStyle/>
          <a:p>
            <a:endParaRPr lang="en-GB"/>
          </a:p>
        </p:txBody>
      </p:sp>
      <p:sp>
        <p:nvSpPr>
          <p:cNvPr id="18" name="Text 15"/>
          <p:cNvSpPr/>
          <p:nvPr/>
        </p:nvSpPr>
        <p:spPr>
          <a:xfrm>
            <a:off x="6217920" y="1207008"/>
            <a:ext cx="2706624" cy="274320"/>
          </a:xfrm>
          <a:prstGeom prst="rect">
            <a:avLst/>
          </a:prstGeom>
          <a:noFill/>
          <a:ln/>
        </p:spPr>
        <p:txBody>
          <a:bodyPr wrap="square" lIns="0" tIns="0" rIns="0" bIns="0" rtlCol="0" anchor="ctr"/>
          <a:lstStyle/>
          <a:p>
            <a:pPr marL="0" indent="0">
              <a:buNone/>
            </a:pPr>
            <a:r>
              <a:rPr lang="en-US" sz="1050" b="1" dirty="0">
                <a:solidFill>
                  <a:srgbClr val="FFFFFF"/>
                </a:solidFill>
                <a:latin typeface="Calibri" pitchFamily="34" charset="0"/>
                <a:ea typeface="Calibri" pitchFamily="34" charset="-122"/>
                <a:cs typeface="Calibri" pitchFamily="34" charset="-120"/>
              </a:rPr>
              <a:t>Confidentiality &amp; Data Protection</a:t>
            </a:r>
            <a:endParaRPr lang="en-US" sz="1050" dirty="0"/>
          </a:p>
        </p:txBody>
      </p:sp>
      <p:sp>
        <p:nvSpPr>
          <p:cNvPr id="19" name="Text 16"/>
          <p:cNvSpPr/>
          <p:nvPr/>
        </p:nvSpPr>
        <p:spPr>
          <a:xfrm>
            <a:off x="6236208" y="1545336"/>
            <a:ext cx="2670048" cy="1243584"/>
          </a:xfrm>
          <a:prstGeom prst="rect">
            <a:avLst/>
          </a:prstGeom>
          <a:noFill/>
          <a:ln/>
        </p:spPr>
        <p:txBody>
          <a:bodyPr wrap="square" lIns="0" tIns="0" rIns="0" bIns="0" rtlCol="0" anchor="t"/>
          <a:lstStyle/>
          <a:p>
            <a:pPr marL="0" indent="0">
              <a:buNone/>
            </a:pPr>
            <a:r>
              <a:rPr lang="en-US" sz="880" dirty="0">
                <a:solidFill>
                  <a:srgbClr val="37474F"/>
                </a:solidFill>
                <a:latin typeface="Calibri" pitchFamily="34" charset="0"/>
                <a:ea typeface="Calibri" pitchFamily="34" charset="-122"/>
                <a:cs typeface="Calibri" pitchFamily="34" charset="-120"/>
              </a:rPr>
              <a:t>All of Mr. D.O.'s health data must be handled in accordance with the UK General Data Protection Regulation (GDPR, 2018) and the NHS Confidentiality Policy. Data shared with the MDT must be on a need-to-know basis. As highlighted in Week 2, Session 2 (Cell Structure lecture, BMHP5023): 'respect for the patient's privacy and preservation of confidentiality' is a core ethical duty.</a:t>
            </a:r>
            <a:endParaRPr lang="en-US" sz="880" dirty="0"/>
          </a:p>
        </p:txBody>
      </p:sp>
      <p:sp>
        <p:nvSpPr>
          <p:cNvPr id="20" name="Shape 17"/>
          <p:cNvSpPr/>
          <p:nvPr/>
        </p:nvSpPr>
        <p:spPr>
          <a:xfrm>
            <a:off x="256032" y="2926080"/>
            <a:ext cx="2834640" cy="1682496"/>
          </a:xfrm>
          <a:prstGeom prst="rect">
            <a:avLst/>
          </a:prstGeom>
          <a:solidFill>
            <a:srgbClr val="FFFFFF"/>
          </a:solidFill>
          <a:ln w="12700">
            <a:solidFill>
              <a:srgbClr val="2E7D32"/>
            </a:solidFill>
            <a:prstDash val="solid"/>
          </a:ln>
          <a:effectLst>
            <a:outerShdw blurRad="101600" dist="38100" dir="8100000" algn="bl" rotWithShape="0">
              <a:srgbClr val="000000">
                <a:alpha val="12000"/>
              </a:srgbClr>
            </a:outerShdw>
          </a:effectLst>
        </p:spPr>
        <p:txBody>
          <a:bodyPr/>
          <a:lstStyle/>
          <a:p>
            <a:endParaRPr lang="en-GB"/>
          </a:p>
        </p:txBody>
      </p:sp>
      <p:sp>
        <p:nvSpPr>
          <p:cNvPr id="21" name="Shape 18"/>
          <p:cNvSpPr/>
          <p:nvPr/>
        </p:nvSpPr>
        <p:spPr>
          <a:xfrm>
            <a:off x="256032" y="2926080"/>
            <a:ext cx="2834640" cy="320040"/>
          </a:xfrm>
          <a:prstGeom prst="rect">
            <a:avLst/>
          </a:prstGeom>
          <a:solidFill>
            <a:srgbClr val="2E7D32"/>
          </a:solidFill>
          <a:ln w="12700">
            <a:solidFill>
              <a:srgbClr val="2E7D32"/>
            </a:solidFill>
            <a:prstDash val="solid"/>
          </a:ln>
        </p:spPr>
        <p:txBody>
          <a:bodyPr/>
          <a:lstStyle/>
          <a:p>
            <a:endParaRPr lang="en-GB"/>
          </a:p>
        </p:txBody>
      </p:sp>
      <p:sp>
        <p:nvSpPr>
          <p:cNvPr id="22" name="Text 19"/>
          <p:cNvSpPr/>
          <p:nvPr/>
        </p:nvSpPr>
        <p:spPr>
          <a:xfrm>
            <a:off x="329184" y="2962656"/>
            <a:ext cx="2706624" cy="274320"/>
          </a:xfrm>
          <a:prstGeom prst="rect">
            <a:avLst/>
          </a:prstGeom>
          <a:noFill/>
          <a:ln/>
        </p:spPr>
        <p:txBody>
          <a:bodyPr wrap="square" lIns="0" tIns="0" rIns="0" bIns="0" rtlCol="0" anchor="ctr"/>
          <a:lstStyle/>
          <a:p>
            <a:pPr marL="0" indent="0">
              <a:buNone/>
            </a:pPr>
            <a:r>
              <a:rPr lang="en-US" sz="1050" b="1" dirty="0">
                <a:solidFill>
                  <a:srgbClr val="FFFFFF"/>
                </a:solidFill>
                <a:latin typeface="Calibri" pitchFamily="34" charset="0"/>
                <a:ea typeface="Calibri" pitchFamily="34" charset="-122"/>
                <a:cs typeface="Calibri" pitchFamily="34" charset="-120"/>
              </a:rPr>
              <a:t>Justice &amp; Equity of Access</a:t>
            </a:r>
            <a:endParaRPr lang="en-US" sz="1050" dirty="0"/>
          </a:p>
        </p:txBody>
      </p:sp>
      <p:sp>
        <p:nvSpPr>
          <p:cNvPr id="23" name="Text 20"/>
          <p:cNvSpPr/>
          <p:nvPr/>
        </p:nvSpPr>
        <p:spPr>
          <a:xfrm>
            <a:off x="347472" y="3300984"/>
            <a:ext cx="2670048" cy="1243584"/>
          </a:xfrm>
          <a:prstGeom prst="rect">
            <a:avLst/>
          </a:prstGeom>
          <a:noFill/>
          <a:ln/>
        </p:spPr>
        <p:txBody>
          <a:bodyPr wrap="square" lIns="0" tIns="0" rIns="0" bIns="0" rtlCol="0" anchor="t"/>
          <a:lstStyle/>
          <a:p>
            <a:pPr marL="0" indent="0">
              <a:buNone/>
            </a:pPr>
            <a:r>
              <a:rPr lang="en-US" sz="880" dirty="0">
                <a:solidFill>
                  <a:srgbClr val="37474F"/>
                </a:solidFill>
                <a:latin typeface="Calibri" pitchFamily="34" charset="0"/>
                <a:ea typeface="Calibri" pitchFamily="34" charset="-122"/>
                <a:cs typeface="Calibri" pitchFamily="34" charset="-120"/>
              </a:rPr>
              <a:t>Mr. D.O. must have equitable access to all NHS services regardless of ethnicity, socioeconomic background or language. NHS England's Long Term Plan (2019) recognises health inequalities experienced by South Asian communities in T2DM management. Cultural adaptation of services is not a preference — it is an ethical requirement.</a:t>
            </a:r>
            <a:endParaRPr lang="en-US" sz="880" dirty="0"/>
          </a:p>
        </p:txBody>
      </p:sp>
      <p:sp>
        <p:nvSpPr>
          <p:cNvPr id="24" name="Shape 21"/>
          <p:cNvSpPr/>
          <p:nvPr/>
        </p:nvSpPr>
        <p:spPr>
          <a:xfrm>
            <a:off x="3200400" y="2926080"/>
            <a:ext cx="2834640" cy="1682496"/>
          </a:xfrm>
          <a:prstGeom prst="rect">
            <a:avLst/>
          </a:prstGeom>
          <a:solidFill>
            <a:srgbClr val="FFFFFF"/>
          </a:solidFill>
          <a:ln w="12700">
            <a:solidFill>
              <a:srgbClr val="E65100"/>
            </a:solidFill>
            <a:prstDash val="solid"/>
          </a:ln>
          <a:effectLst>
            <a:outerShdw blurRad="101600" dist="38100" dir="8100000" algn="bl" rotWithShape="0">
              <a:srgbClr val="000000">
                <a:alpha val="12000"/>
              </a:srgbClr>
            </a:outerShdw>
          </a:effectLst>
        </p:spPr>
        <p:txBody>
          <a:bodyPr/>
          <a:lstStyle/>
          <a:p>
            <a:endParaRPr lang="en-GB"/>
          </a:p>
        </p:txBody>
      </p:sp>
      <p:sp>
        <p:nvSpPr>
          <p:cNvPr id="25" name="Shape 22"/>
          <p:cNvSpPr/>
          <p:nvPr/>
        </p:nvSpPr>
        <p:spPr>
          <a:xfrm>
            <a:off x="3200400" y="2926080"/>
            <a:ext cx="2834640" cy="320040"/>
          </a:xfrm>
          <a:prstGeom prst="rect">
            <a:avLst/>
          </a:prstGeom>
          <a:solidFill>
            <a:srgbClr val="E65100"/>
          </a:solidFill>
          <a:ln w="12700">
            <a:solidFill>
              <a:srgbClr val="E65100"/>
            </a:solidFill>
            <a:prstDash val="solid"/>
          </a:ln>
        </p:spPr>
        <p:txBody>
          <a:bodyPr/>
          <a:lstStyle/>
          <a:p>
            <a:endParaRPr lang="en-GB"/>
          </a:p>
        </p:txBody>
      </p:sp>
      <p:sp>
        <p:nvSpPr>
          <p:cNvPr id="26" name="Text 23"/>
          <p:cNvSpPr/>
          <p:nvPr/>
        </p:nvSpPr>
        <p:spPr>
          <a:xfrm>
            <a:off x="3273552" y="2962656"/>
            <a:ext cx="2706624" cy="274320"/>
          </a:xfrm>
          <a:prstGeom prst="rect">
            <a:avLst/>
          </a:prstGeom>
          <a:noFill/>
          <a:ln/>
        </p:spPr>
        <p:txBody>
          <a:bodyPr wrap="square" lIns="0" tIns="0" rIns="0" bIns="0" rtlCol="0" anchor="ctr"/>
          <a:lstStyle/>
          <a:p>
            <a:pPr marL="0" indent="0">
              <a:buNone/>
            </a:pPr>
            <a:r>
              <a:rPr lang="en-US" sz="1050" b="1" dirty="0">
                <a:solidFill>
                  <a:srgbClr val="FFFFFF"/>
                </a:solidFill>
                <a:latin typeface="Calibri" pitchFamily="34" charset="0"/>
                <a:ea typeface="Calibri" pitchFamily="34" charset="-122"/>
                <a:cs typeface="Calibri" pitchFamily="34" charset="-120"/>
              </a:rPr>
              <a:t>Informed Consent</a:t>
            </a:r>
            <a:endParaRPr lang="en-US" sz="1050" dirty="0"/>
          </a:p>
        </p:txBody>
      </p:sp>
      <p:sp>
        <p:nvSpPr>
          <p:cNvPr id="27" name="Text 24"/>
          <p:cNvSpPr/>
          <p:nvPr/>
        </p:nvSpPr>
        <p:spPr>
          <a:xfrm>
            <a:off x="3291840" y="3300984"/>
            <a:ext cx="2670048" cy="1243584"/>
          </a:xfrm>
          <a:prstGeom prst="rect">
            <a:avLst/>
          </a:prstGeom>
          <a:noFill/>
          <a:ln/>
        </p:spPr>
        <p:txBody>
          <a:bodyPr wrap="square" lIns="0" tIns="0" rIns="0" bIns="0" rtlCol="0" anchor="t"/>
          <a:lstStyle/>
          <a:p>
            <a:pPr marL="0" indent="0">
              <a:buNone/>
            </a:pPr>
            <a:r>
              <a:rPr lang="en-US" sz="880" dirty="0">
                <a:solidFill>
                  <a:srgbClr val="37474F"/>
                </a:solidFill>
                <a:latin typeface="Calibri" pitchFamily="34" charset="0"/>
                <a:ea typeface="Calibri" pitchFamily="34" charset="-122"/>
                <a:cs typeface="Calibri" pitchFamily="34" charset="-120"/>
              </a:rPr>
              <a:t>Before any procedure, test, investigation, or medication change, Mr. D.O. must be given complete, comprehensible information and consent must be obtained. Consent must be voluntary, informed and capacity-assessed. As covered in multiple BMHP5023 module sessions, 'insuring a valid process of informed consent' is listed as a core ethical consideration in data collection and care.</a:t>
            </a:r>
            <a:endParaRPr lang="en-US" sz="880" dirty="0"/>
          </a:p>
        </p:txBody>
      </p:sp>
      <p:sp>
        <p:nvSpPr>
          <p:cNvPr id="28" name="Shape 25"/>
          <p:cNvSpPr/>
          <p:nvPr/>
        </p:nvSpPr>
        <p:spPr>
          <a:xfrm>
            <a:off x="6144768" y="2926080"/>
            <a:ext cx="2834640" cy="1682496"/>
          </a:xfrm>
          <a:prstGeom prst="rect">
            <a:avLst/>
          </a:prstGeom>
          <a:solidFill>
            <a:srgbClr val="FFFFFF"/>
          </a:solidFill>
          <a:ln w="12700">
            <a:solidFill>
              <a:srgbClr val="37474F"/>
            </a:solidFill>
            <a:prstDash val="solid"/>
          </a:ln>
          <a:effectLst>
            <a:outerShdw blurRad="101600" dist="38100" dir="8100000" algn="bl" rotWithShape="0">
              <a:srgbClr val="000000">
                <a:alpha val="12000"/>
              </a:srgbClr>
            </a:outerShdw>
          </a:effectLst>
        </p:spPr>
        <p:txBody>
          <a:bodyPr/>
          <a:lstStyle/>
          <a:p>
            <a:endParaRPr lang="en-GB"/>
          </a:p>
        </p:txBody>
      </p:sp>
      <p:sp>
        <p:nvSpPr>
          <p:cNvPr id="29" name="Shape 26"/>
          <p:cNvSpPr/>
          <p:nvPr/>
        </p:nvSpPr>
        <p:spPr>
          <a:xfrm>
            <a:off x="6144768" y="2926080"/>
            <a:ext cx="2834640" cy="320040"/>
          </a:xfrm>
          <a:prstGeom prst="rect">
            <a:avLst/>
          </a:prstGeom>
          <a:solidFill>
            <a:srgbClr val="37474F"/>
          </a:solidFill>
          <a:ln w="12700">
            <a:solidFill>
              <a:srgbClr val="37474F"/>
            </a:solidFill>
            <a:prstDash val="solid"/>
          </a:ln>
        </p:spPr>
        <p:txBody>
          <a:bodyPr/>
          <a:lstStyle/>
          <a:p>
            <a:endParaRPr lang="en-GB"/>
          </a:p>
        </p:txBody>
      </p:sp>
      <p:sp>
        <p:nvSpPr>
          <p:cNvPr id="30" name="Text 27"/>
          <p:cNvSpPr/>
          <p:nvPr/>
        </p:nvSpPr>
        <p:spPr>
          <a:xfrm>
            <a:off x="6217920" y="2962656"/>
            <a:ext cx="2706624" cy="274320"/>
          </a:xfrm>
          <a:prstGeom prst="rect">
            <a:avLst/>
          </a:prstGeom>
          <a:noFill/>
          <a:ln/>
        </p:spPr>
        <p:txBody>
          <a:bodyPr wrap="square" lIns="0" tIns="0" rIns="0" bIns="0" rtlCol="0" anchor="ctr"/>
          <a:lstStyle/>
          <a:p>
            <a:pPr marL="0" indent="0">
              <a:buNone/>
            </a:pPr>
            <a:r>
              <a:rPr lang="en-US" sz="1050" b="1" dirty="0">
                <a:solidFill>
                  <a:srgbClr val="FFFFFF"/>
                </a:solidFill>
                <a:latin typeface="Calibri" pitchFamily="34" charset="0"/>
                <a:ea typeface="Calibri" pitchFamily="34" charset="-122"/>
                <a:cs typeface="Calibri" pitchFamily="34" charset="-120"/>
              </a:rPr>
              <a:t>Dignity in Care</a:t>
            </a:r>
            <a:endParaRPr lang="en-US" sz="1050" dirty="0"/>
          </a:p>
        </p:txBody>
      </p:sp>
      <p:sp>
        <p:nvSpPr>
          <p:cNvPr id="31" name="Text 28"/>
          <p:cNvSpPr/>
          <p:nvPr/>
        </p:nvSpPr>
        <p:spPr>
          <a:xfrm>
            <a:off x="6236208" y="3300984"/>
            <a:ext cx="2670048" cy="1243584"/>
          </a:xfrm>
          <a:prstGeom prst="rect">
            <a:avLst/>
          </a:prstGeom>
          <a:noFill/>
          <a:ln/>
        </p:spPr>
        <p:txBody>
          <a:bodyPr wrap="square" lIns="0" tIns="0" rIns="0" bIns="0" rtlCol="0" anchor="t"/>
          <a:lstStyle/>
          <a:p>
            <a:pPr marL="0" indent="0">
              <a:buNone/>
            </a:pPr>
            <a:r>
              <a:rPr lang="en-US" sz="880" dirty="0">
                <a:solidFill>
                  <a:srgbClr val="37474F"/>
                </a:solidFill>
                <a:latin typeface="Calibri" pitchFamily="34" charset="0"/>
                <a:ea typeface="Calibri" pitchFamily="34" charset="-122"/>
                <a:cs typeface="Calibri" pitchFamily="34" charset="-120"/>
              </a:rPr>
              <a:t>Mr. D.O.'s dignity must be maintained at all times — during examination, during discussions about weight or lifestyle, and in all documentation. The nursing and care ethics framework requires that health and social care professionals 'respect, promote and support people's dignity and right to make choices' (BMHP5023, Week 2 lecture; NMC Code, 2018).</a:t>
            </a:r>
            <a:endParaRPr lang="en-US" sz="880" dirty="0"/>
          </a:p>
        </p:txBody>
      </p:sp>
      <p:sp>
        <p:nvSpPr>
          <p:cNvPr id="32" name="Shape 29"/>
          <p:cNvSpPr/>
          <p:nvPr/>
        </p:nvSpPr>
        <p:spPr>
          <a:xfrm>
            <a:off x="0" y="4892040"/>
            <a:ext cx="9144000" cy="251460"/>
          </a:xfrm>
          <a:prstGeom prst="rect">
            <a:avLst/>
          </a:prstGeom>
          <a:solidFill>
            <a:srgbClr val="0D2137"/>
          </a:solidFill>
          <a:ln w="12700">
            <a:solidFill>
              <a:srgbClr val="0D2137"/>
            </a:solidFill>
            <a:prstDash val="solid"/>
          </a:ln>
        </p:spPr>
        <p:txBody>
          <a:bodyPr/>
          <a:lstStyle/>
          <a:p>
            <a:endParaRPr lang="en-GB"/>
          </a:p>
        </p:txBody>
      </p:sp>
      <p:sp>
        <p:nvSpPr>
          <p:cNvPr id="33" name="Text 30"/>
          <p:cNvSpPr/>
          <p:nvPr/>
        </p:nvSpPr>
        <p:spPr>
          <a:xfrm>
            <a:off x="274320" y="4901184"/>
            <a:ext cx="8595360" cy="228600"/>
          </a:xfrm>
          <a:prstGeom prst="rect">
            <a:avLst/>
          </a:prstGeom>
          <a:noFill/>
          <a:ln/>
        </p:spPr>
        <p:txBody>
          <a:bodyPr wrap="square" lIns="0" tIns="0" rIns="0" bIns="0" rtlCol="0" anchor="ctr"/>
          <a:lstStyle/>
          <a:p>
            <a:pPr marL="0" indent="0">
              <a:buNone/>
            </a:pPr>
            <a:r>
              <a:rPr lang="en-US" sz="800" i="1" dirty="0">
                <a:solidFill>
                  <a:srgbClr val="99BBDD"/>
                </a:solidFill>
                <a:latin typeface="Calibri" pitchFamily="34" charset="0"/>
                <a:ea typeface="Calibri" pitchFamily="34" charset="-122"/>
                <a:cs typeface="Calibri" pitchFamily="34" charset="-120"/>
              </a:rPr>
              <a:t>Mental Capacity Act (2005); GDPR (2018); NMC Code (2018); NHS Long Term Plan (2019); Thirumalaikolundusubramanian et al. (2015); BMHP5023 Week 2 &amp; 3 lecture notes</a:t>
            </a:r>
            <a:endParaRPr lang="en-US" sz="800" dirty="0"/>
          </a:p>
        </p:txBody>
      </p:sp>
      <p:pic>
        <p:nvPicPr>
          <p:cNvPr id="54" name="Audio 53">
            <a:hlinkClick r:id="" action="ppaction://media"/>
            <a:extLst>
              <a:ext uri="{FF2B5EF4-FFF2-40B4-BE49-F238E27FC236}">
                <a16:creationId xmlns:a16="http://schemas.microsoft.com/office/drawing/2014/main" id="{F6616577-30E5-BA2C-DE85-2971A05D1B26}"/>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39844" t="-139844" r="-139844" b="-139844"/>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108675"/>
    </mc:Choice>
    <mc:Fallback xmlns="">
      <p:transition spd="slow" advTm="10867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4"/>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F5F8FC"/>
        </a:solidFill>
        <a:effectLst/>
      </p:bgPr>
    </p:bg>
    <p:spTree>
      <p:nvGrpSpPr>
        <p:cNvPr id="1" name=""/>
        <p:cNvGrpSpPr/>
        <p:nvPr/>
      </p:nvGrpSpPr>
      <p:grpSpPr>
        <a:xfrm>
          <a:off x="0" y="0"/>
          <a:ext cx="0" cy="0"/>
          <a:chOff x="0" y="0"/>
          <a:chExt cx="0" cy="0"/>
        </a:xfrm>
      </p:grpSpPr>
      <p:sp>
        <p:nvSpPr>
          <p:cNvPr id="2" name="Shape 0"/>
          <p:cNvSpPr/>
          <p:nvPr/>
        </p:nvSpPr>
        <p:spPr>
          <a:xfrm>
            <a:off x="0" y="0"/>
            <a:ext cx="9144000" cy="594360"/>
          </a:xfrm>
          <a:prstGeom prst="rect">
            <a:avLst/>
          </a:prstGeom>
          <a:solidFill>
            <a:srgbClr val="0D2137"/>
          </a:solidFill>
          <a:ln w="12700">
            <a:solidFill>
              <a:srgbClr val="0D2137"/>
            </a:solidFill>
            <a:prstDash val="solid"/>
          </a:ln>
        </p:spPr>
        <p:txBody>
          <a:bodyPr/>
          <a:lstStyle/>
          <a:p>
            <a:endParaRPr lang="en-GB"/>
          </a:p>
        </p:txBody>
      </p:sp>
      <p:sp>
        <p:nvSpPr>
          <p:cNvPr id="3" name="Shape 1"/>
          <p:cNvSpPr/>
          <p:nvPr/>
        </p:nvSpPr>
        <p:spPr>
          <a:xfrm>
            <a:off x="0" y="594360"/>
            <a:ext cx="9144000" cy="45720"/>
          </a:xfrm>
          <a:prstGeom prst="rect">
            <a:avLst/>
          </a:prstGeom>
          <a:solidFill>
            <a:srgbClr val="00838F"/>
          </a:solidFill>
          <a:ln w="12700">
            <a:solidFill>
              <a:srgbClr val="00838F"/>
            </a:solidFill>
            <a:prstDash val="solid"/>
          </a:ln>
        </p:spPr>
        <p:txBody>
          <a:bodyPr/>
          <a:lstStyle/>
          <a:p>
            <a:endParaRPr lang="en-GB"/>
          </a:p>
        </p:txBody>
      </p:sp>
      <p:sp>
        <p:nvSpPr>
          <p:cNvPr id="4" name="Text 2"/>
          <p:cNvSpPr/>
          <p:nvPr/>
        </p:nvSpPr>
        <p:spPr>
          <a:xfrm>
            <a:off x="320040" y="45720"/>
            <a:ext cx="7680960" cy="502920"/>
          </a:xfrm>
          <a:prstGeom prst="rect">
            <a:avLst/>
          </a:prstGeom>
          <a:noFill/>
          <a:ln/>
        </p:spPr>
        <p:txBody>
          <a:bodyPr wrap="square" lIns="0" tIns="0" rIns="0" bIns="0" rtlCol="0" anchor="ctr"/>
          <a:lstStyle/>
          <a:p>
            <a:pPr marL="0" indent="0">
              <a:buNone/>
            </a:pPr>
            <a:r>
              <a:rPr lang="en-US" sz="2200" b="1" dirty="0">
                <a:solidFill>
                  <a:srgbClr val="FFFFFF"/>
                </a:solidFill>
                <a:latin typeface="Calibri" pitchFamily="34" charset="0"/>
                <a:ea typeface="Calibri" pitchFamily="34" charset="-122"/>
                <a:cs typeface="Calibri" pitchFamily="34" charset="-120"/>
              </a:rPr>
              <a:t>Analytical Synthesis — Lifestyle, Physiology &amp; Disease</a:t>
            </a:r>
            <a:endParaRPr lang="en-US" sz="2200" dirty="0"/>
          </a:p>
        </p:txBody>
      </p:sp>
      <p:sp>
        <p:nvSpPr>
          <p:cNvPr id="5" name="Text 3"/>
          <p:cNvSpPr/>
          <p:nvPr/>
        </p:nvSpPr>
        <p:spPr>
          <a:xfrm>
            <a:off x="8046720" y="64008"/>
            <a:ext cx="1005840" cy="457200"/>
          </a:xfrm>
          <a:prstGeom prst="rect">
            <a:avLst/>
          </a:prstGeom>
          <a:noFill/>
          <a:ln/>
        </p:spPr>
        <p:txBody>
          <a:bodyPr wrap="square" lIns="0" tIns="0" rIns="0" bIns="0" rtlCol="0" anchor="ctr"/>
          <a:lstStyle/>
          <a:p>
            <a:pPr marL="0" indent="0" algn="r">
              <a:buNone/>
            </a:pPr>
            <a:r>
              <a:rPr lang="en-US" sz="1100" dirty="0">
                <a:solidFill>
                  <a:srgbClr val="AACCEE"/>
                </a:solidFill>
                <a:latin typeface="Calibri" pitchFamily="34" charset="0"/>
                <a:ea typeface="Calibri" pitchFamily="34" charset="-122"/>
                <a:cs typeface="Calibri" pitchFamily="34" charset="-120"/>
              </a:rPr>
              <a:t>13 / 15</a:t>
            </a:r>
            <a:endParaRPr lang="en-US" sz="1100" dirty="0"/>
          </a:p>
        </p:txBody>
      </p:sp>
      <p:pic>
        <p:nvPicPr>
          <p:cNvPr id="6" name="Image 0" descr="preencoded.png"/>
          <p:cNvPicPr>
            <a:picLocks noChangeAspect="1"/>
          </p:cNvPicPr>
          <p:nvPr/>
        </p:nvPicPr>
        <p:blipFill>
          <a:blip r:embed="rId5"/>
          <a:stretch>
            <a:fillRect/>
          </a:stretch>
        </p:blipFill>
        <p:spPr>
          <a:xfrm>
            <a:off x="274320" y="777240"/>
            <a:ext cx="320040" cy="320040"/>
          </a:xfrm>
          <a:prstGeom prst="rect">
            <a:avLst/>
          </a:prstGeom>
        </p:spPr>
      </p:pic>
      <p:sp>
        <p:nvSpPr>
          <p:cNvPr id="7" name="Text 4"/>
          <p:cNvSpPr/>
          <p:nvPr/>
        </p:nvSpPr>
        <p:spPr>
          <a:xfrm>
            <a:off x="658368" y="795528"/>
            <a:ext cx="8229600" cy="320040"/>
          </a:xfrm>
          <a:prstGeom prst="rect">
            <a:avLst/>
          </a:prstGeom>
          <a:noFill/>
          <a:ln/>
        </p:spPr>
        <p:txBody>
          <a:bodyPr wrap="square" lIns="0" tIns="0" rIns="0" bIns="0" rtlCol="0" anchor="ctr"/>
          <a:lstStyle/>
          <a:p>
            <a:pPr marL="0" indent="0">
              <a:buNone/>
            </a:pPr>
            <a:r>
              <a:rPr lang="en-US" sz="1200" b="1" dirty="0">
                <a:solidFill>
                  <a:srgbClr val="0D2137"/>
                </a:solidFill>
                <a:latin typeface="Calibri" pitchFamily="34" charset="0"/>
                <a:ea typeface="Calibri" pitchFamily="34" charset="-122"/>
                <a:cs typeface="Calibri" pitchFamily="34" charset="-120"/>
              </a:rPr>
              <a:t>Critical Integration: How Lifestyle → Physiological Damage → Cardiovascular Disease</a:t>
            </a:r>
            <a:endParaRPr lang="en-US" sz="1200" dirty="0"/>
          </a:p>
        </p:txBody>
      </p:sp>
      <p:sp>
        <p:nvSpPr>
          <p:cNvPr id="8" name="Shape 5"/>
          <p:cNvSpPr/>
          <p:nvPr/>
        </p:nvSpPr>
        <p:spPr>
          <a:xfrm>
            <a:off x="274320" y="1207008"/>
            <a:ext cx="5852160" cy="566928"/>
          </a:xfrm>
          <a:prstGeom prst="rect">
            <a:avLst/>
          </a:prstGeom>
          <a:solidFill>
            <a:srgbClr val="FFFFFF"/>
          </a:solidFill>
          <a:ln w="12700">
            <a:solidFill>
              <a:srgbClr val="E65100"/>
            </a:solidFill>
            <a:prstDash val="solid"/>
          </a:ln>
          <a:effectLst>
            <a:outerShdw blurRad="101600" dist="38100" dir="8100000" algn="bl" rotWithShape="0">
              <a:srgbClr val="000000">
                <a:alpha val="12000"/>
              </a:srgbClr>
            </a:outerShdw>
          </a:effectLst>
        </p:spPr>
        <p:txBody>
          <a:bodyPr/>
          <a:lstStyle/>
          <a:p>
            <a:endParaRPr lang="en-GB"/>
          </a:p>
        </p:txBody>
      </p:sp>
      <p:sp>
        <p:nvSpPr>
          <p:cNvPr id="9" name="Shape 6"/>
          <p:cNvSpPr/>
          <p:nvPr/>
        </p:nvSpPr>
        <p:spPr>
          <a:xfrm>
            <a:off x="274320" y="1207008"/>
            <a:ext cx="1371600" cy="566928"/>
          </a:xfrm>
          <a:prstGeom prst="rect">
            <a:avLst/>
          </a:prstGeom>
          <a:solidFill>
            <a:srgbClr val="E65100"/>
          </a:solidFill>
          <a:ln w="12700">
            <a:solidFill>
              <a:srgbClr val="E65100"/>
            </a:solidFill>
            <a:prstDash val="solid"/>
          </a:ln>
        </p:spPr>
        <p:txBody>
          <a:bodyPr/>
          <a:lstStyle/>
          <a:p>
            <a:endParaRPr lang="en-GB"/>
          </a:p>
        </p:txBody>
      </p:sp>
      <p:sp>
        <p:nvSpPr>
          <p:cNvPr id="10" name="Text 7"/>
          <p:cNvSpPr/>
          <p:nvPr/>
        </p:nvSpPr>
        <p:spPr>
          <a:xfrm>
            <a:off x="320040" y="1252728"/>
            <a:ext cx="1298448" cy="475488"/>
          </a:xfrm>
          <a:prstGeom prst="rect">
            <a:avLst/>
          </a:prstGeom>
          <a:noFill/>
          <a:ln/>
        </p:spPr>
        <p:txBody>
          <a:bodyPr wrap="square" lIns="0" tIns="0" rIns="0" bIns="0" rtlCol="0" anchor="ctr"/>
          <a:lstStyle/>
          <a:p>
            <a:pPr marL="0" indent="0" algn="ctr">
              <a:buNone/>
            </a:pPr>
            <a:r>
              <a:rPr lang="en-US" sz="850" b="1" dirty="0">
                <a:solidFill>
                  <a:srgbClr val="FFFFFF"/>
                </a:solidFill>
                <a:latin typeface="Calibri" pitchFamily="34" charset="0"/>
                <a:ea typeface="Calibri" pitchFamily="34" charset="-122"/>
                <a:cs typeface="Calibri" pitchFamily="34" charset="-120"/>
              </a:rPr>
              <a:t>⚡  Lifestyle Factors</a:t>
            </a:r>
            <a:endParaRPr lang="en-US" sz="850" dirty="0"/>
          </a:p>
        </p:txBody>
      </p:sp>
      <p:sp>
        <p:nvSpPr>
          <p:cNvPr id="11" name="Text 8"/>
          <p:cNvSpPr/>
          <p:nvPr/>
        </p:nvSpPr>
        <p:spPr>
          <a:xfrm>
            <a:off x="1719072" y="1243584"/>
            <a:ext cx="4343400" cy="493776"/>
          </a:xfrm>
          <a:prstGeom prst="rect">
            <a:avLst/>
          </a:prstGeom>
          <a:noFill/>
          <a:ln/>
        </p:spPr>
        <p:txBody>
          <a:bodyPr wrap="square" lIns="508" tIns="508" rIns="508" bIns="508" rtlCol="0" anchor="ctr"/>
          <a:lstStyle/>
          <a:p>
            <a:pPr marL="0" indent="0">
              <a:buNone/>
            </a:pPr>
            <a:r>
              <a:rPr lang="en-US" sz="900" dirty="0">
                <a:solidFill>
                  <a:srgbClr val="37474F"/>
                </a:solidFill>
                <a:latin typeface="Calibri" pitchFamily="34" charset="0"/>
                <a:ea typeface="Calibri" pitchFamily="34" charset="-122"/>
                <a:cs typeface="Calibri" pitchFamily="34" charset="-120"/>
              </a:rPr>
              <a:t>Sedentary lifestyle + high-calorie diet + obesity (BMI 31.2) + alcohol excess + genetic predisposition (South Asian ethnicity)</a:t>
            </a:r>
            <a:endParaRPr lang="en-US" sz="900" dirty="0"/>
          </a:p>
        </p:txBody>
      </p:sp>
      <p:sp>
        <p:nvSpPr>
          <p:cNvPr id="12" name="Text 9"/>
          <p:cNvSpPr/>
          <p:nvPr/>
        </p:nvSpPr>
        <p:spPr>
          <a:xfrm>
            <a:off x="749808" y="1737360"/>
            <a:ext cx="457200" cy="182880"/>
          </a:xfrm>
          <a:prstGeom prst="rect">
            <a:avLst/>
          </a:prstGeom>
          <a:noFill/>
          <a:ln/>
        </p:spPr>
        <p:txBody>
          <a:bodyPr wrap="square" lIns="0" tIns="0" rIns="0" bIns="0" rtlCol="0" anchor="ctr"/>
          <a:lstStyle/>
          <a:p>
            <a:pPr marL="0" indent="0" algn="ctr">
              <a:buNone/>
            </a:pPr>
            <a:r>
              <a:rPr lang="en-US" sz="1100" dirty="0">
                <a:solidFill>
                  <a:srgbClr val="E65100"/>
                </a:solidFill>
                <a:latin typeface="Calibri" pitchFamily="34" charset="0"/>
                <a:ea typeface="Calibri" pitchFamily="34" charset="-122"/>
                <a:cs typeface="Calibri" pitchFamily="34" charset="-120"/>
              </a:rPr>
              <a:t>▼</a:t>
            </a:r>
            <a:endParaRPr lang="en-US" sz="1100" dirty="0"/>
          </a:p>
        </p:txBody>
      </p:sp>
      <p:sp>
        <p:nvSpPr>
          <p:cNvPr id="13" name="Shape 10"/>
          <p:cNvSpPr/>
          <p:nvPr/>
        </p:nvSpPr>
        <p:spPr>
          <a:xfrm>
            <a:off x="274320" y="1865376"/>
            <a:ext cx="5852160" cy="566928"/>
          </a:xfrm>
          <a:prstGeom prst="rect">
            <a:avLst/>
          </a:prstGeom>
          <a:solidFill>
            <a:srgbClr val="FFFFFF"/>
          </a:solidFill>
          <a:ln w="12700">
            <a:solidFill>
              <a:srgbClr val="C62828"/>
            </a:solidFill>
            <a:prstDash val="solid"/>
          </a:ln>
          <a:effectLst>
            <a:outerShdw blurRad="101600" dist="38100" dir="8100000" algn="bl" rotWithShape="0">
              <a:srgbClr val="000000">
                <a:alpha val="12000"/>
              </a:srgbClr>
            </a:outerShdw>
          </a:effectLst>
        </p:spPr>
        <p:txBody>
          <a:bodyPr/>
          <a:lstStyle/>
          <a:p>
            <a:endParaRPr lang="en-GB"/>
          </a:p>
        </p:txBody>
      </p:sp>
      <p:sp>
        <p:nvSpPr>
          <p:cNvPr id="14" name="Shape 11"/>
          <p:cNvSpPr/>
          <p:nvPr/>
        </p:nvSpPr>
        <p:spPr>
          <a:xfrm>
            <a:off x="274320" y="1865376"/>
            <a:ext cx="1371600" cy="566928"/>
          </a:xfrm>
          <a:prstGeom prst="rect">
            <a:avLst/>
          </a:prstGeom>
          <a:solidFill>
            <a:srgbClr val="C62828"/>
          </a:solidFill>
          <a:ln w="12700">
            <a:solidFill>
              <a:srgbClr val="C62828"/>
            </a:solidFill>
            <a:prstDash val="solid"/>
          </a:ln>
        </p:spPr>
        <p:txBody>
          <a:bodyPr/>
          <a:lstStyle/>
          <a:p>
            <a:endParaRPr lang="en-GB"/>
          </a:p>
        </p:txBody>
      </p:sp>
      <p:sp>
        <p:nvSpPr>
          <p:cNvPr id="15" name="Text 12"/>
          <p:cNvSpPr/>
          <p:nvPr/>
        </p:nvSpPr>
        <p:spPr>
          <a:xfrm>
            <a:off x="320040" y="1911096"/>
            <a:ext cx="1298448" cy="475488"/>
          </a:xfrm>
          <a:prstGeom prst="rect">
            <a:avLst/>
          </a:prstGeom>
          <a:noFill/>
          <a:ln/>
        </p:spPr>
        <p:txBody>
          <a:bodyPr wrap="square" lIns="0" tIns="0" rIns="0" bIns="0" rtlCol="0" anchor="ctr"/>
          <a:lstStyle/>
          <a:p>
            <a:pPr marL="0" indent="0" algn="ctr">
              <a:buNone/>
            </a:pPr>
            <a:r>
              <a:rPr lang="en-US" sz="850" b="1" dirty="0">
                <a:solidFill>
                  <a:srgbClr val="FFFFFF"/>
                </a:solidFill>
                <a:latin typeface="Calibri" pitchFamily="34" charset="0"/>
                <a:ea typeface="Calibri" pitchFamily="34" charset="-122"/>
                <a:cs typeface="Calibri" pitchFamily="34" charset="-120"/>
              </a:rPr>
              <a:t>🔬  Metabolic Consequence</a:t>
            </a:r>
            <a:endParaRPr lang="en-US" sz="850" dirty="0"/>
          </a:p>
        </p:txBody>
      </p:sp>
      <p:sp>
        <p:nvSpPr>
          <p:cNvPr id="16" name="Text 13"/>
          <p:cNvSpPr/>
          <p:nvPr/>
        </p:nvSpPr>
        <p:spPr>
          <a:xfrm>
            <a:off x="1719072" y="1901952"/>
            <a:ext cx="4343400" cy="493776"/>
          </a:xfrm>
          <a:prstGeom prst="rect">
            <a:avLst/>
          </a:prstGeom>
          <a:noFill/>
          <a:ln/>
        </p:spPr>
        <p:txBody>
          <a:bodyPr wrap="square" lIns="508" tIns="508" rIns="508" bIns="508" rtlCol="0" anchor="ctr"/>
          <a:lstStyle/>
          <a:p>
            <a:pPr marL="0" indent="0">
              <a:buNone/>
            </a:pPr>
            <a:r>
              <a:rPr lang="en-US" sz="900" dirty="0">
                <a:solidFill>
                  <a:srgbClr val="37474F"/>
                </a:solidFill>
                <a:latin typeface="Calibri" pitchFamily="34" charset="0"/>
                <a:ea typeface="Calibri" pitchFamily="34" charset="-122"/>
                <a:cs typeface="Calibri" pitchFamily="34" charset="-120"/>
              </a:rPr>
              <a:t>Insulin resistance → chronic hyperglycaemia → HbA1c 72 mmol/mol (target &lt;53). Pancreatic beta cell function declining over time (Tortora &amp; Derrickson, 2017)</a:t>
            </a:r>
            <a:endParaRPr lang="en-US" sz="900" dirty="0"/>
          </a:p>
        </p:txBody>
      </p:sp>
      <p:sp>
        <p:nvSpPr>
          <p:cNvPr id="17" name="Text 14"/>
          <p:cNvSpPr/>
          <p:nvPr/>
        </p:nvSpPr>
        <p:spPr>
          <a:xfrm>
            <a:off x="749808" y="2395728"/>
            <a:ext cx="457200" cy="182880"/>
          </a:xfrm>
          <a:prstGeom prst="rect">
            <a:avLst/>
          </a:prstGeom>
          <a:noFill/>
          <a:ln/>
        </p:spPr>
        <p:txBody>
          <a:bodyPr wrap="square" lIns="0" tIns="0" rIns="0" bIns="0" rtlCol="0" anchor="ctr"/>
          <a:lstStyle/>
          <a:p>
            <a:pPr marL="0" indent="0" algn="ctr">
              <a:buNone/>
            </a:pPr>
            <a:r>
              <a:rPr lang="en-US" sz="1100" dirty="0">
                <a:solidFill>
                  <a:srgbClr val="C62828"/>
                </a:solidFill>
                <a:latin typeface="Calibri" pitchFamily="34" charset="0"/>
                <a:ea typeface="Calibri" pitchFamily="34" charset="-122"/>
                <a:cs typeface="Calibri" pitchFamily="34" charset="-120"/>
              </a:rPr>
              <a:t>▼</a:t>
            </a:r>
            <a:endParaRPr lang="en-US" sz="1100" dirty="0"/>
          </a:p>
        </p:txBody>
      </p:sp>
      <p:sp>
        <p:nvSpPr>
          <p:cNvPr id="18" name="Shape 15"/>
          <p:cNvSpPr/>
          <p:nvPr/>
        </p:nvSpPr>
        <p:spPr>
          <a:xfrm>
            <a:off x="274320" y="2523744"/>
            <a:ext cx="5852160" cy="566928"/>
          </a:xfrm>
          <a:prstGeom prst="rect">
            <a:avLst/>
          </a:prstGeom>
          <a:solidFill>
            <a:srgbClr val="FFFFFF"/>
          </a:solidFill>
          <a:ln w="12700">
            <a:solidFill>
              <a:srgbClr val="C62828"/>
            </a:solidFill>
            <a:prstDash val="solid"/>
          </a:ln>
          <a:effectLst>
            <a:outerShdw blurRad="101600" dist="38100" dir="8100000" algn="bl" rotWithShape="0">
              <a:srgbClr val="000000">
                <a:alpha val="12000"/>
              </a:srgbClr>
            </a:outerShdw>
          </a:effectLst>
        </p:spPr>
        <p:txBody>
          <a:bodyPr/>
          <a:lstStyle/>
          <a:p>
            <a:endParaRPr lang="en-GB"/>
          </a:p>
        </p:txBody>
      </p:sp>
      <p:sp>
        <p:nvSpPr>
          <p:cNvPr id="19" name="Shape 16"/>
          <p:cNvSpPr/>
          <p:nvPr/>
        </p:nvSpPr>
        <p:spPr>
          <a:xfrm>
            <a:off x="274320" y="2523744"/>
            <a:ext cx="1371600" cy="566928"/>
          </a:xfrm>
          <a:prstGeom prst="rect">
            <a:avLst/>
          </a:prstGeom>
          <a:solidFill>
            <a:srgbClr val="C62828"/>
          </a:solidFill>
          <a:ln w="12700">
            <a:solidFill>
              <a:srgbClr val="C62828"/>
            </a:solidFill>
            <a:prstDash val="solid"/>
          </a:ln>
        </p:spPr>
        <p:txBody>
          <a:bodyPr/>
          <a:lstStyle/>
          <a:p>
            <a:endParaRPr lang="en-GB"/>
          </a:p>
        </p:txBody>
      </p:sp>
      <p:sp>
        <p:nvSpPr>
          <p:cNvPr id="20" name="Text 17"/>
          <p:cNvSpPr/>
          <p:nvPr/>
        </p:nvSpPr>
        <p:spPr>
          <a:xfrm>
            <a:off x="320040" y="2569464"/>
            <a:ext cx="1298448" cy="475488"/>
          </a:xfrm>
          <a:prstGeom prst="rect">
            <a:avLst/>
          </a:prstGeom>
          <a:noFill/>
          <a:ln/>
        </p:spPr>
        <p:txBody>
          <a:bodyPr wrap="square" lIns="0" tIns="0" rIns="0" bIns="0" rtlCol="0" anchor="ctr"/>
          <a:lstStyle/>
          <a:p>
            <a:pPr marL="0" indent="0" algn="ctr">
              <a:buNone/>
            </a:pPr>
            <a:r>
              <a:rPr lang="en-US" sz="850" b="1" dirty="0">
                <a:solidFill>
                  <a:srgbClr val="FFFFFF"/>
                </a:solidFill>
                <a:latin typeface="Calibri" pitchFamily="34" charset="0"/>
                <a:ea typeface="Calibri" pitchFamily="34" charset="-122"/>
                <a:cs typeface="Calibri" pitchFamily="34" charset="-120"/>
              </a:rPr>
              <a:t>🩸  Vascular Damage</a:t>
            </a:r>
            <a:endParaRPr lang="en-US" sz="850" dirty="0"/>
          </a:p>
        </p:txBody>
      </p:sp>
      <p:sp>
        <p:nvSpPr>
          <p:cNvPr id="21" name="Text 18"/>
          <p:cNvSpPr/>
          <p:nvPr/>
        </p:nvSpPr>
        <p:spPr>
          <a:xfrm>
            <a:off x="1719072" y="2560320"/>
            <a:ext cx="4343400" cy="493776"/>
          </a:xfrm>
          <a:prstGeom prst="rect">
            <a:avLst/>
          </a:prstGeom>
          <a:noFill/>
          <a:ln/>
        </p:spPr>
        <p:txBody>
          <a:bodyPr wrap="square" lIns="508" tIns="508" rIns="508" bIns="508" rtlCol="0" anchor="ctr"/>
          <a:lstStyle/>
          <a:p>
            <a:pPr marL="0" indent="0">
              <a:buNone/>
            </a:pPr>
            <a:r>
              <a:rPr lang="en-US" sz="900" dirty="0">
                <a:solidFill>
                  <a:srgbClr val="37474F"/>
                </a:solidFill>
                <a:latin typeface="Calibri" pitchFamily="34" charset="0"/>
                <a:ea typeface="Calibri" pitchFamily="34" charset="-122"/>
                <a:cs typeface="Calibri" pitchFamily="34" charset="-120"/>
              </a:rPr>
              <a:t>Endothelial dysfunction → reduced nitric oxide → vasoconstriction → raised BP. Glycation of vessel proteins → oxidative stress (Waugh &amp; Grant, 2018)</a:t>
            </a:r>
            <a:endParaRPr lang="en-US" sz="900" dirty="0"/>
          </a:p>
        </p:txBody>
      </p:sp>
      <p:sp>
        <p:nvSpPr>
          <p:cNvPr id="22" name="Text 19"/>
          <p:cNvSpPr/>
          <p:nvPr/>
        </p:nvSpPr>
        <p:spPr>
          <a:xfrm>
            <a:off x="749808" y="3054096"/>
            <a:ext cx="457200" cy="182880"/>
          </a:xfrm>
          <a:prstGeom prst="rect">
            <a:avLst/>
          </a:prstGeom>
          <a:noFill/>
          <a:ln/>
        </p:spPr>
        <p:txBody>
          <a:bodyPr wrap="square" lIns="0" tIns="0" rIns="0" bIns="0" rtlCol="0" anchor="ctr"/>
          <a:lstStyle/>
          <a:p>
            <a:pPr marL="0" indent="0" algn="ctr">
              <a:buNone/>
            </a:pPr>
            <a:r>
              <a:rPr lang="en-US" sz="1100" dirty="0">
                <a:solidFill>
                  <a:srgbClr val="C62828"/>
                </a:solidFill>
                <a:latin typeface="Calibri" pitchFamily="34" charset="0"/>
                <a:ea typeface="Calibri" pitchFamily="34" charset="-122"/>
                <a:cs typeface="Calibri" pitchFamily="34" charset="-120"/>
              </a:rPr>
              <a:t>▼</a:t>
            </a:r>
            <a:endParaRPr lang="en-US" sz="1100" dirty="0"/>
          </a:p>
        </p:txBody>
      </p:sp>
      <p:sp>
        <p:nvSpPr>
          <p:cNvPr id="23" name="Shape 20"/>
          <p:cNvSpPr/>
          <p:nvPr/>
        </p:nvSpPr>
        <p:spPr>
          <a:xfrm>
            <a:off x="274320" y="3182112"/>
            <a:ext cx="5852160" cy="566928"/>
          </a:xfrm>
          <a:prstGeom prst="rect">
            <a:avLst/>
          </a:prstGeom>
          <a:solidFill>
            <a:srgbClr val="FFFFFF"/>
          </a:solidFill>
          <a:ln w="12700">
            <a:solidFill>
              <a:srgbClr val="0D2137"/>
            </a:solidFill>
            <a:prstDash val="solid"/>
          </a:ln>
          <a:effectLst>
            <a:outerShdw blurRad="101600" dist="38100" dir="8100000" algn="bl" rotWithShape="0">
              <a:srgbClr val="000000">
                <a:alpha val="12000"/>
              </a:srgbClr>
            </a:outerShdw>
          </a:effectLst>
        </p:spPr>
        <p:txBody>
          <a:bodyPr/>
          <a:lstStyle/>
          <a:p>
            <a:endParaRPr lang="en-GB"/>
          </a:p>
        </p:txBody>
      </p:sp>
      <p:sp>
        <p:nvSpPr>
          <p:cNvPr id="24" name="Shape 21"/>
          <p:cNvSpPr/>
          <p:nvPr/>
        </p:nvSpPr>
        <p:spPr>
          <a:xfrm>
            <a:off x="274320" y="3182112"/>
            <a:ext cx="1371600" cy="566928"/>
          </a:xfrm>
          <a:prstGeom prst="rect">
            <a:avLst/>
          </a:prstGeom>
          <a:solidFill>
            <a:srgbClr val="0D2137"/>
          </a:solidFill>
          <a:ln w="12700">
            <a:solidFill>
              <a:srgbClr val="0D2137"/>
            </a:solidFill>
            <a:prstDash val="solid"/>
          </a:ln>
        </p:spPr>
        <p:txBody>
          <a:bodyPr/>
          <a:lstStyle/>
          <a:p>
            <a:endParaRPr lang="en-GB"/>
          </a:p>
        </p:txBody>
      </p:sp>
      <p:sp>
        <p:nvSpPr>
          <p:cNvPr id="25" name="Text 22"/>
          <p:cNvSpPr/>
          <p:nvPr/>
        </p:nvSpPr>
        <p:spPr>
          <a:xfrm>
            <a:off x="320040" y="3227832"/>
            <a:ext cx="1298448" cy="475488"/>
          </a:xfrm>
          <a:prstGeom prst="rect">
            <a:avLst/>
          </a:prstGeom>
          <a:noFill/>
          <a:ln/>
        </p:spPr>
        <p:txBody>
          <a:bodyPr wrap="square" lIns="0" tIns="0" rIns="0" bIns="0" rtlCol="0" anchor="ctr"/>
          <a:lstStyle/>
          <a:p>
            <a:pPr marL="0" indent="0" algn="ctr">
              <a:buNone/>
            </a:pPr>
            <a:r>
              <a:rPr lang="en-US" sz="850" b="1" dirty="0">
                <a:solidFill>
                  <a:srgbClr val="FFFFFF"/>
                </a:solidFill>
                <a:latin typeface="Calibri" pitchFamily="34" charset="0"/>
                <a:ea typeface="Calibri" pitchFamily="34" charset="-122"/>
                <a:cs typeface="Calibri" pitchFamily="34" charset="-120"/>
              </a:rPr>
              <a:t>❤️‍🩹  Structural Disease</a:t>
            </a:r>
            <a:endParaRPr lang="en-US" sz="850" dirty="0"/>
          </a:p>
        </p:txBody>
      </p:sp>
      <p:sp>
        <p:nvSpPr>
          <p:cNvPr id="26" name="Text 23"/>
          <p:cNvSpPr/>
          <p:nvPr/>
        </p:nvSpPr>
        <p:spPr>
          <a:xfrm>
            <a:off x="1719072" y="3218688"/>
            <a:ext cx="4343400" cy="493776"/>
          </a:xfrm>
          <a:prstGeom prst="rect">
            <a:avLst/>
          </a:prstGeom>
          <a:noFill/>
          <a:ln/>
        </p:spPr>
        <p:txBody>
          <a:bodyPr wrap="square" lIns="508" tIns="508" rIns="508" bIns="508" rtlCol="0" anchor="ctr"/>
          <a:lstStyle/>
          <a:p>
            <a:pPr marL="0" indent="0">
              <a:buNone/>
            </a:pPr>
            <a:r>
              <a:rPr lang="en-US" sz="900" dirty="0">
                <a:solidFill>
                  <a:srgbClr val="37474F"/>
                </a:solidFill>
                <a:latin typeface="Calibri" pitchFamily="34" charset="0"/>
                <a:ea typeface="Calibri" pitchFamily="34" charset="-122"/>
                <a:cs typeface="Calibri" pitchFamily="34" charset="-120"/>
              </a:rPr>
              <a:t>Atherosclerosis in coronary + peripheral arteries → lumen narrowing → reduced perfusion of myocardium, kidneys, retinae, peripheral nerves (NICE NG238, 2023)</a:t>
            </a:r>
            <a:endParaRPr lang="en-US" sz="900" dirty="0"/>
          </a:p>
        </p:txBody>
      </p:sp>
      <p:sp>
        <p:nvSpPr>
          <p:cNvPr id="27" name="Text 24"/>
          <p:cNvSpPr/>
          <p:nvPr/>
        </p:nvSpPr>
        <p:spPr>
          <a:xfrm>
            <a:off x="749808" y="3712464"/>
            <a:ext cx="457200" cy="182880"/>
          </a:xfrm>
          <a:prstGeom prst="rect">
            <a:avLst/>
          </a:prstGeom>
          <a:noFill/>
          <a:ln/>
        </p:spPr>
        <p:txBody>
          <a:bodyPr wrap="square" lIns="0" tIns="0" rIns="0" bIns="0" rtlCol="0" anchor="ctr"/>
          <a:lstStyle/>
          <a:p>
            <a:pPr marL="0" indent="0" algn="ctr">
              <a:buNone/>
            </a:pPr>
            <a:r>
              <a:rPr lang="en-US" sz="1100" dirty="0">
                <a:solidFill>
                  <a:srgbClr val="0D2137"/>
                </a:solidFill>
                <a:latin typeface="Calibri" pitchFamily="34" charset="0"/>
                <a:ea typeface="Calibri" pitchFamily="34" charset="-122"/>
                <a:cs typeface="Calibri" pitchFamily="34" charset="-120"/>
              </a:rPr>
              <a:t>▼</a:t>
            </a:r>
            <a:endParaRPr lang="en-US" sz="1100" dirty="0"/>
          </a:p>
        </p:txBody>
      </p:sp>
      <p:sp>
        <p:nvSpPr>
          <p:cNvPr id="28" name="Shape 25"/>
          <p:cNvSpPr/>
          <p:nvPr/>
        </p:nvSpPr>
        <p:spPr>
          <a:xfrm>
            <a:off x="274320" y="3840480"/>
            <a:ext cx="5852160" cy="566928"/>
          </a:xfrm>
          <a:prstGeom prst="rect">
            <a:avLst/>
          </a:prstGeom>
          <a:solidFill>
            <a:srgbClr val="FFFFFF"/>
          </a:solidFill>
          <a:ln w="12700">
            <a:solidFill>
              <a:srgbClr val="0D2137"/>
            </a:solidFill>
            <a:prstDash val="solid"/>
          </a:ln>
          <a:effectLst>
            <a:outerShdw blurRad="101600" dist="38100" dir="8100000" algn="bl" rotWithShape="0">
              <a:srgbClr val="000000">
                <a:alpha val="12000"/>
              </a:srgbClr>
            </a:outerShdw>
          </a:effectLst>
        </p:spPr>
        <p:txBody>
          <a:bodyPr/>
          <a:lstStyle/>
          <a:p>
            <a:endParaRPr lang="en-GB"/>
          </a:p>
        </p:txBody>
      </p:sp>
      <p:sp>
        <p:nvSpPr>
          <p:cNvPr id="29" name="Shape 26"/>
          <p:cNvSpPr/>
          <p:nvPr/>
        </p:nvSpPr>
        <p:spPr>
          <a:xfrm>
            <a:off x="274320" y="3840480"/>
            <a:ext cx="1371600" cy="566928"/>
          </a:xfrm>
          <a:prstGeom prst="rect">
            <a:avLst/>
          </a:prstGeom>
          <a:solidFill>
            <a:srgbClr val="0D2137"/>
          </a:solidFill>
          <a:ln w="12700">
            <a:solidFill>
              <a:srgbClr val="0D2137"/>
            </a:solidFill>
            <a:prstDash val="solid"/>
          </a:ln>
        </p:spPr>
        <p:txBody>
          <a:bodyPr/>
          <a:lstStyle/>
          <a:p>
            <a:endParaRPr lang="en-GB"/>
          </a:p>
        </p:txBody>
      </p:sp>
      <p:sp>
        <p:nvSpPr>
          <p:cNvPr id="30" name="Text 27"/>
          <p:cNvSpPr/>
          <p:nvPr/>
        </p:nvSpPr>
        <p:spPr>
          <a:xfrm>
            <a:off x="320040" y="3886200"/>
            <a:ext cx="1298448" cy="475488"/>
          </a:xfrm>
          <a:prstGeom prst="rect">
            <a:avLst/>
          </a:prstGeom>
          <a:noFill/>
          <a:ln/>
        </p:spPr>
        <p:txBody>
          <a:bodyPr wrap="square" lIns="0" tIns="0" rIns="0" bIns="0" rtlCol="0" anchor="ctr"/>
          <a:lstStyle/>
          <a:p>
            <a:pPr marL="0" indent="0" algn="ctr">
              <a:buNone/>
            </a:pPr>
            <a:r>
              <a:rPr lang="en-US" sz="850" b="1" dirty="0">
                <a:solidFill>
                  <a:srgbClr val="FFFFFF"/>
                </a:solidFill>
                <a:latin typeface="Calibri" pitchFamily="34" charset="0"/>
                <a:ea typeface="Calibri" pitchFamily="34" charset="-122"/>
                <a:cs typeface="Calibri" pitchFamily="34" charset="-120"/>
              </a:rPr>
              <a:t>🏥  Clinical Outcome</a:t>
            </a:r>
            <a:endParaRPr lang="en-US" sz="850" dirty="0"/>
          </a:p>
        </p:txBody>
      </p:sp>
      <p:sp>
        <p:nvSpPr>
          <p:cNvPr id="31" name="Text 28"/>
          <p:cNvSpPr/>
          <p:nvPr/>
        </p:nvSpPr>
        <p:spPr>
          <a:xfrm>
            <a:off x="1719072" y="3877056"/>
            <a:ext cx="4343400" cy="493776"/>
          </a:xfrm>
          <a:prstGeom prst="rect">
            <a:avLst/>
          </a:prstGeom>
          <a:noFill/>
          <a:ln/>
        </p:spPr>
        <p:txBody>
          <a:bodyPr wrap="square" lIns="508" tIns="508" rIns="508" bIns="508" rtlCol="0" anchor="ctr"/>
          <a:lstStyle/>
          <a:p>
            <a:pPr marL="0" indent="0">
              <a:buNone/>
            </a:pPr>
            <a:r>
              <a:rPr lang="en-US" sz="900" dirty="0">
                <a:solidFill>
                  <a:srgbClr val="37474F"/>
                </a:solidFill>
                <a:latin typeface="Calibri" pitchFamily="34" charset="0"/>
                <a:ea typeface="Calibri" pitchFamily="34" charset="-122"/>
                <a:cs typeface="Calibri" pitchFamily="34" charset="-120"/>
              </a:rPr>
              <a:t>Risk of MI, stroke, renal failure, blindness, amputation — all preventable with early, comprehensive, evidence-based care (BHF, 2023; NHS, 2023)</a:t>
            </a:r>
            <a:endParaRPr lang="en-US" sz="900" dirty="0"/>
          </a:p>
        </p:txBody>
      </p:sp>
      <p:sp>
        <p:nvSpPr>
          <p:cNvPr id="32" name="Shape 29"/>
          <p:cNvSpPr/>
          <p:nvPr/>
        </p:nvSpPr>
        <p:spPr>
          <a:xfrm>
            <a:off x="6309360" y="1207008"/>
            <a:ext cx="2514600" cy="1600200"/>
          </a:xfrm>
          <a:prstGeom prst="rect">
            <a:avLst/>
          </a:prstGeom>
          <a:solidFill>
            <a:srgbClr val="E8F0FE"/>
          </a:solidFill>
          <a:ln w="12700">
            <a:solidFill>
              <a:srgbClr val="1565C0"/>
            </a:solidFill>
            <a:prstDash val="solid"/>
          </a:ln>
          <a:effectLst>
            <a:outerShdw blurRad="101600" dist="38100" dir="8100000" algn="bl" rotWithShape="0">
              <a:srgbClr val="000000">
                <a:alpha val="12000"/>
              </a:srgbClr>
            </a:outerShdw>
          </a:effectLst>
        </p:spPr>
        <p:txBody>
          <a:bodyPr/>
          <a:lstStyle/>
          <a:p>
            <a:endParaRPr lang="en-GB"/>
          </a:p>
        </p:txBody>
      </p:sp>
      <p:sp>
        <p:nvSpPr>
          <p:cNvPr id="33" name="Shape 30"/>
          <p:cNvSpPr/>
          <p:nvPr/>
        </p:nvSpPr>
        <p:spPr>
          <a:xfrm>
            <a:off x="6309360" y="1207008"/>
            <a:ext cx="2514600" cy="310896"/>
          </a:xfrm>
          <a:prstGeom prst="rect">
            <a:avLst/>
          </a:prstGeom>
          <a:solidFill>
            <a:srgbClr val="1565C0"/>
          </a:solidFill>
          <a:ln w="12700">
            <a:solidFill>
              <a:srgbClr val="1565C0"/>
            </a:solidFill>
            <a:prstDash val="solid"/>
          </a:ln>
        </p:spPr>
        <p:txBody>
          <a:bodyPr/>
          <a:lstStyle/>
          <a:p>
            <a:endParaRPr lang="en-GB"/>
          </a:p>
        </p:txBody>
      </p:sp>
      <p:sp>
        <p:nvSpPr>
          <p:cNvPr id="34" name="Text 31"/>
          <p:cNvSpPr/>
          <p:nvPr/>
        </p:nvSpPr>
        <p:spPr>
          <a:xfrm>
            <a:off x="6400800" y="1225296"/>
            <a:ext cx="2377440" cy="274320"/>
          </a:xfrm>
          <a:prstGeom prst="rect">
            <a:avLst/>
          </a:prstGeom>
          <a:noFill/>
          <a:ln/>
        </p:spPr>
        <p:txBody>
          <a:bodyPr wrap="square" lIns="0" tIns="0" rIns="0" bIns="0" rtlCol="0" anchor="ctr"/>
          <a:lstStyle/>
          <a:p>
            <a:pPr marL="0" indent="0">
              <a:buNone/>
            </a:pPr>
            <a:r>
              <a:rPr lang="en-US" sz="1050" b="1" dirty="0">
                <a:solidFill>
                  <a:srgbClr val="FFFFFF"/>
                </a:solidFill>
                <a:latin typeface="Calibri" pitchFamily="34" charset="0"/>
                <a:ea typeface="Calibri" pitchFamily="34" charset="-122"/>
                <a:cs typeface="Calibri" pitchFamily="34" charset="-120"/>
              </a:rPr>
              <a:t>Multi-System Link</a:t>
            </a:r>
            <a:endParaRPr lang="en-US" sz="1050" dirty="0"/>
          </a:p>
        </p:txBody>
      </p:sp>
      <p:sp>
        <p:nvSpPr>
          <p:cNvPr id="35" name="Text 32"/>
          <p:cNvSpPr/>
          <p:nvPr/>
        </p:nvSpPr>
        <p:spPr>
          <a:xfrm>
            <a:off x="6355080" y="1554480"/>
            <a:ext cx="2395728" cy="1188720"/>
          </a:xfrm>
          <a:prstGeom prst="rect">
            <a:avLst/>
          </a:prstGeom>
          <a:noFill/>
          <a:ln/>
        </p:spPr>
        <p:txBody>
          <a:bodyPr wrap="square" lIns="635" tIns="635" rIns="635" bIns="635" rtlCol="0" anchor="t"/>
          <a:lstStyle/>
          <a:p>
            <a:pPr marL="342900" indent="-342900">
              <a:buSzPct val="100000"/>
              <a:buChar char="•"/>
            </a:pPr>
            <a:r>
              <a:rPr lang="en-US" sz="880" dirty="0">
                <a:solidFill>
                  <a:srgbClr val="37474F"/>
                </a:solidFill>
                <a:latin typeface="Calibri" pitchFamily="34" charset="0"/>
                <a:ea typeface="Calibri" pitchFamily="34" charset="-122"/>
                <a:cs typeface="Calibri" pitchFamily="34" charset="-120"/>
              </a:rPr>
              <a:t>Endocrine system (insulin) → Cardiovascular system (vessels) → Nervous system (peripheral neuropathy) → Renal system (nephropathy)</a:t>
            </a:r>
            <a:endParaRPr lang="en-US" sz="880" dirty="0"/>
          </a:p>
          <a:p>
            <a:pPr marL="342900" indent="-342900">
              <a:buSzPct val="100000"/>
              <a:buChar char="•"/>
            </a:pPr>
            <a:r>
              <a:rPr lang="en-US" sz="880" dirty="0">
                <a:solidFill>
                  <a:srgbClr val="37474F"/>
                </a:solidFill>
                <a:latin typeface="Calibri" pitchFamily="34" charset="0"/>
                <a:ea typeface="Calibri" pitchFamily="34" charset="-122"/>
                <a:cs typeface="Calibri" pitchFamily="34" charset="-120"/>
              </a:rPr>
              <a:t>This demonstrates multi-system integration, where all systems  are affected in T2D</a:t>
            </a:r>
            <a:endParaRPr lang="en-US" sz="880" dirty="0"/>
          </a:p>
        </p:txBody>
      </p:sp>
      <p:sp>
        <p:nvSpPr>
          <p:cNvPr id="36" name="Shape 33"/>
          <p:cNvSpPr/>
          <p:nvPr/>
        </p:nvSpPr>
        <p:spPr>
          <a:xfrm>
            <a:off x="6309360" y="2926080"/>
            <a:ext cx="2514600" cy="1783080"/>
          </a:xfrm>
          <a:prstGeom prst="rect">
            <a:avLst/>
          </a:prstGeom>
          <a:solidFill>
            <a:srgbClr val="FFFFFF"/>
          </a:solidFill>
          <a:ln w="12700">
            <a:solidFill>
              <a:srgbClr val="E65100"/>
            </a:solidFill>
            <a:prstDash val="solid"/>
          </a:ln>
          <a:effectLst>
            <a:outerShdw blurRad="101600" dist="38100" dir="8100000" algn="bl" rotWithShape="0">
              <a:srgbClr val="000000">
                <a:alpha val="12000"/>
              </a:srgbClr>
            </a:outerShdw>
          </a:effectLst>
        </p:spPr>
        <p:txBody>
          <a:bodyPr/>
          <a:lstStyle/>
          <a:p>
            <a:endParaRPr lang="en-GB"/>
          </a:p>
        </p:txBody>
      </p:sp>
      <p:sp>
        <p:nvSpPr>
          <p:cNvPr id="37" name="Shape 34"/>
          <p:cNvSpPr/>
          <p:nvPr/>
        </p:nvSpPr>
        <p:spPr>
          <a:xfrm>
            <a:off x="6309360" y="2926080"/>
            <a:ext cx="2514600" cy="310896"/>
          </a:xfrm>
          <a:prstGeom prst="rect">
            <a:avLst/>
          </a:prstGeom>
          <a:solidFill>
            <a:srgbClr val="E65100"/>
          </a:solidFill>
          <a:ln w="12700">
            <a:solidFill>
              <a:srgbClr val="E65100"/>
            </a:solidFill>
            <a:prstDash val="solid"/>
          </a:ln>
        </p:spPr>
        <p:txBody>
          <a:bodyPr/>
          <a:lstStyle/>
          <a:p>
            <a:endParaRPr lang="en-GB"/>
          </a:p>
        </p:txBody>
      </p:sp>
      <p:sp>
        <p:nvSpPr>
          <p:cNvPr id="38" name="Text 35"/>
          <p:cNvSpPr/>
          <p:nvPr/>
        </p:nvSpPr>
        <p:spPr>
          <a:xfrm>
            <a:off x="6400800" y="2944368"/>
            <a:ext cx="2377440" cy="274320"/>
          </a:xfrm>
          <a:prstGeom prst="rect">
            <a:avLst/>
          </a:prstGeom>
          <a:noFill/>
          <a:ln/>
        </p:spPr>
        <p:txBody>
          <a:bodyPr wrap="square" lIns="0" tIns="0" rIns="0" bIns="0" rtlCol="0" anchor="ctr"/>
          <a:lstStyle/>
          <a:p>
            <a:pPr marL="0" indent="0">
              <a:buNone/>
            </a:pPr>
            <a:r>
              <a:rPr lang="en-US" sz="1050" b="1" dirty="0">
                <a:solidFill>
                  <a:srgbClr val="FFFFFF"/>
                </a:solidFill>
                <a:latin typeface="Calibri" pitchFamily="34" charset="0"/>
                <a:ea typeface="Calibri" pitchFamily="34" charset="-122"/>
                <a:cs typeface="Calibri" pitchFamily="34" charset="-120"/>
              </a:rPr>
              <a:t>⚠ Limitations of Care Plan</a:t>
            </a:r>
            <a:endParaRPr lang="en-US" sz="1050" dirty="0"/>
          </a:p>
        </p:txBody>
      </p:sp>
      <p:sp>
        <p:nvSpPr>
          <p:cNvPr id="39" name="Text 36"/>
          <p:cNvSpPr/>
          <p:nvPr/>
        </p:nvSpPr>
        <p:spPr>
          <a:xfrm>
            <a:off x="6355080" y="3273552"/>
            <a:ext cx="2395728" cy="1371600"/>
          </a:xfrm>
          <a:prstGeom prst="rect">
            <a:avLst/>
          </a:prstGeom>
          <a:noFill/>
          <a:ln/>
        </p:spPr>
        <p:txBody>
          <a:bodyPr wrap="square" lIns="635" tIns="635" rIns="635" bIns="635" rtlCol="0" anchor="t"/>
          <a:lstStyle/>
          <a:p>
            <a:pPr marL="342900" indent="-342900">
              <a:buSzPct val="100000"/>
              <a:buChar char="•"/>
            </a:pPr>
            <a:r>
              <a:rPr lang="en-US" sz="850" dirty="0">
                <a:solidFill>
                  <a:srgbClr val="37474F"/>
                </a:solidFill>
                <a:latin typeface="Calibri" pitchFamily="34" charset="0"/>
                <a:ea typeface="Calibri" pitchFamily="34" charset="-122"/>
                <a:cs typeface="Calibri" pitchFamily="34" charset="-120"/>
              </a:rPr>
              <a:t>Patient adherence to lifestyle and medication cannot be guaranteed</a:t>
            </a:r>
            <a:endParaRPr lang="en-US" sz="850" dirty="0"/>
          </a:p>
          <a:p>
            <a:pPr marL="342900" indent="-342900">
              <a:buSzPct val="100000"/>
              <a:buChar char="•"/>
            </a:pPr>
            <a:r>
              <a:rPr lang="en-US" sz="850" dirty="0">
                <a:solidFill>
                  <a:srgbClr val="37474F"/>
                </a:solidFill>
                <a:latin typeface="Calibri" pitchFamily="34" charset="0"/>
                <a:ea typeface="Calibri" pitchFamily="34" charset="-122"/>
                <a:cs typeface="Calibri" pitchFamily="34" charset="-120"/>
              </a:rPr>
              <a:t>Social determinants (employment, income, housing) affect outcomes beyond clinical control</a:t>
            </a:r>
            <a:endParaRPr lang="en-US" sz="850" dirty="0"/>
          </a:p>
          <a:p>
            <a:pPr marL="342900" indent="-342900">
              <a:buSzPct val="100000"/>
              <a:buChar char="•"/>
            </a:pPr>
            <a:r>
              <a:rPr lang="en-US" sz="850" dirty="0">
                <a:solidFill>
                  <a:srgbClr val="37474F"/>
                </a:solidFill>
                <a:latin typeface="Calibri" pitchFamily="34" charset="0"/>
                <a:ea typeface="Calibri" pitchFamily="34" charset="-122"/>
                <a:cs typeface="Calibri" pitchFamily="34" charset="-120"/>
              </a:rPr>
              <a:t>Mr. D.O.'s individual genetics may modify his response to pharmacotherapy</a:t>
            </a:r>
            <a:endParaRPr lang="en-US" sz="850" dirty="0"/>
          </a:p>
          <a:p>
            <a:pPr marL="342900" indent="-342900">
              <a:buSzPct val="100000"/>
              <a:buChar char="•"/>
            </a:pPr>
            <a:r>
              <a:rPr lang="en-US" sz="850" dirty="0">
                <a:solidFill>
                  <a:srgbClr val="37474F"/>
                </a:solidFill>
                <a:latin typeface="Calibri" pitchFamily="34" charset="0"/>
                <a:ea typeface="Calibri" pitchFamily="34" charset="-122"/>
                <a:cs typeface="Calibri" pitchFamily="34" charset="-120"/>
              </a:rPr>
              <a:t>This plan is based on a fictional profile — real-world application requires holistic, individualised assessment</a:t>
            </a:r>
            <a:endParaRPr lang="en-US" sz="850" dirty="0"/>
          </a:p>
        </p:txBody>
      </p:sp>
      <p:sp>
        <p:nvSpPr>
          <p:cNvPr id="40" name="Shape 37"/>
          <p:cNvSpPr/>
          <p:nvPr/>
        </p:nvSpPr>
        <p:spPr>
          <a:xfrm>
            <a:off x="0" y="4892040"/>
            <a:ext cx="9144000" cy="251460"/>
          </a:xfrm>
          <a:prstGeom prst="rect">
            <a:avLst/>
          </a:prstGeom>
          <a:solidFill>
            <a:srgbClr val="0D2137"/>
          </a:solidFill>
          <a:ln w="12700">
            <a:solidFill>
              <a:srgbClr val="0D2137"/>
            </a:solidFill>
            <a:prstDash val="solid"/>
          </a:ln>
        </p:spPr>
        <p:txBody>
          <a:bodyPr/>
          <a:lstStyle/>
          <a:p>
            <a:endParaRPr lang="en-GB"/>
          </a:p>
        </p:txBody>
      </p:sp>
      <p:sp>
        <p:nvSpPr>
          <p:cNvPr id="41" name="Text 38"/>
          <p:cNvSpPr/>
          <p:nvPr/>
        </p:nvSpPr>
        <p:spPr>
          <a:xfrm>
            <a:off x="274320" y="4901184"/>
            <a:ext cx="8595360" cy="228600"/>
          </a:xfrm>
          <a:prstGeom prst="rect">
            <a:avLst/>
          </a:prstGeom>
          <a:noFill/>
          <a:ln/>
        </p:spPr>
        <p:txBody>
          <a:bodyPr wrap="square" lIns="0" tIns="0" rIns="0" bIns="0" rtlCol="0" anchor="ctr"/>
          <a:lstStyle/>
          <a:p>
            <a:pPr marL="0" indent="0">
              <a:buNone/>
            </a:pPr>
            <a:r>
              <a:rPr lang="en-US" sz="800" i="1" dirty="0">
                <a:solidFill>
                  <a:srgbClr val="99BBDD"/>
                </a:solidFill>
                <a:latin typeface="Calibri" pitchFamily="34" charset="0"/>
                <a:ea typeface="Calibri" pitchFamily="34" charset="-122"/>
                <a:cs typeface="Calibri" pitchFamily="34" charset="-120"/>
              </a:rPr>
              <a:t>Tortora &amp; Derrickson (2017); Waugh &amp; Grant (2018); NICE NG238 (2023); BHF (2023); NHS (2023)</a:t>
            </a:r>
            <a:endParaRPr lang="en-US" sz="800" dirty="0"/>
          </a:p>
        </p:txBody>
      </p:sp>
      <p:pic>
        <p:nvPicPr>
          <p:cNvPr id="70" name="Audio 69">
            <a:hlinkClick r:id="" action="ppaction://media"/>
            <a:extLst>
              <a:ext uri="{FF2B5EF4-FFF2-40B4-BE49-F238E27FC236}">
                <a16:creationId xmlns:a16="http://schemas.microsoft.com/office/drawing/2014/main" id="{D74302B2-90AD-41F8-38F1-53A79869FF55}"/>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39844" t="-139844" r="-139844" b="-139844"/>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111543"/>
    </mc:Choice>
    <mc:Fallback xmlns="">
      <p:transition spd="slow" advTm="11154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0"/>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0D2137"/>
        </a:solidFill>
        <a:effectLst/>
      </p:bgPr>
    </p:bg>
    <p:spTree>
      <p:nvGrpSpPr>
        <p:cNvPr id="1" name=""/>
        <p:cNvGrpSpPr/>
        <p:nvPr/>
      </p:nvGrpSpPr>
      <p:grpSpPr>
        <a:xfrm>
          <a:off x="0" y="0"/>
          <a:ext cx="0" cy="0"/>
          <a:chOff x="0" y="0"/>
          <a:chExt cx="0" cy="0"/>
        </a:xfrm>
      </p:grpSpPr>
      <p:sp>
        <p:nvSpPr>
          <p:cNvPr id="2" name="Shape 0"/>
          <p:cNvSpPr/>
          <p:nvPr/>
        </p:nvSpPr>
        <p:spPr>
          <a:xfrm>
            <a:off x="0" y="0"/>
            <a:ext cx="164592" cy="5143500"/>
          </a:xfrm>
          <a:prstGeom prst="rect">
            <a:avLst/>
          </a:prstGeom>
          <a:solidFill>
            <a:srgbClr val="00838F"/>
          </a:solidFill>
          <a:ln w="12700">
            <a:solidFill>
              <a:srgbClr val="00838F"/>
            </a:solidFill>
            <a:prstDash val="solid"/>
          </a:ln>
        </p:spPr>
        <p:txBody>
          <a:bodyPr/>
          <a:lstStyle/>
          <a:p>
            <a:endParaRPr lang="en-GB"/>
          </a:p>
        </p:txBody>
      </p:sp>
      <p:sp>
        <p:nvSpPr>
          <p:cNvPr id="3" name="Shape 1"/>
          <p:cNvSpPr/>
          <p:nvPr/>
        </p:nvSpPr>
        <p:spPr>
          <a:xfrm>
            <a:off x="0" y="4754880"/>
            <a:ext cx="9144000" cy="388620"/>
          </a:xfrm>
          <a:prstGeom prst="rect">
            <a:avLst/>
          </a:prstGeom>
          <a:solidFill>
            <a:srgbClr val="1565C0">
              <a:alpha val="60000"/>
            </a:srgbClr>
          </a:solidFill>
          <a:ln w="12700">
            <a:solidFill>
              <a:srgbClr val="1565C0">
                <a:alpha val="60000"/>
              </a:srgbClr>
            </a:solidFill>
            <a:prstDash val="solid"/>
          </a:ln>
        </p:spPr>
        <p:txBody>
          <a:bodyPr/>
          <a:lstStyle/>
          <a:p>
            <a:endParaRPr lang="en-GB"/>
          </a:p>
        </p:txBody>
      </p:sp>
      <p:sp>
        <p:nvSpPr>
          <p:cNvPr id="4" name="Text 2"/>
          <p:cNvSpPr/>
          <p:nvPr/>
        </p:nvSpPr>
        <p:spPr>
          <a:xfrm>
            <a:off x="365760" y="182880"/>
            <a:ext cx="8503920" cy="502920"/>
          </a:xfrm>
          <a:prstGeom prst="rect">
            <a:avLst/>
          </a:prstGeom>
          <a:noFill/>
          <a:ln/>
        </p:spPr>
        <p:txBody>
          <a:bodyPr wrap="square" lIns="0" tIns="0" rIns="0" bIns="0" rtlCol="0" anchor="ctr"/>
          <a:lstStyle/>
          <a:p>
            <a:pPr marL="0" indent="0">
              <a:buNone/>
            </a:pPr>
            <a:r>
              <a:rPr lang="en-US" sz="2600" b="1" dirty="0">
                <a:solidFill>
                  <a:srgbClr val="FFFFFF"/>
                </a:solidFill>
                <a:latin typeface="Calibri" pitchFamily="34" charset="0"/>
                <a:ea typeface="Calibri" pitchFamily="34" charset="-122"/>
                <a:cs typeface="Calibri" pitchFamily="34" charset="-120"/>
              </a:rPr>
              <a:t>Conclusion</a:t>
            </a:r>
            <a:endParaRPr lang="en-US" sz="2600" dirty="0"/>
          </a:p>
        </p:txBody>
      </p:sp>
      <p:sp>
        <p:nvSpPr>
          <p:cNvPr id="5" name="Shape 3"/>
          <p:cNvSpPr/>
          <p:nvPr/>
        </p:nvSpPr>
        <p:spPr>
          <a:xfrm>
            <a:off x="365760" y="749808"/>
            <a:ext cx="8503920" cy="36576"/>
          </a:xfrm>
          <a:prstGeom prst="rect">
            <a:avLst/>
          </a:prstGeom>
          <a:solidFill>
            <a:srgbClr val="00838F"/>
          </a:solidFill>
          <a:ln w="12700">
            <a:solidFill>
              <a:srgbClr val="00838F"/>
            </a:solidFill>
            <a:prstDash val="solid"/>
          </a:ln>
        </p:spPr>
        <p:txBody>
          <a:bodyPr/>
          <a:lstStyle/>
          <a:p>
            <a:endParaRPr lang="en-GB"/>
          </a:p>
        </p:txBody>
      </p:sp>
      <p:sp>
        <p:nvSpPr>
          <p:cNvPr id="6" name="Shape 4"/>
          <p:cNvSpPr/>
          <p:nvPr/>
        </p:nvSpPr>
        <p:spPr>
          <a:xfrm>
            <a:off x="365760" y="859536"/>
            <a:ext cx="8503920" cy="694944"/>
          </a:xfrm>
          <a:prstGeom prst="rect">
            <a:avLst/>
          </a:prstGeom>
          <a:solidFill>
            <a:srgbClr val="0A1A2E"/>
          </a:solidFill>
          <a:ln w="12700">
            <a:solidFill>
              <a:srgbClr val="00838F"/>
            </a:solidFill>
            <a:prstDash val="solid"/>
          </a:ln>
        </p:spPr>
        <p:txBody>
          <a:bodyPr/>
          <a:lstStyle/>
          <a:p>
            <a:endParaRPr lang="en-GB"/>
          </a:p>
        </p:txBody>
      </p:sp>
      <p:sp>
        <p:nvSpPr>
          <p:cNvPr id="7" name="Text 5"/>
          <p:cNvSpPr/>
          <p:nvPr/>
        </p:nvSpPr>
        <p:spPr>
          <a:xfrm>
            <a:off x="457200" y="905256"/>
            <a:ext cx="1188720" cy="274320"/>
          </a:xfrm>
          <a:prstGeom prst="rect">
            <a:avLst/>
          </a:prstGeom>
          <a:noFill/>
          <a:ln/>
        </p:spPr>
        <p:txBody>
          <a:bodyPr wrap="square" lIns="0" tIns="0" rIns="0" bIns="0" rtlCol="0" anchor="ctr"/>
          <a:lstStyle/>
          <a:p>
            <a:pPr marL="0" indent="0">
              <a:buNone/>
            </a:pPr>
            <a:r>
              <a:rPr lang="en-US" sz="1000" b="1" dirty="0">
                <a:solidFill>
                  <a:srgbClr val="00838F"/>
                </a:solidFill>
                <a:latin typeface="Calibri" pitchFamily="34" charset="0"/>
                <a:ea typeface="Calibri" pitchFamily="34" charset="-122"/>
                <a:cs typeface="Calibri" pitchFamily="34" charset="-120"/>
              </a:rPr>
              <a:t>🔬  Condition</a:t>
            </a:r>
            <a:endParaRPr lang="en-US" sz="1000" dirty="0"/>
          </a:p>
        </p:txBody>
      </p:sp>
      <p:sp>
        <p:nvSpPr>
          <p:cNvPr id="8" name="Shape 6"/>
          <p:cNvSpPr/>
          <p:nvPr/>
        </p:nvSpPr>
        <p:spPr>
          <a:xfrm>
            <a:off x="1719072" y="950976"/>
            <a:ext cx="27432" cy="512064"/>
          </a:xfrm>
          <a:prstGeom prst="rect">
            <a:avLst/>
          </a:prstGeom>
          <a:solidFill>
            <a:srgbClr val="00838F"/>
          </a:solidFill>
          <a:ln w="12700">
            <a:solidFill>
              <a:srgbClr val="00838F"/>
            </a:solidFill>
            <a:prstDash val="solid"/>
          </a:ln>
        </p:spPr>
        <p:txBody>
          <a:bodyPr/>
          <a:lstStyle/>
          <a:p>
            <a:endParaRPr lang="en-GB"/>
          </a:p>
        </p:txBody>
      </p:sp>
      <p:sp>
        <p:nvSpPr>
          <p:cNvPr id="9" name="Text 7"/>
          <p:cNvSpPr/>
          <p:nvPr/>
        </p:nvSpPr>
        <p:spPr>
          <a:xfrm>
            <a:off x="1810512" y="905256"/>
            <a:ext cx="6995160" cy="603504"/>
          </a:xfrm>
          <a:prstGeom prst="rect">
            <a:avLst/>
          </a:prstGeom>
          <a:noFill/>
          <a:ln/>
        </p:spPr>
        <p:txBody>
          <a:bodyPr wrap="square" lIns="0" tIns="0" rIns="0" bIns="0" rtlCol="0" anchor="ctr"/>
          <a:lstStyle/>
          <a:p>
            <a:pPr marL="0" indent="0">
              <a:buNone/>
            </a:pPr>
            <a:r>
              <a:rPr lang="en-US" sz="950" dirty="0">
                <a:solidFill>
                  <a:srgbClr val="CCDDF0"/>
                </a:solidFill>
                <a:latin typeface="Calibri" pitchFamily="34" charset="0"/>
                <a:ea typeface="Calibri" pitchFamily="34" charset="-122"/>
                <a:cs typeface="Calibri" pitchFamily="34" charset="-120"/>
              </a:rPr>
              <a:t>Type 2 Diabetes Mellitus : a chronic metabolic disorder of insulin resistance causing persistent hyperglycaemia, classified as a cardiovascular disease due to its profound vascular effects (Tortora &amp; Derrickson, 2017; NHS, 2023)</a:t>
            </a:r>
            <a:endParaRPr lang="en-US" sz="950" dirty="0"/>
          </a:p>
        </p:txBody>
      </p:sp>
      <p:sp>
        <p:nvSpPr>
          <p:cNvPr id="10" name="Shape 8"/>
          <p:cNvSpPr/>
          <p:nvPr/>
        </p:nvSpPr>
        <p:spPr>
          <a:xfrm>
            <a:off x="365760" y="1618488"/>
            <a:ext cx="8503920" cy="694944"/>
          </a:xfrm>
          <a:prstGeom prst="rect">
            <a:avLst/>
          </a:prstGeom>
          <a:solidFill>
            <a:srgbClr val="0A1A2E"/>
          </a:solidFill>
          <a:ln w="12700">
            <a:solidFill>
              <a:srgbClr val="00838F"/>
            </a:solidFill>
            <a:prstDash val="solid"/>
          </a:ln>
        </p:spPr>
        <p:txBody>
          <a:bodyPr/>
          <a:lstStyle/>
          <a:p>
            <a:endParaRPr lang="en-GB"/>
          </a:p>
        </p:txBody>
      </p:sp>
      <p:sp>
        <p:nvSpPr>
          <p:cNvPr id="11" name="Text 9"/>
          <p:cNvSpPr/>
          <p:nvPr/>
        </p:nvSpPr>
        <p:spPr>
          <a:xfrm>
            <a:off x="457200" y="1664208"/>
            <a:ext cx="1188720" cy="274320"/>
          </a:xfrm>
          <a:prstGeom prst="rect">
            <a:avLst/>
          </a:prstGeom>
          <a:noFill/>
          <a:ln/>
        </p:spPr>
        <p:txBody>
          <a:bodyPr wrap="square" lIns="0" tIns="0" rIns="0" bIns="0" rtlCol="0" anchor="ctr"/>
          <a:lstStyle/>
          <a:p>
            <a:pPr marL="0" indent="0">
              <a:buNone/>
            </a:pPr>
            <a:r>
              <a:rPr lang="en-US" sz="1000" b="1" dirty="0">
                <a:solidFill>
                  <a:srgbClr val="00838F"/>
                </a:solidFill>
                <a:latin typeface="Calibri" pitchFamily="34" charset="0"/>
                <a:ea typeface="Calibri" pitchFamily="34" charset="-122"/>
                <a:cs typeface="Calibri" pitchFamily="34" charset="-120"/>
              </a:rPr>
              <a:t>❤️  System</a:t>
            </a:r>
            <a:endParaRPr lang="en-US" sz="1000" dirty="0"/>
          </a:p>
        </p:txBody>
      </p:sp>
      <p:sp>
        <p:nvSpPr>
          <p:cNvPr id="12" name="Shape 10"/>
          <p:cNvSpPr/>
          <p:nvPr/>
        </p:nvSpPr>
        <p:spPr>
          <a:xfrm>
            <a:off x="1719072" y="1709928"/>
            <a:ext cx="27432" cy="512064"/>
          </a:xfrm>
          <a:prstGeom prst="rect">
            <a:avLst/>
          </a:prstGeom>
          <a:solidFill>
            <a:srgbClr val="00838F"/>
          </a:solidFill>
          <a:ln w="12700">
            <a:solidFill>
              <a:srgbClr val="00838F"/>
            </a:solidFill>
            <a:prstDash val="solid"/>
          </a:ln>
        </p:spPr>
        <p:txBody>
          <a:bodyPr/>
          <a:lstStyle/>
          <a:p>
            <a:endParaRPr lang="en-GB"/>
          </a:p>
        </p:txBody>
      </p:sp>
      <p:sp>
        <p:nvSpPr>
          <p:cNvPr id="13" name="Text 11"/>
          <p:cNvSpPr/>
          <p:nvPr/>
        </p:nvSpPr>
        <p:spPr>
          <a:xfrm>
            <a:off x="1810512" y="1664208"/>
            <a:ext cx="6995160" cy="603504"/>
          </a:xfrm>
          <a:prstGeom prst="rect">
            <a:avLst/>
          </a:prstGeom>
          <a:noFill/>
          <a:ln/>
        </p:spPr>
        <p:txBody>
          <a:bodyPr wrap="square" lIns="0" tIns="0" rIns="0" bIns="0" rtlCol="0" anchor="ctr"/>
          <a:lstStyle/>
          <a:p>
            <a:pPr marL="0" indent="0">
              <a:buNone/>
            </a:pPr>
            <a:r>
              <a:rPr lang="en-US" sz="950" dirty="0">
                <a:solidFill>
                  <a:srgbClr val="CCDDF0"/>
                </a:solidFill>
                <a:latin typeface="Calibri" pitchFamily="34" charset="0"/>
                <a:ea typeface="Calibri" pitchFamily="34" charset="-122"/>
                <a:cs typeface="Calibri" pitchFamily="34" charset="-120"/>
              </a:rPr>
              <a:t>The cardiovascular system is the primary system affected through endothelial dysfunction, atherosclerosis and hypertension. The endocrine system (pancreatic beta cells) provides the upstream mechanism via insulin deficiency (Waugh &amp; Grant, 2018)</a:t>
            </a:r>
            <a:endParaRPr lang="en-US" sz="950" dirty="0"/>
          </a:p>
        </p:txBody>
      </p:sp>
      <p:sp>
        <p:nvSpPr>
          <p:cNvPr id="14" name="Shape 12"/>
          <p:cNvSpPr/>
          <p:nvPr/>
        </p:nvSpPr>
        <p:spPr>
          <a:xfrm>
            <a:off x="365760" y="2377440"/>
            <a:ext cx="8503920" cy="694944"/>
          </a:xfrm>
          <a:prstGeom prst="rect">
            <a:avLst/>
          </a:prstGeom>
          <a:solidFill>
            <a:srgbClr val="0A1A2E"/>
          </a:solidFill>
          <a:ln w="12700">
            <a:solidFill>
              <a:srgbClr val="00838F"/>
            </a:solidFill>
            <a:prstDash val="solid"/>
          </a:ln>
        </p:spPr>
        <p:txBody>
          <a:bodyPr/>
          <a:lstStyle/>
          <a:p>
            <a:endParaRPr lang="en-GB"/>
          </a:p>
        </p:txBody>
      </p:sp>
      <p:sp>
        <p:nvSpPr>
          <p:cNvPr id="15" name="Text 13"/>
          <p:cNvSpPr/>
          <p:nvPr/>
        </p:nvSpPr>
        <p:spPr>
          <a:xfrm>
            <a:off x="457200" y="2423160"/>
            <a:ext cx="1188720" cy="274320"/>
          </a:xfrm>
          <a:prstGeom prst="rect">
            <a:avLst/>
          </a:prstGeom>
          <a:noFill/>
          <a:ln/>
        </p:spPr>
        <p:txBody>
          <a:bodyPr wrap="square" lIns="0" tIns="0" rIns="0" bIns="0" rtlCol="0" anchor="ctr"/>
          <a:lstStyle/>
          <a:p>
            <a:pPr marL="0" indent="0">
              <a:buNone/>
            </a:pPr>
            <a:r>
              <a:rPr lang="en-US" sz="1000" b="1" dirty="0">
                <a:solidFill>
                  <a:srgbClr val="00838F"/>
                </a:solidFill>
                <a:latin typeface="Calibri" pitchFamily="34" charset="0"/>
                <a:ea typeface="Calibri" pitchFamily="34" charset="-122"/>
                <a:cs typeface="Calibri" pitchFamily="34" charset="-120"/>
              </a:rPr>
              <a:t>⚡  Lifestyle</a:t>
            </a:r>
            <a:endParaRPr lang="en-US" sz="1000" dirty="0"/>
          </a:p>
        </p:txBody>
      </p:sp>
      <p:sp>
        <p:nvSpPr>
          <p:cNvPr id="16" name="Shape 14"/>
          <p:cNvSpPr/>
          <p:nvPr/>
        </p:nvSpPr>
        <p:spPr>
          <a:xfrm>
            <a:off x="1719072" y="2468880"/>
            <a:ext cx="27432" cy="512064"/>
          </a:xfrm>
          <a:prstGeom prst="rect">
            <a:avLst/>
          </a:prstGeom>
          <a:solidFill>
            <a:srgbClr val="00838F"/>
          </a:solidFill>
          <a:ln w="12700">
            <a:solidFill>
              <a:srgbClr val="00838F"/>
            </a:solidFill>
            <a:prstDash val="solid"/>
          </a:ln>
        </p:spPr>
        <p:txBody>
          <a:bodyPr/>
          <a:lstStyle/>
          <a:p>
            <a:endParaRPr lang="en-GB"/>
          </a:p>
        </p:txBody>
      </p:sp>
      <p:sp>
        <p:nvSpPr>
          <p:cNvPr id="17" name="Text 15"/>
          <p:cNvSpPr/>
          <p:nvPr/>
        </p:nvSpPr>
        <p:spPr>
          <a:xfrm>
            <a:off x="1810512" y="2423160"/>
            <a:ext cx="6995160" cy="603504"/>
          </a:xfrm>
          <a:prstGeom prst="rect">
            <a:avLst/>
          </a:prstGeom>
          <a:noFill/>
          <a:ln/>
        </p:spPr>
        <p:txBody>
          <a:bodyPr wrap="square" lIns="0" tIns="0" rIns="0" bIns="0" rtlCol="0" anchor="ctr"/>
          <a:lstStyle/>
          <a:p>
            <a:pPr marL="0" indent="0">
              <a:buNone/>
            </a:pPr>
            <a:r>
              <a:rPr lang="en-US" sz="950" dirty="0">
                <a:solidFill>
                  <a:srgbClr val="CCDDF0"/>
                </a:solidFill>
                <a:latin typeface="Calibri" pitchFamily="34" charset="0"/>
                <a:ea typeface="Calibri" pitchFamily="34" charset="-122"/>
                <a:cs typeface="Calibri" pitchFamily="34" charset="-120"/>
              </a:rPr>
              <a:t>Physical inactivity, poor diet, obesity, alcohol excess and genetic predisposition (South Asian ethnicity) all contribute to and accelerate the physiological damage described , and all are modifiable with evidence-based intervention (NICE NG28, 2022)</a:t>
            </a:r>
            <a:endParaRPr lang="en-US" sz="950" dirty="0"/>
          </a:p>
        </p:txBody>
      </p:sp>
      <p:sp>
        <p:nvSpPr>
          <p:cNvPr id="18" name="Shape 16"/>
          <p:cNvSpPr/>
          <p:nvPr/>
        </p:nvSpPr>
        <p:spPr>
          <a:xfrm>
            <a:off x="365760" y="3136392"/>
            <a:ext cx="8503920" cy="694944"/>
          </a:xfrm>
          <a:prstGeom prst="rect">
            <a:avLst/>
          </a:prstGeom>
          <a:solidFill>
            <a:srgbClr val="0A1A2E"/>
          </a:solidFill>
          <a:ln w="12700">
            <a:solidFill>
              <a:srgbClr val="00838F"/>
            </a:solidFill>
            <a:prstDash val="solid"/>
          </a:ln>
        </p:spPr>
        <p:txBody>
          <a:bodyPr/>
          <a:lstStyle/>
          <a:p>
            <a:endParaRPr lang="en-GB"/>
          </a:p>
        </p:txBody>
      </p:sp>
      <p:sp>
        <p:nvSpPr>
          <p:cNvPr id="19" name="Text 17"/>
          <p:cNvSpPr/>
          <p:nvPr/>
        </p:nvSpPr>
        <p:spPr>
          <a:xfrm>
            <a:off x="457200" y="3182112"/>
            <a:ext cx="1188720" cy="274320"/>
          </a:xfrm>
          <a:prstGeom prst="rect">
            <a:avLst/>
          </a:prstGeom>
          <a:noFill/>
          <a:ln/>
        </p:spPr>
        <p:txBody>
          <a:bodyPr wrap="square" lIns="0" tIns="0" rIns="0" bIns="0" rtlCol="0" anchor="ctr"/>
          <a:lstStyle/>
          <a:p>
            <a:pPr marL="0" indent="0">
              <a:buNone/>
            </a:pPr>
            <a:r>
              <a:rPr lang="en-US" sz="1000" b="1" dirty="0">
                <a:solidFill>
                  <a:srgbClr val="00838F"/>
                </a:solidFill>
                <a:latin typeface="Calibri" pitchFamily="34" charset="0"/>
                <a:ea typeface="Calibri" pitchFamily="34" charset="-122"/>
                <a:cs typeface="Calibri" pitchFamily="34" charset="-120"/>
              </a:rPr>
              <a:t>📋  Care Plan</a:t>
            </a:r>
            <a:endParaRPr lang="en-US" sz="1000" dirty="0"/>
          </a:p>
        </p:txBody>
      </p:sp>
      <p:sp>
        <p:nvSpPr>
          <p:cNvPr id="20" name="Shape 18"/>
          <p:cNvSpPr/>
          <p:nvPr/>
        </p:nvSpPr>
        <p:spPr>
          <a:xfrm>
            <a:off x="1719072" y="3227832"/>
            <a:ext cx="27432" cy="512064"/>
          </a:xfrm>
          <a:prstGeom prst="rect">
            <a:avLst/>
          </a:prstGeom>
          <a:solidFill>
            <a:srgbClr val="00838F"/>
          </a:solidFill>
          <a:ln w="12700">
            <a:solidFill>
              <a:srgbClr val="00838F"/>
            </a:solidFill>
            <a:prstDash val="solid"/>
          </a:ln>
        </p:spPr>
        <p:txBody>
          <a:bodyPr/>
          <a:lstStyle/>
          <a:p>
            <a:endParaRPr lang="en-GB"/>
          </a:p>
        </p:txBody>
      </p:sp>
      <p:sp>
        <p:nvSpPr>
          <p:cNvPr id="21" name="Text 19"/>
          <p:cNvSpPr/>
          <p:nvPr/>
        </p:nvSpPr>
        <p:spPr>
          <a:xfrm>
            <a:off x="1810512" y="3182112"/>
            <a:ext cx="6995160" cy="603504"/>
          </a:xfrm>
          <a:prstGeom prst="rect">
            <a:avLst/>
          </a:prstGeom>
          <a:noFill/>
          <a:ln/>
        </p:spPr>
        <p:txBody>
          <a:bodyPr wrap="square" lIns="0" tIns="0" rIns="0" bIns="0" rtlCol="0" anchor="ctr"/>
          <a:lstStyle/>
          <a:p>
            <a:pPr marL="0" indent="0">
              <a:buNone/>
            </a:pPr>
            <a:r>
              <a:rPr lang="en-US" sz="950" dirty="0">
                <a:solidFill>
                  <a:srgbClr val="CCDDF0"/>
                </a:solidFill>
                <a:latin typeface="Calibri" pitchFamily="34" charset="0"/>
                <a:ea typeface="Calibri" pitchFamily="34" charset="-122"/>
                <a:cs typeface="Calibri" pitchFamily="34" charset="-120"/>
              </a:rPr>
              <a:t>Monitoring (HbA1c, BP, lipids, kidney, foot, retinal screening) + Lifestyle interventions (exercise, diet, weight management) + Pharmacotherapy (Metformin, SGLT2i, ACE inhibitor, Statin) + Person-centred communication + Ethical safeguards (NICE NG28, 2022; NHS, 2023)</a:t>
            </a:r>
            <a:endParaRPr lang="en-US" sz="950" dirty="0"/>
          </a:p>
        </p:txBody>
      </p:sp>
      <p:sp>
        <p:nvSpPr>
          <p:cNvPr id="22" name="Shape 20"/>
          <p:cNvSpPr/>
          <p:nvPr/>
        </p:nvSpPr>
        <p:spPr>
          <a:xfrm>
            <a:off x="365760" y="3895344"/>
            <a:ext cx="8503920" cy="694944"/>
          </a:xfrm>
          <a:prstGeom prst="rect">
            <a:avLst/>
          </a:prstGeom>
          <a:solidFill>
            <a:srgbClr val="0A1A2E"/>
          </a:solidFill>
          <a:ln w="12700">
            <a:solidFill>
              <a:srgbClr val="00838F"/>
            </a:solidFill>
            <a:prstDash val="solid"/>
          </a:ln>
        </p:spPr>
        <p:txBody>
          <a:bodyPr/>
          <a:lstStyle/>
          <a:p>
            <a:endParaRPr lang="en-GB"/>
          </a:p>
        </p:txBody>
      </p:sp>
      <p:sp>
        <p:nvSpPr>
          <p:cNvPr id="23" name="Text 21"/>
          <p:cNvSpPr/>
          <p:nvPr/>
        </p:nvSpPr>
        <p:spPr>
          <a:xfrm>
            <a:off x="457200" y="3941064"/>
            <a:ext cx="1188720" cy="274320"/>
          </a:xfrm>
          <a:prstGeom prst="rect">
            <a:avLst/>
          </a:prstGeom>
          <a:noFill/>
          <a:ln/>
        </p:spPr>
        <p:txBody>
          <a:bodyPr wrap="square" lIns="0" tIns="0" rIns="0" bIns="0" rtlCol="0" anchor="ctr"/>
          <a:lstStyle/>
          <a:p>
            <a:pPr marL="0" indent="0">
              <a:buNone/>
            </a:pPr>
            <a:r>
              <a:rPr lang="en-US" sz="1000" b="1" dirty="0">
                <a:solidFill>
                  <a:srgbClr val="00838F"/>
                </a:solidFill>
                <a:latin typeface="Calibri" pitchFamily="34" charset="0"/>
                <a:ea typeface="Calibri" pitchFamily="34" charset="-122"/>
                <a:cs typeface="Calibri" pitchFamily="34" charset="-120"/>
              </a:rPr>
              <a:t>⚖️  Ethics</a:t>
            </a:r>
            <a:endParaRPr lang="en-US" sz="1000" dirty="0"/>
          </a:p>
        </p:txBody>
      </p:sp>
      <p:sp>
        <p:nvSpPr>
          <p:cNvPr id="24" name="Shape 22"/>
          <p:cNvSpPr/>
          <p:nvPr/>
        </p:nvSpPr>
        <p:spPr>
          <a:xfrm>
            <a:off x="1719072" y="3986784"/>
            <a:ext cx="27432" cy="512064"/>
          </a:xfrm>
          <a:prstGeom prst="rect">
            <a:avLst/>
          </a:prstGeom>
          <a:solidFill>
            <a:srgbClr val="00838F"/>
          </a:solidFill>
          <a:ln w="12700">
            <a:solidFill>
              <a:srgbClr val="00838F"/>
            </a:solidFill>
            <a:prstDash val="solid"/>
          </a:ln>
        </p:spPr>
        <p:txBody>
          <a:bodyPr/>
          <a:lstStyle/>
          <a:p>
            <a:endParaRPr lang="en-GB"/>
          </a:p>
        </p:txBody>
      </p:sp>
      <p:sp>
        <p:nvSpPr>
          <p:cNvPr id="25" name="Text 23"/>
          <p:cNvSpPr/>
          <p:nvPr/>
        </p:nvSpPr>
        <p:spPr>
          <a:xfrm>
            <a:off x="1810512" y="3941064"/>
            <a:ext cx="6995160" cy="603504"/>
          </a:xfrm>
          <a:prstGeom prst="rect">
            <a:avLst/>
          </a:prstGeom>
          <a:noFill/>
          <a:ln/>
        </p:spPr>
        <p:txBody>
          <a:bodyPr wrap="square" lIns="0" tIns="0" rIns="0" bIns="0" rtlCol="0" anchor="ctr"/>
          <a:lstStyle/>
          <a:p>
            <a:pPr marL="0" indent="0">
              <a:buNone/>
            </a:pPr>
            <a:r>
              <a:rPr lang="en-US" sz="950" dirty="0">
                <a:solidFill>
                  <a:srgbClr val="CCDDF0"/>
                </a:solidFill>
                <a:latin typeface="Calibri" pitchFamily="34" charset="0"/>
                <a:ea typeface="Calibri" pitchFamily="34" charset="-122"/>
                <a:cs typeface="Calibri" pitchFamily="34" charset="-120"/>
              </a:rPr>
              <a:t>The care plan is delivered within a framework of autonomy, beneficence, confidentiality, justice, informed consent and dignity — ethical principles embedded throughout the BMHP5023 module and underpinned by UK legislation and NHS policy</a:t>
            </a:r>
            <a:endParaRPr lang="en-US" sz="950" dirty="0"/>
          </a:p>
        </p:txBody>
      </p:sp>
      <p:sp>
        <p:nvSpPr>
          <p:cNvPr id="26" name="Text 24"/>
          <p:cNvSpPr/>
          <p:nvPr/>
        </p:nvSpPr>
        <p:spPr>
          <a:xfrm>
            <a:off x="365760" y="4791456"/>
            <a:ext cx="8503920" cy="274320"/>
          </a:xfrm>
          <a:prstGeom prst="rect">
            <a:avLst/>
          </a:prstGeom>
          <a:noFill/>
          <a:ln/>
        </p:spPr>
        <p:txBody>
          <a:bodyPr wrap="square" lIns="0" tIns="0" rIns="0" bIns="0" rtlCol="0" anchor="ctr"/>
          <a:lstStyle/>
          <a:p>
            <a:pPr marL="0" indent="0" algn="r">
              <a:buNone/>
            </a:pPr>
            <a:r>
              <a:rPr lang="en-US" sz="950" i="1" dirty="0">
                <a:solidFill>
                  <a:srgbClr val="AACCEE"/>
                </a:solidFill>
                <a:latin typeface="Calibri" pitchFamily="34" charset="0"/>
                <a:ea typeface="Calibri" pitchFamily="34" charset="-122"/>
                <a:cs typeface="Calibri" pitchFamily="34" charset="-120"/>
              </a:rPr>
              <a:t>Slide 15 →  Reference List</a:t>
            </a:r>
            <a:endParaRPr lang="en-US" sz="950" dirty="0"/>
          </a:p>
        </p:txBody>
      </p:sp>
      <p:pic>
        <p:nvPicPr>
          <p:cNvPr id="54" name="Audio 53">
            <a:hlinkClick r:id="" action="ppaction://media"/>
            <a:extLst>
              <a:ext uri="{FF2B5EF4-FFF2-40B4-BE49-F238E27FC236}">
                <a16:creationId xmlns:a16="http://schemas.microsoft.com/office/drawing/2014/main" id="{F379395B-1A0E-259B-6825-F0E0E01FE926}"/>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39844" t="-139844" r="-139844" b="-139844"/>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82869"/>
    </mc:Choice>
    <mc:Fallback xmlns="">
      <p:transition spd="slow" advTm="8286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4"/>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name="Slide 15">
    <p:bg>
      <p:bgPr>
        <a:solidFill>
          <a:srgbClr val="F5F8FC"/>
        </a:solidFill>
        <a:effectLst/>
      </p:bgPr>
    </p:bg>
    <p:spTree>
      <p:nvGrpSpPr>
        <p:cNvPr id="1" name=""/>
        <p:cNvGrpSpPr/>
        <p:nvPr/>
      </p:nvGrpSpPr>
      <p:grpSpPr>
        <a:xfrm>
          <a:off x="0" y="0"/>
          <a:ext cx="0" cy="0"/>
          <a:chOff x="0" y="0"/>
          <a:chExt cx="0" cy="0"/>
        </a:xfrm>
      </p:grpSpPr>
      <p:sp>
        <p:nvSpPr>
          <p:cNvPr id="2" name="Shape 0"/>
          <p:cNvSpPr/>
          <p:nvPr/>
        </p:nvSpPr>
        <p:spPr>
          <a:xfrm>
            <a:off x="0" y="0"/>
            <a:ext cx="9144000" cy="594360"/>
          </a:xfrm>
          <a:prstGeom prst="rect">
            <a:avLst/>
          </a:prstGeom>
          <a:solidFill>
            <a:srgbClr val="0D2137"/>
          </a:solidFill>
          <a:ln w="12700">
            <a:solidFill>
              <a:srgbClr val="0D2137"/>
            </a:solidFill>
            <a:prstDash val="solid"/>
          </a:ln>
        </p:spPr>
        <p:txBody>
          <a:bodyPr/>
          <a:lstStyle/>
          <a:p>
            <a:endParaRPr lang="en-GB"/>
          </a:p>
        </p:txBody>
      </p:sp>
      <p:sp>
        <p:nvSpPr>
          <p:cNvPr id="3" name="Shape 1"/>
          <p:cNvSpPr/>
          <p:nvPr/>
        </p:nvSpPr>
        <p:spPr>
          <a:xfrm>
            <a:off x="0" y="594360"/>
            <a:ext cx="9144000" cy="45720"/>
          </a:xfrm>
          <a:prstGeom prst="rect">
            <a:avLst/>
          </a:prstGeom>
          <a:solidFill>
            <a:srgbClr val="00838F"/>
          </a:solidFill>
          <a:ln w="12700">
            <a:solidFill>
              <a:srgbClr val="00838F"/>
            </a:solidFill>
            <a:prstDash val="solid"/>
          </a:ln>
        </p:spPr>
        <p:txBody>
          <a:bodyPr/>
          <a:lstStyle/>
          <a:p>
            <a:endParaRPr lang="en-GB"/>
          </a:p>
        </p:txBody>
      </p:sp>
      <p:sp>
        <p:nvSpPr>
          <p:cNvPr id="4" name="Text 2"/>
          <p:cNvSpPr/>
          <p:nvPr/>
        </p:nvSpPr>
        <p:spPr>
          <a:xfrm>
            <a:off x="320040" y="45720"/>
            <a:ext cx="7680960" cy="502920"/>
          </a:xfrm>
          <a:prstGeom prst="rect">
            <a:avLst/>
          </a:prstGeom>
          <a:noFill/>
          <a:ln/>
        </p:spPr>
        <p:txBody>
          <a:bodyPr wrap="square" lIns="0" tIns="0" rIns="0" bIns="0" rtlCol="0" anchor="ctr"/>
          <a:lstStyle/>
          <a:p>
            <a:pPr marL="0" indent="0">
              <a:buNone/>
            </a:pPr>
            <a:r>
              <a:rPr lang="en-US" sz="2200" b="1" dirty="0">
                <a:solidFill>
                  <a:srgbClr val="FFFFFF"/>
                </a:solidFill>
                <a:latin typeface="Calibri" pitchFamily="34" charset="0"/>
                <a:ea typeface="Calibri" pitchFamily="34" charset="-122"/>
                <a:cs typeface="Calibri" pitchFamily="34" charset="-120"/>
              </a:rPr>
              <a:t>Reference List</a:t>
            </a:r>
            <a:endParaRPr lang="en-US" sz="2200" dirty="0"/>
          </a:p>
        </p:txBody>
      </p:sp>
      <p:sp>
        <p:nvSpPr>
          <p:cNvPr id="5" name="Text 3"/>
          <p:cNvSpPr/>
          <p:nvPr/>
        </p:nvSpPr>
        <p:spPr>
          <a:xfrm>
            <a:off x="8046720" y="64008"/>
            <a:ext cx="1005840" cy="457200"/>
          </a:xfrm>
          <a:prstGeom prst="rect">
            <a:avLst/>
          </a:prstGeom>
          <a:noFill/>
          <a:ln/>
        </p:spPr>
        <p:txBody>
          <a:bodyPr wrap="square" lIns="0" tIns="0" rIns="0" bIns="0" rtlCol="0" anchor="ctr"/>
          <a:lstStyle/>
          <a:p>
            <a:pPr marL="0" indent="0" algn="r">
              <a:buNone/>
            </a:pPr>
            <a:r>
              <a:rPr lang="en-US" sz="1100" dirty="0">
                <a:solidFill>
                  <a:srgbClr val="AACCEE"/>
                </a:solidFill>
                <a:latin typeface="Calibri" pitchFamily="34" charset="0"/>
                <a:ea typeface="Calibri" pitchFamily="34" charset="-122"/>
                <a:cs typeface="Calibri" pitchFamily="34" charset="-120"/>
              </a:rPr>
              <a:t>15 / 15</a:t>
            </a:r>
            <a:endParaRPr lang="en-US" sz="1100" dirty="0"/>
          </a:p>
        </p:txBody>
      </p:sp>
      <p:sp>
        <p:nvSpPr>
          <p:cNvPr id="6" name="Text 4"/>
          <p:cNvSpPr/>
          <p:nvPr/>
        </p:nvSpPr>
        <p:spPr>
          <a:xfrm>
            <a:off x="320040" y="749808"/>
            <a:ext cx="8503920" cy="274320"/>
          </a:xfrm>
          <a:prstGeom prst="rect">
            <a:avLst/>
          </a:prstGeom>
          <a:noFill/>
          <a:ln/>
        </p:spPr>
        <p:txBody>
          <a:bodyPr wrap="square" lIns="0" tIns="0" rIns="0" bIns="0" rtlCol="0" anchor="ctr"/>
          <a:lstStyle/>
          <a:p>
            <a:pPr marL="0" indent="0">
              <a:buNone/>
            </a:pPr>
            <a:endParaRPr lang="en-US" sz="1000" dirty="0"/>
          </a:p>
        </p:txBody>
      </p:sp>
      <p:sp>
        <p:nvSpPr>
          <p:cNvPr id="7" name="Text 5"/>
          <p:cNvSpPr/>
          <p:nvPr/>
        </p:nvSpPr>
        <p:spPr>
          <a:xfrm>
            <a:off x="274320" y="1170432"/>
            <a:ext cx="4251960" cy="457200"/>
          </a:xfrm>
          <a:prstGeom prst="rect">
            <a:avLst/>
          </a:prstGeom>
          <a:noFill/>
          <a:ln/>
        </p:spPr>
        <p:txBody>
          <a:bodyPr wrap="square" lIns="0" tIns="0" rIns="0" bIns="0" rtlCol="0" anchor="t"/>
          <a:lstStyle/>
          <a:p>
            <a:pPr marL="0" indent="0">
              <a:buNone/>
            </a:pPr>
            <a:r>
              <a:rPr lang="en-US" sz="850" b="1" dirty="0">
                <a:solidFill>
                  <a:srgbClr val="1565C0"/>
                </a:solidFill>
                <a:latin typeface="Calibri" pitchFamily="34" charset="0"/>
                <a:ea typeface="Calibri" pitchFamily="34" charset="-122"/>
                <a:cs typeface="Calibri" pitchFamily="34" charset="-120"/>
              </a:rPr>
              <a:t>1.  </a:t>
            </a:r>
            <a:r>
              <a:rPr lang="en-US" sz="850" dirty="0">
                <a:solidFill>
                  <a:srgbClr val="37474F"/>
                </a:solidFill>
                <a:latin typeface="Calibri" pitchFamily="34" charset="0"/>
                <a:ea typeface="Calibri" pitchFamily="34" charset="-122"/>
                <a:cs typeface="Calibri" pitchFamily="34" charset="-120"/>
              </a:rPr>
              <a:t>BHF (British Heart Foundation) (2023) Diabetes and heart disease. Available at: https://www.bhf.org.uk/informationsupport/risk-factors/diabetes [Accessed: March 2026].</a:t>
            </a:r>
            <a:endParaRPr lang="en-US" sz="850" dirty="0"/>
          </a:p>
        </p:txBody>
      </p:sp>
      <p:sp>
        <p:nvSpPr>
          <p:cNvPr id="8" name="Shape 6"/>
          <p:cNvSpPr/>
          <p:nvPr/>
        </p:nvSpPr>
        <p:spPr>
          <a:xfrm>
            <a:off x="274320" y="1627632"/>
            <a:ext cx="4251960" cy="9144"/>
          </a:xfrm>
          <a:prstGeom prst="rect">
            <a:avLst/>
          </a:prstGeom>
          <a:solidFill>
            <a:srgbClr val="DDDDDD"/>
          </a:solidFill>
          <a:ln w="12700">
            <a:solidFill>
              <a:srgbClr val="DDDDDD"/>
            </a:solidFill>
            <a:prstDash val="solid"/>
          </a:ln>
        </p:spPr>
        <p:txBody>
          <a:bodyPr/>
          <a:lstStyle/>
          <a:p>
            <a:endParaRPr lang="en-GB"/>
          </a:p>
        </p:txBody>
      </p:sp>
      <p:sp>
        <p:nvSpPr>
          <p:cNvPr id="9" name="Text 7"/>
          <p:cNvSpPr/>
          <p:nvPr/>
        </p:nvSpPr>
        <p:spPr>
          <a:xfrm>
            <a:off x="274320" y="1664208"/>
            <a:ext cx="4251960" cy="457200"/>
          </a:xfrm>
          <a:prstGeom prst="rect">
            <a:avLst/>
          </a:prstGeom>
          <a:noFill/>
          <a:ln/>
        </p:spPr>
        <p:txBody>
          <a:bodyPr wrap="square" lIns="0" tIns="0" rIns="0" bIns="0" rtlCol="0" anchor="t"/>
          <a:lstStyle/>
          <a:p>
            <a:pPr marL="0" indent="0">
              <a:buNone/>
            </a:pPr>
            <a:r>
              <a:rPr lang="en-US" sz="850" b="1" dirty="0">
                <a:solidFill>
                  <a:srgbClr val="1565C0"/>
                </a:solidFill>
                <a:latin typeface="Calibri" pitchFamily="34" charset="0"/>
                <a:ea typeface="Calibri" pitchFamily="34" charset="-122"/>
                <a:cs typeface="Calibri" pitchFamily="34" charset="-120"/>
              </a:rPr>
              <a:t>2.  </a:t>
            </a:r>
            <a:r>
              <a:rPr lang="en-US" sz="850" dirty="0">
                <a:solidFill>
                  <a:srgbClr val="37474F"/>
                </a:solidFill>
                <a:latin typeface="Calibri" pitchFamily="34" charset="0"/>
                <a:ea typeface="Calibri" pitchFamily="34" charset="-122"/>
                <a:cs typeface="Calibri" pitchFamily="34" charset="-120"/>
              </a:rPr>
              <a:t>Diabetes UK (2023) Diabetes statistics. Available at: https://www.diabetes.org.uk/professionals/position-statements-reports/statistics [Accessed: March 2026].</a:t>
            </a:r>
            <a:endParaRPr lang="en-US" sz="850" dirty="0"/>
          </a:p>
        </p:txBody>
      </p:sp>
      <p:sp>
        <p:nvSpPr>
          <p:cNvPr id="10" name="Shape 8"/>
          <p:cNvSpPr/>
          <p:nvPr/>
        </p:nvSpPr>
        <p:spPr>
          <a:xfrm>
            <a:off x="274320" y="2121408"/>
            <a:ext cx="4251960" cy="9144"/>
          </a:xfrm>
          <a:prstGeom prst="rect">
            <a:avLst/>
          </a:prstGeom>
          <a:solidFill>
            <a:srgbClr val="DDDDDD"/>
          </a:solidFill>
          <a:ln w="12700">
            <a:solidFill>
              <a:srgbClr val="DDDDDD"/>
            </a:solidFill>
            <a:prstDash val="solid"/>
          </a:ln>
        </p:spPr>
        <p:txBody>
          <a:bodyPr/>
          <a:lstStyle/>
          <a:p>
            <a:endParaRPr lang="en-GB"/>
          </a:p>
        </p:txBody>
      </p:sp>
      <p:sp>
        <p:nvSpPr>
          <p:cNvPr id="11" name="Text 9"/>
          <p:cNvSpPr/>
          <p:nvPr/>
        </p:nvSpPr>
        <p:spPr>
          <a:xfrm>
            <a:off x="274320" y="2157984"/>
            <a:ext cx="4251960" cy="457200"/>
          </a:xfrm>
          <a:prstGeom prst="rect">
            <a:avLst/>
          </a:prstGeom>
          <a:noFill/>
          <a:ln/>
        </p:spPr>
        <p:txBody>
          <a:bodyPr wrap="square" lIns="0" tIns="0" rIns="0" bIns="0" rtlCol="0" anchor="t"/>
          <a:lstStyle/>
          <a:p>
            <a:pPr marL="0" indent="0">
              <a:buNone/>
            </a:pPr>
            <a:r>
              <a:rPr lang="en-US" sz="850" b="1" dirty="0">
                <a:solidFill>
                  <a:srgbClr val="1565C0"/>
                </a:solidFill>
                <a:latin typeface="Calibri" pitchFamily="34" charset="0"/>
                <a:ea typeface="Calibri" pitchFamily="34" charset="-122"/>
                <a:cs typeface="Calibri" pitchFamily="34" charset="-120"/>
              </a:rPr>
              <a:t>3.  </a:t>
            </a:r>
            <a:r>
              <a:rPr lang="en-US" sz="850" dirty="0">
                <a:solidFill>
                  <a:srgbClr val="37474F"/>
                </a:solidFill>
                <a:latin typeface="Calibri" pitchFamily="34" charset="0"/>
                <a:ea typeface="Calibri" pitchFamily="34" charset="-122"/>
                <a:cs typeface="Calibri" pitchFamily="34" charset="-120"/>
              </a:rPr>
              <a:t>Mental Capacity Act (2005) c.9. London: HMSO. Available at: https://www.legislation.gov.uk/ukpga/2005/9/contents [Accessed: March 2026].</a:t>
            </a:r>
            <a:endParaRPr lang="en-US" sz="850" dirty="0"/>
          </a:p>
        </p:txBody>
      </p:sp>
      <p:sp>
        <p:nvSpPr>
          <p:cNvPr id="12" name="Shape 10"/>
          <p:cNvSpPr/>
          <p:nvPr/>
        </p:nvSpPr>
        <p:spPr>
          <a:xfrm>
            <a:off x="274320" y="2615184"/>
            <a:ext cx="4251960" cy="9144"/>
          </a:xfrm>
          <a:prstGeom prst="rect">
            <a:avLst/>
          </a:prstGeom>
          <a:solidFill>
            <a:srgbClr val="DDDDDD"/>
          </a:solidFill>
          <a:ln w="12700">
            <a:solidFill>
              <a:srgbClr val="DDDDDD"/>
            </a:solidFill>
            <a:prstDash val="solid"/>
          </a:ln>
        </p:spPr>
        <p:txBody>
          <a:bodyPr/>
          <a:lstStyle/>
          <a:p>
            <a:endParaRPr lang="en-GB"/>
          </a:p>
        </p:txBody>
      </p:sp>
      <p:sp>
        <p:nvSpPr>
          <p:cNvPr id="13" name="Text 11"/>
          <p:cNvSpPr/>
          <p:nvPr/>
        </p:nvSpPr>
        <p:spPr>
          <a:xfrm>
            <a:off x="274320" y="2651760"/>
            <a:ext cx="4251960" cy="457200"/>
          </a:xfrm>
          <a:prstGeom prst="rect">
            <a:avLst/>
          </a:prstGeom>
          <a:noFill/>
          <a:ln/>
        </p:spPr>
        <p:txBody>
          <a:bodyPr wrap="square" lIns="0" tIns="0" rIns="0" bIns="0" rtlCol="0" anchor="t"/>
          <a:lstStyle/>
          <a:p>
            <a:pPr marL="0" indent="0">
              <a:buNone/>
            </a:pPr>
            <a:r>
              <a:rPr lang="en-US" sz="850" b="1" dirty="0">
                <a:solidFill>
                  <a:srgbClr val="1565C0"/>
                </a:solidFill>
                <a:latin typeface="Calibri" pitchFamily="34" charset="0"/>
                <a:ea typeface="Calibri" pitchFamily="34" charset="-122"/>
                <a:cs typeface="Calibri" pitchFamily="34" charset="-120"/>
              </a:rPr>
              <a:t>4.  </a:t>
            </a:r>
            <a:r>
              <a:rPr lang="en-US" sz="850" dirty="0">
                <a:solidFill>
                  <a:srgbClr val="37474F"/>
                </a:solidFill>
                <a:latin typeface="Calibri" pitchFamily="34" charset="0"/>
                <a:ea typeface="Calibri" pitchFamily="34" charset="-122"/>
                <a:cs typeface="Calibri" pitchFamily="34" charset="-120"/>
              </a:rPr>
              <a:t>NHS (2023) Type 2 diabetes. Available at: https://www.nhs.uk/conditions/type-2-diabetes/ [Accessed: March 2026].</a:t>
            </a:r>
            <a:endParaRPr lang="en-US" sz="850" dirty="0"/>
          </a:p>
        </p:txBody>
      </p:sp>
      <p:sp>
        <p:nvSpPr>
          <p:cNvPr id="14" name="Shape 12"/>
          <p:cNvSpPr/>
          <p:nvPr/>
        </p:nvSpPr>
        <p:spPr>
          <a:xfrm>
            <a:off x="274320" y="3108960"/>
            <a:ext cx="4251960" cy="9144"/>
          </a:xfrm>
          <a:prstGeom prst="rect">
            <a:avLst/>
          </a:prstGeom>
          <a:solidFill>
            <a:srgbClr val="DDDDDD"/>
          </a:solidFill>
          <a:ln w="12700">
            <a:solidFill>
              <a:srgbClr val="DDDDDD"/>
            </a:solidFill>
            <a:prstDash val="solid"/>
          </a:ln>
        </p:spPr>
        <p:txBody>
          <a:bodyPr/>
          <a:lstStyle/>
          <a:p>
            <a:endParaRPr lang="en-GB"/>
          </a:p>
        </p:txBody>
      </p:sp>
      <p:sp>
        <p:nvSpPr>
          <p:cNvPr id="15" name="Text 13"/>
          <p:cNvSpPr/>
          <p:nvPr/>
        </p:nvSpPr>
        <p:spPr>
          <a:xfrm>
            <a:off x="274320" y="3145536"/>
            <a:ext cx="4251960" cy="457200"/>
          </a:xfrm>
          <a:prstGeom prst="rect">
            <a:avLst/>
          </a:prstGeom>
          <a:noFill/>
          <a:ln/>
        </p:spPr>
        <p:txBody>
          <a:bodyPr wrap="square" lIns="0" tIns="0" rIns="0" bIns="0" rtlCol="0" anchor="t"/>
          <a:lstStyle/>
          <a:p>
            <a:pPr marL="0" indent="0">
              <a:buNone/>
            </a:pPr>
            <a:r>
              <a:rPr lang="en-US" sz="850" b="1" dirty="0">
                <a:solidFill>
                  <a:srgbClr val="1565C0"/>
                </a:solidFill>
                <a:latin typeface="Calibri" pitchFamily="34" charset="0"/>
                <a:ea typeface="Calibri" pitchFamily="34" charset="-122"/>
                <a:cs typeface="Calibri" pitchFamily="34" charset="-120"/>
              </a:rPr>
              <a:t>5.  </a:t>
            </a:r>
            <a:r>
              <a:rPr lang="en-US" sz="850" dirty="0">
                <a:solidFill>
                  <a:srgbClr val="37474F"/>
                </a:solidFill>
                <a:latin typeface="Calibri" pitchFamily="34" charset="0"/>
                <a:ea typeface="Calibri" pitchFamily="34" charset="-122"/>
                <a:cs typeface="Calibri" pitchFamily="34" charset="-120"/>
              </a:rPr>
              <a:t>NHS England (2019) The NHS Long Term Plan. Available at: https://www.longtermplan.nhs.uk [Accessed: March 2026].</a:t>
            </a:r>
            <a:endParaRPr lang="en-US" sz="850" dirty="0"/>
          </a:p>
        </p:txBody>
      </p:sp>
      <p:sp>
        <p:nvSpPr>
          <p:cNvPr id="16" name="Shape 14"/>
          <p:cNvSpPr/>
          <p:nvPr/>
        </p:nvSpPr>
        <p:spPr>
          <a:xfrm>
            <a:off x="274320" y="3602736"/>
            <a:ext cx="4251960" cy="9144"/>
          </a:xfrm>
          <a:prstGeom prst="rect">
            <a:avLst/>
          </a:prstGeom>
          <a:solidFill>
            <a:srgbClr val="DDDDDD"/>
          </a:solidFill>
          <a:ln w="12700">
            <a:solidFill>
              <a:srgbClr val="DDDDDD"/>
            </a:solidFill>
            <a:prstDash val="solid"/>
          </a:ln>
        </p:spPr>
        <p:txBody>
          <a:bodyPr/>
          <a:lstStyle/>
          <a:p>
            <a:endParaRPr lang="en-GB"/>
          </a:p>
        </p:txBody>
      </p:sp>
      <p:sp>
        <p:nvSpPr>
          <p:cNvPr id="17" name="Text 15"/>
          <p:cNvSpPr/>
          <p:nvPr/>
        </p:nvSpPr>
        <p:spPr>
          <a:xfrm>
            <a:off x="274320" y="3639312"/>
            <a:ext cx="4251960" cy="457200"/>
          </a:xfrm>
          <a:prstGeom prst="rect">
            <a:avLst/>
          </a:prstGeom>
          <a:noFill/>
          <a:ln/>
        </p:spPr>
        <p:txBody>
          <a:bodyPr wrap="square" lIns="0" tIns="0" rIns="0" bIns="0" rtlCol="0" anchor="t"/>
          <a:lstStyle/>
          <a:p>
            <a:pPr marL="0" indent="0">
              <a:buNone/>
            </a:pPr>
            <a:r>
              <a:rPr lang="en-US" sz="850" b="1" dirty="0">
                <a:solidFill>
                  <a:srgbClr val="1565C0"/>
                </a:solidFill>
                <a:latin typeface="Calibri" pitchFamily="34" charset="0"/>
                <a:ea typeface="Calibri" pitchFamily="34" charset="-122"/>
                <a:cs typeface="Calibri" pitchFamily="34" charset="-120"/>
              </a:rPr>
              <a:t>6.  </a:t>
            </a:r>
            <a:r>
              <a:rPr lang="en-US" sz="850" dirty="0">
                <a:solidFill>
                  <a:srgbClr val="37474F"/>
                </a:solidFill>
                <a:latin typeface="Calibri" pitchFamily="34" charset="0"/>
                <a:ea typeface="Calibri" pitchFamily="34" charset="-122"/>
                <a:cs typeface="Calibri" pitchFamily="34" charset="-120"/>
              </a:rPr>
              <a:t>NICE (2022) Type 2 diabetes in adults: management. NICE Guideline NG28. London: NICE. Available at: https://www.nice.org.uk/guidance/ng28 [Accessed: March 2026].</a:t>
            </a:r>
            <a:endParaRPr lang="en-US" sz="850" dirty="0"/>
          </a:p>
        </p:txBody>
      </p:sp>
      <p:sp>
        <p:nvSpPr>
          <p:cNvPr id="18" name="Shape 16"/>
          <p:cNvSpPr/>
          <p:nvPr/>
        </p:nvSpPr>
        <p:spPr>
          <a:xfrm>
            <a:off x="274320" y="4096512"/>
            <a:ext cx="4251960" cy="9144"/>
          </a:xfrm>
          <a:prstGeom prst="rect">
            <a:avLst/>
          </a:prstGeom>
          <a:solidFill>
            <a:srgbClr val="DDDDDD"/>
          </a:solidFill>
          <a:ln w="12700">
            <a:solidFill>
              <a:srgbClr val="DDDDDD"/>
            </a:solidFill>
            <a:prstDash val="solid"/>
          </a:ln>
        </p:spPr>
        <p:txBody>
          <a:bodyPr/>
          <a:lstStyle/>
          <a:p>
            <a:endParaRPr lang="en-GB"/>
          </a:p>
        </p:txBody>
      </p:sp>
      <p:sp>
        <p:nvSpPr>
          <p:cNvPr id="19" name="Text 17"/>
          <p:cNvSpPr/>
          <p:nvPr/>
        </p:nvSpPr>
        <p:spPr>
          <a:xfrm>
            <a:off x="4663440" y="1170432"/>
            <a:ext cx="4251960" cy="457200"/>
          </a:xfrm>
          <a:prstGeom prst="rect">
            <a:avLst/>
          </a:prstGeom>
          <a:noFill/>
          <a:ln/>
        </p:spPr>
        <p:txBody>
          <a:bodyPr wrap="square" lIns="0" tIns="0" rIns="0" bIns="0" rtlCol="0" anchor="t"/>
          <a:lstStyle/>
          <a:p>
            <a:pPr marL="0" indent="0">
              <a:buNone/>
            </a:pPr>
            <a:r>
              <a:rPr lang="en-US" sz="850" b="1" dirty="0">
                <a:solidFill>
                  <a:srgbClr val="1565C0"/>
                </a:solidFill>
                <a:latin typeface="Calibri" pitchFamily="34" charset="0"/>
                <a:ea typeface="Calibri" pitchFamily="34" charset="-122"/>
                <a:cs typeface="Calibri" pitchFamily="34" charset="-120"/>
              </a:rPr>
              <a:t>7.  </a:t>
            </a:r>
            <a:r>
              <a:rPr lang="en-US" sz="850" dirty="0">
                <a:solidFill>
                  <a:srgbClr val="37474F"/>
                </a:solidFill>
                <a:latin typeface="Calibri" pitchFamily="34" charset="0"/>
                <a:ea typeface="Calibri" pitchFamily="34" charset="-122"/>
                <a:cs typeface="Calibri" pitchFamily="34" charset="-120"/>
              </a:rPr>
              <a:t>NICE (2023) Cardiovascular disease: risk assessment and reduction, including lipid modification. NICE Guideline NG238. London: NICE. Available at: https://www.nice.org.uk/guidance/ng238 [Accessed: March 2026].</a:t>
            </a:r>
            <a:endParaRPr lang="en-US" sz="850" dirty="0"/>
          </a:p>
        </p:txBody>
      </p:sp>
      <p:sp>
        <p:nvSpPr>
          <p:cNvPr id="20" name="Shape 18"/>
          <p:cNvSpPr/>
          <p:nvPr/>
        </p:nvSpPr>
        <p:spPr>
          <a:xfrm>
            <a:off x="4663440" y="1627632"/>
            <a:ext cx="4251960" cy="9144"/>
          </a:xfrm>
          <a:prstGeom prst="rect">
            <a:avLst/>
          </a:prstGeom>
          <a:solidFill>
            <a:srgbClr val="DDDDDD"/>
          </a:solidFill>
          <a:ln w="12700">
            <a:solidFill>
              <a:srgbClr val="DDDDDD"/>
            </a:solidFill>
            <a:prstDash val="solid"/>
          </a:ln>
        </p:spPr>
        <p:txBody>
          <a:bodyPr/>
          <a:lstStyle/>
          <a:p>
            <a:endParaRPr lang="en-GB"/>
          </a:p>
        </p:txBody>
      </p:sp>
      <p:sp>
        <p:nvSpPr>
          <p:cNvPr id="21" name="Text 19"/>
          <p:cNvSpPr/>
          <p:nvPr/>
        </p:nvSpPr>
        <p:spPr>
          <a:xfrm>
            <a:off x="4663440" y="1664208"/>
            <a:ext cx="4251960" cy="457200"/>
          </a:xfrm>
          <a:prstGeom prst="rect">
            <a:avLst/>
          </a:prstGeom>
          <a:noFill/>
          <a:ln/>
        </p:spPr>
        <p:txBody>
          <a:bodyPr wrap="square" lIns="0" tIns="0" rIns="0" bIns="0" rtlCol="0" anchor="t"/>
          <a:lstStyle/>
          <a:p>
            <a:pPr marL="0" indent="0">
              <a:buNone/>
            </a:pPr>
            <a:r>
              <a:rPr lang="en-US" sz="850" b="1" dirty="0">
                <a:solidFill>
                  <a:srgbClr val="1565C0"/>
                </a:solidFill>
                <a:latin typeface="Calibri" pitchFamily="34" charset="0"/>
                <a:ea typeface="Calibri" pitchFamily="34" charset="-122"/>
                <a:cs typeface="Calibri" pitchFamily="34" charset="-120"/>
              </a:rPr>
              <a:t>8.  </a:t>
            </a:r>
            <a:r>
              <a:rPr lang="en-US" sz="850" dirty="0">
                <a:solidFill>
                  <a:srgbClr val="37474F"/>
                </a:solidFill>
                <a:latin typeface="Calibri" pitchFamily="34" charset="0"/>
                <a:ea typeface="Calibri" pitchFamily="34" charset="-122"/>
                <a:cs typeface="Calibri" pitchFamily="34" charset="-120"/>
              </a:rPr>
              <a:t>NMC (Nursing and Midwifery Council) (2018) The Code: Professional standards of practice and behaviour for nurses, midwives and nursing associates. London: NMC.</a:t>
            </a:r>
            <a:endParaRPr lang="en-US" sz="850" dirty="0"/>
          </a:p>
        </p:txBody>
      </p:sp>
      <p:sp>
        <p:nvSpPr>
          <p:cNvPr id="22" name="Shape 20"/>
          <p:cNvSpPr/>
          <p:nvPr/>
        </p:nvSpPr>
        <p:spPr>
          <a:xfrm>
            <a:off x="4663440" y="2121408"/>
            <a:ext cx="4251960" cy="9144"/>
          </a:xfrm>
          <a:prstGeom prst="rect">
            <a:avLst/>
          </a:prstGeom>
          <a:solidFill>
            <a:srgbClr val="DDDDDD"/>
          </a:solidFill>
          <a:ln w="12700">
            <a:solidFill>
              <a:srgbClr val="DDDDDD"/>
            </a:solidFill>
            <a:prstDash val="solid"/>
          </a:ln>
        </p:spPr>
        <p:txBody>
          <a:bodyPr/>
          <a:lstStyle/>
          <a:p>
            <a:endParaRPr lang="en-GB"/>
          </a:p>
        </p:txBody>
      </p:sp>
      <p:sp>
        <p:nvSpPr>
          <p:cNvPr id="23" name="Text 21"/>
          <p:cNvSpPr/>
          <p:nvPr/>
        </p:nvSpPr>
        <p:spPr>
          <a:xfrm>
            <a:off x="4663440" y="2157984"/>
            <a:ext cx="4251960" cy="457200"/>
          </a:xfrm>
          <a:prstGeom prst="rect">
            <a:avLst/>
          </a:prstGeom>
          <a:noFill/>
          <a:ln/>
        </p:spPr>
        <p:txBody>
          <a:bodyPr wrap="square" lIns="0" tIns="0" rIns="0" bIns="0" rtlCol="0" anchor="t"/>
          <a:lstStyle/>
          <a:p>
            <a:pPr marL="0" indent="0">
              <a:buNone/>
            </a:pPr>
            <a:r>
              <a:rPr lang="en-US" sz="850" b="1" dirty="0">
                <a:solidFill>
                  <a:srgbClr val="1565C0"/>
                </a:solidFill>
                <a:latin typeface="Calibri" pitchFamily="34" charset="0"/>
                <a:ea typeface="Calibri" pitchFamily="34" charset="-122"/>
                <a:cs typeface="Calibri" pitchFamily="34" charset="-120"/>
              </a:rPr>
              <a:t>9.  </a:t>
            </a:r>
            <a:r>
              <a:rPr lang="en-US" sz="850" dirty="0">
                <a:solidFill>
                  <a:srgbClr val="37474F"/>
                </a:solidFill>
                <a:latin typeface="Calibri" pitchFamily="34" charset="0"/>
                <a:ea typeface="Calibri" pitchFamily="34" charset="-122"/>
                <a:cs typeface="Calibri" pitchFamily="34" charset="-120"/>
              </a:rPr>
              <a:t>Thirumalaikolundusubramanian, P., Meenakshisundaram, R. and Senthilkumaran, S. (2015) 'Ethics, legal aspects and issues in the cardiovascular patient', Journal of Clinical and Diagnostic Research, 9(9), pp. OE01–OE04.</a:t>
            </a:r>
            <a:endParaRPr lang="en-US" sz="850" dirty="0"/>
          </a:p>
        </p:txBody>
      </p:sp>
      <p:sp>
        <p:nvSpPr>
          <p:cNvPr id="24" name="Shape 22"/>
          <p:cNvSpPr/>
          <p:nvPr/>
        </p:nvSpPr>
        <p:spPr>
          <a:xfrm>
            <a:off x="4663440" y="2615184"/>
            <a:ext cx="4251960" cy="9144"/>
          </a:xfrm>
          <a:prstGeom prst="rect">
            <a:avLst/>
          </a:prstGeom>
          <a:solidFill>
            <a:srgbClr val="DDDDDD"/>
          </a:solidFill>
          <a:ln w="12700">
            <a:solidFill>
              <a:srgbClr val="DDDDDD"/>
            </a:solidFill>
            <a:prstDash val="solid"/>
          </a:ln>
        </p:spPr>
        <p:txBody>
          <a:bodyPr/>
          <a:lstStyle/>
          <a:p>
            <a:endParaRPr lang="en-GB"/>
          </a:p>
        </p:txBody>
      </p:sp>
      <p:sp>
        <p:nvSpPr>
          <p:cNvPr id="25" name="Text 23"/>
          <p:cNvSpPr/>
          <p:nvPr/>
        </p:nvSpPr>
        <p:spPr>
          <a:xfrm>
            <a:off x="4663440" y="2651760"/>
            <a:ext cx="4251960" cy="457200"/>
          </a:xfrm>
          <a:prstGeom prst="rect">
            <a:avLst/>
          </a:prstGeom>
          <a:noFill/>
          <a:ln/>
        </p:spPr>
        <p:txBody>
          <a:bodyPr wrap="square" lIns="0" tIns="0" rIns="0" bIns="0" rtlCol="0" anchor="t"/>
          <a:lstStyle/>
          <a:p>
            <a:pPr marL="0" indent="0">
              <a:buNone/>
            </a:pPr>
            <a:r>
              <a:rPr lang="en-US" sz="850" b="1" dirty="0">
                <a:solidFill>
                  <a:srgbClr val="1565C0"/>
                </a:solidFill>
                <a:latin typeface="Calibri" pitchFamily="34" charset="0"/>
                <a:ea typeface="Calibri" pitchFamily="34" charset="-122"/>
                <a:cs typeface="Calibri" pitchFamily="34" charset="-120"/>
              </a:rPr>
              <a:t>10.  </a:t>
            </a:r>
            <a:r>
              <a:rPr lang="en-US" sz="850" dirty="0">
                <a:solidFill>
                  <a:srgbClr val="37474F"/>
                </a:solidFill>
                <a:latin typeface="Calibri" pitchFamily="34" charset="0"/>
                <a:ea typeface="Calibri" pitchFamily="34" charset="-122"/>
                <a:cs typeface="Calibri" pitchFamily="34" charset="-120"/>
              </a:rPr>
              <a:t>Tortora, G.J. and Derrickson, B. (2017) Principles of Anatomy and Physiology. 15th edn. Hoboken: John Wiley &amp; Sons.</a:t>
            </a:r>
            <a:endParaRPr lang="en-US" sz="850" dirty="0"/>
          </a:p>
        </p:txBody>
      </p:sp>
      <p:sp>
        <p:nvSpPr>
          <p:cNvPr id="26" name="Shape 24"/>
          <p:cNvSpPr/>
          <p:nvPr/>
        </p:nvSpPr>
        <p:spPr>
          <a:xfrm>
            <a:off x="4663440" y="3108960"/>
            <a:ext cx="4251960" cy="9144"/>
          </a:xfrm>
          <a:prstGeom prst="rect">
            <a:avLst/>
          </a:prstGeom>
          <a:solidFill>
            <a:srgbClr val="DDDDDD"/>
          </a:solidFill>
          <a:ln w="12700">
            <a:solidFill>
              <a:srgbClr val="DDDDDD"/>
            </a:solidFill>
            <a:prstDash val="solid"/>
          </a:ln>
        </p:spPr>
        <p:txBody>
          <a:bodyPr/>
          <a:lstStyle/>
          <a:p>
            <a:endParaRPr lang="en-GB"/>
          </a:p>
        </p:txBody>
      </p:sp>
      <p:sp>
        <p:nvSpPr>
          <p:cNvPr id="27" name="Text 25"/>
          <p:cNvSpPr/>
          <p:nvPr/>
        </p:nvSpPr>
        <p:spPr>
          <a:xfrm>
            <a:off x="4663440" y="3145536"/>
            <a:ext cx="4251960" cy="457200"/>
          </a:xfrm>
          <a:prstGeom prst="rect">
            <a:avLst/>
          </a:prstGeom>
          <a:noFill/>
          <a:ln/>
        </p:spPr>
        <p:txBody>
          <a:bodyPr wrap="square" lIns="0" tIns="0" rIns="0" bIns="0" rtlCol="0" anchor="t"/>
          <a:lstStyle/>
          <a:p>
            <a:pPr marL="0" indent="0">
              <a:buNone/>
            </a:pPr>
            <a:r>
              <a:rPr lang="en-US" sz="850" b="1" dirty="0">
                <a:solidFill>
                  <a:srgbClr val="1565C0"/>
                </a:solidFill>
                <a:latin typeface="Calibri" pitchFamily="34" charset="0"/>
                <a:ea typeface="Calibri" pitchFamily="34" charset="-122"/>
                <a:cs typeface="Calibri" pitchFamily="34" charset="-120"/>
              </a:rPr>
              <a:t>11.  </a:t>
            </a:r>
            <a:r>
              <a:rPr lang="en-US" sz="850" dirty="0">
                <a:solidFill>
                  <a:srgbClr val="37474F"/>
                </a:solidFill>
                <a:latin typeface="Calibri" pitchFamily="34" charset="0"/>
                <a:ea typeface="Calibri" pitchFamily="34" charset="-122"/>
                <a:cs typeface="Calibri" pitchFamily="34" charset="-120"/>
              </a:rPr>
              <a:t>UK Government (2018) Data Protection Act 2018 (incorporating UK GDPR). London: HMSO. Available at: https://www.legislation.gov.uk/ukpga/2018/12/contents [Accessed: March 2026].</a:t>
            </a:r>
            <a:endParaRPr lang="en-US" sz="850" dirty="0"/>
          </a:p>
        </p:txBody>
      </p:sp>
      <p:sp>
        <p:nvSpPr>
          <p:cNvPr id="28" name="Shape 26"/>
          <p:cNvSpPr/>
          <p:nvPr/>
        </p:nvSpPr>
        <p:spPr>
          <a:xfrm>
            <a:off x="4663440" y="3602736"/>
            <a:ext cx="4251960" cy="9144"/>
          </a:xfrm>
          <a:prstGeom prst="rect">
            <a:avLst/>
          </a:prstGeom>
          <a:solidFill>
            <a:srgbClr val="DDDDDD"/>
          </a:solidFill>
          <a:ln w="12700">
            <a:solidFill>
              <a:srgbClr val="DDDDDD"/>
            </a:solidFill>
            <a:prstDash val="solid"/>
          </a:ln>
        </p:spPr>
        <p:txBody>
          <a:bodyPr/>
          <a:lstStyle/>
          <a:p>
            <a:endParaRPr lang="en-GB"/>
          </a:p>
        </p:txBody>
      </p:sp>
      <p:sp>
        <p:nvSpPr>
          <p:cNvPr id="29" name="Text 27"/>
          <p:cNvSpPr/>
          <p:nvPr/>
        </p:nvSpPr>
        <p:spPr>
          <a:xfrm>
            <a:off x="4663440" y="3639312"/>
            <a:ext cx="4251960" cy="457200"/>
          </a:xfrm>
          <a:prstGeom prst="rect">
            <a:avLst/>
          </a:prstGeom>
          <a:noFill/>
          <a:ln/>
        </p:spPr>
        <p:txBody>
          <a:bodyPr wrap="square" lIns="0" tIns="0" rIns="0" bIns="0" rtlCol="0" anchor="t"/>
          <a:lstStyle/>
          <a:p>
            <a:pPr marL="0" indent="0">
              <a:buNone/>
            </a:pPr>
            <a:r>
              <a:rPr lang="en-US" sz="850" b="1" dirty="0">
                <a:solidFill>
                  <a:srgbClr val="1565C0"/>
                </a:solidFill>
                <a:latin typeface="Calibri" pitchFamily="34" charset="0"/>
                <a:ea typeface="Calibri" pitchFamily="34" charset="-122"/>
                <a:cs typeface="Calibri" pitchFamily="34" charset="-120"/>
              </a:rPr>
              <a:t>12.  </a:t>
            </a:r>
            <a:r>
              <a:rPr lang="en-US" sz="850" dirty="0">
                <a:solidFill>
                  <a:srgbClr val="37474F"/>
                </a:solidFill>
                <a:latin typeface="Calibri" pitchFamily="34" charset="0"/>
                <a:ea typeface="Calibri" pitchFamily="34" charset="-122"/>
                <a:cs typeface="Calibri" pitchFamily="34" charset="-120"/>
              </a:rPr>
              <a:t>Waugh, A. and Grant, A. (2018) Ross &amp; Wilson Anatomy and Physiology in Health and Illness. 13th edn. Edinburgh: Elsevier.</a:t>
            </a:r>
            <a:endParaRPr lang="en-US" sz="850" dirty="0"/>
          </a:p>
        </p:txBody>
      </p:sp>
      <p:sp>
        <p:nvSpPr>
          <p:cNvPr id="30" name="Shape 28"/>
          <p:cNvSpPr/>
          <p:nvPr/>
        </p:nvSpPr>
        <p:spPr>
          <a:xfrm>
            <a:off x="4663440" y="4096512"/>
            <a:ext cx="4251960" cy="9144"/>
          </a:xfrm>
          <a:prstGeom prst="rect">
            <a:avLst/>
          </a:prstGeom>
          <a:solidFill>
            <a:srgbClr val="DDDDDD"/>
          </a:solidFill>
          <a:ln w="12700">
            <a:solidFill>
              <a:srgbClr val="DDDDDD"/>
            </a:solidFill>
            <a:prstDash val="solid"/>
          </a:ln>
        </p:spPr>
        <p:txBody>
          <a:bodyPr/>
          <a:lstStyle/>
          <a:p>
            <a:endParaRPr lang="en-GB"/>
          </a:p>
        </p:txBody>
      </p:sp>
      <p:pic>
        <p:nvPicPr>
          <p:cNvPr id="39" name="Audio 38">
            <a:hlinkClick r:id="" action="ppaction://media"/>
            <a:extLst>
              <a:ext uri="{FF2B5EF4-FFF2-40B4-BE49-F238E27FC236}">
                <a16:creationId xmlns:a16="http://schemas.microsoft.com/office/drawing/2014/main" id="{A45C18A0-EED1-A7A9-6879-819B0E4155DB}"/>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39844" t="-139844" r="-139844" b="-139844"/>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4242"/>
    </mc:Choice>
    <mc:Fallback xmlns="">
      <p:transition spd="slow" advTm="424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9"/>
                </p:tgtEl>
              </p:cMediaNode>
            </p:audio>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772</TotalTime>
  <Words>8717</Words>
  <Application>Microsoft Office PowerPoint</Application>
  <PresentationFormat>On-screen Show (16:9)</PresentationFormat>
  <Paragraphs>345</Paragraphs>
  <Slides>15</Slides>
  <Notes>15</Notes>
  <HiddenSlides>0</HiddenSlides>
  <MMClips>15</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15</vt:i4>
      </vt:variant>
    </vt:vector>
  </HeadingPairs>
  <TitlesOfParts>
    <vt:vector size="18" baseType="lpstr">
      <vt:lpstr>Arial</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Care Plan for a Patient with Type 2 Diabetes</dc:title>
  <dc:subject>PptxGenJS Presentation</dc:subject>
  <dc:creator>BMHP5023 Student</dc:creator>
  <cp:lastModifiedBy>Omolola Oluwaseun Sonola (2423672)</cp:lastModifiedBy>
  <cp:revision>11</cp:revision>
  <dcterms:created xsi:type="dcterms:W3CDTF">2026-03-12T20:33:13Z</dcterms:created>
  <dcterms:modified xsi:type="dcterms:W3CDTF">2026-04-19T15:16:09Z</dcterms:modified>
</cp:coreProperties>
</file>