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89" r:id="rId3"/>
    <p:sldId id="257" r:id="rId4"/>
    <p:sldId id="258" r:id="rId5"/>
    <p:sldId id="259" r:id="rId6"/>
    <p:sldId id="260" r:id="rId7"/>
    <p:sldId id="291" r:id="rId8"/>
    <p:sldId id="287" r:id="rId9"/>
    <p:sldId id="290" r:id="rId10"/>
    <p:sldId id="288" r:id="rId11"/>
    <p:sldId id="280" r:id="rId12"/>
    <p:sldId id="266" r:id="rId13"/>
    <p:sldId id="284" r:id="rId14"/>
    <p:sldId id="263" r:id="rId15"/>
    <p:sldId id="267" r:id="rId16"/>
    <p:sldId id="271" r:id="rId17"/>
    <p:sldId id="272" r:id="rId18"/>
    <p:sldId id="269" r:id="rId19"/>
    <p:sldId id="270" r:id="rId20"/>
    <p:sldId id="274" r:id="rId21"/>
    <p:sldId id="273" r:id="rId22"/>
    <p:sldId id="276" r:id="rId23"/>
    <p:sldId id="279" r:id="rId24"/>
    <p:sldId id="277" r:id="rId25"/>
    <p:sldId id="268" r:id="rId26"/>
    <p:sldId id="261"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25E760-3336-016C-DE8B-57A6FE1E31E7}" v="3342" dt="2025-12-01T12:09:28.9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diagrams/_rels/data3.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png"/></Relationships>
</file>

<file path=ppt/diagrams/_rels/data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png"/></Relationships>
</file>

<file path=ppt/diagrams/_rels/drawing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64C85C-5DE5-4CA9-96CC-E413892EA93D}"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3676A9F5-3E47-4875-AB1B-6B65BF12BB28}">
      <dgm:prSet custT="1"/>
      <dgm:spPr/>
      <dgm:t>
        <a:bodyPr/>
        <a:lstStyle/>
        <a:p>
          <a:pPr rtl="0"/>
          <a:r>
            <a:rPr lang="en-GB" sz="1200" dirty="0">
              <a:latin typeface="Arial"/>
              <a:cs typeface="Arial"/>
            </a:rPr>
            <a:t>Mechanical engineering has increased in recent years. Women make up fewer than 20% of graduates in Mechanical Engineering in both undergraduate and graduate degrees, a field historically associated with heavy industry(Barbrow, Lalwani and Violi, 2025). More women are interested in the role for mechanical engineering.  </a:t>
          </a:r>
          <a:endParaRPr lang="en-US" sz="1200" dirty="0">
            <a:latin typeface="Arial"/>
            <a:cs typeface="Arial"/>
          </a:endParaRPr>
        </a:p>
      </dgm:t>
    </dgm:pt>
    <dgm:pt modelId="{D159FE0C-DEC7-4BED-97BB-0F70DAC91993}" type="parTrans" cxnId="{BE443550-77AB-4D88-9948-A7D3EF9E02D3}">
      <dgm:prSet/>
      <dgm:spPr/>
      <dgm:t>
        <a:bodyPr/>
        <a:lstStyle/>
        <a:p>
          <a:endParaRPr lang="en-US"/>
        </a:p>
      </dgm:t>
    </dgm:pt>
    <dgm:pt modelId="{2B490399-B2C5-4318-9B9D-32892DAF3D57}" type="sibTrans" cxnId="{BE443550-77AB-4D88-9948-A7D3EF9E02D3}">
      <dgm:prSet/>
      <dgm:spPr/>
      <dgm:t>
        <a:bodyPr/>
        <a:lstStyle/>
        <a:p>
          <a:endParaRPr lang="en-US"/>
        </a:p>
      </dgm:t>
    </dgm:pt>
    <dgm:pt modelId="{012D3E88-C989-403A-A99D-2A4A376E63DE}" type="pres">
      <dgm:prSet presAssocID="{EC64C85C-5DE5-4CA9-96CC-E413892EA93D}" presName="Name0" presStyleCnt="0">
        <dgm:presLayoutVars>
          <dgm:dir/>
          <dgm:resizeHandles val="exact"/>
        </dgm:presLayoutVars>
      </dgm:prSet>
      <dgm:spPr/>
    </dgm:pt>
    <dgm:pt modelId="{C8CCE286-0163-44ED-8998-C4B0A094D95A}" type="pres">
      <dgm:prSet presAssocID="{3676A9F5-3E47-4875-AB1B-6B65BF12BB28}" presName="node" presStyleLbl="node1" presStyleIdx="0" presStyleCnt="1">
        <dgm:presLayoutVars>
          <dgm:bulletEnabled val="1"/>
        </dgm:presLayoutVars>
      </dgm:prSet>
      <dgm:spPr/>
    </dgm:pt>
  </dgm:ptLst>
  <dgm:cxnLst>
    <dgm:cxn modelId="{A3857C6D-F3B0-4360-8AA6-3FAF7E7A9341}" type="presOf" srcId="{3676A9F5-3E47-4875-AB1B-6B65BF12BB28}" destId="{C8CCE286-0163-44ED-8998-C4B0A094D95A}" srcOrd="0" destOrd="0" presId="urn:microsoft.com/office/officeart/2005/8/layout/process1"/>
    <dgm:cxn modelId="{BE443550-77AB-4D88-9948-A7D3EF9E02D3}" srcId="{EC64C85C-5DE5-4CA9-96CC-E413892EA93D}" destId="{3676A9F5-3E47-4875-AB1B-6B65BF12BB28}" srcOrd="0" destOrd="0" parTransId="{D159FE0C-DEC7-4BED-97BB-0F70DAC91993}" sibTransId="{2B490399-B2C5-4318-9B9D-32892DAF3D57}"/>
    <dgm:cxn modelId="{277F4872-49D7-40D3-ACC1-B7027A0670D0}" type="presOf" srcId="{EC64C85C-5DE5-4CA9-96CC-E413892EA93D}" destId="{012D3E88-C989-403A-A99D-2A4A376E63DE}" srcOrd="0" destOrd="0" presId="urn:microsoft.com/office/officeart/2005/8/layout/process1"/>
    <dgm:cxn modelId="{63665BE9-15EF-41AB-B595-B433A41661DF}" type="presParOf" srcId="{012D3E88-C989-403A-A99D-2A4A376E63DE}" destId="{C8CCE286-0163-44ED-8998-C4B0A094D95A}" srcOrd="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21582E-3B7B-45C6-98E9-C92EF7C98A64}" type="doc">
      <dgm:prSet loTypeId="urn:microsoft.com/office/officeart/2005/8/layout/vList2" loCatId="list" qsTypeId="urn:microsoft.com/office/officeart/2005/8/quickstyle/simple2" qsCatId="simple" csTypeId="urn:microsoft.com/office/officeart/2005/8/colors/colorful2" csCatId="colorful" phldr="1"/>
      <dgm:spPr/>
      <dgm:t>
        <a:bodyPr/>
        <a:lstStyle/>
        <a:p>
          <a:endParaRPr lang="en-US"/>
        </a:p>
      </dgm:t>
    </dgm:pt>
    <dgm:pt modelId="{8FFE6E2C-3F7B-4DCC-A294-684D45BDE036}">
      <dgm:prSet custT="1"/>
      <dgm:spPr/>
      <dgm:t>
        <a:bodyPr/>
        <a:lstStyle/>
        <a:p>
          <a:pPr rtl="0"/>
          <a:r>
            <a:rPr lang="en-GB" sz="1200" dirty="0">
              <a:latin typeface="Arial"/>
              <a:cs typeface="Arial"/>
            </a:rPr>
            <a:t>Women occupying  leadership roles have increased. Most women are able to secure a leadership role and become a role model. Whilst others are diligent to result in a positive outcome </a:t>
          </a:r>
          <a:r>
            <a:rPr lang="en-GB" sz="1200" dirty="0">
              <a:latin typeface="Arial"/>
              <a:cs typeface="Times New Roman"/>
            </a:rPr>
            <a:t>(Batz-Barbarich, Strah and Tay, 2024). </a:t>
          </a:r>
          <a:endParaRPr lang="en-US" sz="1200" dirty="0">
            <a:latin typeface="Arial"/>
            <a:cs typeface="Arial"/>
          </a:endParaRPr>
        </a:p>
      </dgm:t>
    </dgm:pt>
    <dgm:pt modelId="{866FFF12-33CF-43E1-AFE6-B3F425E062BA}" type="parTrans" cxnId="{085CB73D-C70C-471E-92FD-AEE4601B15F4}">
      <dgm:prSet/>
      <dgm:spPr/>
      <dgm:t>
        <a:bodyPr/>
        <a:lstStyle/>
        <a:p>
          <a:endParaRPr lang="en-US"/>
        </a:p>
      </dgm:t>
    </dgm:pt>
    <dgm:pt modelId="{C1B7B950-B860-442D-893C-AA2A15B0E460}" type="sibTrans" cxnId="{085CB73D-C70C-471E-92FD-AEE4601B15F4}">
      <dgm:prSet/>
      <dgm:spPr/>
      <dgm:t>
        <a:bodyPr/>
        <a:lstStyle/>
        <a:p>
          <a:endParaRPr lang="en-US"/>
        </a:p>
      </dgm:t>
    </dgm:pt>
    <dgm:pt modelId="{F744B9C5-C7B9-4EE6-AB26-F4944BF07581}">
      <dgm:prSet phldr="0" custT="1"/>
      <dgm:spPr/>
      <dgm:t>
        <a:bodyPr/>
        <a:lstStyle/>
        <a:p>
          <a:r>
            <a:rPr lang="en-GB" sz="1200" dirty="0">
              <a:latin typeface="Arial"/>
              <a:cs typeface="Arial"/>
            </a:rPr>
            <a:t>According to </a:t>
          </a:r>
          <a:r>
            <a:rPr lang="en-GB" sz="1200" dirty="0">
              <a:latin typeface="Arial"/>
              <a:cs typeface="Times New Roman"/>
            </a:rPr>
            <a:t>Higgins, (2024) </a:t>
          </a:r>
          <a:r>
            <a:rPr lang="en-GB" sz="1200" dirty="0">
              <a:latin typeface="Arial"/>
              <a:cs typeface="Arial"/>
            </a:rPr>
            <a:t>Mechanical engineering has seen a rise in women. There is no right or wrong answer as whether there has been an increase in numbers overtime. However, it is rapidly increasing every year. In developing countries, a small number of females belonging to a specific social class take engineering as their undergrad program. Women get discouraged due to the male dominating working ambiance and the physical work related to the engineering profession.</a:t>
          </a:r>
          <a:endParaRPr lang="en-GB" sz="1200" dirty="0"/>
        </a:p>
      </dgm:t>
    </dgm:pt>
    <dgm:pt modelId="{0F2A86C9-8680-409D-8ED0-221CA6230854}" type="parTrans" cxnId="{AB791539-2051-4BC5-BFF9-E6517FFB9A27}">
      <dgm:prSet/>
      <dgm:spPr/>
    </dgm:pt>
    <dgm:pt modelId="{7D22037A-F62F-4BF9-AA83-CD2B0D3E9323}" type="sibTrans" cxnId="{AB791539-2051-4BC5-BFF9-E6517FFB9A27}">
      <dgm:prSet/>
      <dgm:spPr/>
    </dgm:pt>
    <dgm:pt modelId="{A3F116C3-BA9F-4C34-B57A-2405FB342430}" type="pres">
      <dgm:prSet presAssocID="{E221582E-3B7B-45C6-98E9-C92EF7C98A64}" presName="linear" presStyleCnt="0">
        <dgm:presLayoutVars>
          <dgm:animLvl val="lvl"/>
          <dgm:resizeHandles val="exact"/>
        </dgm:presLayoutVars>
      </dgm:prSet>
      <dgm:spPr/>
    </dgm:pt>
    <dgm:pt modelId="{5E794245-D704-4C95-A3AB-7ABDBB31FBDB}" type="pres">
      <dgm:prSet presAssocID="{8FFE6E2C-3F7B-4DCC-A294-684D45BDE036}" presName="parentText" presStyleLbl="node1" presStyleIdx="0" presStyleCnt="2">
        <dgm:presLayoutVars>
          <dgm:chMax val="0"/>
          <dgm:bulletEnabled val="1"/>
        </dgm:presLayoutVars>
      </dgm:prSet>
      <dgm:spPr/>
    </dgm:pt>
    <dgm:pt modelId="{A517EB25-DBC3-44FA-965E-DB486273D529}" type="pres">
      <dgm:prSet presAssocID="{C1B7B950-B860-442D-893C-AA2A15B0E460}" presName="spacer" presStyleCnt="0"/>
      <dgm:spPr/>
    </dgm:pt>
    <dgm:pt modelId="{75A4CE1D-17A3-4989-8FC5-18E75DB20013}" type="pres">
      <dgm:prSet presAssocID="{F744B9C5-C7B9-4EE6-AB26-F4944BF07581}" presName="parentText" presStyleLbl="node1" presStyleIdx="1" presStyleCnt="2">
        <dgm:presLayoutVars>
          <dgm:chMax val="0"/>
          <dgm:bulletEnabled val="1"/>
        </dgm:presLayoutVars>
      </dgm:prSet>
      <dgm:spPr/>
    </dgm:pt>
  </dgm:ptLst>
  <dgm:cxnLst>
    <dgm:cxn modelId="{AB791539-2051-4BC5-BFF9-E6517FFB9A27}" srcId="{E221582E-3B7B-45C6-98E9-C92EF7C98A64}" destId="{F744B9C5-C7B9-4EE6-AB26-F4944BF07581}" srcOrd="1" destOrd="0" parTransId="{0F2A86C9-8680-409D-8ED0-221CA6230854}" sibTransId="{7D22037A-F62F-4BF9-AA83-CD2B0D3E9323}"/>
    <dgm:cxn modelId="{085CB73D-C70C-471E-92FD-AEE4601B15F4}" srcId="{E221582E-3B7B-45C6-98E9-C92EF7C98A64}" destId="{8FFE6E2C-3F7B-4DCC-A294-684D45BDE036}" srcOrd="0" destOrd="0" parTransId="{866FFF12-33CF-43E1-AFE6-B3F425E062BA}" sibTransId="{C1B7B950-B860-442D-893C-AA2A15B0E460}"/>
    <dgm:cxn modelId="{0660B142-6733-4BBF-A669-B439A5664596}" type="presOf" srcId="{8FFE6E2C-3F7B-4DCC-A294-684D45BDE036}" destId="{5E794245-D704-4C95-A3AB-7ABDBB31FBDB}" srcOrd="0" destOrd="0" presId="urn:microsoft.com/office/officeart/2005/8/layout/vList2"/>
    <dgm:cxn modelId="{951F7F64-2543-4213-98FD-6D8373032C22}" type="presOf" srcId="{E221582E-3B7B-45C6-98E9-C92EF7C98A64}" destId="{A3F116C3-BA9F-4C34-B57A-2405FB342430}" srcOrd="0" destOrd="0" presId="urn:microsoft.com/office/officeart/2005/8/layout/vList2"/>
    <dgm:cxn modelId="{3E9AFFB0-C4EB-4568-B926-C8B4483F72A3}" type="presOf" srcId="{F744B9C5-C7B9-4EE6-AB26-F4944BF07581}" destId="{75A4CE1D-17A3-4989-8FC5-18E75DB20013}" srcOrd="0" destOrd="0" presId="urn:microsoft.com/office/officeart/2005/8/layout/vList2"/>
    <dgm:cxn modelId="{0B97D004-1BFB-4F62-8E9F-559BD4611F01}" type="presParOf" srcId="{A3F116C3-BA9F-4C34-B57A-2405FB342430}" destId="{5E794245-D704-4C95-A3AB-7ABDBB31FBDB}" srcOrd="0" destOrd="0" presId="urn:microsoft.com/office/officeart/2005/8/layout/vList2"/>
    <dgm:cxn modelId="{1B38BDBB-75FA-49DE-9988-08A353F8F794}" type="presParOf" srcId="{A3F116C3-BA9F-4C34-B57A-2405FB342430}" destId="{A517EB25-DBC3-44FA-965E-DB486273D529}" srcOrd="1" destOrd="0" presId="urn:microsoft.com/office/officeart/2005/8/layout/vList2"/>
    <dgm:cxn modelId="{45A3EF39-B86C-4F57-9AB5-6DA4F1CD63DE}" type="presParOf" srcId="{A3F116C3-BA9F-4C34-B57A-2405FB342430}" destId="{75A4CE1D-17A3-4989-8FC5-18E75DB2001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0857407-A54E-463B-B316-F6155F58F971}"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AB654720-4679-4C91-A6AA-901BBADFD52B}">
      <dgm:prSet custT="1"/>
      <dgm:spPr/>
      <dgm:t>
        <a:bodyPr/>
        <a:lstStyle/>
        <a:p>
          <a:pPr rtl="0">
            <a:lnSpc>
              <a:spcPct val="100000"/>
            </a:lnSpc>
          </a:pPr>
          <a:r>
            <a:rPr lang="en-GB" sz="1200" dirty="0">
              <a:latin typeface="Arial"/>
              <a:ea typeface="+mn-ea"/>
              <a:cs typeface="+mn-cs"/>
            </a:rPr>
            <a:t>The comparison shows a scope of work where women's presence and leadership are growing positively, although there is still a variation in the overall numbers and representation at the highest level in comparison to men. However, Women are underrepresented in traditional fields like mechanical and electrical engineering, hold less than 10% of senior roles, and are often excluded from core tasks due to safety-based biases. Family expectations and lack of workplace support further disrupt their careers (Fan et al., 2025).</a:t>
          </a:r>
          <a:endParaRPr lang="en-US" sz="1200" dirty="0">
            <a:latin typeface="Arial"/>
            <a:ea typeface="+mn-ea"/>
            <a:cs typeface="+mn-cs"/>
          </a:endParaRPr>
        </a:p>
      </dgm:t>
    </dgm:pt>
    <dgm:pt modelId="{257AAE19-72BE-4ADE-858E-3B85AD1CCBF7}" type="parTrans" cxnId="{3E8CF955-B5D1-4B72-AE3B-2E26986EBC71}">
      <dgm:prSet/>
      <dgm:spPr/>
      <dgm:t>
        <a:bodyPr/>
        <a:lstStyle/>
        <a:p>
          <a:endParaRPr lang="en-US"/>
        </a:p>
      </dgm:t>
    </dgm:pt>
    <dgm:pt modelId="{27124A40-EA17-4774-8A59-9214ED757E24}" type="sibTrans" cxnId="{3E8CF955-B5D1-4B72-AE3B-2E26986EBC71}">
      <dgm:prSet/>
      <dgm:spPr/>
      <dgm:t>
        <a:bodyPr/>
        <a:lstStyle/>
        <a:p>
          <a:endParaRPr lang="en-US"/>
        </a:p>
      </dgm:t>
    </dgm:pt>
    <dgm:pt modelId="{CF799C62-B490-423D-AF83-47B921D6A664}" type="pres">
      <dgm:prSet presAssocID="{A0857407-A54E-463B-B316-F6155F58F971}" presName="root" presStyleCnt="0">
        <dgm:presLayoutVars>
          <dgm:dir/>
          <dgm:resizeHandles val="exact"/>
        </dgm:presLayoutVars>
      </dgm:prSet>
      <dgm:spPr/>
    </dgm:pt>
    <dgm:pt modelId="{6BCD69E6-3658-48DD-A18C-676A6A188789}" type="pres">
      <dgm:prSet presAssocID="{AB654720-4679-4C91-A6AA-901BBADFD52B}" presName="compNode" presStyleCnt="0"/>
      <dgm:spPr/>
    </dgm:pt>
    <dgm:pt modelId="{E2E3A189-2F31-4756-9EB5-D7EEA1DE7C36}" type="pres">
      <dgm:prSet presAssocID="{AB654720-4679-4C91-A6AA-901BBADFD52B}"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7DCBDB18-38A0-4FC6-945F-C73A95683F8C}" type="pres">
      <dgm:prSet presAssocID="{AB654720-4679-4C91-A6AA-901BBADFD52B}" presName="spaceRect" presStyleCnt="0"/>
      <dgm:spPr/>
    </dgm:pt>
    <dgm:pt modelId="{F94F62EC-3C67-4D63-8052-5310F8E6204E}" type="pres">
      <dgm:prSet presAssocID="{AB654720-4679-4C91-A6AA-901BBADFD52B}" presName="textRect" presStyleLbl="revTx" presStyleIdx="0" presStyleCnt="1">
        <dgm:presLayoutVars>
          <dgm:chMax val="1"/>
          <dgm:chPref val="1"/>
        </dgm:presLayoutVars>
      </dgm:prSet>
      <dgm:spPr/>
    </dgm:pt>
  </dgm:ptLst>
  <dgm:cxnLst>
    <dgm:cxn modelId="{95CD5C62-124A-4C10-BEC4-6F213D6CA6BD}" type="presOf" srcId="{AB654720-4679-4C91-A6AA-901BBADFD52B}" destId="{F94F62EC-3C67-4D63-8052-5310F8E6204E}" srcOrd="0" destOrd="0" presId="urn:microsoft.com/office/officeart/2018/2/layout/IconLabelList"/>
    <dgm:cxn modelId="{3E8CF955-B5D1-4B72-AE3B-2E26986EBC71}" srcId="{A0857407-A54E-463B-B316-F6155F58F971}" destId="{AB654720-4679-4C91-A6AA-901BBADFD52B}" srcOrd="0" destOrd="0" parTransId="{257AAE19-72BE-4ADE-858E-3B85AD1CCBF7}" sibTransId="{27124A40-EA17-4774-8A59-9214ED757E24}"/>
    <dgm:cxn modelId="{4E1106FB-C8A3-40FC-9B95-68BCA8449A85}" type="presOf" srcId="{A0857407-A54E-463B-B316-F6155F58F971}" destId="{CF799C62-B490-423D-AF83-47B921D6A664}" srcOrd="0" destOrd="0" presId="urn:microsoft.com/office/officeart/2018/2/layout/IconLabelList"/>
    <dgm:cxn modelId="{F541EC58-96B0-4AE9-9D2E-87B768515017}" type="presParOf" srcId="{CF799C62-B490-423D-AF83-47B921D6A664}" destId="{6BCD69E6-3658-48DD-A18C-676A6A188789}" srcOrd="0" destOrd="0" presId="urn:microsoft.com/office/officeart/2018/2/layout/IconLabelList"/>
    <dgm:cxn modelId="{EE86D026-6632-4A83-ABB7-7A3A4DB08571}" type="presParOf" srcId="{6BCD69E6-3658-48DD-A18C-676A6A188789}" destId="{E2E3A189-2F31-4756-9EB5-D7EEA1DE7C36}" srcOrd="0" destOrd="0" presId="urn:microsoft.com/office/officeart/2018/2/layout/IconLabelList"/>
    <dgm:cxn modelId="{5969857B-814C-4A9D-AAF7-A0492A4125DC}" type="presParOf" srcId="{6BCD69E6-3658-48DD-A18C-676A6A188789}" destId="{7DCBDB18-38A0-4FC6-945F-C73A95683F8C}" srcOrd="1" destOrd="0" presId="urn:microsoft.com/office/officeart/2018/2/layout/IconLabelList"/>
    <dgm:cxn modelId="{B7649F21-BA21-4CE8-8E8D-2294F929377E}" type="presParOf" srcId="{6BCD69E6-3658-48DD-A18C-676A6A188789}" destId="{F94F62EC-3C67-4D63-8052-5310F8E6204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A561F1F-2FAE-4FD6-A967-6BBF3A8C4734}"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C97BF8F2-5DF8-4840-982D-8D852D48DDB1}">
      <dgm:prSet custT="1"/>
      <dgm:spPr/>
      <dgm:t>
        <a:bodyPr/>
        <a:lstStyle/>
        <a:p>
          <a:r>
            <a:rPr lang="en-GB" sz="1200" dirty="0">
              <a:latin typeface="Arial"/>
              <a:cs typeface="Arial"/>
            </a:rPr>
            <a:t>Organisations within the mechanical engineering industry vary widely in how they hire women. Larger companies often have dedicated formation strategies, although hiring rates vary considerably between organisations. </a:t>
          </a:r>
          <a:endParaRPr lang="en-US" sz="1200" dirty="0">
            <a:latin typeface="Arial"/>
            <a:cs typeface="Arial"/>
          </a:endParaRPr>
        </a:p>
      </dgm:t>
    </dgm:pt>
    <dgm:pt modelId="{E915CE6D-6C3E-4360-BB8E-2C6E0C9321B6}" type="parTrans" cxnId="{45E976D2-4F4B-44B1-B707-98A099A3A120}">
      <dgm:prSet/>
      <dgm:spPr/>
      <dgm:t>
        <a:bodyPr/>
        <a:lstStyle/>
        <a:p>
          <a:endParaRPr lang="en-US"/>
        </a:p>
      </dgm:t>
    </dgm:pt>
    <dgm:pt modelId="{ACC5F199-9082-4926-848A-032BF021BE50}" type="sibTrans" cxnId="{45E976D2-4F4B-44B1-B707-98A099A3A120}">
      <dgm:prSet/>
      <dgm:spPr/>
      <dgm:t>
        <a:bodyPr/>
        <a:lstStyle/>
        <a:p>
          <a:endParaRPr lang="en-US"/>
        </a:p>
      </dgm:t>
    </dgm:pt>
    <dgm:pt modelId="{F330FC35-409A-44FE-B988-2C8BF19F8BA7}">
      <dgm:prSet/>
      <dgm:spPr/>
      <dgm:t>
        <a:bodyPr/>
        <a:lstStyle/>
        <a:p>
          <a:r>
            <a:rPr lang="en-GB" sz="1200" dirty="0">
              <a:latin typeface="Arial"/>
              <a:cs typeface="Arial"/>
            </a:rPr>
            <a:t>Research shows that even when women are employed, they are more likely to be assigned to non-technical roles due to dynamics and social stereotype (Schauer et al., 2025). </a:t>
          </a:r>
          <a:endParaRPr lang="en-US" sz="1200" dirty="0">
            <a:latin typeface="Arial"/>
            <a:cs typeface="Arial"/>
          </a:endParaRPr>
        </a:p>
      </dgm:t>
    </dgm:pt>
    <dgm:pt modelId="{77A368C1-D02E-4FFC-835B-FF1A517EAB62}" type="parTrans" cxnId="{9DE85545-308A-4711-B769-BF0DF61CACF1}">
      <dgm:prSet/>
      <dgm:spPr/>
      <dgm:t>
        <a:bodyPr/>
        <a:lstStyle/>
        <a:p>
          <a:endParaRPr lang="en-US"/>
        </a:p>
      </dgm:t>
    </dgm:pt>
    <dgm:pt modelId="{A7E0526C-CFD8-4D30-979C-91F282A90623}" type="sibTrans" cxnId="{9DE85545-308A-4711-B769-BF0DF61CACF1}">
      <dgm:prSet/>
      <dgm:spPr/>
      <dgm:t>
        <a:bodyPr/>
        <a:lstStyle/>
        <a:p>
          <a:endParaRPr lang="en-US"/>
        </a:p>
      </dgm:t>
    </dgm:pt>
    <dgm:pt modelId="{C6FB6830-F1C6-465B-A9F0-23A764C871FB}">
      <dgm:prSet/>
      <dgm:spPr/>
      <dgm:t>
        <a:bodyPr/>
        <a:lstStyle/>
        <a:p>
          <a:r>
            <a:rPr lang="en-GB" sz="1200" dirty="0">
              <a:latin typeface="Arial"/>
              <a:cs typeface="Arial"/>
            </a:rPr>
            <a:t>Women in engineering gravitate towards aspects of the field that rely more on interpersonal skills than on core technical engineering tasks, they may experience a weaker sense of personal identity compared to men. The distinction is typically found in the gender differences for various engineering components Campos-García and José Ángel Zúñiga-Vicente, 2019).</a:t>
          </a:r>
          <a:endParaRPr lang="en-US" sz="1200" dirty="0">
            <a:latin typeface="Arial"/>
            <a:cs typeface="Arial"/>
          </a:endParaRPr>
        </a:p>
      </dgm:t>
    </dgm:pt>
    <dgm:pt modelId="{056024B8-75D0-40B7-98BB-B172B50A8B30}" type="parTrans" cxnId="{4F0F898B-53B7-451F-A8F9-C1448817D3E4}">
      <dgm:prSet/>
      <dgm:spPr/>
      <dgm:t>
        <a:bodyPr/>
        <a:lstStyle/>
        <a:p>
          <a:endParaRPr lang="en-US"/>
        </a:p>
      </dgm:t>
    </dgm:pt>
    <dgm:pt modelId="{6833C6C9-AD15-49AC-A8A6-C0FD5A1725E9}" type="sibTrans" cxnId="{4F0F898B-53B7-451F-A8F9-C1448817D3E4}">
      <dgm:prSet/>
      <dgm:spPr/>
      <dgm:t>
        <a:bodyPr/>
        <a:lstStyle/>
        <a:p>
          <a:endParaRPr lang="en-US"/>
        </a:p>
      </dgm:t>
    </dgm:pt>
    <dgm:pt modelId="{1AC5D32F-03BE-46BD-8F6D-6ED0636F8637}" type="pres">
      <dgm:prSet presAssocID="{3A561F1F-2FAE-4FD6-A967-6BBF3A8C4734}" presName="Name0" presStyleCnt="0">
        <dgm:presLayoutVars>
          <dgm:dir/>
          <dgm:resizeHandles val="exact"/>
        </dgm:presLayoutVars>
      </dgm:prSet>
      <dgm:spPr/>
    </dgm:pt>
    <dgm:pt modelId="{64D2EA73-31FC-4910-9037-F041B27D9169}" type="pres">
      <dgm:prSet presAssocID="{C97BF8F2-5DF8-4840-982D-8D852D48DDB1}" presName="node" presStyleLbl="node1" presStyleIdx="0" presStyleCnt="3">
        <dgm:presLayoutVars>
          <dgm:bulletEnabled val="1"/>
        </dgm:presLayoutVars>
      </dgm:prSet>
      <dgm:spPr/>
    </dgm:pt>
    <dgm:pt modelId="{EBE52D50-A15A-4CD3-BECA-91D7F6F22F2C}" type="pres">
      <dgm:prSet presAssocID="{ACC5F199-9082-4926-848A-032BF021BE50}" presName="sibTrans" presStyleLbl="sibTrans2D1" presStyleIdx="0" presStyleCnt="2"/>
      <dgm:spPr/>
    </dgm:pt>
    <dgm:pt modelId="{8C801542-1A96-4119-9A29-1DBEFEAEBF82}" type="pres">
      <dgm:prSet presAssocID="{ACC5F199-9082-4926-848A-032BF021BE50}" presName="connectorText" presStyleLbl="sibTrans2D1" presStyleIdx="0" presStyleCnt="2"/>
      <dgm:spPr/>
    </dgm:pt>
    <dgm:pt modelId="{93E91936-100A-41AC-A097-5F4BBC401131}" type="pres">
      <dgm:prSet presAssocID="{F330FC35-409A-44FE-B988-2C8BF19F8BA7}" presName="node" presStyleLbl="node1" presStyleIdx="1" presStyleCnt="3">
        <dgm:presLayoutVars>
          <dgm:bulletEnabled val="1"/>
        </dgm:presLayoutVars>
      </dgm:prSet>
      <dgm:spPr/>
    </dgm:pt>
    <dgm:pt modelId="{81999A07-08B5-447F-8B4F-71BDCF30E94D}" type="pres">
      <dgm:prSet presAssocID="{A7E0526C-CFD8-4D30-979C-91F282A90623}" presName="sibTrans" presStyleLbl="sibTrans2D1" presStyleIdx="1" presStyleCnt="2"/>
      <dgm:spPr/>
    </dgm:pt>
    <dgm:pt modelId="{3DE81DCC-8982-4504-90BF-0EA3326F4CE1}" type="pres">
      <dgm:prSet presAssocID="{A7E0526C-CFD8-4D30-979C-91F282A90623}" presName="connectorText" presStyleLbl="sibTrans2D1" presStyleIdx="1" presStyleCnt="2"/>
      <dgm:spPr/>
    </dgm:pt>
    <dgm:pt modelId="{8C80AA24-9E41-4AB3-BF68-605EEEACFAD3}" type="pres">
      <dgm:prSet presAssocID="{C6FB6830-F1C6-465B-A9F0-23A764C871FB}" presName="node" presStyleLbl="node1" presStyleIdx="2" presStyleCnt="3">
        <dgm:presLayoutVars>
          <dgm:bulletEnabled val="1"/>
        </dgm:presLayoutVars>
      </dgm:prSet>
      <dgm:spPr/>
    </dgm:pt>
  </dgm:ptLst>
  <dgm:cxnLst>
    <dgm:cxn modelId="{2C82420C-0A2E-450D-BCE0-17E6941222B3}" type="presOf" srcId="{F330FC35-409A-44FE-B988-2C8BF19F8BA7}" destId="{93E91936-100A-41AC-A097-5F4BBC401131}" srcOrd="0" destOrd="0" presId="urn:microsoft.com/office/officeart/2005/8/layout/process1"/>
    <dgm:cxn modelId="{8FB1020E-41A9-4FDF-803C-4921D2E53B94}" type="presOf" srcId="{A7E0526C-CFD8-4D30-979C-91F282A90623}" destId="{3DE81DCC-8982-4504-90BF-0EA3326F4CE1}" srcOrd="1" destOrd="0" presId="urn:microsoft.com/office/officeart/2005/8/layout/process1"/>
    <dgm:cxn modelId="{EE835727-B414-4B6D-9A81-A968E64F229D}" type="presOf" srcId="{ACC5F199-9082-4926-848A-032BF021BE50}" destId="{EBE52D50-A15A-4CD3-BECA-91D7F6F22F2C}" srcOrd="0" destOrd="0" presId="urn:microsoft.com/office/officeart/2005/8/layout/process1"/>
    <dgm:cxn modelId="{578DCE3C-67E9-4EAC-AF03-71479D41796E}" type="presOf" srcId="{3A561F1F-2FAE-4FD6-A967-6BBF3A8C4734}" destId="{1AC5D32F-03BE-46BD-8F6D-6ED0636F8637}" srcOrd="0" destOrd="0" presId="urn:microsoft.com/office/officeart/2005/8/layout/process1"/>
    <dgm:cxn modelId="{9DE85545-308A-4711-B769-BF0DF61CACF1}" srcId="{3A561F1F-2FAE-4FD6-A967-6BBF3A8C4734}" destId="{F330FC35-409A-44FE-B988-2C8BF19F8BA7}" srcOrd="1" destOrd="0" parTransId="{77A368C1-D02E-4FFC-835B-FF1A517EAB62}" sibTransId="{A7E0526C-CFD8-4D30-979C-91F282A90623}"/>
    <dgm:cxn modelId="{4EFC1585-1F19-455A-9349-CC13A410ED4B}" type="presOf" srcId="{C6FB6830-F1C6-465B-A9F0-23A764C871FB}" destId="{8C80AA24-9E41-4AB3-BF68-605EEEACFAD3}" srcOrd="0" destOrd="0" presId="urn:microsoft.com/office/officeart/2005/8/layout/process1"/>
    <dgm:cxn modelId="{4F0F898B-53B7-451F-A8F9-C1448817D3E4}" srcId="{3A561F1F-2FAE-4FD6-A967-6BBF3A8C4734}" destId="{C6FB6830-F1C6-465B-A9F0-23A764C871FB}" srcOrd="2" destOrd="0" parTransId="{056024B8-75D0-40B7-98BB-B172B50A8B30}" sibTransId="{6833C6C9-AD15-49AC-A8A6-C0FD5A1725E9}"/>
    <dgm:cxn modelId="{FB7A889B-CEFE-4044-8B96-DC0F79EDA189}" type="presOf" srcId="{ACC5F199-9082-4926-848A-032BF021BE50}" destId="{8C801542-1A96-4119-9A29-1DBEFEAEBF82}" srcOrd="1" destOrd="0" presId="urn:microsoft.com/office/officeart/2005/8/layout/process1"/>
    <dgm:cxn modelId="{45E976D2-4F4B-44B1-B707-98A099A3A120}" srcId="{3A561F1F-2FAE-4FD6-A967-6BBF3A8C4734}" destId="{C97BF8F2-5DF8-4840-982D-8D852D48DDB1}" srcOrd="0" destOrd="0" parTransId="{E915CE6D-6C3E-4360-BB8E-2C6E0C9321B6}" sibTransId="{ACC5F199-9082-4926-848A-032BF021BE50}"/>
    <dgm:cxn modelId="{1636E2EE-6209-4EE1-8D6E-A8B78BB9008F}" type="presOf" srcId="{C97BF8F2-5DF8-4840-982D-8D852D48DDB1}" destId="{64D2EA73-31FC-4910-9037-F041B27D9169}" srcOrd="0" destOrd="0" presId="urn:microsoft.com/office/officeart/2005/8/layout/process1"/>
    <dgm:cxn modelId="{DFE630F5-D1A7-4970-8BE6-0021647795F3}" type="presOf" srcId="{A7E0526C-CFD8-4D30-979C-91F282A90623}" destId="{81999A07-08B5-447F-8B4F-71BDCF30E94D}" srcOrd="0" destOrd="0" presId="urn:microsoft.com/office/officeart/2005/8/layout/process1"/>
    <dgm:cxn modelId="{F726FDED-16DF-46D8-936F-05D3EB152A9B}" type="presParOf" srcId="{1AC5D32F-03BE-46BD-8F6D-6ED0636F8637}" destId="{64D2EA73-31FC-4910-9037-F041B27D9169}" srcOrd="0" destOrd="0" presId="urn:microsoft.com/office/officeart/2005/8/layout/process1"/>
    <dgm:cxn modelId="{D92C2FD1-B2EC-41AB-89C8-448AB3CC2FF8}" type="presParOf" srcId="{1AC5D32F-03BE-46BD-8F6D-6ED0636F8637}" destId="{EBE52D50-A15A-4CD3-BECA-91D7F6F22F2C}" srcOrd="1" destOrd="0" presId="urn:microsoft.com/office/officeart/2005/8/layout/process1"/>
    <dgm:cxn modelId="{A0C056F4-40BB-4254-86B5-730A3A25417B}" type="presParOf" srcId="{EBE52D50-A15A-4CD3-BECA-91D7F6F22F2C}" destId="{8C801542-1A96-4119-9A29-1DBEFEAEBF82}" srcOrd="0" destOrd="0" presId="urn:microsoft.com/office/officeart/2005/8/layout/process1"/>
    <dgm:cxn modelId="{ED89A443-F1F7-429D-B5E9-BB0316DB3DAE}" type="presParOf" srcId="{1AC5D32F-03BE-46BD-8F6D-6ED0636F8637}" destId="{93E91936-100A-41AC-A097-5F4BBC401131}" srcOrd="2" destOrd="0" presId="urn:microsoft.com/office/officeart/2005/8/layout/process1"/>
    <dgm:cxn modelId="{279B6E5F-D245-477C-A1E4-02C50B33174E}" type="presParOf" srcId="{1AC5D32F-03BE-46BD-8F6D-6ED0636F8637}" destId="{81999A07-08B5-447F-8B4F-71BDCF30E94D}" srcOrd="3" destOrd="0" presId="urn:microsoft.com/office/officeart/2005/8/layout/process1"/>
    <dgm:cxn modelId="{2F46EBA0-96A5-43ED-BACE-EB4A10D426D3}" type="presParOf" srcId="{81999A07-08B5-447F-8B4F-71BDCF30E94D}" destId="{3DE81DCC-8982-4504-90BF-0EA3326F4CE1}" srcOrd="0" destOrd="0" presId="urn:microsoft.com/office/officeart/2005/8/layout/process1"/>
    <dgm:cxn modelId="{AA52398D-5245-4575-BF0E-7F7D52BE1A25}" type="presParOf" srcId="{1AC5D32F-03BE-46BD-8F6D-6ED0636F8637}" destId="{8C80AA24-9E41-4AB3-BF68-605EEEACFAD3}"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CDA8AB8-0F2A-480A-87FF-62353EB3FA4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0A86951-FF89-4462-BDBC-43CA7FD5C1EC}">
      <dgm:prSet custT="1"/>
      <dgm:spPr/>
      <dgm:t>
        <a:bodyPr/>
        <a:lstStyle/>
        <a:p>
          <a:r>
            <a:rPr lang="en-GB" sz="1200" dirty="0">
              <a:latin typeface="Arial"/>
              <a:cs typeface="Arial"/>
            </a:rPr>
            <a:t>If women in engineering gravitate towards aspects of the field that rely more on interpersonal skills than on core technical engineering tasks, they may experience a weaker sense of personal identity compared to men. The distinction is typically found in the gender differences for various engineering components  (Patrick, Riegle-Crumb and Borrego, 2021). </a:t>
          </a:r>
          <a:endParaRPr lang="en-US" sz="1200" dirty="0">
            <a:latin typeface="Arial"/>
            <a:cs typeface="Arial"/>
          </a:endParaRPr>
        </a:p>
      </dgm:t>
    </dgm:pt>
    <dgm:pt modelId="{AAA5A37E-AE28-486E-99D8-957C8259EC17}" type="parTrans" cxnId="{D30637E4-F7A5-48CE-9D3C-F004D477D63D}">
      <dgm:prSet/>
      <dgm:spPr/>
      <dgm:t>
        <a:bodyPr/>
        <a:lstStyle/>
        <a:p>
          <a:endParaRPr lang="en-US"/>
        </a:p>
      </dgm:t>
    </dgm:pt>
    <dgm:pt modelId="{C893F546-8C35-49BF-A186-F4091DD3C551}" type="sibTrans" cxnId="{D30637E4-F7A5-48CE-9D3C-F004D477D63D}">
      <dgm:prSet/>
      <dgm:spPr/>
      <dgm:t>
        <a:bodyPr/>
        <a:lstStyle/>
        <a:p>
          <a:endParaRPr lang="en-US"/>
        </a:p>
      </dgm:t>
    </dgm:pt>
    <dgm:pt modelId="{FF81DA2B-1028-4CCE-A5CE-55AEA00693B7}">
      <dgm:prSet custT="1"/>
      <dgm:spPr/>
      <dgm:t>
        <a:bodyPr/>
        <a:lstStyle/>
        <a:p>
          <a:pPr rtl="0"/>
          <a:r>
            <a:rPr lang="en-GB" sz="1200" dirty="0">
              <a:latin typeface="Arial"/>
              <a:ea typeface="Calibri"/>
              <a:cs typeface="Arial"/>
            </a:rPr>
            <a:t>The focal point is to closing the gap to ensure a more unbiased and ideal leadership industry. </a:t>
          </a:r>
          <a:endParaRPr lang="en-US" sz="1200" dirty="0">
            <a:latin typeface="Arial"/>
            <a:ea typeface="Calibri"/>
            <a:cs typeface="Arial"/>
          </a:endParaRPr>
        </a:p>
      </dgm:t>
    </dgm:pt>
    <dgm:pt modelId="{7554C778-0D75-493A-B468-DB320003AD70}" type="parTrans" cxnId="{5A9D5C2E-6454-480A-97AD-EDF1907C5036}">
      <dgm:prSet/>
      <dgm:spPr/>
      <dgm:t>
        <a:bodyPr/>
        <a:lstStyle/>
        <a:p>
          <a:endParaRPr lang="en-US"/>
        </a:p>
      </dgm:t>
    </dgm:pt>
    <dgm:pt modelId="{062D4419-F396-4226-95BB-68D7DC91AE29}" type="sibTrans" cxnId="{5A9D5C2E-6454-480A-97AD-EDF1907C5036}">
      <dgm:prSet/>
      <dgm:spPr/>
      <dgm:t>
        <a:bodyPr/>
        <a:lstStyle/>
        <a:p>
          <a:endParaRPr lang="en-US"/>
        </a:p>
      </dgm:t>
    </dgm:pt>
    <dgm:pt modelId="{83BF6209-BA1D-4D2A-91FC-F833D3928B80}" type="pres">
      <dgm:prSet presAssocID="{ACDA8AB8-0F2A-480A-87FF-62353EB3FA4B}" presName="root" presStyleCnt="0">
        <dgm:presLayoutVars>
          <dgm:dir/>
          <dgm:resizeHandles val="exact"/>
        </dgm:presLayoutVars>
      </dgm:prSet>
      <dgm:spPr/>
    </dgm:pt>
    <dgm:pt modelId="{70B245F9-B311-4407-881B-A12983A82415}" type="pres">
      <dgm:prSet presAssocID="{80A86951-FF89-4462-BDBC-43CA7FD5C1EC}" presName="compNode" presStyleCnt="0"/>
      <dgm:spPr/>
    </dgm:pt>
    <dgm:pt modelId="{D9F6C718-FC62-4D8B-A719-461D1620FAF0}" type="pres">
      <dgm:prSet presAssocID="{80A86951-FF89-4462-BDBC-43CA7FD5C1EC}" presName="bgRect" presStyleLbl="bgShp" presStyleIdx="0" presStyleCnt="2"/>
      <dgm:spPr/>
    </dgm:pt>
    <dgm:pt modelId="{D550955A-9AD4-4A92-876D-40139F3FDFA4}" type="pres">
      <dgm:prSet presAssocID="{80A86951-FF89-4462-BDBC-43CA7FD5C1E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lder"/>
        </a:ext>
      </dgm:extLst>
    </dgm:pt>
    <dgm:pt modelId="{AF1CA8B0-27F5-4DE3-A3FC-FB2CD581E8A3}" type="pres">
      <dgm:prSet presAssocID="{80A86951-FF89-4462-BDBC-43CA7FD5C1EC}" presName="spaceRect" presStyleCnt="0"/>
      <dgm:spPr/>
    </dgm:pt>
    <dgm:pt modelId="{A1A89DCE-849C-4806-8A31-305593D74532}" type="pres">
      <dgm:prSet presAssocID="{80A86951-FF89-4462-BDBC-43CA7FD5C1EC}" presName="parTx" presStyleLbl="revTx" presStyleIdx="0" presStyleCnt="2">
        <dgm:presLayoutVars>
          <dgm:chMax val="0"/>
          <dgm:chPref val="0"/>
        </dgm:presLayoutVars>
      </dgm:prSet>
      <dgm:spPr/>
    </dgm:pt>
    <dgm:pt modelId="{9E9A4220-4C97-4A0F-9E5A-CF2247DC8193}" type="pres">
      <dgm:prSet presAssocID="{C893F546-8C35-49BF-A186-F4091DD3C551}" presName="sibTrans" presStyleCnt="0"/>
      <dgm:spPr/>
    </dgm:pt>
    <dgm:pt modelId="{317F319F-312F-452F-80E9-C9DFD7371A38}" type="pres">
      <dgm:prSet presAssocID="{FF81DA2B-1028-4CCE-A5CE-55AEA00693B7}" presName="compNode" presStyleCnt="0"/>
      <dgm:spPr/>
    </dgm:pt>
    <dgm:pt modelId="{53F56D7B-AC80-40EC-BC38-2316084FEBEA}" type="pres">
      <dgm:prSet presAssocID="{FF81DA2B-1028-4CCE-A5CE-55AEA00693B7}" presName="bgRect" presStyleLbl="bgShp" presStyleIdx="1" presStyleCnt="2"/>
      <dgm:spPr/>
    </dgm:pt>
    <dgm:pt modelId="{BCE1D150-F721-4089-82B4-4C13419D2DBD}" type="pres">
      <dgm:prSet presAssocID="{FF81DA2B-1028-4CCE-A5CE-55AEA00693B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45778AE6-7E44-4FAB-9DFF-ACBA02143EA5}" type="pres">
      <dgm:prSet presAssocID="{FF81DA2B-1028-4CCE-A5CE-55AEA00693B7}" presName="spaceRect" presStyleCnt="0"/>
      <dgm:spPr/>
    </dgm:pt>
    <dgm:pt modelId="{903579EF-34CF-499A-88E6-DE0035E6DA8C}" type="pres">
      <dgm:prSet presAssocID="{FF81DA2B-1028-4CCE-A5CE-55AEA00693B7}" presName="parTx" presStyleLbl="revTx" presStyleIdx="1" presStyleCnt="2">
        <dgm:presLayoutVars>
          <dgm:chMax val="0"/>
          <dgm:chPref val="0"/>
        </dgm:presLayoutVars>
      </dgm:prSet>
      <dgm:spPr/>
    </dgm:pt>
  </dgm:ptLst>
  <dgm:cxnLst>
    <dgm:cxn modelId="{B2E61A05-26FB-4E0C-B718-486E45343D06}" type="presOf" srcId="{80A86951-FF89-4462-BDBC-43CA7FD5C1EC}" destId="{A1A89DCE-849C-4806-8A31-305593D74532}" srcOrd="0" destOrd="0" presId="urn:microsoft.com/office/officeart/2018/2/layout/IconVerticalSolidList"/>
    <dgm:cxn modelId="{341B2F07-E07F-46BE-9AC8-29721A943EB6}" type="presOf" srcId="{ACDA8AB8-0F2A-480A-87FF-62353EB3FA4B}" destId="{83BF6209-BA1D-4D2A-91FC-F833D3928B80}" srcOrd="0" destOrd="0" presId="urn:microsoft.com/office/officeart/2018/2/layout/IconVerticalSolidList"/>
    <dgm:cxn modelId="{5A9D5C2E-6454-480A-97AD-EDF1907C5036}" srcId="{ACDA8AB8-0F2A-480A-87FF-62353EB3FA4B}" destId="{FF81DA2B-1028-4CCE-A5CE-55AEA00693B7}" srcOrd="1" destOrd="0" parTransId="{7554C778-0D75-493A-B468-DB320003AD70}" sibTransId="{062D4419-F396-4226-95BB-68D7DC91AE29}"/>
    <dgm:cxn modelId="{16C35456-C9E2-439E-8266-F5788B90D94F}" type="presOf" srcId="{FF81DA2B-1028-4CCE-A5CE-55AEA00693B7}" destId="{903579EF-34CF-499A-88E6-DE0035E6DA8C}" srcOrd="0" destOrd="0" presId="urn:microsoft.com/office/officeart/2018/2/layout/IconVerticalSolidList"/>
    <dgm:cxn modelId="{D30637E4-F7A5-48CE-9D3C-F004D477D63D}" srcId="{ACDA8AB8-0F2A-480A-87FF-62353EB3FA4B}" destId="{80A86951-FF89-4462-BDBC-43CA7FD5C1EC}" srcOrd="0" destOrd="0" parTransId="{AAA5A37E-AE28-486E-99D8-957C8259EC17}" sibTransId="{C893F546-8C35-49BF-A186-F4091DD3C551}"/>
    <dgm:cxn modelId="{0D08C055-87B9-4E34-A300-5A2D84D3A2A5}" type="presParOf" srcId="{83BF6209-BA1D-4D2A-91FC-F833D3928B80}" destId="{70B245F9-B311-4407-881B-A12983A82415}" srcOrd="0" destOrd="0" presId="urn:microsoft.com/office/officeart/2018/2/layout/IconVerticalSolidList"/>
    <dgm:cxn modelId="{397A7893-4E6E-4126-A753-034CAFB157BE}" type="presParOf" srcId="{70B245F9-B311-4407-881B-A12983A82415}" destId="{D9F6C718-FC62-4D8B-A719-461D1620FAF0}" srcOrd="0" destOrd="0" presId="urn:microsoft.com/office/officeart/2018/2/layout/IconVerticalSolidList"/>
    <dgm:cxn modelId="{026A715C-A74E-4372-9EA0-59596A1CEF36}" type="presParOf" srcId="{70B245F9-B311-4407-881B-A12983A82415}" destId="{D550955A-9AD4-4A92-876D-40139F3FDFA4}" srcOrd="1" destOrd="0" presId="urn:microsoft.com/office/officeart/2018/2/layout/IconVerticalSolidList"/>
    <dgm:cxn modelId="{FB1DCBCC-2CF7-4717-83FE-2EEE590F2ABE}" type="presParOf" srcId="{70B245F9-B311-4407-881B-A12983A82415}" destId="{AF1CA8B0-27F5-4DE3-A3FC-FB2CD581E8A3}" srcOrd="2" destOrd="0" presId="urn:microsoft.com/office/officeart/2018/2/layout/IconVerticalSolidList"/>
    <dgm:cxn modelId="{6986923E-237B-42F2-81DF-4EE280F4F347}" type="presParOf" srcId="{70B245F9-B311-4407-881B-A12983A82415}" destId="{A1A89DCE-849C-4806-8A31-305593D74532}" srcOrd="3" destOrd="0" presId="urn:microsoft.com/office/officeart/2018/2/layout/IconVerticalSolidList"/>
    <dgm:cxn modelId="{94E0C4BB-A5D8-4CC6-A9CF-6BB8B8C99161}" type="presParOf" srcId="{83BF6209-BA1D-4D2A-91FC-F833D3928B80}" destId="{9E9A4220-4C97-4A0F-9E5A-CF2247DC8193}" srcOrd="1" destOrd="0" presId="urn:microsoft.com/office/officeart/2018/2/layout/IconVerticalSolidList"/>
    <dgm:cxn modelId="{A2436E56-DB7F-45A2-8089-2BA4E41061FC}" type="presParOf" srcId="{83BF6209-BA1D-4D2A-91FC-F833D3928B80}" destId="{317F319F-312F-452F-80E9-C9DFD7371A38}" srcOrd="2" destOrd="0" presId="urn:microsoft.com/office/officeart/2018/2/layout/IconVerticalSolidList"/>
    <dgm:cxn modelId="{20A9B671-88CA-4D2E-B862-78B352414E89}" type="presParOf" srcId="{317F319F-312F-452F-80E9-C9DFD7371A38}" destId="{53F56D7B-AC80-40EC-BC38-2316084FEBEA}" srcOrd="0" destOrd="0" presId="urn:microsoft.com/office/officeart/2018/2/layout/IconVerticalSolidList"/>
    <dgm:cxn modelId="{989BD21E-D273-4A04-A759-19423A02453D}" type="presParOf" srcId="{317F319F-312F-452F-80E9-C9DFD7371A38}" destId="{BCE1D150-F721-4089-82B4-4C13419D2DBD}" srcOrd="1" destOrd="0" presId="urn:microsoft.com/office/officeart/2018/2/layout/IconVerticalSolidList"/>
    <dgm:cxn modelId="{96FA06BD-F93E-4EB4-BFFB-D7099ECE3E96}" type="presParOf" srcId="{317F319F-312F-452F-80E9-C9DFD7371A38}" destId="{45778AE6-7E44-4FAB-9DFF-ACBA02143EA5}" srcOrd="2" destOrd="0" presId="urn:microsoft.com/office/officeart/2018/2/layout/IconVerticalSolidList"/>
    <dgm:cxn modelId="{A858F9A9-A2F1-4EE0-BBB2-0B86A1E8150F}" type="presParOf" srcId="{317F319F-312F-452F-80E9-C9DFD7371A38}" destId="{903579EF-34CF-499A-88E6-DE0035E6DA8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CCE286-0163-44ED-8998-C4B0A094D95A}">
      <dsp:nvSpPr>
        <dsp:cNvPr id="0" name=""/>
        <dsp:cNvSpPr/>
      </dsp:nvSpPr>
      <dsp:spPr>
        <a:xfrm>
          <a:off x="5317" y="0"/>
          <a:ext cx="10880293" cy="373886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Arial"/>
              <a:cs typeface="Arial"/>
            </a:rPr>
            <a:t>Mechanical engineering has increased in recent years. Women make up fewer than 20% of graduates in Mechanical Engineering in both undergraduate and graduate degrees, a field historically associated with heavy industry(Barbrow, Lalwani and Violi, 2025). More women are interested in the role for mechanical engineering.  </a:t>
          </a:r>
          <a:endParaRPr lang="en-US" sz="1200" kern="1200" dirty="0">
            <a:latin typeface="Arial"/>
            <a:cs typeface="Arial"/>
          </a:endParaRPr>
        </a:p>
      </dsp:txBody>
      <dsp:txXfrm>
        <a:off x="114825" y="109508"/>
        <a:ext cx="10661277" cy="35198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794245-D704-4C95-A3AB-7ABDBB31FBDB}">
      <dsp:nvSpPr>
        <dsp:cNvPr id="0" name=""/>
        <dsp:cNvSpPr/>
      </dsp:nvSpPr>
      <dsp:spPr>
        <a:xfrm>
          <a:off x="0" y="1333732"/>
          <a:ext cx="7205472" cy="12168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kern="1200" dirty="0">
              <a:latin typeface="Arial"/>
              <a:cs typeface="Arial"/>
            </a:rPr>
            <a:t>Women occupying  leadership roles have increased. Most women are able to secure a leadership role and become a role model. Whilst others are diligent to result in a positive outcome </a:t>
          </a:r>
          <a:r>
            <a:rPr lang="en-GB" sz="1200" kern="1200" dirty="0">
              <a:latin typeface="Arial"/>
              <a:cs typeface="Times New Roman"/>
            </a:rPr>
            <a:t>(Batz-Barbarich, Strah and Tay, 2024). </a:t>
          </a:r>
          <a:endParaRPr lang="en-US" sz="1200" kern="1200" dirty="0">
            <a:latin typeface="Arial"/>
            <a:cs typeface="Arial"/>
          </a:endParaRPr>
        </a:p>
      </dsp:txBody>
      <dsp:txXfrm>
        <a:off x="59399" y="1393131"/>
        <a:ext cx="7086674" cy="1098002"/>
      </dsp:txXfrm>
    </dsp:sp>
    <dsp:sp modelId="{75A4CE1D-17A3-4989-8FC5-18E75DB20013}">
      <dsp:nvSpPr>
        <dsp:cNvPr id="0" name=""/>
        <dsp:cNvSpPr/>
      </dsp:nvSpPr>
      <dsp:spPr>
        <a:xfrm>
          <a:off x="0" y="2737733"/>
          <a:ext cx="7205472" cy="1216800"/>
        </a:xfrm>
        <a:prstGeom prst="roundRect">
          <a:avLst/>
        </a:prstGeom>
        <a:solidFill>
          <a:schemeClr val="accent2">
            <a:hueOff val="7072097"/>
            <a:satOff val="-26638"/>
            <a:lumOff val="2235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latin typeface="Arial"/>
              <a:cs typeface="Arial"/>
            </a:rPr>
            <a:t>According to </a:t>
          </a:r>
          <a:r>
            <a:rPr lang="en-GB" sz="1200" kern="1200" dirty="0">
              <a:latin typeface="Arial"/>
              <a:cs typeface="Times New Roman"/>
            </a:rPr>
            <a:t>Higgins, (2024) </a:t>
          </a:r>
          <a:r>
            <a:rPr lang="en-GB" sz="1200" kern="1200" dirty="0">
              <a:latin typeface="Arial"/>
              <a:cs typeface="Arial"/>
            </a:rPr>
            <a:t>Mechanical engineering has seen a rise in women. There is no right or wrong answer as whether there has been an increase in numbers overtime. However, it is rapidly increasing every year. In developing countries, a small number of females belonging to a specific social class take engineering as their undergrad program. Women get discouraged due to the male dominating working ambiance and the physical work related to the engineering profession.</a:t>
          </a:r>
          <a:endParaRPr lang="en-GB" sz="1200" kern="1200" dirty="0"/>
        </a:p>
      </dsp:txBody>
      <dsp:txXfrm>
        <a:off x="59399" y="2797132"/>
        <a:ext cx="7086674" cy="1098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E3A189-2F31-4756-9EB5-D7EEA1DE7C36}">
      <dsp:nvSpPr>
        <dsp:cNvPr id="0" name=""/>
        <dsp:cNvSpPr/>
      </dsp:nvSpPr>
      <dsp:spPr>
        <a:xfrm>
          <a:off x="2636207" y="458868"/>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4F62EC-3C67-4D63-8052-5310F8E6204E}">
      <dsp:nvSpPr>
        <dsp:cNvPr id="0" name=""/>
        <dsp:cNvSpPr/>
      </dsp:nvSpPr>
      <dsp:spPr>
        <a:xfrm>
          <a:off x="1448207" y="3032391"/>
          <a:ext cx="4320000" cy="16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rtl="0">
            <a:lnSpc>
              <a:spcPct val="100000"/>
            </a:lnSpc>
            <a:spcBef>
              <a:spcPct val="0"/>
            </a:spcBef>
            <a:spcAft>
              <a:spcPct val="35000"/>
            </a:spcAft>
            <a:buNone/>
          </a:pPr>
          <a:r>
            <a:rPr lang="en-GB" sz="1200" kern="1200" dirty="0">
              <a:latin typeface="Arial"/>
              <a:ea typeface="+mn-ea"/>
              <a:cs typeface="+mn-cs"/>
            </a:rPr>
            <a:t>The comparison shows a scope of work where women's presence and leadership are growing positively, although there is still a variation in the overall numbers and representation at the highest level in comparison to men. However, Women are underrepresented in traditional fields like mechanical and electrical engineering, hold less than 10% of senior roles, and are often excluded from core tasks due to safety-based biases. Family expectations and lack of workplace support further disrupt their careers (Fan et al., 2025).</a:t>
          </a:r>
          <a:endParaRPr lang="en-US" sz="1200" kern="1200" dirty="0">
            <a:latin typeface="Arial"/>
            <a:ea typeface="+mn-ea"/>
            <a:cs typeface="+mn-cs"/>
          </a:endParaRPr>
        </a:p>
      </dsp:txBody>
      <dsp:txXfrm>
        <a:off x="1448207" y="3032391"/>
        <a:ext cx="4320000" cy="16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D2EA73-31FC-4910-9037-F041B27D9169}">
      <dsp:nvSpPr>
        <dsp:cNvPr id="0" name=""/>
        <dsp:cNvSpPr/>
      </dsp:nvSpPr>
      <dsp:spPr>
        <a:xfrm>
          <a:off x="6342" y="1333780"/>
          <a:ext cx="1895718" cy="244369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a:cs typeface="Arial"/>
            </a:rPr>
            <a:t>Organisations within the mechanical engineering industry vary widely in how they hire women. Larger companies often have dedicated formation strategies, although hiring rates vary considerably between organisations. </a:t>
          </a:r>
          <a:endParaRPr lang="en-US" sz="1200" kern="1200" dirty="0">
            <a:latin typeface="Arial"/>
            <a:cs typeface="Arial"/>
          </a:endParaRPr>
        </a:p>
      </dsp:txBody>
      <dsp:txXfrm>
        <a:off x="61866" y="1389304"/>
        <a:ext cx="1784670" cy="2332651"/>
      </dsp:txXfrm>
    </dsp:sp>
    <dsp:sp modelId="{EBE52D50-A15A-4CD3-BECA-91D7F6F22F2C}">
      <dsp:nvSpPr>
        <dsp:cNvPr id="0" name=""/>
        <dsp:cNvSpPr/>
      </dsp:nvSpPr>
      <dsp:spPr>
        <a:xfrm>
          <a:off x="2091633" y="2320560"/>
          <a:ext cx="401892" cy="470138"/>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2091633" y="2414588"/>
        <a:ext cx="281324" cy="282082"/>
      </dsp:txXfrm>
    </dsp:sp>
    <dsp:sp modelId="{93E91936-100A-41AC-A097-5F4BBC401131}">
      <dsp:nvSpPr>
        <dsp:cNvPr id="0" name=""/>
        <dsp:cNvSpPr/>
      </dsp:nvSpPr>
      <dsp:spPr>
        <a:xfrm>
          <a:off x="2660348" y="1333780"/>
          <a:ext cx="1895718" cy="244369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a:cs typeface="Arial"/>
            </a:rPr>
            <a:t>Research shows that even when women are employed, they are more likely to be assigned to non-technical roles due to dynamics and social stereotype (Schauer et al., 2025). </a:t>
          </a:r>
          <a:endParaRPr lang="en-US" sz="1100" kern="1200" dirty="0">
            <a:latin typeface="Arial"/>
            <a:cs typeface="Arial"/>
          </a:endParaRPr>
        </a:p>
      </dsp:txBody>
      <dsp:txXfrm>
        <a:off x="2715872" y="1389304"/>
        <a:ext cx="1784670" cy="2332651"/>
      </dsp:txXfrm>
    </dsp:sp>
    <dsp:sp modelId="{81999A07-08B5-447F-8B4F-71BDCF30E94D}">
      <dsp:nvSpPr>
        <dsp:cNvPr id="0" name=""/>
        <dsp:cNvSpPr/>
      </dsp:nvSpPr>
      <dsp:spPr>
        <a:xfrm>
          <a:off x="4745639" y="2320560"/>
          <a:ext cx="401892" cy="470138"/>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4745639" y="2414588"/>
        <a:ext cx="281324" cy="282082"/>
      </dsp:txXfrm>
    </dsp:sp>
    <dsp:sp modelId="{8C80AA24-9E41-4AB3-BF68-605EEEACFAD3}">
      <dsp:nvSpPr>
        <dsp:cNvPr id="0" name=""/>
        <dsp:cNvSpPr/>
      </dsp:nvSpPr>
      <dsp:spPr>
        <a:xfrm>
          <a:off x="5314354" y="1333780"/>
          <a:ext cx="1895718" cy="244369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a:cs typeface="Arial"/>
            </a:rPr>
            <a:t>Women in engineering gravitate towards aspects of the field that rely more on interpersonal skills than on core technical engineering tasks, they may experience a weaker sense of personal identity compared to men. The distinction is typically found in the gender differences for various engineering components Campos-García and José Ángel Zúñiga-Vicente, 2019).</a:t>
          </a:r>
          <a:endParaRPr lang="en-US" sz="1100" kern="1200" dirty="0">
            <a:latin typeface="Arial"/>
            <a:cs typeface="Arial"/>
          </a:endParaRPr>
        </a:p>
      </dsp:txBody>
      <dsp:txXfrm>
        <a:off x="5369878" y="1389304"/>
        <a:ext cx="1784670" cy="233265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F6C718-FC62-4D8B-A719-461D1620FAF0}">
      <dsp:nvSpPr>
        <dsp:cNvPr id="0" name=""/>
        <dsp:cNvSpPr/>
      </dsp:nvSpPr>
      <dsp:spPr>
        <a:xfrm>
          <a:off x="0" y="607565"/>
          <a:ext cx="10890929" cy="11216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50955A-9AD4-4A92-876D-40139F3FDFA4}">
      <dsp:nvSpPr>
        <dsp:cNvPr id="0" name=""/>
        <dsp:cNvSpPr/>
      </dsp:nvSpPr>
      <dsp:spPr>
        <a:xfrm>
          <a:off x="339301" y="859938"/>
          <a:ext cx="616912" cy="6169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A89DCE-849C-4806-8A31-305593D74532}">
      <dsp:nvSpPr>
        <dsp:cNvPr id="0" name=""/>
        <dsp:cNvSpPr/>
      </dsp:nvSpPr>
      <dsp:spPr>
        <a:xfrm>
          <a:off x="1295516" y="607565"/>
          <a:ext cx="9595412" cy="1121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09" tIns="118709" rIns="118709" bIns="118709" numCol="1" spcCol="1270" anchor="ctr" anchorCtr="0">
          <a:noAutofit/>
        </a:bodyPr>
        <a:lstStyle/>
        <a:p>
          <a:pPr marL="0" lvl="0" indent="0" algn="l" defTabSz="533400">
            <a:lnSpc>
              <a:spcPct val="90000"/>
            </a:lnSpc>
            <a:spcBef>
              <a:spcPct val="0"/>
            </a:spcBef>
            <a:spcAft>
              <a:spcPct val="35000"/>
            </a:spcAft>
            <a:buNone/>
          </a:pPr>
          <a:r>
            <a:rPr lang="en-GB" sz="1200" kern="1200" dirty="0">
              <a:latin typeface="Arial"/>
              <a:cs typeface="Arial"/>
            </a:rPr>
            <a:t>If women in engineering gravitate towards aspects of the field that rely more on interpersonal skills than on core technical engineering tasks, they may experience a weaker sense of personal identity compared to men. The distinction is typically found in the gender differences for various engineering components  (Patrick, Riegle-Crumb and Borrego, 2021). </a:t>
          </a:r>
          <a:endParaRPr lang="en-US" sz="1200" kern="1200" dirty="0">
            <a:latin typeface="Arial"/>
            <a:cs typeface="Arial"/>
          </a:endParaRPr>
        </a:p>
      </dsp:txBody>
      <dsp:txXfrm>
        <a:off x="1295516" y="607565"/>
        <a:ext cx="9595412" cy="1121658"/>
      </dsp:txXfrm>
    </dsp:sp>
    <dsp:sp modelId="{53F56D7B-AC80-40EC-BC38-2316084FEBEA}">
      <dsp:nvSpPr>
        <dsp:cNvPr id="0" name=""/>
        <dsp:cNvSpPr/>
      </dsp:nvSpPr>
      <dsp:spPr>
        <a:xfrm>
          <a:off x="0" y="2009638"/>
          <a:ext cx="10890929" cy="11216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E1D150-F721-4089-82B4-4C13419D2DBD}">
      <dsp:nvSpPr>
        <dsp:cNvPr id="0" name=""/>
        <dsp:cNvSpPr/>
      </dsp:nvSpPr>
      <dsp:spPr>
        <a:xfrm>
          <a:off x="339301" y="2262012"/>
          <a:ext cx="616912" cy="6169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3579EF-34CF-499A-88E6-DE0035E6DA8C}">
      <dsp:nvSpPr>
        <dsp:cNvPr id="0" name=""/>
        <dsp:cNvSpPr/>
      </dsp:nvSpPr>
      <dsp:spPr>
        <a:xfrm>
          <a:off x="1295516" y="2009638"/>
          <a:ext cx="9595412" cy="1121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09" tIns="118709" rIns="118709" bIns="118709" numCol="1" spcCol="1270" anchor="ctr" anchorCtr="0">
          <a:noAutofit/>
        </a:bodyPr>
        <a:lstStyle/>
        <a:p>
          <a:pPr marL="0" lvl="0" indent="0" algn="l" defTabSz="533400" rtl="0">
            <a:lnSpc>
              <a:spcPct val="90000"/>
            </a:lnSpc>
            <a:spcBef>
              <a:spcPct val="0"/>
            </a:spcBef>
            <a:spcAft>
              <a:spcPct val="35000"/>
            </a:spcAft>
            <a:buNone/>
          </a:pPr>
          <a:r>
            <a:rPr lang="en-GB" sz="1200" kern="1200" dirty="0">
              <a:latin typeface="Arial"/>
              <a:ea typeface="Calibri"/>
              <a:cs typeface="Arial"/>
            </a:rPr>
            <a:t>The focal point is to closing the gap to ensure a more unbiased and ideal leadership industry. </a:t>
          </a:r>
          <a:endParaRPr lang="en-US" sz="1200" kern="1200" dirty="0">
            <a:latin typeface="Arial"/>
            <a:ea typeface="Calibri"/>
            <a:cs typeface="Arial"/>
          </a:endParaRPr>
        </a:p>
      </dsp:txBody>
      <dsp:txXfrm>
        <a:off x="1295516" y="2009638"/>
        <a:ext cx="9595412" cy="1121658"/>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12/1/2025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515138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12/1/2025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496406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12/1/2025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2655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12/1/2025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428713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12/1/2025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38133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12/1/2025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063151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12/1/2025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800643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12/1/2025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55679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12/1/2025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30041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12/1/2025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19259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12/1/2025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65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12/1/2025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7885646"/>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forbes.com/sites/kateduchene/2025/01/22/the-transformative-power-of-women-in-leadership-roles/" TargetMode="External"/><Relationship Id="rId2" Type="http://schemas.openxmlformats.org/officeDocument/2006/relationships/hyperlink" Target="https://peer.asee.org/women-in-mechanical-engineering-representation-trends-in-education-and-the-workforce?utm_source=chatgpt.com"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ect.ac.uk/6-women-engineers-who-shaped-and-are-shaping-future/" TargetMode="External"/><Relationship Id="rId2" Type="http://schemas.openxmlformats.org/officeDocument/2006/relationships/hyperlink" Target="https://escholarship.org/content/qt10h1x721/qt10h1x721.pdf" TargetMode="External"/><Relationship Id="rId1" Type="http://schemas.openxmlformats.org/officeDocument/2006/relationships/slideLayout" Target="../slideLayouts/slideLayout2.xml"/><Relationship Id="rId4" Type="http://schemas.openxmlformats.org/officeDocument/2006/relationships/hyperlink" Target="https://www.mckinsey.com/featured-insights/diversity-and-inclusion/women-in-the-workplace" TargetMode="External"/></Relationships>
</file>

<file path=ppt/slides/_rels/slide26.xml.rels><?xml version="1.0" encoding="UTF-8" standalone="yes"?>
<Relationships xmlns="http://schemas.openxmlformats.org/package/2006/relationships"><Relationship Id="rId2" Type="http://schemas.openxmlformats.org/officeDocument/2006/relationships/hyperlink" Target="https://www.instmc.org/news/68/engineering_uk_report_highlights_drop_in_women_in_engineer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A group of yellow figures and a red figure on the other side">
            <a:extLst>
              <a:ext uri="{FF2B5EF4-FFF2-40B4-BE49-F238E27FC236}">
                <a16:creationId xmlns:a16="http://schemas.microsoft.com/office/drawing/2014/main" id="{A188EBBE-7DF7-7DF3-9B82-167E50FFF89E}"/>
              </a:ext>
            </a:extLst>
          </p:cNvPr>
          <p:cNvPicPr>
            <a:picLocks noChangeAspect="1"/>
          </p:cNvPicPr>
          <p:nvPr/>
        </p:nvPicPr>
        <p:blipFill>
          <a:blip r:embed="rId2"/>
          <a:srcRect l="9092" t="23278" r="-7" b="-7"/>
          <a:stretch>
            <a:fillRect/>
          </a:stretch>
        </p:blipFill>
        <p:spPr>
          <a:xfrm>
            <a:off x="20" y="10"/>
            <a:ext cx="12191979" cy="6857990"/>
          </a:xfrm>
          <a:prstGeom prst="rect">
            <a:avLst/>
          </a:prstGeom>
        </p:spPr>
      </p:pic>
      <p:sp>
        <p:nvSpPr>
          <p:cNvPr id="19" name="Rectangle 18">
            <a:extLst>
              <a:ext uri="{FF2B5EF4-FFF2-40B4-BE49-F238E27FC236}">
                <a16:creationId xmlns:a16="http://schemas.microsoft.com/office/drawing/2014/main" id="{122AB34F-E75C-451A-8410-05B6C249E9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48484"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638061" y="914400"/>
            <a:ext cx="4892948" cy="3427867"/>
          </a:xfrm>
        </p:spPr>
        <p:txBody>
          <a:bodyPr anchor="t">
            <a:normAutofit/>
          </a:bodyPr>
          <a:lstStyle/>
          <a:p>
            <a:pPr algn="r"/>
            <a:r>
              <a:rPr lang="en-GB" sz="5000">
                <a:solidFill>
                  <a:srgbClr val="FFFFFF"/>
                </a:solidFill>
                <a:latin typeface="Arial"/>
                <a:cs typeface="Arial"/>
              </a:rPr>
              <a:t>Contemporary Themes in Leadership and Management </a:t>
            </a:r>
          </a:p>
        </p:txBody>
      </p:sp>
      <p:sp>
        <p:nvSpPr>
          <p:cNvPr id="3" name="Subtitle 2"/>
          <p:cNvSpPr>
            <a:spLocks noGrp="1"/>
          </p:cNvSpPr>
          <p:nvPr>
            <p:ph type="subTitle" idx="1"/>
          </p:nvPr>
        </p:nvSpPr>
        <p:spPr>
          <a:xfrm>
            <a:off x="6589835" y="5253051"/>
            <a:ext cx="4941173" cy="812923"/>
          </a:xfrm>
        </p:spPr>
        <p:txBody>
          <a:bodyPr vert="horz" lIns="91440" tIns="45720" rIns="91440" bIns="45720" rtlCol="0" anchor="t">
            <a:normAutofit/>
          </a:bodyPr>
          <a:lstStyle/>
          <a:p>
            <a:pPr algn="r"/>
            <a:r>
              <a:rPr lang="en-GB">
                <a:solidFill>
                  <a:srgbClr val="FFFFFF"/>
                </a:solidFill>
              </a:rPr>
              <a:t>By Ayasha khatun </a:t>
            </a:r>
          </a:p>
        </p:txBody>
      </p:sp>
      <p:cxnSp>
        <p:nvCxnSpPr>
          <p:cNvPr id="20" name="Straight Connector 19">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38375"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83FEBF8-7E74-640A-6966-CC46DEFC5805}"/>
              </a:ext>
            </a:extLst>
          </p:cNvPr>
          <p:cNvSpPr>
            <a:spLocks noGrp="1"/>
          </p:cNvSpPr>
          <p:nvPr>
            <p:ph type="title"/>
          </p:nvPr>
        </p:nvSpPr>
        <p:spPr>
          <a:xfrm>
            <a:off x="640080" y="914399"/>
            <a:ext cx="10847494" cy="1171069"/>
          </a:xfrm>
        </p:spPr>
        <p:txBody>
          <a:bodyPr anchor="t">
            <a:normAutofit/>
          </a:bodyPr>
          <a:lstStyle/>
          <a:p>
            <a:r>
              <a:rPr lang="en-GB" sz="2000" dirty="0">
                <a:latin typeface="Arial"/>
                <a:cs typeface="Arial"/>
              </a:rPr>
              <a:t>Inspirational quote </a:t>
            </a:r>
          </a:p>
        </p:txBody>
      </p:sp>
      <p:pic>
        <p:nvPicPr>
          <p:cNvPr id="23" name="Graphic 22" descr="Gears">
            <a:extLst>
              <a:ext uri="{FF2B5EF4-FFF2-40B4-BE49-F238E27FC236}">
                <a16:creationId xmlns:a16="http://schemas.microsoft.com/office/drawing/2014/main" id="{E84D3E3D-0586-8414-4C25-75EFC959E68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3232" y="2256287"/>
            <a:ext cx="3760459" cy="3760459"/>
          </a:xfrm>
          <a:prstGeom prst="rect">
            <a:avLst/>
          </a:prstGeom>
        </p:spPr>
      </p:pic>
      <p:sp>
        <p:nvSpPr>
          <p:cNvPr id="3" name="Content Placeholder 2">
            <a:extLst>
              <a:ext uri="{FF2B5EF4-FFF2-40B4-BE49-F238E27FC236}">
                <a16:creationId xmlns:a16="http://schemas.microsoft.com/office/drawing/2014/main" id="{0C2DBBC2-9394-F8AA-1A62-C573F62EF05A}"/>
              </a:ext>
            </a:extLst>
          </p:cNvPr>
          <p:cNvSpPr>
            <a:spLocks noGrp="1"/>
          </p:cNvSpPr>
          <p:nvPr>
            <p:ph idx="1"/>
          </p:nvPr>
        </p:nvSpPr>
        <p:spPr>
          <a:xfrm>
            <a:off x="6915150" y="2256287"/>
            <a:ext cx="4563618" cy="3760459"/>
          </a:xfrm>
        </p:spPr>
        <p:txBody>
          <a:bodyPr vert="horz" lIns="91440" tIns="45720" rIns="91440" bIns="45720" rtlCol="0" anchor="t">
            <a:normAutofit/>
          </a:bodyPr>
          <a:lstStyle/>
          <a:p>
            <a:r>
              <a:rPr lang="en-GB" sz="1200" dirty="0">
                <a:latin typeface="Arial"/>
                <a:ea typeface="+mn-lt"/>
                <a:cs typeface="+mn-lt"/>
              </a:rPr>
              <a:t>"Learning to practice mechanical engineering is a lifetime assignment. New problems are continually demanding new analyses, new measurements, and new experiments for their solution." - Charles F. Shoop</a:t>
            </a:r>
          </a:p>
        </p:txBody>
      </p:sp>
      <p:cxnSp>
        <p:nvCxnSpPr>
          <p:cNvPr id="28" name="Straight Connector 27">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3789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BE2322-EF77-98AD-4CE9-529A1661D5DC}"/>
              </a:ext>
            </a:extLst>
          </p:cNvPr>
          <p:cNvSpPr>
            <a:spLocks noGrp="1"/>
          </p:cNvSpPr>
          <p:nvPr>
            <p:ph type="title"/>
          </p:nvPr>
        </p:nvSpPr>
        <p:spPr>
          <a:xfrm>
            <a:off x="640079" y="570750"/>
            <a:ext cx="10890929" cy="1387934"/>
          </a:xfrm>
        </p:spPr>
        <p:txBody>
          <a:bodyPr anchor="b">
            <a:normAutofit/>
          </a:bodyPr>
          <a:lstStyle/>
          <a:p>
            <a:r>
              <a:rPr lang="en-GB" sz="2000" dirty="0">
                <a:latin typeface="Arial"/>
                <a:cs typeface="Arial"/>
              </a:rPr>
              <a:t>Introduction</a:t>
            </a:r>
          </a:p>
        </p:txBody>
      </p:sp>
      <p:cxnSp>
        <p:nvCxnSpPr>
          <p:cNvPr id="18" name="Straight Connector 17">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CD87B31-0039-BB84-0B49-F54F4163FF99}"/>
              </a:ext>
            </a:extLst>
          </p:cNvPr>
          <p:cNvGraphicFramePr>
            <a:graphicFrameLocks noGrp="1"/>
          </p:cNvGraphicFramePr>
          <p:nvPr>
            <p:ph idx="1"/>
            <p:extLst>
              <p:ext uri="{D42A27DB-BD31-4B8C-83A1-F6EECF244321}">
                <p14:modId xmlns:p14="http://schemas.microsoft.com/office/powerpoint/2010/main" val="2820061720"/>
              </p:ext>
            </p:extLst>
          </p:nvPr>
        </p:nvGraphicFramePr>
        <p:xfrm>
          <a:off x="640079" y="2539840"/>
          <a:ext cx="10890929" cy="373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7624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8FCE029E-5073-4498-8104-8427AA98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E7DA2C19-9A04-E23E-8013-3489A8FC7197}"/>
              </a:ext>
            </a:extLst>
          </p:cNvPr>
          <p:cNvSpPr>
            <a:spLocks noGrp="1"/>
          </p:cNvSpPr>
          <p:nvPr>
            <p:ph type="title"/>
          </p:nvPr>
        </p:nvSpPr>
        <p:spPr>
          <a:xfrm>
            <a:off x="640080" y="914401"/>
            <a:ext cx="3099816" cy="1477817"/>
          </a:xfrm>
        </p:spPr>
        <p:txBody>
          <a:bodyPr>
            <a:normAutofit/>
          </a:bodyPr>
          <a:lstStyle/>
          <a:p>
            <a:pPr>
              <a:lnSpc>
                <a:spcPct val="90000"/>
              </a:lnSpc>
            </a:pPr>
            <a:r>
              <a:rPr lang="en-GB" sz="3100" b="0" dirty="0">
                <a:latin typeface="Arial"/>
                <a:cs typeface="Arial"/>
              </a:rPr>
              <a:t> </a:t>
            </a:r>
            <a:r>
              <a:rPr lang="en-GB" sz="2000" b="0" dirty="0">
                <a:latin typeface="Arial"/>
                <a:cs typeface="Arial"/>
              </a:rPr>
              <a:t>Has the number increased over time </a:t>
            </a:r>
          </a:p>
        </p:txBody>
      </p:sp>
      <p:cxnSp>
        <p:nvCxnSpPr>
          <p:cNvPr id="28" name="Straight Connector 27">
            <a:extLst>
              <a:ext uri="{FF2B5EF4-FFF2-40B4-BE49-F238E27FC236}">
                <a16:creationId xmlns:a16="http://schemas.microsoft.com/office/drawing/2014/main" id="{BEFF515C-2521-4964-9DAC-2BFB8EC86A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74446"/>
            <a:ext cx="3739896" cy="1"/>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1A93B47C-F490-916C-28C1-A5854FB56456}"/>
              </a:ext>
            </a:extLst>
          </p:cNvPr>
          <p:cNvGraphicFramePr>
            <a:graphicFrameLocks noGrp="1"/>
          </p:cNvGraphicFramePr>
          <p:nvPr>
            <p:ph idx="1"/>
            <p:extLst>
              <p:ext uri="{D42A27DB-BD31-4B8C-83A1-F6EECF244321}">
                <p14:modId xmlns:p14="http://schemas.microsoft.com/office/powerpoint/2010/main" val="3269928776"/>
              </p:ext>
            </p:extLst>
          </p:nvPr>
        </p:nvGraphicFramePr>
        <p:xfrm>
          <a:off x="4325537" y="1014984"/>
          <a:ext cx="7205472" cy="52882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5670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8FB93A-B1FE-46AA-00EF-FE7664612980}"/>
              </a:ext>
            </a:extLst>
          </p:cNvPr>
          <p:cNvSpPr>
            <a:spLocks noGrp="1"/>
          </p:cNvSpPr>
          <p:nvPr>
            <p:ph type="title"/>
          </p:nvPr>
        </p:nvSpPr>
        <p:spPr>
          <a:xfrm>
            <a:off x="640080" y="914399"/>
            <a:ext cx="3000587" cy="4160520"/>
          </a:xfrm>
        </p:spPr>
        <p:txBody>
          <a:bodyPr anchor="t">
            <a:normAutofit/>
          </a:bodyPr>
          <a:lstStyle/>
          <a:p>
            <a:r>
              <a:rPr lang="en-GB" sz="2000" b="0" dirty="0">
                <a:latin typeface="Arial"/>
                <a:cs typeface="Arial"/>
              </a:rPr>
              <a:t>Do different organisations within the industry hire more female than others?</a:t>
            </a:r>
            <a:endParaRPr lang="en-US" sz="2000" dirty="0"/>
          </a:p>
        </p:txBody>
      </p:sp>
      <p:cxnSp>
        <p:nvCxnSpPr>
          <p:cNvPr id="21" name="Straight Connector 2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5104124-D8D2-7967-23CA-07F5652C06BC}"/>
              </a:ext>
            </a:extLst>
          </p:cNvPr>
          <p:cNvGraphicFramePr>
            <a:graphicFrameLocks noGrp="1"/>
          </p:cNvGraphicFramePr>
          <p:nvPr>
            <p:ph idx="1"/>
            <p:extLst>
              <p:ext uri="{D42A27DB-BD31-4B8C-83A1-F6EECF244321}">
                <p14:modId xmlns:p14="http://schemas.microsoft.com/office/powerpoint/2010/main" val="2237232921"/>
              </p:ext>
            </p:extLst>
          </p:nvPr>
        </p:nvGraphicFramePr>
        <p:xfrm>
          <a:off x="4060004" y="572505"/>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64768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CF0698-E06B-301E-00F8-20CD53FAEC6D}"/>
              </a:ext>
            </a:extLst>
          </p:cNvPr>
          <p:cNvSpPr>
            <a:spLocks noGrp="1"/>
          </p:cNvSpPr>
          <p:nvPr>
            <p:ph type="title"/>
          </p:nvPr>
        </p:nvSpPr>
        <p:spPr>
          <a:xfrm>
            <a:off x="640080" y="914399"/>
            <a:ext cx="3000587" cy="4160520"/>
          </a:xfrm>
        </p:spPr>
        <p:txBody>
          <a:bodyPr anchor="t">
            <a:normAutofit/>
          </a:bodyPr>
          <a:lstStyle/>
          <a:p>
            <a:r>
              <a:rPr lang="en-GB" sz="2000" b="0" dirty="0">
                <a:latin typeface="Arial"/>
                <a:cs typeface="Arial"/>
              </a:rPr>
              <a:t>More female or male in the engineering sector </a:t>
            </a:r>
          </a:p>
        </p:txBody>
      </p:sp>
      <p:cxnSp>
        <p:nvCxnSpPr>
          <p:cNvPr id="24" name="Straight Connector 23">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8" name="Content Placeholder 2">
            <a:extLst>
              <a:ext uri="{FF2B5EF4-FFF2-40B4-BE49-F238E27FC236}">
                <a16:creationId xmlns:a16="http://schemas.microsoft.com/office/drawing/2014/main" id="{25D92DF8-5170-3E51-6993-8F4131441B8A}"/>
              </a:ext>
            </a:extLst>
          </p:cNvPr>
          <p:cNvGraphicFramePr>
            <a:graphicFrameLocks noGrp="1"/>
          </p:cNvGraphicFramePr>
          <p:nvPr>
            <p:ph idx="1"/>
            <p:extLst>
              <p:ext uri="{D42A27DB-BD31-4B8C-83A1-F6EECF244321}">
                <p14:modId xmlns:p14="http://schemas.microsoft.com/office/powerpoint/2010/main" val="200693728"/>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6885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9A2807-3B13-100C-891A-4A866E310B32}"/>
              </a:ext>
            </a:extLst>
          </p:cNvPr>
          <p:cNvSpPr>
            <a:spLocks noGrp="1"/>
          </p:cNvSpPr>
          <p:nvPr>
            <p:ph type="title"/>
          </p:nvPr>
        </p:nvSpPr>
        <p:spPr>
          <a:xfrm>
            <a:off x="912627" y="983644"/>
            <a:ext cx="9895367" cy="1155954"/>
          </a:xfrm>
        </p:spPr>
        <p:txBody>
          <a:bodyPr vert="horz" lIns="91440" tIns="45720" rIns="91440" bIns="45720" rtlCol="0" anchor="b">
            <a:normAutofit/>
          </a:bodyPr>
          <a:lstStyle/>
          <a:p>
            <a:pPr>
              <a:lnSpc>
                <a:spcPct val="90000"/>
              </a:lnSpc>
            </a:pPr>
            <a:r>
              <a:rPr lang="en-US" sz="2000" dirty="0">
                <a:latin typeface="Arial"/>
                <a:cs typeface="Arial"/>
              </a:rPr>
              <a:t>Successful engineers who have shaped the world </a:t>
            </a:r>
          </a:p>
        </p:txBody>
      </p:sp>
      <p:pic>
        <p:nvPicPr>
          <p:cNvPr id="6" name="Picture 5">
            <a:extLst>
              <a:ext uri="{FF2B5EF4-FFF2-40B4-BE49-F238E27FC236}">
                <a16:creationId xmlns:a16="http://schemas.microsoft.com/office/drawing/2014/main" id="{CD4344CC-2009-ED91-0364-D438F7983B39}"/>
              </a:ext>
            </a:extLst>
          </p:cNvPr>
          <p:cNvPicPr>
            <a:picLocks noChangeAspect="1"/>
          </p:cNvPicPr>
          <p:nvPr/>
        </p:nvPicPr>
        <p:blipFill>
          <a:blip r:embed="rId2"/>
          <a:stretch>
            <a:fillRect/>
          </a:stretch>
        </p:blipFill>
        <p:spPr>
          <a:xfrm>
            <a:off x="1542560" y="3567432"/>
            <a:ext cx="2112537" cy="2576265"/>
          </a:xfrm>
          <a:prstGeom prst="rect">
            <a:avLst/>
          </a:prstGeom>
        </p:spPr>
      </p:pic>
      <p:pic>
        <p:nvPicPr>
          <p:cNvPr id="4" name="Content Placeholder 3" descr="A person with braided hair&#10;&#10;AI-generated content may be incorrect.">
            <a:extLst>
              <a:ext uri="{FF2B5EF4-FFF2-40B4-BE49-F238E27FC236}">
                <a16:creationId xmlns:a16="http://schemas.microsoft.com/office/drawing/2014/main" id="{59C486A3-FD6F-902F-466C-01BCEB547AE5}"/>
              </a:ext>
            </a:extLst>
          </p:cNvPr>
          <p:cNvPicPr>
            <a:picLocks noGrp="1" noChangeAspect="1"/>
          </p:cNvPicPr>
          <p:nvPr>
            <p:ph idx="1"/>
          </p:nvPr>
        </p:nvPicPr>
        <p:blipFill>
          <a:blip r:embed="rId3"/>
          <a:stretch>
            <a:fillRect/>
          </a:stretch>
        </p:blipFill>
        <p:spPr>
          <a:xfrm>
            <a:off x="5068267" y="3576140"/>
            <a:ext cx="2307102" cy="2576265"/>
          </a:xfrm>
          <a:prstGeom prst="rect">
            <a:avLst/>
          </a:prstGeom>
        </p:spPr>
      </p:pic>
      <p:pic>
        <p:nvPicPr>
          <p:cNvPr id="5" name="Picture 4" descr="A person wearing glasses and a jacket&#10;&#10;AI-generated content may be incorrect.">
            <a:extLst>
              <a:ext uri="{FF2B5EF4-FFF2-40B4-BE49-F238E27FC236}">
                <a16:creationId xmlns:a16="http://schemas.microsoft.com/office/drawing/2014/main" id="{ABD2F416-7E80-81D8-C503-B7FAE57EB921}"/>
              </a:ext>
            </a:extLst>
          </p:cNvPr>
          <p:cNvPicPr>
            <a:picLocks noChangeAspect="1"/>
          </p:cNvPicPr>
          <p:nvPr/>
        </p:nvPicPr>
        <p:blipFill>
          <a:blip r:embed="rId4"/>
          <a:stretch>
            <a:fillRect/>
          </a:stretch>
        </p:blipFill>
        <p:spPr>
          <a:xfrm>
            <a:off x="8297501" y="3567432"/>
            <a:ext cx="3094612" cy="2576265"/>
          </a:xfrm>
          <a:prstGeom prst="rect">
            <a:avLst/>
          </a:prstGeom>
        </p:spPr>
      </p:pic>
    </p:spTree>
    <p:extLst>
      <p:ext uri="{BB962C8B-B14F-4D97-AF65-F5344CB8AC3E}">
        <p14:creationId xmlns:p14="http://schemas.microsoft.com/office/powerpoint/2010/main" val="913842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D1C79-436D-E3D2-F18F-0E8366C56ECA}"/>
              </a:ext>
            </a:extLst>
          </p:cNvPr>
          <p:cNvSpPr>
            <a:spLocks noGrp="1"/>
          </p:cNvSpPr>
          <p:nvPr>
            <p:ph type="title"/>
          </p:nvPr>
        </p:nvSpPr>
        <p:spPr/>
        <p:txBody>
          <a:bodyPr>
            <a:normAutofit/>
          </a:bodyPr>
          <a:lstStyle/>
          <a:p>
            <a:r>
              <a:rPr lang="en-GB" sz="2000" dirty="0">
                <a:latin typeface="Arial"/>
                <a:cs typeface="Arial"/>
              </a:rPr>
              <a:t>Is the role male or female dominated </a:t>
            </a:r>
          </a:p>
        </p:txBody>
      </p:sp>
      <p:sp>
        <p:nvSpPr>
          <p:cNvPr id="3" name="Content Placeholder 2">
            <a:extLst>
              <a:ext uri="{FF2B5EF4-FFF2-40B4-BE49-F238E27FC236}">
                <a16:creationId xmlns:a16="http://schemas.microsoft.com/office/drawing/2014/main" id="{17ED0B8B-CBD8-BBD2-E7EF-E5448F1E10CC}"/>
              </a:ext>
            </a:extLst>
          </p:cNvPr>
          <p:cNvSpPr>
            <a:spLocks noGrp="1"/>
          </p:cNvSpPr>
          <p:nvPr>
            <p:ph sz="half" idx="1"/>
          </p:nvPr>
        </p:nvSpPr>
        <p:spPr/>
        <p:txBody>
          <a:bodyPr vert="horz" lIns="91440" tIns="45720" rIns="91440" bIns="45720" rtlCol="0" anchor="t">
            <a:normAutofit/>
          </a:bodyPr>
          <a:lstStyle/>
          <a:p>
            <a:pPr marL="0" indent="0">
              <a:lnSpc>
                <a:spcPct val="100000"/>
              </a:lnSpc>
              <a:spcBef>
                <a:spcPts val="0"/>
              </a:spcBef>
              <a:buNone/>
            </a:pPr>
            <a:endParaRPr lang="en-GB" sz="1200" dirty="0">
              <a:solidFill>
                <a:srgbClr val="444444"/>
              </a:solidFill>
              <a:latin typeface="Arial"/>
              <a:ea typeface="Calibri"/>
              <a:cs typeface="Calibri"/>
            </a:endParaRPr>
          </a:p>
          <a:p>
            <a:pPr marL="0" indent="0">
              <a:lnSpc>
                <a:spcPct val="100000"/>
              </a:lnSpc>
              <a:spcBef>
                <a:spcPts val="0"/>
              </a:spcBef>
              <a:buNone/>
            </a:pPr>
            <a:r>
              <a:rPr lang="en-GB" sz="1200" dirty="0">
                <a:solidFill>
                  <a:srgbClr val="444444"/>
                </a:solidFill>
                <a:latin typeface="Arial"/>
                <a:ea typeface="Calibri"/>
                <a:cs typeface="Calibri"/>
              </a:rPr>
              <a:t>Whilst it feels like the sector has been male dominated, particularly the physical activities that require a lot of strenuous efforts, more women employ their talents to achieve a high  level of standard and to ensure they reach a high mark (Ferreira et al., 2024). </a:t>
            </a:r>
            <a:endParaRPr lang="en-US" sz="1200" dirty="0">
              <a:solidFill>
                <a:srgbClr val="444444"/>
              </a:solidFill>
              <a:latin typeface="Arial"/>
              <a:ea typeface="Calibri"/>
              <a:cs typeface="Calibri"/>
            </a:endParaRPr>
          </a:p>
          <a:p>
            <a:pPr>
              <a:lnSpc>
                <a:spcPct val="100000"/>
              </a:lnSpc>
              <a:spcBef>
                <a:spcPts val="0"/>
              </a:spcBef>
            </a:pPr>
            <a:endParaRPr lang="en-GB" sz="1100" dirty="0">
              <a:solidFill>
                <a:srgbClr val="444444"/>
              </a:solidFill>
              <a:latin typeface="Calibri"/>
              <a:ea typeface="Calibri"/>
              <a:cs typeface="Calibri"/>
            </a:endParaRPr>
          </a:p>
          <a:p>
            <a:pPr marL="0" indent="0">
              <a:lnSpc>
                <a:spcPct val="100000"/>
              </a:lnSpc>
              <a:spcBef>
                <a:spcPts val="0"/>
              </a:spcBef>
              <a:buNone/>
            </a:pPr>
            <a:endParaRPr lang="en-GB" sz="1100" dirty="0">
              <a:solidFill>
                <a:srgbClr val="444444"/>
              </a:solidFill>
              <a:latin typeface="Calibri"/>
              <a:ea typeface="Calibri"/>
              <a:cs typeface="Calibri"/>
            </a:endParaRPr>
          </a:p>
        </p:txBody>
      </p:sp>
      <p:sp>
        <p:nvSpPr>
          <p:cNvPr id="4" name="Content Placeholder 3">
            <a:extLst>
              <a:ext uri="{FF2B5EF4-FFF2-40B4-BE49-F238E27FC236}">
                <a16:creationId xmlns:a16="http://schemas.microsoft.com/office/drawing/2014/main" id="{FB6A5C49-6113-74FB-C913-767288898D1B}"/>
              </a:ext>
            </a:extLst>
          </p:cNvPr>
          <p:cNvSpPr>
            <a:spLocks noGrp="1"/>
          </p:cNvSpPr>
          <p:nvPr>
            <p:ph sz="half" idx="2"/>
          </p:nvPr>
        </p:nvSpPr>
        <p:spPr/>
        <p:txBody>
          <a:bodyPr vert="horz" lIns="91440" tIns="45720" rIns="91440" bIns="45720" rtlCol="0" anchor="t">
            <a:normAutofit/>
          </a:bodyPr>
          <a:lstStyle/>
          <a:p>
            <a:pPr>
              <a:lnSpc>
                <a:spcPct val="100000"/>
              </a:lnSpc>
              <a:spcBef>
                <a:spcPts val="0"/>
              </a:spcBef>
            </a:pPr>
            <a:endParaRPr lang="en-GB" sz="1200" dirty="0">
              <a:latin typeface="Arial"/>
              <a:cs typeface="Arial"/>
            </a:endParaRPr>
          </a:p>
          <a:p>
            <a:pPr marL="0" indent="0">
              <a:lnSpc>
                <a:spcPct val="100000"/>
              </a:lnSpc>
              <a:spcBef>
                <a:spcPts val="0"/>
              </a:spcBef>
              <a:buNone/>
            </a:pPr>
            <a:r>
              <a:rPr lang="en-GB" sz="1200" dirty="0">
                <a:solidFill>
                  <a:srgbClr val="444444"/>
                </a:solidFill>
                <a:latin typeface="Arial"/>
                <a:ea typeface="Calibri"/>
                <a:cs typeface="Calibri"/>
              </a:rPr>
              <a:t>The role is challenging but not impossible. Many years ago women were not given the chance, but now the face of the industry is changing, and women are finally getting the chance to showcase their skills and performance in the most unique way possible.</a:t>
            </a:r>
            <a:endParaRPr lang="en-GB" sz="1200" dirty="0">
              <a:latin typeface="Arial"/>
              <a:cs typeface="Arial"/>
            </a:endParaRPr>
          </a:p>
        </p:txBody>
      </p:sp>
    </p:spTree>
    <p:extLst>
      <p:ext uri="{BB962C8B-B14F-4D97-AF65-F5344CB8AC3E}">
        <p14:creationId xmlns:p14="http://schemas.microsoft.com/office/powerpoint/2010/main" val="152417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02B9E-B00D-305B-D5BD-F6DB4515D656}"/>
              </a:ext>
            </a:extLst>
          </p:cNvPr>
          <p:cNvSpPr>
            <a:spLocks noGrp="1"/>
          </p:cNvSpPr>
          <p:nvPr>
            <p:ph type="title"/>
          </p:nvPr>
        </p:nvSpPr>
        <p:spPr/>
        <p:txBody>
          <a:bodyPr>
            <a:normAutofit/>
          </a:bodyPr>
          <a:lstStyle/>
          <a:p>
            <a:r>
              <a:rPr lang="en-GB" sz="2000" dirty="0">
                <a:latin typeface="Arial"/>
                <a:cs typeface="Arial"/>
              </a:rPr>
              <a:t>Recognition </a:t>
            </a:r>
          </a:p>
        </p:txBody>
      </p:sp>
      <p:sp>
        <p:nvSpPr>
          <p:cNvPr id="3" name="Content Placeholder 2">
            <a:extLst>
              <a:ext uri="{FF2B5EF4-FFF2-40B4-BE49-F238E27FC236}">
                <a16:creationId xmlns:a16="http://schemas.microsoft.com/office/drawing/2014/main" id="{A6E386D3-F798-1D36-4DE3-9E90ED7D78C8}"/>
              </a:ext>
            </a:extLst>
          </p:cNvPr>
          <p:cNvSpPr>
            <a:spLocks noGrp="1"/>
          </p:cNvSpPr>
          <p:nvPr>
            <p:ph idx="1"/>
          </p:nvPr>
        </p:nvSpPr>
        <p:spPr/>
        <p:txBody>
          <a:bodyPr vert="horz" lIns="91440" tIns="45720" rIns="91440" bIns="45720" rtlCol="0" anchor="t">
            <a:normAutofit/>
          </a:bodyPr>
          <a:lstStyle/>
          <a:p>
            <a:r>
              <a:rPr lang="en-GB" sz="1200" dirty="0">
                <a:latin typeface="Arial"/>
                <a:ea typeface="Calibri"/>
                <a:cs typeface="Calibri"/>
              </a:rPr>
              <a:t>Companies are recognising the value of leadership especially in women and the impact they have as a female leader on others </a:t>
            </a:r>
            <a:r>
              <a:rPr lang="en-GB" sz="1200" dirty="0">
                <a:latin typeface="Arial"/>
                <a:ea typeface="Calibri"/>
                <a:cs typeface="Times New Roman"/>
              </a:rPr>
              <a:t>(Gupta et al., 2024).</a:t>
            </a:r>
            <a:endParaRPr lang="en-GB" sz="1200" dirty="0">
              <a:latin typeface="Arial"/>
            </a:endParaRPr>
          </a:p>
        </p:txBody>
      </p:sp>
    </p:spTree>
    <p:extLst>
      <p:ext uri="{BB962C8B-B14F-4D97-AF65-F5344CB8AC3E}">
        <p14:creationId xmlns:p14="http://schemas.microsoft.com/office/powerpoint/2010/main" val="1567961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049AAC-A37D-64D2-DD2A-127C009F6405}"/>
              </a:ext>
            </a:extLst>
          </p:cNvPr>
          <p:cNvSpPr>
            <a:spLocks noGrp="1"/>
          </p:cNvSpPr>
          <p:nvPr>
            <p:ph type="title"/>
          </p:nvPr>
        </p:nvSpPr>
        <p:spPr>
          <a:xfrm>
            <a:off x="640079" y="570750"/>
            <a:ext cx="10890929" cy="1387934"/>
          </a:xfrm>
        </p:spPr>
        <p:txBody>
          <a:bodyPr anchor="b">
            <a:normAutofit/>
          </a:bodyPr>
          <a:lstStyle/>
          <a:p>
            <a:r>
              <a:rPr lang="en-GB" sz="2000" b="0" dirty="0">
                <a:latin typeface="Arial"/>
                <a:cs typeface="Arial"/>
              </a:rPr>
              <a:t>Are female leaders able to compete with male female leaders </a:t>
            </a:r>
          </a:p>
        </p:txBody>
      </p:sp>
      <p:cxnSp>
        <p:nvCxnSpPr>
          <p:cNvPr id="11" name="Straight Connector 10">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0DBA0B6-69F7-C520-50E7-AC1A5CABBDFE}"/>
              </a:ext>
            </a:extLst>
          </p:cNvPr>
          <p:cNvGraphicFramePr>
            <a:graphicFrameLocks noGrp="1"/>
          </p:cNvGraphicFramePr>
          <p:nvPr>
            <p:ph idx="1"/>
            <p:extLst>
              <p:ext uri="{D42A27DB-BD31-4B8C-83A1-F6EECF244321}">
                <p14:modId xmlns:p14="http://schemas.microsoft.com/office/powerpoint/2010/main" val="998267726"/>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40580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16E38B-C165-E6C9-C397-0EBDE6C49467}"/>
              </a:ext>
            </a:extLst>
          </p:cNvPr>
          <p:cNvSpPr>
            <a:spLocks noGrp="1"/>
          </p:cNvSpPr>
          <p:nvPr>
            <p:ph type="title"/>
          </p:nvPr>
        </p:nvSpPr>
        <p:spPr>
          <a:xfrm>
            <a:off x="640080" y="914400"/>
            <a:ext cx="3794760" cy="4144684"/>
          </a:xfrm>
        </p:spPr>
        <p:txBody>
          <a:bodyPr anchor="t">
            <a:normAutofit/>
          </a:bodyPr>
          <a:lstStyle/>
          <a:p>
            <a:r>
              <a:rPr lang="en-GB" sz="2000" dirty="0">
                <a:latin typeface="Arial"/>
                <a:cs typeface="Arial"/>
              </a:rPr>
              <a:t>Influential Female Mechanical Engineers </a:t>
            </a:r>
          </a:p>
        </p:txBody>
      </p:sp>
      <p:sp>
        <p:nvSpPr>
          <p:cNvPr id="3" name="Content Placeholder 2">
            <a:extLst>
              <a:ext uri="{FF2B5EF4-FFF2-40B4-BE49-F238E27FC236}">
                <a16:creationId xmlns:a16="http://schemas.microsoft.com/office/drawing/2014/main" id="{1BA63FB0-FE03-B226-A434-483BCCD671F0}"/>
              </a:ext>
            </a:extLst>
          </p:cNvPr>
          <p:cNvSpPr>
            <a:spLocks noGrp="1"/>
          </p:cNvSpPr>
          <p:nvPr>
            <p:ph idx="1"/>
          </p:nvPr>
        </p:nvSpPr>
        <p:spPr>
          <a:xfrm>
            <a:off x="5148072" y="1051559"/>
            <a:ext cx="6382937" cy="5248656"/>
          </a:xfrm>
        </p:spPr>
        <p:txBody>
          <a:bodyPr vert="horz" lIns="91440" tIns="45720" rIns="91440" bIns="45720" rtlCol="0" anchor="t">
            <a:normAutofit/>
          </a:bodyPr>
          <a:lstStyle/>
          <a:p>
            <a:r>
              <a:rPr lang="en-GB" sz="1200" dirty="0">
                <a:latin typeface="Arial"/>
                <a:cs typeface="Arial"/>
              </a:rPr>
              <a:t>According to </a:t>
            </a:r>
            <a:r>
              <a:rPr lang="en-GB" sz="1200" dirty="0">
                <a:latin typeface="Arial"/>
                <a:cs typeface="Times New Roman"/>
              </a:rPr>
              <a:t>Horner, (2025)There</a:t>
            </a:r>
            <a:r>
              <a:rPr lang="en-GB" sz="1200" dirty="0">
                <a:latin typeface="Arial"/>
                <a:cs typeface="Arial"/>
              </a:rPr>
              <a:t> are have many female leaders that have made their mark in the mechanical engineering sector, and it all started in the 20th century by a women named </a:t>
            </a:r>
            <a:r>
              <a:rPr lang="en-GB" sz="1200" b="1" dirty="0">
                <a:ea typeface="+mn-lt"/>
                <a:cs typeface="+mn-lt"/>
              </a:rPr>
              <a:t> Kitty O’Brien Joyner </a:t>
            </a:r>
            <a:r>
              <a:rPr lang="en-GB" sz="1200" dirty="0">
                <a:latin typeface="Arial"/>
                <a:cs typeface="Arial"/>
              </a:rPr>
              <a:t>who made a mark in British history. </a:t>
            </a:r>
          </a:p>
        </p:txBody>
      </p:sp>
      <p:cxnSp>
        <p:nvCxnSpPr>
          <p:cNvPr id="10" name="Straight Connector 9">
            <a:extLst>
              <a:ext uri="{FF2B5EF4-FFF2-40B4-BE49-F238E27FC236}">
                <a16:creationId xmlns:a16="http://schemas.microsoft.com/office/drawing/2014/main" id="{10694E1F-471C-4340-BE4B-28F2BF7D7A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627278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57095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223B9-BD18-8201-2AC1-D75DD5B42326}"/>
              </a:ext>
            </a:extLst>
          </p:cNvPr>
          <p:cNvSpPr>
            <a:spLocks noGrp="1"/>
          </p:cNvSpPr>
          <p:nvPr>
            <p:ph type="title"/>
          </p:nvPr>
        </p:nvSpPr>
        <p:spPr/>
        <p:txBody>
          <a:bodyPr>
            <a:normAutofit/>
          </a:bodyPr>
          <a:lstStyle/>
          <a:p>
            <a:r>
              <a:rPr lang="en-GB" sz="2000" dirty="0">
                <a:latin typeface="Arial"/>
                <a:cs typeface="Arial"/>
              </a:rPr>
              <a:t>Ethical leadership  </a:t>
            </a:r>
            <a:br>
              <a:rPr lang="en-GB" dirty="0"/>
            </a:br>
            <a:endParaRPr lang="en-GB" dirty="0"/>
          </a:p>
        </p:txBody>
      </p:sp>
      <p:sp>
        <p:nvSpPr>
          <p:cNvPr id="3" name="Content Placeholder 2">
            <a:extLst>
              <a:ext uri="{FF2B5EF4-FFF2-40B4-BE49-F238E27FC236}">
                <a16:creationId xmlns:a16="http://schemas.microsoft.com/office/drawing/2014/main" id="{5919C0E8-1415-B07E-D975-065B96F32AFA}"/>
              </a:ext>
            </a:extLst>
          </p:cNvPr>
          <p:cNvSpPr>
            <a:spLocks noGrp="1"/>
          </p:cNvSpPr>
          <p:nvPr>
            <p:ph sz="half" idx="1"/>
          </p:nvPr>
        </p:nvSpPr>
        <p:spPr/>
        <p:txBody>
          <a:bodyPr vert="horz" lIns="91440" tIns="45720" rIns="91440" bIns="45720" rtlCol="0" anchor="t">
            <a:normAutofit/>
          </a:bodyPr>
          <a:lstStyle/>
          <a:p>
            <a:pPr marL="0" indent="0">
              <a:buNone/>
            </a:pPr>
            <a:r>
              <a:rPr lang="en-GB" sz="1200" dirty="0">
                <a:latin typeface="Arial"/>
                <a:cs typeface="Arial"/>
              </a:rPr>
              <a:t>Ethical leadership in mechanical engineering is key to encouraging an unbiased environment where professionals can flourish. </a:t>
            </a:r>
            <a:endParaRPr lang="en-US" sz="1200">
              <a:latin typeface="Arial"/>
              <a:cs typeface="Arial"/>
            </a:endParaRPr>
          </a:p>
          <a:p>
            <a:pPr marL="0" indent="0">
              <a:buNone/>
            </a:pPr>
            <a:r>
              <a:rPr lang="en-GB" sz="1200" dirty="0">
                <a:solidFill>
                  <a:srgbClr val="000000"/>
                </a:solidFill>
                <a:latin typeface="Arial"/>
                <a:cs typeface="Times New Roman"/>
              </a:rPr>
              <a:t>(</a:t>
            </a:r>
            <a:r>
              <a:rPr lang="en-GB" sz="1200" err="1">
                <a:solidFill>
                  <a:srgbClr val="000000"/>
                </a:solidFill>
                <a:latin typeface="Arial"/>
                <a:cs typeface="Times New Roman"/>
              </a:rPr>
              <a:t>Ewim</a:t>
            </a:r>
            <a:r>
              <a:rPr lang="en-GB" sz="1200" dirty="0">
                <a:solidFill>
                  <a:srgbClr val="000000"/>
                </a:solidFill>
                <a:latin typeface="Arial"/>
                <a:cs typeface="Times New Roman"/>
              </a:rPr>
              <a:t> and Dosunmu, 2025) states t</a:t>
            </a:r>
            <a:r>
              <a:rPr lang="en-GB" sz="1200" dirty="0">
                <a:solidFill>
                  <a:srgbClr val="222222"/>
                </a:solidFill>
                <a:latin typeface="Arial"/>
                <a:cs typeface="Arial"/>
              </a:rPr>
              <a:t>he integration of gender studies into engineering programmes enriches the field by fostering innovation, creativity, and diverse perspectives.</a:t>
            </a:r>
          </a:p>
          <a:p>
            <a:endParaRPr lang="en-GB" sz="1200" dirty="0">
              <a:solidFill>
                <a:srgbClr val="000000"/>
              </a:solidFill>
              <a:latin typeface="Grandview Display"/>
              <a:ea typeface="+mn-lt"/>
              <a:cs typeface="Arial"/>
            </a:endParaRPr>
          </a:p>
          <a:p>
            <a:endParaRPr lang="en-GB" dirty="0">
              <a:solidFill>
                <a:srgbClr val="000000"/>
              </a:solidFill>
              <a:latin typeface="Grandview Display"/>
              <a:cs typeface="Arial"/>
            </a:endParaRPr>
          </a:p>
        </p:txBody>
      </p:sp>
      <p:sp>
        <p:nvSpPr>
          <p:cNvPr id="4" name="Content Placeholder 3">
            <a:extLst>
              <a:ext uri="{FF2B5EF4-FFF2-40B4-BE49-F238E27FC236}">
                <a16:creationId xmlns:a16="http://schemas.microsoft.com/office/drawing/2014/main" id="{32A56CF0-FB33-2E8B-C1DF-EB3B2E08E559}"/>
              </a:ext>
            </a:extLst>
          </p:cNvPr>
          <p:cNvSpPr>
            <a:spLocks noGrp="1"/>
          </p:cNvSpPr>
          <p:nvPr>
            <p:ph sz="half" idx="2"/>
          </p:nvPr>
        </p:nvSpPr>
        <p:spPr/>
        <p:txBody>
          <a:bodyPr vert="horz" lIns="91440" tIns="45720" rIns="91440" bIns="45720" rtlCol="0" anchor="t">
            <a:normAutofit/>
          </a:bodyPr>
          <a:lstStyle/>
          <a:p>
            <a:pPr marL="0" indent="0">
              <a:buNone/>
            </a:pPr>
            <a:r>
              <a:rPr lang="en-GB" sz="1200" dirty="0">
                <a:latin typeface="Arial"/>
                <a:cs typeface="Times New Roman"/>
              </a:rPr>
              <a:t>(Raphael and Dosunmu, 2025) explains w</a:t>
            </a:r>
            <a:r>
              <a:rPr lang="en-GB" sz="1200" dirty="0">
                <a:latin typeface="Arial"/>
                <a:cs typeface="Arial"/>
              </a:rPr>
              <a:t>omen are underrepresented in engineering due to a lack of encouragement, gender biases and negative experiences that deter them from pursuing or remaining in the field.</a:t>
            </a:r>
            <a:endParaRPr lang="en-US" dirty="0"/>
          </a:p>
        </p:txBody>
      </p:sp>
    </p:spTree>
    <p:extLst>
      <p:ext uri="{BB962C8B-B14F-4D97-AF65-F5344CB8AC3E}">
        <p14:creationId xmlns:p14="http://schemas.microsoft.com/office/powerpoint/2010/main" val="3239509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3E0387-D767-CADF-B5EB-E9C6B6BD210F}"/>
              </a:ext>
            </a:extLst>
          </p:cNvPr>
          <p:cNvSpPr>
            <a:spLocks noGrp="1"/>
          </p:cNvSpPr>
          <p:nvPr>
            <p:ph type="title"/>
          </p:nvPr>
        </p:nvSpPr>
        <p:spPr>
          <a:xfrm>
            <a:off x="640080" y="1371601"/>
            <a:ext cx="4297680" cy="1789608"/>
          </a:xfrm>
        </p:spPr>
        <p:txBody>
          <a:bodyPr anchor="t">
            <a:normAutofit/>
          </a:bodyPr>
          <a:lstStyle/>
          <a:p>
            <a:r>
              <a:rPr lang="en-GB" sz="2000" dirty="0">
                <a:latin typeface="Arial"/>
                <a:cs typeface="Arial"/>
              </a:rPr>
              <a:t>Ethical leadership </a:t>
            </a:r>
          </a:p>
        </p:txBody>
      </p:sp>
      <p:cxnSp>
        <p:nvCxnSpPr>
          <p:cNvPr id="12" name="Straight Connector 11">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7" name="Graphic 6" descr="Scales of Justice">
            <a:extLst>
              <a:ext uri="{FF2B5EF4-FFF2-40B4-BE49-F238E27FC236}">
                <a16:creationId xmlns:a16="http://schemas.microsoft.com/office/drawing/2014/main" id="{7F516CF2-D0C8-C7EB-CA14-B431FB5CBA4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6280" y="3552264"/>
            <a:ext cx="2745660" cy="2745660"/>
          </a:xfrm>
          <a:prstGeom prst="rect">
            <a:avLst/>
          </a:prstGeom>
        </p:spPr>
      </p:pic>
      <p:sp>
        <p:nvSpPr>
          <p:cNvPr id="3" name="Content Placeholder 2">
            <a:extLst>
              <a:ext uri="{FF2B5EF4-FFF2-40B4-BE49-F238E27FC236}">
                <a16:creationId xmlns:a16="http://schemas.microsoft.com/office/drawing/2014/main" id="{01313D17-35AE-EC7C-2084-250BC4120185}"/>
              </a:ext>
            </a:extLst>
          </p:cNvPr>
          <p:cNvSpPr>
            <a:spLocks noGrp="1"/>
          </p:cNvSpPr>
          <p:nvPr>
            <p:ph idx="1"/>
          </p:nvPr>
        </p:nvSpPr>
        <p:spPr>
          <a:xfrm>
            <a:off x="5641848" y="1371601"/>
            <a:ext cx="5888736" cy="4926323"/>
          </a:xfrm>
        </p:spPr>
        <p:txBody>
          <a:bodyPr vert="horz" lIns="91440" tIns="45720" rIns="91440" bIns="45720" rtlCol="0" anchor="t">
            <a:normAutofit/>
          </a:bodyPr>
          <a:lstStyle/>
          <a:p>
            <a:pPr marL="0" indent="0">
              <a:buNone/>
            </a:pPr>
            <a:r>
              <a:rPr lang="en-GB" sz="1200" dirty="0">
                <a:latin typeface="Arial"/>
                <a:cs typeface="Arial"/>
              </a:rPr>
              <a:t>(Sharma, 2025) pinpoints how ethical leadership can build trust and drive long-term success  and a deficit in leaders', ethical sensitivity impede their capacity for morally sound decision-making, there by influencing the level of trust within the company. </a:t>
            </a:r>
            <a:endParaRPr lang="en-US"/>
          </a:p>
          <a:p>
            <a:endParaRPr lang="en-GB"/>
          </a:p>
          <a:p>
            <a:endParaRPr lang="en-GB" dirty="0"/>
          </a:p>
        </p:txBody>
      </p:sp>
    </p:spTree>
    <p:extLst>
      <p:ext uri="{BB962C8B-B14F-4D97-AF65-F5344CB8AC3E}">
        <p14:creationId xmlns:p14="http://schemas.microsoft.com/office/powerpoint/2010/main" val="29370259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4076E5-E911-77FA-7C73-2B8232D9AE8D}"/>
              </a:ext>
            </a:extLst>
          </p:cNvPr>
          <p:cNvSpPr>
            <a:spLocks noGrp="1"/>
          </p:cNvSpPr>
          <p:nvPr>
            <p:ph type="title"/>
          </p:nvPr>
        </p:nvSpPr>
        <p:spPr>
          <a:xfrm>
            <a:off x="643573" y="1371600"/>
            <a:ext cx="3250069" cy="2696866"/>
          </a:xfrm>
        </p:spPr>
        <p:txBody>
          <a:bodyPr vert="horz" lIns="91440" tIns="45720" rIns="91440" bIns="45720" rtlCol="0" anchor="t">
            <a:normAutofit/>
          </a:bodyPr>
          <a:lstStyle/>
          <a:p>
            <a:r>
              <a:rPr lang="en-US" sz="2000" dirty="0">
                <a:latin typeface="Arial"/>
                <a:cs typeface="Arial"/>
              </a:rPr>
              <a:t>Statistics </a:t>
            </a:r>
          </a:p>
        </p:txBody>
      </p:sp>
      <p:sp>
        <p:nvSpPr>
          <p:cNvPr id="3" name="Text Placeholder 2">
            <a:extLst>
              <a:ext uri="{FF2B5EF4-FFF2-40B4-BE49-F238E27FC236}">
                <a16:creationId xmlns:a16="http://schemas.microsoft.com/office/drawing/2014/main" id="{964F6EEF-C264-4A29-B2D6-8B8F62A56C7A}"/>
              </a:ext>
            </a:extLst>
          </p:cNvPr>
          <p:cNvSpPr>
            <a:spLocks noGrp="1"/>
          </p:cNvSpPr>
          <p:nvPr>
            <p:ph type="body" idx="1"/>
          </p:nvPr>
        </p:nvSpPr>
        <p:spPr>
          <a:xfrm>
            <a:off x="640950" y="4532626"/>
            <a:ext cx="3250068" cy="1140304"/>
          </a:xfrm>
        </p:spPr>
        <p:txBody>
          <a:bodyPr vert="horz" lIns="91440" tIns="45720" rIns="91440" bIns="45720" rtlCol="0" anchor="b">
            <a:normAutofit/>
          </a:bodyPr>
          <a:lstStyle/>
          <a:p>
            <a:pPr>
              <a:lnSpc>
                <a:spcPct val="130000"/>
              </a:lnSpc>
            </a:pPr>
            <a:r>
              <a:rPr lang="en-US" sz="1200" b="1" cap="all" spc="300" dirty="0">
                <a:latin typeface="Arial"/>
                <a:cs typeface="Arial"/>
              </a:rPr>
              <a:t>The institute of measurement &amp; control (2024).</a:t>
            </a:r>
          </a:p>
        </p:txBody>
      </p:sp>
      <p:cxnSp>
        <p:nvCxnSpPr>
          <p:cNvPr id="16" name="Straight Connector 15">
            <a:extLst>
              <a:ext uri="{FF2B5EF4-FFF2-40B4-BE49-F238E27FC236}">
                <a16:creationId xmlns:a16="http://schemas.microsoft.com/office/drawing/2014/main" id="{8CED01B4-40F2-4CAE-8062-1D4CE8454C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2835"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7" name="Content Placeholder 3" descr="A graph of engineering and technology occupations&#10;&#10;AI-generated content may be incorrect.">
            <a:extLst>
              <a:ext uri="{FF2B5EF4-FFF2-40B4-BE49-F238E27FC236}">
                <a16:creationId xmlns:a16="http://schemas.microsoft.com/office/drawing/2014/main" id="{A0BF1B77-28F6-794A-FB61-B0890C1656EE}"/>
              </a:ext>
            </a:extLst>
          </p:cNvPr>
          <p:cNvPicPr>
            <a:picLocks noChangeAspect="1"/>
          </p:cNvPicPr>
          <p:nvPr/>
        </p:nvPicPr>
        <p:blipFill>
          <a:blip r:embed="rId2"/>
          <a:stretch>
            <a:fillRect/>
          </a:stretch>
        </p:blipFill>
        <p:spPr>
          <a:xfrm>
            <a:off x="4444723" y="1802428"/>
            <a:ext cx="7086286" cy="3330554"/>
          </a:xfrm>
          <a:prstGeom prst="rect">
            <a:avLst/>
          </a:prstGeom>
        </p:spPr>
      </p:pic>
    </p:spTree>
    <p:extLst>
      <p:ext uri="{BB962C8B-B14F-4D97-AF65-F5344CB8AC3E}">
        <p14:creationId xmlns:p14="http://schemas.microsoft.com/office/powerpoint/2010/main" val="35936545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D37DD-3559-D4C1-DC65-3C9899AAF42C}"/>
              </a:ext>
            </a:extLst>
          </p:cNvPr>
          <p:cNvSpPr>
            <a:spLocks noGrp="1"/>
          </p:cNvSpPr>
          <p:nvPr>
            <p:ph type="title"/>
          </p:nvPr>
        </p:nvSpPr>
        <p:spPr/>
        <p:txBody>
          <a:bodyPr>
            <a:normAutofit/>
          </a:bodyPr>
          <a:lstStyle/>
          <a:p>
            <a:r>
              <a:rPr lang="en-GB" sz="2000" dirty="0">
                <a:latin typeface="Arial"/>
                <a:cs typeface="Arial"/>
              </a:rPr>
              <a:t>Has leadership progressed for women </a:t>
            </a:r>
            <a:r>
              <a:rPr lang="en-GB" dirty="0"/>
              <a:t> </a:t>
            </a:r>
          </a:p>
        </p:txBody>
      </p:sp>
      <p:sp>
        <p:nvSpPr>
          <p:cNvPr id="3" name="Content Placeholder 2">
            <a:extLst>
              <a:ext uri="{FF2B5EF4-FFF2-40B4-BE49-F238E27FC236}">
                <a16:creationId xmlns:a16="http://schemas.microsoft.com/office/drawing/2014/main" id="{F8DDFB3A-B408-DB06-317A-2B3FD1F984A5}"/>
              </a:ext>
            </a:extLst>
          </p:cNvPr>
          <p:cNvSpPr>
            <a:spLocks noGrp="1"/>
          </p:cNvSpPr>
          <p:nvPr>
            <p:ph sz="half" idx="1"/>
          </p:nvPr>
        </p:nvSpPr>
        <p:spPr/>
        <p:txBody>
          <a:bodyPr vert="horz" lIns="91440" tIns="45720" rIns="91440" bIns="45720" rtlCol="0" anchor="t">
            <a:normAutofit/>
          </a:bodyPr>
          <a:lstStyle/>
          <a:p>
            <a:pPr marL="0" indent="0">
              <a:buNone/>
            </a:pPr>
            <a:r>
              <a:rPr lang="en-GB" sz="1200" dirty="0">
                <a:latin typeface="Arial"/>
                <a:cs typeface="Times New Roman"/>
              </a:rPr>
              <a:t>(</a:t>
            </a:r>
            <a:r>
              <a:rPr lang="en-GB" sz="1200" err="1">
                <a:latin typeface="Arial"/>
                <a:cs typeface="Times New Roman"/>
              </a:rPr>
              <a:t>Ramseook-Munhurrun</a:t>
            </a:r>
            <a:r>
              <a:rPr lang="en-GB" sz="1200" dirty="0">
                <a:latin typeface="Arial"/>
                <a:cs typeface="Times New Roman"/>
              </a:rPr>
              <a:t>, Naidoo and Armoogum, 2023) explains that  a</a:t>
            </a:r>
            <a:r>
              <a:rPr lang="en-GB" sz="1200" dirty="0">
                <a:latin typeface="Arial"/>
                <a:cs typeface="Arial"/>
              </a:rPr>
              <a:t>lthough the global economy has undergone significant change, progress for women has remained limited. Particularly when it comes to attaining leadership roles within organisations. even with decades of focus on promoting gender gap continues to endure, including in highly developed nations like the united states. </a:t>
            </a:r>
            <a:endParaRPr lang="en-US"/>
          </a:p>
        </p:txBody>
      </p:sp>
      <p:sp>
        <p:nvSpPr>
          <p:cNvPr id="4" name="Content Placeholder 3">
            <a:extLst>
              <a:ext uri="{FF2B5EF4-FFF2-40B4-BE49-F238E27FC236}">
                <a16:creationId xmlns:a16="http://schemas.microsoft.com/office/drawing/2014/main" id="{C53FCDE1-6147-3C98-5255-C00FC71506EB}"/>
              </a:ext>
            </a:extLst>
          </p:cNvPr>
          <p:cNvSpPr>
            <a:spLocks noGrp="1"/>
          </p:cNvSpPr>
          <p:nvPr>
            <p:ph sz="half" idx="2"/>
          </p:nvPr>
        </p:nvSpPr>
        <p:spPr/>
        <p:txBody>
          <a:bodyPr vert="horz" lIns="91440" tIns="45720" rIns="91440" bIns="45720" rtlCol="0" anchor="t">
            <a:normAutofit/>
          </a:bodyPr>
          <a:lstStyle/>
          <a:p>
            <a:pPr marL="0" indent="0">
              <a:buNone/>
            </a:pPr>
            <a:r>
              <a:rPr lang="en-GB" sz="1200" dirty="0">
                <a:latin typeface="Arial"/>
                <a:cs typeface="Arial"/>
              </a:rPr>
              <a:t>Research indicates that women in leadership contribute valuable strengths, such as greater creativity, empathy, and strong collaborative abilities. These qualities are essential for making confident strategic decisions and generating innovative ideas in today's challenging  business environment </a:t>
            </a:r>
            <a:r>
              <a:rPr lang="en-GB" sz="1200" dirty="0">
                <a:latin typeface="Times New Roman"/>
                <a:cs typeface="Times New Roman"/>
              </a:rPr>
              <a:t>(Duchene, 2025). </a:t>
            </a:r>
            <a:endParaRPr lang="en-GB" sz="1200" dirty="0">
              <a:latin typeface="Arial"/>
              <a:cs typeface="Arial"/>
            </a:endParaRPr>
          </a:p>
        </p:txBody>
      </p:sp>
    </p:spTree>
    <p:extLst>
      <p:ext uri="{BB962C8B-B14F-4D97-AF65-F5344CB8AC3E}">
        <p14:creationId xmlns:p14="http://schemas.microsoft.com/office/powerpoint/2010/main" val="3563899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802188-9369-2019-1471-285B884CC268}"/>
              </a:ext>
            </a:extLst>
          </p:cNvPr>
          <p:cNvSpPr>
            <a:spLocks noGrp="1"/>
          </p:cNvSpPr>
          <p:nvPr>
            <p:ph type="title"/>
          </p:nvPr>
        </p:nvSpPr>
        <p:spPr>
          <a:xfrm>
            <a:off x="5496821" y="1371600"/>
            <a:ext cx="6034187" cy="1097280"/>
          </a:xfrm>
        </p:spPr>
        <p:txBody>
          <a:bodyPr>
            <a:normAutofit/>
          </a:bodyPr>
          <a:lstStyle/>
          <a:p>
            <a:pPr>
              <a:lnSpc>
                <a:spcPct val="90000"/>
              </a:lnSpc>
            </a:pPr>
            <a:r>
              <a:rPr lang="en-GB" sz="3400" dirty="0">
                <a:latin typeface="Arial"/>
                <a:cs typeface="Arial"/>
              </a:rPr>
              <a:t>Barriers in leadership </a:t>
            </a:r>
          </a:p>
        </p:txBody>
      </p:sp>
      <p:pic>
        <p:nvPicPr>
          <p:cNvPr id="5" name="Picture 4" descr="Colourful carved figures of humans">
            <a:extLst>
              <a:ext uri="{FF2B5EF4-FFF2-40B4-BE49-F238E27FC236}">
                <a16:creationId xmlns:a16="http://schemas.microsoft.com/office/drawing/2014/main" id="{A544145C-FD26-C327-01B9-16115CF442DD}"/>
              </a:ext>
            </a:extLst>
          </p:cNvPr>
          <p:cNvPicPr>
            <a:picLocks noChangeAspect="1"/>
          </p:cNvPicPr>
          <p:nvPr/>
        </p:nvPicPr>
        <p:blipFill>
          <a:blip r:embed="rId2"/>
          <a:srcRect l="25172" r="24359" b="-10"/>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2DA3AA8-34B9-DB87-7436-A84071E1F3E3}"/>
              </a:ext>
            </a:extLst>
          </p:cNvPr>
          <p:cNvSpPr>
            <a:spLocks noGrp="1"/>
          </p:cNvSpPr>
          <p:nvPr>
            <p:ph idx="1"/>
          </p:nvPr>
        </p:nvSpPr>
        <p:spPr>
          <a:xfrm>
            <a:off x="5496821" y="2633236"/>
            <a:ext cx="6034187" cy="3664687"/>
          </a:xfrm>
        </p:spPr>
        <p:txBody>
          <a:bodyPr vert="horz" lIns="91440" tIns="45720" rIns="91440" bIns="45720" rtlCol="0" anchor="t">
            <a:normAutofit/>
          </a:bodyPr>
          <a:lstStyle/>
          <a:p>
            <a:r>
              <a:rPr lang="en-GB" sz="1200" dirty="0">
                <a:latin typeface="Arial"/>
                <a:cs typeface="Arial"/>
              </a:rPr>
              <a:t>Recent events including the covid 19 pandemic have drawn attention to persistent systematic racial and ethnic inequalities. This has increased </a:t>
            </a:r>
            <a:r>
              <a:rPr lang="en-GB" sz="1200" err="1">
                <a:latin typeface="Arial"/>
                <a:cs typeface="Arial"/>
              </a:rPr>
              <a:t>visibities</a:t>
            </a:r>
            <a:r>
              <a:rPr lang="en-GB" sz="1200" dirty="0">
                <a:latin typeface="Arial"/>
                <a:cs typeface="Arial"/>
              </a:rPr>
              <a:t> and generated a worldwide discussion about diversity and inspired substantial actions, such as protests, dedication to inclusion and growing efforts to pursue meaningful change </a:t>
            </a:r>
            <a:r>
              <a:rPr lang="en-GB" sz="1200" dirty="0">
                <a:latin typeface="Arial"/>
                <a:cs typeface="Times New Roman"/>
              </a:rPr>
              <a:t>(Leung, 2020). </a:t>
            </a:r>
            <a:endParaRPr lang="en-US" sz="1200" dirty="0">
              <a:latin typeface="Arial"/>
            </a:endParaRPr>
          </a:p>
        </p:txBody>
      </p:sp>
    </p:spTree>
    <p:extLst>
      <p:ext uri="{BB962C8B-B14F-4D97-AF65-F5344CB8AC3E}">
        <p14:creationId xmlns:p14="http://schemas.microsoft.com/office/powerpoint/2010/main" val="7020551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19FDD-5009-C2AF-AE50-9AFC0000B2D8}"/>
              </a:ext>
            </a:extLst>
          </p:cNvPr>
          <p:cNvSpPr>
            <a:spLocks noGrp="1"/>
          </p:cNvSpPr>
          <p:nvPr>
            <p:ph type="title"/>
          </p:nvPr>
        </p:nvSpPr>
        <p:spPr/>
        <p:txBody>
          <a:bodyPr/>
          <a:lstStyle/>
          <a:p>
            <a:r>
              <a:rPr lang="en-GB" sz="2000" dirty="0">
                <a:latin typeface="Arial"/>
                <a:cs typeface="Arial"/>
              </a:rPr>
              <a:t>Female leaders</a:t>
            </a:r>
            <a:r>
              <a:rPr lang="en-GB" dirty="0"/>
              <a:t> </a:t>
            </a:r>
          </a:p>
        </p:txBody>
      </p:sp>
      <p:sp>
        <p:nvSpPr>
          <p:cNvPr id="3" name="Content Placeholder 2">
            <a:extLst>
              <a:ext uri="{FF2B5EF4-FFF2-40B4-BE49-F238E27FC236}">
                <a16:creationId xmlns:a16="http://schemas.microsoft.com/office/drawing/2014/main" id="{22B6F074-50B3-4FAD-4E98-5B0CB967D974}"/>
              </a:ext>
            </a:extLst>
          </p:cNvPr>
          <p:cNvSpPr>
            <a:spLocks noGrp="1"/>
          </p:cNvSpPr>
          <p:nvPr>
            <p:ph idx="1"/>
          </p:nvPr>
        </p:nvSpPr>
        <p:spPr/>
        <p:txBody>
          <a:bodyPr vert="horz" lIns="91440" tIns="45720" rIns="91440" bIns="45720" rtlCol="0" anchor="t">
            <a:normAutofit/>
          </a:bodyPr>
          <a:lstStyle/>
          <a:p>
            <a:pPr marL="0" indent="0">
              <a:buNone/>
            </a:pPr>
            <a:r>
              <a:rPr lang="en-GB" sz="1200" dirty="0">
                <a:latin typeface="Arial"/>
                <a:cs typeface="Arial"/>
              </a:rPr>
              <a:t>Over the years there were a many female leaders, most of them were successful in their respective leadership careers whether that was entrepreneur, </a:t>
            </a:r>
            <a:r>
              <a:rPr lang="en-GB" sz="1200" dirty="0">
                <a:latin typeface="Arial"/>
                <a:cs typeface="Times New Roman"/>
              </a:rPr>
              <a:t>CEO or Head of School (</a:t>
            </a:r>
            <a:r>
              <a:rPr lang="en-GB" sz="1200" dirty="0" err="1">
                <a:latin typeface="Arial"/>
                <a:cs typeface="Times New Roman"/>
              </a:rPr>
              <a:t>Guah</a:t>
            </a:r>
            <a:r>
              <a:rPr lang="en-GB" sz="1200" dirty="0">
                <a:latin typeface="Arial"/>
                <a:cs typeface="Times New Roman"/>
              </a:rPr>
              <a:t>, 2021). </a:t>
            </a:r>
            <a:endParaRPr lang="en-GB" sz="1200" dirty="0">
              <a:latin typeface="Arial"/>
              <a:cs typeface="Arial"/>
            </a:endParaRPr>
          </a:p>
          <a:p>
            <a:pPr marL="0" indent="0">
              <a:buNone/>
            </a:pPr>
            <a:r>
              <a:rPr lang="en-GB" sz="1200" dirty="0">
                <a:latin typeface="Arial"/>
                <a:cs typeface="Arial"/>
              </a:rPr>
              <a:t>Some of the examples are female prime minister Margerat thatcher, Sanna Martin and Jacinder Arden </a:t>
            </a:r>
            <a:r>
              <a:rPr lang="en-GB" sz="1200" dirty="0">
                <a:latin typeface="Arial"/>
                <a:cs typeface="Times New Roman"/>
              </a:rPr>
              <a:t>(Tyner and Farida </a:t>
            </a:r>
            <a:r>
              <a:rPr lang="en-GB" sz="1200" dirty="0" err="1">
                <a:latin typeface="Arial"/>
                <a:cs typeface="Times New Roman"/>
              </a:rPr>
              <a:t>Jalalzai</a:t>
            </a:r>
            <a:r>
              <a:rPr lang="en-GB" sz="1200" dirty="0">
                <a:latin typeface="Arial"/>
                <a:cs typeface="Times New Roman"/>
              </a:rPr>
              <a:t>, 2022). </a:t>
            </a:r>
            <a:endParaRPr lang="en-GB">
              <a:latin typeface="Arial"/>
              <a:cs typeface="Arial"/>
            </a:endParaRPr>
          </a:p>
        </p:txBody>
      </p:sp>
    </p:spTree>
    <p:extLst>
      <p:ext uri="{BB962C8B-B14F-4D97-AF65-F5344CB8AC3E}">
        <p14:creationId xmlns:p14="http://schemas.microsoft.com/office/powerpoint/2010/main" val="7015764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FB1046-553E-E3B4-6671-ADDACC9F0B83}"/>
              </a:ext>
            </a:extLst>
          </p:cNvPr>
          <p:cNvSpPr>
            <a:spLocks noGrp="1"/>
          </p:cNvSpPr>
          <p:nvPr>
            <p:ph type="title"/>
          </p:nvPr>
        </p:nvSpPr>
        <p:spPr>
          <a:xfrm>
            <a:off x="640080" y="1371600"/>
            <a:ext cx="5852160" cy="1097280"/>
          </a:xfrm>
        </p:spPr>
        <p:txBody>
          <a:bodyPr anchor="t">
            <a:normAutofit/>
          </a:bodyPr>
          <a:lstStyle/>
          <a:p>
            <a:pPr>
              <a:lnSpc>
                <a:spcPct val="90000"/>
              </a:lnSpc>
            </a:pPr>
            <a:r>
              <a:rPr lang="en-GB" sz="2000" dirty="0">
                <a:latin typeface="Arial"/>
                <a:cs typeface="Arial"/>
              </a:rPr>
              <a:t>Barriers regardless of race age and gender</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FDF52D-28D9-63E3-E2BC-E38A6804C790}"/>
              </a:ext>
            </a:extLst>
          </p:cNvPr>
          <p:cNvSpPr>
            <a:spLocks noGrp="1"/>
          </p:cNvSpPr>
          <p:nvPr>
            <p:ph idx="1"/>
          </p:nvPr>
        </p:nvSpPr>
        <p:spPr>
          <a:xfrm>
            <a:off x="640080" y="2633236"/>
            <a:ext cx="5852160" cy="3664685"/>
          </a:xfrm>
        </p:spPr>
        <p:txBody>
          <a:bodyPr vert="horz" lIns="91440" tIns="45720" rIns="91440" bIns="45720" rtlCol="0" anchor="t">
            <a:normAutofit/>
          </a:bodyPr>
          <a:lstStyle/>
          <a:p>
            <a:pPr marL="0" indent="0">
              <a:lnSpc>
                <a:spcPct val="110000"/>
              </a:lnSpc>
              <a:buNone/>
            </a:pPr>
            <a:r>
              <a:rPr lang="en-GB" sz="1200" dirty="0">
                <a:latin typeface="Arial"/>
                <a:cs typeface="Arial"/>
              </a:rPr>
              <a:t>The has been a notable advancement in equal employment opportunities across many western nations, where such laws have promoted greater gender equality. For example, EEO legislation in numerous countries prohibits discrimination based on certain defined characteristics.</a:t>
            </a:r>
            <a:r>
              <a:rPr lang="en-GB" sz="1200" dirty="0">
                <a:latin typeface="Arial"/>
                <a:cs typeface="Times New Roman"/>
              </a:rPr>
              <a:t>  However, many challenges still exist in most countries as many women are neglected  at all levels of leadership, politics, academia, and STEM industries including physical and social scientist  occupations  (</a:t>
            </a:r>
            <a:r>
              <a:rPr lang="en-GB" sz="1200" dirty="0" err="1">
                <a:latin typeface="Arial"/>
                <a:cs typeface="Times New Roman"/>
              </a:rPr>
              <a:t>Dabić</a:t>
            </a:r>
            <a:r>
              <a:rPr lang="en-GB" sz="1200" dirty="0">
                <a:latin typeface="Arial"/>
                <a:cs typeface="Times New Roman"/>
              </a:rPr>
              <a:t> et al., 2023). </a:t>
            </a:r>
            <a:endParaRPr lang="en-GB" sz="1200" dirty="0">
              <a:latin typeface="Arial"/>
              <a:cs typeface="Arial"/>
            </a:endParaRPr>
          </a:p>
        </p:txBody>
      </p:sp>
      <p:pic>
        <p:nvPicPr>
          <p:cNvPr id="5" name="Picture 4" descr="Colourful carved figures of humans">
            <a:extLst>
              <a:ext uri="{FF2B5EF4-FFF2-40B4-BE49-F238E27FC236}">
                <a16:creationId xmlns:a16="http://schemas.microsoft.com/office/drawing/2014/main" id="{64FD40D0-6034-2058-C83F-6CC92F4AB745}"/>
              </a:ext>
            </a:extLst>
          </p:cNvPr>
          <p:cNvPicPr>
            <a:picLocks noChangeAspect="1"/>
          </p:cNvPicPr>
          <p:nvPr/>
        </p:nvPicPr>
        <p:blipFill>
          <a:blip r:embed="rId2"/>
          <a:srcRect l="25232" r="24419" b="-10"/>
          <a:stretch>
            <a:fillRect/>
          </a:stretch>
        </p:blipFill>
        <p:spPr>
          <a:xfrm>
            <a:off x="7345680" y="10"/>
            <a:ext cx="4846320" cy="6857990"/>
          </a:xfrm>
          <a:prstGeom prst="rect">
            <a:avLst/>
          </a:prstGeom>
        </p:spPr>
      </p:pic>
    </p:spTree>
    <p:extLst>
      <p:ext uri="{BB962C8B-B14F-4D97-AF65-F5344CB8AC3E}">
        <p14:creationId xmlns:p14="http://schemas.microsoft.com/office/powerpoint/2010/main" val="35067730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13" name="Content Placeholder 12" descr="A graph with blue bars&#10;&#10;AI-generated content may be incorrect.">
            <a:extLst>
              <a:ext uri="{FF2B5EF4-FFF2-40B4-BE49-F238E27FC236}">
                <a16:creationId xmlns:a16="http://schemas.microsoft.com/office/drawing/2014/main" id="{45042C77-4F7C-BC0B-F42C-4C5BB65C7E27}"/>
              </a:ext>
            </a:extLst>
          </p:cNvPr>
          <p:cNvPicPr>
            <a:picLocks noGrp="1" noChangeAspect="1"/>
          </p:cNvPicPr>
          <p:nvPr>
            <p:ph idx="1"/>
          </p:nvPr>
        </p:nvPicPr>
        <p:blipFill>
          <a:blip r:embed="rId2"/>
          <a:srcRect t="3433"/>
          <a:stretch>
            <a:fillRect/>
          </a:stretch>
        </p:blipFill>
        <p:spPr>
          <a:xfrm>
            <a:off x="20" y="10"/>
            <a:ext cx="12191979" cy="6857990"/>
          </a:xfrm>
          <a:prstGeom prst="rect">
            <a:avLst/>
          </a:prstGeom>
        </p:spPr>
      </p:pic>
      <p:sp>
        <p:nvSpPr>
          <p:cNvPr id="27" name="Rectangle 26">
            <a:extLst>
              <a:ext uri="{FF2B5EF4-FFF2-40B4-BE49-F238E27FC236}">
                <a16:creationId xmlns:a16="http://schemas.microsoft.com/office/drawing/2014/main" id="{05DEC45B-BA77-21C0-3869-05DE7C923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705856"/>
            <a:ext cx="12192001" cy="1152144"/>
          </a:xfrm>
          <a:prstGeom prst="rect">
            <a:avLst/>
          </a:pr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8" name="Title 1">
            <a:extLst>
              <a:ext uri="{FF2B5EF4-FFF2-40B4-BE49-F238E27FC236}">
                <a16:creationId xmlns:a16="http://schemas.microsoft.com/office/drawing/2014/main" id="{235A694B-6FA8-41A9-AADA-F70FBA485064}"/>
              </a:ext>
            </a:extLst>
          </p:cNvPr>
          <p:cNvSpPr>
            <a:spLocks noGrp="1"/>
          </p:cNvSpPr>
          <p:nvPr>
            <p:ph type="title"/>
          </p:nvPr>
        </p:nvSpPr>
        <p:spPr>
          <a:xfrm>
            <a:off x="356615" y="5863030"/>
            <a:ext cx="7955280" cy="870008"/>
          </a:xfrm>
        </p:spPr>
        <p:txBody>
          <a:bodyPr vert="horz" lIns="91440" tIns="45720" rIns="91440" bIns="45720" rtlCol="0" anchor="ctr">
            <a:normAutofit/>
          </a:bodyPr>
          <a:lstStyle/>
          <a:p>
            <a:r>
              <a:rPr lang="en-US" sz="1200" b="0" dirty="0">
                <a:latin typeface="Arial"/>
                <a:cs typeface="Arial"/>
              </a:rPr>
              <a:t>Source </a:t>
            </a:r>
            <a:r>
              <a:rPr lang="en-US" sz="1200" b="0" dirty="0">
                <a:latin typeface="Times New Roman"/>
                <a:cs typeface="Times New Roman"/>
              </a:rPr>
              <a:t>(</a:t>
            </a:r>
            <a:r>
              <a:rPr lang="en-US" sz="1200" b="0" dirty="0" err="1">
                <a:latin typeface="Times New Roman"/>
                <a:cs typeface="Times New Roman"/>
              </a:rPr>
              <a:t>Dabić</a:t>
            </a:r>
            <a:r>
              <a:rPr lang="en-US" sz="1200" b="0" dirty="0">
                <a:latin typeface="Times New Roman"/>
                <a:cs typeface="Times New Roman"/>
              </a:rPr>
              <a:t> et al., 2024)</a:t>
            </a:r>
            <a:endParaRPr lang="en-US" sz="1200" b="0" kern="1200" dirty="0">
              <a:solidFill>
                <a:schemeClr val="tx1"/>
              </a:solidFill>
              <a:latin typeface="Arial"/>
              <a:cs typeface="Arial"/>
            </a:endParaRPr>
          </a:p>
        </p:txBody>
      </p:sp>
      <p:cxnSp>
        <p:nvCxnSpPr>
          <p:cNvPr id="24" name="Straight Connector 23">
            <a:extLst>
              <a:ext uri="{FF2B5EF4-FFF2-40B4-BE49-F238E27FC236}">
                <a16:creationId xmlns:a16="http://schemas.microsoft.com/office/drawing/2014/main" id="{7A0A4642-D29D-0121-4C05-5A5559BC5F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560574" y="6281928"/>
            <a:ext cx="1152144"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30912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84FFE0-E01B-A6DC-D916-4277092ED4BB}"/>
              </a:ext>
            </a:extLst>
          </p:cNvPr>
          <p:cNvSpPr>
            <a:spLocks noGrp="1"/>
          </p:cNvSpPr>
          <p:nvPr>
            <p:ph type="title"/>
          </p:nvPr>
        </p:nvSpPr>
        <p:spPr>
          <a:xfrm>
            <a:off x="640080" y="1371600"/>
            <a:ext cx="5852160" cy="1097280"/>
          </a:xfrm>
        </p:spPr>
        <p:txBody>
          <a:bodyPr anchor="t">
            <a:normAutofit/>
          </a:bodyPr>
          <a:lstStyle/>
          <a:p>
            <a:pPr>
              <a:lnSpc>
                <a:spcPct val="90000"/>
              </a:lnSpc>
            </a:pPr>
            <a:r>
              <a:rPr lang="en-GB" sz="2000" b="0" dirty="0">
                <a:latin typeface="Arial"/>
                <a:ea typeface="+mj-lt"/>
                <a:cs typeface="+mj-lt"/>
              </a:rPr>
              <a:t>Beliefs and ideas of a contemporary theme in management and leadership</a:t>
            </a:r>
            <a:endParaRPr lang="en-US" sz="2000" dirty="0">
              <a:latin typeface="Arial"/>
            </a:endParaRP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530B0F0-D8BE-439B-E544-A24382EB9B54}"/>
              </a:ext>
            </a:extLst>
          </p:cNvPr>
          <p:cNvSpPr>
            <a:spLocks noGrp="1"/>
          </p:cNvSpPr>
          <p:nvPr>
            <p:ph idx="1"/>
          </p:nvPr>
        </p:nvSpPr>
        <p:spPr>
          <a:xfrm>
            <a:off x="640080" y="2633236"/>
            <a:ext cx="5852160" cy="3664685"/>
          </a:xfrm>
        </p:spPr>
        <p:txBody>
          <a:bodyPr vert="horz" lIns="91440" tIns="45720" rIns="91440" bIns="45720" rtlCol="0" anchor="t">
            <a:normAutofit/>
          </a:bodyPr>
          <a:lstStyle/>
          <a:p>
            <a:pPr marL="0" indent="0">
              <a:buNone/>
            </a:pPr>
            <a:r>
              <a:rPr lang="en-GB" sz="1200" dirty="0">
                <a:latin typeface="Arial"/>
                <a:cs typeface="Arial"/>
              </a:rPr>
              <a:t>Contemporary management and leadership are shaped from traditional, hierarchical models towards approaches that emphasize adaptability, ethical responsibilities and a central belief of modern underlying leadership theory is that organisations operate within highly complex and dynamic environments </a:t>
            </a:r>
            <a:r>
              <a:rPr lang="en-GB" sz="1200" dirty="0">
                <a:latin typeface="Arial"/>
                <a:cs typeface="Times New Roman"/>
              </a:rPr>
              <a:t>(</a:t>
            </a:r>
            <a:r>
              <a:rPr lang="en-GB" sz="1200" dirty="0" err="1">
                <a:latin typeface="Arial"/>
                <a:cs typeface="Times New Roman"/>
              </a:rPr>
              <a:t>Oshame</a:t>
            </a:r>
            <a:r>
              <a:rPr lang="en-GB" sz="1200" dirty="0">
                <a:latin typeface="Arial"/>
                <a:cs typeface="Times New Roman"/>
              </a:rPr>
              <a:t> and Maureen, 2023). </a:t>
            </a:r>
            <a:endParaRPr lang="en-GB" dirty="0">
              <a:latin typeface="Arial"/>
              <a:cs typeface="Arial"/>
            </a:endParaRPr>
          </a:p>
        </p:txBody>
      </p:sp>
      <p:pic>
        <p:nvPicPr>
          <p:cNvPr id="5" name="Picture 4" descr="3D rendering of game pieces tied together with a rope">
            <a:extLst>
              <a:ext uri="{FF2B5EF4-FFF2-40B4-BE49-F238E27FC236}">
                <a16:creationId xmlns:a16="http://schemas.microsoft.com/office/drawing/2014/main" id="{2DFDD5D9-18C3-6B59-D68D-D9C89EE028B1}"/>
              </a:ext>
            </a:extLst>
          </p:cNvPr>
          <p:cNvPicPr>
            <a:picLocks noChangeAspect="1"/>
          </p:cNvPicPr>
          <p:nvPr/>
        </p:nvPicPr>
        <p:blipFill>
          <a:blip r:embed="rId2"/>
          <a:srcRect l="8917" r="38085" b="4"/>
          <a:stretch>
            <a:fillRect/>
          </a:stretch>
        </p:blipFill>
        <p:spPr>
          <a:xfrm>
            <a:off x="7345680" y="10"/>
            <a:ext cx="4846320" cy="6857990"/>
          </a:xfrm>
          <a:prstGeom prst="rect">
            <a:avLst/>
          </a:prstGeom>
        </p:spPr>
      </p:pic>
    </p:spTree>
    <p:extLst>
      <p:ext uri="{BB962C8B-B14F-4D97-AF65-F5344CB8AC3E}">
        <p14:creationId xmlns:p14="http://schemas.microsoft.com/office/powerpoint/2010/main" val="41700192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E0BFDB-47FF-B2C7-49E2-C1AC7BEA5E9A}"/>
              </a:ext>
            </a:extLst>
          </p:cNvPr>
          <p:cNvSpPr>
            <a:spLocks noGrp="1"/>
          </p:cNvSpPr>
          <p:nvPr>
            <p:ph type="title"/>
          </p:nvPr>
        </p:nvSpPr>
        <p:spPr>
          <a:xfrm>
            <a:off x="640080" y="1371600"/>
            <a:ext cx="5737859" cy="1097280"/>
          </a:xfrm>
        </p:spPr>
        <p:txBody>
          <a:bodyPr>
            <a:normAutofit/>
          </a:bodyPr>
          <a:lstStyle/>
          <a:p>
            <a:pPr>
              <a:lnSpc>
                <a:spcPct val="90000"/>
              </a:lnSpc>
            </a:pPr>
            <a:r>
              <a:rPr lang="en-GB" sz="2000" dirty="0">
                <a:latin typeface="Arial"/>
                <a:cs typeface="Arial"/>
              </a:rPr>
              <a:t>A good example of a female leader </a:t>
            </a:r>
          </a:p>
        </p:txBody>
      </p:sp>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DD7D95-440E-F763-7125-4859BD11D3BB}"/>
              </a:ext>
            </a:extLst>
          </p:cNvPr>
          <p:cNvSpPr>
            <a:spLocks noGrp="1"/>
          </p:cNvSpPr>
          <p:nvPr>
            <p:ph idx="1"/>
          </p:nvPr>
        </p:nvSpPr>
        <p:spPr>
          <a:xfrm>
            <a:off x="640080" y="2633236"/>
            <a:ext cx="5737860" cy="3666980"/>
          </a:xfrm>
        </p:spPr>
        <p:txBody>
          <a:bodyPr vert="horz" lIns="91440" tIns="45720" rIns="91440" bIns="45720" rtlCol="0" anchor="t">
            <a:normAutofit/>
          </a:bodyPr>
          <a:lstStyle/>
          <a:p>
            <a:r>
              <a:rPr lang="en-GB" sz="1200" dirty="0">
                <a:latin typeface="Arial"/>
                <a:cs typeface="Arial"/>
              </a:rPr>
              <a:t>Senior officials have noted that the New Zealand government has been learning, adjusting and improving from the very beginning, and that its performance especially during the pandemic cannot be compared to others </a:t>
            </a:r>
            <a:r>
              <a:rPr lang="en-GB" sz="1200" dirty="0">
                <a:latin typeface="Arial"/>
                <a:cs typeface="Times New Roman"/>
              </a:rPr>
              <a:t>(Tyner and </a:t>
            </a:r>
            <a:r>
              <a:rPr lang="en-GB" sz="1200" err="1">
                <a:latin typeface="Arial"/>
                <a:cs typeface="Times New Roman"/>
              </a:rPr>
              <a:t>Jalalzai</a:t>
            </a:r>
            <a:r>
              <a:rPr lang="en-GB" sz="1200" dirty="0">
                <a:latin typeface="Arial"/>
                <a:cs typeface="Times New Roman"/>
              </a:rPr>
              <a:t>, 2022). </a:t>
            </a:r>
            <a:endParaRPr lang="en-US" sz="1200" dirty="0">
              <a:latin typeface="Arial"/>
            </a:endParaRPr>
          </a:p>
        </p:txBody>
      </p:sp>
      <p:pic>
        <p:nvPicPr>
          <p:cNvPr id="7" name="Graphic 6" descr="Bank">
            <a:extLst>
              <a:ext uri="{FF2B5EF4-FFF2-40B4-BE49-F238E27FC236}">
                <a16:creationId xmlns:a16="http://schemas.microsoft.com/office/drawing/2014/main" id="{BDD7D4D5-D4C9-131F-18C6-9342AAFD2E4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5179" y="1924386"/>
            <a:ext cx="4375829" cy="4375829"/>
          </a:xfrm>
          <a:prstGeom prst="rect">
            <a:avLst/>
          </a:prstGeom>
        </p:spPr>
      </p:pic>
    </p:spTree>
    <p:extLst>
      <p:ext uri="{BB962C8B-B14F-4D97-AF65-F5344CB8AC3E}">
        <p14:creationId xmlns:p14="http://schemas.microsoft.com/office/powerpoint/2010/main" val="17798257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9D117-C37C-558D-385D-2E69FFED4535}"/>
              </a:ext>
            </a:extLst>
          </p:cNvPr>
          <p:cNvSpPr>
            <a:spLocks noGrp="1"/>
          </p:cNvSpPr>
          <p:nvPr>
            <p:ph type="title"/>
          </p:nvPr>
        </p:nvSpPr>
        <p:spPr/>
        <p:txBody>
          <a:bodyPr>
            <a:normAutofit/>
          </a:bodyPr>
          <a:lstStyle/>
          <a:p>
            <a:r>
              <a:rPr lang="en-GB" sz="2000" dirty="0">
                <a:latin typeface="Arial"/>
                <a:cs typeface="Arial"/>
              </a:rPr>
              <a:t>Strengths and Weaknesses of women as female leaders </a:t>
            </a:r>
          </a:p>
        </p:txBody>
      </p:sp>
      <p:sp>
        <p:nvSpPr>
          <p:cNvPr id="3" name="Text Placeholder 2">
            <a:extLst>
              <a:ext uri="{FF2B5EF4-FFF2-40B4-BE49-F238E27FC236}">
                <a16:creationId xmlns:a16="http://schemas.microsoft.com/office/drawing/2014/main" id="{C3DC21D6-F323-CDF6-AB87-1218DD3AB37A}"/>
              </a:ext>
            </a:extLst>
          </p:cNvPr>
          <p:cNvSpPr>
            <a:spLocks noGrp="1"/>
          </p:cNvSpPr>
          <p:nvPr>
            <p:ph type="body" idx="1"/>
          </p:nvPr>
        </p:nvSpPr>
        <p:spPr/>
        <p:txBody>
          <a:bodyPr>
            <a:normAutofit/>
          </a:bodyPr>
          <a:lstStyle/>
          <a:p>
            <a:r>
              <a:rPr lang="en-GB" sz="1200" dirty="0">
                <a:latin typeface="Arial"/>
                <a:cs typeface="Arial"/>
              </a:rPr>
              <a:t>Strengths</a:t>
            </a:r>
          </a:p>
        </p:txBody>
      </p:sp>
      <p:sp>
        <p:nvSpPr>
          <p:cNvPr id="4" name="Content Placeholder 3">
            <a:extLst>
              <a:ext uri="{FF2B5EF4-FFF2-40B4-BE49-F238E27FC236}">
                <a16:creationId xmlns:a16="http://schemas.microsoft.com/office/drawing/2014/main" id="{1CB82AFD-21A3-45CF-0004-99CADB93BC43}"/>
              </a:ext>
            </a:extLst>
          </p:cNvPr>
          <p:cNvSpPr>
            <a:spLocks noGrp="1"/>
          </p:cNvSpPr>
          <p:nvPr>
            <p:ph sz="half" idx="2"/>
          </p:nvPr>
        </p:nvSpPr>
        <p:spPr/>
        <p:txBody>
          <a:bodyPr vert="horz" lIns="91440" tIns="45720" rIns="91440" bIns="45720" rtlCol="0" anchor="t">
            <a:normAutofit/>
          </a:bodyPr>
          <a:lstStyle/>
          <a:p>
            <a:r>
              <a:rPr lang="en-GB" sz="1200" dirty="0">
                <a:solidFill>
                  <a:srgbClr val="333333"/>
                </a:solidFill>
                <a:latin typeface="Arial"/>
                <a:ea typeface="+mn-lt"/>
                <a:cs typeface="+mn-lt"/>
              </a:rPr>
              <a:t>Women have made some valuable  gains as world leaders some successful and some unsuccessful. Although, their progress is more fragile than it appears. The main driver of women’s increased representation </a:t>
            </a:r>
            <a:r>
              <a:rPr lang="en-GB" sz="1200" dirty="0">
                <a:solidFill>
                  <a:srgbClr val="000000"/>
                </a:solidFill>
                <a:latin typeface="Arial"/>
                <a:ea typeface="+mn-lt"/>
                <a:cs typeface="Times New Roman"/>
              </a:rPr>
              <a:t>(</a:t>
            </a:r>
            <a:r>
              <a:rPr lang="en-GB" sz="1200" dirty="0" err="1">
                <a:solidFill>
                  <a:srgbClr val="000000"/>
                </a:solidFill>
                <a:latin typeface="Arial"/>
                <a:ea typeface="+mn-lt"/>
                <a:cs typeface="Times New Roman"/>
              </a:rPr>
              <a:t>Krivkovich</a:t>
            </a:r>
            <a:r>
              <a:rPr lang="en-GB" sz="1200" dirty="0">
                <a:solidFill>
                  <a:srgbClr val="000000"/>
                </a:solidFill>
                <a:latin typeface="Arial"/>
                <a:ea typeface="+mn-lt"/>
                <a:cs typeface="Times New Roman"/>
              </a:rPr>
              <a:t> et al., 2024). </a:t>
            </a:r>
            <a:endParaRPr lang="en-GB" dirty="0">
              <a:latin typeface="Arial"/>
            </a:endParaRPr>
          </a:p>
        </p:txBody>
      </p:sp>
      <p:sp>
        <p:nvSpPr>
          <p:cNvPr id="5" name="Text Placeholder 4">
            <a:extLst>
              <a:ext uri="{FF2B5EF4-FFF2-40B4-BE49-F238E27FC236}">
                <a16:creationId xmlns:a16="http://schemas.microsoft.com/office/drawing/2014/main" id="{267D7230-6B44-0268-3B0E-111B69A6D3FF}"/>
              </a:ext>
            </a:extLst>
          </p:cNvPr>
          <p:cNvSpPr>
            <a:spLocks noGrp="1"/>
          </p:cNvSpPr>
          <p:nvPr>
            <p:ph type="body" sz="quarter" idx="3"/>
          </p:nvPr>
        </p:nvSpPr>
        <p:spPr/>
        <p:txBody>
          <a:bodyPr/>
          <a:lstStyle/>
          <a:p>
            <a:r>
              <a:rPr lang="en-GB" sz="1200" dirty="0">
                <a:latin typeface="Arial"/>
                <a:cs typeface="Arial"/>
              </a:rPr>
              <a:t>Weaknesses</a:t>
            </a:r>
            <a:r>
              <a:rPr lang="en-GB" dirty="0"/>
              <a:t> </a:t>
            </a:r>
          </a:p>
        </p:txBody>
      </p:sp>
      <p:sp>
        <p:nvSpPr>
          <p:cNvPr id="6" name="Content Placeholder 5">
            <a:extLst>
              <a:ext uri="{FF2B5EF4-FFF2-40B4-BE49-F238E27FC236}">
                <a16:creationId xmlns:a16="http://schemas.microsoft.com/office/drawing/2014/main" id="{20FF5434-707C-3EBD-B21B-947C52CB1373}"/>
              </a:ext>
            </a:extLst>
          </p:cNvPr>
          <p:cNvSpPr>
            <a:spLocks noGrp="1"/>
          </p:cNvSpPr>
          <p:nvPr>
            <p:ph sz="quarter" idx="4"/>
          </p:nvPr>
        </p:nvSpPr>
        <p:spPr/>
        <p:txBody>
          <a:bodyPr vert="horz" lIns="91440" tIns="45720" rIns="91440" bIns="45720" rtlCol="0" anchor="t">
            <a:normAutofit/>
          </a:bodyPr>
          <a:lstStyle/>
          <a:p>
            <a:r>
              <a:rPr lang="en-GB" sz="1200" dirty="0">
                <a:latin typeface="Arial"/>
                <a:cs typeface="Arial"/>
              </a:rPr>
              <a:t>Women continue to face barriers despite proving themselves repeatedly. </a:t>
            </a:r>
            <a:endParaRPr lang="en-US" sz="1200">
              <a:latin typeface="Arial"/>
              <a:cs typeface="Arial"/>
            </a:endParaRPr>
          </a:p>
        </p:txBody>
      </p:sp>
    </p:spTree>
    <p:extLst>
      <p:ext uri="{BB962C8B-B14F-4D97-AF65-F5344CB8AC3E}">
        <p14:creationId xmlns:p14="http://schemas.microsoft.com/office/powerpoint/2010/main" val="10692863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8AF71E-2FA6-D922-2384-420B5BC50012}"/>
              </a:ext>
            </a:extLst>
          </p:cNvPr>
          <p:cNvSpPr>
            <a:spLocks noGrp="1"/>
          </p:cNvSpPr>
          <p:nvPr>
            <p:ph type="title"/>
          </p:nvPr>
        </p:nvSpPr>
        <p:spPr>
          <a:xfrm>
            <a:off x="640080" y="914401"/>
            <a:ext cx="4876801" cy="1569516"/>
          </a:xfrm>
        </p:spPr>
        <p:txBody>
          <a:bodyPr anchor="t">
            <a:normAutofit/>
          </a:bodyPr>
          <a:lstStyle/>
          <a:p>
            <a:r>
              <a:rPr lang="en-GB" sz="2000" dirty="0">
                <a:latin typeface="Arial"/>
                <a:cs typeface="Arial"/>
              </a:rPr>
              <a:t>Conclusion</a:t>
            </a:r>
          </a:p>
        </p:txBody>
      </p:sp>
      <p:pic>
        <p:nvPicPr>
          <p:cNvPr id="7" name="Graphic 6" descr="Tools">
            <a:extLst>
              <a:ext uri="{FF2B5EF4-FFF2-40B4-BE49-F238E27FC236}">
                <a16:creationId xmlns:a16="http://schemas.microsoft.com/office/drawing/2014/main" id="{C42817C5-0796-5268-A7AC-E636D634A22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3232" y="2857499"/>
            <a:ext cx="3125269" cy="3125269"/>
          </a:xfrm>
          <a:prstGeom prst="rect">
            <a:avLst/>
          </a:prstGeom>
        </p:spPr>
      </p:pic>
      <p:sp>
        <p:nvSpPr>
          <p:cNvPr id="3" name="Content Placeholder 2">
            <a:extLst>
              <a:ext uri="{FF2B5EF4-FFF2-40B4-BE49-F238E27FC236}">
                <a16:creationId xmlns:a16="http://schemas.microsoft.com/office/drawing/2014/main" id="{E3EF7A0F-9C03-1E1C-E658-A553CBC2484F}"/>
              </a:ext>
            </a:extLst>
          </p:cNvPr>
          <p:cNvSpPr>
            <a:spLocks noGrp="1"/>
          </p:cNvSpPr>
          <p:nvPr>
            <p:ph idx="1"/>
          </p:nvPr>
        </p:nvSpPr>
        <p:spPr>
          <a:xfrm>
            <a:off x="6400799" y="960119"/>
            <a:ext cx="5130210" cy="5022661"/>
          </a:xfrm>
        </p:spPr>
        <p:txBody>
          <a:bodyPr vert="horz" lIns="91440" tIns="45720" rIns="91440" bIns="45720" rtlCol="0" anchor="t">
            <a:normAutofit/>
          </a:bodyPr>
          <a:lstStyle/>
          <a:p>
            <a:pPr marL="0" indent="0">
              <a:lnSpc>
                <a:spcPct val="110000"/>
              </a:lnSpc>
              <a:buNone/>
            </a:pPr>
            <a:r>
              <a:rPr lang="en-GB" sz="1200" dirty="0">
                <a:latin typeface="Arial"/>
                <a:cs typeface="Arial"/>
              </a:rPr>
              <a:t>The mechanical engineering sector is not just about technical skills; it is  also about leadership and how they work their way out to find solutions and be creative. The number has not increased as much as men despite the ability to apply and work. Women in this field have used technical knowledge and leadership abilities to make big changes encoring new ideas and making sure there is a variety of people involved. Likewise,  there will always be some sort of barriers and obstacles due to women having to leave early for childbirth and career breaks. Therefore, can lead to  negative outcomes. Although,  It can have a positive impact where women are able to mentor the younger generation. Furthermore, in engineering women are often let down by poor management, their different perspectives are important for finding solutions that are good for the environment in the long run and for shaping how engineering develops in the future. </a:t>
            </a:r>
            <a:endParaRPr lang="en-GB" sz="1200">
              <a:latin typeface="Arial"/>
              <a:cs typeface="Arial"/>
            </a:endParaRPr>
          </a:p>
        </p:txBody>
      </p:sp>
      <p:cxnSp>
        <p:nvCxnSpPr>
          <p:cNvPr id="12" name="Straight Connector 11">
            <a:extLst>
              <a:ext uri="{FF2B5EF4-FFF2-40B4-BE49-F238E27FC236}">
                <a16:creationId xmlns:a16="http://schemas.microsoft.com/office/drawing/2014/main" id="{540DBD50-3CB1-A513-2321-1891E3F095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16180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334E4-1893-0F06-87D6-EE5B5AC358DF}"/>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5C664E9A-EB85-3408-7B87-C8641253DECE}"/>
              </a:ext>
            </a:extLst>
          </p:cNvPr>
          <p:cNvSpPr>
            <a:spLocks noGrp="1"/>
          </p:cNvSpPr>
          <p:nvPr>
            <p:ph idx="1"/>
          </p:nvPr>
        </p:nvSpPr>
        <p:spPr/>
        <p:txBody>
          <a:bodyPr vert="horz" lIns="91440" tIns="45720" rIns="91440" bIns="45720" rtlCol="0" anchor="t">
            <a:normAutofit fontScale="85000" lnSpcReduction="20000"/>
          </a:bodyPr>
          <a:lstStyle/>
          <a:p>
            <a:pPr>
              <a:buNone/>
            </a:pPr>
            <a:r>
              <a:rPr lang="en-GB" sz="1200" dirty="0">
                <a:latin typeface="Arial"/>
                <a:cs typeface="Arial"/>
              </a:rPr>
              <a:t>Barbrow, S., Lalwani, L.N. and Violi, A. (2025). </a:t>
            </a:r>
            <a:r>
              <a:rPr lang="en-GB" sz="1200" i="1" dirty="0">
                <a:latin typeface="Arial"/>
                <a:cs typeface="Arial"/>
              </a:rPr>
              <a:t>Women in Mechanical Engineering: Representation Trends in Education and the Workforce</a:t>
            </a:r>
            <a:r>
              <a:rPr lang="en-GB" sz="1200" dirty="0">
                <a:latin typeface="Arial"/>
                <a:cs typeface="Arial"/>
              </a:rPr>
              <a:t>. [online] Asee.org. Available at: </a:t>
            </a:r>
            <a:r>
              <a:rPr lang="en-GB" sz="1200" dirty="0">
                <a:latin typeface="Arial"/>
                <a:cs typeface="Arial"/>
                <a:hlinkClick r:id="rId2"/>
              </a:rPr>
              <a:t>https://peer.asee.org/women-in-mechanical-engineering-representation-trends-in-education-and-the-workforce?utm_source=chatgpt.com</a:t>
            </a:r>
            <a:r>
              <a:rPr lang="en-GB" sz="1200" dirty="0">
                <a:latin typeface="Arial"/>
                <a:cs typeface="Arial"/>
              </a:rPr>
              <a:t> [Accessed 20 Nov. 2025].</a:t>
            </a:r>
          </a:p>
          <a:p>
            <a:pPr>
              <a:buNone/>
            </a:pPr>
            <a:r>
              <a:rPr lang="en-GB" sz="1300" dirty="0">
                <a:latin typeface="Times New Roman"/>
                <a:cs typeface="Times New Roman"/>
              </a:rPr>
              <a:t>Batz-Barbarich, C., Strah, N. and Tay, L. (2024). The impact of changing engineering perceptions on women’s attitudes and </a:t>
            </a:r>
            <a:r>
              <a:rPr lang="en-GB" sz="1300" dirty="0" err="1">
                <a:latin typeface="Times New Roman"/>
                <a:cs typeface="Times New Roman"/>
              </a:rPr>
              <a:t>behavioral</a:t>
            </a:r>
            <a:r>
              <a:rPr lang="en-GB" sz="1300" dirty="0">
                <a:latin typeface="Times New Roman"/>
                <a:cs typeface="Times New Roman"/>
              </a:rPr>
              <a:t> intentions towards engineering pursuits. </a:t>
            </a:r>
            <a:r>
              <a:rPr lang="en-GB" sz="1300" i="1" dirty="0">
                <a:latin typeface="Times New Roman"/>
                <a:cs typeface="Times New Roman"/>
              </a:rPr>
              <a:t>International Journal of STEM Education</a:t>
            </a:r>
            <a:r>
              <a:rPr lang="en-GB" sz="1300" dirty="0">
                <a:latin typeface="Times New Roman"/>
                <a:cs typeface="Times New Roman"/>
              </a:rPr>
              <a:t>, [online] 11(1). </a:t>
            </a:r>
            <a:r>
              <a:rPr lang="en-GB" sz="1300" dirty="0" err="1">
                <a:latin typeface="Times New Roman"/>
                <a:cs typeface="Times New Roman"/>
              </a:rPr>
              <a:t>doi:https</a:t>
            </a:r>
            <a:r>
              <a:rPr lang="en-GB" sz="1300" dirty="0">
                <a:latin typeface="Times New Roman"/>
                <a:cs typeface="Times New Roman"/>
              </a:rPr>
              <a:t>://doi.org/10.1186/s40594-024-00476-5.</a:t>
            </a:r>
            <a:endParaRPr lang="en-US" dirty="0"/>
          </a:p>
          <a:p>
            <a:pPr marL="0" indent="0">
              <a:buNone/>
            </a:pPr>
            <a:r>
              <a:rPr lang="en-GB" sz="1200" dirty="0">
                <a:latin typeface="Arial"/>
                <a:cs typeface="Arial"/>
              </a:rPr>
              <a:t>Campos-García, I. and Zúñiga-Vicente, J.Á. (2019). The female presence in different organisational positions and performance in secondary schools: Does a woman leader function as mediator? </a:t>
            </a:r>
            <a:r>
              <a:rPr lang="en-GB" sz="1200" i="1" dirty="0">
                <a:latin typeface="Arial"/>
                <a:cs typeface="Arial"/>
              </a:rPr>
              <a:t>PLOS ONE</a:t>
            </a:r>
            <a:r>
              <a:rPr lang="en-GB" sz="1200" dirty="0">
                <a:latin typeface="Arial"/>
                <a:cs typeface="Arial"/>
              </a:rPr>
              <a:t>, [online] 14(9), p.e0222411. </a:t>
            </a:r>
            <a:r>
              <a:rPr lang="en-GB" sz="1200" err="1">
                <a:latin typeface="Arial"/>
                <a:cs typeface="Arial"/>
              </a:rPr>
              <a:t>doi:https</a:t>
            </a:r>
            <a:r>
              <a:rPr lang="en-GB" sz="1200" dirty="0">
                <a:latin typeface="Arial"/>
                <a:cs typeface="Arial"/>
              </a:rPr>
              <a:t>://doi.org/10.1371/journal.pone.0222411.</a:t>
            </a:r>
            <a:endParaRPr lang="en-US" sz="1200">
              <a:latin typeface="Arial"/>
              <a:cs typeface="Arial"/>
            </a:endParaRPr>
          </a:p>
          <a:p>
            <a:pPr marL="0" indent="0">
              <a:buNone/>
            </a:pPr>
            <a:r>
              <a:rPr lang="en-GB" sz="1200" err="1">
                <a:latin typeface="Arial"/>
                <a:cs typeface="Arial"/>
              </a:rPr>
              <a:t>Dabić</a:t>
            </a:r>
            <a:r>
              <a:rPr lang="en-GB" sz="1200" dirty="0">
                <a:latin typeface="Arial"/>
                <a:cs typeface="Arial"/>
              </a:rPr>
              <a:t>, M., </a:t>
            </a:r>
            <a:r>
              <a:rPr lang="en-GB" sz="1200" err="1">
                <a:latin typeface="Arial"/>
                <a:cs typeface="Arial"/>
              </a:rPr>
              <a:t>Posinković</a:t>
            </a:r>
            <a:r>
              <a:rPr lang="en-GB" sz="1200" dirty="0">
                <a:latin typeface="Arial"/>
                <a:cs typeface="Arial"/>
              </a:rPr>
              <a:t>, T.O., Maley, J.F., </a:t>
            </a:r>
            <a:r>
              <a:rPr lang="en-GB" sz="1200" err="1">
                <a:latin typeface="Arial"/>
                <a:cs typeface="Arial"/>
              </a:rPr>
              <a:t>Vlačić</a:t>
            </a:r>
            <a:r>
              <a:rPr lang="en-GB" sz="1200" dirty="0">
                <a:latin typeface="Arial"/>
                <a:cs typeface="Arial"/>
              </a:rPr>
              <a:t>, B., Marzi, G. and Kraus, S. (2024). Exploring the Multifaceted Challenges of Women in Engineering: A Comprehensive Literature Review. </a:t>
            </a:r>
            <a:r>
              <a:rPr lang="en-GB" sz="1200" i="1" dirty="0">
                <a:latin typeface="Arial"/>
                <a:cs typeface="Arial"/>
              </a:rPr>
              <a:t>IEEE Transactions on Engineering Management</a:t>
            </a:r>
            <a:r>
              <a:rPr lang="en-GB" sz="1200" dirty="0">
                <a:latin typeface="Arial"/>
                <a:cs typeface="Arial"/>
              </a:rPr>
              <a:t>, [online] 71, pp.3325–3339. </a:t>
            </a:r>
            <a:r>
              <a:rPr lang="en-GB" sz="1200" err="1">
                <a:latin typeface="Arial"/>
                <a:cs typeface="Arial"/>
              </a:rPr>
              <a:t>doi:https</a:t>
            </a:r>
            <a:r>
              <a:rPr lang="en-GB" sz="1200" dirty="0">
                <a:latin typeface="Arial"/>
                <a:cs typeface="Arial"/>
              </a:rPr>
              <a:t>://doi.org/10.1109/tem.2023.3342980.</a:t>
            </a:r>
          </a:p>
          <a:p>
            <a:pPr marL="0" indent="0">
              <a:buNone/>
            </a:pPr>
            <a:r>
              <a:rPr lang="en-GB" sz="1200" dirty="0">
                <a:latin typeface="Arial"/>
                <a:cs typeface="Arial"/>
              </a:rPr>
              <a:t>Duchene, K. (2025). </a:t>
            </a:r>
            <a:r>
              <a:rPr lang="en-GB" sz="1200" i="1" dirty="0">
                <a:latin typeface="Arial"/>
                <a:cs typeface="Arial"/>
              </a:rPr>
              <a:t>The Transformative Power Of Women In Leadership Roles</a:t>
            </a:r>
            <a:r>
              <a:rPr lang="en-GB" sz="1200" dirty="0">
                <a:latin typeface="Arial"/>
                <a:cs typeface="Arial"/>
              </a:rPr>
              <a:t>. [online] Forbes. Available at: </a:t>
            </a:r>
            <a:r>
              <a:rPr lang="en-GB" sz="1200" dirty="0">
                <a:latin typeface="Arial"/>
                <a:cs typeface="Arial"/>
                <a:hlinkClick r:id="rId3"/>
              </a:rPr>
              <a:t>https://www.forbes.com/sites/kateduchene/2025/01/22/the-transformative-power-of-women-in-leadership-roles/</a:t>
            </a:r>
            <a:r>
              <a:rPr lang="en-GB" sz="1200" dirty="0">
                <a:latin typeface="Arial"/>
                <a:cs typeface="Arial"/>
              </a:rPr>
              <a:t> [Accessed 24 Nov. 2025].</a:t>
            </a:r>
          </a:p>
          <a:p>
            <a:pPr marL="0" indent="0">
              <a:buNone/>
            </a:pPr>
            <a:r>
              <a:rPr lang="en-GB" sz="1200" err="1">
                <a:latin typeface="Arial"/>
                <a:cs typeface="Arial"/>
              </a:rPr>
              <a:t>Ewim</a:t>
            </a:r>
            <a:r>
              <a:rPr lang="en-GB" sz="1200" dirty="0">
                <a:latin typeface="Arial"/>
                <a:cs typeface="Arial"/>
              </a:rPr>
              <a:t>, D.R.E. and Dosunmu, A.G. (2025). Bridging gaps: the intersection of women in engineering and gender studies—challenges, advances, and future directions. </a:t>
            </a:r>
            <a:r>
              <a:rPr lang="en-GB" sz="1200" i="1" dirty="0">
                <a:latin typeface="Arial"/>
                <a:cs typeface="Arial"/>
              </a:rPr>
              <a:t>Discover Global Society</a:t>
            </a:r>
            <a:r>
              <a:rPr lang="en-GB" sz="1200" dirty="0">
                <a:latin typeface="Arial"/>
                <a:cs typeface="Arial"/>
              </a:rPr>
              <a:t>, [online] 3(1). </a:t>
            </a:r>
            <a:r>
              <a:rPr lang="en-GB" sz="1200" err="1">
                <a:latin typeface="Arial"/>
                <a:cs typeface="Arial"/>
              </a:rPr>
              <a:t>doi:https</a:t>
            </a:r>
            <a:r>
              <a:rPr lang="en-GB" sz="1200" dirty="0">
                <a:latin typeface="Arial"/>
                <a:cs typeface="Arial"/>
              </a:rPr>
              <a:t>://doi.org/10.1007/s44282-025-00184-7.</a:t>
            </a:r>
            <a:endParaRPr lang="en-US" sz="1200" dirty="0">
              <a:latin typeface="Arial"/>
              <a:cs typeface="Arial"/>
            </a:endParaRPr>
          </a:p>
          <a:p>
            <a:pPr marL="0" indent="0">
              <a:buNone/>
            </a:pPr>
            <a:r>
              <a:rPr lang="en-GB" sz="1200" dirty="0">
                <a:latin typeface="Arial"/>
                <a:cs typeface="Arial"/>
              </a:rPr>
              <a:t>Fan, S.-L., Zhang, J.-Q., Faustyn Recha and Jakub </a:t>
            </a:r>
            <a:r>
              <a:rPr lang="en-GB" sz="1200" err="1">
                <a:latin typeface="Arial"/>
                <a:cs typeface="Arial"/>
              </a:rPr>
              <a:t>Świerzawski</a:t>
            </a:r>
            <a:r>
              <a:rPr lang="en-GB" sz="1200" dirty="0">
                <a:latin typeface="Arial"/>
                <a:cs typeface="Arial"/>
              </a:rPr>
              <a:t> (2025). Is Engineering Gender-Neutral? Structural Barriers and Reform Pathways for Female Professionals in Taiwan’s Science and Technology Sectors. </a:t>
            </a:r>
            <a:r>
              <a:rPr lang="en-GB" sz="1200" i="1" dirty="0">
                <a:latin typeface="Arial"/>
                <a:cs typeface="Arial"/>
              </a:rPr>
              <a:t>SSRN Electronic Journal</a:t>
            </a:r>
            <a:r>
              <a:rPr lang="en-GB" sz="1200" dirty="0">
                <a:latin typeface="Arial"/>
                <a:cs typeface="Arial"/>
              </a:rPr>
              <a:t>. [online] </a:t>
            </a:r>
            <a:r>
              <a:rPr lang="en-GB" sz="1200" err="1">
                <a:latin typeface="Arial"/>
                <a:cs typeface="Arial"/>
              </a:rPr>
              <a:t>doi:https</a:t>
            </a:r>
            <a:r>
              <a:rPr lang="en-GB" sz="1200" dirty="0">
                <a:latin typeface="Arial"/>
                <a:cs typeface="Arial"/>
              </a:rPr>
              <a:t>://doi.org/10.2139/ssrn.5377401.</a:t>
            </a:r>
          </a:p>
          <a:p>
            <a:pPr marL="0" indent="0">
              <a:buNone/>
            </a:pPr>
            <a:r>
              <a:rPr lang="en-GB" sz="1200" dirty="0">
                <a:latin typeface="Arial"/>
                <a:cs typeface="Arial"/>
              </a:rPr>
              <a:t>Ferreira, C., Gabriel, B., Valente, R., Andrade-Campos, A., Dias-de-Oliveira, J., Neto, V., Soares, S., Carvalho, T. and Figueiredo, C. (2024). In Search of a More Balanced Engineering Curriculum: The Perspective of Students, Teachers, Alumni and Employers. </a:t>
            </a:r>
            <a:r>
              <a:rPr lang="en-GB" sz="1200" i="1" dirty="0">
                <a:latin typeface="Arial"/>
                <a:cs typeface="Arial"/>
              </a:rPr>
              <a:t>Trends in Higher Education</a:t>
            </a:r>
            <a:r>
              <a:rPr lang="en-GB" sz="1200" dirty="0">
                <a:latin typeface="Arial"/>
                <a:cs typeface="Arial"/>
              </a:rPr>
              <a:t>, [online] 3(1), pp.142–154. </a:t>
            </a:r>
            <a:r>
              <a:rPr lang="en-GB" sz="1200" err="1">
                <a:latin typeface="Arial"/>
                <a:cs typeface="Arial"/>
              </a:rPr>
              <a:t>doi:https</a:t>
            </a:r>
            <a:r>
              <a:rPr lang="en-GB" sz="1200" dirty="0">
                <a:latin typeface="Arial"/>
                <a:cs typeface="Arial"/>
              </a:rPr>
              <a:t>://doi.org/10.3390/higheredu3010008.</a:t>
            </a:r>
          </a:p>
          <a:p>
            <a:pPr marL="0" indent="0">
              <a:buNone/>
            </a:pPr>
            <a:endParaRPr lang="en-GB" sz="1500" dirty="0">
              <a:latin typeface="Arial"/>
              <a:cs typeface="Arial"/>
            </a:endParaRPr>
          </a:p>
          <a:p>
            <a:pPr marL="0" indent="0">
              <a:buNone/>
            </a:pPr>
            <a:endParaRPr lang="en-GB" sz="1200" dirty="0">
              <a:latin typeface="Times New Roman"/>
              <a:cs typeface="Times New Roman"/>
            </a:endParaRPr>
          </a:p>
          <a:p>
            <a:endParaRPr lang="en-GB" sz="1200" dirty="0">
              <a:latin typeface="Times New Roman"/>
              <a:cs typeface="Times New Roman"/>
            </a:endParaRPr>
          </a:p>
          <a:p>
            <a:endParaRPr lang="en-GB" dirty="0"/>
          </a:p>
        </p:txBody>
      </p:sp>
    </p:spTree>
    <p:extLst>
      <p:ext uri="{BB962C8B-B14F-4D97-AF65-F5344CB8AC3E}">
        <p14:creationId xmlns:p14="http://schemas.microsoft.com/office/powerpoint/2010/main" val="31792323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4B583-5514-2A99-4713-A7AB9FCED5B4}"/>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ECC40C83-2BB6-5814-C085-E165E578BC56}"/>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GB" sz="1200" dirty="0">
                <a:latin typeface="Arial"/>
                <a:cs typeface="Times New Roman"/>
              </a:rPr>
              <a:t>Gupta, S., Wei, M., Nektarios </a:t>
            </a:r>
            <a:r>
              <a:rPr lang="en-GB" sz="1200" err="1">
                <a:latin typeface="Arial"/>
                <a:cs typeface="Times New Roman"/>
              </a:rPr>
              <a:t>Tzempelikos</a:t>
            </a:r>
            <a:r>
              <a:rPr lang="en-GB" sz="1200" dirty="0">
                <a:latin typeface="Arial"/>
                <a:cs typeface="Times New Roman"/>
              </a:rPr>
              <a:t> and Shin, M.M. (2024). Women empowerment: challenges and opportunities for sustainable development goals. </a:t>
            </a:r>
            <a:r>
              <a:rPr lang="en-GB" sz="1200" i="1" dirty="0">
                <a:latin typeface="Arial"/>
                <a:cs typeface="Times New Roman"/>
              </a:rPr>
              <a:t>Qualitative Market Research An International Journal</a:t>
            </a:r>
            <a:r>
              <a:rPr lang="en-GB" sz="1200" dirty="0">
                <a:latin typeface="Arial"/>
                <a:cs typeface="Times New Roman"/>
              </a:rPr>
              <a:t>, [online] 27(4), pp.608–630. </a:t>
            </a:r>
            <a:r>
              <a:rPr lang="en-GB" sz="1200" err="1">
                <a:latin typeface="Arial"/>
                <a:cs typeface="Times New Roman"/>
              </a:rPr>
              <a:t>doi:https</a:t>
            </a:r>
            <a:r>
              <a:rPr lang="en-GB" sz="1200" dirty="0">
                <a:latin typeface="Arial"/>
                <a:cs typeface="Times New Roman"/>
              </a:rPr>
              <a:t>://doi.org/10.1108/qmr-11-2023-0160.</a:t>
            </a:r>
          </a:p>
          <a:p>
            <a:pPr>
              <a:buNone/>
            </a:pPr>
            <a:r>
              <a:rPr lang="en-GB" sz="1200" dirty="0">
                <a:latin typeface="Arial"/>
                <a:cs typeface="Times New Roman"/>
              </a:rPr>
              <a:t>Higgins, E. (2024). </a:t>
            </a:r>
            <a:r>
              <a:rPr lang="en-GB" sz="1200" i="1" dirty="0">
                <a:latin typeface="Arial"/>
                <a:cs typeface="Times New Roman"/>
              </a:rPr>
              <a:t>The 150 Women Project -Holding Series Title 150 Years of Women in Mechanical Engineering Publication Date</a:t>
            </a:r>
            <a:r>
              <a:rPr lang="en-GB" sz="1200" dirty="0">
                <a:latin typeface="Arial"/>
                <a:cs typeface="Times New Roman"/>
              </a:rPr>
              <a:t>. [online] Available at: </a:t>
            </a:r>
            <a:r>
              <a:rPr lang="en-GB" sz="1200" dirty="0">
                <a:latin typeface="Arial"/>
                <a:cs typeface="Times New Roman"/>
                <a:hlinkClick r:id="rId2"/>
              </a:rPr>
              <a:t>https://escholarship.org/content/qt10h1x721/qt10h1x721.pdf</a:t>
            </a:r>
            <a:r>
              <a:rPr lang="en-GB" sz="1200" dirty="0">
                <a:latin typeface="Arial"/>
                <a:cs typeface="Times New Roman"/>
              </a:rPr>
              <a:t>.</a:t>
            </a:r>
            <a:endParaRPr lang="en-GB" sz="1200" dirty="0">
              <a:latin typeface="Arial"/>
              <a:cs typeface="Arial"/>
            </a:endParaRPr>
          </a:p>
          <a:p>
            <a:pPr marL="0" indent="0">
              <a:buNone/>
            </a:pPr>
            <a:r>
              <a:rPr lang="en-GB" sz="1200" dirty="0">
                <a:latin typeface="Arial"/>
                <a:cs typeface="Arial"/>
              </a:rPr>
              <a:t>Horner, H. (2025). </a:t>
            </a:r>
            <a:r>
              <a:rPr lang="en-GB" sz="1200" i="1" dirty="0">
                <a:latin typeface="Arial"/>
                <a:cs typeface="Arial"/>
              </a:rPr>
              <a:t>6 Women Engineers Who Shaped and Are Shaping the Future - UK ECT | Engineering College of Technology</a:t>
            </a:r>
            <a:r>
              <a:rPr lang="en-GB" sz="1200" dirty="0">
                <a:latin typeface="Arial"/>
                <a:cs typeface="Arial"/>
              </a:rPr>
              <a:t>. [online] ECT Engineering College of Technology. Available at: </a:t>
            </a:r>
            <a:r>
              <a:rPr lang="en-GB" sz="1200" dirty="0">
                <a:latin typeface="Arial"/>
                <a:cs typeface="Arial"/>
                <a:hlinkClick r:id="rId3"/>
              </a:rPr>
              <a:t>https://www.ect.ac.uk/6-women-engineers-who-shaped-and-are-shaping-future/</a:t>
            </a:r>
            <a:r>
              <a:rPr lang="en-GB" sz="1200" dirty="0">
                <a:latin typeface="Arial"/>
                <a:cs typeface="Arial"/>
              </a:rPr>
              <a:t> [Accessed 1 Dec. 2025].</a:t>
            </a:r>
            <a:endParaRPr lang="en-GB" sz="1200" dirty="0">
              <a:latin typeface="Arial"/>
              <a:cs typeface="Times New Roman"/>
            </a:endParaRPr>
          </a:p>
          <a:p>
            <a:pPr marL="0" indent="0">
              <a:buNone/>
            </a:pPr>
            <a:r>
              <a:rPr lang="en-GB" sz="1200" err="1">
                <a:latin typeface="Arial"/>
                <a:cs typeface="Arial"/>
              </a:rPr>
              <a:t>Krivkovich</a:t>
            </a:r>
            <a:r>
              <a:rPr lang="en-GB" sz="1200" dirty="0">
                <a:latin typeface="Arial"/>
                <a:cs typeface="Arial"/>
              </a:rPr>
              <a:t>, A., Field, E., Yee, L., McConnell, M. and Smith, H. (2024). </a:t>
            </a:r>
            <a:r>
              <a:rPr lang="en-GB" sz="1200" i="1" dirty="0">
                <a:latin typeface="Arial"/>
                <a:cs typeface="Arial"/>
              </a:rPr>
              <a:t>Women in the Workplace 2024: The 10th-anniversary report</a:t>
            </a:r>
            <a:r>
              <a:rPr lang="en-GB" sz="1200" dirty="0">
                <a:latin typeface="Arial"/>
                <a:cs typeface="Arial"/>
              </a:rPr>
              <a:t>. [online] McKinsey &amp; Company. Available at: </a:t>
            </a:r>
            <a:r>
              <a:rPr lang="en-GB" sz="1200" dirty="0">
                <a:latin typeface="Arial"/>
                <a:cs typeface="Arial"/>
                <a:hlinkClick r:id="rId4"/>
              </a:rPr>
              <a:t>https://www.mckinsey.com/featured-insights/diversity-and-inclusion/women-in-the-workplace</a:t>
            </a:r>
            <a:r>
              <a:rPr lang="en-GB" sz="1200" dirty="0">
                <a:latin typeface="Arial"/>
                <a:cs typeface="Arial"/>
              </a:rPr>
              <a:t> [Accessed 29 Nov. 2025].</a:t>
            </a:r>
            <a:endParaRPr lang="en-GB" sz="1200" dirty="0">
              <a:latin typeface="Arial"/>
              <a:cs typeface="Times New Roman"/>
            </a:endParaRPr>
          </a:p>
          <a:p>
            <a:pPr marL="0" indent="0">
              <a:buNone/>
            </a:pPr>
            <a:r>
              <a:rPr lang="en-GB" sz="1200" dirty="0">
                <a:latin typeface="Arial"/>
                <a:cs typeface="Times New Roman"/>
              </a:rPr>
              <a:t>Leung, M.A. (2020). Diversity and Inclusion Through Leadership During Challenging Times. </a:t>
            </a:r>
            <a:r>
              <a:rPr lang="en-GB" sz="1200" i="1" dirty="0">
                <a:latin typeface="Arial"/>
                <a:cs typeface="Times New Roman"/>
              </a:rPr>
              <a:t>Computing in Science &amp; Engineering</a:t>
            </a:r>
            <a:r>
              <a:rPr lang="en-GB" sz="1200" dirty="0">
                <a:latin typeface="Arial"/>
                <a:cs typeface="Times New Roman"/>
              </a:rPr>
              <a:t>, [online] 22(6), pp.92–96. </a:t>
            </a:r>
            <a:r>
              <a:rPr lang="en-GB" sz="1200" err="1">
                <a:latin typeface="Arial"/>
                <a:cs typeface="Times New Roman"/>
              </a:rPr>
              <a:t>doi:https</a:t>
            </a:r>
            <a:r>
              <a:rPr lang="en-GB" sz="1200" dirty="0">
                <a:latin typeface="Arial"/>
                <a:cs typeface="Times New Roman"/>
              </a:rPr>
              <a:t>://doi.org/10.1109/mcse.2020.3020445.</a:t>
            </a:r>
          </a:p>
          <a:p>
            <a:pPr marL="0" indent="0">
              <a:buNone/>
            </a:pPr>
            <a:r>
              <a:rPr lang="en-GB" sz="1200" err="1">
                <a:latin typeface="Arial"/>
                <a:cs typeface="Arial"/>
              </a:rPr>
              <a:t>Oshame</a:t>
            </a:r>
            <a:r>
              <a:rPr lang="en-GB" sz="1200" dirty="0">
                <a:latin typeface="Arial"/>
                <a:cs typeface="Arial"/>
              </a:rPr>
              <a:t>, D. and Maureen, O.E. (2023). Critical Analysis of Four Leadership Theories and Principles. </a:t>
            </a:r>
            <a:r>
              <a:rPr lang="en-GB" sz="1200" i="1" dirty="0">
                <a:latin typeface="Arial"/>
                <a:cs typeface="Arial"/>
              </a:rPr>
              <a:t>World Journal of Advanced Research and Reviews</a:t>
            </a:r>
            <a:r>
              <a:rPr lang="en-GB" sz="1200" dirty="0">
                <a:latin typeface="Arial"/>
                <a:cs typeface="Arial"/>
              </a:rPr>
              <a:t>, </a:t>
            </a:r>
            <a:r>
              <a:rPr lang="en-GB" sz="1200" dirty="0">
                <a:latin typeface="Arial"/>
                <a:cs typeface="Times New Roman"/>
              </a:rPr>
              <a:t>‌</a:t>
            </a:r>
            <a:r>
              <a:rPr lang="en-GB" sz="1200" dirty="0">
                <a:latin typeface="Arial"/>
                <a:cs typeface="Arial"/>
              </a:rPr>
              <a:t>[online] 17(1), pp.1387–1395. </a:t>
            </a:r>
            <a:r>
              <a:rPr lang="en-GB" sz="1200" err="1">
                <a:latin typeface="Arial"/>
                <a:cs typeface="Arial"/>
              </a:rPr>
              <a:t>doi:https</a:t>
            </a:r>
            <a:r>
              <a:rPr lang="en-GB" sz="1200" dirty="0">
                <a:latin typeface="Arial"/>
                <a:cs typeface="Arial"/>
              </a:rPr>
              <a:t>://doi.org/10.30574/wjarr.2023.17.1.0187.</a:t>
            </a:r>
            <a:endParaRPr lang="en-US" sz="1200">
              <a:latin typeface="Arial"/>
              <a:cs typeface="Arial"/>
            </a:endParaRPr>
          </a:p>
          <a:p>
            <a:pPr marL="0" indent="0">
              <a:buNone/>
            </a:pPr>
            <a:r>
              <a:rPr lang="en-GB" sz="1200" dirty="0">
                <a:latin typeface="Arial"/>
                <a:cs typeface="Arial"/>
              </a:rPr>
              <a:t>Patrick, A., Riegle-Crumb, C. and Borrego, M. (2021). EXAMINING THE GENDER GAP IN ENGINEERING PROFESSIONAL IDENTIFICATION. </a:t>
            </a:r>
            <a:r>
              <a:rPr lang="en-GB" sz="1200" i="1" dirty="0">
                <a:latin typeface="Arial"/>
                <a:cs typeface="Arial"/>
              </a:rPr>
              <a:t>Journal of Women and Minorities in Science and Engineering</a:t>
            </a:r>
            <a:r>
              <a:rPr lang="en-GB" sz="1200" dirty="0">
                <a:latin typeface="Arial"/>
                <a:cs typeface="Arial"/>
              </a:rPr>
              <a:t>, [online] 27(1), pp.31–55. </a:t>
            </a:r>
            <a:r>
              <a:rPr lang="en-GB" sz="1200" err="1">
                <a:latin typeface="Arial"/>
                <a:cs typeface="Arial"/>
              </a:rPr>
              <a:t>doi:https</a:t>
            </a:r>
            <a:r>
              <a:rPr lang="en-GB" sz="1200" dirty="0">
                <a:latin typeface="Arial"/>
                <a:cs typeface="Arial"/>
              </a:rPr>
              <a:t>://doi.org/10.1615/jwomenminorscieneng.2020030909.</a:t>
            </a:r>
            <a:endParaRPr lang="en-GB" sz="1200" dirty="0">
              <a:latin typeface="Arial"/>
              <a:cs typeface="Times New Roman"/>
            </a:endParaRPr>
          </a:p>
          <a:p>
            <a:pPr marL="0" indent="0">
              <a:buNone/>
            </a:pPr>
            <a:endParaRPr lang="en-GB" sz="1200" dirty="0">
              <a:latin typeface="Arial"/>
              <a:cs typeface="Arial"/>
            </a:endParaRPr>
          </a:p>
          <a:p>
            <a:endParaRPr lang="en-GB" sz="1300" dirty="0">
              <a:latin typeface="Arial"/>
              <a:cs typeface="Arial"/>
            </a:endParaRPr>
          </a:p>
          <a:p>
            <a:endParaRPr lang="en-GB" sz="1200" dirty="0">
              <a:latin typeface="Arial"/>
              <a:cs typeface="Times New Roman"/>
            </a:endParaRPr>
          </a:p>
          <a:p>
            <a:endParaRPr lang="en-GB" sz="1200" dirty="0">
              <a:latin typeface="Arial"/>
              <a:cs typeface="Times New Roman"/>
            </a:endParaRPr>
          </a:p>
          <a:p>
            <a:endParaRPr lang="en-GB" sz="1200" dirty="0">
              <a:latin typeface="Arial"/>
              <a:cs typeface="Times New Roman"/>
            </a:endParaRPr>
          </a:p>
          <a:p>
            <a:pPr marL="0" indent="0">
              <a:buNone/>
            </a:pPr>
            <a:endParaRPr lang="en-GB" sz="1200" dirty="0">
              <a:latin typeface="Arial"/>
              <a:cs typeface="Times New Roman"/>
            </a:endParaRPr>
          </a:p>
          <a:p>
            <a:endParaRPr lang="en-GB" sz="1200" dirty="0">
              <a:latin typeface="Times New Roman"/>
              <a:cs typeface="Times New Roman"/>
            </a:endParaRPr>
          </a:p>
          <a:p>
            <a:endParaRPr lang="en-GB" sz="1200" dirty="0">
              <a:latin typeface="Times New Roman"/>
              <a:cs typeface="Times New Roman"/>
            </a:endParaRPr>
          </a:p>
          <a:p>
            <a:endParaRPr lang="en-GB" dirty="0">
              <a:latin typeface="Grandview Display"/>
              <a:cs typeface="Times New Roman"/>
            </a:endParaRPr>
          </a:p>
        </p:txBody>
      </p:sp>
    </p:spTree>
    <p:extLst>
      <p:ext uri="{BB962C8B-B14F-4D97-AF65-F5344CB8AC3E}">
        <p14:creationId xmlns:p14="http://schemas.microsoft.com/office/powerpoint/2010/main" val="36202360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1CF4B-1D54-BB69-2F1F-64FD045E5202}"/>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DE8BE59A-D804-B4A4-B210-91232073B6F7}"/>
              </a:ext>
            </a:extLst>
          </p:cNvPr>
          <p:cNvSpPr>
            <a:spLocks noGrp="1"/>
          </p:cNvSpPr>
          <p:nvPr>
            <p:ph idx="1"/>
          </p:nvPr>
        </p:nvSpPr>
        <p:spPr/>
        <p:txBody>
          <a:bodyPr vert="horz" lIns="91440" tIns="45720" rIns="91440" bIns="45720" rtlCol="0" anchor="t">
            <a:normAutofit/>
          </a:bodyPr>
          <a:lstStyle/>
          <a:p>
            <a:pPr marL="0" indent="0">
              <a:buNone/>
            </a:pPr>
            <a:r>
              <a:rPr lang="en-GB" sz="1200" dirty="0">
                <a:latin typeface="Arial"/>
                <a:cs typeface="Arial"/>
              </a:rPr>
              <a:t>Raphael, D. and Dosunmu, A.G. (2025). Bridging gaps: the intersection of women in engineering and gender studies—challenges, advances, and future.</a:t>
            </a:r>
            <a:endParaRPr lang="en-US" sz="1200">
              <a:latin typeface="Arial"/>
              <a:cs typeface="Arial"/>
            </a:endParaRPr>
          </a:p>
          <a:p>
            <a:pPr marL="0" indent="0">
              <a:buNone/>
            </a:pPr>
            <a:r>
              <a:rPr lang="en-GB" sz="1200" dirty="0">
                <a:latin typeface="Arial"/>
                <a:cs typeface="Times New Roman"/>
              </a:rPr>
              <a:t>Schauer, A.M., Liu, J., Saldaña, C. and Fu, K. (2025). Internal and external influences on role stereotype adherence and gender dynamics on engineering design teams. </a:t>
            </a:r>
            <a:r>
              <a:rPr lang="en-GB" sz="1200" i="1" dirty="0">
                <a:latin typeface="Arial"/>
                <a:cs typeface="Times New Roman"/>
              </a:rPr>
              <a:t>International Journal of STEM Education</a:t>
            </a:r>
            <a:r>
              <a:rPr lang="en-GB" sz="1200" dirty="0">
                <a:latin typeface="Arial"/>
                <a:cs typeface="Times New Roman"/>
              </a:rPr>
              <a:t>, [online] 12(1). </a:t>
            </a:r>
            <a:r>
              <a:rPr lang="en-GB" sz="1200" dirty="0" err="1">
                <a:latin typeface="Arial"/>
                <a:cs typeface="Times New Roman"/>
              </a:rPr>
              <a:t>doi:https</a:t>
            </a:r>
            <a:r>
              <a:rPr lang="en-GB" sz="1200" dirty="0">
                <a:latin typeface="Arial"/>
                <a:cs typeface="Times New Roman"/>
              </a:rPr>
              <a:t>://doi.org/10.1186/s40594-025-00528-4.</a:t>
            </a:r>
            <a:endParaRPr lang="en-US" sz="1200">
              <a:latin typeface="Arial"/>
              <a:cs typeface="Arial"/>
            </a:endParaRPr>
          </a:p>
          <a:p>
            <a:pPr>
              <a:buNone/>
            </a:pPr>
            <a:r>
              <a:rPr lang="en-GB" sz="1200" dirty="0">
                <a:latin typeface="Arial"/>
                <a:cs typeface="Times New Roman"/>
              </a:rPr>
              <a:t>Sharma, P. (2025). Ethical Leadership: The Cornerstone Of Trust In Organizations. [online] 27, pp.2319–7668. </a:t>
            </a:r>
            <a:r>
              <a:rPr lang="en-GB" sz="1200" dirty="0" err="1">
                <a:latin typeface="Arial"/>
                <a:cs typeface="Times New Roman"/>
              </a:rPr>
              <a:t>doi:https</a:t>
            </a:r>
            <a:r>
              <a:rPr lang="en-GB" sz="1200" dirty="0">
                <a:latin typeface="Arial"/>
                <a:cs typeface="Times New Roman"/>
              </a:rPr>
              <a:t>://doi.org/10.9790/487X-2711041215.</a:t>
            </a:r>
            <a:endParaRPr lang="en-GB" sz="1200" dirty="0">
              <a:latin typeface="Arial"/>
              <a:cs typeface="Arial"/>
            </a:endParaRPr>
          </a:p>
          <a:p>
            <a:pPr marL="0" indent="0">
              <a:buNone/>
            </a:pPr>
            <a:r>
              <a:rPr lang="en-GB" sz="1200" dirty="0">
                <a:latin typeface="Arial"/>
                <a:cs typeface="Times New Roman"/>
              </a:rPr>
              <a:t>The institute of measurement &amp; control (2024). </a:t>
            </a:r>
            <a:r>
              <a:rPr lang="en-GB" sz="1200" i="1" dirty="0">
                <a:latin typeface="Arial"/>
                <a:cs typeface="Times New Roman"/>
              </a:rPr>
              <a:t>Engineering UK report highlights drop in women in engineering</a:t>
            </a:r>
            <a:r>
              <a:rPr lang="en-GB" sz="1200" dirty="0">
                <a:latin typeface="Arial"/>
                <a:cs typeface="Times New Roman"/>
              </a:rPr>
              <a:t>. [online] Instmc.org. Available at: </a:t>
            </a:r>
            <a:r>
              <a:rPr lang="en-GB" sz="1200" dirty="0">
                <a:latin typeface="Arial"/>
                <a:cs typeface="Times New Roman"/>
                <a:hlinkClick r:id="rId2"/>
              </a:rPr>
              <a:t>https://www.instmc.org/news/68/engineering_uk_report_highlights_drop_in_women_in_engineering/</a:t>
            </a:r>
            <a:r>
              <a:rPr lang="en-GB" sz="1200" dirty="0">
                <a:latin typeface="Arial"/>
                <a:cs typeface="Times New Roman"/>
              </a:rPr>
              <a:t> [Accessed 20 Nov. 2025].</a:t>
            </a:r>
          </a:p>
          <a:p>
            <a:pPr marL="0" indent="0">
              <a:buNone/>
            </a:pPr>
            <a:r>
              <a:rPr lang="en-GB" sz="1200" dirty="0">
                <a:latin typeface="Arial"/>
                <a:cs typeface="Arial"/>
              </a:rPr>
              <a:t>Tyner, K. and </a:t>
            </a:r>
            <a:r>
              <a:rPr lang="en-GB" sz="1200" err="1">
                <a:latin typeface="Arial"/>
                <a:cs typeface="Arial"/>
              </a:rPr>
              <a:t>Jalalzai</a:t>
            </a:r>
            <a:r>
              <a:rPr lang="en-GB" sz="1200" dirty="0">
                <a:latin typeface="Arial"/>
                <a:cs typeface="Arial"/>
              </a:rPr>
              <a:t>, F. (2022). Women prime ministers and COVID‐19: Within‐case examinations of New Zealand and Iceland. </a:t>
            </a:r>
            <a:r>
              <a:rPr lang="en-GB" sz="1200" i="1" dirty="0">
                <a:latin typeface="Arial"/>
                <a:cs typeface="Arial"/>
              </a:rPr>
              <a:t>Politics &amp; Policy</a:t>
            </a:r>
            <a:r>
              <a:rPr lang="en-GB" sz="1200" dirty="0">
                <a:latin typeface="Arial"/>
                <a:cs typeface="Arial"/>
              </a:rPr>
              <a:t>, [online] 50(6), pp.1076–1095. </a:t>
            </a:r>
            <a:r>
              <a:rPr lang="en-GB" sz="1200" err="1">
                <a:latin typeface="Arial"/>
                <a:cs typeface="Arial"/>
              </a:rPr>
              <a:t>doi:https</a:t>
            </a:r>
            <a:r>
              <a:rPr lang="en-GB" sz="1200" dirty="0">
                <a:latin typeface="Arial"/>
                <a:cs typeface="Arial"/>
              </a:rPr>
              <a:t>://doi.org/10.1111/polp.12511. </a:t>
            </a:r>
            <a:endParaRPr lang="en-US" sz="1200">
              <a:latin typeface="Arial"/>
              <a:cs typeface="Arial"/>
            </a:endParaRPr>
          </a:p>
          <a:p>
            <a:pPr marL="0" indent="0">
              <a:buNone/>
            </a:pPr>
            <a:r>
              <a:rPr lang="en-GB" sz="1200" err="1">
                <a:latin typeface="Arial"/>
                <a:cs typeface="Arial"/>
              </a:rPr>
              <a:t>Waritay</a:t>
            </a:r>
            <a:r>
              <a:rPr lang="en-GB" sz="1200" dirty="0">
                <a:latin typeface="Arial"/>
                <a:cs typeface="Arial"/>
              </a:rPr>
              <a:t>, M. (2021). </a:t>
            </a:r>
            <a:r>
              <a:rPr lang="en-GB" sz="1200" i="1" dirty="0">
                <a:latin typeface="Arial"/>
                <a:cs typeface="Arial"/>
              </a:rPr>
              <a:t>Handbook of Research on Innate Leadership Characteristics and Examinations of Successful First-Time Leaders</a:t>
            </a:r>
            <a:r>
              <a:rPr lang="en-GB" sz="1200" dirty="0">
                <a:latin typeface="Arial"/>
                <a:cs typeface="Arial"/>
              </a:rPr>
              <a:t>. [online] </a:t>
            </a:r>
            <a:r>
              <a:rPr lang="en-GB" sz="1200" i="1" dirty="0">
                <a:latin typeface="Arial"/>
                <a:cs typeface="Arial"/>
              </a:rPr>
              <a:t>Advances in logistics, operations, and management science book series</a:t>
            </a:r>
            <a:r>
              <a:rPr lang="en-GB" sz="1200" dirty="0">
                <a:latin typeface="Arial"/>
                <a:cs typeface="Arial"/>
              </a:rPr>
              <a:t>. Routledge. </a:t>
            </a:r>
            <a:r>
              <a:rPr lang="en-GB" sz="1200" err="1">
                <a:latin typeface="Arial"/>
                <a:cs typeface="Arial"/>
              </a:rPr>
              <a:t>doi:https</a:t>
            </a:r>
            <a:r>
              <a:rPr lang="en-GB" sz="1200" dirty="0">
                <a:latin typeface="Arial"/>
                <a:cs typeface="Arial"/>
              </a:rPr>
              <a:t>://doi.org/10.4018/978-1-7998-7592-5.</a:t>
            </a:r>
            <a:endParaRPr lang="en-GB" sz="1200" dirty="0"/>
          </a:p>
          <a:p>
            <a:pPr marL="0" indent="0">
              <a:buNone/>
            </a:pPr>
            <a:endParaRPr lang="en-GB" sz="700" dirty="0">
              <a:latin typeface="Arial"/>
              <a:cs typeface="Arial"/>
            </a:endParaRPr>
          </a:p>
          <a:p>
            <a:pPr marL="0" indent="0">
              <a:buNone/>
            </a:pPr>
            <a:endParaRPr lang="en-GB" sz="1200" dirty="0">
              <a:latin typeface="Arial"/>
              <a:cs typeface="Times New Roman"/>
            </a:endParaRPr>
          </a:p>
          <a:p>
            <a:endParaRPr lang="en-GB" sz="1200" dirty="0">
              <a:latin typeface="Arial"/>
              <a:cs typeface="Times New Roman"/>
            </a:endParaRPr>
          </a:p>
          <a:p>
            <a:pPr marL="0" indent="0">
              <a:buNone/>
            </a:pPr>
            <a:endParaRPr lang="en-GB" sz="1200" dirty="0">
              <a:latin typeface="Arial"/>
              <a:cs typeface="Times New Roman"/>
            </a:endParaRPr>
          </a:p>
          <a:p>
            <a:endParaRPr lang="en-GB" sz="1200" dirty="0">
              <a:latin typeface="Arial"/>
              <a:cs typeface="Times New Roman"/>
            </a:endParaRPr>
          </a:p>
          <a:p>
            <a:endParaRPr lang="en-GB" sz="1200" dirty="0">
              <a:latin typeface="Arial"/>
              <a:cs typeface="Times New Roman"/>
            </a:endParaRPr>
          </a:p>
          <a:p>
            <a:endParaRPr lang="en-GB" sz="1200" dirty="0">
              <a:latin typeface="Times New Roman"/>
              <a:cs typeface="Times New Roman"/>
            </a:endParaRPr>
          </a:p>
          <a:p>
            <a:endParaRPr lang="en-GB" sz="1200" dirty="0">
              <a:latin typeface="Times New Roman"/>
              <a:cs typeface="Times New Roman"/>
            </a:endParaRPr>
          </a:p>
          <a:p>
            <a:endParaRPr lang="en-GB" sz="1200" dirty="0">
              <a:latin typeface="Times New Roman"/>
              <a:cs typeface="Times New Roman"/>
            </a:endParaRPr>
          </a:p>
          <a:p>
            <a:pPr marL="0" indent="0">
              <a:buNone/>
            </a:pPr>
            <a:endParaRPr lang="en-GB" sz="1200" dirty="0">
              <a:latin typeface="Times New Roman"/>
              <a:cs typeface="Times New Roman"/>
            </a:endParaRPr>
          </a:p>
          <a:p>
            <a:endParaRPr lang="en-GB" sz="1200" dirty="0">
              <a:latin typeface="Times New Roman"/>
              <a:cs typeface="Times New Roman"/>
            </a:endParaRPr>
          </a:p>
          <a:p>
            <a:endParaRPr lang="en-GB" sz="1200" dirty="0">
              <a:latin typeface="Times New Roman"/>
              <a:cs typeface="Times New Roman"/>
            </a:endParaRPr>
          </a:p>
          <a:p>
            <a:endParaRPr lang="en-GB" sz="1200" dirty="0">
              <a:latin typeface="Times New Roman"/>
              <a:cs typeface="Times New Roman"/>
            </a:endParaRPr>
          </a:p>
          <a:p>
            <a:endParaRPr lang="en-GB" dirty="0"/>
          </a:p>
        </p:txBody>
      </p:sp>
    </p:spTree>
    <p:extLst>
      <p:ext uri="{BB962C8B-B14F-4D97-AF65-F5344CB8AC3E}">
        <p14:creationId xmlns:p14="http://schemas.microsoft.com/office/powerpoint/2010/main" val="3736023551"/>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26</Slides>
  <Notes>0</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DashVTI</vt:lpstr>
      <vt:lpstr>Contemporary Themes in Leadership and Management </vt:lpstr>
      <vt:lpstr>Inspirational quote </vt:lpstr>
      <vt:lpstr>Introduction</vt:lpstr>
      <vt:lpstr> Has the number increased over time </vt:lpstr>
      <vt:lpstr>Do different organisations within the industry hire more female than others?</vt:lpstr>
      <vt:lpstr>More female or male in the engineering sector </vt:lpstr>
      <vt:lpstr>Successful engineers who have shaped the world </vt:lpstr>
      <vt:lpstr>Is the role male or female dominated </vt:lpstr>
      <vt:lpstr>Recognition </vt:lpstr>
      <vt:lpstr>Are female leaders able to compete with male female leaders </vt:lpstr>
      <vt:lpstr>Influential Female Mechanical Engineers </vt:lpstr>
      <vt:lpstr>Ethical leadership   </vt:lpstr>
      <vt:lpstr>Ethical leadership </vt:lpstr>
      <vt:lpstr>Statistics </vt:lpstr>
      <vt:lpstr>Has leadership progressed for women  </vt:lpstr>
      <vt:lpstr>Barriers in leadership </vt:lpstr>
      <vt:lpstr>Female leaders </vt:lpstr>
      <vt:lpstr>Barriers regardless of race age and gender</vt:lpstr>
      <vt:lpstr>Source (Dabić et al., 2024)</vt:lpstr>
      <vt:lpstr>Beliefs and ideas of a contemporary theme in management and leadership</vt:lpstr>
      <vt:lpstr>A good example of a female leader </vt:lpstr>
      <vt:lpstr>Strengths and Weaknesses of women as female leaders </vt:lpstr>
      <vt:lpstr>Conclusion</vt:lpstr>
      <vt:lpstr>References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1972</cp:revision>
  <dcterms:created xsi:type="dcterms:W3CDTF">2025-11-19T00:13:08Z</dcterms:created>
  <dcterms:modified xsi:type="dcterms:W3CDTF">2025-12-01T12:10:44Z</dcterms:modified>
</cp:coreProperties>
</file>