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1"/>
  </p:notesMasterIdLst>
  <p:sldIdLst>
    <p:sldId id="256" r:id="rId2"/>
    <p:sldId id="264" r:id="rId3"/>
    <p:sldId id="258" r:id="rId4"/>
    <p:sldId id="259" r:id="rId5"/>
    <p:sldId id="261" r:id="rId6"/>
    <p:sldId id="260"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48BE53-CF16-41B9-B11D-6477B0A7810B}" v="16" dt="2023-11-17T20:36:20.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6D37F0-B24A-4792-8033-5319D91AAC15}" type="datetimeFigureOut">
              <a:rPr lang="en-GB" smtClean="0"/>
              <a:t>23/11/2023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DE716-CF9A-4EA0-9604-C0B8FFE3BD35}" type="slidenum">
              <a:rPr lang="en-GB" smtClean="0"/>
              <a:t>‹#›</a:t>
            </a:fld>
            <a:endParaRPr lang="en-GB"/>
          </a:p>
        </p:txBody>
      </p:sp>
    </p:spTree>
    <p:extLst>
      <p:ext uri="{BB962C8B-B14F-4D97-AF65-F5344CB8AC3E}">
        <p14:creationId xmlns:p14="http://schemas.microsoft.com/office/powerpoint/2010/main" val="431097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Esteemed members of the board, thank you for the opportunity to present on the exciting possibility of expanding our British multinational company, GSK (GlaxoSmithKline), into Germany. As you know, Germany represents the largest economy in Europe and one of the largest consumer markets in the world. Establishing a management office there would grant us greater access to this lucrative market and enable closer oversight of our European operations.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expanding abroad poses intercultural challenges that must be carefully considered. My aim today is to highlight the cultural differences between the UK and Germany and provide recommendations on how we can adapt our management strategies to succeed in this new context. Drawing on well-established intercultural theories and models, I will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analyze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German national culture, business norms, communication styles and other relevant dimensions. With cultural intelligence and sensitivity, we can work effectively with German teams, clients and partners. The outcome will be a management office that thrives,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fueling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our company's continued growth.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2</a:t>
            </a:fld>
            <a:endParaRPr lang="en-GB"/>
          </a:p>
        </p:txBody>
      </p:sp>
    </p:spTree>
    <p:extLst>
      <p:ext uri="{BB962C8B-B14F-4D97-AF65-F5344CB8AC3E}">
        <p14:creationId xmlns:p14="http://schemas.microsoft.com/office/powerpoint/2010/main" val="2463447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has a rich cultural history and diversity across its 16 states. Some key characteristics include strong regional identities as Germany only unified into a nation-state in 1871 so different regions have distinct cultures, a high value on order, structure and punctuality as Germans are very oriented around order, planning, and timeliness with meetings starting promptly, formal communication as communication in business settings tends to be direct, precise, serious and formal with titles being very important, team orientation as German corporate culture values collaboration and group goals over individual interests with decisions made collectively, attention to detail and quality as Germans have an engineering mindset focused on technical precision and perfectionism where products must be robust and detailed, and reserved personalities as Germans are often reserved, private and do not easily engage in small talk with new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acquaintants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so relationship building takes time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Browaeys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Price,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has one of the largest economies in the world, with a GDP of over 4 trillion USD. The country has a long tradition of trade guilds, banking, and manufacturing, with major industries today including automobiles, machinery, metals, chemicals, electronics, food and beverages, shipbuilding, textiles, and tourism. Germany has some of the largest exports globally, reflecting its strong production and engineering capabilities. Culturally, Germans take great pride in the quality of their exports which are associated with good engineering, durability and precision. 'Made in Germany' is regarded as a sign of reliability and craftsmanship. Additionally, Germany has low levels of corruption and transparency in business dealings. Germans are known for fairness, directness and formality in negotiations and transactions. Rules and contracts are followed seriously. Bureaucracy can be extensive but provides legal security for all parties involved.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Germans enjoy substantial work benefits and employment protections by law, including long vacation time, maternity/paternity leave, regulated work hours and substantial notice before termination. The culture tends to emphasize a healthy work-life balance. Additionally, Germany has strong environmental awareness, with policies supporting renewable energy, recycling, and sustainability. Environmentally friendly business practices are expected by German companies, customers and society overall. These cultural priorities around quality, engineering, environmentalism and employee welfare shape the business landscape in Germany and should inform the strategies of foreign companies seeking to operate successfully in the country.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3</a:t>
            </a:fld>
            <a:endParaRPr lang="en-GB"/>
          </a:p>
        </p:txBody>
      </p:sp>
    </p:spTree>
    <p:extLst>
      <p:ext uri="{BB962C8B-B14F-4D97-AF65-F5344CB8AC3E}">
        <p14:creationId xmlns:p14="http://schemas.microsoft.com/office/powerpoint/2010/main" val="2343041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While cultural differences pose challenges, being attentive to German business norms and expectations can set our expansion up for success. Key factors include demonstrating technical expertise as German partners will appreciate depth of knowledge and factual detail, highlighting quality and precision as Germans prefer substance over style so our offerings must be engineered to the highest technical standards, adhering to structure/planning as Germans value extensive planning so our project plans should be detailed and organized, punctuality and clear scheduling as being early or on-time to meetings is crucial and scheduling should be clear, direct, factual communication as Germans appreciate directness so our communication should be accurate, logical and to the point, team orientation and consultation as Germans seek group consensus so involving German colleagues in decisions shows respect, discretion and tact to avoid excessive informality that may be seen as inconsiderate since tact helps build trust over time, and understanding the language as proficiency in German is an asset and at minimum, we should know professional vocabulary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Browaeys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Price,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Germans have high uncertainty avoidance and tend to be risk averse. They value extensive planning, facts and data to provide certainty and mitigate risks. Our expansion plans should account for this by being comprehensive, with contingencies in place to prevent surprises or ambiguity. German partners will want to see details thought through. Additionally, Germans appreciate logic and rational decision making. Emotions are not overtly expressed in business settings. We must be able to articulate valid, reason-based arguments for our expansion plans, grounded in facts rather than passions. Furthermore, Germans will expect consultation and collective ownership in this process. Seeking regular input from local partners is key, so the expansion is collaborative rather than unilateral. This ties into the team orientation and group consensus building that characterizes German business culture overall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Browaeys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Price,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Germans maintain strong boundaries between their professional and personal lives. While establishing common ground and relationships contribute to trust in the UK, Germans are relatively private outside of work contexts and preferences keeping the two domains separate. We should remain focused on task-based discussions and not expect deep informal bonding, especially early on. Moving slowly and steadily in relationship building is wise. With time and consistent professionalism, the respect and cooperation of German partners can be gained. As expansion plans progress, celebrating milestones and successes together allows camaraderie to develop more organically. Shared accomplishments will deepen bonds gradually within German cultural norms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Hurn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4</a:t>
            </a:fld>
            <a:endParaRPr lang="en-GB"/>
          </a:p>
        </p:txBody>
      </p:sp>
    </p:spTree>
    <p:extLst>
      <p:ext uri="{BB962C8B-B14F-4D97-AF65-F5344CB8AC3E}">
        <p14:creationId xmlns:p14="http://schemas.microsoft.com/office/powerpoint/2010/main" val="1839470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Geert Hofstede's cultural dimensions theory helps illustrate UK-German differences. Germany has higher power distance than the UK, reflecting more hierarchical organizations and deference to authority. The UK is one of the world's most individualist cultures, while Germany is more collectivist, emphasizing group consensus and harmony. Germany scores higher in masculinity, valuing achievement, competition and material success. Germany has much higher uncertainty avoidance, focusing on planning, precision and risk mitigation. Both countries have high long term orientation, planning future-focused strategies. Finally, Germany is more restrained, with strict social norms and self-discipline, while the UK indulges in more free gratification (Hofstede Insights,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Understanding these dimensions helps us grasp German cultural priorities around collective action, structured planning and formality. By flexing to these norms, our expansion will be sensitive and adaptive. Hofstede's model has limitations, as critics argue it can lead to overly simplistic stereotyping about national groups. His scores are also averages that may disguise diversity within countries. However, the broad cultural tendencies Hofstede identified align with other empirical research and experienced observations of UK-German differences. The dimensions provide helpful framing of predominant societal norms and orientations. We must remember that individuals vary and should not judge solely by group scores. Hofstede's model is best applied as a guide to likely cultural gaps that require openness and dialogue to bridge effectively (McSweeney, 2002).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While Hofstede paints Germany as risk averse, that does not mean Germans will outright reject innovative business ideas. However, they will want to scrutinize them thoroughly and develop comprehensive plans to implement them responsibly. Our British tendency for experimentation and flexibility can be tempered responsibly. With patience and care, we can gain German buy-in for bold ideas that are backed by data, developed collaboratively, and planned systematically. On the hierarchy dimension, while Germans respect authority, flat organizations can still succeed with egalitarian leadership that empowers employees in a responsible, structured manner. Adapting successfully is about aligning with cultural priorities, not necessarily replicating all stereotypes. Nuance matters greatly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Browaeys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Price,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5</a:t>
            </a:fld>
            <a:endParaRPr lang="en-GB"/>
          </a:p>
        </p:txBody>
      </p:sp>
    </p:spTree>
    <p:extLst>
      <p:ext uri="{BB962C8B-B14F-4D97-AF65-F5344CB8AC3E}">
        <p14:creationId xmlns:p14="http://schemas.microsoft.com/office/powerpoint/2010/main" val="3326952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work effectively in Germany, we must orient ourselves sensitively to German business culture. Key areas that differ from the UK include communication style as Germans prefer formal, direct styles of speech while British small talk may seem inappropriate, work-life balance as Germans maintain strong boundaries between work and personal life with long work hours being uncommon, individual vs. group orientation as Germany is more group-focused and individual accomplishments are downplayed, hierarchy/authority as Germany has more hierarchical organizations where managers expect greater deference to authority, risk avoidance as Germans are more risk averse with hard data and facts valued in decision-making, legalistic business as binding contracts and documentation are very important in Germany, and attention to credentials as academic degrees and titles command respect in German business.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 must adapt our British habits to align with German norms in these areas by being more formal, tactful, group-oriented and meticulous. This will allow us to integrate successfully. While the UK values flexibility and innovation, Germans tend to avoid uncertainty and ambiguity. Our expansion plans should provide extensive detail and prepare for all foreseeable scenarios. Improvisation based on loose strategic vision may cause concern. Additionally, Germans separate their work and private lives more than Brits. We should aim to get tasks done within normal business hours as much as possible. Long nights and weekend work sessions are less common in Germany. Furthermore, flat organizational structures and casual manager relationships prevalent in Britain may be seen as strange and unprofessional by Germans. Clear hierarchies and formality in communication show respect for roles and authority (Harrison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Blickem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Understanding these key differences around risk tolerance, formality, work-life segmentation and authority orientation is essential for smooth cooperation. Despite regional diversity, these themes are quite consistent across Germany. Adapting sensitively does not mean abandoning successful British approaches entirely, but rather calibrating them thoughtfully to extend effectiveness into the German context. With care, experience and trust on both sides, some bridging of differences can emerge. But erring toward German norms is prudent, especially early on. Mutual learning should be an ongoing process, strengthening cooperation and results.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6</a:t>
            </a:fld>
            <a:endParaRPr lang="en-GB"/>
          </a:p>
        </p:txBody>
      </p:sp>
    </p:spTree>
    <p:extLst>
      <p:ext uri="{BB962C8B-B14F-4D97-AF65-F5344CB8AC3E}">
        <p14:creationId xmlns:p14="http://schemas.microsoft.com/office/powerpoint/2010/main" val="3276890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Based on this cultural analysis, I propose the following recommendations to enable successful establishment of our management office in Germany: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Hire German managers and staff for the office to integrate local knowledge. Include British expats to maintain connections to HQ.</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Provide cultural training for British staffers going to Germany focused on key norms like communication styles, punctuality, hierarchy and team decisions.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Create detailed project plans and timelines for the expansion to cater to German preferences for structure, precision and advance preparation.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Consult extensively with German staff and partners during the setup process to incorporate their feedback and build buy-in.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Ensure our products meet rigorous German engineering standards and regulations. Highlight quality and exact specifications.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Adhere to formal business dress and etiquette during meetings, avoiding excessive informality. Build relationships gradually.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Arrange language training for British employees in German, especially field-specific business vocabulary. Demonstrate commitment to integration.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Balance group-orientation and individual recognition in German operations, acknowledging both team and individual contributors appropriately.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Adapt UK-based policies around work hours, vacation time and workplace conduct to align with German norms and regulations.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recommend we hire both British and German nationals to lead the new office, balancing continuity with fresh perspectives and local knowledge. Germans should fill the majority of management roles. However, retaining some British executives, especially those with experience working with German teams, provides stability and an ongoing conduit back to HQ. These leaders can also mentor incoming British expats on cultural integration. They will serve as a bridge across our organizations (Egan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Bendick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Jr, 2008).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I advise extensive cultural training for all British employees headed to Germany, conducted ideally by German professionals. The focus should be on communication norms, workplace conduct, team collaboration, and other critical dimensions discussed today. Immersing leaders in case studies, role playing and intensive discussions of German business culture will smooth success. Evidence shows such training programs build crucial cultural intelligence and organizational outcomes (Eisenberg et al, 2013).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Finally, I recommend gradual onboarding of newly hired German staff during the expansion, rather than mass onboarding on opening day. Pacing integration allows strong intercultural bonds to form with current British team members. It also lets Germans shape processes actively as the office develops rather than just joining a pre-formed setup. Research on mergers shows that staged integration on both national sides helps unite organizations, while avoiding feelings of cultural invasion (Cartwright &amp; Cooper, 1993).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7</a:t>
            </a:fld>
            <a:endParaRPr lang="en-GB"/>
          </a:p>
        </p:txBody>
      </p:sp>
    </p:spTree>
    <p:extLst>
      <p:ext uri="{BB962C8B-B14F-4D97-AF65-F5344CB8AC3E}">
        <p14:creationId xmlns:p14="http://schemas.microsoft.com/office/powerpoint/2010/main" val="391827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closing, expanding into Germany holds great potential for our company if we proceed responsibly and with cultural intelligence. By studying German culture extensively, hiring locals, planning systematically, communicating formally, and remaining sensitive to norms around authority, precision and work-life boundaries, we can gain the trust and cooperation essential for success. Our expansion will prove fruitful if guided by respect, knowledge and adaptability. I welcome your feedback on the most effective path forward, and thank you again for this opportunity.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8</a:t>
            </a:fld>
            <a:endParaRPr lang="en-GB"/>
          </a:p>
        </p:txBody>
      </p:sp>
    </p:spTree>
    <p:extLst>
      <p:ext uri="{BB962C8B-B14F-4D97-AF65-F5344CB8AC3E}">
        <p14:creationId xmlns:p14="http://schemas.microsoft.com/office/powerpoint/2010/main" val="40106478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DAD054D-37E2-4AC4-8107-02F54F530583}"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0449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698800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748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38D9E26B-EC96-4DF2-8FC2-3CC3215FE4DE}"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755860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38D9E26B-EC96-4DF2-8FC2-3CC3215FE4DE}"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AD054D-37E2-4AC4-8107-02F54F530583}"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5495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38D9E26B-EC96-4DF2-8FC2-3CC3215FE4DE}"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AD054D-37E2-4AC4-8107-02F54F53058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619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D9E26B-EC96-4DF2-8FC2-3CC3215FE4DE}"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315551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7290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ro-RO"/>
              <a:t>Faceți clic pentru a edita stilul de titlu coordonator</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740911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368923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896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ro-RO"/>
              <a:t>Faceți clic pentru a edita stilul de titlu coordonator</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1854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711217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t 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ro-RO"/>
              <a:t>Faceți clic pentru a edita stilul de titlu coordonator</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4139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devărat sau fals">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ro-RO"/>
              <a:t>Faceți clic pentru a edita stilul de titlu coordonator</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310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11397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0837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D9E26B-EC96-4DF2-8FC2-3CC3215FE4DE}" type="datetimeFigureOut">
              <a:rPr lang="en-GB" smtClean="0"/>
              <a:t>23/11/2023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AD054D-37E2-4AC4-8107-02F54F530583}" type="slidenum">
              <a:rPr lang="en-GB" smtClean="0"/>
              <a:t>‹#›</a:t>
            </a:fld>
            <a:endParaRPr lang="en-GB"/>
          </a:p>
        </p:txBody>
      </p:sp>
    </p:spTree>
    <p:extLst>
      <p:ext uri="{BB962C8B-B14F-4D97-AF65-F5344CB8AC3E}">
        <p14:creationId xmlns:p14="http://schemas.microsoft.com/office/powerpoint/2010/main" val="31740105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517C-03BE-6894-F453-B25BB149D063}"/>
              </a:ext>
            </a:extLst>
          </p:cNvPr>
          <p:cNvSpPr>
            <a:spLocks noGrp="1"/>
          </p:cNvSpPr>
          <p:nvPr>
            <p:ph type="ctrTitle"/>
          </p:nvPr>
        </p:nvSpPr>
        <p:spPr>
          <a:xfrm>
            <a:off x="2765550" y="1837944"/>
            <a:ext cx="6552185" cy="1673352"/>
          </a:xfrm>
        </p:spPr>
        <p:txBody>
          <a:bodyPr>
            <a:normAutofit fontScale="90000"/>
          </a:bodyPr>
          <a:lstStyle/>
          <a:p>
            <a:br>
              <a:rPr lang="en-US" dirty="0"/>
            </a:br>
            <a:br>
              <a:rPr lang="en-US" dirty="0"/>
            </a:br>
            <a:r>
              <a:rPr lang="en-US" sz="4900" dirty="0"/>
              <a:t>Leveraging Cultural Intelligence for Successful Expansion into Germany</a:t>
            </a:r>
            <a:endParaRPr lang="en-GB" sz="4900" dirty="0"/>
          </a:p>
        </p:txBody>
      </p:sp>
      <p:sp>
        <p:nvSpPr>
          <p:cNvPr id="3" name="Subtitle 2">
            <a:extLst>
              <a:ext uri="{FF2B5EF4-FFF2-40B4-BE49-F238E27FC236}">
                <a16:creationId xmlns:a16="http://schemas.microsoft.com/office/drawing/2014/main" id="{3EAF3FDE-B889-095B-DF7D-471D278C0F8F}"/>
              </a:ext>
            </a:extLst>
          </p:cNvPr>
          <p:cNvSpPr>
            <a:spLocks noGrp="1"/>
          </p:cNvSpPr>
          <p:nvPr>
            <p:ph type="subTitle" idx="1"/>
          </p:nvPr>
        </p:nvSpPr>
        <p:spPr/>
        <p:txBody>
          <a:bodyPr>
            <a:normAutofit fontScale="70000" lnSpcReduction="20000"/>
          </a:bodyPr>
          <a:lstStyle/>
          <a:p>
            <a:pPr algn="l"/>
            <a:r>
              <a:rPr lang="ro-RO" dirty="0"/>
              <a:t>Module name:International Business Communications</a:t>
            </a:r>
          </a:p>
          <a:p>
            <a:pPr algn="l"/>
            <a:r>
              <a:rPr lang="ro-RO" dirty="0"/>
              <a:t>Module code:LCBB6001 </a:t>
            </a:r>
          </a:p>
          <a:p>
            <a:pPr algn="l"/>
            <a:r>
              <a:rPr lang="ro-RO" dirty="0"/>
              <a:t>Student ID:2115327</a:t>
            </a:r>
          </a:p>
          <a:p>
            <a:pPr algn="l"/>
            <a:r>
              <a:rPr lang="ro-RO" dirty="0"/>
              <a:t>Student name:</a:t>
            </a:r>
            <a:r>
              <a:rPr lang="en-GB" dirty="0"/>
              <a:t>Felix</a:t>
            </a:r>
            <a:r>
              <a:rPr lang="ro-RO" dirty="0"/>
              <a:t>-Lucian</a:t>
            </a:r>
            <a:r>
              <a:rPr lang="en-GB" dirty="0"/>
              <a:t> Fistoleanu</a:t>
            </a:r>
            <a:endParaRPr lang="ro-RO" dirty="0"/>
          </a:p>
          <a:p>
            <a:endParaRPr lang="en-GB" dirty="0"/>
          </a:p>
        </p:txBody>
      </p:sp>
    </p:spTree>
    <p:extLst>
      <p:ext uri="{BB962C8B-B14F-4D97-AF65-F5344CB8AC3E}">
        <p14:creationId xmlns:p14="http://schemas.microsoft.com/office/powerpoint/2010/main" val="62040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a:bodyPr>
          <a:lstStyle/>
          <a:p>
            <a:r>
              <a:rPr lang="en-US" sz="2800" dirty="0"/>
              <a:t> Expanding into lucrative German market</a:t>
            </a:r>
          </a:p>
          <a:p>
            <a:r>
              <a:rPr lang="en-US" sz="2800" dirty="0"/>
              <a:t>	Cultural differences require adaptation</a:t>
            </a:r>
          </a:p>
          <a:p>
            <a:r>
              <a:rPr lang="en-US" sz="2800" dirty="0"/>
              <a:t>	Analyzing German culture and business norms</a:t>
            </a:r>
          </a:p>
          <a:p>
            <a:r>
              <a:rPr lang="en-US" sz="2800" dirty="0"/>
              <a:t>	Making recommendations for success</a:t>
            </a:r>
          </a:p>
        </p:txBody>
      </p:sp>
    </p:spTree>
    <p:extLst>
      <p:ext uri="{BB962C8B-B14F-4D97-AF65-F5344CB8AC3E}">
        <p14:creationId xmlns:p14="http://schemas.microsoft.com/office/powerpoint/2010/main" val="76289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German Culture :</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1104293" y="2052918"/>
            <a:ext cx="8946541" cy="4195481"/>
          </a:xfrm>
        </p:spPr>
        <p:txBody>
          <a:bodyPr/>
          <a:lstStyle/>
          <a:p>
            <a:pPr marL="0" indent="0">
              <a:buNone/>
            </a:pPr>
            <a:endParaRPr lang="en-GB" dirty="0"/>
          </a:p>
          <a:p>
            <a:r>
              <a:rPr lang="en-US" dirty="0"/>
              <a:t>	Strong regional identities</a:t>
            </a:r>
          </a:p>
          <a:p>
            <a:r>
              <a:rPr lang="en-US" dirty="0"/>
              <a:t>	Order, structure, punctuality valued</a:t>
            </a:r>
          </a:p>
          <a:p>
            <a:r>
              <a:rPr lang="en-US" dirty="0"/>
              <a:t>	Formal communication style</a:t>
            </a:r>
          </a:p>
          <a:p>
            <a:r>
              <a:rPr lang="en-US" dirty="0"/>
              <a:t>	Team and consensus oriented</a:t>
            </a:r>
          </a:p>
          <a:p>
            <a:r>
              <a:rPr lang="en-US" dirty="0"/>
              <a:t>	Quality and precision focus</a:t>
            </a:r>
          </a:p>
          <a:p>
            <a:r>
              <a:rPr lang="en-US" dirty="0"/>
              <a:t>	Reserved personalities</a:t>
            </a:r>
          </a:p>
        </p:txBody>
      </p:sp>
      <p:pic>
        <p:nvPicPr>
          <p:cNvPr id="4" name="Picture 3" descr="German Introduction - Effective Language Learning">
            <a:extLst>
              <a:ext uri="{FF2B5EF4-FFF2-40B4-BE49-F238E27FC236}">
                <a16:creationId xmlns:a16="http://schemas.microsoft.com/office/drawing/2014/main" id="{77422FAA-6A97-DA06-1304-99800FDC8D92}"/>
              </a:ext>
            </a:extLst>
          </p:cNvPr>
          <p:cNvPicPr>
            <a:picLocks noChangeAspect="1"/>
          </p:cNvPicPr>
          <p:nvPr/>
        </p:nvPicPr>
        <p:blipFill>
          <a:blip r:embed="rId3"/>
          <a:stretch>
            <a:fillRect/>
          </a:stretch>
        </p:blipFill>
        <p:spPr>
          <a:xfrm>
            <a:off x="6334665" y="2576135"/>
            <a:ext cx="4583501" cy="3675427"/>
          </a:xfrm>
          <a:prstGeom prst="rect">
            <a:avLst/>
          </a:prstGeom>
        </p:spPr>
      </p:pic>
    </p:spTree>
    <p:extLst>
      <p:ext uri="{BB962C8B-B14F-4D97-AF65-F5344CB8AC3E}">
        <p14:creationId xmlns:p14="http://schemas.microsoft.com/office/powerpoint/2010/main" val="343616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Success Factors :</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fontScale="92500" lnSpcReduction="20000"/>
          </a:bodyPr>
          <a:lstStyle/>
          <a:p>
            <a:r>
              <a:rPr lang="en-US" dirty="0"/>
              <a:t>	Demonstrate expertise</a:t>
            </a:r>
          </a:p>
          <a:p>
            <a:r>
              <a:rPr lang="en-US" dirty="0"/>
              <a:t>	Highlight quality and precision</a:t>
            </a:r>
          </a:p>
          <a:p>
            <a:r>
              <a:rPr lang="en-US" dirty="0"/>
              <a:t>	Adhere to structure and planning</a:t>
            </a:r>
          </a:p>
          <a:p>
            <a:r>
              <a:rPr lang="en-US" dirty="0"/>
              <a:t>	Punctuality and clear scheduling</a:t>
            </a:r>
          </a:p>
          <a:p>
            <a:r>
              <a:rPr lang="en-US" dirty="0"/>
              <a:t>	Direct, factual communication</a:t>
            </a:r>
          </a:p>
          <a:p>
            <a:r>
              <a:rPr lang="en-US" dirty="0"/>
              <a:t>	Team orientation and consultation</a:t>
            </a:r>
          </a:p>
          <a:p>
            <a:r>
              <a:rPr lang="en-US" dirty="0"/>
              <a:t>	Discretion and tact</a:t>
            </a:r>
          </a:p>
          <a:p>
            <a:r>
              <a:rPr lang="en-US" dirty="0"/>
              <a:t>	Understand the language</a:t>
            </a:r>
          </a:p>
        </p:txBody>
      </p:sp>
      <p:pic>
        <p:nvPicPr>
          <p:cNvPr id="4" name="Picture 3" descr="Success - Free people icons">
            <a:extLst>
              <a:ext uri="{FF2B5EF4-FFF2-40B4-BE49-F238E27FC236}">
                <a16:creationId xmlns:a16="http://schemas.microsoft.com/office/drawing/2014/main" id="{08A4D25E-56F0-B6DE-EB35-4615F4BF2FF4}"/>
              </a:ext>
            </a:extLst>
          </p:cNvPr>
          <p:cNvPicPr>
            <a:picLocks noChangeAspect="1"/>
          </p:cNvPicPr>
          <p:nvPr/>
        </p:nvPicPr>
        <p:blipFill>
          <a:blip r:embed="rId3"/>
          <a:stretch>
            <a:fillRect/>
          </a:stretch>
        </p:blipFill>
        <p:spPr>
          <a:xfrm>
            <a:off x="7456098" y="2848155"/>
            <a:ext cx="2743200" cy="2743200"/>
          </a:xfrm>
          <a:prstGeom prst="rect">
            <a:avLst/>
          </a:prstGeom>
        </p:spPr>
      </p:pic>
    </p:spTree>
    <p:extLst>
      <p:ext uri="{BB962C8B-B14F-4D97-AF65-F5344CB8AC3E}">
        <p14:creationId xmlns:p14="http://schemas.microsoft.com/office/powerpoint/2010/main" val="2077463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fontScale="90000"/>
          </a:bodyPr>
          <a:lstStyle/>
          <a:p>
            <a:r>
              <a:rPr lang="en-GB" dirty="0"/>
              <a:t>Hofstede's Dimensions:</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lnSpcReduction="10000"/>
          </a:bodyPr>
          <a:lstStyle/>
          <a:p>
            <a:endParaRPr lang="en-GB" dirty="0"/>
          </a:p>
          <a:p>
            <a:r>
              <a:rPr lang="en-US" dirty="0"/>
              <a:t>	Higher power distance</a:t>
            </a:r>
          </a:p>
          <a:p>
            <a:r>
              <a:rPr lang="en-US" dirty="0"/>
              <a:t>	More collectivist</a:t>
            </a:r>
          </a:p>
          <a:p>
            <a:r>
              <a:rPr lang="en-US" dirty="0"/>
              <a:t>	Higher masculinity</a:t>
            </a:r>
          </a:p>
          <a:p>
            <a:r>
              <a:rPr lang="en-US" dirty="0"/>
              <a:t>	Much higher uncertainty avoidance</a:t>
            </a:r>
          </a:p>
          <a:p>
            <a:r>
              <a:rPr lang="en-US" dirty="0"/>
              <a:t>	High long term orientation</a:t>
            </a:r>
          </a:p>
          <a:p>
            <a:r>
              <a:rPr lang="en-US" dirty="0"/>
              <a:t>	More restraint</a:t>
            </a:r>
          </a:p>
        </p:txBody>
      </p:sp>
    </p:spTree>
    <p:extLst>
      <p:ext uri="{BB962C8B-B14F-4D97-AF65-F5344CB8AC3E}">
        <p14:creationId xmlns:p14="http://schemas.microsoft.com/office/powerpoint/2010/main" val="2608615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Cultural Sensitivity :</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lnSpcReduction="10000"/>
          </a:bodyPr>
          <a:lstStyle/>
          <a:p>
            <a:r>
              <a:rPr lang="en-US" dirty="0"/>
              <a:t>	Formal communication style</a:t>
            </a:r>
          </a:p>
          <a:p>
            <a:r>
              <a:rPr lang="en-US" dirty="0"/>
              <a:t>	Work-life balance valued</a:t>
            </a:r>
          </a:p>
          <a:p>
            <a:r>
              <a:rPr lang="en-US" dirty="0"/>
              <a:t>	Group vs. individual orientation</a:t>
            </a:r>
          </a:p>
          <a:p>
            <a:r>
              <a:rPr lang="en-US" dirty="0"/>
              <a:t>	Hierarchy and authority</a:t>
            </a:r>
          </a:p>
          <a:p>
            <a:r>
              <a:rPr lang="en-US" dirty="0"/>
              <a:t>	Risk avoidance</a:t>
            </a:r>
          </a:p>
          <a:p>
            <a:r>
              <a:rPr lang="en-US" dirty="0"/>
              <a:t>	Legalistic business</a:t>
            </a:r>
          </a:p>
          <a:p>
            <a:r>
              <a:rPr lang="en-US" dirty="0"/>
              <a:t>	Attention to credentials</a:t>
            </a:r>
          </a:p>
        </p:txBody>
      </p:sp>
      <p:pic>
        <p:nvPicPr>
          <p:cNvPr id="4" name="Picture 3" descr="Cultural competence concept icon Royalty Free Vector Image">
            <a:extLst>
              <a:ext uri="{FF2B5EF4-FFF2-40B4-BE49-F238E27FC236}">
                <a16:creationId xmlns:a16="http://schemas.microsoft.com/office/drawing/2014/main" id="{9DBFEBDD-D36D-BE35-1C0E-86CC3704931B}"/>
              </a:ext>
            </a:extLst>
          </p:cNvPr>
          <p:cNvPicPr>
            <a:picLocks noChangeAspect="1"/>
          </p:cNvPicPr>
          <p:nvPr/>
        </p:nvPicPr>
        <p:blipFill rotWithShape="1">
          <a:blip r:embed="rId3"/>
          <a:srcRect t="88" r="-4132" b="14559"/>
          <a:stretch/>
        </p:blipFill>
        <p:spPr>
          <a:xfrm>
            <a:off x="7355457" y="2554829"/>
            <a:ext cx="3620102" cy="3203634"/>
          </a:xfrm>
          <a:prstGeom prst="rect">
            <a:avLst/>
          </a:prstGeom>
        </p:spPr>
      </p:pic>
    </p:spTree>
    <p:extLst>
      <p:ext uri="{BB962C8B-B14F-4D97-AF65-F5344CB8AC3E}">
        <p14:creationId xmlns:p14="http://schemas.microsoft.com/office/powerpoint/2010/main" val="29735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fontScale="90000"/>
          </a:bodyPr>
          <a:lstStyle/>
          <a:p>
            <a:r>
              <a:rPr lang="en-GB" dirty="0"/>
              <a:t>Recommendations :</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4357778" y="2556932"/>
            <a:ext cx="9601196" cy="3318936"/>
          </a:xfrm>
        </p:spPr>
        <p:txBody>
          <a:bodyPr>
            <a:normAutofit fontScale="62500" lnSpcReduction="20000"/>
          </a:bodyPr>
          <a:lstStyle/>
          <a:p>
            <a:endParaRPr lang="en-GB" dirty="0"/>
          </a:p>
          <a:p>
            <a:r>
              <a:rPr lang="en-US" dirty="0"/>
              <a:t>	Hire German managers and staff</a:t>
            </a:r>
          </a:p>
          <a:p>
            <a:r>
              <a:rPr lang="en-US" dirty="0"/>
              <a:t>	Provide cultural training</a:t>
            </a:r>
          </a:p>
          <a:p>
            <a:r>
              <a:rPr lang="en-US" dirty="0"/>
              <a:t>	Detailed project plans and timelines</a:t>
            </a:r>
          </a:p>
          <a:p>
            <a:r>
              <a:rPr lang="en-US" dirty="0"/>
              <a:t>	Extensive consultation with Germans</a:t>
            </a:r>
          </a:p>
          <a:p>
            <a:r>
              <a:rPr lang="en-US" dirty="0"/>
              <a:t>	Ensure product quality and standards</a:t>
            </a:r>
          </a:p>
          <a:p>
            <a:r>
              <a:rPr lang="en-US" dirty="0"/>
              <a:t>	Formal business conduct</a:t>
            </a:r>
          </a:p>
          <a:p>
            <a:r>
              <a:rPr lang="en-US" dirty="0"/>
              <a:t>	German language training</a:t>
            </a:r>
          </a:p>
          <a:p>
            <a:r>
              <a:rPr lang="en-US" dirty="0"/>
              <a:t>	Balance group and individual recognition</a:t>
            </a:r>
          </a:p>
          <a:p>
            <a:r>
              <a:rPr lang="en-US" dirty="0"/>
              <a:t>	Adapt policies to German norms</a:t>
            </a:r>
          </a:p>
        </p:txBody>
      </p:sp>
    </p:spTree>
    <p:extLst>
      <p:ext uri="{BB962C8B-B14F-4D97-AF65-F5344CB8AC3E}">
        <p14:creationId xmlns:p14="http://schemas.microsoft.com/office/powerpoint/2010/main" val="429408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fontScale="90000"/>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lstStyle/>
          <a:p>
            <a:endParaRPr lang="en-GB" dirty="0"/>
          </a:p>
          <a:p>
            <a:r>
              <a:rPr lang="en-US" dirty="0"/>
              <a:t>	Potential for success through cultural intelligence</a:t>
            </a:r>
          </a:p>
          <a:p>
            <a:r>
              <a:rPr lang="en-US" dirty="0"/>
              <a:t>	Hire locals and provide training</a:t>
            </a:r>
          </a:p>
          <a:p>
            <a:r>
              <a:rPr lang="en-US" dirty="0"/>
              <a:t>	Plan systematically and communicate formally</a:t>
            </a:r>
          </a:p>
          <a:p>
            <a:r>
              <a:rPr lang="en-US" dirty="0"/>
              <a:t>	Remain sensitive to key norms</a:t>
            </a:r>
          </a:p>
          <a:p>
            <a:r>
              <a:rPr lang="en-US" dirty="0"/>
              <a:t>	Success through respect, knowledge and adaptability</a:t>
            </a:r>
          </a:p>
        </p:txBody>
      </p:sp>
    </p:spTree>
    <p:extLst>
      <p:ext uri="{BB962C8B-B14F-4D97-AF65-F5344CB8AC3E}">
        <p14:creationId xmlns:p14="http://schemas.microsoft.com/office/powerpoint/2010/main" val="40881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05BA-F609-53A3-449A-CAF3D57A3B25}"/>
              </a:ext>
            </a:extLst>
          </p:cNvPr>
          <p:cNvSpPr>
            <a:spLocks noGrp="1"/>
          </p:cNvSpPr>
          <p:nvPr>
            <p:ph type="title"/>
          </p:nvPr>
        </p:nvSpPr>
        <p:spPr/>
        <p:txBody>
          <a:bodyPr/>
          <a:lstStyle/>
          <a:p>
            <a:r>
              <a:rPr lang="en-GB" dirty="0"/>
              <a:t>Questions? References:</a:t>
            </a:r>
          </a:p>
        </p:txBody>
      </p:sp>
      <p:sp>
        <p:nvSpPr>
          <p:cNvPr id="3" name="Content Placeholder 2">
            <a:extLst>
              <a:ext uri="{FF2B5EF4-FFF2-40B4-BE49-F238E27FC236}">
                <a16:creationId xmlns:a16="http://schemas.microsoft.com/office/drawing/2014/main" id="{8B474CCC-7450-F322-C5E6-008C5CAF75FB}"/>
              </a:ext>
            </a:extLst>
          </p:cNvPr>
          <p:cNvSpPr>
            <a:spLocks noGrp="1"/>
          </p:cNvSpPr>
          <p:nvPr>
            <p:ph idx="1"/>
          </p:nvPr>
        </p:nvSpPr>
        <p:spPr/>
        <p:txBody>
          <a:bodyPr>
            <a:normAutofit fontScale="55000" lnSpcReduction="20000"/>
          </a:bodyPr>
          <a:lstStyle/>
          <a:p>
            <a:r>
              <a:rPr lang="en-US" dirty="0" err="1"/>
              <a:t>Browaeys</a:t>
            </a:r>
            <a:r>
              <a:rPr lang="en-US" dirty="0"/>
              <a:t>, M.-J., &amp; Price, R. (2020). Understanding cross-cultural management. Pearson UK.</a:t>
            </a:r>
          </a:p>
          <a:p>
            <a:r>
              <a:rPr lang="en-US" dirty="0"/>
              <a:t>Cartwright, S., &amp; Cooper, C. L. (1993). The role of culture compatibility in successful organizational marriage. The Academy of Management Executive, 7(2), 57-70.</a:t>
            </a:r>
          </a:p>
          <a:p>
            <a:r>
              <a:rPr lang="en-US" dirty="0"/>
              <a:t>Egan, M. L., &amp; </a:t>
            </a:r>
            <a:r>
              <a:rPr lang="en-US" dirty="0" err="1"/>
              <a:t>Bendick</a:t>
            </a:r>
            <a:r>
              <a:rPr lang="en-US" dirty="0"/>
              <a:t> Jr, M. (2008). Combining multicultural management and diversity into one course on cultural competence. Academy of Management Learning &amp; Education, 7(3), 387-393.</a:t>
            </a:r>
          </a:p>
          <a:p>
            <a:r>
              <a:rPr lang="en-US" dirty="0"/>
              <a:t>Eisenberg, J., Lee, H. J., </a:t>
            </a:r>
            <a:r>
              <a:rPr lang="en-US" dirty="0" err="1"/>
              <a:t>Brück</a:t>
            </a:r>
            <a:r>
              <a:rPr lang="en-US" dirty="0"/>
              <a:t>, F., Brenner, B., Claes, M. T., </a:t>
            </a:r>
            <a:r>
              <a:rPr lang="en-US" dirty="0" err="1"/>
              <a:t>Mironski</a:t>
            </a:r>
            <a:r>
              <a:rPr lang="en-US" dirty="0"/>
              <a:t>, J., &amp; Bell, R. (2013). Can business schools make students culturally competent? Effects of cross-cultural management courses on cultural intelligence. Academy of Management Learning &amp; Education, 12(4), 603-621.</a:t>
            </a:r>
          </a:p>
          <a:p>
            <a:r>
              <a:rPr lang="en-US" dirty="0"/>
              <a:t>Geert Hofstede cultural dimensions. (2023). Hofstede Insights. https://www.hofstede-insights.com/models/national-culture/</a:t>
            </a:r>
          </a:p>
          <a:p>
            <a:r>
              <a:rPr lang="en-US" dirty="0"/>
              <a:t>Harrison, G., &amp; </a:t>
            </a:r>
            <a:r>
              <a:rPr lang="en-US" dirty="0" err="1"/>
              <a:t>Blickem</a:t>
            </a:r>
            <a:r>
              <a:rPr lang="en-US" dirty="0"/>
              <a:t>, C. (2022). Exploring intercultural communication: Theoretical perspectives and critical incidents. Routledge.</a:t>
            </a:r>
          </a:p>
          <a:p>
            <a:r>
              <a:rPr lang="en-US" dirty="0" err="1"/>
              <a:t>Hurn</a:t>
            </a:r>
            <a:r>
              <a:rPr lang="en-US" dirty="0"/>
              <a:t>, B. J. (2016). The challenges of developing cross‐cultural managerial capabilities in MNEs. Cross Cultural &amp; Strategic Management, 23(3), 396-418.</a:t>
            </a:r>
          </a:p>
          <a:p>
            <a:r>
              <a:rPr lang="en-US" dirty="0"/>
              <a:t>McSweeney, B. (2002). Hofstede’s model of national cultural differences and their consequences: A triumph of faith-a failure of analysis. Human relations, 55(1), 89-118.</a:t>
            </a:r>
          </a:p>
          <a:p>
            <a:pPr marL="0" indent="0">
              <a:buNone/>
            </a:pPr>
            <a:endParaRPr lang="en-GB" dirty="0"/>
          </a:p>
          <a:p>
            <a:endParaRPr lang="en-GB" dirty="0"/>
          </a:p>
        </p:txBody>
      </p:sp>
    </p:spTree>
    <p:extLst>
      <p:ext uri="{BB962C8B-B14F-4D97-AF65-F5344CB8AC3E}">
        <p14:creationId xmlns:p14="http://schemas.microsoft.com/office/powerpoint/2010/main" val="32743735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29</TotalTime>
  <Words>2943</Words>
  <PresentationFormat>Widescreen</PresentationFormat>
  <Paragraphs>105</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  Leveraging Cultural Intelligence for Successful Expansion into Germany</vt:lpstr>
      <vt:lpstr>Introduction</vt:lpstr>
      <vt:lpstr>German Culture :</vt:lpstr>
      <vt:lpstr>Success Factors :</vt:lpstr>
      <vt:lpstr>Hofstede's Dimensions: </vt:lpstr>
      <vt:lpstr>Cultural Sensitivity :</vt:lpstr>
      <vt:lpstr>Recommendations : </vt:lpstr>
      <vt:lpstr>Conclusion : </vt:lpstr>
      <vt:lpstr>Questions?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2023-11-17T17:22:50Z</dcterms:created>
  <dcterms:modified xsi:type="dcterms:W3CDTF">2023-11-23T22:37:46Z</dcterms:modified>
</cp:coreProperties>
</file>