
<file path=[Content_Types].xml><?xml version="1.0" encoding="utf-8"?>
<Types xmlns="http://schemas.openxmlformats.org/package/2006/content-types">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Default Extension="rels" ContentType="application/vnd.openxmlformats-package.relationship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xml" ContentType="application/vnd.openxmlformats-officedocument.presentationml.slideLayout+xml"/>
  <Override PartName="/ppt/slideLayouts/slideLayout11.xml" ContentType="application/vnd.openxmlformats-officedocument.presentationml.slideLayout+xml"/>
  <Default Extension="xml" ContentType="application/xml"/>
  <Override PartName="/ppt/slideLayouts/slideLayout3.xml" ContentType="application/vnd.openxmlformats-officedocument.presentationml.slideLayout+xml"/>
  <Override PartName="/ppt/slides/slide2.xml" ContentType="application/vnd.openxmlformats-officedocument.presentationml.slide+xml"/>
  <Override PartName="/docProps/app.xml" ContentType="application/vnd.openxmlformats-officedocument.extended-properties+xml"/>
  <Override PartName="/ppt/slideMasters/slideMaster1.xml" ContentType="application/vnd.openxmlformats-officedocument.presentationml.slideMaster+xml"/>
  <Override PartName="/ppt/slideLayouts/slideLayout5.xml" ContentType="application/vnd.openxmlformats-officedocument.presentationml.slideLayout+xml"/>
  <Override PartName="/ppt/slides/slide4.xml" ContentType="application/vnd.openxmlformats-officedocument.presentationml.slide+xml"/>
  <Override PartName="/ppt/viewProps.xml" ContentType="application/vnd.openxmlformats-officedocument.presentationml.viewProps+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9.xml" ContentType="application/vnd.openxmlformats-officedocument.presentationml.slideLayout+xml"/>
  <Default Extension="jpeg" ContentType="image/jpeg"/>
  <Override PartName="/ppt/slides/slide8.xml" ContentType="application/vnd.openxmlformats-officedocument.presentationml.slide+xml"/>
  <Override PartName="/ppt/slideLayouts/slideLayout2.xml" ContentType="application/vnd.openxmlformats-officedocument.presentationml.slideLayout+xml"/>
  <Override PartName="/ppt/presentation.xml" ContentType="application/vnd.openxmlformats-officedocument.presentationml.presentation.main+xml"/>
  <Default Extension="bin" ContentType="application/vnd.openxmlformats-officedocument.presentationml.printerSettings"/>
  <Override PartName="/ppt/slides/slide1.xml" ContentType="application/vnd.openxmlformats-officedocument.presentationml.slide+xml"/>
  <Override PartName="/ppt/presProps.xml" ContentType="application/vnd.openxmlformats-officedocument.presentationml.presProps+xml"/>
  <Override PartName="/ppt/tableStyles.xml" ContentType="application/vnd.openxmlformats-officedocument.presentationml.tableStyles+xml"/>
  <Override PartName="/ppt/theme/theme1.xml" ContentType="application/vnd.openxmlformats-officedocument.theme+xml"/>
  <Override PartName="/ppt/slides/slide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showOutlineIcons="0">
    <p:restoredLeft sz="15620"/>
    <p:restoredTop sz="94660"/>
  </p:normalViewPr>
  <p:slideViewPr>
    <p:cSldViewPr>
      <p:cViewPr varScale="1">
        <p:scale>
          <a:sx n="132" d="100"/>
          <a:sy n="132" d="100"/>
        </p:scale>
        <p:origin x="-101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interSettings" Target="printerSettings/printerSettings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CF471CF4-FDA9-4B03-A5D9-857554647D93}" type="datetimeFigureOut">
              <a:rPr lang="en-GB" smtClean="0"/>
              <a:pPr/>
              <a:t>11/10/10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15036-5BA9-4E26-879B-1F8629528F89}"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F471CF4-FDA9-4B03-A5D9-857554647D93}" type="datetimeFigureOut">
              <a:rPr lang="en-GB" smtClean="0"/>
              <a:pPr/>
              <a:t>11/10/10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15036-5BA9-4E26-879B-1F8629528F8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F471CF4-FDA9-4B03-A5D9-857554647D93}" type="datetimeFigureOut">
              <a:rPr lang="en-GB" smtClean="0"/>
              <a:pPr/>
              <a:t>11/10/10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15036-5BA9-4E26-879B-1F8629528F8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F471CF4-FDA9-4B03-A5D9-857554647D93}" type="datetimeFigureOut">
              <a:rPr lang="en-GB" smtClean="0"/>
              <a:pPr/>
              <a:t>11/10/10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F15036-5BA9-4E26-879B-1F8629528F8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F471CF4-FDA9-4B03-A5D9-857554647D93}" type="datetimeFigureOut">
              <a:rPr lang="en-GB" smtClean="0"/>
              <a:pPr/>
              <a:t>11/10/10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F15036-5BA9-4E26-879B-1F8629528F8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F471CF4-FDA9-4B03-A5D9-857554647D93}" type="datetimeFigureOut">
              <a:rPr lang="en-GB" smtClean="0"/>
              <a:pPr/>
              <a:t>11/10/10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F15036-5BA9-4E26-879B-1F8629528F8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471CF4-FDA9-4B03-A5D9-857554647D93}" type="datetimeFigureOut">
              <a:rPr lang="en-GB" smtClean="0"/>
              <a:pPr/>
              <a:t>11/10/10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F15036-5BA9-4E26-879B-1F8629528F8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F471CF4-FDA9-4B03-A5D9-857554647D93}" type="datetimeFigureOut">
              <a:rPr lang="en-GB" smtClean="0"/>
              <a:pPr/>
              <a:t>11/10/10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F15036-5BA9-4E26-879B-1F8629528F89}"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CF471CF4-FDA9-4B03-A5D9-857554647D93}" type="datetimeFigureOut">
              <a:rPr lang="en-GB" smtClean="0"/>
              <a:pPr/>
              <a:t>11/10/10</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E4F15036-5BA9-4E26-879B-1F8629528F8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F471CF4-FDA9-4B03-A5D9-857554647D93}" type="datetimeFigureOut">
              <a:rPr lang="en-GB" smtClean="0"/>
              <a:pPr/>
              <a:t>11/10/10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F15036-5BA9-4E26-879B-1F8629528F8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F471CF4-FDA9-4B03-A5D9-857554647D93}" type="datetimeFigureOut">
              <a:rPr lang="en-GB" smtClean="0"/>
              <a:pPr/>
              <a:t>11/10/10</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E4F15036-5BA9-4E26-879B-1F8629528F8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lstStyle>
          <a:p>
            <a:fld id="{CF471CF4-FDA9-4B03-A5D9-857554647D93}" type="datetimeFigureOut">
              <a:rPr lang="en-GB" smtClean="0"/>
              <a:pPr/>
              <a:t>11/10/10</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lstStyle>
          <a:p>
            <a:fld id="{E4F15036-5BA9-4E26-879B-1F8629528F8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76672"/>
            <a:ext cx="7772400" cy="1470025"/>
          </a:xfrm>
        </p:spPr>
        <p:txBody>
          <a:bodyPr/>
          <a:lstStyle/>
          <a:p>
            <a:r>
              <a:rPr lang="en-GB" dirty="0" smtClean="0"/>
              <a:t>ADKAR Change Management Model</a:t>
            </a:r>
            <a:endParaRPr lang="en-GB" dirty="0"/>
          </a:p>
        </p:txBody>
      </p:sp>
      <p:sp>
        <p:nvSpPr>
          <p:cNvPr id="3" name="Subtitle 2"/>
          <p:cNvSpPr>
            <a:spLocks noGrp="1"/>
          </p:cNvSpPr>
          <p:nvPr>
            <p:ph type="subTitle" idx="1"/>
          </p:nvPr>
        </p:nvSpPr>
        <p:spPr/>
        <p:txBody>
          <a:bodyPr/>
          <a:lstStyle/>
          <a:p>
            <a:r>
              <a:rPr lang="en-GB" dirty="0" smtClean="0"/>
              <a:t>Jack Best </a:t>
            </a:r>
          </a:p>
          <a:p>
            <a:r>
              <a:rPr lang="en-GB" dirty="0" smtClean="0"/>
              <a:t>Sam Vaughan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ADKAR?</a:t>
            </a:r>
            <a:endParaRPr lang="en-GB" dirty="0"/>
          </a:p>
        </p:txBody>
      </p:sp>
      <p:sp>
        <p:nvSpPr>
          <p:cNvPr id="3" name="Content Placeholder 2"/>
          <p:cNvSpPr>
            <a:spLocks noGrp="1"/>
          </p:cNvSpPr>
          <p:nvPr>
            <p:ph idx="1"/>
          </p:nvPr>
        </p:nvSpPr>
        <p:spPr/>
        <p:txBody>
          <a:bodyPr>
            <a:normAutofit/>
          </a:bodyPr>
          <a:lstStyle/>
          <a:p>
            <a:pPr>
              <a:buNone/>
            </a:pPr>
            <a:r>
              <a:rPr lang="en-GB" sz="1800" dirty="0" smtClean="0"/>
              <a:t>“</a:t>
            </a:r>
            <a:r>
              <a:rPr lang="en-GB" sz="1800" dirty="0"/>
              <a:t>ADKAR is a goal-oriented change management model that allows change management teams to focus their activities on specific business results.  The model was initially used as a tool for determining if change management activities like communications and training were having the desired results during organizational change</a:t>
            </a:r>
            <a:r>
              <a:rPr lang="en-GB" sz="1800" dirty="0" smtClean="0"/>
              <a:t>.”</a:t>
            </a:r>
          </a:p>
          <a:p>
            <a:pPr>
              <a:buNone/>
            </a:pPr>
            <a:endParaRPr lang="en-GB" sz="1800" dirty="0"/>
          </a:p>
          <a:p>
            <a:pPr>
              <a:buNone/>
            </a:pPr>
            <a:r>
              <a:rPr lang="en-GB" sz="1800" dirty="0"/>
              <a:t>The ADKAR model is a results-oriented change management tool that is simple and easy to understand, yet very effective for managers and change management teams. </a:t>
            </a:r>
            <a:r>
              <a:rPr lang="en-GB" sz="1800" dirty="0" smtClean="0"/>
              <a:t>It </a:t>
            </a:r>
            <a:r>
              <a:rPr lang="en-GB" sz="1800" dirty="0"/>
              <a:t>is used as a resistance management tool, an assessment device and to help change management teams organize their work. </a:t>
            </a:r>
          </a:p>
          <a:p>
            <a:pPr>
              <a:buNone/>
            </a:pPr>
            <a:endParaRPr lang="en-GB" sz="1800"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ADKAR Stand For?</a:t>
            </a:r>
            <a:endParaRPr lang="en-GB" dirty="0"/>
          </a:p>
        </p:txBody>
      </p:sp>
      <p:sp>
        <p:nvSpPr>
          <p:cNvPr id="6" name="Rectangle 5"/>
          <p:cNvSpPr/>
          <p:nvPr/>
        </p:nvSpPr>
        <p:spPr>
          <a:xfrm>
            <a:off x="971600" y="1556792"/>
            <a:ext cx="6984776" cy="2585323"/>
          </a:xfrm>
          <a:prstGeom prst="rect">
            <a:avLst/>
          </a:prstGeom>
        </p:spPr>
        <p:txBody>
          <a:bodyPr wrap="square">
            <a:spAutoFit/>
          </a:bodyPr>
          <a:lstStyle/>
          <a:p>
            <a:r>
              <a:rPr lang="en-GB" b="1" dirty="0"/>
              <a:t>Awareness</a:t>
            </a:r>
            <a:r>
              <a:rPr lang="en-GB" dirty="0"/>
              <a:t> of the need to change</a:t>
            </a:r>
          </a:p>
          <a:p>
            <a:endParaRPr lang="en-GB" b="1" dirty="0" smtClean="0"/>
          </a:p>
          <a:p>
            <a:r>
              <a:rPr lang="en-GB" b="1" dirty="0" smtClean="0"/>
              <a:t>Desire</a:t>
            </a:r>
            <a:r>
              <a:rPr lang="en-GB" dirty="0"/>
              <a:t> to participate and support the change</a:t>
            </a:r>
          </a:p>
          <a:p>
            <a:endParaRPr lang="en-GB" b="1" dirty="0" smtClean="0"/>
          </a:p>
          <a:p>
            <a:r>
              <a:rPr lang="en-GB" b="1" dirty="0" smtClean="0"/>
              <a:t>Knowledge</a:t>
            </a:r>
            <a:r>
              <a:rPr lang="en-GB" dirty="0"/>
              <a:t> of how to change (and what the change looks like)</a:t>
            </a:r>
          </a:p>
          <a:p>
            <a:endParaRPr lang="en-GB" b="1" dirty="0" smtClean="0"/>
          </a:p>
          <a:p>
            <a:r>
              <a:rPr lang="en-GB" b="1" dirty="0" smtClean="0"/>
              <a:t>Ability</a:t>
            </a:r>
            <a:r>
              <a:rPr lang="en-GB" dirty="0"/>
              <a:t> to implement the change on a day-to-day basis</a:t>
            </a:r>
          </a:p>
          <a:p>
            <a:endParaRPr lang="en-GB" b="1" dirty="0" smtClean="0"/>
          </a:p>
          <a:p>
            <a:r>
              <a:rPr lang="en-GB" b="1" dirty="0" smtClean="0"/>
              <a:t>Reinforcement</a:t>
            </a:r>
            <a:r>
              <a:rPr lang="en-GB" dirty="0"/>
              <a:t> to keep the change in place</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Awareness</a:t>
            </a:r>
            <a:endParaRPr lang="en-GB" dirty="0"/>
          </a:p>
        </p:txBody>
      </p:sp>
      <p:sp>
        <p:nvSpPr>
          <p:cNvPr id="3" name="Content Placeholder 2"/>
          <p:cNvSpPr>
            <a:spLocks noGrp="1"/>
          </p:cNvSpPr>
          <p:nvPr>
            <p:ph idx="1"/>
          </p:nvPr>
        </p:nvSpPr>
        <p:spPr/>
        <p:txBody>
          <a:bodyPr>
            <a:normAutofit/>
          </a:bodyPr>
          <a:lstStyle/>
          <a:p>
            <a:pPr>
              <a:buNone/>
            </a:pPr>
            <a:r>
              <a:rPr lang="en-GB" sz="2000" dirty="0" smtClean="0"/>
              <a:t>Awareness or the need for change is split into 4 main factors these are:</a:t>
            </a:r>
          </a:p>
          <a:p>
            <a:endParaRPr lang="en-GB" sz="2000" dirty="0" smtClean="0"/>
          </a:p>
          <a:p>
            <a:r>
              <a:rPr lang="en-GB" sz="1800" dirty="0" smtClean="0"/>
              <a:t>Key messages – Creating a list of topics </a:t>
            </a:r>
            <a:r>
              <a:rPr lang="en-GB" sz="1800" dirty="0"/>
              <a:t>that are important to your employees when a change is initiated</a:t>
            </a:r>
            <a:r>
              <a:rPr lang="en-GB" sz="1800" dirty="0" smtClean="0"/>
              <a:t>. </a:t>
            </a:r>
            <a:endParaRPr lang="en-GB" sz="1800" dirty="0"/>
          </a:p>
          <a:p>
            <a:endParaRPr lang="en-GB" sz="1800" dirty="0" smtClean="0"/>
          </a:p>
          <a:p>
            <a:r>
              <a:rPr lang="en-GB" sz="1800" dirty="0" smtClean="0"/>
              <a:t>Channels </a:t>
            </a:r>
            <a:r>
              <a:rPr lang="en-GB" sz="1800" dirty="0"/>
              <a:t>(enablers</a:t>
            </a:r>
            <a:r>
              <a:rPr lang="en-GB" sz="1800" dirty="0" smtClean="0"/>
              <a:t>) - </a:t>
            </a:r>
            <a:r>
              <a:rPr lang="en-GB" sz="1800" dirty="0"/>
              <a:t>Management communication is the most common method for creating awareness of the need for change. Communications can range from face-to-face meetings to newsletters or email announcements.</a:t>
            </a:r>
          </a:p>
          <a:p>
            <a:endParaRPr lang="en-GB" sz="1800" dirty="0" smtClean="0"/>
          </a:p>
          <a:p>
            <a:r>
              <a:rPr lang="en-GB" sz="1800" dirty="0" smtClean="0"/>
              <a:t>Timing – When to implement the change, and how long it will it take</a:t>
            </a:r>
          </a:p>
          <a:p>
            <a:endParaRPr lang="en-GB" sz="1800" dirty="0"/>
          </a:p>
          <a:p>
            <a:r>
              <a:rPr lang="en-GB" sz="1800" dirty="0" smtClean="0"/>
              <a:t>Communicators – Who is going to communicate the change to people. Employees always </a:t>
            </a:r>
            <a:r>
              <a:rPr lang="en-GB" sz="1800" dirty="0"/>
              <a:t>want to hear from the person at the highest possible level.</a:t>
            </a:r>
          </a:p>
          <a:p>
            <a:pPr>
              <a:buNone/>
            </a:pPr>
            <a:endParaRPr lang="en-GB" sz="2000"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Desire</a:t>
            </a:r>
            <a:endParaRPr lang="en-GB" b="1" dirty="0"/>
          </a:p>
        </p:txBody>
      </p:sp>
      <p:sp>
        <p:nvSpPr>
          <p:cNvPr id="3" name="Content Placeholder 2"/>
          <p:cNvSpPr>
            <a:spLocks noGrp="1"/>
          </p:cNvSpPr>
          <p:nvPr>
            <p:ph idx="1"/>
          </p:nvPr>
        </p:nvSpPr>
        <p:spPr/>
        <p:txBody>
          <a:bodyPr>
            <a:normAutofit/>
          </a:bodyPr>
          <a:lstStyle/>
          <a:p>
            <a:pPr>
              <a:buNone/>
            </a:pPr>
            <a:r>
              <a:rPr lang="en-GB" sz="1600" dirty="0" smtClean="0"/>
              <a:t>	Managers need to </a:t>
            </a:r>
            <a:r>
              <a:rPr lang="en-GB" sz="1600" dirty="0"/>
              <a:t>build desire and motivate employees to support a </a:t>
            </a:r>
            <a:r>
              <a:rPr lang="en-GB" sz="1600" dirty="0" smtClean="0"/>
              <a:t>change otherwise the change will never be implemented. Here are some elements that can effectively build desire.</a:t>
            </a:r>
          </a:p>
          <a:p>
            <a:pPr>
              <a:buNone/>
            </a:pPr>
            <a:endParaRPr lang="en-GB" sz="1600" dirty="0"/>
          </a:p>
          <a:p>
            <a:r>
              <a:rPr lang="en-GB" sz="1600" dirty="0"/>
              <a:t>Fear of job loss</a:t>
            </a:r>
          </a:p>
          <a:p>
            <a:r>
              <a:rPr lang="en-GB" sz="1600" dirty="0"/>
              <a:t>Discontent with the current state</a:t>
            </a:r>
          </a:p>
          <a:p>
            <a:r>
              <a:rPr lang="en-GB" sz="1600" dirty="0"/>
              <a:t>Imminent negative consequences</a:t>
            </a:r>
          </a:p>
          <a:p>
            <a:r>
              <a:rPr lang="en-GB" sz="1600" dirty="0"/>
              <a:t>Enhanced job security</a:t>
            </a:r>
          </a:p>
          <a:p>
            <a:r>
              <a:rPr lang="en-GB" sz="1600" dirty="0"/>
              <a:t>Affiliation and sense of belonging</a:t>
            </a:r>
          </a:p>
          <a:p>
            <a:r>
              <a:rPr lang="en-GB" sz="1600" dirty="0"/>
              <a:t>Career advancement</a:t>
            </a:r>
          </a:p>
          <a:p>
            <a:r>
              <a:rPr lang="en-GB" sz="1600" dirty="0"/>
              <a:t>Acquisition of power or position</a:t>
            </a:r>
          </a:p>
          <a:p>
            <a:r>
              <a:rPr lang="en-GB" sz="1600" dirty="0"/>
              <a:t>Ownership for the future state</a:t>
            </a:r>
          </a:p>
          <a:p>
            <a:r>
              <a:rPr lang="en-GB" sz="1600" dirty="0"/>
              <a:t>Incentive or compensation</a:t>
            </a:r>
          </a:p>
          <a:p>
            <a:r>
              <a:rPr lang="en-GB" sz="1600" dirty="0"/>
              <a:t>Trust and respect for leadership</a:t>
            </a:r>
          </a:p>
          <a:p>
            <a:r>
              <a:rPr lang="en-GB" sz="1600" dirty="0"/>
              <a:t>Hope in future </a:t>
            </a:r>
            <a:r>
              <a:rPr lang="en-GB" sz="1600" dirty="0" smtClean="0"/>
              <a:t>state</a:t>
            </a:r>
            <a:r>
              <a:rPr lang="en-GB" sz="1600" dirty="0"/>
              <a:t> </a:t>
            </a:r>
          </a:p>
          <a:p>
            <a:pPr>
              <a:buNone/>
            </a:pPr>
            <a:endParaRPr lang="en-GB" sz="1600"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Knowledge</a:t>
            </a:r>
            <a:endParaRPr lang="en-GB" b="1" dirty="0"/>
          </a:p>
        </p:txBody>
      </p:sp>
      <p:sp>
        <p:nvSpPr>
          <p:cNvPr id="3" name="Content Placeholder 2"/>
          <p:cNvSpPr>
            <a:spLocks noGrp="1"/>
          </p:cNvSpPr>
          <p:nvPr>
            <p:ph idx="1"/>
          </p:nvPr>
        </p:nvSpPr>
        <p:spPr>
          <a:xfrm>
            <a:off x="457200" y="1600200"/>
            <a:ext cx="8229600" cy="4853136"/>
          </a:xfrm>
        </p:spPr>
        <p:txBody>
          <a:bodyPr>
            <a:normAutofit/>
          </a:bodyPr>
          <a:lstStyle/>
          <a:p>
            <a:pPr>
              <a:buNone/>
            </a:pPr>
            <a:r>
              <a:rPr lang="en-GB" sz="1800" dirty="0"/>
              <a:t>Once awareness and desire are achieved, knowledge is the next step to enable change. Knowledge refers to the learning process which includes learning about the change and information about how to change</a:t>
            </a:r>
            <a:r>
              <a:rPr lang="en-GB" sz="1800" dirty="0" smtClean="0"/>
              <a:t>.</a:t>
            </a:r>
          </a:p>
          <a:p>
            <a:pPr>
              <a:buNone/>
            </a:pPr>
            <a:endParaRPr lang="en-GB" sz="1800" dirty="0" smtClean="0"/>
          </a:p>
          <a:p>
            <a:pPr>
              <a:buNone/>
            </a:pPr>
            <a:r>
              <a:rPr lang="en-GB" sz="1800" dirty="0" smtClean="0"/>
              <a:t>Most employees will ask questions like: </a:t>
            </a:r>
          </a:p>
          <a:p>
            <a:pPr>
              <a:buNone/>
            </a:pPr>
            <a:r>
              <a:rPr lang="en-GB" sz="1800" dirty="0" smtClean="0"/>
              <a:t>What </a:t>
            </a:r>
            <a:r>
              <a:rPr lang="en-GB" sz="1800" dirty="0"/>
              <a:t>will be different and what will stay the </a:t>
            </a:r>
            <a:r>
              <a:rPr lang="en-GB" sz="1800" dirty="0" smtClean="0"/>
              <a:t>same?</a:t>
            </a:r>
          </a:p>
          <a:p>
            <a:pPr>
              <a:buNone/>
            </a:pPr>
            <a:r>
              <a:rPr lang="en-GB" sz="1800" dirty="0" smtClean="0"/>
              <a:t> </a:t>
            </a:r>
            <a:r>
              <a:rPr lang="en-GB" sz="1800" dirty="0"/>
              <a:t>What are the new business processes? </a:t>
            </a:r>
            <a:endParaRPr lang="en-GB" sz="1800" dirty="0" smtClean="0"/>
          </a:p>
          <a:p>
            <a:pPr>
              <a:buNone/>
            </a:pPr>
            <a:r>
              <a:rPr lang="en-GB" sz="1800" dirty="0" smtClean="0"/>
              <a:t>What </a:t>
            </a:r>
            <a:r>
              <a:rPr lang="en-GB" sz="1800" dirty="0"/>
              <a:t>are the new procedures? </a:t>
            </a:r>
            <a:endParaRPr lang="en-GB" sz="1800" dirty="0" smtClean="0"/>
          </a:p>
          <a:p>
            <a:pPr>
              <a:buNone/>
            </a:pPr>
            <a:r>
              <a:rPr lang="en-GB" sz="1800" dirty="0" smtClean="0"/>
              <a:t>How </a:t>
            </a:r>
            <a:r>
              <a:rPr lang="en-GB" sz="1800" dirty="0"/>
              <a:t>will jobs change and what skills are needed to achieve these new jobs? </a:t>
            </a:r>
            <a:endParaRPr lang="en-GB" sz="1800" dirty="0" smtClean="0"/>
          </a:p>
          <a:p>
            <a:pPr>
              <a:buNone/>
            </a:pPr>
            <a:r>
              <a:rPr lang="en-GB" sz="1800" dirty="0" smtClean="0"/>
              <a:t>What </a:t>
            </a:r>
            <a:r>
              <a:rPr lang="en-GB" sz="1800" dirty="0"/>
              <a:t>new systems will be in place?</a:t>
            </a:r>
            <a:r>
              <a:rPr lang="en-GB" sz="1800" dirty="0" smtClean="0"/>
              <a:t> </a:t>
            </a:r>
          </a:p>
          <a:p>
            <a:pPr>
              <a:buNone/>
            </a:pPr>
            <a:endParaRPr lang="en-GB" sz="1800" dirty="0" smtClean="0"/>
          </a:p>
          <a:p>
            <a:pPr>
              <a:buNone/>
            </a:pPr>
            <a:r>
              <a:rPr lang="en-GB" sz="1800" dirty="0" smtClean="0"/>
              <a:t>These questions can be answered by implementing all or some of these factors</a:t>
            </a:r>
            <a:endParaRPr lang="en-GB" sz="1800" dirty="0"/>
          </a:p>
          <a:p>
            <a:r>
              <a:rPr lang="en-GB" sz="1800" dirty="0"/>
              <a:t>training and education programs</a:t>
            </a:r>
          </a:p>
          <a:p>
            <a:r>
              <a:rPr lang="en-GB" sz="1800" dirty="0"/>
              <a:t>open and ready access to information</a:t>
            </a:r>
          </a:p>
          <a:p>
            <a:r>
              <a:rPr lang="en-GB" sz="1800" dirty="0"/>
              <a:t>examples and role models</a:t>
            </a:r>
          </a:p>
          <a:p>
            <a:pPr>
              <a:buNone/>
            </a:pPr>
            <a:endParaRPr lang="en-GB" sz="1800"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Ability</a:t>
            </a:r>
            <a:endParaRPr lang="en-GB" b="1" dirty="0"/>
          </a:p>
        </p:txBody>
      </p:sp>
      <p:sp>
        <p:nvSpPr>
          <p:cNvPr id="3" name="Content Placeholder 2"/>
          <p:cNvSpPr>
            <a:spLocks noGrp="1"/>
          </p:cNvSpPr>
          <p:nvPr>
            <p:ph idx="1"/>
          </p:nvPr>
        </p:nvSpPr>
        <p:spPr>
          <a:xfrm>
            <a:off x="395536" y="1700808"/>
            <a:ext cx="8229600" cy="4857403"/>
          </a:xfrm>
        </p:spPr>
        <p:txBody>
          <a:bodyPr>
            <a:normAutofit/>
          </a:bodyPr>
          <a:lstStyle/>
          <a:p>
            <a:pPr>
              <a:buNone/>
            </a:pPr>
            <a:r>
              <a:rPr lang="en-GB" sz="1900" dirty="0"/>
              <a:t>Ability represents the degree to which a person can perform the required skills and act on the </a:t>
            </a:r>
            <a:r>
              <a:rPr lang="en-GB" sz="1900" dirty="0" smtClean="0"/>
              <a:t>knowledge</a:t>
            </a:r>
            <a:r>
              <a:rPr lang="en-GB" sz="1900" b="1" dirty="0" smtClean="0"/>
              <a:t> </a:t>
            </a:r>
            <a:r>
              <a:rPr lang="en-GB" sz="1900" dirty="0" smtClean="0"/>
              <a:t>about </a:t>
            </a:r>
            <a:r>
              <a:rPr lang="en-GB" sz="1900" dirty="0"/>
              <a:t>how to change. </a:t>
            </a:r>
            <a:endParaRPr lang="en-GB" sz="1900" dirty="0" smtClean="0"/>
          </a:p>
          <a:p>
            <a:pPr>
              <a:buNone/>
            </a:pPr>
            <a:endParaRPr lang="en-GB" sz="1900" dirty="0"/>
          </a:p>
          <a:p>
            <a:r>
              <a:rPr lang="en-GB" sz="1900" b="1" dirty="0"/>
              <a:t>1. Develop new or different physical capabilities (motor skills).</a:t>
            </a:r>
            <a:endParaRPr lang="en-GB" sz="1900" dirty="0"/>
          </a:p>
          <a:p>
            <a:r>
              <a:rPr lang="en-GB" sz="1900" b="1" dirty="0"/>
              <a:t>2. Approach work differently and apply new work methods (analytical or cognitive ability).</a:t>
            </a:r>
            <a:endParaRPr lang="en-GB" sz="1900" dirty="0"/>
          </a:p>
          <a:p>
            <a:r>
              <a:rPr lang="en-GB" sz="1900" b="1" dirty="0"/>
              <a:t>3. Interact differently with </a:t>
            </a:r>
            <a:r>
              <a:rPr lang="en-GB" sz="1900" b="1" dirty="0" err="1"/>
              <a:t>coworkers</a:t>
            </a:r>
            <a:r>
              <a:rPr lang="en-GB" sz="1900" b="1" dirty="0"/>
              <a:t>, customers and suppliers (changes in </a:t>
            </a:r>
            <a:r>
              <a:rPr lang="en-GB" sz="1900" b="1" dirty="0" err="1"/>
              <a:t>behavior</a:t>
            </a:r>
            <a:r>
              <a:rPr lang="en-GB" sz="1900" b="1" dirty="0"/>
              <a:t>)</a:t>
            </a:r>
            <a:endParaRPr lang="en-GB" sz="1900" dirty="0"/>
          </a:p>
          <a:p>
            <a:pPr>
              <a:buNone/>
            </a:pPr>
            <a:endParaRPr lang="en-GB" sz="1900" dirty="0" smtClean="0"/>
          </a:p>
          <a:p>
            <a:pPr>
              <a:buNone/>
            </a:pPr>
            <a:r>
              <a:rPr lang="en-GB" sz="1900" dirty="0" smtClean="0"/>
              <a:t>Ability </a:t>
            </a:r>
            <a:r>
              <a:rPr lang="en-GB" sz="1900" dirty="0"/>
              <a:t>is a common barrier point to </a:t>
            </a:r>
            <a:r>
              <a:rPr lang="en-GB" sz="1900" dirty="0" smtClean="0"/>
              <a:t>change employees </a:t>
            </a:r>
            <a:r>
              <a:rPr lang="en-GB" sz="1900" dirty="0"/>
              <a:t>may not be able to develop the ability to change because of a combination of </a:t>
            </a:r>
            <a:r>
              <a:rPr lang="en-GB" sz="1900" dirty="0" smtClean="0"/>
              <a:t>factors.</a:t>
            </a:r>
            <a:endParaRPr lang="en-GB" sz="1900" dirty="0"/>
          </a:p>
          <a:p>
            <a:pPr>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Reinforcement</a:t>
            </a:r>
            <a:endParaRPr lang="en-GB" b="1" dirty="0"/>
          </a:p>
        </p:txBody>
      </p:sp>
      <p:sp>
        <p:nvSpPr>
          <p:cNvPr id="3" name="Content Placeholder 2"/>
          <p:cNvSpPr>
            <a:spLocks noGrp="1"/>
          </p:cNvSpPr>
          <p:nvPr>
            <p:ph idx="1"/>
          </p:nvPr>
        </p:nvSpPr>
        <p:spPr/>
        <p:txBody>
          <a:bodyPr>
            <a:normAutofit/>
          </a:bodyPr>
          <a:lstStyle/>
          <a:p>
            <a:pPr>
              <a:buNone/>
            </a:pPr>
            <a:r>
              <a:rPr lang="en-GB" sz="1800" dirty="0"/>
              <a:t>Reinforcement is the final element of the ADKAR model and is achieved when the necessary </a:t>
            </a:r>
            <a:r>
              <a:rPr lang="en-GB" sz="1800" dirty="0" smtClean="0"/>
              <a:t>mechanisms </a:t>
            </a:r>
            <a:r>
              <a:rPr lang="en-GB" sz="1800" dirty="0"/>
              <a:t>are in place to sustain the change</a:t>
            </a:r>
            <a:r>
              <a:rPr lang="en-GB" sz="1800" dirty="0" smtClean="0"/>
              <a:t>.</a:t>
            </a:r>
          </a:p>
          <a:p>
            <a:pPr>
              <a:buNone/>
            </a:pPr>
            <a:endParaRPr lang="en-GB" sz="1800" dirty="0"/>
          </a:p>
          <a:p>
            <a:pPr>
              <a:buNone/>
            </a:pPr>
            <a:r>
              <a:rPr lang="en-GB" sz="1800" dirty="0"/>
              <a:t>With effective reinforcement, you avoid losing momentum from the initial deployment of the change and you can prevent employees from reverting to old ways of doing </a:t>
            </a:r>
            <a:r>
              <a:rPr lang="en-GB" sz="1800" dirty="0" smtClean="0"/>
              <a:t>work</a:t>
            </a:r>
            <a:endParaRPr lang="en-GB" sz="18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45</TotalTime>
  <Words>639</Words>
  <Application>Microsoft Office PowerPoint</Application>
  <PresentationFormat>On-screen Show (4:3)</PresentationFormat>
  <Paragraphs>67</Paragraphs>
  <Slides>8</Slides>
  <Notes>0</Notes>
  <HiddenSlides>0</HiddenSlides>
  <MMClips>0</MMClips>
  <ScaleCrop>false</ScaleCrop>
  <HeadingPairs>
    <vt:vector size="4" baseType="variant">
      <vt:variant>
        <vt:lpstr>Design Template</vt:lpstr>
      </vt:variant>
      <vt:variant>
        <vt:i4>1</vt:i4>
      </vt:variant>
      <vt:variant>
        <vt:lpstr>Slide Titles</vt:lpstr>
      </vt:variant>
      <vt:variant>
        <vt:i4>8</vt:i4>
      </vt:variant>
    </vt:vector>
  </HeadingPairs>
  <TitlesOfParts>
    <vt:vector size="9" baseType="lpstr">
      <vt:lpstr>Module</vt:lpstr>
      <vt:lpstr>ADKAR Change Management Model</vt:lpstr>
      <vt:lpstr>What Is ADKAR?</vt:lpstr>
      <vt:lpstr>What Does ADKAR Stand For?</vt:lpstr>
      <vt:lpstr>Awareness</vt:lpstr>
      <vt:lpstr>Desire</vt:lpstr>
      <vt:lpstr>Knowledge</vt:lpstr>
      <vt:lpstr>Ability</vt:lpstr>
      <vt:lpstr>Reinforcement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ADKAR Change Management Model</dc:title>
  <dc:creator>Jack</dc:creator>
  <cp:lastModifiedBy>Sam  Vaughan</cp:lastModifiedBy>
  <cp:revision>6</cp:revision>
  <dcterms:created xsi:type="dcterms:W3CDTF">2010-11-10T08:01:51Z</dcterms:created>
  <dcterms:modified xsi:type="dcterms:W3CDTF">2010-11-10T08:19:58Z</dcterms:modified>
</cp:coreProperties>
</file>