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1.xml.rels" ContentType="application/vnd.openxmlformats-package.relationships+xml"/>
  <Override PartName="/ppt/notesMasters/notesMaster1.xml" ContentType="application/vnd.openxmlformats-officedocument.presentationml.notesMaster+xml"/>
  <Override PartName="/ppt/notesMasters/_rels/notesMaster1.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notesSlides/notesSlide1.xml" ContentType="application/vnd.openxmlformats-officedocument.presentationml.notesSlide+xml"/>
  <Override PartName="/ppt/notesSlides/_rels/notesSlide1.xml.rels" ContentType="application/vnd.openxmlformats-package.relationships+xml"/>
  <Override PartName="/ppt/notesSlides/_rels/notesSlide2.xml.rels" ContentType="application/vnd.openxmlformats-package.relationships+xml"/>
  <Override PartName="/ppt/notesSlides/_rels/notesSlide3.xml.rels" ContentType="application/vnd.openxmlformats-package.relationships+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image1.png" ContentType="image/pn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9.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_rels/presentation.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Lst>
  <p:notesMasterIdLst>
    <p:notesMasterId r:id="rId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Lst>
  <p:sldSz cx="10080625" cy="567055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notesMaster" Target="notesMasters/notes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20" Type="http://schemas.openxmlformats.org/officeDocument/2006/relationships/slide" Target="slides/slide17.xml"/><Relationship Id="rId21" Type="http://schemas.openxmlformats.org/officeDocument/2006/relationships/slide" Target="slides/slide18.xml"/>
</Relationships>
</file>

<file path=ppt/notesMasters/_rels/notesMaster1.xml.rels><?xml version="1.0" encoding="UTF-8"?>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 name=""/>
          <p:cNvSpPr/>
          <p:nvPr/>
        </p:nvSpPr>
        <p:spPr>
          <a:xfrm>
            <a:off x="0" y="0"/>
            <a:ext cx="7560000" cy="10692000"/>
          </a:xfrm>
          <a:prstGeom prst="rect">
            <a:avLst/>
          </a:prstGeom>
          <a:solidFill>
            <a:srgbClr val="ffffff"/>
          </a:solidFill>
          <a:ln w="9360">
            <a:noFill/>
          </a:ln>
        </p:spPr>
      </p:sp>
      <p:sp>
        <p:nvSpPr>
          <p:cNvPr id="43"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4"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5"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6"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7"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8"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9"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0"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1"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2"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3"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4"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5" name="PlaceHolder 1"/>
          <p:cNvSpPr>
            <a:spLocks noGrp="1"/>
          </p:cNvSpPr>
          <p:nvPr>
            <p:ph type="sldImg"/>
          </p:nvPr>
        </p:nvSpPr>
        <p:spPr>
          <a:xfrm>
            <a:off x="720720" y="899640"/>
            <a:ext cx="6099120" cy="342108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3300" spc="-1" strike="noStrike">
                <a:solidFill>
                  <a:srgbClr val="000000"/>
                </a:solidFill>
                <a:latin typeface="Times New Roman"/>
              </a:rPr>
              <a:t>Click to move the slide</a:t>
            </a:r>
            <a:endParaRPr b="0" lang="en-GB" sz="3300" spc="-1" strike="noStrike">
              <a:solidFill>
                <a:srgbClr val="000000"/>
              </a:solidFill>
              <a:latin typeface="Times New Roman"/>
            </a:endParaRPr>
          </a:p>
        </p:txBody>
      </p:sp>
      <p:sp>
        <p:nvSpPr>
          <p:cNvPr id="56" name="PlaceHolder 2"/>
          <p:cNvSpPr>
            <a:spLocks noGrp="1"/>
          </p:cNvSpPr>
          <p:nvPr>
            <p:ph type="body"/>
          </p:nvPr>
        </p:nvSpPr>
        <p:spPr>
          <a:xfrm>
            <a:off x="720720" y="4679640"/>
            <a:ext cx="6099120" cy="5019480"/>
          </a:xfrm>
          <a:prstGeom prst="rect">
            <a:avLst/>
          </a:prstGeom>
        </p:spPr>
        <p:txBody>
          <a:bodyPr lIns="0" rIns="0" tIns="0" bIns="0">
            <a:noAutofit/>
          </a:bodyPr>
          <a:p>
            <a:r>
              <a:rPr b="0" lang="en-GB" sz="1200" spc="-1" strike="noStrike">
                <a:solidFill>
                  <a:srgbClr val="000000"/>
                </a:solidFill>
                <a:latin typeface="Times New Roman"/>
              </a:rPr>
              <a:t>Click to edit the notes format</a:t>
            </a:r>
            <a:endParaRPr b="0" lang="en-GB" sz="1200" spc="-1" strike="noStrike">
              <a:solidFill>
                <a:srgbClr val="000000"/>
              </a:solidFill>
              <a:latin typeface="Times New Roman"/>
            </a:endParaRPr>
          </a:p>
        </p:txBody>
      </p:sp>
      <p:sp>
        <p:nvSpPr>
          <p:cNvPr id="57" name="PlaceHolder 3"/>
          <p:cNvSpPr>
            <a:spLocks noGrp="1"/>
          </p:cNvSpPr>
          <p:nvPr>
            <p:ph type="hdr"/>
          </p:nvPr>
        </p:nvSpPr>
        <p:spPr>
          <a:xfrm>
            <a:off x="0" y="-360"/>
            <a:ext cx="3260880" cy="514440"/>
          </a:xfrm>
          <a:prstGeom prst="rect">
            <a:avLst/>
          </a:prstGeom>
        </p:spPr>
        <p:txBody>
          <a:bodyPr lIns="0" rIns="0" tIns="0" bIns="0">
            <a:noAutofit/>
          </a:bodyPr>
          <a:p>
            <a:pP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1400" spc="-1" strike="noStrike">
                <a:solidFill>
                  <a:srgbClr val="000000"/>
                </a:solidFill>
                <a:latin typeface="Times New Roman"/>
                <a:ea typeface="DejaVu Sans"/>
              </a:rPr>
              <a:t>&lt;header&gt;</a:t>
            </a:r>
            <a:endParaRPr b="0" lang="en-GB" sz="1400" spc="-1" strike="noStrike">
              <a:solidFill>
                <a:srgbClr val="000000"/>
              </a:solidFill>
              <a:latin typeface="Arial"/>
            </a:endParaRPr>
          </a:p>
        </p:txBody>
      </p:sp>
      <p:sp>
        <p:nvSpPr>
          <p:cNvPr id="58" name="PlaceHolder 4"/>
          <p:cNvSpPr>
            <a:spLocks noGrp="1"/>
          </p:cNvSpPr>
          <p:nvPr>
            <p:ph type="dt"/>
          </p:nvPr>
        </p:nvSpPr>
        <p:spPr>
          <a:xfrm>
            <a:off x="4278240" y="-360"/>
            <a:ext cx="3260880" cy="514440"/>
          </a:xfrm>
          <a:prstGeom prst="rect">
            <a:avLst/>
          </a:prstGeom>
        </p:spPr>
        <p:txBody>
          <a:bodyPr lIns="0" rIns="0" tIns="0" bIns="0">
            <a:noAutofit/>
          </a:bodyPr>
          <a:p>
            <a:pPr algn="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1400" spc="-1" strike="noStrike">
                <a:solidFill>
                  <a:srgbClr val="000000"/>
                </a:solidFill>
                <a:latin typeface="Times New Roman"/>
                <a:ea typeface="DejaVu Sans"/>
              </a:rPr>
              <a:t>&lt;date/time&gt;</a:t>
            </a:r>
            <a:endParaRPr b="0" lang="en-GB" sz="1400" spc="-1" strike="noStrike">
              <a:solidFill>
                <a:srgbClr val="000000"/>
              </a:solidFill>
              <a:latin typeface="Arial"/>
            </a:endParaRPr>
          </a:p>
        </p:txBody>
      </p:sp>
      <p:sp>
        <p:nvSpPr>
          <p:cNvPr id="59" name="PlaceHolder 5"/>
          <p:cNvSpPr>
            <a:spLocks noGrp="1"/>
          </p:cNvSpPr>
          <p:nvPr>
            <p:ph type="ftr"/>
          </p:nvPr>
        </p:nvSpPr>
        <p:spPr>
          <a:xfrm>
            <a:off x="0" y="10156320"/>
            <a:ext cx="3260880" cy="514440"/>
          </a:xfrm>
          <a:prstGeom prst="rect">
            <a:avLst/>
          </a:prstGeom>
        </p:spPr>
        <p:txBody>
          <a:bodyPr lIns="0" rIns="0" tIns="0" bIns="0" anchor="b">
            <a:noAutofit/>
          </a:bodyPr>
          <a:p>
            <a:pP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1400" spc="-1" strike="noStrike">
                <a:solidFill>
                  <a:srgbClr val="000000"/>
                </a:solidFill>
                <a:latin typeface="Times New Roman"/>
                <a:ea typeface="DejaVu Sans"/>
              </a:rPr>
              <a:t>&lt;footer&gt;</a:t>
            </a:r>
            <a:endParaRPr b="0" lang="en-GB" sz="1400" spc="-1" strike="noStrike">
              <a:solidFill>
                <a:srgbClr val="000000"/>
              </a:solidFill>
              <a:latin typeface="Arial"/>
            </a:endParaRPr>
          </a:p>
        </p:txBody>
      </p:sp>
      <p:sp>
        <p:nvSpPr>
          <p:cNvPr id="60" name="PlaceHolder 6"/>
          <p:cNvSpPr>
            <a:spLocks noGrp="1"/>
          </p:cNvSpPr>
          <p:nvPr>
            <p:ph type="sldNum"/>
          </p:nvPr>
        </p:nvSpPr>
        <p:spPr>
          <a:xfrm>
            <a:off x="4278240" y="10156320"/>
            <a:ext cx="3260880" cy="514440"/>
          </a:xfrm>
          <a:prstGeom prst="rect">
            <a:avLst/>
          </a:prstGeom>
        </p:spPr>
        <p:txBody>
          <a:bodyPr lIns="0" rIns="0" tIns="0" bIns="0" anchor="b">
            <a:noAutofit/>
          </a:bodyPr>
          <a:p>
            <a:pPr algn="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fld id="{D46ADB29-2A8F-40D6-A129-C5A6D59796B9}" type="slidenum">
              <a:rPr b="0" lang="de-DE" sz="1400" spc="-1" strike="noStrike">
                <a:solidFill>
                  <a:srgbClr val="000000"/>
                </a:solidFill>
                <a:latin typeface="Times New Roman"/>
                <a:ea typeface="DejaVu Sans"/>
              </a:rPr>
              <a:t>&lt;number&gt;</a:t>
            </a:fld>
            <a:endParaRPr b="0" lang="en-GB" sz="14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1" name="PlaceHolder 1"/>
          <p:cNvSpPr>
            <a:spLocks noGrp="1"/>
          </p:cNvSpPr>
          <p:nvPr>
            <p:ph type="sldImg"/>
          </p:nvPr>
        </p:nvSpPr>
        <p:spPr>
          <a:xfrm>
            <a:off x="720720" y="900000"/>
            <a:ext cx="6119640" cy="3441960"/>
          </a:xfrm>
          <a:prstGeom prst="rect">
            <a:avLst/>
          </a:prstGeom>
        </p:spPr>
      </p:sp>
      <p:sp>
        <p:nvSpPr>
          <p:cNvPr id="102"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3" name="PlaceHolder 1"/>
          <p:cNvSpPr>
            <a:spLocks noGrp="1"/>
          </p:cNvSpPr>
          <p:nvPr>
            <p:ph type="sldImg"/>
          </p:nvPr>
        </p:nvSpPr>
        <p:spPr>
          <a:xfrm>
            <a:off x="720720" y="900000"/>
            <a:ext cx="6119640" cy="3441960"/>
          </a:xfrm>
          <a:prstGeom prst="rect">
            <a:avLst/>
          </a:prstGeom>
        </p:spPr>
      </p:sp>
      <p:sp>
        <p:nvSpPr>
          <p:cNvPr id="104"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5" name="PlaceHolder 1"/>
          <p:cNvSpPr>
            <a:spLocks noGrp="1"/>
          </p:cNvSpPr>
          <p:nvPr>
            <p:ph type="sldImg"/>
          </p:nvPr>
        </p:nvSpPr>
        <p:spPr>
          <a:xfrm>
            <a:off x="720720" y="900000"/>
            <a:ext cx="6119640" cy="3441960"/>
          </a:xfrm>
          <a:prstGeom prst="rect">
            <a:avLst/>
          </a:prstGeom>
        </p:spPr>
      </p:sp>
      <p:sp>
        <p:nvSpPr>
          <p:cNvPr id="106"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502920" y="216000"/>
            <a:ext cx="8078760" cy="80784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7" name="PlaceHolder 2"/>
          <p:cNvSpPr>
            <a:spLocks noGrp="1"/>
          </p:cNvSpPr>
          <p:nvPr>
            <p:ph type="subTitle"/>
          </p:nvPr>
        </p:nvSpPr>
        <p:spPr>
          <a:xfrm>
            <a:off x="503280" y="1368000"/>
            <a:ext cx="9051840" cy="3267000"/>
          </a:xfrm>
          <a:prstGeom prst="rect">
            <a:avLst/>
          </a:prstGeom>
        </p:spPr>
        <p:txBody>
          <a:bodyPr lIns="0" rIns="0" tIns="0" bIns="0" anchor="ctr">
            <a:noAutofit/>
          </a:bodyPr>
          <a:p>
            <a:pPr marL="342720" indent="-342720"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200" spc="-1" strike="noStrike">
              <a:solidFill>
                <a:srgbClr val="000000"/>
              </a:solidFill>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502920" y="216000"/>
            <a:ext cx="8078760" cy="80784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9" name="PlaceHolder 2"/>
          <p:cNvSpPr>
            <a:spLocks noGrp="1"/>
          </p:cNvSpPr>
          <p:nvPr>
            <p:ph type="body"/>
          </p:nvPr>
        </p:nvSpPr>
        <p:spPr>
          <a:xfrm>
            <a:off x="503280" y="1368000"/>
            <a:ext cx="9051840" cy="326700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502920" y="216000"/>
            <a:ext cx="8078760" cy="80784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11" name="PlaceHolder 2"/>
          <p:cNvSpPr>
            <a:spLocks noGrp="1"/>
          </p:cNvSpPr>
          <p:nvPr>
            <p:ph type="body"/>
          </p:nvPr>
        </p:nvSpPr>
        <p:spPr>
          <a:xfrm>
            <a:off x="503280" y="1368000"/>
            <a:ext cx="4417200" cy="326700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12" name="PlaceHolder 3"/>
          <p:cNvSpPr>
            <a:spLocks noGrp="1"/>
          </p:cNvSpPr>
          <p:nvPr>
            <p:ph type="body"/>
          </p:nvPr>
        </p:nvSpPr>
        <p:spPr>
          <a:xfrm>
            <a:off x="5141880" y="1368000"/>
            <a:ext cx="4417200" cy="326700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502920" y="216000"/>
            <a:ext cx="8078760" cy="80784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502920" y="216000"/>
            <a:ext cx="8078760" cy="3745800"/>
          </a:xfrm>
          <a:prstGeom prst="rect">
            <a:avLst/>
          </a:prstGeom>
        </p:spPr>
        <p:txBody>
          <a:bodyPr lIns="0" rIns="0" tIns="0" bIns="0" anchor="ctr">
            <a:noAutofit/>
          </a:bodyPr>
          <a:p>
            <a:pPr marL="342720" indent="-342720"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200" spc="-1" strike="noStrike">
              <a:solidFill>
                <a:srgbClr val="000000"/>
              </a:solidFill>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502920" y="216000"/>
            <a:ext cx="8078760" cy="80784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16" name="PlaceHolder 2"/>
          <p:cNvSpPr>
            <a:spLocks noGrp="1"/>
          </p:cNvSpPr>
          <p:nvPr>
            <p:ph type="body"/>
          </p:nvPr>
        </p:nvSpPr>
        <p:spPr>
          <a:xfrm>
            <a:off x="503280" y="1368000"/>
            <a:ext cx="441720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17" name="PlaceHolder 3"/>
          <p:cNvSpPr>
            <a:spLocks noGrp="1"/>
          </p:cNvSpPr>
          <p:nvPr>
            <p:ph type="body"/>
          </p:nvPr>
        </p:nvSpPr>
        <p:spPr>
          <a:xfrm>
            <a:off x="5141880" y="1368000"/>
            <a:ext cx="4417200" cy="326700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18" name="PlaceHolder 4"/>
          <p:cNvSpPr>
            <a:spLocks noGrp="1"/>
          </p:cNvSpPr>
          <p:nvPr>
            <p:ph type="body"/>
          </p:nvPr>
        </p:nvSpPr>
        <p:spPr>
          <a:xfrm>
            <a:off x="503280" y="3074400"/>
            <a:ext cx="441720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502920" y="216000"/>
            <a:ext cx="8078760" cy="80784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20" name="PlaceHolder 2"/>
          <p:cNvSpPr>
            <a:spLocks noGrp="1"/>
          </p:cNvSpPr>
          <p:nvPr>
            <p:ph type="body"/>
          </p:nvPr>
        </p:nvSpPr>
        <p:spPr>
          <a:xfrm>
            <a:off x="503280" y="1368000"/>
            <a:ext cx="4417200" cy="326700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1" name="PlaceHolder 3"/>
          <p:cNvSpPr>
            <a:spLocks noGrp="1"/>
          </p:cNvSpPr>
          <p:nvPr>
            <p:ph type="body"/>
          </p:nvPr>
        </p:nvSpPr>
        <p:spPr>
          <a:xfrm>
            <a:off x="5141880" y="1368000"/>
            <a:ext cx="441720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2" name="PlaceHolder 4"/>
          <p:cNvSpPr>
            <a:spLocks noGrp="1"/>
          </p:cNvSpPr>
          <p:nvPr>
            <p:ph type="body"/>
          </p:nvPr>
        </p:nvSpPr>
        <p:spPr>
          <a:xfrm>
            <a:off x="5141880" y="3074400"/>
            <a:ext cx="441720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502920" y="216000"/>
            <a:ext cx="8078760" cy="80784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24" name="PlaceHolder 2"/>
          <p:cNvSpPr>
            <a:spLocks noGrp="1"/>
          </p:cNvSpPr>
          <p:nvPr>
            <p:ph type="body"/>
          </p:nvPr>
        </p:nvSpPr>
        <p:spPr>
          <a:xfrm>
            <a:off x="503280" y="1368000"/>
            <a:ext cx="441720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5" name="PlaceHolder 3"/>
          <p:cNvSpPr>
            <a:spLocks noGrp="1"/>
          </p:cNvSpPr>
          <p:nvPr>
            <p:ph type="body"/>
          </p:nvPr>
        </p:nvSpPr>
        <p:spPr>
          <a:xfrm>
            <a:off x="5141880" y="1368000"/>
            <a:ext cx="441720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6" name="PlaceHolder 4"/>
          <p:cNvSpPr>
            <a:spLocks noGrp="1"/>
          </p:cNvSpPr>
          <p:nvPr>
            <p:ph type="body"/>
          </p:nvPr>
        </p:nvSpPr>
        <p:spPr>
          <a:xfrm>
            <a:off x="503280" y="3074400"/>
            <a:ext cx="905184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502920" y="216000"/>
            <a:ext cx="8078760" cy="80784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28" name="PlaceHolder 2"/>
          <p:cNvSpPr>
            <a:spLocks noGrp="1"/>
          </p:cNvSpPr>
          <p:nvPr>
            <p:ph type="body"/>
          </p:nvPr>
        </p:nvSpPr>
        <p:spPr>
          <a:xfrm>
            <a:off x="503280" y="1368000"/>
            <a:ext cx="905184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9" name="PlaceHolder 3"/>
          <p:cNvSpPr>
            <a:spLocks noGrp="1"/>
          </p:cNvSpPr>
          <p:nvPr>
            <p:ph type="body"/>
          </p:nvPr>
        </p:nvSpPr>
        <p:spPr>
          <a:xfrm>
            <a:off x="503280" y="3074400"/>
            <a:ext cx="905184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502920" y="216000"/>
            <a:ext cx="8078760" cy="80784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31" name="PlaceHolder 2"/>
          <p:cNvSpPr>
            <a:spLocks noGrp="1"/>
          </p:cNvSpPr>
          <p:nvPr>
            <p:ph type="body"/>
          </p:nvPr>
        </p:nvSpPr>
        <p:spPr>
          <a:xfrm>
            <a:off x="503280" y="1368000"/>
            <a:ext cx="441720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2" name="PlaceHolder 3"/>
          <p:cNvSpPr>
            <a:spLocks noGrp="1"/>
          </p:cNvSpPr>
          <p:nvPr>
            <p:ph type="body"/>
          </p:nvPr>
        </p:nvSpPr>
        <p:spPr>
          <a:xfrm>
            <a:off x="5141880" y="1368000"/>
            <a:ext cx="441720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3" name="PlaceHolder 4"/>
          <p:cNvSpPr>
            <a:spLocks noGrp="1"/>
          </p:cNvSpPr>
          <p:nvPr>
            <p:ph type="body"/>
          </p:nvPr>
        </p:nvSpPr>
        <p:spPr>
          <a:xfrm>
            <a:off x="503280" y="3074400"/>
            <a:ext cx="441720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4" name="PlaceHolder 5"/>
          <p:cNvSpPr>
            <a:spLocks noGrp="1"/>
          </p:cNvSpPr>
          <p:nvPr>
            <p:ph type="body"/>
          </p:nvPr>
        </p:nvSpPr>
        <p:spPr>
          <a:xfrm>
            <a:off x="5141880" y="3074400"/>
            <a:ext cx="441720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502920" y="216000"/>
            <a:ext cx="8078760" cy="80784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36" name="PlaceHolder 2"/>
          <p:cNvSpPr>
            <a:spLocks noGrp="1"/>
          </p:cNvSpPr>
          <p:nvPr>
            <p:ph type="body"/>
          </p:nvPr>
        </p:nvSpPr>
        <p:spPr>
          <a:xfrm>
            <a:off x="503280" y="1368000"/>
            <a:ext cx="291456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7" name="PlaceHolder 3"/>
          <p:cNvSpPr>
            <a:spLocks noGrp="1"/>
          </p:cNvSpPr>
          <p:nvPr>
            <p:ph type="body"/>
          </p:nvPr>
        </p:nvSpPr>
        <p:spPr>
          <a:xfrm>
            <a:off x="3564000" y="1368000"/>
            <a:ext cx="291456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8" name="PlaceHolder 4"/>
          <p:cNvSpPr>
            <a:spLocks noGrp="1"/>
          </p:cNvSpPr>
          <p:nvPr>
            <p:ph type="body"/>
          </p:nvPr>
        </p:nvSpPr>
        <p:spPr>
          <a:xfrm>
            <a:off x="6624720" y="1368000"/>
            <a:ext cx="291456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9" name="PlaceHolder 5"/>
          <p:cNvSpPr>
            <a:spLocks noGrp="1"/>
          </p:cNvSpPr>
          <p:nvPr>
            <p:ph type="body"/>
          </p:nvPr>
        </p:nvSpPr>
        <p:spPr>
          <a:xfrm>
            <a:off x="503280" y="3074400"/>
            <a:ext cx="291456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40" name="PlaceHolder 6"/>
          <p:cNvSpPr>
            <a:spLocks noGrp="1"/>
          </p:cNvSpPr>
          <p:nvPr>
            <p:ph type="body"/>
          </p:nvPr>
        </p:nvSpPr>
        <p:spPr>
          <a:xfrm>
            <a:off x="3564000" y="3074400"/>
            <a:ext cx="291456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41" name="PlaceHolder 7"/>
          <p:cNvSpPr>
            <a:spLocks noGrp="1"/>
          </p:cNvSpPr>
          <p:nvPr>
            <p:ph type="body"/>
          </p:nvPr>
        </p:nvSpPr>
        <p:spPr>
          <a:xfrm>
            <a:off x="6624720" y="3074400"/>
            <a:ext cx="2914560" cy="155808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0" name="" descr=""/>
          <p:cNvPicPr/>
          <p:nvPr/>
        </p:nvPicPr>
        <p:blipFill>
          <a:blip r:embed="rId2"/>
          <a:stretch/>
        </p:blipFill>
        <p:spPr>
          <a:xfrm>
            <a:off x="0" y="0"/>
            <a:ext cx="10078920" cy="5667480"/>
          </a:xfrm>
          <a:prstGeom prst="rect">
            <a:avLst/>
          </a:prstGeom>
          <a:ln w="0">
            <a:noFill/>
          </a:ln>
        </p:spPr>
      </p:pic>
      <p:sp>
        <p:nvSpPr>
          <p:cNvPr id="1" name="PlaceHolder 1"/>
          <p:cNvSpPr>
            <a:spLocks noGrp="1"/>
          </p:cNvSpPr>
          <p:nvPr>
            <p:ph type="title"/>
          </p:nvPr>
        </p:nvSpPr>
        <p:spPr>
          <a:xfrm>
            <a:off x="502920" y="216000"/>
            <a:ext cx="8078760" cy="80784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3300" spc="-1" strike="noStrike">
                <a:solidFill>
                  <a:srgbClr val="000000"/>
                </a:solidFill>
                <a:latin typeface="Times New Roman"/>
              </a:rPr>
              <a:t>Click to edit the title text format</a:t>
            </a:r>
            <a:endParaRPr b="0" lang="en-GB" sz="3300" spc="-1" strike="noStrike">
              <a:solidFill>
                <a:srgbClr val="000000"/>
              </a:solidFill>
              <a:latin typeface="Times New Roman"/>
            </a:endParaRPr>
          </a:p>
        </p:txBody>
      </p:sp>
      <p:sp>
        <p:nvSpPr>
          <p:cNvPr id="2" name="PlaceHolder 2"/>
          <p:cNvSpPr>
            <a:spLocks noGrp="1"/>
          </p:cNvSpPr>
          <p:nvPr>
            <p:ph type="body"/>
          </p:nvPr>
        </p:nvSpPr>
        <p:spPr>
          <a:xfrm>
            <a:off x="503280" y="1368000"/>
            <a:ext cx="9051840" cy="3267000"/>
          </a:xfrm>
          <a:prstGeom prst="rect">
            <a:avLst/>
          </a:prstGeom>
        </p:spPr>
        <p:txBody>
          <a:bodyPr lIns="0" rIns="0" tIns="15120" bIns="0">
            <a:normAutofit/>
          </a:bodyPr>
          <a:p>
            <a:pPr marL="342720" indent="-342720">
              <a:spcAft>
                <a:spcPts val="1060"/>
              </a:spcAft>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Click to edit the outline text format</a:t>
            </a:r>
            <a:endParaRPr b="1" lang="en-GB" sz="2400" spc="-1" strike="noStrike">
              <a:solidFill>
                <a:srgbClr val="000000"/>
              </a:solidFill>
              <a:latin typeface="Times New Roman"/>
            </a:endParaRPr>
          </a:p>
          <a:p>
            <a:pPr lvl="1"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Second Outline Level</a:t>
            </a:r>
            <a:endParaRPr b="1" lang="en-GB" sz="2400" spc="-1" strike="noStrike">
              <a:solidFill>
                <a:srgbClr val="000000"/>
              </a:solidFill>
              <a:latin typeface="Times New Roman"/>
            </a:endParaRPr>
          </a:p>
          <a:p>
            <a:pPr lvl="2"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Third Outline Level</a:t>
            </a:r>
            <a:endParaRPr b="1" lang="en-GB" sz="2400" spc="-1" strike="noStrike">
              <a:solidFill>
                <a:srgbClr val="000000"/>
              </a:solidFill>
              <a:latin typeface="Times New Roman"/>
            </a:endParaRPr>
          </a:p>
          <a:p>
            <a:pPr lvl="3"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Fourth Outline Level</a:t>
            </a:r>
            <a:endParaRPr b="1" lang="en-GB" sz="2400" spc="-1" strike="noStrike">
              <a:solidFill>
                <a:srgbClr val="000000"/>
              </a:solidFill>
              <a:latin typeface="Times New Roman"/>
            </a:endParaRPr>
          </a:p>
          <a:p>
            <a:pPr lvl="4"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Fifth Outline Level</a:t>
            </a:r>
            <a:endParaRPr b="1" lang="en-GB" sz="2400" spc="-1" strike="noStrike">
              <a:solidFill>
                <a:srgbClr val="000000"/>
              </a:solidFill>
              <a:latin typeface="Times New Roman"/>
            </a:endParaRPr>
          </a:p>
          <a:p>
            <a:pPr lvl="5"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Sixth Outline Level</a:t>
            </a:r>
            <a:endParaRPr b="1" lang="en-GB" sz="2400" spc="-1" strike="noStrike">
              <a:solidFill>
                <a:srgbClr val="000000"/>
              </a:solidFill>
              <a:latin typeface="Times New Roman"/>
            </a:endParaRPr>
          </a:p>
          <a:p>
            <a:pPr lvl="6"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Seventh Outline Level</a:t>
            </a:r>
            <a:endParaRPr b="1" lang="en-GB" sz="2400" spc="-1" strike="noStrike">
              <a:solidFill>
                <a:srgbClr val="000000"/>
              </a:solidFill>
              <a:latin typeface="Times New Roman"/>
            </a:endParaRPr>
          </a:p>
        </p:txBody>
      </p:sp>
      <p:sp>
        <p:nvSpPr>
          <p:cNvPr id="3" name="PlaceHolder 3"/>
          <p:cNvSpPr>
            <a:spLocks noGrp="1"/>
          </p:cNvSpPr>
          <p:nvPr>
            <p:ph type="dt"/>
          </p:nvPr>
        </p:nvSpPr>
        <p:spPr>
          <a:xfrm>
            <a:off x="502920" y="5165640"/>
            <a:ext cx="2327400" cy="370080"/>
          </a:xfrm>
          <a:prstGeom prst="rect">
            <a:avLst/>
          </a:prstGeom>
        </p:spPr>
        <p:txBody>
          <a:bodyPr lIns="0" rIns="0" tIns="0" bIns="0">
            <a:noAutofit/>
          </a:bodyPr>
          <a:p>
            <a:pP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1800" spc="-1" strike="noStrike">
                <a:solidFill>
                  <a:srgbClr val="000000"/>
                </a:solidFill>
                <a:latin typeface="Arial"/>
              </a:rPr>
              <a:t>&lt;date/time&gt;</a:t>
            </a:r>
            <a:endParaRPr b="0" lang="en-GB" sz="1800" spc="-1" strike="noStrike">
              <a:solidFill>
                <a:srgbClr val="000000"/>
              </a:solidFill>
              <a:latin typeface="Arial"/>
            </a:endParaRPr>
          </a:p>
        </p:txBody>
      </p:sp>
      <p:sp>
        <p:nvSpPr>
          <p:cNvPr id="4" name="PlaceHolder 4"/>
          <p:cNvSpPr>
            <a:spLocks noGrp="1"/>
          </p:cNvSpPr>
          <p:nvPr>
            <p:ph type="ftr"/>
          </p:nvPr>
        </p:nvSpPr>
        <p:spPr>
          <a:xfrm>
            <a:off x="3447720" y="5165640"/>
            <a:ext cx="3174840" cy="370080"/>
          </a:xfrm>
          <a:prstGeom prst="rect">
            <a:avLst/>
          </a:prstGeom>
        </p:spPr>
        <p:txBody>
          <a:bodyPr lIns="0" rIns="0" tIns="0" bIns="0">
            <a:noAutofit/>
          </a:bodyPr>
          <a:p>
            <a:pP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1800" spc="-1" strike="noStrike">
                <a:solidFill>
                  <a:srgbClr val="000000"/>
                </a:solidFill>
                <a:latin typeface="Arial"/>
              </a:rPr>
              <a:t>&lt;footer&gt;</a:t>
            </a:r>
            <a:endParaRPr b="0" lang="en-GB" sz="1800" spc="-1" strike="noStrike">
              <a:solidFill>
                <a:srgbClr val="000000"/>
              </a:solidFill>
              <a:latin typeface="Arial"/>
            </a:endParaRPr>
          </a:p>
        </p:txBody>
      </p:sp>
      <p:sp>
        <p:nvSpPr>
          <p:cNvPr id="5" name="PlaceHolder 5"/>
          <p:cNvSpPr>
            <a:spLocks noGrp="1"/>
          </p:cNvSpPr>
          <p:nvPr>
            <p:ph type="sldNum"/>
          </p:nvPr>
        </p:nvSpPr>
        <p:spPr>
          <a:xfrm>
            <a:off x="7227360" y="5165640"/>
            <a:ext cx="2327400" cy="370080"/>
          </a:xfrm>
          <a:prstGeom prst="rect">
            <a:avLst/>
          </a:prstGeom>
        </p:spPr>
        <p:txBody>
          <a:bodyPr lIns="0" rIns="0" tIns="0" bIns="0">
            <a:noAutofit/>
          </a:bodyPr>
          <a:p>
            <a:pP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fld id="{3FDCA04B-16A7-43BA-B4AD-E7896CBD2087}" type="slidenum">
              <a:rPr b="0" lang="de-DE" sz="1800" spc="-1" strike="noStrike">
                <a:solidFill>
                  <a:srgbClr val="000000"/>
                </a:solidFill>
                <a:latin typeface="Arial"/>
              </a:rPr>
              <a:t>&lt;number&gt;</a:t>
            </a:fld>
            <a:endParaRPr b="0" lang="en-GB" sz="18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sldMaster>
</file>

<file path=ppt/slides/_rels/slide1.xml.rels><?xml version="1.0" encoding="UTF-8"?>
<Relationships xmlns="http://schemas.openxmlformats.org/package/2006/relationships"><Relationship Id="rId1" Type="http://schemas.openxmlformats.org/officeDocument/2006/relationships/image" Target="../media/image2.jpeg"/><Relationship Id="rId2" Type="http://schemas.openxmlformats.org/officeDocument/2006/relationships/slideLayout" Target="../slideLayouts/slideLayout2.xml"/><Relationship Id="rId3"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6.xml.rels><?xml version="1.0" encoding="UTF-8"?>
<Relationships xmlns="http://schemas.openxmlformats.org/package/2006/relationships"><Relationship Id="rId1" Type="http://schemas.openxmlformats.org/officeDocument/2006/relationships/image" Target="../media/image3.jpeg"/><Relationship Id="rId2" Type="http://schemas.openxmlformats.org/officeDocument/2006/relationships/slideLayout" Target="../slideLayouts/slideLayout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8.xml.rels><?xml version="1.0" encoding="UTF-8"?>
<Relationships xmlns="http://schemas.openxmlformats.org/package/2006/relationships"><Relationship Id="rId1" Type="http://schemas.openxmlformats.org/officeDocument/2006/relationships/image" Target="../media/image4.jpeg"/><Relationship Id="rId2" Type="http://schemas.openxmlformats.org/officeDocument/2006/relationships/slideLayout" Target="../slideLayouts/slideLayout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3.xml.rels><?xml version="1.0" encoding="UTF-8"?>
<Relationships xmlns="http://schemas.openxmlformats.org/package/2006/relationships"><Relationship Id="rId1" Type="http://schemas.openxmlformats.org/officeDocument/2006/relationships/image" Target="../media/image5.jpeg"/><Relationship Id="rId2" Type="http://schemas.openxmlformats.org/officeDocument/2006/relationships/slideLayout" Target="../slideLayouts/slideLayout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5.xml.rels><?xml version="1.0" encoding="UTF-8"?>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1"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3200" spc="-1" strike="noStrike">
                <a:solidFill>
                  <a:srgbClr val="000000"/>
                </a:solidFill>
                <a:latin typeface="Times New Roman"/>
                <a:ea typeface="Times New Roman"/>
              </a:rPr>
              <a:t>consequences</a:t>
            </a:r>
            <a:endParaRPr b="0" lang="en-GB" sz="3200" spc="-1" strike="noStrike">
              <a:solidFill>
                <a:srgbClr val="000000"/>
              </a:solidFill>
              <a:latin typeface="Times New Roman"/>
            </a:endParaRPr>
          </a:p>
        </p:txBody>
      </p:sp>
      <p:pic>
        <p:nvPicPr>
          <p:cNvPr id="62" name="" descr=""/>
          <p:cNvPicPr/>
          <p:nvPr/>
        </p:nvPicPr>
        <p:blipFill>
          <a:blip r:embed="rId1"/>
          <a:stretch/>
        </p:blipFill>
        <p:spPr>
          <a:xfrm>
            <a:off x="2610000" y="1220760"/>
            <a:ext cx="3941640" cy="3890880"/>
          </a:xfrm>
          <a:prstGeom prst="rect">
            <a:avLst/>
          </a:prstGeom>
          <a:ln w="0">
            <a:noFill/>
          </a:ln>
        </p:spPr>
      </p:pic>
    </p:spTree>
  </p:cSld>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3" name=""/>
          <p:cNvSpPr txBox="1"/>
          <p:nvPr/>
        </p:nvSpPr>
        <p:spPr>
          <a:xfrm>
            <a:off x="503280" y="216000"/>
            <a:ext cx="8099280" cy="828720"/>
          </a:xfrm>
          <a:prstGeom prst="rect">
            <a:avLst/>
          </a:prstGeom>
          <a:noFill/>
          <a:ln w="0">
            <a:noFill/>
          </a:ln>
        </p:spPr>
        <p:txBody>
          <a:bodyPr lIns="0" rIns="0" tIns="20880" bIns="0" anchor="ctr">
            <a:noAutofit/>
          </a:bodyPr>
          <a:p>
            <a:pPr algn="just">
              <a:lnSpc>
                <a:spcPct val="100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2400" spc="-1" strike="noStrike">
                <a:solidFill>
                  <a:srgbClr val="000000"/>
                </a:solidFill>
                <a:latin typeface="Times New Roman"/>
                <a:ea typeface="Times New Roman"/>
              </a:rPr>
              <a:t>Jason’s “abduction” of Medea as </a:t>
            </a:r>
            <a:r>
              <a:rPr b="0" lang="en-US" sz="2400" spc="-1" strike="noStrike">
                <a:solidFill>
                  <a:srgbClr val="010101"/>
                </a:solidFill>
                <a:latin typeface="Times New Roman"/>
                <a:ea typeface="Times New Roman"/>
              </a:rPr>
              <a:t>an aetion for the Trojan conflict.</a:t>
            </a:r>
            <a:endParaRPr b="0" lang="en-GB" sz="2400" spc="-1" strike="noStrike">
              <a:solidFill>
                <a:srgbClr val="000000"/>
              </a:solidFill>
              <a:latin typeface="Times New Roman"/>
            </a:endParaRPr>
          </a:p>
        </p:txBody>
      </p:sp>
      <p:sp>
        <p:nvSpPr>
          <p:cNvPr id="64" name=""/>
          <p:cNvSpPr txBox="1"/>
          <p:nvPr/>
        </p:nvSpPr>
        <p:spPr>
          <a:xfrm>
            <a:off x="502920" y="1368000"/>
            <a:ext cx="9072360" cy="3287880"/>
          </a:xfrm>
          <a:prstGeom prst="rect">
            <a:avLst/>
          </a:prstGeom>
          <a:noFill/>
          <a:ln w="0">
            <a:noFill/>
          </a:ln>
        </p:spPr>
        <p:txBody>
          <a:bodyPr lIns="0" rIns="0" tIns="15120" bIns="0">
            <a:normAutofit/>
          </a:bodyPr>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Jupiter’s speech in Valerius Flaccus: after Medea’s “abduction”, will come Paris’ abduction of Helen and the start of the Trojan war:</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a:t>
            </a:r>
            <a:r>
              <a:rPr b="0" lang="en-GB" sz="1800" spc="-1" strike="noStrike">
                <a:solidFill>
                  <a:srgbClr val="000000"/>
                </a:solidFill>
                <a:latin typeface="Times New Roman"/>
              </a:rPr>
              <a:t>But now her last day is hastening on and we are leaving Asia tottering to her fall, while the Greeks now claim of me their time of prosperity. Therefore have my oak trees, the tripods and the spirits of their ancestors sent forth this band upon the sea. For thee, Bellona, has a path been fashioned through the billows and through storms. Nor is it the fleece alone that is fated to rouse resentment and the still closer pang that comes from a ravished maid [Medea], but also—and no resolve is more firmly fixed in my mind—</a:t>
            </a:r>
            <a:r>
              <a:rPr b="0" lang="en-GB" sz="1800" spc="-1" strike="noStrike" u="sng">
                <a:solidFill>
                  <a:srgbClr val="000000"/>
                </a:solidFill>
                <a:uFillTx/>
                <a:latin typeface="Times New Roman"/>
              </a:rPr>
              <a:t>there shall soon come from Phrygian Ida a shepherd who shall bring lamentation and like rage and a rich requital to the Greeks</a:t>
            </a:r>
            <a:r>
              <a:rPr b="0" lang="en-GB" sz="1800" spc="-1" strike="noStrike">
                <a:solidFill>
                  <a:srgbClr val="000000"/>
                </a:solidFill>
                <a:latin typeface="Times New Roman"/>
              </a:rPr>
              <a:t>.</a:t>
            </a:r>
            <a:endParaRPr b="1" lang="en-GB" sz="1800" spc="-1" strike="noStrike">
              <a:solidFill>
                <a:srgbClr val="000000"/>
              </a:solidFill>
              <a:latin typeface="Times New Roman"/>
            </a:endParaRPr>
          </a:p>
        </p:txBody>
      </p:sp>
    </p:spTree>
  </p:cSld>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5" name=""/>
          <p:cNvSpPr txBox="1"/>
          <p:nvPr/>
        </p:nvSpPr>
        <p:spPr>
          <a:xfrm>
            <a:off x="503280" y="216000"/>
            <a:ext cx="8099280" cy="828720"/>
          </a:xfrm>
          <a:prstGeom prst="rect">
            <a:avLst/>
          </a:prstGeom>
          <a:noFill/>
          <a:ln w="0">
            <a:noFill/>
          </a:ln>
        </p:spPr>
        <p:txBody>
          <a:bodyPr lIns="0" rIns="0" tIns="20880" bIns="0" anchor="ctr">
            <a:noAutofit/>
          </a:bodyPr>
          <a:p>
            <a:pPr algn="just">
              <a:lnSpc>
                <a:spcPct val="100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2400" spc="-1" strike="noStrike">
                <a:solidFill>
                  <a:srgbClr val="000000"/>
                </a:solidFill>
                <a:latin typeface="Times New Roman"/>
                <a:ea typeface="Times New Roman"/>
              </a:rPr>
              <a:t>Jason’s “abduction” of Medea as </a:t>
            </a:r>
            <a:r>
              <a:rPr b="0" lang="en-US" sz="2400" spc="-1" strike="noStrike">
                <a:solidFill>
                  <a:srgbClr val="010101"/>
                </a:solidFill>
                <a:latin typeface="Times New Roman"/>
                <a:ea typeface="Times New Roman"/>
              </a:rPr>
              <a:t>an aetion for the Trojan conflict.</a:t>
            </a:r>
            <a:endParaRPr b="0" lang="en-GB" sz="2400" spc="-1" strike="noStrike">
              <a:solidFill>
                <a:srgbClr val="000000"/>
              </a:solidFill>
              <a:latin typeface="Times New Roman"/>
            </a:endParaRPr>
          </a:p>
        </p:txBody>
      </p:sp>
      <p:sp>
        <p:nvSpPr>
          <p:cNvPr id="66" name=""/>
          <p:cNvSpPr txBox="1"/>
          <p:nvPr/>
        </p:nvSpPr>
        <p:spPr>
          <a:xfrm>
            <a:off x="502920" y="1368000"/>
            <a:ext cx="9072360" cy="3287880"/>
          </a:xfrm>
          <a:prstGeom prst="rect">
            <a:avLst/>
          </a:prstGeom>
          <a:noFill/>
          <a:ln w="0">
            <a:noFill/>
          </a:ln>
        </p:spPr>
        <p:txBody>
          <a:bodyPr lIns="0" rIns="0" tIns="15120" bIns="0">
            <a:normAutofit/>
          </a:bodyPr>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a:t>
            </a:r>
            <a:r>
              <a:rPr b="0" lang="en-GB" sz="1800" spc="-1" strike="noStrike">
                <a:solidFill>
                  <a:srgbClr val="000000"/>
                </a:solidFill>
                <a:latin typeface="Times New Roman"/>
              </a:rPr>
              <a:t>Ah, what wars shalt thou see when the suitors pour forth from the fleet! How many times shall Mycenae bewail its wintry bivouacs before Troy! How many a prince, how many sons of gods, how many a mighty man shalt thou see fall, and Asia yield to the high fates! Thereafter am I resolved upon the end of the Danai, and shortly </a:t>
            </a:r>
            <a:r>
              <a:rPr b="0" lang="en-GB" sz="1800" spc="-1" strike="noStrike" u="sng">
                <a:solidFill>
                  <a:srgbClr val="000000"/>
                </a:solidFill>
                <a:uFillTx/>
                <a:latin typeface="Times New Roman"/>
              </a:rPr>
              <a:t>will take other nations into my care</a:t>
            </a:r>
            <a:r>
              <a:rPr b="0" lang="en-GB" sz="1800" spc="-1" strike="noStrike">
                <a:solidFill>
                  <a:srgbClr val="000000"/>
                </a:solidFill>
                <a:latin typeface="Times New Roman"/>
              </a:rPr>
              <a:t>.” </a:t>
            </a:r>
            <a:r>
              <a:rPr b="0" lang="en-GB" sz="1800" spc="-1" strike="noStrike">
                <a:solidFill>
                  <a:srgbClr val="262626"/>
                </a:solidFill>
                <a:latin typeface="Times New Roman"/>
                <a:ea typeface="Book Antiqua"/>
              </a:rPr>
              <a:t>(</a:t>
            </a:r>
            <a:r>
              <a:rPr b="0" lang="en-GB" sz="1800" spc="-1" strike="noStrike">
                <a:solidFill>
                  <a:srgbClr val="000000"/>
                </a:solidFill>
                <a:latin typeface="Times New Roman"/>
                <a:ea typeface="Times New Roman"/>
              </a:rPr>
              <a:t>Val. Fl. </a:t>
            </a:r>
            <a:r>
              <a:rPr b="0" i="1" lang="en-GB" sz="1800" spc="-1" strike="noStrike">
                <a:solidFill>
                  <a:srgbClr val="000000"/>
                </a:solidFill>
                <a:latin typeface="Times New Roman"/>
                <a:ea typeface="Times New Roman"/>
              </a:rPr>
              <a:t>Arg. </a:t>
            </a:r>
            <a:r>
              <a:rPr b="0" lang="en-GB" sz="1800" spc="-1" strike="noStrike">
                <a:solidFill>
                  <a:srgbClr val="000000"/>
                </a:solidFill>
                <a:latin typeface="Times New Roman"/>
                <a:ea typeface="Times New Roman"/>
              </a:rPr>
              <a:t>1.542-56)</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Which nation might we think of?</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What text?</a:t>
            </a:r>
            <a:endParaRPr b="1" lang="en-GB" sz="1800" spc="-1" strike="noStrike">
              <a:solidFill>
                <a:srgbClr val="000000"/>
              </a:solidFill>
              <a:latin typeface="Times New Roman"/>
            </a:endParaRPr>
          </a:p>
        </p:txBody>
      </p:sp>
    </p:spTree>
  </p:cSld>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7"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relationships</a:t>
            </a:r>
            <a:endParaRPr b="0" lang="en-GB" sz="3300" spc="-1" strike="noStrike">
              <a:solidFill>
                <a:srgbClr val="000000"/>
              </a:solidFill>
              <a:latin typeface="Times New Roman"/>
            </a:endParaRPr>
          </a:p>
        </p:txBody>
      </p:sp>
      <p:sp>
        <p:nvSpPr>
          <p:cNvPr id="68" name=""/>
          <p:cNvSpPr txBox="1"/>
          <p:nvPr/>
        </p:nvSpPr>
        <p:spPr>
          <a:xfrm>
            <a:off x="502920" y="1368000"/>
            <a:ext cx="9056520" cy="3272040"/>
          </a:xfrm>
          <a:prstGeom prst="rect">
            <a:avLst/>
          </a:prstGeom>
          <a:noFill/>
          <a:ln w="0">
            <a:noFill/>
          </a:ln>
        </p:spPr>
        <p:txBody>
          <a:bodyPr lIns="0" rIns="0" tIns="15120" bIns="0">
            <a:normAutofit/>
          </a:bodyPr>
          <a:p>
            <a:pPr marL="342720" indent="-338040">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Chronology (events of Catullus 64 – events of </a:t>
            </a:r>
            <a:r>
              <a:rPr b="0" i="1" lang="en-GB" sz="1800" spc="-1" strike="noStrike">
                <a:solidFill>
                  <a:srgbClr val="000000"/>
                </a:solidFill>
                <a:latin typeface="Times New Roman"/>
              </a:rPr>
              <a:t>Achilleid</a:t>
            </a:r>
            <a:r>
              <a:rPr b="0" lang="en-GB" sz="1800" spc="-1" strike="noStrike">
                <a:solidFill>
                  <a:srgbClr val="000000"/>
                </a:solidFill>
                <a:latin typeface="Times New Roman"/>
              </a:rPr>
              <a:t>- events of </a:t>
            </a:r>
            <a:r>
              <a:rPr b="0" i="1" lang="en-GB" sz="1800" spc="-1" strike="noStrike">
                <a:solidFill>
                  <a:srgbClr val="000000"/>
                </a:solidFill>
                <a:latin typeface="Times New Roman"/>
              </a:rPr>
              <a:t>Iliad</a:t>
            </a:r>
            <a:r>
              <a:rPr b="0" lang="en-GB" sz="1800" spc="-1" strike="noStrike">
                <a:solidFill>
                  <a:srgbClr val="000000"/>
                </a:solidFill>
                <a:latin typeface="Times New Roman"/>
              </a:rPr>
              <a:t>) :</a:t>
            </a:r>
            <a:endParaRPr b="1" lang="en-GB" sz="1800" spc="-1" strike="noStrike">
              <a:solidFill>
                <a:srgbClr val="000000"/>
              </a:solidFill>
              <a:latin typeface="Times New Roman"/>
            </a:endParaRPr>
          </a:p>
          <a:p>
            <a:pPr marL="342720" indent="-338040">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Hinds (</a:t>
            </a:r>
            <a:r>
              <a:rPr b="0" i="1" lang="en-GB" sz="1800" spc="-1" strike="noStrike">
                <a:solidFill>
                  <a:srgbClr val="010101"/>
                </a:solidFill>
                <a:latin typeface="Times New Roman"/>
                <a:ea typeface="Times New Roman"/>
              </a:rPr>
              <a:t>Allusion and Intertext</a:t>
            </a:r>
            <a:r>
              <a:rPr b="0" lang="en-GB" sz="1800" spc="-1" strike="noStrike">
                <a:solidFill>
                  <a:srgbClr val="010101"/>
                </a:solidFill>
                <a:latin typeface="Times New Roman"/>
                <a:ea typeface="Times New Roman"/>
              </a:rPr>
              <a:t> 1998)</a:t>
            </a:r>
            <a:r>
              <a:rPr b="0" lang="en-GB" sz="1800" spc="-1" strike="noStrike">
                <a:solidFill>
                  <a:srgbClr val="000000"/>
                </a:solidFill>
                <a:latin typeface="Times New Roman"/>
              </a:rPr>
              <a:t> has showed how Catullus 64 establishes the </a:t>
            </a:r>
            <a:r>
              <a:rPr b="0" i="1" lang="en-GB" sz="1800" spc="-1" strike="noStrike">
                <a:solidFill>
                  <a:srgbClr val="000000"/>
                </a:solidFill>
                <a:latin typeface="Times New Roman"/>
              </a:rPr>
              <a:t>Iliad</a:t>
            </a:r>
            <a:r>
              <a:rPr b="0" lang="en-GB" sz="1800" spc="-1" strike="noStrike">
                <a:solidFill>
                  <a:srgbClr val="000000"/>
                </a:solidFill>
                <a:latin typeface="Times New Roman"/>
              </a:rPr>
              <a:t> as a prequel and how Statius establishes Catullus 64 as a prequel</a:t>
            </a:r>
            <a:endParaRPr b="1" lang="en-GB" sz="1800" spc="-1" strike="noStrike">
              <a:solidFill>
                <a:srgbClr val="000000"/>
              </a:solidFill>
              <a:latin typeface="Times New Roman"/>
            </a:endParaRPr>
          </a:p>
          <a:p>
            <a:pPr marL="342720" indent="-338040">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NB Parkes ‘</a:t>
            </a:r>
            <a:r>
              <a:rPr b="0" i="1" lang="en-GB" sz="1800" spc="-1" strike="noStrike">
                <a:solidFill>
                  <a:srgbClr val="000000"/>
                </a:solidFill>
                <a:latin typeface="Times New Roman"/>
              </a:rPr>
              <a:t>Sed tardum </a:t>
            </a:r>
            <a:r>
              <a:rPr b="0" lang="en-GB" sz="1800" spc="-1" strike="noStrike">
                <a:solidFill>
                  <a:srgbClr val="000000"/>
                </a:solidFill>
                <a:latin typeface="Times New Roman"/>
              </a:rPr>
              <a:t>(Ach. 1.47): Valerius Flaccus’ </a:t>
            </a:r>
            <a:r>
              <a:rPr b="0" i="1" lang="en-GB" sz="1800" spc="-1" strike="noStrike">
                <a:solidFill>
                  <a:srgbClr val="000000"/>
                </a:solidFill>
                <a:latin typeface="Times New Roman"/>
              </a:rPr>
              <a:t>Argonautica</a:t>
            </a:r>
            <a:r>
              <a:rPr b="0" lang="en-GB" sz="1800" spc="-1" strike="noStrike">
                <a:solidFill>
                  <a:srgbClr val="000000"/>
                </a:solidFill>
                <a:latin typeface="Times New Roman"/>
              </a:rPr>
              <a:t> as prequel to Statius’ </a:t>
            </a:r>
            <a:r>
              <a:rPr b="0" i="1" lang="en-GB" sz="1800" spc="-1" strike="noStrike">
                <a:solidFill>
                  <a:srgbClr val="000000"/>
                </a:solidFill>
                <a:latin typeface="Times New Roman"/>
              </a:rPr>
              <a:t>Achilleid</a:t>
            </a:r>
            <a:r>
              <a:rPr b="0" lang="en-GB" sz="1800" spc="-1" strike="noStrike">
                <a:solidFill>
                  <a:srgbClr val="000000"/>
                </a:solidFill>
                <a:latin typeface="Times New Roman"/>
              </a:rPr>
              <a:t>’, </a:t>
            </a:r>
            <a:r>
              <a:rPr b="0" i="1" lang="en-GB" sz="1800" spc="-1" strike="noStrike">
                <a:solidFill>
                  <a:srgbClr val="000000"/>
                </a:solidFill>
                <a:latin typeface="Times New Roman"/>
              </a:rPr>
              <a:t>Materiali e discussioni </a:t>
            </a:r>
            <a:r>
              <a:rPr b="0" lang="en-GB" sz="1800" spc="-1" strike="noStrike">
                <a:solidFill>
                  <a:srgbClr val="000000"/>
                </a:solidFill>
                <a:latin typeface="Times New Roman"/>
              </a:rPr>
              <a:t>63 (2009), 107-113</a:t>
            </a:r>
            <a:endParaRPr b="1" lang="en-GB" sz="1800" spc="-1" strike="noStrike">
              <a:solidFill>
                <a:srgbClr val="000000"/>
              </a:solidFill>
              <a:latin typeface="Times New Roman"/>
            </a:endParaRPr>
          </a:p>
          <a:p>
            <a:pPr algn="just">
              <a:lnSpc>
                <a:spcPct val="100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US" sz="1800" spc="-1" strike="noStrike">
                <a:solidFill>
                  <a:srgbClr val="010101"/>
                </a:solidFill>
                <a:latin typeface="Times New Roman"/>
              </a:rPr>
              <a:t>“</a:t>
            </a:r>
            <a:r>
              <a:rPr b="0" lang="en-US" sz="1800" spc="-1" strike="noStrike">
                <a:solidFill>
                  <a:srgbClr val="010101"/>
                </a:solidFill>
                <a:latin typeface="Times New Roman"/>
              </a:rPr>
              <a:t>Valerius Flaccus establishes his </a:t>
            </a:r>
            <a:r>
              <a:rPr b="0" i="1" lang="en-US" sz="1800" spc="-1" strike="noStrike">
                <a:solidFill>
                  <a:srgbClr val="010101"/>
                </a:solidFill>
                <a:latin typeface="Times New Roman"/>
                <a:ea typeface="Times New Roman"/>
              </a:rPr>
              <a:t>Argonautica</a:t>
            </a:r>
            <a:r>
              <a:rPr b="0" lang="en-US" sz="1800" spc="-1" strike="noStrike">
                <a:solidFill>
                  <a:srgbClr val="010101"/>
                </a:solidFill>
                <a:latin typeface="Times New Roman"/>
              </a:rPr>
              <a:t> as a pre-text for the Homeric epic, since the Argo’s voyage took place a generation or two before the Trojan war. Thus the </a:t>
            </a:r>
            <a:r>
              <a:rPr b="0" i="1" lang="en-US" sz="1800" spc="-1" strike="noStrike">
                <a:solidFill>
                  <a:srgbClr val="010101"/>
                </a:solidFill>
                <a:latin typeface="Times New Roman"/>
                <a:ea typeface="Times New Roman"/>
              </a:rPr>
              <a:t>Iliad </a:t>
            </a:r>
            <a:r>
              <a:rPr b="0" lang="en-US" sz="1800" spc="-1" strike="noStrike">
                <a:solidFill>
                  <a:srgbClr val="010101"/>
                </a:solidFill>
                <a:latin typeface="Times New Roman"/>
              </a:rPr>
              <a:t>itself now becomes Apollonius’ and Valerius’ sequel... </a:t>
            </a:r>
            <a:endParaRPr b="1" lang="en-GB" sz="1800" spc="-1" strike="noStrike">
              <a:solidFill>
                <a:srgbClr val="000000"/>
              </a:solidFill>
              <a:latin typeface="Times New Roman"/>
            </a:endParaRPr>
          </a:p>
        </p:txBody>
      </p:sp>
    </p:spTree>
  </p:cSld>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9"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relationships</a:t>
            </a:r>
            <a:endParaRPr b="0" lang="en-GB" sz="3300" spc="-1" strike="noStrike">
              <a:solidFill>
                <a:srgbClr val="000000"/>
              </a:solidFill>
              <a:latin typeface="Times New Roman"/>
            </a:endParaRPr>
          </a:p>
        </p:txBody>
      </p:sp>
      <p:sp>
        <p:nvSpPr>
          <p:cNvPr id="70" name=""/>
          <p:cNvSpPr txBox="1"/>
          <p:nvPr/>
        </p:nvSpPr>
        <p:spPr>
          <a:xfrm>
            <a:off x="502920" y="1368000"/>
            <a:ext cx="9056520" cy="327204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US" sz="1800" spc="-1" strike="noStrike">
                <a:solidFill>
                  <a:srgbClr val="010101"/>
                </a:solidFill>
                <a:latin typeface="Times New Roman"/>
              </a:rPr>
              <a:t>“</a:t>
            </a:r>
            <a:r>
              <a:rPr b="0" lang="en-US" sz="1800" spc="-1" strike="noStrike">
                <a:solidFill>
                  <a:srgbClr val="010101"/>
                </a:solidFill>
                <a:latin typeface="Times New Roman"/>
                <a:ea typeface="Times New Roman"/>
              </a:rPr>
              <a:t>And Statius exploits this relationship to position his own epic, the </a:t>
            </a:r>
            <a:r>
              <a:rPr b="0" i="1" lang="en-US" sz="1800" spc="-1" strike="noStrike">
                <a:solidFill>
                  <a:srgbClr val="010101"/>
                </a:solidFill>
                <a:latin typeface="Times New Roman"/>
                <a:ea typeface="Times New Roman"/>
              </a:rPr>
              <a:t>Achilleid</a:t>
            </a:r>
            <a:r>
              <a:rPr b="0" lang="en-US" sz="1800" spc="-1" strike="noStrike">
                <a:solidFill>
                  <a:srgbClr val="010101"/>
                </a:solidFill>
                <a:latin typeface="Times New Roman"/>
                <a:ea typeface="Times New Roman"/>
              </a:rPr>
              <a:t>, as a wedge in-between, as a sequel to Valerius’ poem and as a prequel to the </a:t>
            </a:r>
            <a:r>
              <a:rPr b="0" i="1" lang="en-US" sz="1800" spc="-1" strike="noStrike">
                <a:solidFill>
                  <a:srgbClr val="010101"/>
                </a:solidFill>
                <a:latin typeface="Times New Roman"/>
                <a:ea typeface="Times New Roman"/>
              </a:rPr>
              <a:t>Iliad</a:t>
            </a:r>
            <a:r>
              <a:rPr b="0" lang="en-US" sz="1800" spc="-1" strike="noStrike">
                <a:solidFill>
                  <a:srgbClr val="010101"/>
                </a:solidFill>
                <a:latin typeface="Times New Roman"/>
                <a:ea typeface="Times New Roman"/>
              </a:rPr>
              <a:t>, bringing the epic tradition full-circle back to its origins, in a meta-literary pattern of ring composition, or as I would like to call “future perfect”, that is, events that will have taken place before the events recounted in the ur-text, the ur-epic, Homer’s </a:t>
            </a:r>
            <a:r>
              <a:rPr b="0" i="1" lang="en-US" sz="1800" spc="-1" strike="noStrike">
                <a:solidFill>
                  <a:srgbClr val="010101"/>
                </a:solidFill>
                <a:latin typeface="Times New Roman"/>
                <a:ea typeface="Times New Roman"/>
              </a:rPr>
              <a:t>Iliad</a:t>
            </a:r>
            <a:r>
              <a:rPr b="0" lang="en-US" sz="1800" spc="-1" strike="noStrike">
                <a:solidFill>
                  <a:srgbClr val="010101"/>
                </a:solidFill>
                <a:latin typeface="Times New Roman"/>
                <a:ea typeface="Times New Roman"/>
              </a:rPr>
              <a:t>.”</a:t>
            </a:r>
            <a:r>
              <a:rPr b="0" lang="en-US" sz="1800" spc="-1" strike="noStrike" baseline="12000">
                <a:solidFill>
                  <a:srgbClr val="010101"/>
                </a:solidFill>
                <a:latin typeface="Times New Roman"/>
                <a:ea typeface="Times New Roman"/>
              </a:rPr>
              <a:t> </a:t>
            </a:r>
            <a:r>
              <a:rPr b="0" lang="en-US" sz="1800" spc="-1" strike="noStrike">
                <a:solidFill>
                  <a:srgbClr val="010101"/>
                </a:solidFill>
                <a:latin typeface="Times New Roman"/>
              </a:rPr>
              <a:t>(Augoustakis, A. ‘Achilles and the Poetics of Manhood: Re(de)ﬁning Europe and Asia in Statius’ Achilleid’, </a:t>
            </a:r>
            <a:r>
              <a:rPr b="0" i="1" lang="en-US" sz="1800" spc="-1" strike="noStrike">
                <a:solidFill>
                  <a:srgbClr val="010101"/>
                </a:solidFill>
                <a:latin typeface="Times New Roman"/>
              </a:rPr>
              <a:t>CW</a:t>
            </a:r>
            <a:r>
              <a:rPr b="0" lang="en-US" sz="1800" spc="-1" strike="noStrike">
                <a:solidFill>
                  <a:srgbClr val="010101"/>
                </a:solidFill>
                <a:latin typeface="Times New Roman"/>
              </a:rPr>
              <a:t> 109.2 (2016). 195-219) (+</a:t>
            </a:r>
            <a:r>
              <a:rPr b="0" i="1" lang="en-US" sz="1800" spc="-1" strike="noStrike">
                <a:solidFill>
                  <a:srgbClr val="010101"/>
                </a:solidFill>
                <a:latin typeface="Times New Roman"/>
                <a:ea typeface="Times New Roman"/>
              </a:rPr>
              <a:t>Achilleid </a:t>
            </a:r>
            <a:r>
              <a:rPr b="0" lang="en-US" sz="1800" spc="-1" strike="noStrike">
                <a:solidFill>
                  <a:srgbClr val="010101"/>
                </a:solidFill>
                <a:latin typeface="Times New Roman"/>
                <a:ea typeface="Times New Roman"/>
              </a:rPr>
              <a:t>as pretext to Vergil’s </a:t>
            </a:r>
            <a:r>
              <a:rPr b="0" i="1" lang="en-US" sz="1800" spc="-1" strike="noStrike">
                <a:solidFill>
                  <a:srgbClr val="010101"/>
                </a:solidFill>
                <a:latin typeface="Times New Roman"/>
                <a:ea typeface="Times New Roman"/>
              </a:rPr>
              <a:t>Aeneid</a:t>
            </a:r>
            <a:r>
              <a:rPr b="0" lang="en-US" sz="1800" spc="-1" strike="noStrike">
                <a:solidFill>
                  <a:srgbClr val="010101"/>
                </a:solidFill>
                <a:latin typeface="Times New Roman"/>
                <a:ea typeface="Times New Roman"/>
              </a:rPr>
              <a:t>)</a:t>
            </a:r>
            <a:endParaRPr b="1" lang="en-GB" sz="1800" spc="-1" strike="noStrike">
              <a:solidFill>
                <a:srgbClr val="000000"/>
              </a:solidFill>
              <a:latin typeface="Times New Roman"/>
            </a:endParaRPr>
          </a:p>
        </p:txBody>
      </p:sp>
    </p:spTree>
  </p:cSld>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1"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consequences</a:t>
            </a:r>
            <a:endParaRPr b="0" lang="en-GB" sz="3300" spc="-1" strike="noStrike">
              <a:solidFill>
                <a:srgbClr val="000000"/>
              </a:solidFill>
              <a:latin typeface="Times New Roman"/>
            </a:endParaRPr>
          </a:p>
        </p:txBody>
      </p:sp>
      <p:sp>
        <p:nvSpPr>
          <p:cNvPr id="72" name=""/>
          <p:cNvSpPr txBox="1"/>
          <p:nvPr/>
        </p:nvSpPr>
        <p:spPr>
          <a:xfrm>
            <a:off x="502920" y="1368000"/>
            <a:ext cx="9056520" cy="3272040"/>
          </a:xfrm>
          <a:prstGeom prst="rect">
            <a:avLst/>
          </a:prstGeom>
          <a:noFill/>
          <a:ln w="0">
            <a:noFill/>
          </a:ln>
        </p:spPr>
        <p:txBody>
          <a:bodyPr lIns="0" rIns="0" tIns="15120" bIns="0">
            <a:normAutofit/>
          </a:bodyPr>
          <a:p>
            <a:pPr marL="342720" indent="-338040">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The Statian Thetis tries to provoke Neptune into causing a storm and sinking the fleet:</a:t>
            </a:r>
            <a:endParaRPr b="1" lang="en-GB" sz="1800" spc="-1" strike="noStrike">
              <a:solidFill>
                <a:srgbClr val="000000"/>
              </a:solidFill>
              <a:latin typeface="Times New Roman"/>
            </a:endParaRPr>
          </a:p>
          <a:p>
            <a:pPr marL="342720" indent="-338040">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a:t>
            </a:r>
            <a:r>
              <a:rPr b="0" lang="en-GB" sz="1800" spc="-1" strike="noStrike">
                <a:solidFill>
                  <a:srgbClr val="000000"/>
                </a:solidFill>
                <a:latin typeface="Times New Roman"/>
              </a:rPr>
              <a:t>Sins of the lands sail in safety since the Pagasaean bark ruptured the laws and secluded majesty of the deep with Jason’s rapine [Medea]. Behold, the temerarious arbiter of unjust Ida [Paris] makes voyage, freighted with another crime of theft and spoils of hospitality, to give what groans, alas, to earth and heaven, and what </a:t>
            </a:r>
            <a:r>
              <a:rPr b="1" lang="en-GB" sz="1800" spc="-1" strike="noStrike">
                <a:solidFill>
                  <a:srgbClr val="000000"/>
                </a:solidFill>
                <a:latin typeface="Times New Roman"/>
              </a:rPr>
              <a:t>to me</a:t>
            </a:r>
            <a:r>
              <a:rPr b="0" lang="en-GB" sz="1800" spc="-1" strike="noStrike">
                <a:solidFill>
                  <a:srgbClr val="000000"/>
                </a:solidFill>
                <a:latin typeface="Times New Roman"/>
              </a:rPr>
              <a:t>.” (Stat. </a:t>
            </a:r>
            <a:r>
              <a:rPr b="0" i="1" lang="en-GB" sz="1800" spc="-1" strike="noStrike">
                <a:solidFill>
                  <a:srgbClr val="000000"/>
                </a:solidFill>
                <a:latin typeface="Times New Roman"/>
              </a:rPr>
              <a:t>Ach</a:t>
            </a:r>
            <a:r>
              <a:rPr b="0" lang="en-GB" sz="1800" spc="-1" strike="noStrike">
                <a:solidFill>
                  <a:srgbClr val="000000"/>
                </a:solidFill>
                <a:latin typeface="Times New Roman"/>
              </a:rPr>
              <a:t>. 1.63-9, Thetis to Neptune)</a:t>
            </a:r>
            <a:endParaRPr b="1" lang="en-GB" sz="1800" spc="-1" strike="noStrike">
              <a:solidFill>
                <a:srgbClr val="000000"/>
              </a:solidFill>
              <a:latin typeface="Times New Roman"/>
            </a:endParaRPr>
          </a:p>
        </p:txBody>
      </p:sp>
      <p:pic>
        <p:nvPicPr>
          <p:cNvPr id="73" name="" descr=""/>
          <p:cNvPicPr/>
          <p:nvPr/>
        </p:nvPicPr>
        <p:blipFill>
          <a:blip r:embed="rId1"/>
          <a:stretch/>
        </p:blipFill>
        <p:spPr>
          <a:xfrm>
            <a:off x="2700360" y="2919240"/>
            <a:ext cx="4373640" cy="1581480"/>
          </a:xfrm>
          <a:prstGeom prst="rect">
            <a:avLst/>
          </a:prstGeom>
          <a:ln w="0">
            <a:noFill/>
          </a:ln>
        </p:spPr>
      </p:pic>
    </p:spTree>
  </p:cSld>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4"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consequences</a:t>
            </a:r>
            <a:endParaRPr b="0" lang="en-GB" sz="3300" spc="-1" strike="noStrike">
              <a:solidFill>
                <a:srgbClr val="000000"/>
              </a:solidFill>
              <a:latin typeface="Times New Roman"/>
            </a:endParaRPr>
          </a:p>
        </p:txBody>
      </p:sp>
      <p:sp>
        <p:nvSpPr>
          <p:cNvPr id="75" name=""/>
          <p:cNvSpPr txBox="1"/>
          <p:nvPr/>
        </p:nvSpPr>
        <p:spPr>
          <a:xfrm>
            <a:off x="502920" y="1368000"/>
            <a:ext cx="9056520" cy="3272040"/>
          </a:xfrm>
          <a:prstGeom prst="rect">
            <a:avLst/>
          </a:prstGeom>
          <a:noFill/>
          <a:ln w="0">
            <a:noFill/>
          </a:ln>
        </p:spPr>
        <p:txBody>
          <a:bodyPr lIns="0" rIns="0" tIns="15120" bIns="0">
            <a:normAutofit/>
          </a:bodyPr>
          <a:p>
            <a:pPr marL="342720" indent="-338040">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Neptune’s reply:</a:t>
            </a:r>
            <a:endParaRPr b="1" lang="en-GB" sz="1800" spc="-1" strike="noStrike">
              <a:solidFill>
                <a:srgbClr val="000000"/>
              </a:solidFill>
              <a:latin typeface="Times New Roman"/>
            </a:endParaRPr>
          </a:p>
          <a:p>
            <a:pPr marL="342720" indent="-338040">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a:t>
            </a:r>
            <a:r>
              <a:rPr b="0" lang="en-GB" sz="1800" spc="-1" strike="noStrike">
                <a:solidFill>
                  <a:srgbClr val="000000"/>
                </a:solidFill>
                <a:latin typeface="Times New Roman"/>
              </a:rPr>
              <a:t>Tis ordained and ratified of the gods that Europe and Asia mingle bloody hands. Jupiter has proclaimed war’s decree and years sad with slaughter. There victorious what a son shall you see in </a:t>
            </a:r>
            <a:r>
              <a:rPr b="0" lang="en-GB" sz="1800" spc="-1" strike="noStrike" u="sng">
                <a:solidFill>
                  <a:srgbClr val="000000"/>
                </a:solidFill>
                <a:uFillTx/>
                <a:latin typeface="Times New Roman"/>
              </a:rPr>
              <a:t>Sigean dust</a:t>
            </a:r>
            <a:r>
              <a:rPr b="0" lang="en-GB" sz="1800" spc="-1" strike="noStrike">
                <a:solidFill>
                  <a:srgbClr val="000000"/>
                </a:solidFill>
                <a:latin typeface="Times New Roman"/>
              </a:rPr>
              <a:t>, what obsequies of Phrygian mothers, when your scion of Aeacus shall now drench the Teucrian plains in warm blood, now forbid the thickened rivers their outlets, slowing his chariot with Hector’s corpse, overturning my walls —that lost labour! Cease now to complain of Peleus and misalliance. Men shall believe you bore a son to Jupiter.” (Stat. </a:t>
            </a:r>
            <a:r>
              <a:rPr b="0" i="1" lang="en-GB" sz="1800" spc="-1" strike="noStrike">
                <a:solidFill>
                  <a:srgbClr val="000000"/>
                </a:solidFill>
                <a:latin typeface="Times New Roman"/>
              </a:rPr>
              <a:t>Ach</a:t>
            </a:r>
            <a:r>
              <a:rPr b="0" lang="en-GB" sz="1800" spc="-1" strike="noStrike">
                <a:solidFill>
                  <a:srgbClr val="000000"/>
                </a:solidFill>
                <a:latin typeface="Times New Roman"/>
              </a:rPr>
              <a:t>. 1.81-90)</a:t>
            </a:r>
            <a:endParaRPr b="1" lang="en-GB" sz="1800" spc="-1" strike="noStrike">
              <a:solidFill>
                <a:srgbClr val="000000"/>
              </a:solidFill>
              <a:latin typeface="Times New Roman"/>
            </a:endParaRPr>
          </a:p>
        </p:txBody>
      </p:sp>
    </p:spTree>
  </p:cSld>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6" name=""/>
          <p:cNvSpPr txBox="1"/>
          <p:nvPr/>
        </p:nvSpPr>
        <p:spPr>
          <a:xfrm>
            <a:off x="503280" y="216000"/>
            <a:ext cx="8083440" cy="812880"/>
          </a:xfrm>
          <a:prstGeom prst="rect">
            <a:avLst/>
          </a:prstGeom>
          <a:noFill/>
          <a:ln w="0">
            <a:noFill/>
          </a:ln>
        </p:spPr>
        <p:txBody>
          <a:bodyPr lIns="0" rIns="0" tIns="0" bIns="0" anchor="ctr">
            <a:noAutofit/>
          </a:bodyPr>
          <a:p>
            <a:pPr algn="ct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2400" spc="-1" strike="noStrike">
                <a:solidFill>
                  <a:srgbClr val="000000"/>
                </a:solidFill>
                <a:latin typeface="Times New Roman"/>
                <a:ea typeface="Droid Sans Fallback"/>
              </a:rPr>
              <a:t>Achilles’ upbringing in Thessaly with Chiron</a:t>
            </a:r>
            <a:endParaRPr b="0" lang="en-GB" sz="2400" spc="-1" strike="noStrike">
              <a:solidFill>
                <a:srgbClr val="000000"/>
              </a:solidFill>
              <a:latin typeface="Times New Roman"/>
            </a:endParaRPr>
          </a:p>
        </p:txBody>
      </p:sp>
      <p:sp>
        <p:nvSpPr>
          <p:cNvPr id="77" name=""/>
          <p:cNvSpPr txBox="1"/>
          <p:nvPr/>
        </p:nvSpPr>
        <p:spPr>
          <a:xfrm>
            <a:off x="502920" y="1368000"/>
            <a:ext cx="9056520" cy="327204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US" sz="1800" spc="-1" strike="noStrike">
                <a:solidFill>
                  <a:srgbClr val="010101"/>
                </a:solidFill>
                <a:latin typeface="Times New Roman"/>
                <a:ea typeface="Times New Roman"/>
              </a:rPr>
              <a:t>Thetis: “</a:t>
            </a:r>
            <a:r>
              <a:rPr b="0" lang="en-US" sz="1800" spc="-1" strike="noStrike">
                <a:solidFill>
                  <a:srgbClr val="000000"/>
                </a:solidFill>
                <a:latin typeface="Times New Roman"/>
              </a:rPr>
              <a:t>For why did I trust Pelion to the child for cradle and the grim master’s cave? There, if I mistake not, he plays at Lapith battles and already measures himself with his father’s spear,</a:t>
            </a:r>
            <a:r>
              <a:rPr b="0" lang="en-US" sz="1800" spc="-1" strike="noStrike">
                <a:solidFill>
                  <a:srgbClr val="010101"/>
                </a:solidFill>
                <a:latin typeface="Times New Roman"/>
                <a:ea typeface="Times New Roman"/>
              </a:rPr>
              <a:t>” (</a:t>
            </a:r>
            <a:r>
              <a:rPr b="0" i="1" lang="en-US" sz="1800" spc="-1" strike="noStrike">
                <a:solidFill>
                  <a:srgbClr val="010101"/>
                </a:solidFill>
                <a:latin typeface="Times New Roman"/>
                <a:ea typeface="Times New Roman"/>
              </a:rPr>
              <a:t>Ach</a:t>
            </a:r>
            <a:r>
              <a:rPr b="0" lang="en-US" sz="1800" spc="-1" strike="noStrike">
                <a:solidFill>
                  <a:srgbClr val="010101"/>
                </a:solidFill>
                <a:latin typeface="Times New Roman"/>
                <a:ea typeface="Times New Roman"/>
              </a:rPr>
              <a:t>. 1.38-41)</a:t>
            </a:r>
            <a:endParaRPr b="1" lang="en-GB" sz="1800" spc="-1" strike="noStrike">
              <a:solidFill>
                <a:srgbClr val="000000"/>
              </a:solidFill>
              <a:latin typeface="Times New Roman"/>
            </a:endParaRPr>
          </a:p>
        </p:txBody>
      </p:sp>
      <p:pic>
        <p:nvPicPr>
          <p:cNvPr id="78" name="" descr=""/>
          <p:cNvPicPr/>
          <p:nvPr/>
        </p:nvPicPr>
        <p:blipFill>
          <a:blip r:embed="rId1"/>
          <a:stretch/>
        </p:blipFill>
        <p:spPr>
          <a:xfrm>
            <a:off x="3600360" y="2160720"/>
            <a:ext cx="2811600" cy="2789280"/>
          </a:xfrm>
          <a:prstGeom prst="rect">
            <a:avLst/>
          </a:prstGeom>
          <a:ln w="0">
            <a:noFill/>
          </a:ln>
        </p:spPr>
      </p:pic>
    </p:spTree>
  </p:cSld>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9"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Consequences</a:t>
            </a:r>
            <a:endParaRPr b="0" lang="en-GB" sz="3300" spc="-1" strike="noStrike">
              <a:solidFill>
                <a:srgbClr val="000000"/>
              </a:solidFill>
              <a:latin typeface="Times New Roman"/>
            </a:endParaRPr>
          </a:p>
        </p:txBody>
      </p:sp>
      <p:sp>
        <p:nvSpPr>
          <p:cNvPr id="80" name=""/>
          <p:cNvSpPr txBox="1"/>
          <p:nvPr/>
        </p:nvSpPr>
        <p:spPr>
          <a:xfrm>
            <a:off x="502920" y="1368000"/>
            <a:ext cx="9056520" cy="3272040"/>
          </a:xfrm>
          <a:prstGeom prst="rect">
            <a:avLst/>
          </a:prstGeom>
          <a:noFill/>
          <a:ln w="0">
            <a:noFill/>
          </a:ln>
        </p:spPr>
        <p:txBody>
          <a:bodyPr lIns="0" rIns="0" tIns="15120" bIns="0">
            <a:normAutofit/>
          </a:bodyPr>
          <a:p>
            <a:pPr marL="342720" indent="-338040">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Achilles:‘They say that in my tender years, still crawling, when the old man of Thessaly [Chiron] received me on his stark mountain, I took no ordinary food </a:t>
            </a:r>
            <a:r>
              <a:rPr b="1" lang="en-GB" sz="1800" spc="-1" strike="noStrike">
                <a:solidFill>
                  <a:srgbClr val="000000"/>
                </a:solidFill>
                <a:latin typeface="Times New Roman"/>
              </a:rPr>
              <a:t>nor satisfied hunger from nurturing breasts, but tore at the tough flesh of lions and offal of a she-wolf still half alive</a:t>
            </a:r>
            <a:r>
              <a:rPr b="0" lang="en-GB" sz="1800" spc="-1" strike="noStrike">
                <a:solidFill>
                  <a:srgbClr val="000000"/>
                </a:solidFill>
                <a:latin typeface="Times New Roman"/>
              </a:rPr>
              <a:t>. This was my first bread, this the gift of happy Bacchus, thus </a:t>
            </a:r>
            <a:r>
              <a:rPr b="0" lang="en-GB" sz="1800" spc="-1" strike="noStrike" u="sng">
                <a:solidFill>
                  <a:srgbClr val="000000"/>
                </a:solidFill>
                <a:uFillTx/>
                <a:latin typeface="Times New Roman"/>
              </a:rPr>
              <a:t>that father of mine</a:t>
            </a:r>
            <a:r>
              <a:rPr b="0" lang="en-GB" sz="1800" spc="-1" strike="noStrike">
                <a:solidFill>
                  <a:srgbClr val="000000"/>
                </a:solidFill>
                <a:latin typeface="Times New Roman"/>
              </a:rPr>
              <a:t> used to feed me. Presently he taught me to go with him through the trackless wilderness, drawing me on with his wider stride, and to laugh when I saw wild beasts and not to fear rocks shattered by rushing torrents and the silences of the vast forest. </a:t>
            </a:r>
            <a:r>
              <a:rPr b="0" lang="en-GB" sz="1800" spc="-1" strike="noStrike" u="sng">
                <a:solidFill>
                  <a:srgbClr val="000000"/>
                </a:solidFill>
                <a:uFillTx/>
                <a:latin typeface="Times New Roman"/>
              </a:rPr>
              <a:t>Even then arms were in my hand, even then a quiver at my neck, precocious love of steel</a:t>
            </a:r>
            <a:r>
              <a:rPr b="0" lang="en-GB" sz="1800" spc="-1" strike="noStrike">
                <a:solidFill>
                  <a:srgbClr val="000000"/>
                </a:solidFill>
                <a:latin typeface="Times New Roman"/>
              </a:rPr>
              <a:t>, …”  (</a:t>
            </a:r>
            <a:r>
              <a:rPr b="0" i="1" lang="en-GB" sz="1800" spc="-1" strike="noStrike">
                <a:solidFill>
                  <a:srgbClr val="000000"/>
                </a:solidFill>
                <a:latin typeface="Times New Roman"/>
              </a:rPr>
              <a:t>Ach</a:t>
            </a:r>
            <a:r>
              <a:rPr b="0" lang="en-GB" sz="1800" spc="-1" strike="noStrike">
                <a:solidFill>
                  <a:srgbClr val="000000"/>
                </a:solidFill>
                <a:latin typeface="Times New Roman"/>
              </a:rPr>
              <a:t>. 2.96-108)</a:t>
            </a:r>
            <a:endParaRPr b="1" lang="en-GB" sz="1800" spc="-1" strike="noStrike">
              <a:solidFill>
                <a:srgbClr val="000000"/>
              </a:solidFill>
              <a:latin typeface="Times New Roman"/>
            </a:endParaRPr>
          </a:p>
        </p:txBody>
      </p:sp>
    </p:spTree>
  </p:cSld>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1"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Consequences</a:t>
            </a:r>
            <a:endParaRPr b="0" lang="en-GB" sz="3300" spc="-1" strike="noStrike">
              <a:solidFill>
                <a:srgbClr val="000000"/>
              </a:solidFill>
              <a:latin typeface="Times New Roman"/>
            </a:endParaRPr>
          </a:p>
        </p:txBody>
      </p:sp>
      <p:sp>
        <p:nvSpPr>
          <p:cNvPr id="82" name=""/>
          <p:cNvSpPr txBox="1"/>
          <p:nvPr/>
        </p:nvSpPr>
        <p:spPr>
          <a:xfrm>
            <a:off x="502920" y="1368000"/>
            <a:ext cx="9056520" cy="3272040"/>
          </a:xfrm>
          <a:prstGeom prst="rect">
            <a:avLst/>
          </a:prstGeom>
          <a:noFill/>
          <a:ln w="0">
            <a:noFill/>
          </a:ln>
        </p:spPr>
        <p:txBody>
          <a:bodyPr lIns="0" rIns="0" tIns="15120" bIns="0">
            <a:normAutofit/>
          </a:bodyPr>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Achilles’ heroic mindset comes from his upbringing with Chiron, an upbringing which Thetis herself is partly responsible for as her comment at </a:t>
            </a:r>
            <a:r>
              <a:rPr b="0" i="1" lang="en-GB" sz="1800" spc="-1" strike="noStrike">
                <a:solidFill>
                  <a:srgbClr val="000000"/>
                </a:solidFill>
                <a:latin typeface="Times New Roman"/>
                <a:ea typeface="Times New Roman"/>
              </a:rPr>
              <a:t>Ach</a:t>
            </a:r>
            <a:r>
              <a:rPr b="0" lang="en-GB" sz="1800" spc="-1" strike="noStrike">
                <a:solidFill>
                  <a:srgbClr val="000000"/>
                </a:solidFill>
                <a:latin typeface="Times New Roman"/>
                <a:ea typeface="Times New Roman"/>
              </a:rPr>
              <a:t>. 1.38-39 reveals (“For why did I trust..”)</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no suggestion in Valerius’ poem that Thetis helped organize her son’s rearing BUT the </a:t>
            </a:r>
            <a:r>
              <a:rPr b="0" i="1" lang="en-GB" sz="1800" spc="-1" strike="noStrike">
                <a:solidFill>
                  <a:srgbClr val="000000"/>
                </a:solidFill>
                <a:latin typeface="Times New Roman"/>
                <a:ea typeface="Times New Roman"/>
              </a:rPr>
              <a:t>Achilleid</a:t>
            </a:r>
            <a:r>
              <a:rPr b="0" lang="en-GB" sz="1800" spc="-1" strike="noStrike">
                <a:solidFill>
                  <a:srgbClr val="000000"/>
                </a:solidFill>
                <a:latin typeface="Times New Roman"/>
                <a:ea typeface="Times New Roman"/>
              </a:rPr>
              <a:t>’s engagement</a:t>
            </a:r>
            <a:r>
              <a:rPr b="0" i="1" lang="en-GB" sz="1800" spc="-1" strike="noStrike">
                <a:solidFill>
                  <a:srgbClr val="000000"/>
                </a:solidFill>
                <a:latin typeface="Times New Roman"/>
                <a:ea typeface="Times New Roman"/>
              </a:rPr>
              <a:t> </a:t>
            </a:r>
            <a:r>
              <a:rPr b="0" lang="en-GB" sz="1800" spc="-1" strike="noStrike">
                <a:solidFill>
                  <a:srgbClr val="000000"/>
                </a:solidFill>
                <a:latin typeface="Times New Roman"/>
                <a:ea typeface="Times New Roman"/>
              </a:rPr>
              <a:t>with</a:t>
            </a:r>
            <a:r>
              <a:rPr b="0" i="1" lang="en-GB" sz="1800" spc="-1" strike="noStrike">
                <a:solidFill>
                  <a:srgbClr val="000000"/>
                </a:solidFill>
                <a:latin typeface="Times New Roman"/>
                <a:ea typeface="Times New Roman"/>
              </a:rPr>
              <a:t> </a:t>
            </a:r>
            <a:r>
              <a:rPr b="0" lang="en-GB" sz="1800" spc="-1" strike="noStrike">
                <a:solidFill>
                  <a:srgbClr val="000000"/>
                </a:solidFill>
                <a:latin typeface="Times New Roman"/>
                <a:ea typeface="Times New Roman"/>
              </a:rPr>
              <a:t>the </a:t>
            </a:r>
            <a:r>
              <a:rPr b="0" i="1" lang="en-GB" sz="1800" spc="-1" strike="noStrike">
                <a:solidFill>
                  <a:srgbClr val="000000"/>
                </a:solidFill>
                <a:latin typeface="Times New Roman"/>
                <a:ea typeface="Times New Roman"/>
              </a:rPr>
              <a:t>Argonautica</a:t>
            </a:r>
            <a:r>
              <a:rPr b="0" lang="en-GB" sz="1800" spc="-1" strike="noStrike">
                <a:solidFill>
                  <a:srgbClr val="000000"/>
                </a:solidFill>
                <a:latin typeface="Times New Roman"/>
                <a:ea typeface="Times New Roman"/>
              </a:rPr>
              <a:t> encourages us to read back Thetis’ involvement into Valerius’ text.</a:t>
            </a:r>
            <a:r>
              <a:rPr b="0" lang="en-GB" sz="2400" spc="-1" strike="noStrike">
                <a:solidFill>
                  <a:srgbClr val="000000"/>
                </a:solidFill>
                <a:latin typeface="Times New Roman"/>
                <a:ea typeface="Times New Roman"/>
              </a:rPr>
              <a:t> </a:t>
            </a:r>
            <a:endParaRPr b="1" lang="en-GB" sz="2400" spc="-1" strike="noStrike">
              <a:solidFill>
                <a:srgbClr val="000000"/>
              </a:solidFill>
              <a:latin typeface="Times New Roman"/>
            </a:endParaRPr>
          </a:p>
        </p:txBody>
      </p:sp>
    </p:spTree>
  </p:cSld>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3"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Consequences</a:t>
            </a:r>
            <a:endParaRPr b="0" lang="en-GB" sz="3300" spc="-1" strike="noStrike">
              <a:solidFill>
                <a:srgbClr val="000000"/>
              </a:solidFill>
              <a:latin typeface="Times New Roman"/>
            </a:endParaRPr>
          </a:p>
        </p:txBody>
      </p:sp>
      <p:sp>
        <p:nvSpPr>
          <p:cNvPr id="84" name=""/>
          <p:cNvSpPr txBox="1"/>
          <p:nvPr/>
        </p:nvSpPr>
        <p:spPr>
          <a:xfrm>
            <a:off x="502920" y="1368000"/>
            <a:ext cx="9056520" cy="3272040"/>
          </a:xfrm>
          <a:prstGeom prst="rect">
            <a:avLst/>
          </a:prstGeom>
          <a:noFill/>
          <a:ln w="0">
            <a:noFill/>
          </a:ln>
        </p:spPr>
        <p:txBody>
          <a:bodyPr lIns="0" rIns="0" tIns="15120" bIns="0">
            <a:normAutofit/>
          </a:bodyPr>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We seem in part to be directed towards Valerius’ treatment of raising.</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See Peleus to Chiron:  “Let my little son marvel to hear thee speak of clarions and of wars; do thou teach him to wield his boyish weapons in the chase, and ere long to grasp my spear.” (V. Fl. 1.268-270)</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Statian Chiron has carried out the Valerian Peleus’ wishes: e.g. fostered a love of war though his tales; taught his charge to bear weapons and hunt whilst still a child, encouraged Achilles to follow in his father’s warrior footsteps: (</a:t>
            </a:r>
            <a:r>
              <a:rPr b="0" i="1" lang="en-GB" sz="1800" spc="-1" strike="noStrike">
                <a:solidFill>
                  <a:srgbClr val="000000"/>
                </a:solidFill>
                <a:latin typeface="Times New Roman"/>
                <a:ea typeface="Times New Roman"/>
              </a:rPr>
              <a:t>Ach</a:t>
            </a:r>
            <a:r>
              <a:rPr b="0" lang="en-GB" sz="1800" spc="-1" strike="noStrike">
                <a:solidFill>
                  <a:srgbClr val="000000"/>
                </a:solidFill>
                <a:latin typeface="Times New Roman"/>
                <a:ea typeface="Times New Roman"/>
              </a:rPr>
              <a:t>. 1.41 already measures himself with his father’s spear”)</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endParaRPr b="1" lang="en-GB" sz="1800" spc="-1" strike="noStrike">
              <a:solidFill>
                <a:srgbClr val="000000"/>
              </a:solidFill>
              <a:latin typeface="Times New Roman"/>
            </a:endParaRPr>
          </a:p>
        </p:txBody>
      </p:sp>
    </p:spTree>
  </p:cSld>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5"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Consequences</a:t>
            </a:r>
            <a:endParaRPr b="0" lang="en-GB" sz="3300" spc="-1" strike="noStrike">
              <a:solidFill>
                <a:srgbClr val="000000"/>
              </a:solidFill>
              <a:latin typeface="Times New Roman"/>
            </a:endParaRPr>
          </a:p>
        </p:txBody>
      </p:sp>
      <p:sp>
        <p:nvSpPr>
          <p:cNvPr id="86" name=""/>
          <p:cNvSpPr txBox="1"/>
          <p:nvPr/>
        </p:nvSpPr>
        <p:spPr>
          <a:xfrm>
            <a:off x="502920" y="1368000"/>
            <a:ext cx="9056520" cy="3272040"/>
          </a:xfrm>
          <a:prstGeom prst="rect">
            <a:avLst/>
          </a:prstGeom>
          <a:noFill/>
          <a:ln w="0">
            <a:noFill/>
          </a:ln>
        </p:spPr>
        <p:txBody>
          <a:bodyPr lIns="0" rIns="0" tIns="15120" bIns="0">
            <a:normAutofit/>
          </a:bodyPr>
          <a:p>
            <a:pPr marL="342720" indent="-338040">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NB </a:t>
            </a:r>
            <a:r>
              <a:rPr b="0" lang="en-US" sz="1800" spc="-1" strike="noStrike">
                <a:solidFill>
                  <a:srgbClr val="010101"/>
                </a:solidFill>
                <a:latin typeface="Times New Roman"/>
                <a:ea typeface="Times New Roman"/>
              </a:rPr>
              <a:t>gestures to Achilles’ </a:t>
            </a:r>
            <a:r>
              <a:rPr b="0" i="1" lang="en-US" sz="1800" spc="-1" strike="noStrike">
                <a:solidFill>
                  <a:srgbClr val="010101"/>
                </a:solidFill>
                <a:latin typeface="Times New Roman"/>
                <a:ea typeface="Times New Roman"/>
              </a:rPr>
              <a:t>Iliadic</a:t>
            </a:r>
            <a:r>
              <a:rPr b="0" lang="en-US" sz="1800" spc="-1" strike="noStrike">
                <a:solidFill>
                  <a:srgbClr val="010101"/>
                </a:solidFill>
                <a:latin typeface="Times New Roman"/>
                <a:ea typeface="Times New Roman"/>
              </a:rPr>
              <a:t> future where he wields his father’s spear</a:t>
            </a:r>
            <a:endParaRPr b="1" lang="en-GB" sz="1800" spc="-1" strike="noStrike">
              <a:solidFill>
                <a:srgbClr val="000000"/>
              </a:solidFill>
              <a:latin typeface="Times New Roman"/>
            </a:endParaRPr>
          </a:p>
          <a:p>
            <a:pPr algn="just">
              <a:lnSpc>
                <a:spcPct val="100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US" sz="1800" spc="-1" strike="noStrike">
                <a:solidFill>
                  <a:srgbClr val="010101"/>
                </a:solidFill>
                <a:latin typeface="Times New Roman"/>
                <a:ea typeface="Times New Roman"/>
              </a:rPr>
              <a:t>Achilles boasts that even as a child he bore arms and quivers (</a:t>
            </a:r>
            <a:r>
              <a:rPr b="0" i="1" lang="en-US" sz="1800" spc="-1" strike="noStrike">
                <a:solidFill>
                  <a:srgbClr val="010101"/>
                </a:solidFill>
                <a:latin typeface="Times New Roman"/>
                <a:ea typeface="Times New Roman"/>
              </a:rPr>
              <a:t>Ach</a:t>
            </a:r>
            <a:r>
              <a:rPr b="0" lang="en-US" sz="1800" spc="-1" strike="noStrike">
                <a:solidFill>
                  <a:srgbClr val="010101"/>
                </a:solidFill>
                <a:latin typeface="Times New Roman"/>
                <a:ea typeface="Times New Roman"/>
              </a:rPr>
              <a:t>. 2.106) and that his love of iron was ‘accelerated’ (</a:t>
            </a:r>
            <a:r>
              <a:rPr b="0" i="1" lang="en-US" sz="1800" spc="-1" strike="noStrike">
                <a:solidFill>
                  <a:srgbClr val="010101"/>
                </a:solidFill>
                <a:latin typeface="Times New Roman"/>
                <a:ea typeface="Times New Roman"/>
              </a:rPr>
              <a:t>properatus</a:t>
            </a:r>
            <a:r>
              <a:rPr b="0" lang="en-US" sz="1800" spc="-1" strike="noStrike">
                <a:solidFill>
                  <a:srgbClr val="010101"/>
                </a:solidFill>
                <a:latin typeface="Times New Roman"/>
                <a:ea typeface="Times New Roman"/>
              </a:rPr>
              <a:t>, 2.107: loeb “precocious love of steel”)</a:t>
            </a:r>
            <a:endParaRPr b="1" lang="en-GB" sz="1800" spc="-1" strike="noStrike">
              <a:solidFill>
                <a:srgbClr val="000000"/>
              </a:solidFill>
              <a:latin typeface="Times New Roman"/>
            </a:endParaRPr>
          </a:p>
          <a:p>
            <a:pPr algn="just">
              <a:lnSpc>
                <a:spcPct val="100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US" sz="1800" spc="-1" strike="noStrike">
                <a:solidFill>
                  <a:srgbClr val="010101"/>
                </a:solidFill>
                <a:latin typeface="Times New Roman"/>
                <a:ea typeface="Times New Roman"/>
              </a:rPr>
              <a:t>Such training directs Achilles onto the path which leads to his doom. Prompted to snatch the shield and spear brought by Ulysses and thereby reveal himself, he will end up arming himself with another shield and Peleus’ spear (</a:t>
            </a:r>
            <a:r>
              <a:rPr b="0" i="1" lang="en-US" sz="1800" spc="-1" strike="noStrike">
                <a:solidFill>
                  <a:srgbClr val="010101"/>
                </a:solidFill>
                <a:latin typeface="Times New Roman"/>
                <a:ea typeface="Times New Roman"/>
              </a:rPr>
              <a:t>Il</a:t>
            </a:r>
            <a:r>
              <a:rPr b="0" lang="en-US" sz="1800" spc="-1" strike="noStrike">
                <a:solidFill>
                  <a:srgbClr val="010101"/>
                </a:solidFill>
                <a:latin typeface="Times New Roman"/>
                <a:ea typeface="Times New Roman"/>
              </a:rPr>
              <a:t>. 19.373-80; 387-91) at Troy before reentering the conflict.”</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Thetis now regrets heroic ethos such an education was designed to inculcate ...</a:t>
            </a:r>
            <a:endParaRPr b="1" lang="en-GB" sz="1800" spc="-1" strike="noStrike">
              <a:solidFill>
                <a:srgbClr val="000000"/>
              </a:solidFill>
              <a:latin typeface="Times New Roman"/>
            </a:endParaRPr>
          </a:p>
        </p:txBody>
      </p:sp>
    </p:spTree>
  </p:cSld>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7"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cave</a:t>
            </a:r>
            <a:endParaRPr b="0" lang="en-GB" sz="3300" spc="-1" strike="noStrike">
              <a:solidFill>
                <a:srgbClr val="000000"/>
              </a:solidFill>
              <a:latin typeface="Times New Roman"/>
            </a:endParaRPr>
          </a:p>
        </p:txBody>
      </p:sp>
      <p:sp>
        <p:nvSpPr>
          <p:cNvPr id="88" name=""/>
          <p:cNvSpPr txBox="1"/>
          <p:nvPr/>
        </p:nvSpPr>
        <p:spPr>
          <a:xfrm>
            <a:off x="502920" y="1368000"/>
            <a:ext cx="9056520" cy="3272040"/>
          </a:xfrm>
          <a:prstGeom prst="rect">
            <a:avLst/>
          </a:prstGeom>
          <a:noFill/>
          <a:ln w="0">
            <a:noFill/>
          </a:ln>
        </p:spPr>
        <p:txBody>
          <a:bodyPr lIns="0" rIns="0" tIns="15120" bIns="0">
            <a:normAutofit/>
          </a:bodyPr>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a:t>
            </a:r>
            <a:r>
              <a:rPr b="0" lang="en-GB" sz="1800" spc="-1" strike="noStrike">
                <a:solidFill>
                  <a:srgbClr val="000000"/>
                </a:solidFill>
                <a:latin typeface="Times New Roman"/>
              </a:rPr>
              <a:t>High up his lofty dwelling bores through the mountain, upholding Pelion with its lengthy vault. Part was excavated by hand, part its own age had ruptured. But tokens and couches of the gods are to be seen, showing which place each deity had hallowed with his reclining and his familiar spirit. Within spread the Centaur’s lofty stalls, </a:t>
            </a:r>
            <a:r>
              <a:rPr b="1" lang="en-GB" sz="1800" spc="-1" strike="noStrike">
                <a:solidFill>
                  <a:srgbClr val="000000"/>
                </a:solidFill>
                <a:latin typeface="Times New Roman"/>
              </a:rPr>
              <a:t>a contrast to his villainous brethren</a:t>
            </a:r>
            <a:r>
              <a:rPr b="0" lang="en-GB" sz="1800" spc="-1" strike="noStrike">
                <a:solidFill>
                  <a:srgbClr val="000000"/>
                </a:solidFill>
                <a:latin typeface="Times New Roman"/>
              </a:rPr>
              <a:t>. Here are no darts that have tasted human blood, no ash trees fractured in festive combats, nor mixing bowls shattered upon kindred foes, but innocent quivers and empty hides of wild beasts”</a:t>
            </a:r>
            <a:r>
              <a:rPr b="0" lang="en-GB" sz="1800" spc="-1" strike="noStrike">
                <a:solidFill>
                  <a:srgbClr val="010101"/>
                </a:solidFill>
                <a:latin typeface="Times New Roman"/>
                <a:ea typeface="Times New Roman"/>
              </a:rPr>
              <a:t> (</a:t>
            </a:r>
            <a:r>
              <a:rPr b="0" i="1" lang="en-GB" sz="1800" spc="-1" strike="noStrike">
                <a:solidFill>
                  <a:srgbClr val="010101"/>
                </a:solidFill>
                <a:latin typeface="Times New Roman"/>
                <a:ea typeface="Times New Roman"/>
              </a:rPr>
              <a:t>Ach</a:t>
            </a:r>
            <a:r>
              <a:rPr b="0" lang="en-GB" sz="1800" spc="-1" strike="noStrike">
                <a:solidFill>
                  <a:srgbClr val="010101"/>
                </a:solidFill>
                <a:latin typeface="Times New Roman"/>
                <a:ea typeface="Times New Roman"/>
              </a:rPr>
              <a:t>. 1.106-115)</a:t>
            </a:r>
            <a:endParaRPr b="1" lang="en-GB" sz="1800" spc="-1" strike="noStrike">
              <a:solidFill>
                <a:srgbClr val="000000"/>
              </a:solidFill>
              <a:latin typeface="Times New Roman"/>
            </a:endParaRPr>
          </a:p>
        </p:txBody>
      </p:sp>
      <p:pic>
        <p:nvPicPr>
          <p:cNvPr id="89" name="" descr=""/>
          <p:cNvPicPr/>
          <p:nvPr/>
        </p:nvPicPr>
        <p:blipFill>
          <a:blip r:embed="rId1"/>
          <a:stretch/>
        </p:blipFill>
        <p:spPr>
          <a:xfrm>
            <a:off x="4222800" y="3060720"/>
            <a:ext cx="2076480" cy="2073240"/>
          </a:xfrm>
          <a:prstGeom prst="rect">
            <a:avLst/>
          </a:prstGeom>
          <a:ln w="0">
            <a:noFill/>
          </a:ln>
        </p:spPr>
      </p:pic>
    </p:spTree>
  </p:cSld>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0"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Ovidian intertexts</a:t>
            </a:r>
            <a:endParaRPr b="0" lang="en-GB" sz="3300" spc="-1" strike="noStrike">
              <a:solidFill>
                <a:srgbClr val="000000"/>
              </a:solidFill>
              <a:latin typeface="Times New Roman"/>
            </a:endParaRPr>
          </a:p>
        </p:txBody>
      </p:sp>
      <p:sp>
        <p:nvSpPr>
          <p:cNvPr id="91" name=""/>
          <p:cNvSpPr txBox="1"/>
          <p:nvPr/>
        </p:nvSpPr>
        <p:spPr>
          <a:xfrm>
            <a:off x="502920" y="1368000"/>
            <a:ext cx="9056520" cy="3272040"/>
          </a:xfrm>
          <a:prstGeom prst="rect">
            <a:avLst/>
          </a:prstGeom>
          <a:noFill/>
          <a:ln w="0">
            <a:noFill/>
          </a:ln>
        </p:spPr>
        <p:txBody>
          <a:bodyPr lIns="0" rIns="0" tIns="15120" bIns="0">
            <a:normAutofit/>
          </a:bodyPr>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This alludes to two Ovidian episodes: </a:t>
            </a:r>
            <a:endParaRPr b="1" lang="en-GB" sz="1800" spc="-1" strike="noStrike">
              <a:solidFill>
                <a:srgbClr val="000000"/>
              </a:solidFill>
              <a:latin typeface="Times New Roman"/>
            </a:endParaRPr>
          </a:p>
          <a:p>
            <a:pPr marL="342720" indent="-3398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Peleus’ rape of Thetis at </a:t>
            </a:r>
            <a:r>
              <a:rPr b="0" i="1" lang="en-GB" sz="1800" spc="-1" strike="noStrike">
                <a:solidFill>
                  <a:srgbClr val="000000"/>
                </a:solidFill>
                <a:latin typeface="Times New Roman"/>
                <a:ea typeface="Times New Roman"/>
              </a:rPr>
              <a:t>Metamorphoses</a:t>
            </a:r>
            <a:r>
              <a:rPr b="0" lang="en-GB" sz="1800" spc="-1" strike="noStrike">
                <a:solidFill>
                  <a:srgbClr val="000000"/>
                </a:solidFill>
                <a:latin typeface="Times New Roman"/>
                <a:ea typeface="Times New Roman"/>
              </a:rPr>
              <a:t> 11.221–65 at a Thessalian cave (</a:t>
            </a:r>
            <a:r>
              <a:rPr b="0" i="1" lang="en-GB" sz="1800" spc="-1" strike="noStrike">
                <a:solidFill>
                  <a:srgbClr val="000000"/>
                </a:solidFill>
                <a:latin typeface="Times New Roman"/>
                <a:ea typeface="Times New Roman"/>
              </a:rPr>
              <a:t>Met</a:t>
            </a:r>
            <a:r>
              <a:rPr b="0" lang="en-GB" sz="1800" spc="-1" strike="noStrike">
                <a:solidFill>
                  <a:srgbClr val="000000"/>
                </a:solidFill>
                <a:latin typeface="Times New Roman"/>
                <a:ea typeface="Times New Roman"/>
              </a:rPr>
              <a:t>. 11.229-237) [See e.g. Dilke, O. A. W. </a:t>
            </a:r>
            <a:r>
              <a:rPr b="0" i="1" lang="en-GB" sz="1800" spc="-1" strike="noStrike">
                <a:solidFill>
                  <a:srgbClr val="000000"/>
                </a:solidFill>
                <a:latin typeface="Times New Roman"/>
                <a:ea typeface="Times New Roman"/>
              </a:rPr>
              <a:t>Statius, Achilleid</a:t>
            </a:r>
            <a:r>
              <a:rPr b="0" lang="en-GB" sz="1800" spc="-1" strike="noStrike">
                <a:solidFill>
                  <a:srgbClr val="000000"/>
                </a:solidFill>
                <a:latin typeface="Times New Roman"/>
                <a:ea typeface="Times New Roman"/>
              </a:rPr>
              <a:t> (1954) 91-2; Heslin, P. </a:t>
            </a:r>
            <a:r>
              <a:rPr b="0" i="1" lang="en-GB" sz="1800" spc="-1" strike="noStrike">
                <a:solidFill>
                  <a:srgbClr val="000000"/>
                </a:solidFill>
                <a:latin typeface="Times New Roman"/>
                <a:ea typeface="Times New Roman"/>
              </a:rPr>
              <a:t>The Transvestite Achilles</a:t>
            </a:r>
            <a:r>
              <a:rPr b="0" lang="en-GB" sz="1800" spc="-1" strike="noStrike">
                <a:solidFill>
                  <a:srgbClr val="000000"/>
                </a:solidFill>
                <a:latin typeface="Times New Roman"/>
                <a:ea typeface="Times New Roman"/>
              </a:rPr>
              <a:t> (2005) 263-4.]</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and the Centauromachy at</a:t>
            </a:r>
            <a:r>
              <a:rPr b="0" i="1" lang="en-GB" sz="1800" spc="-1" strike="noStrike">
                <a:solidFill>
                  <a:srgbClr val="000000"/>
                </a:solidFill>
                <a:latin typeface="Times New Roman"/>
                <a:ea typeface="Times New Roman"/>
              </a:rPr>
              <a:t> Metamorphoses</a:t>
            </a:r>
            <a:r>
              <a:rPr b="0" lang="en-GB" sz="1800" spc="-1" strike="noStrike">
                <a:solidFill>
                  <a:srgbClr val="000000"/>
                </a:solidFill>
                <a:latin typeface="Times New Roman"/>
                <a:ea typeface="Times New Roman"/>
              </a:rPr>
              <a:t> 12.210-535.</a:t>
            </a:r>
            <a:endParaRPr b="1" lang="en-GB" sz="1800" spc="-1" strike="noStrike">
              <a:solidFill>
                <a:srgbClr val="000000"/>
              </a:solidFill>
              <a:latin typeface="Times New Roman"/>
            </a:endParaRPr>
          </a:p>
          <a:p>
            <a:pPr marL="342720" indent="-3398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[Cf. D. Mendelsohn, “</a:t>
            </a:r>
            <a:r>
              <a:rPr b="0" lang="en-GB" sz="1800" spc="-1" strike="noStrike">
                <a:solidFill>
                  <a:srgbClr val="010101"/>
                </a:solidFill>
                <a:latin typeface="Times New Roman"/>
                <a:ea typeface="Times New Roman"/>
              </a:rPr>
              <a:t>Empty Nest, Abandoned Cave: Maternal Anxiety in </a:t>
            </a:r>
            <a:r>
              <a:rPr b="0" i="1" lang="en-GB" sz="1800" spc="-1" strike="noStrike">
                <a:solidFill>
                  <a:srgbClr val="010101"/>
                </a:solidFill>
                <a:latin typeface="Times New Roman"/>
                <a:ea typeface="Times New Roman"/>
              </a:rPr>
              <a:t>Achilleid</a:t>
            </a:r>
            <a:r>
              <a:rPr b="0" lang="en-GB" sz="1800" spc="-1" strike="noStrike">
                <a:solidFill>
                  <a:srgbClr val="010101"/>
                </a:solidFill>
                <a:latin typeface="Times New Roman"/>
                <a:ea typeface="Times New Roman"/>
              </a:rPr>
              <a:t> I”</a:t>
            </a:r>
            <a:r>
              <a:rPr b="0" i="1" lang="en-GB" sz="1800" spc="-1" strike="noStrike">
                <a:solidFill>
                  <a:srgbClr val="010101"/>
                </a:solidFill>
                <a:latin typeface="Times New Roman"/>
                <a:ea typeface="Times New Roman"/>
              </a:rPr>
              <a:t> Classical Antiquity </a:t>
            </a:r>
            <a:r>
              <a:rPr b="0" lang="en-GB" sz="1800" spc="-1" strike="noStrike">
                <a:solidFill>
                  <a:srgbClr val="010101"/>
                </a:solidFill>
                <a:latin typeface="Times New Roman"/>
                <a:ea typeface="Times New Roman"/>
              </a:rPr>
              <a:t>9 </a:t>
            </a:r>
            <a:r>
              <a:rPr b="0" lang="en-GB" sz="1800" spc="-1" strike="noStrike">
                <a:solidFill>
                  <a:srgbClr val="000000"/>
                </a:solidFill>
                <a:latin typeface="Times New Roman"/>
                <a:ea typeface="Times New Roman"/>
              </a:rPr>
              <a:t>(1990) 303; Newlands, C. </a:t>
            </a:r>
            <a:r>
              <a:rPr b="0" i="1" lang="en-GB" sz="1800" spc="-1" strike="noStrike">
                <a:solidFill>
                  <a:srgbClr val="010101"/>
                </a:solidFill>
                <a:latin typeface="Times New Roman"/>
                <a:ea typeface="Times New Roman"/>
              </a:rPr>
              <a:t>Statius, </a:t>
            </a:r>
            <a:r>
              <a:rPr b="0" i="1" lang="en-GB" sz="1800" spc="-1" strike="noStrike">
                <a:solidFill>
                  <a:srgbClr val="000000"/>
                </a:solidFill>
                <a:latin typeface="Times New Roman"/>
                <a:ea typeface="Times New Roman"/>
              </a:rPr>
              <a:t>Poet between Rome and Naples</a:t>
            </a:r>
            <a:r>
              <a:rPr b="0" lang="en-GB" sz="1800" spc="-1" strike="noStrike">
                <a:solidFill>
                  <a:srgbClr val="000000"/>
                </a:solidFill>
                <a:latin typeface="Times New Roman"/>
                <a:ea typeface="Times New Roman"/>
              </a:rPr>
              <a:t> (2012) 65-6.]</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e.g. references to </a:t>
            </a:r>
            <a:r>
              <a:rPr b="0" lang="en-US" sz="1800" spc="-1" strike="noStrike">
                <a:solidFill>
                  <a:srgbClr val="000000"/>
                </a:solidFill>
                <a:latin typeface="Times New Roman"/>
                <a:ea typeface="Times New Roman"/>
              </a:rPr>
              <a:t>ash trees (</a:t>
            </a:r>
            <a:r>
              <a:rPr b="0" i="1" lang="en-US" sz="1800" spc="-1" strike="noStrike">
                <a:solidFill>
                  <a:srgbClr val="000000"/>
                </a:solidFill>
                <a:latin typeface="Times New Roman"/>
                <a:ea typeface="Times New Roman"/>
              </a:rPr>
              <a:t>Ach</a:t>
            </a:r>
            <a:r>
              <a:rPr b="0" lang="en-US" sz="1800" spc="-1" strike="noStrike">
                <a:solidFill>
                  <a:srgbClr val="000000"/>
                </a:solidFill>
                <a:latin typeface="Times New Roman"/>
                <a:ea typeface="Times New Roman"/>
              </a:rPr>
              <a:t>. 1.113) and broken wine-bowls (1.114) look to Ov. </a:t>
            </a:r>
            <a:r>
              <a:rPr b="0" i="1" lang="en-US" sz="1800" spc="-1" strike="noStrike">
                <a:solidFill>
                  <a:srgbClr val="000000"/>
                </a:solidFill>
                <a:latin typeface="Times New Roman"/>
                <a:ea typeface="Times New Roman"/>
              </a:rPr>
              <a:t>Met</a:t>
            </a:r>
            <a:r>
              <a:rPr b="0" lang="en-US" sz="1800" spc="-1" strike="noStrike">
                <a:solidFill>
                  <a:srgbClr val="000000"/>
                </a:solidFill>
                <a:latin typeface="Times New Roman"/>
                <a:ea typeface="Times New Roman"/>
              </a:rPr>
              <a:t>. 12.339-40 (Dictys impaled by a broken ash-tree) and 12.235-7 (the bowl hurled by Theseus).</a:t>
            </a:r>
            <a:endParaRPr b="1" lang="en-GB" sz="1800" spc="-1" strike="noStrike">
              <a:solidFill>
                <a:srgbClr val="000000"/>
              </a:solidFill>
              <a:latin typeface="Times New Roman"/>
            </a:endParaRPr>
          </a:p>
        </p:txBody>
      </p:sp>
    </p:spTree>
  </p:cSld>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2"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Valerius Flaccus intertexts</a:t>
            </a:r>
            <a:endParaRPr b="0" lang="en-GB" sz="3300" spc="-1" strike="noStrike">
              <a:solidFill>
                <a:srgbClr val="000000"/>
              </a:solidFill>
              <a:latin typeface="Times New Roman"/>
            </a:endParaRPr>
          </a:p>
        </p:txBody>
      </p:sp>
      <p:sp>
        <p:nvSpPr>
          <p:cNvPr id="93" name=""/>
          <p:cNvSpPr txBox="1"/>
          <p:nvPr/>
        </p:nvSpPr>
        <p:spPr>
          <a:xfrm>
            <a:off x="502920" y="1368000"/>
            <a:ext cx="9056520" cy="3272040"/>
          </a:xfrm>
          <a:prstGeom prst="rect">
            <a:avLst/>
          </a:prstGeom>
          <a:noFill/>
          <a:ln w="0">
            <a:noFill/>
          </a:ln>
        </p:spPr>
        <p:txBody>
          <a:bodyPr lIns="0" rIns="0" tIns="15120" bIns="0">
            <a:normAutofit/>
          </a:bodyPr>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Also engages with Valerius’ description of the ship’s ornamentation at </a:t>
            </a:r>
            <a:r>
              <a:rPr b="0" i="1" lang="en-GB" sz="1800" spc="-1" strike="noStrike">
                <a:solidFill>
                  <a:srgbClr val="000000"/>
                </a:solidFill>
                <a:latin typeface="Times New Roman"/>
                <a:ea typeface="Times New Roman"/>
              </a:rPr>
              <a:t>Argonautica</a:t>
            </a:r>
            <a:r>
              <a:rPr b="0" lang="en-GB" sz="1800" spc="-1" strike="noStrike">
                <a:solidFill>
                  <a:srgbClr val="000000"/>
                </a:solidFill>
                <a:latin typeface="Times New Roman"/>
                <a:ea typeface="Times New Roman"/>
              </a:rPr>
              <a:t> 1.130-48 (which itself alludes to these scenes)</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endParaRPr b="1" lang="en-GB" sz="1800" spc="-1" strike="noStrike">
              <a:solidFill>
                <a:srgbClr val="000000"/>
              </a:solidFill>
              <a:latin typeface="Times New Roman"/>
            </a:endParaRPr>
          </a:p>
        </p:txBody>
      </p:sp>
      <p:pic>
        <p:nvPicPr>
          <p:cNvPr id="94" name="" descr=""/>
          <p:cNvPicPr/>
          <p:nvPr/>
        </p:nvPicPr>
        <p:blipFill>
          <a:blip r:embed="rId1"/>
          <a:stretch/>
        </p:blipFill>
        <p:spPr>
          <a:xfrm>
            <a:off x="3098880" y="2160720"/>
            <a:ext cx="3020760" cy="2124000"/>
          </a:xfrm>
          <a:prstGeom prst="rect">
            <a:avLst/>
          </a:prstGeom>
          <a:ln w="0">
            <a:noFill/>
          </a:ln>
        </p:spPr>
      </p:pic>
    </p:spTree>
  </p:cSld>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5" name=""/>
          <p:cNvSpPr txBox="1"/>
          <p:nvPr/>
        </p:nvSpPr>
        <p:spPr>
          <a:xfrm>
            <a:off x="503280" y="147600"/>
            <a:ext cx="8083440" cy="951120"/>
          </a:xfrm>
          <a:prstGeom prst="rect">
            <a:avLst/>
          </a:prstGeom>
          <a:noFill/>
          <a:ln w="0">
            <a:noFill/>
          </a:ln>
        </p:spPr>
        <p:txBody>
          <a:bodyPr lIns="0" rIns="0" tIns="0" bIns="0" anchor="ctr">
            <a:noAutofit/>
          </a:bodyPr>
          <a:p>
            <a:pPr algn="ct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2400" spc="-1" strike="noStrike">
                <a:solidFill>
                  <a:srgbClr val="010101"/>
                </a:solidFill>
                <a:latin typeface="Times New Roman"/>
                <a:ea typeface="Times New Roman"/>
              </a:rPr>
              <a:t>decoration on Valerius’ Argo  </a:t>
            </a:r>
            <a:endParaRPr b="0" lang="en-GB" sz="2400" spc="-1" strike="noStrike">
              <a:solidFill>
                <a:srgbClr val="000000"/>
              </a:solidFill>
              <a:latin typeface="Times New Roman"/>
            </a:endParaRPr>
          </a:p>
        </p:txBody>
      </p:sp>
      <p:sp>
        <p:nvSpPr>
          <p:cNvPr id="96" name=""/>
          <p:cNvSpPr txBox="1"/>
          <p:nvPr/>
        </p:nvSpPr>
        <p:spPr>
          <a:xfrm>
            <a:off x="502920" y="1368000"/>
            <a:ext cx="9056520" cy="3272040"/>
          </a:xfrm>
          <a:prstGeom prst="rect">
            <a:avLst/>
          </a:prstGeom>
          <a:noFill/>
          <a:ln w="0">
            <a:noFill/>
          </a:ln>
        </p:spPr>
        <p:txBody>
          <a:bodyPr lIns="0" rIns="0" tIns="15120" bIns="0">
            <a:normAutofit/>
          </a:bodyPr>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On one side = Thetis’ </a:t>
            </a:r>
            <a:r>
              <a:rPr b="0" lang="en-GB" sz="1800" spc="-1" strike="noStrike">
                <a:solidFill>
                  <a:srgbClr val="010101"/>
                </a:solidFill>
                <a:latin typeface="Times New Roman"/>
                <a:ea typeface="Times New Roman"/>
              </a:rPr>
              <a:t>marriage (V. Fl. 1.130–9)</a:t>
            </a:r>
            <a:r>
              <a:rPr b="0" lang="en-GB" sz="1800" spc="-1" strike="noStrike">
                <a:solidFill>
                  <a:srgbClr val="000000"/>
                </a:solidFill>
                <a:latin typeface="Times New Roman"/>
              </a:rPr>
              <a:t>:</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a:t>
            </a:r>
            <a:r>
              <a:rPr b="0" lang="en-GB" sz="1800" spc="-1" strike="noStrike">
                <a:solidFill>
                  <a:srgbClr val="000000"/>
                </a:solidFill>
                <a:latin typeface="Times New Roman"/>
              </a:rPr>
              <a:t>On one side Thetis, whom a god had hoped to win, is being borne upon the back of a Tyrrhene fish to the bridal chamber of Peleus; the dolphin is speeding over the sea; she herself is sitting with her veil drawn down over her eyes, and is sorrowing that Achilles shall not be born greater than Jupiter. Panope and her sister Doto and Galatea with bare shoulders, revelling in the waves, escort her toward the caverns; Cyclops from the Sicilian shore calls Galatea back. Opposite to this is a fire and a bed of green leaves, a banquet and wines, and in the midst of the sea-gods the son of Aeacus with his wife; they have drunk, and now Chiron is touching the lyre. </a:t>
            </a:r>
            <a:endParaRPr b="1" lang="en-GB" sz="1800" spc="-1" strike="noStrike">
              <a:solidFill>
                <a:srgbClr val="000000"/>
              </a:solidFill>
              <a:latin typeface="Times New Roman"/>
            </a:endParaRPr>
          </a:p>
        </p:txBody>
      </p:sp>
    </p:spTree>
  </p:cSld>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7" name=""/>
          <p:cNvSpPr txBox="1"/>
          <p:nvPr/>
        </p:nvSpPr>
        <p:spPr>
          <a:xfrm>
            <a:off x="503280" y="147600"/>
            <a:ext cx="8083440" cy="951120"/>
          </a:xfrm>
          <a:prstGeom prst="rect">
            <a:avLst/>
          </a:prstGeom>
          <a:noFill/>
          <a:ln w="0">
            <a:noFill/>
          </a:ln>
        </p:spPr>
        <p:txBody>
          <a:bodyPr lIns="0" rIns="0" tIns="0" bIns="0" anchor="ctr">
            <a:noAutofit/>
          </a:bodyPr>
          <a:p>
            <a:pPr algn="ct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2400" spc="-1" strike="noStrike">
                <a:solidFill>
                  <a:srgbClr val="010101"/>
                </a:solidFill>
                <a:latin typeface="Times New Roman"/>
                <a:ea typeface="Times New Roman"/>
              </a:rPr>
              <a:t>decoration on Argo   </a:t>
            </a:r>
            <a:endParaRPr b="0" lang="en-GB" sz="2400" spc="-1" strike="noStrike">
              <a:solidFill>
                <a:srgbClr val="000000"/>
              </a:solidFill>
              <a:latin typeface="Times New Roman"/>
            </a:endParaRPr>
          </a:p>
        </p:txBody>
      </p:sp>
      <p:sp>
        <p:nvSpPr>
          <p:cNvPr id="98" name=""/>
          <p:cNvSpPr txBox="1"/>
          <p:nvPr/>
        </p:nvSpPr>
        <p:spPr>
          <a:xfrm>
            <a:off x="502920" y="1368000"/>
            <a:ext cx="9056520" cy="3272040"/>
          </a:xfrm>
          <a:prstGeom prst="rect">
            <a:avLst/>
          </a:prstGeom>
          <a:noFill/>
          <a:ln w="0">
            <a:noFill/>
          </a:ln>
        </p:spPr>
        <p:txBody>
          <a:bodyPr lIns="0" rIns="0" tIns="15120" bIns="0">
            <a:normAutofit/>
          </a:bodyPr>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Centauromachy: battle of Centaurs and Lapiths (V. Fl. 1.140–8)</a:t>
            </a:r>
            <a:endParaRPr b="1" lang="en-GB" sz="1800" spc="-1" strike="noStrike">
              <a:solidFill>
                <a:srgbClr val="000000"/>
              </a:solidFill>
              <a:latin typeface="Times New Roman"/>
            </a:endParaRPr>
          </a:p>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a:t>
            </a:r>
            <a:r>
              <a:rPr b="0" lang="en-GB" sz="1800" spc="-1" strike="noStrike">
                <a:solidFill>
                  <a:srgbClr val="000000"/>
                </a:solidFill>
                <a:latin typeface="Times New Roman"/>
              </a:rPr>
              <a:t>On the other side is Pholoe and Rhoetus mad with much wine, and the strife that broke out over the Atracian maid [Hippodameia]. Bowls and tables are flying, altars of the gods and cups, the marvellous work of  ancient craftsmen. Here may one recognise Peleus, lord of the spear, and here Aeson raging with his sword. Monychus is toiling beneath the weight of his conqueror Nestor, mounted on his unwilling back; Clanis is dealing death to Actor with a blazing oak tree; Nessus the black centaur is fleeing, and in the midst of all Hippasus leaning against the coverlets is burying his head in an empty golden goblet.” (</a:t>
            </a:r>
            <a:r>
              <a:rPr b="0" lang="en-GB" sz="1800" spc="-1" strike="noStrike">
                <a:solidFill>
                  <a:srgbClr val="010101"/>
                </a:solidFill>
                <a:latin typeface="Times New Roman"/>
                <a:ea typeface="Times New Roman"/>
              </a:rPr>
              <a:t>V. Fl. 1.130–48) </a:t>
            </a:r>
            <a:endParaRPr b="1" lang="en-GB" sz="1800" spc="-1" strike="noStrike">
              <a:solidFill>
                <a:srgbClr val="000000"/>
              </a:solidFill>
              <a:latin typeface="Times New Roman"/>
            </a:endParaRPr>
          </a:p>
        </p:txBody>
      </p:sp>
    </p:spTree>
  </p:cSld>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9"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Statius/Valerius</a:t>
            </a:r>
            <a:endParaRPr b="0" lang="en-GB" sz="3300" spc="-1" strike="noStrike">
              <a:solidFill>
                <a:srgbClr val="000000"/>
              </a:solidFill>
              <a:latin typeface="Times New Roman"/>
            </a:endParaRPr>
          </a:p>
        </p:txBody>
      </p:sp>
      <p:sp>
        <p:nvSpPr>
          <p:cNvPr id="100" name=""/>
          <p:cNvSpPr txBox="1"/>
          <p:nvPr/>
        </p:nvSpPr>
        <p:spPr>
          <a:xfrm>
            <a:off x="502920" y="1368000"/>
            <a:ext cx="9056520" cy="3272040"/>
          </a:xfrm>
          <a:prstGeom prst="rect">
            <a:avLst/>
          </a:prstGeom>
          <a:noFill/>
          <a:ln w="0">
            <a:noFill/>
          </a:ln>
        </p:spPr>
        <p:txBody>
          <a:bodyPr lIns="0" rIns="0" tIns="15120" bIns="0">
            <a:normAutofit/>
          </a:bodyPr>
          <a:p>
            <a:pPr marL="342720" indent="-33804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ea typeface="Times New Roman"/>
              </a:rPr>
              <a:t>Statius’ narratorial juxtaposition of references to Thetis’ wedding (</a:t>
            </a:r>
            <a:r>
              <a:rPr b="0" i="1" lang="en-GB" sz="1800" spc="-1" strike="noStrike">
                <a:solidFill>
                  <a:srgbClr val="000000"/>
                </a:solidFill>
                <a:latin typeface="Times New Roman"/>
                <a:ea typeface="Times New Roman"/>
              </a:rPr>
              <a:t>Ach</a:t>
            </a:r>
            <a:r>
              <a:rPr b="0" lang="en-GB" sz="1800" spc="-1" strike="noStrike">
                <a:solidFill>
                  <a:srgbClr val="000000"/>
                </a:solidFill>
                <a:latin typeface="Times New Roman"/>
                <a:ea typeface="Times New Roman"/>
              </a:rPr>
              <a:t>. 1.109-10) and the Centaur-Lapith battle (</a:t>
            </a:r>
            <a:r>
              <a:rPr b="0" i="1" lang="en-GB" sz="1800" spc="-1" strike="noStrike">
                <a:solidFill>
                  <a:srgbClr val="000000"/>
                </a:solidFill>
                <a:latin typeface="Times New Roman"/>
                <a:ea typeface="Times New Roman"/>
              </a:rPr>
              <a:t>Ach</a:t>
            </a:r>
            <a:r>
              <a:rPr b="0" lang="en-GB" sz="1800" spc="-1" strike="noStrike">
                <a:solidFill>
                  <a:srgbClr val="000000"/>
                </a:solidFill>
                <a:latin typeface="Times New Roman"/>
                <a:ea typeface="Times New Roman"/>
              </a:rPr>
              <a:t>. 1.111-13) gestures to Valerius’ narratorial juxtaposition of scenes from the marriage (V. Fl. 1.130-9) and Centauromachy (V. Fl. 1.140-8) in the ecphrasis.</a:t>
            </a:r>
            <a:endParaRPr b="1" lang="en-GB" sz="1800" spc="-1" strike="noStrike">
              <a:solidFill>
                <a:srgbClr val="000000"/>
              </a:solidFill>
              <a:latin typeface="Times New Roman"/>
            </a:endParaRPr>
          </a:p>
        </p:txBody>
      </p:sp>
    </p:spTree>
  </p:cSl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16837</TotalTime>
  <Application>LibreOffice/7.1.0.3$Windows_X86_64 LibreOffice_project/f6099ecf3d29644b5008cc8f48f42f4a40986e4c</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2014-03-18T08:47:35Z</dcterms:created>
  <dc:creator/>
  <dc:description/>
  <dc:language>en-GB</dc:language>
  <cp:lastModifiedBy/>
  <dcterms:modified xsi:type="dcterms:W3CDTF">2024-04-21T20:57:04Z</dcterms:modified>
  <cp:revision>14</cp:revision>
  <dc:subject/>
  <dc:title>Vintage</dc:title>
</cp:coreProperties>
</file>