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30"/>
  </p:notesMasterIdLst>
  <p:handoutMasterIdLst>
    <p:handoutMasterId r:id="rId31"/>
  </p:handoutMasterIdLst>
  <p:sldIdLst>
    <p:sldId id="284" r:id="rId2"/>
    <p:sldId id="286" r:id="rId3"/>
    <p:sldId id="287" r:id="rId4"/>
    <p:sldId id="288" r:id="rId5"/>
    <p:sldId id="289" r:id="rId6"/>
    <p:sldId id="291" r:id="rId7"/>
    <p:sldId id="313" r:id="rId8"/>
    <p:sldId id="316" r:id="rId9"/>
    <p:sldId id="290" r:id="rId10"/>
    <p:sldId id="292" r:id="rId11"/>
    <p:sldId id="302" r:id="rId12"/>
    <p:sldId id="303" r:id="rId13"/>
    <p:sldId id="293" r:id="rId14"/>
    <p:sldId id="294" r:id="rId15"/>
    <p:sldId id="295" r:id="rId16"/>
    <p:sldId id="304" r:id="rId17"/>
    <p:sldId id="305" r:id="rId18"/>
    <p:sldId id="296" r:id="rId19"/>
    <p:sldId id="306" r:id="rId20"/>
    <p:sldId id="314" r:id="rId21"/>
    <p:sldId id="297" r:id="rId22"/>
    <p:sldId id="308" r:id="rId23"/>
    <p:sldId id="315" r:id="rId24"/>
    <p:sldId id="298" r:id="rId25"/>
    <p:sldId id="299" r:id="rId26"/>
    <p:sldId id="310" r:id="rId27"/>
    <p:sldId id="311" r:id="rId28"/>
    <p:sldId id="300" r:id="rId29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0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05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89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39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63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84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508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63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2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80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61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smtClean="0"/>
              <a:t>November 2018</a:t>
            </a:r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3663280" cy="457200"/>
          </a:xfrm>
        </p:spPr>
        <p:txBody>
          <a:bodyPr/>
          <a:lstStyle/>
          <a:p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C9A24-6438-4039-9137-61B9E05A740A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4" y="1628800"/>
            <a:ext cx="7772400" cy="1143000"/>
          </a:xfrm>
        </p:spPr>
        <p:txBody>
          <a:bodyPr/>
          <a:lstStyle/>
          <a:p>
            <a:pPr algn="ctr"/>
            <a:r>
              <a:rPr lang="en-US" b="1" smtClean="0"/>
              <a:t>Topic </a:t>
            </a:r>
            <a:r>
              <a:rPr lang="en-US" b="1"/>
              <a:t>7</a:t>
            </a:r>
            <a:r>
              <a:rPr lang="en-US" b="1" smtClean="0"/>
              <a:t> </a:t>
            </a:r>
            <a:r>
              <a:rPr lang="en-US" b="1" dirty="0" smtClean="0"/>
              <a:t>– Transaction Isolation Levels in PostgreSQL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Four Isolation Levels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SQL standard defines four different isolation levels for transactions. </a:t>
            </a:r>
            <a:endParaRPr lang="en-GB" dirty="0" smtClean="0"/>
          </a:p>
          <a:p>
            <a:pPr lvl="1"/>
            <a:r>
              <a:rPr lang="en-GB" dirty="0" smtClean="0"/>
              <a:t>Serializable;</a:t>
            </a:r>
          </a:p>
          <a:p>
            <a:pPr lvl="1"/>
            <a:r>
              <a:rPr lang="en-GB" dirty="0" smtClean="0"/>
              <a:t>Read Repeatable;</a:t>
            </a:r>
          </a:p>
          <a:p>
            <a:pPr lvl="1"/>
            <a:r>
              <a:rPr lang="en-GB" dirty="0" smtClean="0"/>
              <a:t>Read Committed;</a:t>
            </a:r>
          </a:p>
          <a:p>
            <a:pPr lvl="1"/>
            <a:r>
              <a:rPr lang="en-GB" dirty="0" smtClean="0"/>
              <a:t>Read Uncommitted:</a:t>
            </a:r>
          </a:p>
          <a:p>
            <a:pPr lvl="2"/>
            <a:r>
              <a:rPr lang="en-GB" dirty="0"/>
              <a:t>N</a:t>
            </a:r>
            <a:r>
              <a:rPr lang="en-GB" dirty="0" smtClean="0"/>
              <a:t>ot supported in PostgreSQL.</a:t>
            </a:r>
          </a:p>
        </p:txBody>
      </p:sp>
    </p:spTree>
    <p:extLst>
      <p:ext uri="{BB962C8B-B14F-4D97-AF65-F5344CB8AC3E}">
        <p14:creationId xmlns:p14="http://schemas.microsoft.com/office/powerpoint/2010/main" val="2945478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Serializable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 most strict isolation level is Serializable, while the three other isolation levels are defined in terms of effects that are allowed to happen when running transactions concurrently</a:t>
            </a:r>
            <a:r>
              <a:rPr lang="en-GB" sz="2800" dirty="0" smtClean="0"/>
              <a:t>.</a:t>
            </a:r>
          </a:p>
          <a:p>
            <a:r>
              <a:rPr lang="en-GB" sz="2800" dirty="0"/>
              <a:t>The </a:t>
            </a:r>
            <a:r>
              <a:rPr lang="en-GB" sz="2800" i="1" dirty="0"/>
              <a:t>Serializable</a:t>
            </a:r>
            <a:r>
              <a:rPr lang="en-GB" sz="2800" dirty="0"/>
              <a:t> isolation level guarantees that concurrent transactions run as they would if you would </a:t>
            </a:r>
            <a:r>
              <a:rPr lang="en-GB" sz="2800" dirty="0" smtClean="0"/>
              <a:t>run sequentially </a:t>
            </a:r>
            <a:r>
              <a:rPr lang="en-GB" sz="2800" dirty="0"/>
              <a:t>one by one in order.</a:t>
            </a:r>
          </a:p>
        </p:txBody>
      </p:sp>
    </p:spTree>
    <p:extLst>
      <p:ext uri="{BB962C8B-B14F-4D97-AF65-F5344CB8AC3E}">
        <p14:creationId xmlns:p14="http://schemas.microsoft.com/office/powerpoint/2010/main" val="1633363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Repeatable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3638" y="1772816"/>
            <a:ext cx="7772400" cy="4608512"/>
          </a:xfrm>
        </p:spPr>
        <p:txBody>
          <a:bodyPr/>
          <a:lstStyle/>
          <a:p>
            <a:r>
              <a:rPr lang="en-GB" sz="2800" dirty="0"/>
              <a:t>One step weaker is the </a:t>
            </a:r>
            <a:r>
              <a:rPr lang="en-GB" sz="2800" i="1" dirty="0"/>
              <a:t>Read Repeatable </a:t>
            </a:r>
            <a:r>
              <a:rPr lang="en-GB" sz="2800" dirty="0"/>
              <a:t>isolation level that allows Phantom Reads to happen in </a:t>
            </a:r>
            <a:r>
              <a:rPr lang="en-GB" sz="2800" dirty="0" smtClean="0"/>
              <a:t>the transaction</a:t>
            </a:r>
            <a:r>
              <a:rPr lang="en-GB" sz="2800" dirty="0"/>
              <a:t>. </a:t>
            </a:r>
            <a:endParaRPr lang="en-GB" sz="2800" dirty="0" smtClean="0"/>
          </a:p>
          <a:p>
            <a:r>
              <a:rPr lang="en-GB" sz="2800" dirty="0" smtClean="0"/>
              <a:t>Contrary </a:t>
            </a:r>
            <a:r>
              <a:rPr lang="en-GB" sz="2800" dirty="0"/>
              <a:t>to transactions running in the Serializable mode, the set of rows that is returned by </a:t>
            </a:r>
            <a:r>
              <a:rPr lang="en-GB" sz="2800" dirty="0" smtClean="0"/>
              <a:t>two consecutive </a:t>
            </a:r>
            <a:r>
              <a:rPr lang="en-GB" sz="2800" dirty="0"/>
              <a:t>select queries in a transaction can differ. </a:t>
            </a:r>
            <a:endParaRPr lang="en-GB" sz="2800" dirty="0" smtClean="0"/>
          </a:p>
          <a:p>
            <a:r>
              <a:rPr lang="en-GB" sz="2800" dirty="0" smtClean="0"/>
              <a:t>This </a:t>
            </a:r>
            <a:r>
              <a:rPr lang="en-GB" sz="2800" dirty="0"/>
              <a:t>can happen if another transaction adds </a:t>
            </a:r>
            <a:r>
              <a:rPr lang="en-GB" sz="2800" dirty="0" smtClean="0"/>
              <a:t>or removes </a:t>
            </a:r>
            <a:r>
              <a:rPr lang="en-GB" sz="2800" dirty="0"/>
              <a:t>rows from the table we are querying.</a:t>
            </a:r>
          </a:p>
        </p:txBody>
      </p:sp>
    </p:spTree>
    <p:extLst>
      <p:ext uri="{BB962C8B-B14F-4D97-AF65-F5344CB8AC3E}">
        <p14:creationId xmlns:p14="http://schemas.microsoft.com/office/powerpoint/2010/main" val="2281059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Committed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Even weaker is the </a:t>
            </a:r>
            <a:r>
              <a:rPr lang="en-GB" sz="2800" i="1" dirty="0"/>
              <a:t>Read </a:t>
            </a:r>
            <a:r>
              <a:rPr lang="en-GB" sz="2800" i="1" dirty="0" smtClean="0"/>
              <a:t>Committed </a:t>
            </a:r>
            <a:r>
              <a:rPr lang="en-GB" sz="2800" dirty="0"/>
              <a:t>isolation level. </a:t>
            </a:r>
            <a:endParaRPr lang="en-GB" sz="2800" dirty="0" smtClean="0"/>
          </a:p>
          <a:p>
            <a:r>
              <a:rPr lang="en-GB" sz="2800" dirty="0" smtClean="0"/>
              <a:t>Two </a:t>
            </a:r>
            <a:r>
              <a:rPr lang="en-GB" sz="2800" dirty="0"/>
              <a:t>consecutive select statements in a transaction </a:t>
            </a:r>
            <a:r>
              <a:rPr lang="en-GB" sz="2800" dirty="0" smtClean="0"/>
              <a:t>can return </a:t>
            </a:r>
            <a:r>
              <a:rPr lang="en-GB" sz="2800" dirty="0"/>
              <a:t>different data. </a:t>
            </a:r>
            <a:endParaRPr lang="en-GB" sz="2800" dirty="0" smtClean="0"/>
          </a:p>
          <a:p>
            <a:r>
              <a:rPr lang="en-GB" sz="2800" dirty="0" smtClean="0"/>
              <a:t>Contrary </a:t>
            </a:r>
            <a:r>
              <a:rPr lang="en-GB" sz="2800" dirty="0"/>
              <a:t>to the Read Repeatable level, this level allows not only the set of rows </a:t>
            </a:r>
            <a:r>
              <a:rPr lang="en-GB" sz="2800" dirty="0" smtClean="0"/>
              <a:t>to change</a:t>
            </a:r>
            <a:r>
              <a:rPr lang="en-GB" sz="2800" dirty="0"/>
              <a:t>, but also the data that those rows contain. </a:t>
            </a:r>
            <a:endParaRPr lang="en-GB" sz="2800" dirty="0" smtClean="0"/>
          </a:p>
          <a:p>
            <a:r>
              <a:rPr lang="en-GB" sz="2800" dirty="0" smtClean="0"/>
              <a:t>This </a:t>
            </a:r>
            <a:r>
              <a:rPr lang="en-GB" sz="2800" dirty="0"/>
              <a:t>can happen if another transaction modifies the rows.</a:t>
            </a:r>
          </a:p>
        </p:txBody>
      </p:sp>
    </p:spTree>
    <p:extLst>
      <p:ext uri="{BB962C8B-B14F-4D97-AF65-F5344CB8AC3E}">
        <p14:creationId xmlns:p14="http://schemas.microsoft.com/office/powerpoint/2010/main" val="4124456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</a:t>
            </a:r>
            <a:r>
              <a:rPr lang="en-GB" dirty="0" err="1" smtClean="0"/>
              <a:t>Commited</a:t>
            </a:r>
            <a:r>
              <a:rPr lang="en-GB" dirty="0" smtClean="0"/>
              <a:t> (Default Setting)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Before we dig into the theoretical explanation, let’s observe the default behaviour of PostgreSQL transactions. </a:t>
            </a:r>
            <a:endParaRPr lang="en-GB" dirty="0" smtClean="0"/>
          </a:p>
          <a:p>
            <a:r>
              <a:rPr lang="en-GB" dirty="0" smtClean="0"/>
              <a:t>We want </a:t>
            </a:r>
            <a:r>
              <a:rPr lang="en-GB" dirty="0"/>
              <a:t>to explore what happens if two concurrent process access the same values in the database. </a:t>
            </a:r>
            <a:endParaRPr lang="en-GB" dirty="0" smtClean="0"/>
          </a:p>
          <a:p>
            <a:r>
              <a:rPr lang="en-GB" dirty="0" smtClean="0"/>
              <a:t>Are </a:t>
            </a:r>
            <a:r>
              <a:rPr lang="en-GB" dirty="0"/>
              <a:t>the </a:t>
            </a:r>
            <a:r>
              <a:rPr lang="en-GB" dirty="0" smtClean="0"/>
              <a:t>two transactions </a:t>
            </a:r>
            <a:r>
              <a:rPr lang="en-GB" dirty="0"/>
              <a:t>totally isolated from each other?</a:t>
            </a:r>
          </a:p>
        </p:txBody>
      </p:sp>
    </p:spTree>
    <p:extLst>
      <p:ext uri="{BB962C8B-B14F-4D97-AF65-F5344CB8AC3E}">
        <p14:creationId xmlns:p14="http://schemas.microsoft.com/office/powerpoint/2010/main" val="1676387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Table and Data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490" r="46101"/>
          <a:stretch/>
        </p:blipFill>
        <p:spPr>
          <a:xfrm>
            <a:off x="611560" y="1556792"/>
            <a:ext cx="7848872" cy="4824535"/>
          </a:xfrm>
        </p:spPr>
      </p:pic>
    </p:spTree>
    <p:extLst>
      <p:ext uri="{BB962C8B-B14F-4D97-AF65-F5344CB8AC3E}">
        <p14:creationId xmlns:p14="http://schemas.microsoft.com/office/powerpoint/2010/main" val="1804122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Transaction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Open 2 pgAdmin4 Instances;</a:t>
            </a:r>
          </a:p>
          <a:p>
            <a:pPr lvl="1"/>
            <a:r>
              <a:rPr lang="en-US" dirty="0" smtClean="0"/>
              <a:t>Run Process A in the first instance;</a:t>
            </a:r>
          </a:p>
          <a:p>
            <a:pPr lvl="1"/>
            <a:r>
              <a:rPr lang="en-US" dirty="0" smtClean="0"/>
              <a:t>Run Process B in the second instance;</a:t>
            </a:r>
          </a:p>
          <a:p>
            <a:pPr lvl="1"/>
            <a:r>
              <a:rPr lang="en-US" dirty="0" smtClean="0"/>
              <a:t>Note the progress of the two processes:</a:t>
            </a:r>
          </a:p>
          <a:p>
            <a:pPr lvl="2"/>
            <a:r>
              <a:rPr lang="en-US" dirty="0" smtClean="0"/>
              <a:t>Data output against expectations.</a:t>
            </a:r>
          </a:p>
          <a:p>
            <a:pPr lvl="1"/>
            <a:r>
              <a:rPr lang="en-US" dirty="0" smtClean="0"/>
              <a:t>Note any error messages.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095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</a:t>
            </a:r>
            <a:r>
              <a:rPr lang="en-GB" dirty="0" err="1" smtClean="0"/>
              <a:t>Commited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2688" y="1916832"/>
            <a:ext cx="6989712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937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</a:t>
            </a:r>
            <a:r>
              <a:rPr lang="en-GB" dirty="0" err="1" smtClean="0"/>
              <a:t>Commited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By default, transactions in SQL are isolated with the Read Committed isolation level. </a:t>
            </a:r>
            <a:endParaRPr lang="en-GB" sz="2400" dirty="0" smtClean="0"/>
          </a:p>
          <a:p>
            <a:r>
              <a:rPr lang="en-GB" sz="2400" dirty="0" smtClean="0"/>
              <a:t>Two </a:t>
            </a:r>
            <a:r>
              <a:rPr lang="en-GB" sz="2400" dirty="0"/>
              <a:t>successive </a:t>
            </a:r>
            <a:r>
              <a:rPr lang="en-GB" sz="2400" dirty="0" smtClean="0"/>
              <a:t>select commands </a:t>
            </a:r>
            <a:r>
              <a:rPr lang="en-GB" sz="2400" dirty="0"/>
              <a:t>can return different data in the same transaction. </a:t>
            </a:r>
            <a:endParaRPr lang="en-GB" sz="2400" dirty="0" smtClean="0"/>
          </a:p>
          <a:p>
            <a:pPr lvl="1"/>
            <a:r>
              <a:rPr lang="en-GB" sz="2000" dirty="0" smtClean="0"/>
              <a:t>In </a:t>
            </a:r>
            <a:r>
              <a:rPr lang="en-GB" sz="2000" dirty="0"/>
              <a:t>the above example, process A first calculated </a:t>
            </a:r>
            <a:r>
              <a:rPr lang="en-GB" sz="2000" dirty="0" smtClean="0"/>
              <a:t>the sum </a:t>
            </a:r>
            <a:r>
              <a:rPr lang="en-GB" sz="2000" dirty="0"/>
              <a:t>1600, and then after the process B made changes, it calculated a different value of 2000.</a:t>
            </a:r>
          </a:p>
          <a:p>
            <a:r>
              <a:rPr lang="en-GB" sz="2400" dirty="0"/>
              <a:t>Most developers would actually expect the two select queries to return the same value in a single transaction.</a:t>
            </a:r>
          </a:p>
          <a:p>
            <a:r>
              <a:rPr lang="en-GB" sz="2400" dirty="0"/>
              <a:t>This is not true, and can lead to bizarre bugs if the developers don’t expect changes during transactions.</a:t>
            </a:r>
          </a:p>
        </p:txBody>
      </p:sp>
    </p:spTree>
    <p:extLst>
      <p:ext uri="{BB962C8B-B14F-4D97-AF65-F5344CB8AC3E}">
        <p14:creationId xmlns:p14="http://schemas.microsoft.com/office/powerpoint/2010/main" val="812563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A1 – Read Committed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-- </a:t>
            </a:r>
            <a:r>
              <a:rPr lang="en-GB" sz="2800" dirty="0"/>
              <a:t>Process A1</a:t>
            </a:r>
          </a:p>
          <a:p>
            <a:pPr marL="0" indent="0">
              <a:buNone/>
            </a:pPr>
            <a:r>
              <a:rPr lang="en-GB" sz="2800" dirty="0"/>
              <a:t>BEGIN TRANSACTION ISOLATION LEVEL READ COMMITTED;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r>
              <a:rPr lang="en-GB" sz="2800" dirty="0"/>
              <a:t>-- Run Process B1 at this point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r>
              <a:rPr lang="en-GB" sz="2800" dirty="0"/>
              <a:t>COMMIT TRANSACTION;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672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B1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-- Process B1</a:t>
            </a:r>
          </a:p>
          <a:p>
            <a:pPr marL="0" indent="0">
              <a:buNone/>
            </a:pPr>
            <a:r>
              <a:rPr lang="en-GB" sz="2800" dirty="0"/>
              <a:t>BEGIN TRANSACTION;</a:t>
            </a:r>
          </a:p>
          <a:p>
            <a:pPr marL="0" indent="0">
              <a:buNone/>
            </a:pPr>
            <a:r>
              <a:rPr lang="en-GB" sz="2800" dirty="0"/>
              <a:t>INSERT INTO purchases (purchase_value) VALUES (400);</a:t>
            </a:r>
          </a:p>
          <a:p>
            <a:pPr marL="0" indent="0">
              <a:buNone/>
            </a:pPr>
            <a:r>
              <a:rPr lang="en-GB" sz="2800" dirty="0"/>
              <a:t>COMMIT TRANSACTION;</a:t>
            </a:r>
          </a:p>
          <a:p>
            <a:pPr marL="0" indent="0">
              <a:buNone/>
            </a:pPr>
            <a:r>
              <a:rPr lang="en-GB" sz="2800" dirty="0"/>
              <a:t> 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493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Repeatable Read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we want to avoid the changing sum value in process A during the lifespan of the transaction, we can use </a:t>
            </a:r>
            <a:r>
              <a:rPr lang="en-GB" dirty="0" smtClean="0"/>
              <a:t>the repeatable </a:t>
            </a:r>
            <a:r>
              <a:rPr lang="en-GB" dirty="0"/>
              <a:t>read transaction mode.</a:t>
            </a:r>
          </a:p>
        </p:txBody>
      </p:sp>
    </p:spTree>
    <p:extLst>
      <p:ext uri="{BB962C8B-B14F-4D97-AF65-F5344CB8AC3E}">
        <p14:creationId xmlns:p14="http://schemas.microsoft.com/office/powerpoint/2010/main" val="2523902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Repeatable Read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9552" y="1988840"/>
            <a:ext cx="8280920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8336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Repeatable Read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 transaction in process A fill freeze its snapshot of the data and offer consistent values during the life of </a:t>
            </a:r>
            <a:r>
              <a:rPr lang="en-GB" sz="2800" dirty="0" smtClean="0"/>
              <a:t>the transaction</a:t>
            </a:r>
            <a:r>
              <a:rPr lang="en-GB" sz="2800" dirty="0"/>
              <a:t>.</a:t>
            </a:r>
          </a:p>
          <a:p>
            <a:r>
              <a:rPr lang="en-GB" sz="2800" dirty="0"/>
              <a:t>Repeatable reads are not more expensive than the default read commit transaction</a:t>
            </a:r>
            <a:r>
              <a:rPr lang="en-GB" sz="2800" dirty="0" smtClean="0"/>
              <a:t>.</a:t>
            </a:r>
          </a:p>
          <a:p>
            <a:r>
              <a:rPr lang="en-GB" sz="2800" dirty="0" smtClean="0"/>
              <a:t> </a:t>
            </a:r>
            <a:r>
              <a:rPr lang="en-GB" sz="2800" dirty="0"/>
              <a:t>There is no need to </a:t>
            </a:r>
            <a:r>
              <a:rPr lang="en-GB" sz="2800" dirty="0" smtClean="0"/>
              <a:t>worry about </a:t>
            </a:r>
            <a:r>
              <a:rPr lang="en-GB" sz="2800" dirty="0"/>
              <a:t>performance penalties. </a:t>
            </a:r>
            <a:endParaRPr lang="en-GB" sz="2800" dirty="0" smtClean="0"/>
          </a:p>
          <a:p>
            <a:r>
              <a:rPr lang="en-GB" sz="2800" dirty="0" smtClean="0"/>
              <a:t>However</a:t>
            </a:r>
            <a:r>
              <a:rPr lang="en-GB" sz="2800" dirty="0"/>
              <a:t>, applications must be prepared to retry transactions due to </a:t>
            </a:r>
            <a:r>
              <a:rPr lang="en-GB" sz="2800" dirty="0" smtClean="0"/>
              <a:t>serialization failures</a:t>
            </a:r>
            <a:r>
              <a:rPr lang="en-GB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4375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A2 – Repeatable Read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-- Process A2</a:t>
            </a:r>
          </a:p>
          <a:p>
            <a:pPr marL="0" indent="0">
              <a:buNone/>
            </a:pPr>
            <a:r>
              <a:rPr lang="en-GB" sz="2800" dirty="0"/>
              <a:t>BEGIN TRANSACTION ISOLATION LEVEL REPEATABLE READ;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r>
              <a:rPr lang="en-GB" sz="2800" dirty="0"/>
              <a:t>-- Run Process B2 at this point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r>
              <a:rPr lang="en-GB" sz="2800" dirty="0"/>
              <a:t>COMMIT TRANSACTION;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782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B2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17713"/>
            <a:ext cx="8343528" cy="4114800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-- Process B2</a:t>
            </a:r>
          </a:p>
          <a:p>
            <a:pPr marL="0" indent="0">
              <a:buNone/>
            </a:pPr>
            <a:r>
              <a:rPr lang="en-GB" sz="2800" dirty="0"/>
              <a:t>BEGIN TRANSACTION;</a:t>
            </a:r>
          </a:p>
          <a:p>
            <a:pPr marL="0" indent="0">
              <a:buNone/>
            </a:pPr>
            <a:r>
              <a:rPr lang="en-GB" sz="2800" dirty="0"/>
              <a:t>INSERT INTO purchases (purchase_value) VALUES (400);</a:t>
            </a:r>
          </a:p>
          <a:p>
            <a:pPr marL="0" indent="0">
              <a:buNone/>
            </a:pPr>
            <a:r>
              <a:rPr lang="en-GB" sz="2800" dirty="0"/>
              <a:t>COMMIT TRANSACTION;</a:t>
            </a:r>
          </a:p>
          <a:p>
            <a:pPr marL="0" indent="0">
              <a:buNone/>
            </a:pPr>
            <a:r>
              <a:rPr lang="en-GB" sz="2800" dirty="0"/>
              <a:t> 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48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Repeatable Read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512" y="1700808"/>
            <a:ext cx="8856984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9448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A3 – Repeatable Read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-- Process A3</a:t>
            </a:r>
          </a:p>
          <a:p>
            <a:pPr marL="0" indent="0">
              <a:buNone/>
            </a:pPr>
            <a:r>
              <a:rPr lang="en-GB" sz="2800" dirty="0"/>
              <a:t>BEGIN TRANSACTION ISOLATION LEVEL REPEATABLE READ;</a:t>
            </a:r>
          </a:p>
          <a:p>
            <a:pPr marL="0" indent="0">
              <a:buNone/>
            </a:pPr>
            <a:r>
              <a:rPr lang="en-GB" sz="2800" dirty="0"/>
              <a:t>-- Run Process B at this point</a:t>
            </a:r>
          </a:p>
          <a:p>
            <a:pPr marL="0" indent="0">
              <a:buNone/>
            </a:pPr>
            <a:r>
              <a:rPr lang="en-GB" sz="2800" dirty="0"/>
              <a:t>UPDATE purchases SET purchase_value = 600 WHERE purchase_no = 1;</a:t>
            </a:r>
          </a:p>
          <a:p>
            <a:pPr marL="0" indent="0">
              <a:buNone/>
            </a:pPr>
            <a:r>
              <a:rPr lang="en-GB" sz="2800" dirty="0"/>
              <a:t>-- Run Process B at this point</a:t>
            </a:r>
          </a:p>
          <a:p>
            <a:pPr marL="0" indent="0">
              <a:buNone/>
            </a:pPr>
            <a:r>
              <a:rPr lang="en-GB" sz="2800" dirty="0"/>
              <a:t>COMMIT;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362193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B3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-- Process B3</a:t>
            </a:r>
          </a:p>
          <a:p>
            <a:pPr marL="0" indent="0">
              <a:buNone/>
            </a:pPr>
            <a:r>
              <a:rPr lang="en-GB" sz="2800" dirty="0"/>
              <a:t>BEGIN TRANSACTION;</a:t>
            </a:r>
          </a:p>
          <a:p>
            <a:pPr marL="0" indent="0">
              <a:buNone/>
            </a:pPr>
            <a:r>
              <a:rPr lang="en-GB" sz="2800" dirty="0"/>
              <a:t>UPDATE purchases SET purchase_value = 500 WHERE purchase_no = 1;</a:t>
            </a:r>
          </a:p>
          <a:p>
            <a:pPr marL="0" indent="0">
              <a:buNone/>
            </a:pPr>
            <a:r>
              <a:rPr lang="en-GB" sz="2800" dirty="0"/>
              <a:t>-- Run Process </a:t>
            </a:r>
            <a:r>
              <a:rPr lang="en-GB" sz="2800" dirty="0" smtClean="0"/>
              <a:t>A3 </a:t>
            </a:r>
            <a:r>
              <a:rPr lang="en-GB" sz="2800" dirty="0"/>
              <a:t>at this point</a:t>
            </a:r>
          </a:p>
          <a:p>
            <a:pPr marL="0" indent="0">
              <a:buNone/>
            </a:pPr>
            <a:r>
              <a:rPr lang="en-GB" sz="2800" dirty="0"/>
              <a:t>COMMIT;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68330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Repeatable vs Serializable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536" y="1844824"/>
            <a:ext cx="8540502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660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A4 – Repeatable Read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017713"/>
            <a:ext cx="8127504" cy="4114800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-- Process A4</a:t>
            </a:r>
          </a:p>
          <a:p>
            <a:pPr marL="0" indent="0">
              <a:buNone/>
            </a:pPr>
            <a:r>
              <a:rPr lang="en-GB" sz="2800" dirty="0"/>
              <a:t>BEGIN TRANSACTION ISOLATION LEVEL REPEATABLE READ;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r>
              <a:rPr lang="en-GB" sz="2800" dirty="0"/>
              <a:t>INSERT INTO purchases (purchase_value) VALUES (100);</a:t>
            </a:r>
          </a:p>
          <a:p>
            <a:pPr marL="0" indent="0">
              <a:buNone/>
            </a:pPr>
            <a:r>
              <a:rPr lang="en-GB" sz="2800" dirty="0"/>
              <a:t>-- Run process B4 at this point</a:t>
            </a:r>
          </a:p>
          <a:p>
            <a:pPr marL="0" indent="0">
              <a:buNone/>
            </a:pPr>
            <a:r>
              <a:rPr lang="en-GB" sz="2800" dirty="0"/>
              <a:t>COMMIT;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903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B4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-- Process B4</a:t>
            </a:r>
          </a:p>
          <a:p>
            <a:pPr marL="0" indent="0">
              <a:buNone/>
            </a:pPr>
            <a:r>
              <a:rPr lang="en-GB" sz="2800" dirty="0"/>
              <a:t>BEGIN TRANSACTION ISOLATION LEVEL REPEATABLE READ;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r>
              <a:rPr lang="en-GB" sz="2800" dirty="0"/>
              <a:t>INSERT INTO purchases (purchase_value) VALUES(1000);</a:t>
            </a:r>
          </a:p>
          <a:p>
            <a:pPr marL="0" indent="0">
              <a:buNone/>
            </a:pPr>
            <a:r>
              <a:rPr lang="en-GB" sz="2800" dirty="0"/>
              <a:t>COMMIT;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0103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Repeatable vs Serializable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With Repeatable Reads everything </a:t>
            </a:r>
            <a:r>
              <a:rPr lang="en-GB" dirty="0" smtClean="0"/>
              <a:t>works. </a:t>
            </a:r>
          </a:p>
          <a:p>
            <a:r>
              <a:rPr lang="en-GB" dirty="0" smtClean="0"/>
              <a:t>If </a:t>
            </a:r>
            <a:r>
              <a:rPr lang="en-GB" dirty="0"/>
              <a:t>we run the same thing with a Serializable isolation </a:t>
            </a:r>
            <a:r>
              <a:rPr lang="en-GB" dirty="0" smtClean="0"/>
              <a:t>mode: </a:t>
            </a:r>
          </a:p>
          <a:p>
            <a:pPr lvl="1"/>
            <a:r>
              <a:rPr lang="en-GB" dirty="0" smtClean="0"/>
              <a:t>process A </a:t>
            </a:r>
            <a:r>
              <a:rPr lang="en-GB" dirty="0"/>
              <a:t>will error out.</a:t>
            </a:r>
          </a:p>
        </p:txBody>
      </p:sp>
    </p:spTree>
    <p:extLst>
      <p:ext uri="{BB962C8B-B14F-4D97-AF65-F5344CB8AC3E}">
        <p14:creationId xmlns:p14="http://schemas.microsoft.com/office/powerpoint/2010/main" val="2688696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Repeatable vs Serializable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536" y="1916832"/>
            <a:ext cx="8352928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4735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A5 - </a:t>
            </a:r>
            <a:r>
              <a:rPr lang="en-US" dirty="0" err="1" smtClean="0"/>
              <a:t>Serializable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-- Process A5</a:t>
            </a:r>
          </a:p>
          <a:p>
            <a:pPr marL="0" indent="0">
              <a:buNone/>
            </a:pPr>
            <a:r>
              <a:rPr lang="en-GB" sz="2800" dirty="0"/>
              <a:t>BEGIN TRANSACTION ISOLATION LEVEL SERIALIZABLE;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r>
              <a:rPr lang="en-GB" sz="2800" dirty="0"/>
              <a:t>INSERT INTO purchases (purchase_value) VALUES (100);</a:t>
            </a:r>
          </a:p>
          <a:p>
            <a:pPr marL="0" indent="0">
              <a:buNone/>
            </a:pPr>
            <a:r>
              <a:rPr lang="en-GB" sz="2800" dirty="0"/>
              <a:t>-- Run process B5 at this point</a:t>
            </a:r>
          </a:p>
          <a:p>
            <a:pPr marL="0" indent="0">
              <a:buNone/>
            </a:pPr>
            <a:r>
              <a:rPr lang="en-GB" sz="2800" dirty="0"/>
              <a:t>COMMIT;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5887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B5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--Process B5</a:t>
            </a:r>
          </a:p>
          <a:p>
            <a:pPr marL="0" indent="0">
              <a:buNone/>
            </a:pPr>
            <a:r>
              <a:rPr lang="en-GB" sz="2800" dirty="0"/>
              <a:t>BEGIN TRANSACTION ISOLATION LEVEL SERIALIZABLE;</a:t>
            </a:r>
          </a:p>
          <a:p>
            <a:pPr marL="0" indent="0">
              <a:buNone/>
            </a:pPr>
            <a:r>
              <a:rPr lang="en-GB" sz="2800" dirty="0"/>
              <a:t>SELECT SUM(purchase_value) FROM purchases;</a:t>
            </a:r>
          </a:p>
          <a:p>
            <a:pPr marL="0" indent="0">
              <a:buNone/>
            </a:pPr>
            <a:r>
              <a:rPr lang="en-GB" sz="2800" dirty="0"/>
              <a:t>INSERT INTO purchases (purchase_value) VALUES(1000);</a:t>
            </a:r>
          </a:p>
          <a:p>
            <a:pPr marL="0" indent="0">
              <a:buNone/>
            </a:pPr>
            <a:r>
              <a:rPr lang="en-GB" sz="2800" dirty="0"/>
              <a:t>COMMIT;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7812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Repeatable vs Serializable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Both transactions have modified what the other transaction would have read in the select statements. </a:t>
            </a:r>
            <a:endParaRPr lang="en-GB" sz="2800" dirty="0" smtClean="0"/>
          </a:p>
          <a:p>
            <a:r>
              <a:rPr lang="en-GB" sz="2800" dirty="0" smtClean="0"/>
              <a:t>If both would </a:t>
            </a:r>
            <a:r>
              <a:rPr lang="en-GB" sz="2800" dirty="0"/>
              <a:t>allow to commit this would violate the Serializable behaviour, </a:t>
            </a:r>
            <a:endParaRPr lang="en-GB" sz="2800" dirty="0" smtClean="0"/>
          </a:p>
          <a:p>
            <a:pPr lvl="1"/>
            <a:r>
              <a:rPr lang="en-GB" sz="2400" dirty="0" smtClean="0"/>
              <a:t>because </a:t>
            </a:r>
            <a:r>
              <a:rPr lang="en-GB" sz="2400" dirty="0"/>
              <a:t>if they were run one at a time, </a:t>
            </a:r>
            <a:endParaRPr lang="en-GB" sz="2400" dirty="0" smtClean="0"/>
          </a:p>
          <a:p>
            <a:pPr lvl="2"/>
            <a:r>
              <a:rPr lang="en-GB" sz="2000" dirty="0" smtClean="0"/>
              <a:t>one of the </a:t>
            </a:r>
            <a:r>
              <a:rPr lang="en-GB" sz="2000" dirty="0"/>
              <a:t>transactions would have seen the new record inserted by the other transaction.</a:t>
            </a:r>
          </a:p>
        </p:txBody>
      </p:sp>
    </p:spTree>
    <p:extLst>
      <p:ext uri="{BB962C8B-B14F-4D97-AF65-F5344CB8AC3E}">
        <p14:creationId xmlns:p14="http://schemas.microsoft.com/office/powerpoint/2010/main" val="2550724865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1472214984</TotalTime>
  <Words>933</Words>
  <Application>Microsoft Office PowerPoint</Application>
  <PresentationFormat>On-screen Show (4:3)</PresentationFormat>
  <Paragraphs>133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MS PGothic</vt:lpstr>
      <vt:lpstr>MS PGothic</vt:lpstr>
      <vt:lpstr>Tahoma</vt:lpstr>
      <vt:lpstr>Wingdings</vt:lpstr>
      <vt:lpstr>Blends</vt:lpstr>
      <vt:lpstr>Topic 7 – Transaction Isolation Levels in PostgreSQL</vt:lpstr>
      <vt:lpstr>Four Isolation Levels</vt:lpstr>
      <vt:lpstr>Serializable</vt:lpstr>
      <vt:lpstr>Read Repeatable</vt:lpstr>
      <vt:lpstr>Read Committed</vt:lpstr>
      <vt:lpstr>Read Commited (Default Setting)</vt:lpstr>
      <vt:lpstr>Sample Table and Data</vt:lpstr>
      <vt:lpstr>Transaction Exercise</vt:lpstr>
      <vt:lpstr>Read Commited</vt:lpstr>
      <vt:lpstr>Read Commited</vt:lpstr>
      <vt:lpstr>Process A1 – Read Committed</vt:lpstr>
      <vt:lpstr>Process B1</vt:lpstr>
      <vt:lpstr>Repeatable Read</vt:lpstr>
      <vt:lpstr>Repeatable Read</vt:lpstr>
      <vt:lpstr>Repeatable Read</vt:lpstr>
      <vt:lpstr>Process A2 – Repeatable Read</vt:lpstr>
      <vt:lpstr>Process B2</vt:lpstr>
      <vt:lpstr>Repeatable Read</vt:lpstr>
      <vt:lpstr>Process A3 – Repeatable Read</vt:lpstr>
      <vt:lpstr>Process B3</vt:lpstr>
      <vt:lpstr>Read Repeatable vs Serializable</vt:lpstr>
      <vt:lpstr>Process A4 – Repeatable Read</vt:lpstr>
      <vt:lpstr>Process B4</vt:lpstr>
      <vt:lpstr>Read Repeatable vs Serializable</vt:lpstr>
      <vt:lpstr>Read Repeatable vs Serializable</vt:lpstr>
      <vt:lpstr>Process A5 - Serializable</vt:lpstr>
      <vt:lpstr>Process B5</vt:lpstr>
      <vt:lpstr>Read Repeatable vs Serializable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Hole, Stephen</cp:lastModifiedBy>
  <cp:revision>62</cp:revision>
  <cp:lastPrinted>2018-10-31T08:24:02Z</cp:lastPrinted>
  <dcterms:created xsi:type="dcterms:W3CDTF">1996-12-09T10:09:10Z</dcterms:created>
  <dcterms:modified xsi:type="dcterms:W3CDTF">2018-11-28T09:19:06Z</dcterms:modified>
</cp:coreProperties>
</file>