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handoutMasterIdLst>
    <p:handoutMasterId r:id="rId35"/>
  </p:handoutMasterIdLst>
  <p:sldIdLst>
    <p:sldId id="277" r:id="rId2"/>
    <p:sldId id="279" r:id="rId3"/>
    <p:sldId id="263" r:id="rId4"/>
    <p:sldId id="317" r:id="rId5"/>
    <p:sldId id="320" r:id="rId6"/>
    <p:sldId id="318" r:id="rId7"/>
    <p:sldId id="258" r:id="rId8"/>
    <p:sldId id="321" r:id="rId9"/>
    <p:sldId id="264" r:id="rId10"/>
    <p:sldId id="266" r:id="rId11"/>
    <p:sldId id="269" r:id="rId12"/>
    <p:sldId id="271" r:id="rId13"/>
    <p:sldId id="276" r:id="rId14"/>
    <p:sldId id="284" r:id="rId15"/>
    <p:sldId id="285" r:id="rId16"/>
    <p:sldId id="287" r:id="rId17"/>
    <p:sldId id="288" r:id="rId18"/>
    <p:sldId id="289" r:id="rId19"/>
    <p:sldId id="290" r:id="rId20"/>
    <p:sldId id="291" r:id="rId21"/>
    <p:sldId id="294" r:id="rId22"/>
    <p:sldId id="295" r:id="rId23"/>
    <p:sldId id="297" r:id="rId24"/>
    <p:sldId id="299" r:id="rId25"/>
    <p:sldId id="303" r:id="rId26"/>
    <p:sldId id="311" r:id="rId27"/>
    <p:sldId id="315" r:id="rId28"/>
    <p:sldId id="316" r:id="rId29"/>
    <p:sldId id="322" r:id="rId30"/>
    <p:sldId id="262" r:id="rId31"/>
    <p:sldId id="312" r:id="rId32"/>
    <p:sldId id="310" r:id="rId3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93252" autoAdjust="0"/>
  </p:normalViewPr>
  <p:slideViewPr>
    <p:cSldViewPr>
      <p:cViewPr varScale="1">
        <p:scale>
          <a:sx n="76" d="100"/>
          <a:sy n="76" d="100"/>
        </p:scale>
        <p:origin x="58" y="25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031">
            <a:extLst>
              <a:ext uri="{FF2B5EF4-FFF2-40B4-BE49-F238E27FC236}">
                <a16:creationId xmlns:a16="http://schemas.microsoft.com/office/drawing/2014/main" id="{04787990-8A79-46E1-890D-17D98A0DD7F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C7FE56A-7D5D-4B51-950F-C3D50AEA34E5}" type="slidenum">
              <a:rPr lang="en-US" altLang="en-US" sz="1200"/>
              <a:pPr/>
              <a:t>27</a:t>
            </a:fld>
            <a:endParaRPr lang="en-US" altLang="en-US" sz="1200"/>
          </a:p>
        </p:txBody>
      </p:sp>
      <p:sp>
        <p:nvSpPr>
          <p:cNvPr id="35843" name="Rectangle 2">
            <a:extLst>
              <a:ext uri="{FF2B5EF4-FFF2-40B4-BE49-F238E27FC236}">
                <a16:creationId xmlns:a16="http://schemas.microsoft.com/office/drawing/2014/main" id="{150B786B-CCE1-4D9C-A32A-4CD0C3FAB975}"/>
              </a:ext>
            </a:extLst>
          </p:cNvPr>
          <p:cNvSpPr>
            <a:spLocks noGrp="1" noRot="1" noChangeAspect="1" noChangeArrowheads="1" noTextEdit="1"/>
          </p:cNvSpPr>
          <p:nvPr>
            <p:ph type="sldImg"/>
          </p:nvPr>
        </p:nvSpPr>
        <p:spPr>
          <a:xfrm>
            <a:off x="82550" y="730250"/>
            <a:ext cx="6503988" cy="3659188"/>
          </a:xfrm>
          <a:ln/>
        </p:spPr>
      </p:sp>
      <p:sp>
        <p:nvSpPr>
          <p:cNvPr id="35844" name="Rectangle 3">
            <a:extLst>
              <a:ext uri="{FF2B5EF4-FFF2-40B4-BE49-F238E27FC236}">
                <a16:creationId xmlns:a16="http://schemas.microsoft.com/office/drawing/2014/main" id="{DB68EB73-ACAE-4FA7-BFCA-A8F4038CE5E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2933148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031">
            <a:extLst>
              <a:ext uri="{FF2B5EF4-FFF2-40B4-BE49-F238E27FC236}">
                <a16:creationId xmlns:a16="http://schemas.microsoft.com/office/drawing/2014/main" id="{2196397A-D3AD-4B62-B847-30B98F118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635B8EEE-5B23-42D6-A8A4-4A395BE99EC7}" type="slidenum">
              <a:rPr lang="en-US" altLang="en-US" sz="1200"/>
              <a:pPr/>
              <a:t>28</a:t>
            </a:fld>
            <a:endParaRPr lang="en-US" altLang="en-US" sz="1200"/>
          </a:p>
        </p:txBody>
      </p:sp>
      <p:sp>
        <p:nvSpPr>
          <p:cNvPr id="36867" name="Rectangle 2">
            <a:extLst>
              <a:ext uri="{FF2B5EF4-FFF2-40B4-BE49-F238E27FC236}">
                <a16:creationId xmlns:a16="http://schemas.microsoft.com/office/drawing/2014/main" id="{72A79795-4859-470B-99BD-C4DFC9C3B911}"/>
              </a:ext>
            </a:extLst>
          </p:cNvPr>
          <p:cNvSpPr>
            <a:spLocks noGrp="1" noRot="1" noChangeAspect="1" noChangeArrowheads="1" noTextEdit="1"/>
          </p:cNvSpPr>
          <p:nvPr>
            <p:ph type="sldImg"/>
          </p:nvPr>
        </p:nvSpPr>
        <p:spPr>
          <a:xfrm>
            <a:off x="82550" y="730250"/>
            <a:ext cx="6503988" cy="3659188"/>
          </a:xfrm>
          <a:ln/>
        </p:spPr>
      </p:sp>
      <p:sp>
        <p:nvSpPr>
          <p:cNvPr id="36868" name="Rectangle 3">
            <a:extLst>
              <a:ext uri="{FF2B5EF4-FFF2-40B4-BE49-F238E27FC236}">
                <a16:creationId xmlns:a16="http://schemas.microsoft.com/office/drawing/2014/main" id="{9079E5EC-DD3C-441C-B2BA-4C264019851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4071674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178D0679-8649-4243-89D3-4855731791EF}"/>
              </a:ext>
            </a:extLst>
          </p:cNvPr>
          <p:cNvSpPr>
            <a:spLocks noGrp="1" noRot="1" noChangeAspect="1" noTextEdit="1"/>
          </p:cNvSpPr>
          <p:nvPr>
            <p:ph type="sldImg"/>
          </p:nvPr>
        </p:nvSpPr>
        <p:spPr>
          <a:xfrm>
            <a:off x="82550" y="730250"/>
            <a:ext cx="6503988" cy="3659188"/>
          </a:xfrm>
          <a:ln/>
        </p:spPr>
      </p:sp>
      <p:sp>
        <p:nvSpPr>
          <p:cNvPr id="37891" name="Notes Placeholder 2">
            <a:extLst>
              <a:ext uri="{FF2B5EF4-FFF2-40B4-BE49-F238E27FC236}">
                <a16:creationId xmlns:a16="http://schemas.microsoft.com/office/drawing/2014/main" id="{8774CB2A-2E07-4D40-B9C8-9F0507383A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IE" altLang="en-US"/>
          </a:p>
        </p:txBody>
      </p:sp>
      <p:sp>
        <p:nvSpPr>
          <p:cNvPr id="37892" name="Slide Number Placeholder 3">
            <a:extLst>
              <a:ext uri="{FF2B5EF4-FFF2-40B4-BE49-F238E27FC236}">
                <a16:creationId xmlns:a16="http://schemas.microsoft.com/office/drawing/2014/main" id="{B37E792E-44DD-4CFE-9129-B9DD2DAF79B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2F1F658-4503-4EA9-9344-6D24F84ED7F2}" type="slidenum">
              <a:rPr lang="en-US" altLang="en-US" sz="1200"/>
              <a:pPr/>
              <a:t>29</a:t>
            </a:fld>
            <a:endParaRPr lang="en-US" altLang="en-US" sz="1200"/>
          </a:p>
        </p:txBody>
      </p:sp>
    </p:spTree>
    <p:extLst>
      <p:ext uri="{BB962C8B-B14F-4D97-AF65-F5344CB8AC3E}">
        <p14:creationId xmlns:p14="http://schemas.microsoft.com/office/powerpoint/2010/main" val="34942759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08/05/2025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08/05/2025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08/05/2025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08/05/2025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08/05/2025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08/05/2025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08/05/2025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08/05/2025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08/05/2025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08/05/2025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08/05/2025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1-column">
    <p:spTree>
      <p:nvGrpSpPr>
        <p:cNvPr id="1" name=""/>
        <p:cNvGrpSpPr/>
        <p:nvPr/>
      </p:nvGrpSpPr>
      <p:grpSpPr>
        <a:xfrm>
          <a:off x="0" y="0"/>
          <a:ext cx="0" cy="0"/>
          <a:chOff x="0" y="0"/>
          <a:chExt cx="0" cy="0"/>
        </a:xfrm>
      </p:grpSpPr>
      <p:sp>
        <p:nvSpPr>
          <p:cNvPr id="2" name="Title 1"/>
          <p:cNvSpPr>
            <a:spLocks noGrp="1"/>
          </p:cNvSpPr>
          <p:nvPr>
            <p:ph type="title"/>
          </p:nvPr>
        </p:nvSpPr>
        <p:spPr>
          <a:xfrm>
            <a:off x="475488" y="274321"/>
            <a:ext cx="9300353" cy="822960"/>
          </a:xfrm>
        </p:spPr>
        <p:txBody>
          <a:bodyPr/>
          <a:lstStyle>
            <a:lvl1pPr>
              <a:defRPr>
                <a:solidFill>
                  <a:schemeClr val="tx2"/>
                </a:solidFill>
              </a:defRPr>
            </a:lvl1pPr>
          </a:lstStyle>
          <a:p>
            <a:r>
              <a:rPr lang="en-US"/>
              <a:t>Click to edit Master title style</a:t>
            </a:r>
            <a:endParaRPr lang="en-US" dirty="0"/>
          </a:p>
        </p:txBody>
      </p:sp>
      <p:sp>
        <p:nvSpPr>
          <p:cNvPr id="6" name="Text Placeholder 5"/>
          <p:cNvSpPr>
            <a:spLocks noGrp="1"/>
          </p:cNvSpPr>
          <p:nvPr>
            <p:ph type="body" sz="quarter" idx="12" hasCustomPrompt="1"/>
          </p:nvPr>
        </p:nvSpPr>
        <p:spPr>
          <a:xfrm>
            <a:off x="476250" y="1280160"/>
            <a:ext cx="9300353" cy="4707890"/>
          </a:xfrm>
        </p:spPr>
        <p:txBody>
          <a:bodyPr/>
          <a:lstStyle>
            <a:lvl1pPr>
              <a:defRPr>
                <a:solidFill>
                  <a:schemeClr val="tx2"/>
                </a:solidFill>
              </a:defRPr>
            </a:lvl1pPr>
            <a:lvl2pPr>
              <a:buClr>
                <a:schemeClr val="tx2"/>
              </a:buClr>
              <a:defRPr>
                <a:solidFill>
                  <a:schemeClr val="tx2"/>
                </a:solidFill>
              </a:defRPr>
            </a:lvl2pPr>
            <a:lvl3pPr>
              <a:defRPr>
                <a:solidFill>
                  <a:schemeClr val="tx2"/>
                </a:solidFill>
              </a:defRPr>
            </a:lvl3pPr>
            <a:lvl4pPr>
              <a:defRPr>
                <a:solidFill>
                  <a:schemeClr val="tx2"/>
                </a:solidFill>
              </a:defRPr>
            </a:lvl4pPr>
          </a:lstStyle>
          <a:p>
            <a:pPr lvl="0"/>
            <a:r>
              <a:rPr lang="en-US" dirty="0"/>
              <a:t>Edit Master text styles</a:t>
            </a:r>
          </a:p>
          <a:p>
            <a:pPr lvl="1"/>
            <a:r>
              <a:rPr lang="en-US" dirty="0"/>
              <a:t>Second level</a:t>
            </a:r>
          </a:p>
          <a:p>
            <a:pPr lvl="2"/>
            <a:r>
              <a:rPr lang="en-US" dirty="0"/>
              <a:t>Third level</a:t>
            </a:r>
          </a:p>
        </p:txBody>
      </p:sp>
      <p:sp>
        <p:nvSpPr>
          <p:cNvPr id="8" name="Footer Placeholder 9">
            <a:extLst>
              <a:ext uri="{FF2B5EF4-FFF2-40B4-BE49-F238E27FC236}">
                <a16:creationId xmlns:a16="http://schemas.microsoft.com/office/drawing/2014/main" id="{91FFC595-1043-FF47-B12D-DE59D6ECDEAF}"/>
              </a:ext>
            </a:extLst>
          </p:cNvPr>
          <p:cNvSpPr txBox="1">
            <a:spLocks/>
          </p:cNvSpPr>
          <p:nvPr userDrawn="1"/>
        </p:nvSpPr>
        <p:spPr>
          <a:xfrm>
            <a:off x="490549" y="6528816"/>
            <a:ext cx="2072640" cy="2286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900" b="1" dirty="0">
                <a:solidFill>
                  <a:schemeClr val="tx2"/>
                </a:solidFill>
                <a:latin typeface="Arial" panose="020B0604020202020204" pitchFamily="34" charset="0"/>
                <a:cs typeface="Arial" panose="020B0604020202020204" pitchFamily="34" charset="0"/>
              </a:rPr>
              <a:t>McGraw-Hill Education   </a:t>
            </a:r>
            <a:r>
              <a:rPr lang="en-US" sz="900" b="1" spc="0" baseline="0" dirty="0">
                <a:solidFill>
                  <a:schemeClr val="tx2"/>
                </a:solidFill>
                <a:latin typeface="Arial" panose="020B0604020202020204" pitchFamily="34" charset="0"/>
                <a:cs typeface="Arial" panose="020B0604020202020204" pitchFamily="34" charset="0"/>
              </a:rPr>
              <a:t>|</a:t>
            </a:r>
            <a:endParaRPr lang="en-US" sz="900" dirty="0">
              <a:solidFill>
                <a:schemeClr val="tx2"/>
              </a:solidFill>
              <a:latin typeface="Arial" panose="020B0604020202020204" pitchFamily="34" charset="0"/>
              <a:cs typeface="Arial" panose="020B0604020202020204" pitchFamily="34" charset="0"/>
            </a:endParaRPr>
          </a:p>
        </p:txBody>
      </p:sp>
      <p:sp>
        <p:nvSpPr>
          <p:cNvPr id="9" name="Footer Placeholder 4"/>
          <p:cNvSpPr>
            <a:spLocks noGrp="1"/>
          </p:cNvSpPr>
          <p:nvPr>
            <p:ph type="ftr" sz="quarter" idx="3"/>
          </p:nvPr>
        </p:nvSpPr>
        <p:spPr>
          <a:xfrm>
            <a:off x="2487801" y="6528816"/>
            <a:ext cx="7315200" cy="228600"/>
          </a:xfrm>
          <a:prstGeom prst="rect">
            <a:avLst/>
          </a:prstGeom>
        </p:spPr>
        <p:txBody>
          <a:bodyPr vert="horz" lIns="91440" tIns="45720" rIns="91440" bIns="45720" rtlCol="0" anchor="ctr"/>
          <a:lstStyle>
            <a:lvl1pPr algn="l">
              <a:defRPr sz="900">
                <a:solidFill>
                  <a:schemeClr val="tx2"/>
                </a:solidFill>
              </a:defRPr>
            </a:lvl1pPr>
          </a:lstStyle>
          <a:p>
            <a:r>
              <a:rPr lang="en-US" dirty="0"/>
              <a:t>Seal &amp; Rohde Management Accounting 6</a:t>
            </a:r>
            <a:r>
              <a:rPr lang="en-US" baseline="30000" dirty="0"/>
              <a:t>th</a:t>
            </a:r>
            <a:r>
              <a:rPr lang="en-US" dirty="0"/>
              <a:t> edition © 2018</a:t>
            </a:r>
          </a:p>
        </p:txBody>
      </p:sp>
      <p:sp>
        <p:nvSpPr>
          <p:cNvPr id="10" name="Slide Number Placeholder 5"/>
          <p:cNvSpPr>
            <a:spLocks noGrp="1"/>
          </p:cNvSpPr>
          <p:nvPr>
            <p:ph type="sldNum" sz="quarter" idx="4"/>
          </p:nvPr>
        </p:nvSpPr>
        <p:spPr>
          <a:xfrm>
            <a:off x="10436045" y="6528815"/>
            <a:ext cx="1278151" cy="228600"/>
          </a:xfrm>
          <a:prstGeom prst="rect">
            <a:avLst/>
          </a:prstGeom>
        </p:spPr>
        <p:txBody>
          <a:bodyPr vert="horz" lIns="91440" tIns="45720" rIns="91440" bIns="45720" rtlCol="0" anchor="ctr"/>
          <a:lstStyle>
            <a:lvl1pPr algn="r">
              <a:defRPr sz="900">
                <a:solidFill>
                  <a:schemeClr val="tx2"/>
                </a:solidFill>
              </a:defRPr>
            </a:lvl1pPr>
          </a:lstStyle>
          <a:p>
            <a:fld id="{40BFEAB2-FD83-41F2-9787-AD5D1A1760CD}" type="slidenum">
              <a:rPr lang="en-US" smtClean="0"/>
              <a:pPr/>
              <a:t>‹#›</a:t>
            </a:fld>
            <a:endParaRPr lang="en-US" dirty="0"/>
          </a:p>
        </p:txBody>
      </p:sp>
    </p:spTree>
    <p:extLst>
      <p:ext uri="{BB962C8B-B14F-4D97-AF65-F5344CB8AC3E}">
        <p14:creationId xmlns:p14="http://schemas.microsoft.com/office/powerpoint/2010/main" val="2211357688"/>
      </p:ext>
    </p:extLst>
  </p:cSld>
  <p:clrMapOvr>
    <a:masterClrMapping/>
  </p:clrMapOvr>
  <p:extLst>
    <p:ext uri="{DCECCB84-F9BA-43D5-87BE-67443E8EF086}">
      <p15:sldGuideLst xmlns:p15="http://schemas.microsoft.com/office/powerpoint/2012/main">
        <p15:guide id="1" orient="horz" pos="3772">
          <p15:clr>
            <a:srgbClr val="FBAE40"/>
          </p15:clr>
        </p15:guide>
        <p15:guide id="2" orient="horz" pos="804">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08/05/2025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image" Target="../media/image4.jpeg"/><Relationship Id="rId1" Type="http://schemas.openxmlformats.org/officeDocument/2006/relationships/slideLayout" Target="../slideLayouts/slideLayout6.xml"/><Relationship Id="rId4" Type="http://schemas.openxmlformats.org/officeDocument/2006/relationships/image" Target="../media/image5.emf"/></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oleObject" Target="../embeddings/oleObject2.bin"/><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oleObject" Target="../embeddings/oleObject3.bin"/><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oleObject" Target="../embeddings/oleObject4.bin"/><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oleObject" Target="../embeddings/oleObject5.bin"/><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oleObject" Target="../embeddings/oleObject6.bin"/><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oleObject" Target="../embeddings/oleObject7.bin"/><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oleObject" Target="../embeddings/oleObject8.bin"/><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oleObject" Target="../embeddings/oleObject9.bin"/><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oleObject" Target="../embeddings/oleObject10.bin"/><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oleObject" Target="../embeddings/oleObject11.bin"/><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oleObject" Target="../embeddings/oleObject12.bin"/><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oleObject" Target="../embeddings/oleObject13.bin"/><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oleObject" Target="../embeddings/oleObject14.bin"/><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oleObject" Target="../embeddings/oleObject15.bin"/><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oleObject" Target="../embeddings/oleObject16.bin"/><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2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LCBB5010_LON </a:t>
            </a:r>
          </a:p>
        </p:txBody>
      </p:sp>
      <p:sp>
        <p:nvSpPr>
          <p:cNvPr id="6147" name="Subtitle 4"/>
          <p:cNvSpPr>
            <a:spLocks noGrp="1"/>
          </p:cNvSpPr>
          <p:nvPr>
            <p:ph type="subTitle" idx="1"/>
          </p:nvPr>
        </p:nvSpPr>
        <p:spPr>
          <a:xfrm>
            <a:off x="2063552" y="1785458"/>
            <a:ext cx="8249000" cy="4164493"/>
          </a:xfrm>
        </p:spPr>
        <p:txBody>
          <a:bodyPr/>
          <a:lstStyle/>
          <a:p>
            <a:pPr eaLnBrk="1" hangingPunct="1"/>
            <a:r>
              <a:rPr lang="en-GB" altLang="en-US" sz="3600" b="1" dirty="0">
                <a:solidFill>
                  <a:schemeClr val="accent2"/>
                </a:solidFill>
              </a:rPr>
              <a:t>Management Accounting for Managers  </a:t>
            </a:r>
          </a:p>
          <a:p>
            <a:pPr eaLnBrk="1" hangingPunct="1"/>
            <a:r>
              <a:rPr lang="en-GB" altLang="en-US" sz="3600" dirty="0">
                <a:solidFill>
                  <a:schemeClr val="accent2"/>
                </a:solidFill>
              </a:rPr>
              <a:t>Week 6</a:t>
            </a:r>
          </a:p>
          <a:p>
            <a:pPr eaLnBrk="1" hangingPunct="1"/>
            <a:r>
              <a:rPr lang="en-GB" altLang="en-US" sz="4800" b="1" dirty="0">
                <a:solidFill>
                  <a:schemeClr val="accent2"/>
                </a:solidFill>
              </a:rPr>
              <a:t> Profit reporting under variable costing and absorption costing</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b="1" dirty="0"/>
              <a:t>Learning Outcomes; by the end of this session you should be able to: </a:t>
            </a:r>
          </a:p>
        </p:txBody>
      </p:sp>
      <p:sp>
        <p:nvSpPr>
          <p:cNvPr id="3" name="Content Placeholder 2"/>
          <p:cNvSpPr>
            <a:spLocks noGrp="1"/>
          </p:cNvSpPr>
          <p:nvPr>
            <p:ph idx="1"/>
          </p:nvPr>
        </p:nvSpPr>
        <p:spPr>
          <a:xfrm>
            <a:off x="1199455" y="1410325"/>
            <a:ext cx="9409277" cy="3917032"/>
          </a:xfrm>
        </p:spPr>
        <p:txBody>
          <a:bodyPr>
            <a:normAutofit lnSpcReduction="10000"/>
          </a:bodyPr>
          <a:lstStyle/>
          <a:p>
            <a:r>
              <a:rPr lang="en-GB" dirty="0"/>
              <a:t>Explain how variable costing differs from absorption costing and compute the unit product cost under each method </a:t>
            </a:r>
          </a:p>
          <a:p>
            <a:r>
              <a:rPr lang="en-GB" dirty="0"/>
              <a:t>Describe how fixed manufacturing overhead costs are deferred in inventory and released from inventory under absorption costing.</a:t>
            </a:r>
          </a:p>
          <a:p>
            <a:r>
              <a:rPr lang="en-GB" dirty="0"/>
              <a:t>Explain the advantages and limitations of both the variable and absorption costing methods.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08/05/2025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6" name="Rectangle 5">
            <a:extLst>
              <a:ext uri="{FF2B5EF4-FFF2-40B4-BE49-F238E27FC236}">
                <a16:creationId xmlns:a16="http://schemas.microsoft.com/office/drawing/2014/main" id="{980D27F8-92FA-DD49-9493-FC1C81382571}"/>
              </a:ext>
            </a:extLst>
          </p:cNvPr>
          <p:cNvSpPr/>
          <p:nvPr/>
        </p:nvSpPr>
        <p:spPr>
          <a:xfrm>
            <a:off x="3629879" y="5750720"/>
            <a:ext cx="5894412" cy="276999"/>
          </a:xfrm>
          <a:prstGeom prst="rect">
            <a:avLst/>
          </a:prstGeom>
        </p:spPr>
        <p:txBody>
          <a:bodyPr wrap="square">
            <a:spAutoFit/>
          </a:bodyPr>
          <a:lstStyle/>
          <a:p>
            <a:r>
              <a:rPr lang="en-US" sz="1200" dirty="0">
                <a:solidFill>
                  <a:schemeClr val="accent2"/>
                </a:solidFill>
              </a:rPr>
              <a:t>McGraw-Hill Education | Seal &amp; Rohde Management Accounting 6</a:t>
            </a:r>
            <a:r>
              <a:rPr lang="en-US" sz="1200" baseline="30000" dirty="0">
                <a:solidFill>
                  <a:schemeClr val="accent2"/>
                </a:solidFill>
              </a:rPr>
              <a:t>th</a:t>
            </a:r>
            <a:r>
              <a:rPr lang="en-US" sz="1200" dirty="0">
                <a:solidFill>
                  <a:schemeClr val="accent2"/>
                </a:solidFill>
              </a:rPr>
              <a:t> edition © 2018</a:t>
            </a:r>
          </a:p>
        </p:txBody>
      </p:sp>
    </p:spTree>
    <p:extLst>
      <p:ext uri="{BB962C8B-B14F-4D97-AF65-F5344CB8AC3E}">
        <p14:creationId xmlns:p14="http://schemas.microsoft.com/office/powerpoint/2010/main" val="4028481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5FF78499-A5EE-4950-A43E-256163BA88DB}"/>
              </a:ext>
            </a:extLst>
          </p:cNvPr>
          <p:cNvSpPr>
            <a:spLocks noGrp="1" noChangeArrowheads="1"/>
          </p:cNvSpPr>
          <p:nvPr>
            <p:ph type="title"/>
          </p:nvPr>
        </p:nvSpPr>
        <p:spPr>
          <a:xfrm>
            <a:off x="2209800" y="333375"/>
            <a:ext cx="7990656"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Variable Costing</a:t>
            </a:r>
          </a:p>
        </p:txBody>
      </p:sp>
      <p:grpSp>
        <p:nvGrpSpPr>
          <p:cNvPr id="3076" name="Group 16">
            <a:extLst>
              <a:ext uri="{FF2B5EF4-FFF2-40B4-BE49-F238E27FC236}">
                <a16:creationId xmlns:a16="http://schemas.microsoft.com/office/drawing/2014/main" id="{E6C29774-D96E-4137-8A30-D7BA16DDC792}"/>
              </a:ext>
            </a:extLst>
          </p:cNvPr>
          <p:cNvGrpSpPr>
            <a:grpSpLocks/>
          </p:cNvGrpSpPr>
          <p:nvPr/>
        </p:nvGrpSpPr>
        <p:grpSpPr bwMode="auto">
          <a:xfrm>
            <a:off x="2667000" y="1689100"/>
            <a:ext cx="5943600" cy="2819400"/>
            <a:chOff x="720" y="960"/>
            <a:chExt cx="3744" cy="1776"/>
          </a:xfrm>
          <a:solidFill>
            <a:schemeClr val="bg1"/>
          </a:solidFill>
        </p:grpSpPr>
        <p:sp>
          <p:nvSpPr>
            <p:cNvPr id="3080" name="Freeform 7">
              <a:extLst>
                <a:ext uri="{FF2B5EF4-FFF2-40B4-BE49-F238E27FC236}">
                  <a16:creationId xmlns:a16="http://schemas.microsoft.com/office/drawing/2014/main" id="{AFBD2BD1-E7CE-4560-BFB3-C4B447B2A4E1}"/>
                </a:ext>
              </a:extLst>
            </p:cNvPr>
            <p:cNvSpPr>
              <a:spLocks/>
            </p:cNvSpPr>
            <p:nvPr/>
          </p:nvSpPr>
          <p:spPr bwMode="auto">
            <a:xfrm flipH="1">
              <a:off x="720" y="960"/>
              <a:ext cx="3744" cy="1776"/>
            </a:xfrm>
            <a:custGeom>
              <a:avLst/>
              <a:gdLst>
                <a:gd name="T0" fmla="*/ 38 w 11600"/>
                <a:gd name="T1" fmla="*/ 1 h 10362"/>
                <a:gd name="T2" fmla="*/ 38 w 11600"/>
                <a:gd name="T3" fmla="*/ 1 h 10362"/>
                <a:gd name="T4" fmla="*/ 39 w 11600"/>
                <a:gd name="T5" fmla="*/ 1 h 10362"/>
                <a:gd name="T6" fmla="*/ 39 w 11600"/>
                <a:gd name="T7" fmla="*/ 1 h 10362"/>
                <a:gd name="T8" fmla="*/ 40 w 11600"/>
                <a:gd name="T9" fmla="*/ 1 h 10362"/>
                <a:gd name="T10" fmla="*/ 40 w 11600"/>
                <a:gd name="T11" fmla="*/ 1 h 10362"/>
                <a:gd name="T12" fmla="*/ 40 w 11600"/>
                <a:gd name="T13" fmla="*/ 1 h 10362"/>
                <a:gd name="T14" fmla="*/ 40 w 11600"/>
                <a:gd name="T15" fmla="*/ 1 h 10362"/>
                <a:gd name="T16" fmla="*/ 41 w 11600"/>
                <a:gd name="T17" fmla="*/ 1 h 10362"/>
                <a:gd name="T18" fmla="*/ 41 w 11600"/>
                <a:gd name="T19" fmla="*/ 1 h 10362"/>
                <a:gd name="T20" fmla="*/ 41 w 11600"/>
                <a:gd name="T21" fmla="*/ 0 h 10362"/>
                <a:gd name="T22" fmla="*/ 41 w 11600"/>
                <a:gd name="T23" fmla="*/ 0 h 10362"/>
                <a:gd name="T24" fmla="*/ 40 w 11600"/>
                <a:gd name="T25" fmla="*/ 0 h 10362"/>
                <a:gd name="T26" fmla="*/ 40 w 11600"/>
                <a:gd name="T27" fmla="*/ 0 h 10362"/>
                <a:gd name="T28" fmla="*/ 40 w 11600"/>
                <a:gd name="T29" fmla="*/ 0 h 10362"/>
                <a:gd name="T30" fmla="*/ 40 w 11600"/>
                <a:gd name="T31" fmla="*/ 0 h 10362"/>
                <a:gd name="T32" fmla="*/ 39 w 11600"/>
                <a:gd name="T33" fmla="*/ 0 h 10362"/>
                <a:gd name="T34" fmla="*/ 39 w 11600"/>
                <a:gd name="T35" fmla="*/ 0 h 10362"/>
                <a:gd name="T36" fmla="*/ 38 w 11600"/>
                <a:gd name="T37" fmla="*/ 0 h 10362"/>
                <a:gd name="T38" fmla="*/ 38 w 11600"/>
                <a:gd name="T39" fmla="*/ 0 h 10362"/>
                <a:gd name="T40" fmla="*/ 3 w 11600"/>
                <a:gd name="T41" fmla="*/ 0 h 10362"/>
                <a:gd name="T42" fmla="*/ 2 w 11600"/>
                <a:gd name="T43" fmla="*/ 0 h 10362"/>
                <a:gd name="T44" fmla="*/ 2 w 11600"/>
                <a:gd name="T45" fmla="*/ 0 h 10362"/>
                <a:gd name="T46" fmla="*/ 1 w 11600"/>
                <a:gd name="T47" fmla="*/ 0 h 10362"/>
                <a:gd name="T48" fmla="*/ 1 w 11600"/>
                <a:gd name="T49" fmla="*/ 0 h 10362"/>
                <a:gd name="T50" fmla="*/ 1 w 11600"/>
                <a:gd name="T51" fmla="*/ 0 h 10362"/>
                <a:gd name="T52" fmla="*/ 0 w 11600"/>
                <a:gd name="T53" fmla="*/ 0 h 10362"/>
                <a:gd name="T54" fmla="*/ 0 w 11600"/>
                <a:gd name="T55" fmla="*/ 0 h 10362"/>
                <a:gd name="T56" fmla="*/ 0 w 11600"/>
                <a:gd name="T57" fmla="*/ 0 h 10362"/>
                <a:gd name="T58" fmla="*/ 0 w 11600"/>
                <a:gd name="T59" fmla="*/ 0 h 10362"/>
                <a:gd name="T60" fmla="*/ 0 w 11600"/>
                <a:gd name="T61" fmla="*/ 1 h 10362"/>
                <a:gd name="T62" fmla="*/ 0 w 11600"/>
                <a:gd name="T63" fmla="*/ 1 h 10362"/>
                <a:gd name="T64" fmla="*/ 0 w 11600"/>
                <a:gd name="T65" fmla="*/ 1 h 10362"/>
                <a:gd name="T66" fmla="*/ 0 w 11600"/>
                <a:gd name="T67" fmla="*/ 1 h 10362"/>
                <a:gd name="T68" fmla="*/ 1 w 11600"/>
                <a:gd name="T69" fmla="*/ 1 h 10362"/>
                <a:gd name="T70" fmla="*/ 1 w 11600"/>
                <a:gd name="T71" fmla="*/ 1 h 10362"/>
                <a:gd name="T72" fmla="*/ 2 w 11600"/>
                <a:gd name="T73" fmla="*/ 1 h 10362"/>
                <a:gd name="T74" fmla="*/ 2 w 11600"/>
                <a:gd name="T75" fmla="*/ 1 h 10362"/>
                <a:gd name="T76" fmla="*/ 2 w 11600"/>
                <a:gd name="T77" fmla="*/ 1 h 10362"/>
                <a:gd name="T78" fmla="*/ 3 w 11600"/>
                <a:gd name="T79" fmla="*/ 1 h 10362"/>
                <a:gd name="T80" fmla="*/ 9 w 11600"/>
                <a:gd name="T81" fmla="*/ 1 h 10362"/>
                <a:gd name="T82" fmla="*/ 4 w 11600"/>
                <a:gd name="T83" fmla="*/ 2 h 10362"/>
                <a:gd name="T84" fmla="*/ 14 w 11600"/>
                <a:gd name="T85" fmla="*/ 1 h 10362"/>
                <a:gd name="T86" fmla="*/ 38 w 11600"/>
                <a:gd name="T87" fmla="*/ 1 h 1036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600"/>
                <a:gd name="T133" fmla="*/ 0 h 10362"/>
                <a:gd name="T134" fmla="*/ 11600 w 11600"/>
                <a:gd name="T135" fmla="*/ 10362 h 1036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600" h="10362">
                  <a:moveTo>
                    <a:pt x="10824" y="7780"/>
                  </a:moveTo>
                  <a:lnTo>
                    <a:pt x="10961" y="7762"/>
                  </a:lnTo>
                  <a:lnTo>
                    <a:pt x="11095" y="7723"/>
                  </a:lnTo>
                  <a:lnTo>
                    <a:pt x="11212" y="7653"/>
                  </a:lnTo>
                  <a:lnTo>
                    <a:pt x="11328" y="7568"/>
                  </a:lnTo>
                  <a:lnTo>
                    <a:pt x="11417" y="7461"/>
                  </a:lnTo>
                  <a:lnTo>
                    <a:pt x="11502" y="7344"/>
                  </a:lnTo>
                  <a:lnTo>
                    <a:pt x="11550" y="7208"/>
                  </a:lnTo>
                  <a:lnTo>
                    <a:pt x="11580" y="7072"/>
                  </a:lnTo>
                  <a:lnTo>
                    <a:pt x="11600" y="6975"/>
                  </a:lnTo>
                  <a:lnTo>
                    <a:pt x="11600" y="797"/>
                  </a:lnTo>
                  <a:lnTo>
                    <a:pt x="11580" y="660"/>
                  </a:lnTo>
                  <a:lnTo>
                    <a:pt x="11542" y="524"/>
                  </a:lnTo>
                  <a:lnTo>
                    <a:pt x="11484" y="408"/>
                  </a:lnTo>
                  <a:lnTo>
                    <a:pt x="11395" y="290"/>
                  </a:lnTo>
                  <a:lnTo>
                    <a:pt x="11299" y="184"/>
                  </a:lnTo>
                  <a:lnTo>
                    <a:pt x="11183" y="98"/>
                  </a:lnTo>
                  <a:lnTo>
                    <a:pt x="11068" y="39"/>
                  </a:lnTo>
                  <a:lnTo>
                    <a:pt x="10931" y="10"/>
                  </a:lnTo>
                  <a:lnTo>
                    <a:pt x="10824" y="0"/>
                  </a:lnTo>
                  <a:lnTo>
                    <a:pt x="766" y="0"/>
                  </a:lnTo>
                  <a:lnTo>
                    <a:pt x="631" y="19"/>
                  </a:lnTo>
                  <a:lnTo>
                    <a:pt x="505" y="69"/>
                  </a:lnTo>
                  <a:lnTo>
                    <a:pt x="379" y="126"/>
                  </a:lnTo>
                  <a:lnTo>
                    <a:pt x="273" y="213"/>
                  </a:lnTo>
                  <a:lnTo>
                    <a:pt x="175" y="320"/>
                  </a:lnTo>
                  <a:lnTo>
                    <a:pt x="98" y="436"/>
                  </a:lnTo>
                  <a:lnTo>
                    <a:pt x="40" y="563"/>
                  </a:lnTo>
                  <a:lnTo>
                    <a:pt x="11" y="709"/>
                  </a:lnTo>
                  <a:lnTo>
                    <a:pt x="0" y="797"/>
                  </a:lnTo>
                  <a:lnTo>
                    <a:pt x="0" y="6975"/>
                  </a:lnTo>
                  <a:lnTo>
                    <a:pt x="20" y="7112"/>
                  </a:lnTo>
                  <a:lnTo>
                    <a:pt x="59" y="7248"/>
                  </a:lnTo>
                  <a:lnTo>
                    <a:pt x="118" y="7383"/>
                  </a:lnTo>
                  <a:lnTo>
                    <a:pt x="203" y="7498"/>
                  </a:lnTo>
                  <a:lnTo>
                    <a:pt x="291" y="7586"/>
                  </a:lnTo>
                  <a:lnTo>
                    <a:pt x="417" y="7674"/>
                  </a:lnTo>
                  <a:lnTo>
                    <a:pt x="535" y="7732"/>
                  </a:lnTo>
                  <a:lnTo>
                    <a:pt x="670" y="7771"/>
                  </a:lnTo>
                  <a:lnTo>
                    <a:pt x="766" y="7780"/>
                  </a:lnTo>
                  <a:lnTo>
                    <a:pt x="2454" y="7780"/>
                  </a:lnTo>
                  <a:lnTo>
                    <a:pt x="1155" y="10362"/>
                  </a:lnTo>
                  <a:lnTo>
                    <a:pt x="3918" y="7780"/>
                  </a:lnTo>
                  <a:lnTo>
                    <a:pt x="10824" y="7780"/>
                  </a:lnTo>
                  <a:close/>
                </a:path>
              </a:pathLst>
            </a:custGeom>
            <a:grpFill/>
            <a:ln w="0">
              <a:solidFill>
                <a:srgbClr val="000000"/>
              </a:solidFill>
              <a:prstDash val="solid"/>
              <a:round/>
              <a:headEnd/>
              <a:tailEnd/>
            </a:ln>
          </p:spPr>
          <p:txBody>
            <a:bodyPr/>
            <a:lstStyle/>
            <a:p>
              <a:endParaRPr lang="en-GB"/>
            </a:p>
          </p:txBody>
        </p:sp>
        <p:sp>
          <p:nvSpPr>
            <p:cNvPr id="3081" name="Text Box 8">
              <a:extLst>
                <a:ext uri="{FF2B5EF4-FFF2-40B4-BE49-F238E27FC236}">
                  <a16:creationId xmlns:a16="http://schemas.microsoft.com/office/drawing/2014/main" id="{B983D76F-C8EC-4CB1-A6CD-CB2AAC34D09F}"/>
                </a:ext>
              </a:extLst>
            </p:cNvPr>
            <p:cNvSpPr txBox="1">
              <a:spLocks noChangeArrowheads="1"/>
            </p:cNvSpPr>
            <p:nvPr/>
          </p:nvSpPr>
          <p:spPr bwMode="auto">
            <a:xfrm>
              <a:off x="813" y="1199"/>
              <a:ext cx="3555" cy="8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a:latin typeface="Arial" panose="020B0604020202020204" pitchFamily="34" charset="0"/>
                </a:rPr>
                <a:t>The only costs of driving my car</a:t>
              </a:r>
              <a:br>
                <a:rPr lang="en-US" altLang="en-US" sz="2800" b="1">
                  <a:latin typeface="Arial" panose="020B0604020202020204" pitchFamily="34" charset="0"/>
                </a:rPr>
              </a:br>
              <a:r>
                <a:rPr lang="en-US" altLang="en-US" sz="2800" b="1">
                  <a:latin typeface="Arial" panose="020B0604020202020204" pitchFamily="34" charset="0"/>
                </a:rPr>
                <a:t>on a 200-mile trip today are</a:t>
              </a:r>
              <a:br>
                <a:rPr lang="en-US" altLang="en-US" sz="2800" b="1">
                  <a:latin typeface="Arial" panose="020B0604020202020204" pitchFamily="34" charset="0"/>
                </a:rPr>
              </a:br>
              <a:r>
                <a:rPr lang="en-US" altLang="en-US" sz="2800" b="1">
                  <a:latin typeface="Arial" panose="020B0604020202020204" pitchFamily="34" charset="0"/>
                </a:rPr>
                <a:t>£12 for petrol.</a:t>
              </a:r>
              <a:endParaRPr lang="en-US" altLang="en-US" sz="2800">
                <a:latin typeface="Times New Roman" panose="02020603050405020304" pitchFamily="18" charset="0"/>
              </a:endParaRPr>
            </a:p>
          </p:txBody>
        </p:sp>
      </p:grpSp>
      <p:grpSp>
        <p:nvGrpSpPr>
          <p:cNvPr id="3077" name="Group 15">
            <a:extLst>
              <a:ext uri="{FF2B5EF4-FFF2-40B4-BE49-F238E27FC236}">
                <a16:creationId xmlns:a16="http://schemas.microsoft.com/office/drawing/2014/main" id="{75D97FB2-5089-45A5-AEF4-21ABFC271DC9}"/>
              </a:ext>
            </a:extLst>
          </p:cNvPr>
          <p:cNvGrpSpPr>
            <a:grpSpLocks/>
          </p:cNvGrpSpPr>
          <p:nvPr/>
        </p:nvGrpSpPr>
        <p:grpSpPr bwMode="auto">
          <a:xfrm>
            <a:off x="2537480" y="3514725"/>
            <a:ext cx="3200400" cy="1987550"/>
            <a:chOff x="624" y="2880"/>
            <a:chExt cx="2016" cy="1252"/>
          </a:xfrm>
        </p:grpSpPr>
        <p:sp>
          <p:nvSpPr>
            <p:cNvPr id="3078" name="Freeform 12" descr="Blue tissue paper">
              <a:extLst>
                <a:ext uri="{FF2B5EF4-FFF2-40B4-BE49-F238E27FC236}">
                  <a16:creationId xmlns:a16="http://schemas.microsoft.com/office/drawing/2014/main" id="{3149ACE1-069C-4849-8EFE-DA514B4B5DE3}"/>
                </a:ext>
              </a:extLst>
            </p:cNvPr>
            <p:cNvSpPr>
              <a:spLocks/>
            </p:cNvSpPr>
            <p:nvPr/>
          </p:nvSpPr>
          <p:spPr bwMode="auto">
            <a:xfrm>
              <a:off x="624" y="2880"/>
              <a:ext cx="2016" cy="1252"/>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1 w 14403"/>
                <a:gd name="T37" fmla="*/ 0 h 10365"/>
                <a:gd name="T38" fmla="*/ 1 w 14403"/>
                <a:gd name="T39" fmla="*/ 0 h 10365"/>
                <a:gd name="T40" fmla="*/ 1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1 w 14403"/>
                <a:gd name="T61" fmla="*/ 0 h 10365"/>
                <a:gd name="T62" fmla="*/ 1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2"/>
              <a:srcRect/>
              <a:tile tx="0" ty="0" sx="100000" sy="100000" flip="none" algn="tl"/>
            </a:blipFill>
            <a:ln w="0">
              <a:solidFill>
                <a:srgbClr val="000000"/>
              </a:solidFill>
              <a:prstDash val="solid"/>
              <a:round/>
              <a:headEnd/>
              <a:tailEnd/>
            </a:ln>
          </p:spPr>
          <p:txBody>
            <a:bodyPr/>
            <a:lstStyle/>
            <a:p>
              <a:endParaRPr lang="en-GB"/>
            </a:p>
          </p:txBody>
        </p:sp>
        <p:sp>
          <p:nvSpPr>
            <p:cNvPr id="3079" name="Text Box 13">
              <a:extLst>
                <a:ext uri="{FF2B5EF4-FFF2-40B4-BE49-F238E27FC236}">
                  <a16:creationId xmlns:a16="http://schemas.microsoft.com/office/drawing/2014/main" id="{2BA473F0-E81A-4D5A-ADA6-F3B7CBB5EAFA}"/>
                </a:ext>
              </a:extLst>
            </p:cNvPr>
            <p:cNvSpPr txBox="1">
              <a:spLocks noChangeArrowheads="1"/>
            </p:cNvSpPr>
            <p:nvPr/>
          </p:nvSpPr>
          <p:spPr bwMode="auto">
            <a:xfrm>
              <a:off x="1152" y="3244"/>
              <a:ext cx="988"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Variable</a:t>
              </a:r>
              <a:br>
                <a:rPr lang="en-US" altLang="en-US" sz="2800" b="1" dirty="0">
                  <a:latin typeface="Arial" panose="020B0604020202020204" pitchFamily="34" charset="0"/>
                </a:rPr>
              </a:br>
              <a:r>
                <a:rPr lang="en-US" altLang="en-US" sz="2800" b="1" dirty="0">
                  <a:latin typeface="Arial" panose="020B0604020202020204" pitchFamily="34" charset="0"/>
                </a:rPr>
                <a:t>Costing</a:t>
              </a:r>
            </a:p>
          </p:txBody>
        </p:sp>
      </p:gr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3</a:t>
            </a:fld>
            <a:endParaRPr lang="en-GB" altLang="en-US"/>
          </a:p>
        </p:txBody>
      </p:sp>
      <p:sp>
        <p:nvSpPr>
          <p:cNvPr id="2" name="TextBox 1">
            <a:extLst>
              <a:ext uri="{FF2B5EF4-FFF2-40B4-BE49-F238E27FC236}">
                <a16:creationId xmlns:a16="http://schemas.microsoft.com/office/drawing/2014/main" id="{2022857E-4A61-E046-B974-CD8DCF969F9A}"/>
              </a:ext>
            </a:extLst>
          </p:cNvPr>
          <p:cNvSpPr txBox="1"/>
          <p:nvPr/>
        </p:nvSpPr>
        <p:spPr>
          <a:xfrm>
            <a:off x="6481011" y="5017168"/>
            <a:ext cx="3632726" cy="400110"/>
          </a:xfrm>
          <a:prstGeom prst="rect">
            <a:avLst/>
          </a:prstGeom>
          <a:noFill/>
        </p:spPr>
        <p:txBody>
          <a:bodyPr wrap="none" rtlCol="0">
            <a:spAutoFit/>
          </a:bodyPr>
          <a:lstStyle/>
          <a:p>
            <a:r>
              <a:rPr lang="en-US" sz="2000" b="1" dirty="0"/>
              <a:t>Focuses on additional costs</a:t>
            </a:r>
          </a:p>
        </p:txBody>
      </p:sp>
    </p:spTree>
    <p:extLst>
      <p:ext uri="{BB962C8B-B14F-4D97-AF65-F5344CB8AC3E}">
        <p14:creationId xmlns:p14="http://schemas.microsoft.com/office/powerpoint/2010/main" val="349332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C8B7D53E-267E-4D51-B7BC-551A7880B465}"/>
              </a:ext>
            </a:extLst>
          </p:cNvPr>
          <p:cNvSpPr>
            <a:spLocks noGrp="1" noChangeArrowheads="1"/>
          </p:cNvSpPr>
          <p:nvPr>
            <p:ph type="title"/>
          </p:nvPr>
        </p:nvSpPr>
        <p:spPr>
          <a:xfrm>
            <a:off x="2209800" y="333375"/>
            <a:ext cx="8134672"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Variable Costing</a:t>
            </a:r>
          </a:p>
        </p:txBody>
      </p:sp>
      <p:sp>
        <p:nvSpPr>
          <p:cNvPr id="4100" name="Freeform 9">
            <a:extLst>
              <a:ext uri="{FF2B5EF4-FFF2-40B4-BE49-F238E27FC236}">
                <a16:creationId xmlns:a16="http://schemas.microsoft.com/office/drawing/2014/main" id="{CF55856E-1DC2-46C3-81D3-896CEE13C7A5}"/>
              </a:ext>
            </a:extLst>
          </p:cNvPr>
          <p:cNvSpPr>
            <a:spLocks/>
          </p:cNvSpPr>
          <p:nvPr/>
        </p:nvSpPr>
        <p:spPr bwMode="auto">
          <a:xfrm>
            <a:off x="3253681" y="1633539"/>
            <a:ext cx="7058025" cy="3451225"/>
          </a:xfrm>
          <a:custGeom>
            <a:avLst/>
            <a:gdLst>
              <a:gd name="T0" fmla="*/ 2147483647 w 11600"/>
              <a:gd name="T1" fmla="*/ 2147483647 h 10362"/>
              <a:gd name="T2" fmla="*/ 2147483647 w 11600"/>
              <a:gd name="T3" fmla="*/ 2147483647 h 10362"/>
              <a:gd name="T4" fmla="*/ 2147483647 w 11600"/>
              <a:gd name="T5" fmla="*/ 2147483647 h 10362"/>
              <a:gd name="T6" fmla="*/ 2147483647 w 11600"/>
              <a:gd name="T7" fmla="*/ 2147483647 h 10362"/>
              <a:gd name="T8" fmla="*/ 2147483647 w 11600"/>
              <a:gd name="T9" fmla="*/ 2147483647 h 10362"/>
              <a:gd name="T10" fmla="*/ 2147483647 w 11600"/>
              <a:gd name="T11" fmla="*/ 2147483647 h 10362"/>
              <a:gd name="T12" fmla="*/ 2147483647 w 11600"/>
              <a:gd name="T13" fmla="*/ 2147483647 h 10362"/>
              <a:gd name="T14" fmla="*/ 2147483647 w 11600"/>
              <a:gd name="T15" fmla="*/ 2147483647 h 10362"/>
              <a:gd name="T16" fmla="*/ 2147483647 w 11600"/>
              <a:gd name="T17" fmla="*/ 2147483647 h 10362"/>
              <a:gd name="T18" fmla="*/ 2147483647 w 11600"/>
              <a:gd name="T19" fmla="*/ 2147483647 h 10362"/>
              <a:gd name="T20" fmla="*/ 2147483647 w 11600"/>
              <a:gd name="T21" fmla="*/ 2147483647 h 10362"/>
              <a:gd name="T22" fmla="*/ 2147483647 w 11600"/>
              <a:gd name="T23" fmla="*/ 2147483647 h 10362"/>
              <a:gd name="T24" fmla="*/ 2147483647 w 11600"/>
              <a:gd name="T25" fmla="*/ 2147483647 h 10362"/>
              <a:gd name="T26" fmla="*/ 2147483647 w 11600"/>
              <a:gd name="T27" fmla="*/ 2147483647 h 10362"/>
              <a:gd name="T28" fmla="*/ 2147483647 w 11600"/>
              <a:gd name="T29" fmla="*/ 2147483647 h 10362"/>
              <a:gd name="T30" fmla="*/ 2147483647 w 11600"/>
              <a:gd name="T31" fmla="*/ 2147483647 h 10362"/>
              <a:gd name="T32" fmla="*/ 2147483647 w 11600"/>
              <a:gd name="T33" fmla="*/ 2147483647 h 10362"/>
              <a:gd name="T34" fmla="*/ 2147483647 w 11600"/>
              <a:gd name="T35" fmla="*/ 2147483647 h 10362"/>
              <a:gd name="T36" fmla="*/ 2147483647 w 11600"/>
              <a:gd name="T37" fmla="*/ 2147483647 h 10362"/>
              <a:gd name="T38" fmla="*/ 2147483647 w 11600"/>
              <a:gd name="T39" fmla="*/ 0 h 10362"/>
              <a:gd name="T40" fmla="*/ 2147483647 w 11600"/>
              <a:gd name="T41" fmla="*/ 0 h 10362"/>
              <a:gd name="T42" fmla="*/ 2147483647 w 11600"/>
              <a:gd name="T43" fmla="*/ 2147483647 h 10362"/>
              <a:gd name="T44" fmla="*/ 2147483647 w 11600"/>
              <a:gd name="T45" fmla="*/ 2147483647 h 10362"/>
              <a:gd name="T46" fmla="*/ 2147483647 w 11600"/>
              <a:gd name="T47" fmla="*/ 2147483647 h 10362"/>
              <a:gd name="T48" fmla="*/ 2147483647 w 11600"/>
              <a:gd name="T49" fmla="*/ 2147483647 h 10362"/>
              <a:gd name="T50" fmla="*/ 2147483647 w 11600"/>
              <a:gd name="T51" fmla="*/ 2147483647 h 10362"/>
              <a:gd name="T52" fmla="*/ 2147483647 w 11600"/>
              <a:gd name="T53" fmla="*/ 2147483647 h 10362"/>
              <a:gd name="T54" fmla="*/ 2147483647 w 11600"/>
              <a:gd name="T55" fmla="*/ 2147483647 h 10362"/>
              <a:gd name="T56" fmla="*/ 2147483647 w 11600"/>
              <a:gd name="T57" fmla="*/ 2147483647 h 10362"/>
              <a:gd name="T58" fmla="*/ 0 w 11600"/>
              <a:gd name="T59" fmla="*/ 2147483647 h 10362"/>
              <a:gd name="T60" fmla="*/ 0 w 11600"/>
              <a:gd name="T61" fmla="*/ 2147483647 h 10362"/>
              <a:gd name="T62" fmla="*/ 2147483647 w 11600"/>
              <a:gd name="T63" fmla="*/ 2147483647 h 10362"/>
              <a:gd name="T64" fmla="*/ 2147483647 w 11600"/>
              <a:gd name="T65" fmla="*/ 2147483647 h 10362"/>
              <a:gd name="T66" fmla="*/ 2147483647 w 11600"/>
              <a:gd name="T67" fmla="*/ 2147483647 h 10362"/>
              <a:gd name="T68" fmla="*/ 2147483647 w 11600"/>
              <a:gd name="T69" fmla="*/ 2147483647 h 10362"/>
              <a:gd name="T70" fmla="*/ 2147483647 w 11600"/>
              <a:gd name="T71" fmla="*/ 2147483647 h 10362"/>
              <a:gd name="T72" fmla="*/ 2147483647 w 11600"/>
              <a:gd name="T73" fmla="*/ 2147483647 h 10362"/>
              <a:gd name="T74" fmla="*/ 2147483647 w 11600"/>
              <a:gd name="T75" fmla="*/ 2147483647 h 10362"/>
              <a:gd name="T76" fmla="*/ 2147483647 w 11600"/>
              <a:gd name="T77" fmla="*/ 2147483647 h 10362"/>
              <a:gd name="T78" fmla="*/ 2147483647 w 11600"/>
              <a:gd name="T79" fmla="*/ 2147483647 h 10362"/>
              <a:gd name="T80" fmla="*/ 2147483647 w 11600"/>
              <a:gd name="T81" fmla="*/ 2147483647 h 10362"/>
              <a:gd name="T82" fmla="*/ 2147483647 w 11600"/>
              <a:gd name="T83" fmla="*/ 2147483647 h 10362"/>
              <a:gd name="T84" fmla="*/ 2147483647 w 11600"/>
              <a:gd name="T85" fmla="*/ 2147483647 h 10362"/>
              <a:gd name="T86" fmla="*/ 2147483647 w 11600"/>
              <a:gd name="T87" fmla="*/ 2147483647 h 1036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600"/>
              <a:gd name="T133" fmla="*/ 0 h 10362"/>
              <a:gd name="T134" fmla="*/ 11600 w 11600"/>
              <a:gd name="T135" fmla="*/ 10362 h 1036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600" h="10362">
                <a:moveTo>
                  <a:pt x="10824" y="7780"/>
                </a:moveTo>
                <a:lnTo>
                  <a:pt x="10961" y="7762"/>
                </a:lnTo>
                <a:lnTo>
                  <a:pt x="11095" y="7723"/>
                </a:lnTo>
                <a:lnTo>
                  <a:pt x="11212" y="7653"/>
                </a:lnTo>
                <a:lnTo>
                  <a:pt x="11328" y="7568"/>
                </a:lnTo>
                <a:lnTo>
                  <a:pt x="11417" y="7461"/>
                </a:lnTo>
                <a:lnTo>
                  <a:pt x="11502" y="7344"/>
                </a:lnTo>
                <a:lnTo>
                  <a:pt x="11550" y="7208"/>
                </a:lnTo>
                <a:lnTo>
                  <a:pt x="11580" y="7072"/>
                </a:lnTo>
                <a:lnTo>
                  <a:pt x="11600" y="6975"/>
                </a:lnTo>
                <a:lnTo>
                  <a:pt x="11600" y="797"/>
                </a:lnTo>
                <a:lnTo>
                  <a:pt x="11580" y="660"/>
                </a:lnTo>
                <a:lnTo>
                  <a:pt x="11542" y="524"/>
                </a:lnTo>
                <a:lnTo>
                  <a:pt x="11484" y="408"/>
                </a:lnTo>
                <a:lnTo>
                  <a:pt x="11395" y="290"/>
                </a:lnTo>
                <a:lnTo>
                  <a:pt x="11299" y="184"/>
                </a:lnTo>
                <a:lnTo>
                  <a:pt x="11183" y="98"/>
                </a:lnTo>
                <a:lnTo>
                  <a:pt x="11068" y="39"/>
                </a:lnTo>
                <a:lnTo>
                  <a:pt x="10931" y="10"/>
                </a:lnTo>
                <a:lnTo>
                  <a:pt x="10824" y="0"/>
                </a:lnTo>
                <a:lnTo>
                  <a:pt x="766" y="0"/>
                </a:lnTo>
                <a:lnTo>
                  <a:pt x="631" y="19"/>
                </a:lnTo>
                <a:lnTo>
                  <a:pt x="505" y="69"/>
                </a:lnTo>
                <a:lnTo>
                  <a:pt x="379" y="126"/>
                </a:lnTo>
                <a:lnTo>
                  <a:pt x="273" y="213"/>
                </a:lnTo>
                <a:lnTo>
                  <a:pt x="175" y="320"/>
                </a:lnTo>
                <a:lnTo>
                  <a:pt x="98" y="436"/>
                </a:lnTo>
                <a:lnTo>
                  <a:pt x="40" y="563"/>
                </a:lnTo>
                <a:lnTo>
                  <a:pt x="11" y="709"/>
                </a:lnTo>
                <a:lnTo>
                  <a:pt x="0" y="797"/>
                </a:lnTo>
                <a:lnTo>
                  <a:pt x="0" y="6975"/>
                </a:lnTo>
                <a:lnTo>
                  <a:pt x="20" y="7112"/>
                </a:lnTo>
                <a:lnTo>
                  <a:pt x="59" y="7248"/>
                </a:lnTo>
                <a:lnTo>
                  <a:pt x="118" y="7383"/>
                </a:lnTo>
                <a:lnTo>
                  <a:pt x="203" y="7498"/>
                </a:lnTo>
                <a:lnTo>
                  <a:pt x="291" y="7586"/>
                </a:lnTo>
                <a:lnTo>
                  <a:pt x="417" y="7674"/>
                </a:lnTo>
                <a:lnTo>
                  <a:pt x="535" y="7732"/>
                </a:lnTo>
                <a:lnTo>
                  <a:pt x="670" y="7771"/>
                </a:lnTo>
                <a:lnTo>
                  <a:pt x="766" y="7780"/>
                </a:lnTo>
                <a:lnTo>
                  <a:pt x="2454" y="7780"/>
                </a:lnTo>
                <a:lnTo>
                  <a:pt x="1155" y="10362"/>
                </a:lnTo>
                <a:lnTo>
                  <a:pt x="3918" y="7780"/>
                </a:lnTo>
                <a:lnTo>
                  <a:pt x="10824" y="7780"/>
                </a:lnTo>
                <a:close/>
              </a:path>
            </a:pathLst>
          </a:custGeom>
          <a:solidFill>
            <a:schemeClr val="bg1"/>
          </a:solidFill>
          <a:ln w="0">
            <a:solidFill>
              <a:srgbClr val="000000"/>
            </a:solidFill>
            <a:prstDash val="solid"/>
            <a:round/>
            <a:headEnd/>
            <a:tailEnd/>
          </a:ln>
        </p:spPr>
        <p:txBody>
          <a:bodyPr/>
          <a:lstStyle/>
          <a:p>
            <a:endParaRPr lang="en-GB"/>
          </a:p>
        </p:txBody>
      </p:sp>
      <p:sp>
        <p:nvSpPr>
          <p:cNvPr id="4101" name="Text Box 10">
            <a:extLst>
              <a:ext uri="{FF2B5EF4-FFF2-40B4-BE49-F238E27FC236}">
                <a16:creationId xmlns:a16="http://schemas.microsoft.com/office/drawing/2014/main" id="{9880E38A-C144-40D8-8D4F-E7C05BC5134A}"/>
              </a:ext>
            </a:extLst>
          </p:cNvPr>
          <p:cNvSpPr txBox="1">
            <a:spLocks noChangeArrowheads="1"/>
          </p:cNvSpPr>
          <p:nvPr/>
        </p:nvSpPr>
        <p:spPr bwMode="auto">
          <a:xfrm>
            <a:off x="3253680" y="1731963"/>
            <a:ext cx="716280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50000"/>
              </a:spcBef>
              <a:buFontTx/>
              <a:buNone/>
            </a:pPr>
            <a:r>
              <a:rPr lang="en-US" altLang="en-US" sz="2800" b="1" dirty="0">
                <a:latin typeface="Arial" panose="020B0604020202020204" pitchFamily="34" charset="0"/>
              </a:rPr>
              <a:t>No!  You must consider these costs too!</a:t>
            </a:r>
          </a:p>
        </p:txBody>
      </p:sp>
      <p:grpSp>
        <p:nvGrpSpPr>
          <p:cNvPr id="4102" name="Group 14">
            <a:extLst>
              <a:ext uri="{FF2B5EF4-FFF2-40B4-BE49-F238E27FC236}">
                <a16:creationId xmlns:a16="http://schemas.microsoft.com/office/drawing/2014/main" id="{5A86EF60-56D0-4D7A-9DD3-969DC4CA34B1}"/>
              </a:ext>
            </a:extLst>
          </p:cNvPr>
          <p:cNvGrpSpPr>
            <a:grpSpLocks/>
          </p:cNvGrpSpPr>
          <p:nvPr/>
        </p:nvGrpSpPr>
        <p:grpSpPr bwMode="auto">
          <a:xfrm>
            <a:off x="6438965" y="3932664"/>
            <a:ext cx="3200400" cy="1987550"/>
            <a:chOff x="2880" y="2880"/>
            <a:chExt cx="2016" cy="1252"/>
          </a:xfrm>
        </p:grpSpPr>
        <p:sp>
          <p:nvSpPr>
            <p:cNvPr id="4104" name="Freeform 12" descr="Newsprint">
              <a:extLst>
                <a:ext uri="{FF2B5EF4-FFF2-40B4-BE49-F238E27FC236}">
                  <a16:creationId xmlns:a16="http://schemas.microsoft.com/office/drawing/2014/main" id="{749A9176-B78C-48F8-82A0-067E9918423D}"/>
                </a:ext>
              </a:extLst>
            </p:cNvPr>
            <p:cNvSpPr>
              <a:spLocks/>
            </p:cNvSpPr>
            <p:nvPr/>
          </p:nvSpPr>
          <p:spPr bwMode="auto">
            <a:xfrm>
              <a:off x="2880" y="2880"/>
              <a:ext cx="2016" cy="1252"/>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1 w 14403"/>
                <a:gd name="T37" fmla="*/ 0 h 10365"/>
                <a:gd name="T38" fmla="*/ 1 w 14403"/>
                <a:gd name="T39" fmla="*/ 0 h 10365"/>
                <a:gd name="T40" fmla="*/ 1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1 w 14403"/>
                <a:gd name="T61" fmla="*/ 0 h 10365"/>
                <a:gd name="T62" fmla="*/ 1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2"/>
              <a:srcRect/>
              <a:tile tx="0" ty="0" sx="100000" sy="100000" flip="none" algn="tl"/>
            </a:blipFill>
            <a:ln w="0">
              <a:solidFill>
                <a:srgbClr val="000000"/>
              </a:solidFill>
              <a:prstDash val="solid"/>
              <a:round/>
              <a:headEnd/>
              <a:tailEnd/>
            </a:ln>
          </p:spPr>
          <p:txBody>
            <a:bodyPr/>
            <a:lstStyle/>
            <a:p>
              <a:endParaRPr lang="en-GB"/>
            </a:p>
          </p:txBody>
        </p:sp>
        <p:sp>
          <p:nvSpPr>
            <p:cNvPr id="4105" name="Text Box 13">
              <a:extLst>
                <a:ext uri="{FF2B5EF4-FFF2-40B4-BE49-F238E27FC236}">
                  <a16:creationId xmlns:a16="http://schemas.microsoft.com/office/drawing/2014/main" id="{5FB73D1A-6C0B-412B-AB91-E01803B2C426}"/>
                </a:ext>
              </a:extLst>
            </p:cNvPr>
            <p:cNvSpPr txBox="1">
              <a:spLocks noChangeArrowheads="1"/>
            </p:cNvSpPr>
            <p:nvPr/>
          </p:nvSpPr>
          <p:spPr bwMode="auto">
            <a:xfrm>
              <a:off x="3247" y="3244"/>
              <a:ext cx="1312"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Absorption</a:t>
              </a:r>
              <a:br>
                <a:rPr lang="en-US" altLang="en-US" sz="2800" b="1" dirty="0">
                  <a:latin typeface="Arial" panose="020B0604020202020204" pitchFamily="34" charset="0"/>
                </a:rPr>
              </a:br>
              <a:r>
                <a:rPr lang="en-US" altLang="en-US" sz="2800" b="1" dirty="0">
                  <a:latin typeface="Arial" panose="020B0604020202020204" pitchFamily="34" charset="0"/>
                </a:rPr>
                <a:t>Costing</a:t>
              </a:r>
            </a:p>
          </p:txBody>
        </p:sp>
      </p:grpSp>
      <p:graphicFrame>
        <p:nvGraphicFramePr>
          <p:cNvPr id="4103" name="Object 15">
            <a:extLst>
              <a:ext uri="{FF2B5EF4-FFF2-40B4-BE49-F238E27FC236}">
                <a16:creationId xmlns:a16="http://schemas.microsoft.com/office/drawing/2014/main" id="{3EA2CA5F-6164-487E-A698-EADBDD380D1E}"/>
              </a:ext>
            </a:extLst>
          </p:cNvPr>
          <p:cNvGraphicFramePr>
            <a:graphicFrameLocks noChangeAspect="1"/>
          </p:cNvGraphicFramePr>
          <p:nvPr/>
        </p:nvGraphicFramePr>
        <p:xfrm>
          <a:off x="3791744" y="2290763"/>
          <a:ext cx="6019800" cy="1663700"/>
        </p:xfrm>
        <a:graphic>
          <a:graphicData uri="http://schemas.openxmlformats.org/presentationml/2006/ole">
            <mc:AlternateContent xmlns:mc="http://schemas.openxmlformats.org/markup-compatibility/2006">
              <mc:Choice xmlns:v="urn:schemas-microsoft-com:vml" Requires="v">
                <p:oleObj name="Worksheet" r:id="rId3" imgW="2628900" imgH="736600" progId="Excel.Sheet.8">
                  <p:embed/>
                </p:oleObj>
              </mc:Choice>
              <mc:Fallback>
                <p:oleObj name="Worksheet" r:id="rId3" imgW="2628900" imgH="736600" progId="Excel.Sheet.8">
                  <p:embed/>
                  <p:pic>
                    <p:nvPicPr>
                      <p:cNvPr id="4103" name="Object 15">
                        <a:extLst>
                          <a:ext uri="{FF2B5EF4-FFF2-40B4-BE49-F238E27FC236}">
                            <a16:creationId xmlns:a16="http://schemas.microsoft.com/office/drawing/2014/main" id="{3EA2CA5F-6164-487E-A698-EADBDD380D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91744" y="2290763"/>
                        <a:ext cx="6019800" cy="1663700"/>
                      </a:xfrm>
                      <a:prstGeom prst="rect">
                        <a:avLst/>
                      </a:prstGeom>
                      <a:noFill/>
                      <a:ln>
                        <a:solidFill>
                          <a:srgbClr val="0070C0"/>
                        </a:solidFill>
                      </a:ln>
                      <a:effec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4</a:t>
            </a:fld>
            <a:endParaRPr lang="en-GB" altLang="en-US"/>
          </a:p>
        </p:txBody>
      </p:sp>
      <p:sp>
        <p:nvSpPr>
          <p:cNvPr id="2" name="TextBox 1">
            <a:extLst>
              <a:ext uri="{FF2B5EF4-FFF2-40B4-BE49-F238E27FC236}">
                <a16:creationId xmlns:a16="http://schemas.microsoft.com/office/drawing/2014/main" id="{E963B41D-1966-1747-8964-BF70C0FB0586}"/>
              </a:ext>
            </a:extLst>
          </p:cNvPr>
          <p:cNvSpPr txBox="1"/>
          <p:nvPr/>
        </p:nvSpPr>
        <p:spPr>
          <a:xfrm>
            <a:off x="2197768" y="5329989"/>
            <a:ext cx="1380506" cy="400110"/>
          </a:xfrm>
          <a:prstGeom prst="rect">
            <a:avLst/>
          </a:prstGeom>
          <a:noFill/>
        </p:spPr>
        <p:txBody>
          <a:bodyPr wrap="none" rtlCol="0">
            <a:spAutoFit/>
          </a:bodyPr>
          <a:lstStyle/>
          <a:p>
            <a:r>
              <a:rPr lang="en-US" sz="2000" b="1" dirty="0"/>
              <a:t>Full costs</a:t>
            </a:r>
          </a:p>
        </p:txBody>
      </p:sp>
    </p:spTree>
    <p:extLst>
      <p:ext uri="{BB962C8B-B14F-4D97-AF65-F5344CB8AC3E}">
        <p14:creationId xmlns:p14="http://schemas.microsoft.com/office/powerpoint/2010/main" val="4021143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A4D7B8E8-11C8-4D3C-A811-251FB66FD14C}"/>
              </a:ext>
            </a:extLst>
          </p:cNvPr>
          <p:cNvSpPr>
            <a:spLocks noGrp="1" noChangeArrowheads="1"/>
          </p:cNvSpPr>
          <p:nvPr>
            <p:ph type="title"/>
          </p:nvPr>
        </p:nvSpPr>
        <p:spPr>
          <a:xfrm>
            <a:off x="2209800" y="260350"/>
            <a:ext cx="7990656"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Variable Costing</a:t>
            </a:r>
          </a:p>
        </p:txBody>
      </p:sp>
      <p:grpSp>
        <p:nvGrpSpPr>
          <p:cNvPr id="5124" name="Group 4">
            <a:extLst>
              <a:ext uri="{FF2B5EF4-FFF2-40B4-BE49-F238E27FC236}">
                <a16:creationId xmlns:a16="http://schemas.microsoft.com/office/drawing/2014/main" id="{C4D62098-F3B5-4E6A-8578-C477E2E9AFFA}"/>
              </a:ext>
            </a:extLst>
          </p:cNvPr>
          <p:cNvGrpSpPr>
            <a:grpSpLocks/>
          </p:cNvGrpSpPr>
          <p:nvPr/>
        </p:nvGrpSpPr>
        <p:grpSpPr bwMode="auto">
          <a:xfrm>
            <a:off x="3176588" y="1557338"/>
            <a:ext cx="5943600" cy="2819400"/>
            <a:chOff x="1824" y="960"/>
            <a:chExt cx="3744" cy="1776"/>
          </a:xfrm>
          <a:noFill/>
        </p:grpSpPr>
        <p:sp>
          <p:nvSpPr>
            <p:cNvPr id="5128" name="Freeform 5">
              <a:extLst>
                <a:ext uri="{FF2B5EF4-FFF2-40B4-BE49-F238E27FC236}">
                  <a16:creationId xmlns:a16="http://schemas.microsoft.com/office/drawing/2014/main" id="{9AE034F0-1103-454B-AC2C-58723649482C}"/>
                </a:ext>
              </a:extLst>
            </p:cNvPr>
            <p:cNvSpPr>
              <a:spLocks/>
            </p:cNvSpPr>
            <p:nvPr/>
          </p:nvSpPr>
          <p:spPr bwMode="auto">
            <a:xfrm flipH="1">
              <a:off x="1824" y="960"/>
              <a:ext cx="3744" cy="1776"/>
            </a:xfrm>
            <a:custGeom>
              <a:avLst/>
              <a:gdLst>
                <a:gd name="T0" fmla="*/ 38 w 11600"/>
                <a:gd name="T1" fmla="*/ 1 h 10362"/>
                <a:gd name="T2" fmla="*/ 38 w 11600"/>
                <a:gd name="T3" fmla="*/ 1 h 10362"/>
                <a:gd name="T4" fmla="*/ 39 w 11600"/>
                <a:gd name="T5" fmla="*/ 1 h 10362"/>
                <a:gd name="T6" fmla="*/ 39 w 11600"/>
                <a:gd name="T7" fmla="*/ 1 h 10362"/>
                <a:gd name="T8" fmla="*/ 40 w 11600"/>
                <a:gd name="T9" fmla="*/ 1 h 10362"/>
                <a:gd name="T10" fmla="*/ 40 w 11600"/>
                <a:gd name="T11" fmla="*/ 1 h 10362"/>
                <a:gd name="T12" fmla="*/ 40 w 11600"/>
                <a:gd name="T13" fmla="*/ 1 h 10362"/>
                <a:gd name="T14" fmla="*/ 40 w 11600"/>
                <a:gd name="T15" fmla="*/ 1 h 10362"/>
                <a:gd name="T16" fmla="*/ 41 w 11600"/>
                <a:gd name="T17" fmla="*/ 1 h 10362"/>
                <a:gd name="T18" fmla="*/ 41 w 11600"/>
                <a:gd name="T19" fmla="*/ 1 h 10362"/>
                <a:gd name="T20" fmla="*/ 41 w 11600"/>
                <a:gd name="T21" fmla="*/ 0 h 10362"/>
                <a:gd name="T22" fmla="*/ 41 w 11600"/>
                <a:gd name="T23" fmla="*/ 0 h 10362"/>
                <a:gd name="T24" fmla="*/ 40 w 11600"/>
                <a:gd name="T25" fmla="*/ 0 h 10362"/>
                <a:gd name="T26" fmla="*/ 40 w 11600"/>
                <a:gd name="T27" fmla="*/ 0 h 10362"/>
                <a:gd name="T28" fmla="*/ 40 w 11600"/>
                <a:gd name="T29" fmla="*/ 0 h 10362"/>
                <a:gd name="T30" fmla="*/ 40 w 11600"/>
                <a:gd name="T31" fmla="*/ 0 h 10362"/>
                <a:gd name="T32" fmla="*/ 39 w 11600"/>
                <a:gd name="T33" fmla="*/ 0 h 10362"/>
                <a:gd name="T34" fmla="*/ 39 w 11600"/>
                <a:gd name="T35" fmla="*/ 0 h 10362"/>
                <a:gd name="T36" fmla="*/ 38 w 11600"/>
                <a:gd name="T37" fmla="*/ 0 h 10362"/>
                <a:gd name="T38" fmla="*/ 38 w 11600"/>
                <a:gd name="T39" fmla="*/ 0 h 10362"/>
                <a:gd name="T40" fmla="*/ 3 w 11600"/>
                <a:gd name="T41" fmla="*/ 0 h 10362"/>
                <a:gd name="T42" fmla="*/ 2 w 11600"/>
                <a:gd name="T43" fmla="*/ 0 h 10362"/>
                <a:gd name="T44" fmla="*/ 2 w 11600"/>
                <a:gd name="T45" fmla="*/ 0 h 10362"/>
                <a:gd name="T46" fmla="*/ 1 w 11600"/>
                <a:gd name="T47" fmla="*/ 0 h 10362"/>
                <a:gd name="T48" fmla="*/ 1 w 11600"/>
                <a:gd name="T49" fmla="*/ 0 h 10362"/>
                <a:gd name="T50" fmla="*/ 1 w 11600"/>
                <a:gd name="T51" fmla="*/ 0 h 10362"/>
                <a:gd name="T52" fmla="*/ 0 w 11600"/>
                <a:gd name="T53" fmla="*/ 0 h 10362"/>
                <a:gd name="T54" fmla="*/ 0 w 11600"/>
                <a:gd name="T55" fmla="*/ 0 h 10362"/>
                <a:gd name="T56" fmla="*/ 0 w 11600"/>
                <a:gd name="T57" fmla="*/ 0 h 10362"/>
                <a:gd name="T58" fmla="*/ 0 w 11600"/>
                <a:gd name="T59" fmla="*/ 0 h 10362"/>
                <a:gd name="T60" fmla="*/ 0 w 11600"/>
                <a:gd name="T61" fmla="*/ 1 h 10362"/>
                <a:gd name="T62" fmla="*/ 0 w 11600"/>
                <a:gd name="T63" fmla="*/ 1 h 10362"/>
                <a:gd name="T64" fmla="*/ 0 w 11600"/>
                <a:gd name="T65" fmla="*/ 1 h 10362"/>
                <a:gd name="T66" fmla="*/ 0 w 11600"/>
                <a:gd name="T67" fmla="*/ 1 h 10362"/>
                <a:gd name="T68" fmla="*/ 1 w 11600"/>
                <a:gd name="T69" fmla="*/ 1 h 10362"/>
                <a:gd name="T70" fmla="*/ 1 w 11600"/>
                <a:gd name="T71" fmla="*/ 1 h 10362"/>
                <a:gd name="T72" fmla="*/ 2 w 11600"/>
                <a:gd name="T73" fmla="*/ 1 h 10362"/>
                <a:gd name="T74" fmla="*/ 2 w 11600"/>
                <a:gd name="T75" fmla="*/ 1 h 10362"/>
                <a:gd name="T76" fmla="*/ 2 w 11600"/>
                <a:gd name="T77" fmla="*/ 1 h 10362"/>
                <a:gd name="T78" fmla="*/ 3 w 11600"/>
                <a:gd name="T79" fmla="*/ 1 h 10362"/>
                <a:gd name="T80" fmla="*/ 9 w 11600"/>
                <a:gd name="T81" fmla="*/ 1 h 10362"/>
                <a:gd name="T82" fmla="*/ 4 w 11600"/>
                <a:gd name="T83" fmla="*/ 2 h 10362"/>
                <a:gd name="T84" fmla="*/ 14 w 11600"/>
                <a:gd name="T85" fmla="*/ 1 h 10362"/>
                <a:gd name="T86" fmla="*/ 38 w 11600"/>
                <a:gd name="T87" fmla="*/ 1 h 1036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600"/>
                <a:gd name="T133" fmla="*/ 0 h 10362"/>
                <a:gd name="T134" fmla="*/ 11600 w 11600"/>
                <a:gd name="T135" fmla="*/ 10362 h 1036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600" h="10362">
                  <a:moveTo>
                    <a:pt x="10824" y="7780"/>
                  </a:moveTo>
                  <a:lnTo>
                    <a:pt x="10961" y="7762"/>
                  </a:lnTo>
                  <a:lnTo>
                    <a:pt x="11095" y="7723"/>
                  </a:lnTo>
                  <a:lnTo>
                    <a:pt x="11212" y="7653"/>
                  </a:lnTo>
                  <a:lnTo>
                    <a:pt x="11328" y="7568"/>
                  </a:lnTo>
                  <a:lnTo>
                    <a:pt x="11417" y="7461"/>
                  </a:lnTo>
                  <a:lnTo>
                    <a:pt x="11502" y="7344"/>
                  </a:lnTo>
                  <a:lnTo>
                    <a:pt x="11550" y="7208"/>
                  </a:lnTo>
                  <a:lnTo>
                    <a:pt x="11580" y="7072"/>
                  </a:lnTo>
                  <a:lnTo>
                    <a:pt x="11600" y="6975"/>
                  </a:lnTo>
                  <a:lnTo>
                    <a:pt x="11600" y="797"/>
                  </a:lnTo>
                  <a:lnTo>
                    <a:pt x="11580" y="660"/>
                  </a:lnTo>
                  <a:lnTo>
                    <a:pt x="11542" y="524"/>
                  </a:lnTo>
                  <a:lnTo>
                    <a:pt x="11484" y="408"/>
                  </a:lnTo>
                  <a:lnTo>
                    <a:pt x="11395" y="290"/>
                  </a:lnTo>
                  <a:lnTo>
                    <a:pt x="11299" y="184"/>
                  </a:lnTo>
                  <a:lnTo>
                    <a:pt x="11183" y="98"/>
                  </a:lnTo>
                  <a:lnTo>
                    <a:pt x="11068" y="39"/>
                  </a:lnTo>
                  <a:lnTo>
                    <a:pt x="10931" y="10"/>
                  </a:lnTo>
                  <a:lnTo>
                    <a:pt x="10824" y="0"/>
                  </a:lnTo>
                  <a:lnTo>
                    <a:pt x="766" y="0"/>
                  </a:lnTo>
                  <a:lnTo>
                    <a:pt x="631" y="19"/>
                  </a:lnTo>
                  <a:lnTo>
                    <a:pt x="505" y="69"/>
                  </a:lnTo>
                  <a:lnTo>
                    <a:pt x="379" y="126"/>
                  </a:lnTo>
                  <a:lnTo>
                    <a:pt x="273" y="213"/>
                  </a:lnTo>
                  <a:lnTo>
                    <a:pt x="175" y="320"/>
                  </a:lnTo>
                  <a:lnTo>
                    <a:pt x="98" y="436"/>
                  </a:lnTo>
                  <a:lnTo>
                    <a:pt x="40" y="563"/>
                  </a:lnTo>
                  <a:lnTo>
                    <a:pt x="11" y="709"/>
                  </a:lnTo>
                  <a:lnTo>
                    <a:pt x="0" y="797"/>
                  </a:lnTo>
                  <a:lnTo>
                    <a:pt x="0" y="6975"/>
                  </a:lnTo>
                  <a:lnTo>
                    <a:pt x="20" y="7112"/>
                  </a:lnTo>
                  <a:lnTo>
                    <a:pt x="59" y="7248"/>
                  </a:lnTo>
                  <a:lnTo>
                    <a:pt x="118" y="7383"/>
                  </a:lnTo>
                  <a:lnTo>
                    <a:pt x="203" y="7498"/>
                  </a:lnTo>
                  <a:lnTo>
                    <a:pt x="291" y="7586"/>
                  </a:lnTo>
                  <a:lnTo>
                    <a:pt x="417" y="7674"/>
                  </a:lnTo>
                  <a:lnTo>
                    <a:pt x="535" y="7732"/>
                  </a:lnTo>
                  <a:lnTo>
                    <a:pt x="670" y="7771"/>
                  </a:lnTo>
                  <a:lnTo>
                    <a:pt x="766" y="7780"/>
                  </a:lnTo>
                  <a:lnTo>
                    <a:pt x="2454" y="7780"/>
                  </a:lnTo>
                  <a:lnTo>
                    <a:pt x="1155" y="10362"/>
                  </a:lnTo>
                  <a:lnTo>
                    <a:pt x="3918" y="7780"/>
                  </a:lnTo>
                  <a:lnTo>
                    <a:pt x="10824" y="7780"/>
                  </a:lnTo>
                  <a:close/>
                </a:path>
              </a:pathLst>
            </a:custGeom>
            <a:grpFill/>
            <a:ln w="0">
              <a:solidFill>
                <a:srgbClr val="000000"/>
              </a:solidFill>
              <a:prstDash val="solid"/>
              <a:round/>
              <a:headEnd/>
              <a:tailEnd/>
            </a:ln>
          </p:spPr>
          <p:txBody>
            <a:bodyPr/>
            <a:lstStyle/>
            <a:p>
              <a:endParaRPr lang="en-GB"/>
            </a:p>
          </p:txBody>
        </p:sp>
        <p:sp>
          <p:nvSpPr>
            <p:cNvPr id="5129" name="Text Box 6">
              <a:extLst>
                <a:ext uri="{FF2B5EF4-FFF2-40B4-BE49-F238E27FC236}">
                  <a16:creationId xmlns:a16="http://schemas.microsoft.com/office/drawing/2014/main" id="{F11E71F7-DFBA-4294-B92A-E444C4BCD7FC}"/>
                </a:ext>
              </a:extLst>
            </p:cNvPr>
            <p:cNvSpPr txBox="1">
              <a:spLocks noChangeArrowheads="1"/>
            </p:cNvSpPr>
            <p:nvPr/>
          </p:nvSpPr>
          <p:spPr bwMode="auto">
            <a:xfrm>
              <a:off x="2166" y="1104"/>
              <a:ext cx="3105" cy="1134"/>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You</a:t>
              </a:r>
              <a:r>
                <a:rPr lang="en-GB" altLang="en-US" sz="2800" b="1" dirty="0">
                  <a:latin typeface="Arial" panose="020B0604020202020204" pitchFamily="34" charset="0"/>
                </a:rPr>
                <a:t>’</a:t>
              </a:r>
              <a:r>
                <a:rPr lang="en-US" altLang="ja-JP" sz="2800" b="1" dirty="0">
                  <a:latin typeface="Arial" panose="020B0604020202020204" pitchFamily="34" charset="0"/>
                </a:rPr>
                <a:t>re wrong. I have the car</a:t>
              </a:r>
              <a:br>
                <a:rPr lang="en-US" altLang="ja-JP" sz="2800" b="1" dirty="0">
                  <a:latin typeface="Arial" panose="020B0604020202020204" pitchFamily="34" charset="0"/>
                </a:rPr>
              </a:br>
              <a:r>
                <a:rPr lang="en-US" altLang="ja-JP" sz="2800" b="1" dirty="0">
                  <a:latin typeface="Arial" panose="020B0604020202020204" pitchFamily="34" charset="0"/>
                </a:rPr>
                <a:t>payment and the</a:t>
              </a:r>
              <a:br>
                <a:rPr lang="en-US" altLang="ja-JP" sz="2800" b="1" dirty="0">
                  <a:latin typeface="Arial" panose="020B0604020202020204" pitchFamily="34" charset="0"/>
                </a:rPr>
              </a:br>
              <a:r>
                <a:rPr lang="en-US" altLang="ja-JP" sz="2800" b="1" dirty="0">
                  <a:latin typeface="Arial" panose="020B0604020202020204" pitchFamily="34" charset="0"/>
                </a:rPr>
                <a:t>insurance payment even if</a:t>
              </a:r>
              <a:br>
                <a:rPr lang="en-US" altLang="ja-JP" sz="2800" b="1" dirty="0">
                  <a:latin typeface="Arial" panose="020B0604020202020204" pitchFamily="34" charset="0"/>
                </a:rPr>
              </a:br>
              <a:r>
                <a:rPr lang="en-US" altLang="ja-JP" sz="2800" b="1" dirty="0">
                  <a:latin typeface="Arial" panose="020B0604020202020204" pitchFamily="34" charset="0"/>
                </a:rPr>
                <a:t>I do not make the trip.</a:t>
              </a:r>
              <a:endParaRPr lang="en-US" altLang="en-US" sz="2800" dirty="0">
                <a:latin typeface="Times New Roman" panose="02020603050405020304" pitchFamily="18" charset="0"/>
              </a:endParaRPr>
            </a:p>
          </p:txBody>
        </p:sp>
      </p:grpSp>
      <p:grpSp>
        <p:nvGrpSpPr>
          <p:cNvPr id="5125" name="Group 7">
            <a:extLst>
              <a:ext uri="{FF2B5EF4-FFF2-40B4-BE49-F238E27FC236}">
                <a16:creationId xmlns:a16="http://schemas.microsoft.com/office/drawing/2014/main" id="{3E4E6453-9993-4DA3-95C3-8A3F1279FC96}"/>
              </a:ext>
            </a:extLst>
          </p:cNvPr>
          <p:cNvGrpSpPr>
            <a:grpSpLocks/>
          </p:cNvGrpSpPr>
          <p:nvPr/>
        </p:nvGrpSpPr>
        <p:grpSpPr bwMode="auto">
          <a:xfrm>
            <a:off x="2351584" y="3382963"/>
            <a:ext cx="3200400" cy="1987550"/>
            <a:chOff x="624" y="2880"/>
            <a:chExt cx="2016" cy="1252"/>
          </a:xfrm>
        </p:grpSpPr>
        <p:sp>
          <p:nvSpPr>
            <p:cNvPr id="5126" name="Freeform 8" descr="Blue tissue paper">
              <a:extLst>
                <a:ext uri="{FF2B5EF4-FFF2-40B4-BE49-F238E27FC236}">
                  <a16:creationId xmlns:a16="http://schemas.microsoft.com/office/drawing/2014/main" id="{B64D5139-2214-4FA9-AC6A-1F31A237130F}"/>
                </a:ext>
              </a:extLst>
            </p:cNvPr>
            <p:cNvSpPr>
              <a:spLocks/>
            </p:cNvSpPr>
            <p:nvPr/>
          </p:nvSpPr>
          <p:spPr bwMode="auto">
            <a:xfrm>
              <a:off x="624" y="2880"/>
              <a:ext cx="2016" cy="1252"/>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1 w 14403"/>
                <a:gd name="T37" fmla="*/ 0 h 10365"/>
                <a:gd name="T38" fmla="*/ 1 w 14403"/>
                <a:gd name="T39" fmla="*/ 0 h 10365"/>
                <a:gd name="T40" fmla="*/ 1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1 w 14403"/>
                <a:gd name="T61" fmla="*/ 0 h 10365"/>
                <a:gd name="T62" fmla="*/ 1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2"/>
              <a:srcRect/>
              <a:tile tx="0" ty="0" sx="100000" sy="100000" flip="none" algn="tl"/>
            </a:blipFill>
            <a:ln w="0">
              <a:solidFill>
                <a:srgbClr val="000000"/>
              </a:solidFill>
              <a:prstDash val="solid"/>
              <a:round/>
              <a:headEnd/>
              <a:tailEnd/>
            </a:ln>
          </p:spPr>
          <p:txBody>
            <a:bodyPr/>
            <a:lstStyle/>
            <a:p>
              <a:endParaRPr lang="en-GB"/>
            </a:p>
          </p:txBody>
        </p:sp>
        <p:sp>
          <p:nvSpPr>
            <p:cNvPr id="5127" name="Text Box 9">
              <a:extLst>
                <a:ext uri="{FF2B5EF4-FFF2-40B4-BE49-F238E27FC236}">
                  <a16:creationId xmlns:a16="http://schemas.microsoft.com/office/drawing/2014/main" id="{C77E5FC0-E002-4427-8CE5-02568B7B08B4}"/>
                </a:ext>
              </a:extLst>
            </p:cNvPr>
            <p:cNvSpPr txBox="1">
              <a:spLocks noChangeArrowheads="1"/>
            </p:cNvSpPr>
            <p:nvPr/>
          </p:nvSpPr>
          <p:spPr bwMode="auto">
            <a:xfrm>
              <a:off x="1152" y="3244"/>
              <a:ext cx="988"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Variable</a:t>
              </a:r>
              <a:br>
                <a:rPr lang="en-US" altLang="en-US" sz="2800" b="1" dirty="0">
                  <a:latin typeface="Arial" panose="020B0604020202020204" pitchFamily="34" charset="0"/>
                </a:rPr>
              </a:br>
              <a:r>
                <a:rPr lang="en-US" altLang="en-US" sz="2800" b="1" dirty="0">
                  <a:latin typeface="Arial" panose="020B0604020202020204" pitchFamily="34" charset="0"/>
                </a:rPr>
                <a:t>Costing</a:t>
              </a:r>
            </a:p>
          </p:txBody>
        </p:sp>
      </p:gr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5</a:t>
            </a:fld>
            <a:endParaRPr lang="en-GB" altLang="en-US"/>
          </a:p>
        </p:txBody>
      </p:sp>
    </p:spTree>
    <p:extLst>
      <p:ext uri="{BB962C8B-B14F-4D97-AF65-F5344CB8AC3E}">
        <p14:creationId xmlns:p14="http://schemas.microsoft.com/office/powerpoint/2010/main" val="788586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1026">
            <a:extLst>
              <a:ext uri="{FF2B5EF4-FFF2-40B4-BE49-F238E27FC236}">
                <a16:creationId xmlns:a16="http://schemas.microsoft.com/office/drawing/2014/main" id="{F674A691-C6DA-482D-8CE0-4223316056EA}"/>
              </a:ext>
            </a:extLst>
          </p:cNvPr>
          <p:cNvSpPr>
            <a:spLocks noGrp="1" noChangeArrowheads="1"/>
          </p:cNvSpPr>
          <p:nvPr>
            <p:ph type="title"/>
          </p:nvPr>
        </p:nvSpPr>
        <p:spPr>
          <a:xfrm>
            <a:off x="2209800" y="333375"/>
            <a:ext cx="7990656"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Variable Costing</a:t>
            </a:r>
          </a:p>
        </p:txBody>
      </p:sp>
      <p:sp>
        <p:nvSpPr>
          <p:cNvPr id="78852" name="Rectangle 1028">
            <a:extLst>
              <a:ext uri="{FF2B5EF4-FFF2-40B4-BE49-F238E27FC236}">
                <a16:creationId xmlns:a16="http://schemas.microsoft.com/office/drawing/2014/main" id="{89B3BB75-ACC6-4C4C-AE42-1341971A575C}"/>
              </a:ext>
            </a:extLst>
          </p:cNvPr>
          <p:cNvSpPr>
            <a:spLocks noChangeArrowheads="1"/>
          </p:cNvSpPr>
          <p:nvPr/>
        </p:nvSpPr>
        <p:spPr bwMode="auto">
          <a:xfrm>
            <a:off x="3496788" y="1916113"/>
            <a:ext cx="5350825" cy="1567096"/>
          </a:xfrm>
          <a:prstGeom prst="rect">
            <a:avLst/>
          </a:prstGeom>
          <a:noFill/>
          <a:ln w="12700">
            <a:noFill/>
            <a:miter lim="800000"/>
            <a:headEnd/>
            <a:tailEnd/>
          </a:ln>
          <a:effectLst/>
        </p:spPr>
        <p:txBody>
          <a:bodyPr wrap="none" lIns="90488" tIns="44450" rIns="90488" bIns="44450">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ctr">
              <a:defRPr/>
            </a:pPr>
            <a:r>
              <a:rPr lang="en-US" altLang="en-US" sz="3200" dirty="0">
                <a:solidFill>
                  <a:srgbClr val="0070C0"/>
                </a:solidFill>
                <a:latin typeface="Arial" pitchFamily="34" charset="0"/>
              </a:rPr>
              <a:t>Who</a:t>
            </a:r>
            <a:r>
              <a:rPr lang="en-GB" altLang="en-US" sz="3200" dirty="0">
                <a:solidFill>
                  <a:srgbClr val="0070C0"/>
                </a:solidFill>
                <a:latin typeface="Arial" pitchFamily="34" charset="0"/>
              </a:rPr>
              <a:t>’</a:t>
            </a:r>
            <a:r>
              <a:rPr lang="en-US" altLang="ja-JP" sz="3200" dirty="0">
                <a:solidFill>
                  <a:srgbClr val="0070C0"/>
                </a:solidFill>
                <a:latin typeface="Arial" pitchFamily="34" charset="0"/>
              </a:rPr>
              <a:t>s right?</a:t>
            </a:r>
          </a:p>
          <a:p>
            <a:pPr algn="ctr">
              <a:defRPr/>
            </a:pPr>
            <a:r>
              <a:rPr lang="en-US" altLang="en-US" sz="3200" dirty="0">
                <a:solidFill>
                  <a:srgbClr val="0070C0"/>
                </a:solidFill>
                <a:latin typeface="Arial" pitchFamily="34" charset="0"/>
              </a:rPr>
              <a:t>How should we treat the car</a:t>
            </a:r>
            <a:br>
              <a:rPr lang="en-US" altLang="en-US" sz="3200" dirty="0">
                <a:solidFill>
                  <a:srgbClr val="0070C0"/>
                </a:solidFill>
                <a:latin typeface="Arial" pitchFamily="34" charset="0"/>
              </a:rPr>
            </a:br>
            <a:r>
              <a:rPr lang="en-US" altLang="en-US" sz="3200" dirty="0">
                <a:solidFill>
                  <a:srgbClr val="0070C0"/>
                </a:solidFill>
                <a:latin typeface="Arial" pitchFamily="34" charset="0"/>
              </a:rPr>
              <a:t>payment and the insurance?</a:t>
            </a:r>
            <a:endParaRPr lang="en-US" altLang="en-US" sz="3200" dirty="0">
              <a:solidFill>
                <a:srgbClr val="0070C0"/>
              </a:solidFill>
              <a:effectLst>
                <a:outerShdw blurRad="38100" dist="38100" dir="2700000" algn="tl">
                  <a:srgbClr val="000000"/>
                </a:outerShdw>
              </a:effectLst>
              <a:latin typeface="Arial" pitchFamily="34" charset="0"/>
            </a:endParaRP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6</a:t>
            </a:fld>
            <a:endParaRPr lang="en-GB" altLang="en-US"/>
          </a:p>
        </p:txBody>
      </p:sp>
    </p:spTree>
    <p:extLst>
      <p:ext uri="{BB962C8B-B14F-4D97-AF65-F5344CB8AC3E}">
        <p14:creationId xmlns:p14="http://schemas.microsoft.com/office/powerpoint/2010/main" val="856100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170" name="Object 1024">
            <a:extLst>
              <a:ext uri="{FF2B5EF4-FFF2-40B4-BE49-F238E27FC236}">
                <a16:creationId xmlns:a16="http://schemas.microsoft.com/office/drawing/2014/main" id="{71F409E7-5F3D-43E4-937B-97A25CE3A4B5}"/>
              </a:ext>
            </a:extLst>
          </p:cNvPr>
          <p:cNvGraphicFramePr>
            <a:graphicFrameLocks/>
          </p:cNvGraphicFramePr>
          <p:nvPr/>
        </p:nvGraphicFramePr>
        <p:xfrm>
          <a:off x="1775521" y="1557338"/>
          <a:ext cx="8656637" cy="3503612"/>
        </p:xfrm>
        <a:graphic>
          <a:graphicData uri="http://schemas.openxmlformats.org/presentationml/2006/ole">
            <mc:AlternateContent xmlns:mc="http://schemas.openxmlformats.org/markup-compatibility/2006">
              <mc:Choice xmlns:v="urn:schemas-microsoft-com:vml" Requires="v">
                <p:oleObj name="Worksheet" r:id="rId2" imgW="3970074" imgH="1729734" progId="Excel.Sheet.8">
                  <p:embed/>
                </p:oleObj>
              </mc:Choice>
              <mc:Fallback>
                <p:oleObj name="Worksheet" r:id="rId2" imgW="3970074" imgH="1729734" progId="Excel.Sheet.8">
                  <p:embed/>
                  <p:pic>
                    <p:nvPicPr>
                      <p:cNvPr id="7170" name="Object 1024">
                        <a:extLst>
                          <a:ext uri="{FF2B5EF4-FFF2-40B4-BE49-F238E27FC236}">
                            <a16:creationId xmlns:a16="http://schemas.microsoft.com/office/drawing/2014/main" id="{71F409E7-5F3D-43E4-937B-97A25CE3A4B5}"/>
                          </a:ext>
                        </a:extLst>
                      </p:cNvPr>
                      <p:cNvPicPr>
                        <a:picLocks noChangeArrowheads="1"/>
                      </p:cNvPicPr>
                      <p:nvPr/>
                    </p:nvPicPr>
                    <p:blipFill>
                      <a:blip r:embed="rId3"/>
                      <a:srcRect/>
                      <a:stretch>
                        <a:fillRect/>
                      </a:stretch>
                    </p:blipFill>
                    <p:spPr bwMode="auto">
                      <a:xfrm>
                        <a:off x="1775521" y="1557338"/>
                        <a:ext cx="8656637" cy="3503612"/>
                      </a:xfrm>
                      <a:prstGeom prst="rect">
                        <a:avLst/>
                      </a:prstGeom>
                      <a:noFill/>
                      <a:ln>
                        <a:noFill/>
                      </a:ln>
                      <a:effectLst/>
                    </p:spPr>
                  </p:pic>
                </p:oleObj>
              </mc:Fallback>
            </mc:AlternateContent>
          </a:graphicData>
        </a:graphic>
      </p:graphicFrame>
      <p:sp>
        <p:nvSpPr>
          <p:cNvPr id="7171" name="Rectangle 5">
            <a:extLst>
              <a:ext uri="{FF2B5EF4-FFF2-40B4-BE49-F238E27FC236}">
                <a16:creationId xmlns:a16="http://schemas.microsoft.com/office/drawing/2014/main" id="{FECA37A3-5F16-4291-AFC6-01FB8A0006A7}"/>
              </a:ext>
            </a:extLst>
          </p:cNvPr>
          <p:cNvSpPr>
            <a:spLocks noGrp="1" noChangeArrowheads="1"/>
          </p:cNvSpPr>
          <p:nvPr>
            <p:ph type="title"/>
          </p:nvPr>
        </p:nvSpPr>
        <p:spPr>
          <a:xfrm>
            <a:off x="2063552" y="404664"/>
            <a:ext cx="8136904"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Variable Costing</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7</a:t>
            </a:fld>
            <a:endParaRPr lang="en-GB" altLang="en-US"/>
          </a:p>
        </p:txBody>
      </p:sp>
      <p:sp>
        <p:nvSpPr>
          <p:cNvPr id="2" name="TextBox 1">
            <a:extLst>
              <a:ext uri="{FF2B5EF4-FFF2-40B4-BE49-F238E27FC236}">
                <a16:creationId xmlns:a16="http://schemas.microsoft.com/office/drawing/2014/main" id="{0F8EE678-30D4-0546-9123-ECD804485EE8}"/>
              </a:ext>
            </a:extLst>
          </p:cNvPr>
          <p:cNvSpPr txBox="1"/>
          <p:nvPr/>
        </p:nvSpPr>
        <p:spPr>
          <a:xfrm>
            <a:off x="2041358" y="5342021"/>
            <a:ext cx="8387232" cy="400110"/>
          </a:xfrm>
          <a:prstGeom prst="rect">
            <a:avLst/>
          </a:prstGeom>
          <a:noFill/>
        </p:spPr>
        <p:txBody>
          <a:bodyPr wrap="none" rtlCol="0">
            <a:spAutoFit/>
          </a:bodyPr>
          <a:lstStyle/>
          <a:p>
            <a:r>
              <a:rPr lang="en-US" sz="2000" b="1" dirty="0">
                <a:solidFill>
                  <a:srgbClr val="FF0000"/>
                </a:solidFill>
              </a:rPr>
              <a:t>Period costs are expensed right away as opposed to unitizing them</a:t>
            </a:r>
          </a:p>
        </p:txBody>
      </p:sp>
      <p:sp>
        <p:nvSpPr>
          <p:cNvPr id="5" name="TextBox 4">
            <a:extLst>
              <a:ext uri="{FF2B5EF4-FFF2-40B4-BE49-F238E27FC236}">
                <a16:creationId xmlns:a16="http://schemas.microsoft.com/office/drawing/2014/main" id="{3736A4BC-F5EC-D64E-A24F-92A71CFBDFE8}"/>
              </a:ext>
            </a:extLst>
          </p:cNvPr>
          <p:cNvSpPr txBox="1"/>
          <p:nvPr/>
        </p:nvSpPr>
        <p:spPr>
          <a:xfrm>
            <a:off x="10560496" y="3567614"/>
            <a:ext cx="1415772" cy="1477328"/>
          </a:xfrm>
          <a:prstGeom prst="rect">
            <a:avLst/>
          </a:prstGeom>
          <a:noFill/>
        </p:spPr>
        <p:txBody>
          <a:bodyPr wrap="none" rtlCol="0">
            <a:spAutoFit/>
          </a:bodyPr>
          <a:lstStyle/>
          <a:p>
            <a:r>
              <a:rPr lang="en-US" dirty="0"/>
              <a:t>Don’t </a:t>
            </a:r>
          </a:p>
          <a:p>
            <a:r>
              <a:rPr lang="en-US" dirty="0"/>
              <a:t>Unitize </a:t>
            </a:r>
          </a:p>
          <a:p>
            <a:r>
              <a:rPr lang="en-US" dirty="0"/>
              <a:t>Fixed costs </a:t>
            </a:r>
          </a:p>
          <a:p>
            <a:r>
              <a:rPr lang="en-US" dirty="0"/>
              <a:t>for variable </a:t>
            </a:r>
          </a:p>
          <a:p>
            <a:r>
              <a:rPr lang="en-US" dirty="0"/>
              <a:t>costing</a:t>
            </a:r>
          </a:p>
        </p:txBody>
      </p:sp>
    </p:spTree>
    <p:extLst>
      <p:ext uri="{BB962C8B-B14F-4D97-AF65-F5344CB8AC3E}">
        <p14:creationId xmlns:p14="http://schemas.microsoft.com/office/powerpoint/2010/main" val="166631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1028">
            <a:extLst>
              <a:ext uri="{FF2B5EF4-FFF2-40B4-BE49-F238E27FC236}">
                <a16:creationId xmlns:a16="http://schemas.microsoft.com/office/drawing/2014/main" id="{F3A0AB89-03F2-4E9D-8774-EF9015CCF756}"/>
              </a:ext>
            </a:extLst>
          </p:cNvPr>
          <p:cNvSpPr>
            <a:spLocks noChangeArrowheads="1"/>
          </p:cNvSpPr>
          <p:nvPr/>
        </p:nvSpPr>
        <p:spPr bwMode="auto">
          <a:xfrm>
            <a:off x="3410749" y="1878013"/>
            <a:ext cx="5684826" cy="1567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dirty="0">
                <a:solidFill>
                  <a:srgbClr val="0070C0"/>
                </a:solidFill>
                <a:latin typeface="Arial" panose="020B0604020202020204" pitchFamily="34" charset="0"/>
              </a:rPr>
              <a:t>Let</a:t>
            </a:r>
            <a:r>
              <a:rPr lang="en-GB" altLang="en-US" dirty="0">
                <a:solidFill>
                  <a:srgbClr val="0070C0"/>
                </a:solidFill>
                <a:latin typeface="Arial" panose="020B0604020202020204" pitchFamily="34" charset="0"/>
              </a:rPr>
              <a:t>’</a:t>
            </a:r>
            <a:r>
              <a:rPr lang="en-US" altLang="ja-JP" dirty="0">
                <a:solidFill>
                  <a:srgbClr val="0070C0"/>
                </a:solidFill>
                <a:latin typeface="Arial" panose="020B0604020202020204" pitchFamily="34" charset="0"/>
              </a:rPr>
              <a:t>s put some numbers to the</a:t>
            </a:r>
            <a:br>
              <a:rPr lang="en-US" altLang="ja-JP" dirty="0">
                <a:solidFill>
                  <a:srgbClr val="0070C0"/>
                </a:solidFill>
                <a:latin typeface="Arial" panose="020B0604020202020204" pitchFamily="34" charset="0"/>
              </a:rPr>
            </a:br>
            <a:r>
              <a:rPr lang="en-US" altLang="ja-JP" dirty="0">
                <a:solidFill>
                  <a:srgbClr val="0070C0"/>
                </a:solidFill>
                <a:latin typeface="Arial" panose="020B0604020202020204" pitchFamily="34" charset="0"/>
              </a:rPr>
              <a:t>issue and see if it will</a:t>
            </a:r>
            <a:br>
              <a:rPr lang="en-US" altLang="ja-JP" dirty="0">
                <a:solidFill>
                  <a:srgbClr val="0070C0"/>
                </a:solidFill>
                <a:latin typeface="Arial" panose="020B0604020202020204" pitchFamily="34" charset="0"/>
              </a:rPr>
            </a:br>
            <a:r>
              <a:rPr lang="en-US" altLang="ja-JP" dirty="0">
                <a:solidFill>
                  <a:srgbClr val="0070C0"/>
                </a:solidFill>
                <a:latin typeface="Arial" panose="020B0604020202020204" pitchFamily="34" charset="0"/>
              </a:rPr>
              <a:t>sharpen our understanding.</a:t>
            </a:r>
            <a:endParaRPr lang="en-US" altLang="en-US" dirty="0">
              <a:solidFill>
                <a:srgbClr val="0070C0"/>
              </a:solidFill>
              <a:latin typeface="Arial" panose="020B0604020202020204" pitchFamily="34" charset="0"/>
            </a:endParaRPr>
          </a:p>
        </p:txBody>
      </p:sp>
      <p:sp>
        <p:nvSpPr>
          <p:cNvPr id="8196" name="Rectangle 1030">
            <a:extLst>
              <a:ext uri="{FF2B5EF4-FFF2-40B4-BE49-F238E27FC236}">
                <a16:creationId xmlns:a16="http://schemas.microsoft.com/office/drawing/2014/main" id="{6984BBA5-C45E-454B-8BCB-1DA947A6B3F2}"/>
              </a:ext>
            </a:extLst>
          </p:cNvPr>
          <p:cNvSpPr>
            <a:spLocks noGrp="1" noChangeArrowheads="1"/>
          </p:cNvSpPr>
          <p:nvPr>
            <p:ph type="title"/>
          </p:nvPr>
        </p:nvSpPr>
        <p:spPr>
          <a:xfrm>
            <a:off x="2135560" y="260350"/>
            <a:ext cx="7990656"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Variable Costing</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8</a:t>
            </a:fld>
            <a:endParaRPr lang="en-GB" altLang="en-US"/>
          </a:p>
        </p:txBody>
      </p:sp>
    </p:spTree>
    <p:extLst>
      <p:ext uri="{BB962C8B-B14F-4D97-AF65-F5344CB8AC3E}">
        <p14:creationId xmlns:p14="http://schemas.microsoft.com/office/powerpoint/2010/main" val="1572405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6">
            <a:extLst>
              <a:ext uri="{FF2B5EF4-FFF2-40B4-BE49-F238E27FC236}">
                <a16:creationId xmlns:a16="http://schemas.microsoft.com/office/drawing/2014/main" id="{874F0E57-FB61-41A3-8655-63A53A0E27BF}"/>
              </a:ext>
            </a:extLst>
          </p:cNvPr>
          <p:cNvSpPr>
            <a:spLocks noGrp="1" noChangeArrowheads="1"/>
          </p:cNvSpPr>
          <p:nvPr>
            <p:ph type="title"/>
          </p:nvPr>
        </p:nvSpPr>
        <p:spPr>
          <a:xfrm>
            <a:off x="1847528" y="256084"/>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Unit Cost Computations</a:t>
            </a:r>
          </a:p>
        </p:txBody>
      </p:sp>
      <p:sp>
        <p:nvSpPr>
          <p:cNvPr id="9218" name="Rectangle 3">
            <a:extLst>
              <a:ext uri="{FF2B5EF4-FFF2-40B4-BE49-F238E27FC236}">
                <a16:creationId xmlns:a16="http://schemas.microsoft.com/office/drawing/2014/main" id="{6E22E996-AC0E-4663-A8D1-91BD523E76EE}"/>
              </a:ext>
            </a:extLst>
          </p:cNvPr>
          <p:cNvSpPr>
            <a:spLocks noGrp="1" noChangeArrowheads="1"/>
          </p:cNvSpPr>
          <p:nvPr>
            <p:ph idx="1"/>
          </p:nvPr>
        </p:nvSpPr>
        <p:spPr>
          <a:xfrm>
            <a:off x="2279576" y="980728"/>
            <a:ext cx="7697788" cy="1143000"/>
          </a:xfrm>
          <a:noFill/>
        </p:spPr>
        <p:txBody>
          <a:bodyPr vert="horz" wrap="square" lIns="90488" tIns="44450" rIns="90488" bIns="44450" numCol="1" anchor="t" anchorCtr="0" compatLnSpc="1">
            <a:prstTxWarp prst="textNoShape">
              <a:avLst/>
            </a:prstTxWarp>
          </a:bodyPr>
          <a:lstStyle/>
          <a:p>
            <a:pPr algn="ctr">
              <a:buFontTx/>
              <a:buNone/>
            </a:pPr>
            <a:r>
              <a:rPr lang="en-US" altLang="zh-CN" sz="2800" dirty="0">
                <a:ea typeface="SimSun" panose="02010600030101010101" pitchFamily="2" charset="-122"/>
              </a:rPr>
              <a:t>Harvey Co. produces a single product with the following information available:</a:t>
            </a:r>
          </a:p>
        </p:txBody>
      </p:sp>
      <p:graphicFrame>
        <p:nvGraphicFramePr>
          <p:cNvPr id="9219" name="Object 1024">
            <a:extLst>
              <a:ext uri="{FF2B5EF4-FFF2-40B4-BE49-F238E27FC236}">
                <a16:creationId xmlns:a16="http://schemas.microsoft.com/office/drawing/2014/main" id="{F367B55F-81E3-471C-8423-17E7E96CA739}"/>
              </a:ext>
            </a:extLst>
          </p:cNvPr>
          <p:cNvGraphicFramePr>
            <a:graphicFrameLocks/>
          </p:cNvGraphicFramePr>
          <p:nvPr>
            <p:extLst>
              <p:ext uri="{D42A27DB-BD31-4B8C-83A1-F6EECF244321}">
                <p14:modId xmlns:p14="http://schemas.microsoft.com/office/powerpoint/2010/main" val="1422592868"/>
              </p:ext>
            </p:extLst>
          </p:nvPr>
        </p:nvGraphicFramePr>
        <p:xfrm>
          <a:off x="2135114" y="1916832"/>
          <a:ext cx="7986713" cy="3735388"/>
        </p:xfrm>
        <a:graphic>
          <a:graphicData uri="http://schemas.openxmlformats.org/presentationml/2006/ole">
            <mc:AlternateContent xmlns:mc="http://schemas.openxmlformats.org/markup-compatibility/2006">
              <mc:Choice xmlns:v="urn:schemas-microsoft-com:vml" Requires="v">
                <p:oleObj name="Worksheet" r:id="rId2" imgW="3352882" imgH="1577276" progId="Excel.Sheet.8">
                  <p:embed/>
                </p:oleObj>
              </mc:Choice>
              <mc:Fallback>
                <p:oleObj name="Worksheet" r:id="rId2" imgW="3352882" imgH="1577276" progId="Excel.Sheet.8">
                  <p:embed/>
                  <p:pic>
                    <p:nvPicPr>
                      <p:cNvPr id="9219" name="Object 1024">
                        <a:extLst>
                          <a:ext uri="{FF2B5EF4-FFF2-40B4-BE49-F238E27FC236}">
                            <a16:creationId xmlns:a16="http://schemas.microsoft.com/office/drawing/2014/main" id="{F367B55F-81E3-471C-8423-17E7E96CA739}"/>
                          </a:ext>
                        </a:extLst>
                      </p:cNvPr>
                      <p:cNvPicPr>
                        <a:picLocks noChangeArrowheads="1"/>
                      </p:cNvPicPr>
                      <p:nvPr/>
                    </p:nvPicPr>
                    <p:blipFill>
                      <a:blip r:embed="rId3">
                        <a:lum bright="-30000" contrast="72000"/>
                      </a:blip>
                      <a:srcRect/>
                      <a:stretch>
                        <a:fillRect/>
                      </a:stretch>
                    </p:blipFill>
                    <p:spPr bwMode="auto">
                      <a:xfrm>
                        <a:off x="2135114" y="1916832"/>
                        <a:ext cx="7986713" cy="3735388"/>
                      </a:xfrm>
                      <a:prstGeom prst="rect">
                        <a:avLst/>
                      </a:prstGeom>
                      <a:noFill/>
                      <a:ln>
                        <a:noFill/>
                      </a:ln>
                      <a:effec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252923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5" name="Rectangle 10">
            <a:extLst>
              <a:ext uri="{FF2B5EF4-FFF2-40B4-BE49-F238E27FC236}">
                <a16:creationId xmlns:a16="http://schemas.microsoft.com/office/drawing/2014/main" id="{A630FC97-67B0-4A4F-AFB8-361DC4276B2D}"/>
              </a:ext>
            </a:extLst>
          </p:cNvPr>
          <p:cNvSpPr>
            <a:spLocks noGrp="1" noChangeArrowheads="1"/>
          </p:cNvSpPr>
          <p:nvPr>
            <p:ph type="title"/>
          </p:nvPr>
        </p:nvSpPr>
        <p:spPr>
          <a:xfrm>
            <a:off x="2209800" y="11588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Unit Cost Computations</a:t>
            </a:r>
          </a:p>
        </p:txBody>
      </p:sp>
      <p:sp>
        <p:nvSpPr>
          <p:cNvPr id="10242" name="Rectangle 3">
            <a:extLst>
              <a:ext uri="{FF2B5EF4-FFF2-40B4-BE49-F238E27FC236}">
                <a16:creationId xmlns:a16="http://schemas.microsoft.com/office/drawing/2014/main" id="{024D7E79-7DF8-4328-83B8-E154828B5D7A}"/>
              </a:ext>
            </a:extLst>
          </p:cNvPr>
          <p:cNvSpPr>
            <a:spLocks noGrp="1" noChangeArrowheads="1"/>
          </p:cNvSpPr>
          <p:nvPr>
            <p:ph idx="1"/>
          </p:nvPr>
        </p:nvSpPr>
        <p:spPr>
          <a:xfrm>
            <a:off x="2207568" y="836712"/>
            <a:ext cx="7772400" cy="609600"/>
          </a:xfrm>
          <a:noFill/>
        </p:spPr>
        <p:txBody>
          <a:bodyPr vert="horz" wrap="square" lIns="90488" tIns="44450" rIns="90488" bIns="44450" numCol="1" anchor="t" anchorCtr="0" compatLnSpc="1">
            <a:prstTxWarp prst="textNoShape">
              <a:avLst/>
            </a:prstTxWarp>
          </a:bodyPr>
          <a:lstStyle/>
          <a:p>
            <a:pPr algn="ctr">
              <a:buFontTx/>
              <a:buNone/>
            </a:pPr>
            <a:r>
              <a:rPr lang="en-US" altLang="zh-CN" sz="3000" b="1" dirty="0">
                <a:ea typeface="SimSun" panose="02010600030101010101" pitchFamily="2" charset="-122"/>
              </a:rPr>
              <a:t>Unit </a:t>
            </a:r>
            <a:r>
              <a:rPr lang="en-US" altLang="zh-CN" sz="3000" b="1" dirty="0">
                <a:solidFill>
                  <a:srgbClr val="FF3300"/>
                </a:solidFill>
                <a:ea typeface="SimSun" panose="02010600030101010101" pitchFamily="2" charset="-122"/>
              </a:rPr>
              <a:t>product cost</a:t>
            </a:r>
            <a:r>
              <a:rPr lang="en-US" altLang="zh-CN" sz="3000" b="1" dirty="0">
                <a:ea typeface="SimSun" panose="02010600030101010101" pitchFamily="2" charset="-122"/>
              </a:rPr>
              <a:t> is determined as follows:</a:t>
            </a:r>
          </a:p>
        </p:txBody>
      </p:sp>
      <p:sp>
        <p:nvSpPr>
          <p:cNvPr id="10243" name="Rectangle 5">
            <a:extLst>
              <a:ext uri="{FF2B5EF4-FFF2-40B4-BE49-F238E27FC236}">
                <a16:creationId xmlns:a16="http://schemas.microsoft.com/office/drawing/2014/main" id="{A2EDF0B5-23C1-4210-9638-20A214E03E23}"/>
              </a:ext>
            </a:extLst>
          </p:cNvPr>
          <p:cNvSpPr>
            <a:spLocks noChangeArrowheads="1"/>
          </p:cNvSpPr>
          <p:nvPr/>
        </p:nvSpPr>
        <p:spPr bwMode="auto">
          <a:xfrm>
            <a:off x="1935855" y="4411686"/>
            <a:ext cx="8418513" cy="1370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Selling and administrative expenses are</a:t>
            </a:r>
            <a:br>
              <a:rPr lang="en-US" altLang="en-US" sz="2800" b="1" dirty="0">
                <a:latin typeface="Arial" panose="020B0604020202020204" pitchFamily="34" charset="0"/>
              </a:rPr>
            </a:br>
            <a:r>
              <a:rPr lang="en-US" altLang="en-US" sz="2800" b="1" dirty="0">
                <a:latin typeface="Arial" panose="020B0604020202020204" pitchFamily="34" charset="0"/>
              </a:rPr>
              <a:t>always treated as </a:t>
            </a:r>
            <a:r>
              <a:rPr lang="en-US" altLang="en-US" sz="2800" b="1" dirty="0">
                <a:solidFill>
                  <a:srgbClr val="FF3300"/>
                </a:solidFill>
                <a:latin typeface="Arial" panose="020B0604020202020204" pitchFamily="34" charset="0"/>
              </a:rPr>
              <a:t>period expenses</a:t>
            </a:r>
            <a:r>
              <a:rPr lang="en-US" altLang="en-US" sz="2800" b="1" dirty="0">
                <a:solidFill>
                  <a:schemeClr val="accent2"/>
                </a:solidFill>
                <a:latin typeface="Arial" panose="020B0604020202020204" pitchFamily="34" charset="0"/>
              </a:rPr>
              <a:t> </a:t>
            </a:r>
            <a:r>
              <a:rPr lang="en-US" altLang="en-US" sz="2800" b="1" dirty="0">
                <a:latin typeface="Arial" panose="020B0604020202020204" pitchFamily="34" charset="0"/>
              </a:rPr>
              <a:t>and deducted from revenue.</a:t>
            </a:r>
          </a:p>
        </p:txBody>
      </p:sp>
      <p:graphicFrame>
        <p:nvGraphicFramePr>
          <p:cNvPr id="10244" name="Object 1024">
            <a:extLst>
              <a:ext uri="{FF2B5EF4-FFF2-40B4-BE49-F238E27FC236}">
                <a16:creationId xmlns:a16="http://schemas.microsoft.com/office/drawing/2014/main" id="{5F406ED7-A929-4E52-BE84-83634C37D9F3}"/>
              </a:ext>
            </a:extLst>
          </p:cNvPr>
          <p:cNvGraphicFramePr>
            <a:graphicFrameLocks/>
          </p:cNvGraphicFramePr>
          <p:nvPr>
            <p:extLst>
              <p:ext uri="{D42A27DB-BD31-4B8C-83A1-F6EECF244321}">
                <p14:modId xmlns:p14="http://schemas.microsoft.com/office/powerpoint/2010/main" val="4054354838"/>
              </p:ext>
            </p:extLst>
          </p:nvPr>
        </p:nvGraphicFramePr>
        <p:xfrm>
          <a:off x="1775519" y="1446312"/>
          <a:ext cx="8739187" cy="2787650"/>
        </p:xfrm>
        <a:graphic>
          <a:graphicData uri="http://schemas.openxmlformats.org/presentationml/2006/ole">
            <mc:AlternateContent xmlns:mc="http://schemas.openxmlformats.org/markup-compatibility/2006">
              <mc:Choice xmlns:v="urn:schemas-microsoft-com:vml" Requires="v">
                <p:oleObj name="Worksheet" r:id="rId2" imgW="3970074" imgH="1356362" progId="Excel.Sheet.8">
                  <p:embed/>
                </p:oleObj>
              </mc:Choice>
              <mc:Fallback>
                <p:oleObj name="Worksheet" r:id="rId2" imgW="3970074" imgH="1356362" progId="Excel.Sheet.8">
                  <p:embed/>
                  <p:pic>
                    <p:nvPicPr>
                      <p:cNvPr id="10244" name="Object 1024">
                        <a:extLst>
                          <a:ext uri="{FF2B5EF4-FFF2-40B4-BE49-F238E27FC236}">
                            <a16:creationId xmlns:a16="http://schemas.microsoft.com/office/drawing/2014/main" id="{5F406ED7-A929-4E52-BE84-83634C37D9F3}"/>
                          </a:ext>
                        </a:extLst>
                      </p:cNvPr>
                      <p:cNvPicPr>
                        <a:picLocks noChangeArrowheads="1"/>
                      </p:cNvPicPr>
                      <p:nvPr/>
                    </p:nvPicPr>
                    <p:blipFill>
                      <a:blip r:embed="rId3">
                        <a:lum bright="12000"/>
                      </a:blip>
                      <a:srcRect/>
                      <a:stretch>
                        <a:fillRect/>
                      </a:stretch>
                    </p:blipFill>
                    <p:spPr bwMode="auto">
                      <a:xfrm>
                        <a:off x="1775519" y="1446312"/>
                        <a:ext cx="8739187" cy="278765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2047572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266" name="Object 1024">
            <a:extLst>
              <a:ext uri="{FF2B5EF4-FFF2-40B4-BE49-F238E27FC236}">
                <a16:creationId xmlns:a16="http://schemas.microsoft.com/office/drawing/2014/main" id="{F1E37A31-35CA-4028-AB26-92C5C05C7A55}"/>
              </a:ext>
            </a:extLst>
          </p:cNvPr>
          <p:cNvGraphicFramePr>
            <a:graphicFrameLocks/>
          </p:cNvGraphicFramePr>
          <p:nvPr>
            <p:extLst>
              <p:ext uri="{D42A27DB-BD31-4B8C-83A1-F6EECF244321}">
                <p14:modId xmlns:p14="http://schemas.microsoft.com/office/powerpoint/2010/main" val="2655785401"/>
              </p:ext>
            </p:extLst>
          </p:nvPr>
        </p:nvGraphicFramePr>
        <p:xfrm>
          <a:off x="2435920" y="2137223"/>
          <a:ext cx="7251700" cy="3856037"/>
        </p:xfrm>
        <a:graphic>
          <a:graphicData uri="http://schemas.openxmlformats.org/presentationml/2006/ole">
            <mc:AlternateContent xmlns:mc="http://schemas.openxmlformats.org/markup-compatibility/2006">
              <mc:Choice xmlns:v="urn:schemas-microsoft-com:vml" Requires="v">
                <p:oleObj name="Worksheet" r:id="rId2" imgW="3878510" imgH="2209784" progId="Excel.Sheet.8">
                  <p:embed/>
                </p:oleObj>
              </mc:Choice>
              <mc:Fallback>
                <p:oleObj name="Worksheet" r:id="rId2" imgW="3878510" imgH="2209784" progId="Excel.Sheet.8">
                  <p:embed/>
                  <p:pic>
                    <p:nvPicPr>
                      <p:cNvPr id="11266" name="Object 1024">
                        <a:extLst>
                          <a:ext uri="{FF2B5EF4-FFF2-40B4-BE49-F238E27FC236}">
                            <a16:creationId xmlns:a16="http://schemas.microsoft.com/office/drawing/2014/main" id="{F1E37A31-35CA-4028-AB26-92C5C05C7A55}"/>
                          </a:ext>
                        </a:extLst>
                      </p:cNvPr>
                      <p:cNvPicPr>
                        <a:picLocks noChangeArrowheads="1"/>
                      </p:cNvPicPr>
                      <p:nvPr/>
                    </p:nvPicPr>
                    <p:blipFill>
                      <a:blip r:embed="rId3"/>
                      <a:srcRect/>
                      <a:stretch>
                        <a:fillRect/>
                      </a:stretch>
                    </p:blipFill>
                    <p:spPr bwMode="auto">
                      <a:xfrm>
                        <a:off x="2435920" y="2137223"/>
                        <a:ext cx="7251700" cy="38560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11268" name="Rectangle 8">
            <a:extLst>
              <a:ext uri="{FF2B5EF4-FFF2-40B4-BE49-F238E27FC236}">
                <a16:creationId xmlns:a16="http://schemas.microsoft.com/office/drawing/2014/main" id="{4C450F18-6C9A-46F6-92C8-1B00645CF9CE}"/>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Variable Costing</a:t>
            </a:r>
          </a:p>
        </p:txBody>
      </p:sp>
      <p:sp>
        <p:nvSpPr>
          <p:cNvPr id="11267" name="Rectangle 6">
            <a:extLst>
              <a:ext uri="{FF2B5EF4-FFF2-40B4-BE49-F238E27FC236}">
                <a16:creationId xmlns:a16="http://schemas.microsoft.com/office/drawing/2014/main" id="{8FBDCF50-D0D0-4170-87DA-3550399AD7B7}"/>
              </a:ext>
            </a:extLst>
          </p:cNvPr>
          <p:cNvSpPr>
            <a:spLocks noGrp="1" noChangeArrowheads="1"/>
          </p:cNvSpPr>
          <p:nvPr>
            <p:ph idx="1"/>
          </p:nvPr>
        </p:nvSpPr>
        <p:spPr>
          <a:xfrm>
            <a:off x="1775520" y="1268760"/>
            <a:ext cx="8572500" cy="1524000"/>
          </a:xfrm>
          <a:noFill/>
        </p:spPr>
        <p:txBody>
          <a:bodyPr vert="horz" wrap="square" lIns="90488" tIns="44450" rIns="90488" bIns="44450" numCol="1" anchor="t" anchorCtr="0" compatLnSpc="1">
            <a:prstTxWarp prst="textNoShape">
              <a:avLst/>
            </a:prstTxWarp>
          </a:bodyPr>
          <a:lstStyle/>
          <a:p>
            <a:pPr algn="ctr">
              <a:buFontTx/>
              <a:buNone/>
            </a:pPr>
            <a:r>
              <a:rPr lang="en-US" altLang="zh-CN" sz="2800" dirty="0">
                <a:ea typeface="SimSun" panose="02010600030101010101" pitchFamily="2" charset="-122"/>
              </a:rPr>
              <a:t>Harvey Co. had no beginning inventory, </a:t>
            </a:r>
            <a:r>
              <a:rPr lang="en-US" altLang="zh-CN" sz="2800" dirty="0">
                <a:solidFill>
                  <a:srgbClr val="FF3300"/>
                </a:solidFill>
                <a:ea typeface="SimSun" panose="02010600030101010101" pitchFamily="2" charset="-122"/>
              </a:rPr>
              <a:t>produced</a:t>
            </a:r>
            <a:r>
              <a:rPr lang="en-US" altLang="zh-CN" sz="2800" dirty="0">
                <a:ea typeface="SimSun" panose="02010600030101010101" pitchFamily="2" charset="-122"/>
              </a:rPr>
              <a:t> </a:t>
            </a:r>
            <a:r>
              <a:rPr lang="en-US" altLang="zh-CN" sz="2800" dirty="0">
                <a:solidFill>
                  <a:srgbClr val="FF3300"/>
                </a:solidFill>
                <a:ea typeface="SimSun" panose="02010600030101010101" pitchFamily="2" charset="-122"/>
              </a:rPr>
              <a:t>25,000</a:t>
            </a:r>
            <a:r>
              <a:rPr lang="en-US" altLang="zh-CN" sz="2800" dirty="0">
                <a:ea typeface="SimSun" panose="02010600030101010101" pitchFamily="2" charset="-122"/>
              </a:rPr>
              <a:t> units and </a:t>
            </a:r>
            <a:r>
              <a:rPr lang="en-US" altLang="zh-CN" sz="2800" dirty="0">
                <a:solidFill>
                  <a:srgbClr val="FF3300"/>
                </a:solidFill>
                <a:ea typeface="SimSun" panose="02010600030101010101" pitchFamily="2" charset="-122"/>
              </a:rPr>
              <a:t>sold 20,000</a:t>
            </a:r>
            <a:r>
              <a:rPr lang="en-US" altLang="zh-CN" sz="2800" dirty="0">
                <a:ea typeface="SimSun" panose="02010600030101010101" pitchFamily="2" charset="-122"/>
              </a:rPr>
              <a:t> units this year.</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2571020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6">
            <a:extLst>
              <a:ext uri="{FF2B5EF4-FFF2-40B4-BE49-F238E27FC236}">
                <a16:creationId xmlns:a16="http://schemas.microsoft.com/office/drawing/2014/main" id="{FD6FB1C1-FF7D-4E15-A786-DDD4A8C58FCE}"/>
              </a:ext>
            </a:extLst>
          </p:cNvPr>
          <p:cNvSpPr>
            <a:spLocks noGrp="1" noChangeArrowheads="1"/>
          </p:cNvSpPr>
          <p:nvPr>
            <p:ph type="title"/>
          </p:nvPr>
        </p:nvSpPr>
        <p:spPr>
          <a:xfrm>
            <a:off x="407368" y="260350"/>
            <a:ext cx="9574832" cy="487088"/>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Variable Costing</a:t>
            </a:r>
          </a:p>
        </p:txBody>
      </p:sp>
      <p:sp>
        <p:nvSpPr>
          <p:cNvPr id="12290" name="Rectangle 3">
            <a:extLst>
              <a:ext uri="{FF2B5EF4-FFF2-40B4-BE49-F238E27FC236}">
                <a16:creationId xmlns:a16="http://schemas.microsoft.com/office/drawing/2014/main" id="{98975143-DF0A-46B2-B662-80B3C3A30642}"/>
              </a:ext>
            </a:extLst>
          </p:cNvPr>
          <p:cNvSpPr>
            <a:spLocks noGrp="1" noChangeArrowheads="1"/>
          </p:cNvSpPr>
          <p:nvPr>
            <p:ph idx="1"/>
          </p:nvPr>
        </p:nvSpPr>
        <p:spPr>
          <a:xfrm>
            <a:off x="983432" y="699127"/>
            <a:ext cx="8572500" cy="1524000"/>
          </a:xfrm>
          <a:noFill/>
        </p:spPr>
        <p:txBody>
          <a:bodyPr vert="horz" wrap="square" lIns="90488" tIns="44450" rIns="90488" bIns="44450" numCol="1" anchor="t" anchorCtr="0" compatLnSpc="1">
            <a:prstTxWarp prst="textNoShape">
              <a:avLst/>
            </a:prstTxWarp>
          </a:bodyPr>
          <a:lstStyle/>
          <a:p>
            <a:pPr algn="ctr">
              <a:buFontTx/>
              <a:buNone/>
            </a:pPr>
            <a:r>
              <a:rPr lang="en-US" altLang="zh-CN" sz="2400" dirty="0">
                <a:ea typeface="SimSun" panose="02010600030101010101" pitchFamily="2" charset="-122"/>
              </a:rPr>
              <a:t>Harvey Co. had no beginning inventory, </a:t>
            </a:r>
            <a:r>
              <a:rPr lang="en-US" altLang="zh-CN" sz="2400" dirty="0">
                <a:solidFill>
                  <a:srgbClr val="FF3300"/>
                </a:solidFill>
                <a:ea typeface="SimSun" panose="02010600030101010101" pitchFamily="2" charset="-122"/>
              </a:rPr>
              <a:t>produced 25,000</a:t>
            </a:r>
            <a:r>
              <a:rPr lang="en-US" altLang="zh-CN" sz="2400" dirty="0">
                <a:ea typeface="SimSun" panose="02010600030101010101" pitchFamily="2" charset="-122"/>
              </a:rPr>
              <a:t> units and </a:t>
            </a:r>
            <a:r>
              <a:rPr lang="en-US" altLang="zh-CN" sz="2400" dirty="0">
                <a:solidFill>
                  <a:srgbClr val="FF3300"/>
                </a:solidFill>
                <a:ea typeface="SimSun" panose="02010600030101010101" pitchFamily="2" charset="-122"/>
              </a:rPr>
              <a:t>sold 20,000</a:t>
            </a:r>
            <a:r>
              <a:rPr lang="en-US" altLang="zh-CN" sz="2400" dirty="0">
                <a:ea typeface="SimSun" panose="02010600030101010101" pitchFamily="2" charset="-122"/>
              </a:rPr>
              <a:t> units this year.</a:t>
            </a:r>
          </a:p>
        </p:txBody>
      </p:sp>
      <p:graphicFrame>
        <p:nvGraphicFramePr>
          <p:cNvPr id="12291" name="Object 1024">
            <a:extLst>
              <a:ext uri="{FF2B5EF4-FFF2-40B4-BE49-F238E27FC236}">
                <a16:creationId xmlns:a16="http://schemas.microsoft.com/office/drawing/2014/main" id="{899E6812-A829-47B1-A099-E94145FF23B1}"/>
              </a:ext>
            </a:extLst>
          </p:cNvPr>
          <p:cNvGraphicFramePr>
            <a:graphicFrameLocks/>
          </p:cNvGraphicFramePr>
          <p:nvPr>
            <p:extLst>
              <p:ext uri="{D42A27DB-BD31-4B8C-83A1-F6EECF244321}">
                <p14:modId xmlns:p14="http://schemas.microsoft.com/office/powerpoint/2010/main" val="1740093083"/>
              </p:ext>
            </p:extLst>
          </p:nvPr>
        </p:nvGraphicFramePr>
        <p:xfrm>
          <a:off x="831161" y="1611535"/>
          <a:ext cx="7288213" cy="4049713"/>
        </p:xfrm>
        <a:graphic>
          <a:graphicData uri="http://schemas.openxmlformats.org/presentationml/2006/ole">
            <mc:AlternateContent xmlns:mc="http://schemas.openxmlformats.org/markup-compatibility/2006">
              <mc:Choice xmlns:v="urn:schemas-microsoft-com:vml" Requires="v">
                <p:oleObj name="Worksheet" r:id="rId2" imgW="3878510" imgH="2209784" progId="Excel.Sheet.8">
                  <p:embed/>
                </p:oleObj>
              </mc:Choice>
              <mc:Fallback>
                <p:oleObj name="Worksheet" r:id="rId2" imgW="3878510" imgH="2209784" progId="Excel.Sheet.8">
                  <p:embed/>
                  <p:pic>
                    <p:nvPicPr>
                      <p:cNvPr id="12291" name="Object 1024">
                        <a:extLst>
                          <a:ext uri="{FF2B5EF4-FFF2-40B4-BE49-F238E27FC236}">
                            <a16:creationId xmlns:a16="http://schemas.microsoft.com/office/drawing/2014/main" id="{899E6812-A829-47B1-A099-E94145FF23B1}"/>
                          </a:ext>
                        </a:extLst>
                      </p:cNvPr>
                      <p:cNvPicPr>
                        <a:picLocks noChangeArrowheads="1"/>
                      </p:cNvPicPr>
                      <p:nvPr/>
                    </p:nvPicPr>
                    <p:blipFill>
                      <a:blip r:embed="rId3"/>
                      <a:srcRect/>
                      <a:stretch>
                        <a:fillRect/>
                      </a:stretch>
                    </p:blipFill>
                    <p:spPr bwMode="auto">
                      <a:xfrm>
                        <a:off x="831161" y="1611535"/>
                        <a:ext cx="7288213" cy="404971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cxnSp>
        <p:nvCxnSpPr>
          <p:cNvPr id="4" name="Straight Arrow Connector 3">
            <a:extLst>
              <a:ext uri="{FF2B5EF4-FFF2-40B4-BE49-F238E27FC236}">
                <a16:creationId xmlns:a16="http://schemas.microsoft.com/office/drawing/2014/main" id="{901B5B7A-2137-0644-B0A7-0CE6ACDBFA12}"/>
              </a:ext>
            </a:extLst>
          </p:cNvPr>
          <p:cNvCxnSpPr>
            <a:cxnSpLocks/>
          </p:cNvCxnSpPr>
          <p:nvPr/>
        </p:nvCxnSpPr>
        <p:spPr>
          <a:xfrm flipV="1">
            <a:off x="6061770" y="4634873"/>
            <a:ext cx="3635034" cy="298456"/>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8" name="Straight Arrow Connector 7">
            <a:extLst>
              <a:ext uri="{FF2B5EF4-FFF2-40B4-BE49-F238E27FC236}">
                <a16:creationId xmlns:a16="http://schemas.microsoft.com/office/drawing/2014/main" id="{2B780DD3-EE22-154D-83B6-B4B79255BD1B}"/>
              </a:ext>
            </a:extLst>
          </p:cNvPr>
          <p:cNvCxnSpPr>
            <a:cxnSpLocks/>
          </p:cNvCxnSpPr>
          <p:nvPr/>
        </p:nvCxnSpPr>
        <p:spPr>
          <a:xfrm flipV="1">
            <a:off x="6061770" y="4509120"/>
            <a:ext cx="3635034" cy="1"/>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1" name="TextBox 10">
            <a:extLst>
              <a:ext uri="{FF2B5EF4-FFF2-40B4-BE49-F238E27FC236}">
                <a16:creationId xmlns:a16="http://schemas.microsoft.com/office/drawing/2014/main" id="{B280A589-14BD-4D48-9C09-3ED32C243739}"/>
              </a:ext>
            </a:extLst>
          </p:cNvPr>
          <p:cNvSpPr txBox="1"/>
          <p:nvPr/>
        </p:nvSpPr>
        <p:spPr>
          <a:xfrm>
            <a:off x="9631150" y="4034708"/>
            <a:ext cx="2483323" cy="1477328"/>
          </a:xfrm>
          <a:prstGeom prst="rect">
            <a:avLst/>
          </a:prstGeom>
          <a:noFill/>
        </p:spPr>
        <p:txBody>
          <a:bodyPr wrap="square" rtlCol="0">
            <a:spAutoFit/>
          </a:bodyPr>
          <a:lstStyle/>
          <a:p>
            <a:r>
              <a:rPr lang="en-US" b="1" dirty="0"/>
              <a:t>We have both variable </a:t>
            </a:r>
          </a:p>
          <a:p>
            <a:r>
              <a:rPr lang="en-US" b="1" dirty="0"/>
              <a:t>and fixed selling and</a:t>
            </a:r>
          </a:p>
          <a:p>
            <a:r>
              <a:rPr lang="en-US" b="1" dirty="0"/>
              <a:t>Admin expenses as period costs</a:t>
            </a:r>
          </a:p>
        </p:txBody>
      </p:sp>
    </p:spTree>
    <p:extLst>
      <p:ext uri="{BB962C8B-B14F-4D97-AF65-F5344CB8AC3E}">
        <p14:creationId xmlns:p14="http://schemas.microsoft.com/office/powerpoint/2010/main" val="2787670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314" name="Object 1024">
            <a:extLst>
              <a:ext uri="{FF2B5EF4-FFF2-40B4-BE49-F238E27FC236}">
                <a16:creationId xmlns:a16="http://schemas.microsoft.com/office/drawing/2014/main" id="{02C1B087-22CA-4AF8-8DFC-4EA0009CA81B}"/>
              </a:ext>
            </a:extLst>
          </p:cNvPr>
          <p:cNvGraphicFramePr>
            <a:graphicFrameLocks/>
          </p:cNvGraphicFramePr>
          <p:nvPr/>
        </p:nvGraphicFramePr>
        <p:xfrm>
          <a:off x="2207568" y="1747738"/>
          <a:ext cx="8034338" cy="4273550"/>
        </p:xfrm>
        <a:graphic>
          <a:graphicData uri="http://schemas.openxmlformats.org/presentationml/2006/ole">
            <mc:AlternateContent xmlns:mc="http://schemas.openxmlformats.org/markup-compatibility/2006">
              <mc:Choice xmlns:v="urn:schemas-microsoft-com:vml" Requires="v">
                <p:oleObj name="Regneark" r:id="rId2" imgW="4648200" imgH="2476500" progId="Excel.Sheet.8">
                  <p:embed/>
                </p:oleObj>
              </mc:Choice>
              <mc:Fallback>
                <p:oleObj name="Regneark" r:id="rId2" imgW="4648200" imgH="2476500" progId="Excel.Sheet.8">
                  <p:embed/>
                  <p:pic>
                    <p:nvPicPr>
                      <p:cNvPr id="13314" name="Object 1024">
                        <a:extLst>
                          <a:ext uri="{FF2B5EF4-FFF2-40B4-BE49-F238E27FC236}">
                            <a16:creationId xmlns:a16="http://schemas.microsoft.com/office/drawing/2014/main" id="{02C1B087-22CA-4AF8-8DFC-4EA0009CA81B}"/>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8" y="1747738"/>
                        <a:ext cx="8034338" cy="427355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13316" name="Rectangle 9">
            <a:extLst>
              <a:ext uri="{FF2B5EF4-FFF2-40B4-BE49-F238E27FC236}">
                <a16:creationId xmlns:a16="http://schemas.microsoft.com/office/drawing/2014/main" id="{6767633C-A154-494E-98FF-A66F6084CDE3}"/>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Variable Costing</a:t>
            </a:r>
          </a:p>
        </p:txBody>
      </p:sp>
      <p:sp>
        <p:nvSpPr>
          <p:cNvPr id="13315" name="Rectangle 7">
            <a:extLst>
              <a:ext uri="{FF2B5EF4-FFF2-40B4-BE49-F238E27FC236}">
                <a16:creationId xmlns:a16="http://schemas.microsoft.com/office/drawing/2014/main" id="{63F41EA9-AFF7-49BB-84E9-ACA52EA3D352}"/>
              </a:ext>
            </a:extLst>
          </p:cNvPr>
          <p:cNvSpPr>
            <a:spLocks noGrp="1" noChangeArrowheads="1"/>
          </p:cNvSpPr>
          <p:nvPr>
            <p:ph idx="1"/>
          </p:nvPr>
        </p:nvSpPr>
        <p:spPr>
          <a:xfrm>
            <a:off x="1828800" y="980728"/>
            <a:ext cx="8382000" cy="711200"/>
          </a:xfrm>
          <a:noFill/>
        </p:spPr>
        <p:txBody>
          <a:bodyPr vert="horz" wrap="square" lIns="90488" tIns="44450" rIns="90488" bIns="44450" numCol="1" anchor="t" anchorCtr="0" compatLnSpc="1">
            <a:prstTxWarp prst="textNoShape">
              <a:avLst/>
            </a:prstTxWarp>
          </a:bodyPr>
          <a:lstStyle/>
          <a:p>
            <a:pPr algn="ctr">
              <a:buFontTx/>
              <a:buNone/>
            </a:pPr>
            <a:r>
              <a:rPr lang="en-US" altLang="zh-CN" sz="3000">
                <a:solidFill>
                  <a:schemeClr val="accent2"/>
                </a:solidFill>
                <a:ea typeface="SimSun" panose="02010600030101010101" pitchFamily="2" charset="-122"/>
              </a:rPr>
              <a:t>Now let’s look at variable costing by Harvey Co.</a:t>
            </a:r>
          </a:p>
        </p:txBody>
      </p:sp>
      <p:sp>
        <p:nvSpPr>
          <p:cNvPr id="13317" name="Line 11">
            <a:extLst>
              <a:ext uri="{FF2B5EF4-FFF2-40B4-BE49-F238E27FC236}">
                <a16:creationId xmlns:a16="http://schemas.microsoft.com/office/drawing/2014/main" id="{6CA426FE-EDDC-4DE9-8C85-046C8C167A5D}"/>
              </a:ext>
            </a:extLst>
          </p:cNvPr>
          <p:cNvSpPr>
            <a:spLocks noChangeShapeType="1"/>
          </p:cNvSpPr>
          <p:nvPr/>
        </p:nvSpPr>
        <p:spPr bwMode="auto">
          <a:xfrm flipH="1">
            <a:off x="5865168" y="2503388"/>
            <a:ext cx="533400" cy="5334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3318" name="Line 13">
            <a:extLst>
              <a:ext uri="{FF2B5EF4-FFF2-40B4-BE49-F238E27FC236}">
                <a16:creationId xmlns:a16="http://schemas.microsoft.com/office/drawing/2014/main" id="{BDC802CF-49A0-4881-8722-06D8B781F891}"/>
              </a:ext>
            </a:extLst>
          </p:cNvPr>
          <p:cNvSpPr>
            <a:spLocks noChangeShapeType="1"/>
          </p:cNvSpPr>
          <p:nvPr/>
        </p:nvSpPr>
        <p:spPr bwMode="auto">
          <a:xfrm flipH="1">
            <a:off x="6169968" y="2350988"/>
            <a:ext cx="152400" cy="11430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8684" name="Rectangle 12">
            <a:extLst>
              <a:ext uri="{FF2B5EF4-FFF2-40B4-BE49-F238E27FC236}">
                <a16:creationId xmlns:a16="http://schemas.microsoft.com/office/drawing/2014/main" id="{D1C08178-E72B-4272-886C-107304E9D83B}"/>
              </a:ext>
            </a:extLst>
          </p:cNvPr>
          <p:cNvSpPr>
            <a:spLocks noChangeArrowheads="1"/>
          </p:cNvSpPr>
          <p:nvPr/>
        </p:nvSpPr>
        <p:spPr bwMode="auto">
          <a:xfrm>
            <a:off x="5666741" y="1504852"/>
            <a:ext cx="1265219" cy="1105431"/>
          </a:xfrm>
          <a:prstGeom prst="rect">
            <a:avLst/>
          </a:prstGeom>
          <a:solidFill>
            <a:srgbClr val="CCECFF"/>
          </a:solidFill>
          <a:ln w="57150" cmpd="thinThick">
            <a:solidFill>
              <a:srgbClr val="FF3300"/>
            </a:solidFill>
            <a:miter lim="800000"/>
            <a:headEnd/>
            <a:tailEnd/>
          </a:ln>
          <a:effectLst/>
        </p:spPr>
        <p:txBody>
          <a:bodyPr wrap="none" lIns="90488" tIns="44450" rIns="90488" bIns="44450">
            <a:spAutoFit/>
          </a:bodyPr>
          <a:lstStyle/>
          <a:p>
            <a:pPr algn="ctr">
              <a:defRPr/>
            </a:pPr>
            <a:r>
              <a:rPr lang="en-US" sz="2200" b="1" dirty="0">
                <a:solidFill>
                  <a:srgbClr val="00B050"/>
                </a:solidFill>
                <a:latin typeface="Arial" charset="0"/>
                <a:ea typeface="ＭＳ Ｐゴシック" charset="0"/>
              </a:rPr>
              <a:t>Variable</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costs</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only.</a:t>
            </a:r>
            <a:endParaRPr lang="en-US" sz="2200" b="1" dirty="0">
              <a:solidFill>
                <a:srgbClr val="00B050"/>
              </a:solidFill>
              <a:effectLst>
                <a:outerShdw blurRad="38100" dist="38100" dir="2700000" algn="tl">
                  <a:srgbClr val="000000"/>
                </a:outerShdw>
              </a:effectLst>
              <a:latin typeface="Arial" charset="0"/>
              <a:ea typeface="ＭＳ Ｐゴシック" charset="0"/>
            </a:endParaRPr>
          </a:p>
        </p:txBody>
      </p:sp>
      <p:sp>
        <p:nvSpPr>
          <p:cNvPr id="13320" name="Line 14">
            <a:extLst>
              <a:ext uri="{FF2B5EF4-FFF2-40B4-BE49-F238E27FC236}">
                <a16:creationId xmlns:a16="http://schemas.microsoft.com/office/drawing/2014/main" id="{C165527A-C967-421E-965F-ADE23A377EE3}"/>
              </a:ext>
            </a:extLst>
          </p:cNvPr>
          <p:cNvSpPr>
            <a:spLocks noChangeShapeType="1"/>
          </p:cNvSpPr>
          <p:nvPr/>
        </p:nvSpPr>
        <p:spPr bwMode="auto">
          <a:xfrm flipH="1">
            <a:off x="7922568" y="3798788"/>
            <a:ext cx="838200" cy="13716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8682" name="Rectangle 10">
            <a:extLst>
              <a:ext uri="{FF2B5EF4-FFF2-40B4-BE49-F238E27FC236}">
                <a16:creationId xmlns:a16="http://schemas.microsoft.com/office/drawing/2014/main" id="{958C56AC-C99A-43AD-A891-0DF64EFAC345}"/>
              </a:ext>
            </a:extLst>
          </p:cNvPr>
          <p:cNvSpPr>
            <a:spLocks noChangeArrowheads="1"/>
          </p:cNvSpPr>
          <p:nvPr/>
        </p:nvSpPr>
        <p:spPr bwMode="auto">
          <a:xfrm>
            <a:off x="8244831" y="2579588"/>
            <a:ext cx="2182812" cy="1485900"/>
          </a:xfrm>
          <a:prstGeom prst="rect">
            <a:avLst/>
          </a:prstGeom>
          <a:solidFill>
            <a:srgbClr val="CCECFF"/>
          </a:solidFill>
          <a:ln w="57150" cmpd="thinThick">
            <a:solidFill>
              <a:srgbClr val="FF3300"/>
            </a:solidFill>
            <a:miter lim="800000"/>
            <a:headEnd/>
            <a:tailEnd/>
          </a:ln>
          <a:effectLst/>
        </p:spPr>
        <p:txBody>
          <a:bodyPr wrap="none" lIns="90488" tIns="44450" rIns="90488" bIns="44450">
            <a:spAutoFit/>
          </a:bodyPr>
          <a:lstStyle/>
          <a:p>
            <a:pPr algn="ctr">
              <a:defRPr/>
            </a:pPr>
            <a:r>
              <a:rPr lang="en-US" sz="2200" b="1" dirty="0">
                <a:solidFill>
                  <a:srgbClr val="00B050"/>
                </a:solidFill>
                <a:latin typeface="Arial" charset="0"/>
                <a:ea typeface="ＭＳ Ｐゴシック" charset="0"/>
              </a:rPr>
              <a:t>All fixed</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manufacturing</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overhead is</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expensed.</a:t>
            </a:r>
            <a:endParaRPr lang="en-US" sz="2200" b="1" dirty="0">
              <a:solidFill>
                <a:srgbClr val="00B050"/>
              </a:solidFill>
              <a:effectLst>
                <a:outerShdw blurRad="38100" dist="38100" dir="2700000" algn="tl">
                  <a:srgbClr val="000000"/>
                </a:outerShdw>
              </a:effectLst>
              <a:latin typeface="Arial" charset="0"/>
              <a:ea typeface="ＭＳ Ｐゴシック" charset="0"/>
            </a:endParaRP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404544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338" name="Object 0">
            <a:extLst>
              <a:ext uri="{FF2B5EF4-FFF2-40B4-BE49-F238E27FC236}">
                <a16:creationId xmlns:a16="http://schemas.microsoft.com/office/drawing/2014/main" id="{9DD824E4-FDF5-44DB-9FD5-1CC43BB0E758}"/>
              </a:ext>
            </a:extLst>
          </p:cNvPr>
          <p:cNvGraphicFramePr>
            <a:graphicFrameLocks/>
          </p:cNvGraphicFramePr>
          <p:nvPr>
            <p:extLst>
              <p:ext uri="{D42A27DB-BD31-4B8C-83A1-F6EECF244321}">
                <p14:modId xmlns:p14="http://schemas.microsoft.com/office/powerpoint/2010/main" val="28291839"/>
              </p:ext>
            </p:extLst>
          </p:nvPr>
        </p:nvGraphicFramePr>
        <p:xfrm>
          <a:off x="630677" y="1476375"/>
          <a:ext cx="8280400" cy="4090988"/>
        </p:xfrm>
        <a:graphic>
          <a:graphicData uri="http://schemas.openxmlformats.org/presentationml/2006/ole">
            <mc:AlternateContent xmlns:mc="http://schemas.openxmlformats.org/markup-compatibility/2006">
              <mc:Choice xmlns:v="urn:schemas-microsoft-com:vml" Requires="v">
                <p:oleObj name="Worksheet" r:id="rId2" imgW="5207000" imgH="2222500" progId="Excel.Sheet.8">
                  <p:embed/>
                </p:oleObj>
              </mc:Choice>
              <mc:Fallback>
                <p:oleObj name="Worksheet" r:id="rId2" imgW="5207000" imgH="2222500" progId="Excel.Sheet.8">
                  <p:embed/>
                  <p:pic>
                    <p:nvPicPr>
                      <p:cNvPr id="14338" name="Object 0">
                        <a:extLst>
                          <a:ext uri="{FF2B5EF4-FFF2-40B4-BE49-F238E27FC236}">
                            <a16:creationId xmlns:a16="http://schemas.microsoft.com/office/drawing/2014/main" id="{9DD824E4-FDF5-44DB-9FD5-1CC43BB0E758}"/>
                          </a:ext>
                        </a:extLst>
                      </p:cNvPr>
                      <p:cNvPicPr>
                        <a:picLocks noChangeArrowheads="1"/>
                      </p:cNvPicPr>
                      <p:nvPr/>
                    </p:nvPicPr>
                    <p:blipFill>
                      <a:blip r:embed="rId3">
                        <a:lum bright="30000" contrast="30000"/>
                      </a:blip>
                      <a:srcRect/>
                      <a:stretch>
                        <a:fillRect/>
                      </a:stretch>
                    </p:blipFill>
                    <p:spPr bwMode="auto">
                      <a:xfrm>
                        <a:off x="630677" y="1476375"/>
                        <a:ext cx="8280400" cy="4090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4340" name="Rectangle 9">
            <a:extLst>
              <a:ext uri="{FF2B5EF4-FFF2-40B4-BE49-F238E27FC236}">
                <a16:creationId xmlns:a16="http://schemas.microsoft.com/office/drawing/2014/main" id="{AF9B2256-DAC1-400C-93EA-E94DE909BA7B}"/>
              </a:ext>
            </a:extLst>
          </p:cNvPr>
          <p:cNvSpPr>
            <a:spLocks noGrp="1" noChangeArrowheads="1"/>
          </p:cNvSpPr>
          <p:nvPr>
            <p:ph type="title"/>
          </p:nvPr>
        </p:nvSpPr>
        <p:spPr>
          <a:xfrm>
            <a:off x="479376" y="188913"/>
            <a:ext cx="9504412" cy="6096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Variable Costing</a:t>
            </a:r>
          </a:p>
        </p:txBody>
      </p:sp>
      <p:sp>
        <p:nvSpPr>
          <p:cNvPr id="14339" name="Rectangle 7">
            <a:extLst>
              <a:ext uri="{FF2B5EF4-FFF2-40B4-BE49-F238E27FC236}">
                <a16:creationId xmlns:a16="http://schemas.microsoft.com/office/drawing/2014/main" id="{9C3BA163-7B68-4603-9452-90A19B7DCA47}"/>
              </a:ext>
            </a:extLst>
          </p:cNvPr>
          <p:cNvSpPr>
            <a:spLocks noGrp="1" noChangeArrowheads="1"/>
          </p:cNvSpPr>
          <p:nvPr>
            <p:ph idx="1"/>
          </p:nvPr>
        </p:nvSpPr>
        <p:spPr>
          <a:xfrm>
            <a:off x="1345382" y="798513"/>
            <a:ext cx="7772400" cy="609600"/>
          </a:xfrm>
          <a:noFill/>
        </p:spPr>
        <p:txBody>
          <a:bodyPr vert="horz" wrap="square" lIns="90488" tIns="44450" rIns="90488" bIns="44450" numCol="1" anchor="t" anchorCtr="0" compatLnSpc="1">
            <a:prstTxWarp prst="textNoShape">
              <a:avLst/>
            </a:prstTxWarp>
          </a:bodyPr>
          <a:lstStyle/>
          <a:p>
            <a:pPr algn="ctr">
              <a:buFontTx/>
              <a:buNone/>
            </a:pPr>
            <a:r>
              <a:rPr lang="en-US" altLang="zh-CN" sz="3000" dirty="0">
                <a:solidFill>
                  <a:srgbClr val="0070C0"/>
                </a:solidFill>
                <a:ea typeface="SimSun" panose="02010600030101010101" pitchFamily="2" charset="-122"/>
              </a:rPr>
              <a:t>Let’s compare the methods.</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cxnSp>
        <p:nvCxnSpPr>
          <p:cNvPr id="4" name="Straight Arrow Connector 3">
            <a:extLst>
              <a:ext uri="{FF2B5EF4-FFF2-40B4-BE49-F238E27FC236}">
                <a16:creationId xmlns:a16="http://schemas.microsoft.com/office/drawing/2014/main" id="{772A9E21-FA0F-8B46-8EBA-1D89D27D637A}"/>
              </a:ext>
            </a:extLst>
          </p:cNvPr>
          <p:cNvCxnSpPr>
            <a:cxnSpLocks/>
          </p:cNvCxnSpPr>
          <p:nvPr/>
        </p:nvCxnSpPr>
        <p:spPr>
          <a:xfrm flipV="1">
            <a:off x="4295800" y="2488233"/>
            <a:ext cx="5040560" cy="580727"/>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9" name="Straight Arrow Connector 8">
            <a:extLst>
              <a:ext uri="{FF2B5EF4-FFF2-40B4-BE49-F238E27FC236}">
                <a16:creationId xmlns:a16="http://schemas.microsoft.com/office/drawing/2014/main" id="{7ADA5EE3-1A21-F947-8920-B0FBCB50E4E0}"/>
              </a:ext>
            </a:extLst>
          </p:cNvPr>
          <p:cNvCxnSpPr>
            <a:cxnSpLocks/>
          </p:cNvCxnSpPr>
          <p:nvPr/>
        </p:nvCxnSpPr>
        <p:spPr>
          <a:xfrm>
            <a:off x="4307686" y="3401544"/>
            <a:ext cx="5172690" cy="531512"/>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0" name="TextBox 9">
            <a:extLst>
              <a:ext uri="{FF2B5EF4-FFF2-40B4-BE49-F238E27FC236}">
                <a16:creationId xmlns:a16="http://schemas.microsoft.com/office/drawing/2014/main" id="{5FFDC8C0-7775-1041-A881-B699EA199560}"/>
              </a:ext>
            </a:extLst>
          </p:cNvPr>
          <p:cNvSpPr txBox="1"/>
          <p:nvPr/>
        </p:nvSpPr>
        <p:spPr>
          <a:xfrm>
            <a:off x="9388010" y="2303567"/>
            <a:ext cx="1326004" cy="369332"/>
          </a:xfrm>
          <a:prstGeom prst="rect">
            <a:avLst/>
          </a:prstGeom>
          <a:noFill/>
        </p:spPr>
        <p:txBody>
          <a:bodyPr wrap="none" rtlCol="0">
            <a:spAutoFit/>
          </a:bodyPr>
          <a:lstStyle/>
          <a:p>
            <a:r>
              <a:rPr lang="en-US" b="1" dirty="0">
                <a:solidFill>
                  <a:srgbClr val="FF0000"/>
                </a:solidFill>
              </a:rPr>
              <a:t>20000 x 10</a:t>
            </a:r>
          </a:p>
        </p:txBody>
      </p:sp>
      <p:sp>
        <p:nvSpPr>
          <p:cNvPr id="11" name="TextBox 10">
            <a:extLst>
              <a:ext uri="{FF2B5EF4-FFF2-40B4-BE49-F238E27FC236}">
                <a16:creationId xmlns:a16="http://schemas.microsoft.com/office/drawing/2014/main" id="{BA6F5FE7-5CA2-C641-9BD2-27A51DDE163F}"/>
              </a:ext>
            </a:extLst>
          </p:cNvPr>
          <p:cNvSpPr txBox="1"/>
          <p:nvPr/>
        </p:nvSpPr>
        <p:spPr>
          <a:xfrm>
            <a:off x="9552384" y="3748390"/>
            <a:ext cx="1210588" cy="369332"/>
          </a:xfrm>
          <a:prstGeom prst="rect">
            <a:avLst/>
          </a:prstGeom>
          <a:noFill/>
        </p:spPr>
        <p:txBody>
          <a:bodyPr wrap="none" rtlCol="0">
            <a:spAutoFit/>
          </a:bodyPr>
          <a:lstStyle/>
          <a:p>
            <a:r>
              <a:rPr lang="en-US" b="1" dirty="0">
                <a:solidFill>
                  <a:srgbClr val="FF0000"/>
                </a:solidFill>
              </a:rPr>
              <a:t>20000 x 6</a:t>
            </a:r>
          </a:p>
        </p:txBody>
      </p:sp>
    </p:spTree>
    <p:extLst>
      <p:ext uri="{BB962C8B-B14F-4D97-AF65-F5344CB8AC3E}">
        <p14:creationId xmlns:p14="http://schemas.microsoft.com/office/powerpoint/2010/main" val="27094552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362" name="Object 6">
            <a:extLst>
              <a:ext uri="{FF2B5EF4-FFF2-40B4-BE49-F238E27FC236}">
                <a16:creationId xmlns:a16="http://schemas.microsoft.com/office/drawing/2014/main" id="{1BB3287E-F390-4568-88F5-BD662E39789A}"/>
              </a:ext>
            </a:extLst>
          </p:cNvPr>
          <p:cNvGraphicFramePr>
            <a:graphicFrameLocks/>
          </p:cNvGraphicFramePr>
          <p:nvPr>
            <p:extLst>
              <p:ext uri="{D42A27DB-BD31-4B8C-83A1-F6EECF244321}">
                <p14:modId xmlns:p14="http://schemas.microsoft.com/office/powerpoint/2010/main" val="3496080775"/>
              </p:ext>
            </p:extLst>
          </p:nvPr>
        </p:nvGraphicFramePr>
        <p:xfrm>
          <a:off x="1847850" y="1779035"/>
          <a:ext cx="8496300" cy="3827463"/>
        </p:xfrm>
        <a:graphic>
          <a:graphicData uri="http://schemas.openxmlformats.org/presentationml/2006/ole">
            <mc:AlternateContent xmlns:mc="http://schemas.openxmlformats.org/markup-compatibility/2006">
              <mc:Choice xmlns:v="urn:schemas-microsoft-com:vml" Requires="v">
                <p:oleObj name="Regneark" r:id="rId2" imgW="5207000" imgH="2032000" progId="Excel.Sheet.8">
                  <p:embed/>
                </p:oleObj>
              </mc:Choice>
              <mc:Fallback>
                <p:oleObj name="Regneark" r:id="rId2" imgW="5207000" imgH="2032000" progId="Excel.Sheet.8">
                  <p:embed/>
                  <p:pic>
                    <p:nvPicPr>
                      <p:cNvPr id="15362" name="Object 6">
                        <a:extLst>
                          <a:ext uri="{FF2B5EF4-FFF2-40B4-BE49-F238E27FC236}">
                            <a16:creationId xmlns:a16="http://schemas.microsoft.com/office/drawing/2014/main" id="{1BB3287E-F390-4568-88F5-BD662E39789A}"/>
                          </a:ext>
                        </a:extLst>
                      </p:cNvPr>
                      <p:cNvPicPr>
                        <a:picLocks noChangeArrowheads="1"/>
                      </p:cNvPicPr>
                      <p:nvPr/>
                    </p:nvPicPr>
                    <p:blipFill>
                      <a:blip r:embed="rId3">
                        <a:lum bright="30000" contrast="30000"/>
                        <a:extLst>
                          <a:ext uri="{28A0092B-C50C-407E-A947-70E740481C1C}">
                            <a14:useLocalDpi xmlns:a14="http://schemas.microsoft.com/office/drawing/2010/main" val="0"/>
                          </a:ext>
                        </a:extLst>
                      </a:blip>
                      <a:srcRect/>
                      <a:stretch>
                        <a:fillRect/>
                      </a:stretch>
                    </p:blipFill>
                    <p:spPr bwMode="auto">
                      <a:xfrm>
                        <a:off x="1847850" y="1779035"/>
                        <a:ext cx="8496300" cy="3827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5366" name="Rectangle 11">
            <a:extLst>
              <a:ext uri="{FF2B5EF4-FFF2-40B4-BE49-F238E27FC236}">
                <a16:creationId xmlns:a16="http://schemas.microsoft.com/office/drawing/2014/main" id="{285B7FB1-4C2D-4BC2-8C77-C910A7A357FF}"/>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Variable Costing</a:t>
            </a:r>
          </a:p>
        </p:txBody>
      </p:sp>
      <p:sp>
        <p:nvSpPr>
          <p:cNvPr id="15363" name="Rectangle 7">
            <a:extLst>
              <a:ext uri="{FF2B5EF4-FFF2-40B4-BE49-F238E27FC236}">
                <a16:creationId xmlns:a16="http://schemas.microsoft.com/office/drawing/2014/main" id="{7DF48224-FBEC-4495-ACBC-D92A3FC47E62}"/>
              </a:ext>
            </a:extLst>
          </p:cNvPr>
          <p:cNvSpPr>
            <a:spLocks noGrp="1" noChangeArrowheads="1"/>
          </p:cNvSpPr>
          <p:nvPr>
            <p:ph idx="1"/>
          </p:nvPr>
        </p:nvSpPr>
        <p:spPr>
          <a:xfrm>
            <a:off x="2209800" y="1251503"/>
            <a:ext cx="7772400" cy="609600"/>
          </a:xfrm>
          <a:noFill/>
        </p:spPr>
        <p:txBody>
          <a:bodyPr vert="horz" wrap="square" lIns="90488" tIns="44450" rIns="90488" bIns="44450" numCol="1" anchor="t" anchorCtr="0" compatLnSpc="1">
            <a:prstTxWarp prst="textNoShape">
              <a:avLst/>
            </a:prstTxWarp>
          </a:bodyPr>
          <a:lstStyle/>
          <a:p>
            <a:pPr algn="ctr">
              <a:buFontTx/>
              <a:buNone/>
            </a:pPr>
            <a:r>
              <a:rPr lang="en-US" altLang="zh-CN" sz="3000" dirty="0">
                <a:solidFill>
                  <a:srgbClr val="0070C0"/>
                </a:solidFill>
                <a:ea typeface="SimSun" panose="02010600030101010101" pitchFamily="2" charset="-122"/>
              </a:rPr>
              <a:t>Let’s </a:t>
            </a:r>
            <a:r>
              <a:rPr lang="en-US" altLang="zh-CN" dirty="0">
                <a:solidFill>
                  <a:srgbClr val="0070C0"/>
                </a:solidFill>
                <a:ea typeface="SimSun" panose="02010600030101010101" pitchFamily="2" charset="-122"/>
              </a:rPr>
              <a:t>compare</a:t>
            </a:r>
            <a:r>
              <a:rPr lang="en-US" altLang="zh-CN" sz="3000" dirty="0">
                <a:solidFill>
                  <a:srgbClr val="0070C0"/>
                </a:solidFill>
                <a:ea typeface="SimSun" panose="02010600030101010101" pitchFamily="2" charset="-122"/>
              </a:rPr>
              <a:t> the methods.</a:t>
            </a:r>
          </a:p>
        </p:txBody>
      </p:sp>
      <p:sp>
        <p:nvSpPr>
          <p:cNvPr id="15364" name="Line 8">
            <a:extLst>
              <a:ext uri="{FF2B5EF4-FFF2-40B4-BE49-F238E27FC236}">
                <a16:creationId xmlns:a16="http://schemas.microsoft.com/office/drawing/2014/main" id="{3337653E-5572-4968-A1DA-2D1FD132B2E2}"/>
              </a:ext>
            </a:extLst>
          </p:cNvPr>
          <p:cNvSpPr>
            <a:spLocks noChangeShapeType="1"/>
          </p:cNvSpPr>
          <p:nvPr/>
        </p:nvSpPr>
        <p:spPr bwMode="auto">
          <a:xfrm>
            <a:off x="5591944" y="3501008"/>
            <a:ext cx="2028056" cy="1756792"/>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5365" name="Line 9">
            <a:extLst>
              <a:ext uri="{FF2B5EF4-FFF2-40B4-BE49-F238E27FC236}">
                <a16:creationId xmlns:a16="http://schemas.microsoft.com/office/drawing/2014/main" id="{4BBF4054-163A-4C99-90B1-454212EB86DF}"/>
              </a:ext>
            </a:extLst>
          </p:cNvPr>
          <p:cNvSpPr>
            <a:spLocks noChangeShapeType="1"/>
          </p:cNvSpPr>
          <p:nvPr/>
        </p:nvSpPr>
        <p:spPr bwMode="auto">
          <a:xfrm>
            <a:off x="7104112" y="3501008"/>
            <a:ext cx="668288" cy="1680592"/>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2529216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079A879C-3E29-443E-A0F6-484B4C47F7AC}"/>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Reconciliation</a:t>
            </a:r>
          </a:p>
        </p:txBody>
      </p:sp>
      <p:graphicFrame>
        <p:nvGraphicFramePr>
          <p:cNvPr id="16387" name="Object 4">
            <a:extLst>
              <a:ext uri="{FF2B5EF4-FFF2-40B4-BE49-F238E27FC236}">
                <a16:creationId xmlns:a16="http://schemas.microsoft.com/office/drawing/2014/main" id="{0E4B2CDD-3756-4414-9736-C1238E7071B4}"/>
              </a:ext>
            </a:extLst>
          </p:cNvPr>
          <p:cNvGraphicFramePr>
            <a:graphicFrameLocks/>
          </p:cNvGraphicFramePr>
          <p:nvPr>
            <p:extLst>
              <p:ext uri="{D42A27DB-BD31-4B8C-83A1-F6EECF244321}">
                <p14:modId xmlns:p14="http://schemas.microsoft.com/office/powerpoint/2010/main" val="2369491131"/>
              </p:ext>
            </p:extLst>
          </p:nvPr>
        </p:nvGraphicFramePr>
        <p:xfrm>
          <a:off x="2278856" y="2014738"/>
          <a:ext cx="7634288" cy="2452688"/>
        </p:xfrm>
        <a:graphic>
          <a:graphicData uri="http://schemas.openxmlformats.org/presentationml/2006/ole">
            <mc:AlternateContent xmlns:mc="http://schemas.openxmlformats.org/markup-compatibility/2006">
              <mc:Choice xmlns:v="urn:schemas-microsoft-com:vml" Requires="v">
                <p:oleObj name="Worksheet" r:id="rId2" imgW="3238427" imgH="1005880" progId="Excel.Sheet.8">
                  <p:embed/>
                </p:oleObj>
              </mc:Choice>
              <mc:Fallback>
                <p:oleObj name="Worksheet" r:id="rId2" imgW="3238427" imgH="1005880" progId="Excel.Sheet.8">
                  <p:embed/>
                  <p:pic>
                    <p:nvPicPr>
                      <p:cNvPr id="16387" name="Object 4">
                        <a:extLst>
                          <a:ext uri="{FF2B5EF4-FFF2-40B4-BE49-F238E27FC236}">
                            <a16:creationId xmlns:a16="http://schemas.microsoft.com/office/drawing/2014/main" id="{0E4B2CDD-3756-4414-9736-C1238E7071B4}"/>
                          </a:ext>
                        </a:extLst>
                      </p:cNvPr>
                      <p:cNvPicPr>
                        <a:picLocks noChangeArrowheads="1"/>
                      </p:cNvPicPr>
                      <p:nvPr/>
                    </p:nvPicPr>
                    <p:blipFill>
                      <a:blip r:embed="rId3"/>
                      <a:srcRect/>
                      <a:stretch>
                        <a:fillRect/>
                      </a:stretch>
                    </p:blipFill>
                    <p:spPr bwMode="auto">
                      <a:xfrm>
                        <a:off x="2278856" y="2014738"/>
                        <a:ext cx="7634288" cy="2452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6388" name="Rectangle 5">
            <a:extLst>
              <a:ext uri="{FF2B5EF4-FFF2-40B4-BE49-F238E27FC236}">
                <a16:creationId xmlns:a16="http://schemas.microsoft.com/office/drawing/2014/main" id="{0F1DF486-DC15-4D6C-A589-E50C4DD4A0D9}"/>
              </a:ext>
            </a:extLst>
          </p:cNvPr>
          <p:cNvSpPr>
            <a:spLocks noChangeArrowheads="1"/>
          </p:cNvSpPr>
          <p:nvPr/>
        </p:nvSpPr>
        <p:spPr bwMode="auto">
          <a:xfrm>
            <a:off x="2605362" y="4835253"/>
            <a:ext cx="5224188"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sz="2400" b="1" dirty="0">
                <a:solidFill>
                  <a:schemeClr val="accent2">
                    <a:lumMod val="60000"/>
                    <a:lumOff val="40000"/>
                  </a:schemeClr>
                </a:solidFill>
                <a:latin typeface="Arial" panose="020B0604020202020204" pitchFamily="34" charset="0"/>
              </a:rPr>
              <a:t>Fixed mfg. overhead      £150,000   </a:t>
            </a:r>
          </a:p>
          <a:p>
            <a:pPr>
              <a:spcBef>
                <a:spcPct val="0"/>
              </a:spcBef>
              <a:buFontTx/>
              <a:buNone/>
            </a:pPr>
            <a:r>
              <a:rPr lang="en-US" altLang="en-US" sz="2400" b="1" dirty="0">
                <a:solidFill>
                  <a:schemeClr val="accent2">
                    <a:lumMod val="60000"/>
                    <a:lumOff val="40000"/>
                  </a:schemeClr>
                </a:solidFill>
                <a:latin typeface="Arial" panose="020B0604020202020204" pitchFamily="34" charset="0"/>
              </a:rPr>
              <a:t>     Units produced             25,000</a:t>
            </a:r>
          </a:p>
        </p:txBody>
      </p:sp>
      <p:sp>
        <p:nvSpPr>
          <p:cNvPr id="16389" name="Rectangle 6">
            <a:extLst>
              <a:ext uri="{FF2B5EF4-FFF2-40B4-BE49-F238E27FC236}">
                <a16:creationId xmlns:a16="http://schemas.microsoft.com/office/drawing/2014/main" id="{F8B13E71-EF5A-4165-9E31-F9A950E82DC2}"/>
              </a:ext>
            </a:extLst>
          </p:cNvPr>
          <p:cNvSpPr>
            <a:spLocks noChangeArrowheads="1"/>
          </p:cNvSpPr>
          <p:nvPr/>
        </p:nvSpPr>
        <p:spPr bwMode="auto">
          <a:xfrm>
            <a:off x="5577162" y="5019919"/>
            <a:ext cx="4305300"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sz="2400" b="1" dirty="0">
                <a:solidFill>
                  <a:schemeClr val="accent2"/>
                </a:solidFill>
                <a:latin typeface="Arial" panose="020B0604020202020204" pitchFamily="34" charset="0"/>
              </a:rPr>
              <a:t> </a:t>
            </a:r>
            <a:r>
              <a:rPr lang="en-US" altLang="en-US" sz="2400" b="1" dirty="0">
                <a:solidFill>
                  <a:srgbClr val="0070C0"/>
                </a:solidFill>
                <a:latin typeface="Arial" panose="020B0604020202020204" pitchFamily="34" charset="0"/>
              </a:rPr>
              <a:t>= </a:t>
            </a:r>
            <a:r>
              <a:rPr lang="en-US" altLang="en-US" sz="2400" b="1" dirty="0">
                <a:solidFill>
                  <a:schemeClr val="accent2"/>
                </a:solidFill>
                <a:latin typeface="Arial" panose="020B0604020202020204" pitchFamily="34" charset="0"/>
              </a:rPr>
              <a:t>                 </a:t>
            </a:r>
            <a:r>
              <a:rPr lang="en-US" altLang="en-US" sz="2400" b="1" dirty="0">
                <a:solidFill>
                  <a:srgbClr val="0070C0"/>
                </a:solidFill>
                <a:latin typeface="Arial" panose="020B0604020202020204" pitchFamily="34" charset="0"/>
              </a:rPr>
              <a:t>=  </a:t>
            </a:r>
            <a:r>
              <a:rPr lang="en-US" altLang="en-US" sz="2400" b="1" dirty="0">
                <a:solidFill>
                  <a:schemeClr val="accent2">
                    <a:lumMod val="60000"/>
                    <a:lumOff val="40000"/>
                  </a:schemeClr>
                </a:solidFill>
                <a:latin typeface="Arial" panose="020B0604020202020204" pitchFamily="34" charset="0"/>
              </a:rPr>
              <a:t>£6.00 per unit</a:t>
            </a:r>
          </a:p>
        </p:txBody>
      </p:sp>
      <p:sp>
        <p:nvSpPr>
          <p:cNvPr id="16390" name="Line 8">
            <a:extLst>
              <a:ext uri="{FF2B5EF4-FFF2-40B4-BE49-F238E27FC236}">
                <a16:creationId xmlns:a16="http://schemas.microsoft.com/office/drawing/2014/main" id="{18755EA4-DAED-40E2-8B47-D2E66D7E7CC5}"/>
              </a:ext>
            </a:extLst>
          </p:cNvPr>
          <p:cNvSpPr>
            <a:spLocks noChangeShapeType="1"/>
          </p:cNvSpPr>
          <p:nvPr/>
        </p:nvSpPr>
        <p:spPr bwMode="auto">
          <a:xfrm>
            <a:off x="2605362" y="5249469"/>
            <a:ext cx="2971800" cy="0"/>
          </a:xfrm>
          <a:prstGeom prst="line">
            <a:avLst/>
          </a:prstGeom>
          <a:noFill/>
          <a:ln w="28575">
            <a:solidFill>
              <a:srgbClr val="0070C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6391" name="Line 9">
            <a:extLst>
              <a:ext uri="{FF2B5EF4-FFF2-40B4-BE49-F238E27FC236}">
                <a16:creationId xmlns:a16="http://schemas.microsoft.com/office/drawing/2014/main" id="{337CEBC5-7C22-487B-92AF-158E8C75C870}"/>
              </a:ext>
            </a:extLst>
          </p:cNvPr>
          <p:cNvSpPr>
            <a:spLocks noChangeShapeType="1"/>
          </p:cNvSpPr>
          <p:nvPr/>
        </p:nvSpPr>
        <p:spPr bwMode="auto">
          <a:xfrm>
            <a:off x="6167877" y="5249469"/>
            <a:ext cx="1219200" cy="0"/>
          </a:xfrm>
          <a:prstGeom prst="line">
            <a:avLst/>
          </a:prstGeom>
          <a:noFill/>
          <a:ln w="28575">
            <a:solidFill>
              <a:srgbClr val="0070C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6392" name="Text Box 11">
            <a:extLst>
              <a:ext uri="{FF2B5EF4-FFF2-40B4-BE49-F238E27FC236}">
                <a16:creationId xmlns:a16="http://schemas.microsoft.com/office/drawing/2014/main" id="{99753DD5-6E86-4F4C-ACEB-2455337E2CE6}"/>
              </a:ext>
            </a:extLst>
          </p:cNvPr>
          <p:cNvSpPr txBox="1">
            <a:spLocks noChangeArrowheads="1"/>
          </p:cNvSpPr>
          <p:nvPr/>
        </p:nvSpPr>
        <p:spPr bwMode="auto">
          <a:xfrm>
            <a:off x="2488282" y="902487"/>
            <a:ext cx="7215437"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solidFill>
                  <a:srgbClr val="0070C0"/>
                </a:solidFill>
                <a:latin typeface="Arial" panose="020B0604020202020204" pitchFamily="34" charset="0"/>
              </a:rPr>
              <a:t>We can reconcile the difference between</a:t>
            </a:r>
            <a:br>
              <a:rPr lang="en-US" altLang="en-US" sz="2800" b="1" dirty="0">
                <a:solidFill>
                  <a:srgbClr val="0070C0"/>
                </a:solidFill>
                <a:latin typeface="Arial" panose="020B0604020202020204" pitchFamily="34" charset="0"/>
              </a:rPr>
            </a:br>
            <a:r>
              <a:rPr lang="en-US" altLang="en-US" sz="2800" b="1" dirty="0">
                <a:solidFill>
                  <a:srgbClr val="0070C0"/>
                </a:solidFill>
                <a:latin typeface="Arial" panose="020B0604020202020204" pitchFamily="34" charset="0"/>
              </a:rPr>
              <a:t>absorption and variable profit as follows:</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cxnSp>
        <p:nvCxnSpPr>
          <p:cNvPr id="11" name="Straight Arrow Connector 10">
            <a:extLst>
              <a:ext uri="{FF2B5EF4-FFF2-40B4-BE49-F238E27FC236}">
                <a16:creationId xmlns:a16="http://schemas.microsoft.com/office/drawing/2014/main" id="{7D61B4DE-0217-5E42-8F24-101329C2F2C9}"/>
              </a:ext>
            </a:extLst>
          </p:cNvPr>
          <p:cNvCxnSpPr>
            <a:cxnSpLocks/>
          </p:cNvCxnSpPr>
          <p:nvPr/>
        </p:nvCxnSpPr>
        <p:spPr>
          <a:xfrm>
            <a:off x="9264352" y="2420888"/>
            <a:ext cx="1154995" cy="0"/>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0EC2932D-C263-5144-A07E-20CE58878D73}"/>
              </a:ext>
            </a:extLst>
          </p:cNvPr>
          <p:cNvSpPr txBox="1"/>
          <p:nvPr/>
        </p:nvSpPr>
        <p:spPr>
          <a:xfrm>
            <a:off x="10419347" y="2236222"/>
            <a:ext cx="1018227" cy="369332"/>
          </a:xfrm>
          <a:prstGeom prst="rect">
            <a:avLst/>
          </a:prstGeom>
          <a:noFill/>
        </p:spPr>
        <p:txBody>
          <a:bodyPr wrap="none" rtlCol="0">
            <a:spAutoFit/>
          </a:bodyPr>
          <a:lstStyle/>
          <a:p>
            <a:r>
              <a:rPr lang="en-US" dirty="0"/>
              <a:t>Slide 13</a:t>
            </a:r>
          </a:p>
        </p:txBody>
      </p:sp>
    </p:spTree>
    <p:extLst>
      <p:ext uri="{BB962C8B-B14F-4D97-AF65-F5344CB8AC3E}">
        <p14:creationId xmlns:p14="http://schemas.microsoft.com/office/powerpoint/2010/main" val="22217249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F71FD09-259F-49CC-83D8-FC73EF469153}"/>
              </a:ext>
            </a:extLst>
          </p:cNvPr>
          <p:cNvSpPr>
            <a:spLocks noGrp="1" noChangeArrowheads="1"/>
          </p:cNvSpPr>
          <p:nvPr>
            <p:ph type="title"/>
          </p:nvPr>
        </p:nvSpPr>
        <p:spPr>
          <a:xfrm>
            <a:off x="2209800" y="11588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Extending the Example</a:t>
            </a:r>
          </a:p>
        </p:txBody>
      </p:sp>
      <p:sp>
        <p:nvSpPr>
          <p:cNvPr id="17412" name="Rectangle 4">
            <a:extLst>
              <a:ext uri="{FF2B5EF4-FFF2-40B4-BE49-F238E27FC236}">
                <a16:creationId xmlns:a16="http://schemas.microsoft.com/office/drawing/2014/main" id="{2211D6B3-33B0-41B9-AB43-ADFDBF8C38E2}"/>
              </a:ext>
            </a:extLst>
          </p:cNvPr>
          <p:cNvSpPr>
            <a:spLocks noChangeArrowheads="1"/>
          </p:cNvSpPr>
          <p:nvPr/>
        </p:nvSpPr>
        <p:spPr bwMode="auto">
          <a:xfrm>
            <a:off x="2999657" y="2347913"/>
            <a:ext cx="5720482" cy="193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latin typeface="Arial" panose="020B0604020202020204" pitchFamily="34" charset="0"/>
              </a:rPr>
              <a:t>Let</a:t>
            </a:r>
            <a:r>
              <a:rPr lang="en-GB" altLang="en-US" sz="2400" b="1" dirty="0">
                <a:latin typeface="Arial" panose="020B0604020202020204" pitchFamily="34" charset="0"/>
              </a:rPr>
              <a:t>’</a:t>
            </a:r>
            <a:r>
              <a:rPr lang="en-US" altLang="ja-JP" sz="2400" b="1" dirty="0">
                <a:latin typeface="Arial" panose="020B0604020202020204" pitchFamily="34" charset="0"/>
              </a:rPr>
              <a:t>s look at the</a:t>
            </a:r>
          </a:p>
          <a:p>
            <a:pPr algn="ctr">
              <a:spcBef>
                <a:spcPct val="0"/>
              </a:spcBef>
              <a:buFontTx/>
              <a:buNone/>
            </a:pPr>
            <a:r>
              <a:rPr lang="en-US" altLang="en-US" sz="2400" b="1" dirty="0">
                <a:latin typeface="Arial" panose="020B0604020202020204" pitchFamily="34" charset="0"/>
              </a:rPr>
              <a:t>second year</a:t>
            </a:r>
          </a:p>
          <a:p>
            <a:pPr algn="ctr">
              <a:spcBef>
                <a:spcPct val="0"/>
              </a:spcBef>
              <a:buFontTx/>
              <a:buNone/>
            </a:pPr>
            <a:r>
              <a:rPr lang="en-US" altLang="en-US" sz="2400" b="1" dirty="0">
                <a:latin typeface="Arial" panose="020B0604020202020204" pitchFamily="34" charset="0"/>
              </a:rPr>
              <a:t>of operations</a:t>
            </a:r>
          </a:p>
          <a:p>
            <a:pPr algn="ctr">
              <a:spcBef>
                <a:spcPct val="0"/>
              </a:spcBef>
              <a:buFontTx/>
              <a:buNone/>
            </a:pPr>
            <a:r>
              <a:rPr lang="en-US" altLang="en-US" sz="2400" b="1" dirty="0">
                <a:latin typeface="Arial" panose="020B0604020202020204" pitchFamily="34" charset="0"/>
              </a:rPr>
              <a:t>for Harvey</a:t>
            </a:r>
          </a:p>
          <a:p>
            <a:pPr algn="ctr">
              <a:spcBef>
                <a:spcPct val="0"/>
              </a:spcBef>
              <a:buFontTx/>
              <a:buNone/>
            </a:pPr>
            <a:r>
              <a:rPr lang="en-US" altLang="en-US" sz="2400" b="1" dirty="0">
                <a:latin typeface="Arial" panose="020B0604020202020204" pitchFamily="34" charset="0"/>
              </a:rPr>
              <a:t>Company.</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17</a:t>
            </a:fld>
            <a:endParaRPr lang="en-GB" altLang="en-US"/>
          </a:p>
        </p:txBody>
      </p:sp>
    </p:spTree>
    <p:extLst>
      <p:ext uri="{BB962C8B-B14F-4D97-AF65-F5344CB8AC3E}">
        <p14:creationId xmlns:p14="http://schemas.microsoft.com/office/powerpoint/2010/main" val="19043030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2AEF7EF7-888A-44F4-B689-D019E20B5FB0}"/>
              </a:ext>
            </a:extLst>
          </p:cNvPr>
          <p:cNvSpPr>
            <a:spLocks noGrp="1" noChangeArrowheads="1"/>
          </p:cNvSpPr>
          <p:nvPr>
            <p:ph type="title"/>
          </p:nvPr>
        </p:nvSpPr>
        <p:spPr>
          <a:xfrm>
            <a:off x="2209800" y="11588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18435" name="Rectangle 3">
            <a:extLst>
              <a:ext uri="{FF2B5EF4-FFF2-40B4-BE49-F238E27FC236}">
                <a16:creationId xmlns:a16="http://schemas.microsoft.com/office/drawing/2014/main" id="{785A7AFE-47FC-468E-B46D-5FBECA3560F8}"/>
              </a:ext>
            </a:extLst>
          </p:cNvPr>
          <p:cNvSpPr>
            <a:spLocks noGrp="1" noChangeArrowheads="1"/>
          </p:cNvSpPr>
          <p:nvPr>
            <p:ph idx="1"/>
          </p:nvPr>
        </p:nvSpPr>
        <p:spPr>
          <a:xfrm>
            <a:off x="767408" y="836712"/>
            <a:ext cx="10297144" cy="864096"/>
          </a:xfrm>
          <a:noFill/>
        </p:spPr>
        <p:txBody>
          <a:bodyPr vert="horz" wrap="square" lIns="90488" tIns="44450" rIns="90488" bIns="44450" numCol="1" anchor="t" anchorCtr="0" compatLnSpc="1">
            <a:prstTxWarp prst="textNoShape">
              <a:avLst/>
            </a:prstTxWarp>
          </a:bodyPr>
          <a:lstStyle/>
          <a:p>
            <a:pPr algn="ctr">
              <a:buFontTx/>
              <a:buNone/>
            </a:pPr>
            <a:r>
              <a:rPr lang="zh-CN" altLang="en-US" sz="2400" dirty="0">
                <a:ea typeface="SimSun" panose="02010600030101010101" pitchFamily="2" charset="-122"/>
              </a:rPr>
              <a:t>   </a:t>
            </a:r>
            <a:r>
              <a:rPr lang="en-US" altLang="zh-CN" sz="2400" dirty="0">
                <a:ea typeface="SimSun" panose="02010600030101010101" pitchFamily="2" charset="-122"/>
              </a:rPr>
              <a:t>In its second year of operations, Harvey Co. started with an inventory of 5,000 units, </a:t>
            </a:r>
            <a:r>
              <a:rPr lang="en-US" altLang="zh-CN" sz="2400" dirty="0">
                <a:solidFill>
                  <a:srgbClr val="FF3300"/>
                </a:solidFill>
                <a:ea typeface="SimSun" panose="02010600030101010101" pitchFamily="2" charset="-122"/>
              </a:rPr>
              <a:t>produced 25,000</a:t>
            </a:r>
            <a:r>
              <a:rPr lang="en-US" altLang="zh-CN" sz="2400" dirty="0">
                <a:ea typeface="SimSun" panose="02010600030101010101" pitchFamily="2" charset="-122"/>
              </a:rPr>
              <a:t> units and </a:t>
            </a:r>
            <a:r>
              <a:rPr lang="en-US" altLang="zh-CN" sz="2400" dirty="0">
                <a:solidFill>
                  <a:srgbClr val="FF3300"/>
                </a:solidFill>
                <a:ea typeface="SimSun" panose="02010600030101010101" pitchFamily="2" charset="-122"/>
              </a:rPr>
              <a:t>sold 30,000</a:t>
            </a:r>
            <a:r>
              <a:rPr lang="en-US" altLang="zh-CN" sz="2400" dirty="0">
                <a:ea typeface="SimSun" panose="02010600030101010101" pitchFamily="2" charset="-122"/>
              </a:rPr>
              <a:t> units.</a:t>
            </a:r>
          </a:p>
        </p:txBody>
      </p:sp>
      <p:graphicFrame>
        <p:nvGraphicFramePr>
          <p:cNvPr id="18436" name="Object 1024">
            <a:extLst>
              <a:ext uri="{FF2B5EF4-FFF2-40B4-BE49-F238E27FC236}">
                <a16:creationId xmlns:a16="http://schemas.microsoft.com/office/drawing/2014/main" id="{41DE897D-1E06-486B-B1DF-C33D17EA9C83}"/>
              </a:ext>
            </a:extLst>
          </p:cNvPr>
          <p:cNvGraphicFramePr>
            <a:graphicFrameLocks/>
          </p:cNvGraphicFramePr>
          <p:nvPr>
            <p:extLst>
              <p:ext uri="{D42A27DB-BD31-4B8C-83A1-F6EECF244321}">
                <p14:modId xmlns:p14="http://schemas.microsoft.com/office/powerpoint/2010/main" val="176232380"/>
              </p:ext>
            </p:extLst>
          </p:nvPr>
        </p:nvGraphicFramePr>
        <p:xfrm>
          <a:off x="2371725" y="1844824"/>
          <a:ext cx="7448550" cy="3811587"/>
        </p:xfrm>
        <a:graphic>
          <a:graphicData uri="http://schemas.openxmlformats.org/presentationml/2006/ole">
            <mc:AlternateContent xmlns:mc="http://schemas.openxmlformats.org/markup-compatibility/2006">
              <mc:Choice xmlns:v="urn:schemas-microsoft-com:vml" Requires="v">
                <p:oleObj name="Worksheet" r:id="rId2" imgW="3307100" imgH="1737293" progId="Excel.Sheet.8">
                  <p:embed/>
                </p:oleObj>
              </mc:Choice>
              <mc:Fallback>
                <p:oleObj name="Worksheet" r:id="rId2" imgW="3307100" imgH="1737293" progId="Excel.Sheet.8">
                  <p:embed/>
                  <p:pic>
                    <p:nvPicPr>
                      <p:cNvPr id="18436" name="Object 1024">
                        <a:extLst>
                          <a:ext uri="{FF2B5EF4-FFF2-40B4-BE49-F238E27FC236}">
                            <a16:creationId xmlns:a16="http://schemas.microsoft.com/office/drawing/2014/main" id="{41DE897D-1E06-486B-B1DF-C33D17EA9C83}"/>
                          </a:ext>
                        </a:extLst>
                      </p:cNvPr>
                      <p:cNvPicPr>
                        <a:picLocks noChangeArrowheads="1"/>
                      </p:cNvPicPr>
                      <p:nvPr/>
                    </p:nvPicPr>
                    <p:blipFill>
                      <a:blip r:embed="rId3">
                        <a:lum bright="6000"/>
                      </a:blip>
                      <a:srcRect/>
                      <a:stretch>
                        <a:fillRect/>
                      </a:stretch>
                    </p:blipFill>
                    <p:spPr bwMode="auto">
                      <a:xfrm>
                        <a:off x="2371725" y="1844824"/>
                        <a:ext cx="7448550" cy="38115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629027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F5BB8A81-8DFB-453B-9089-D9D4CB43BC03}"/>
              </a:ext>
            </a:extLst>
          </p:cNvPr>
          <p:cNvSpPr>
            <a:spLocks noGrp="1" noChangeArrowheads="1"/>
          </p:cNvSpPr>
          <p:nvPr>
            <p:ph type="title"/>
          </p:nvPr>
        </p:nvSpPr>
        <p:spPr>
          <a:xfrm>
            <a:off x="2209800" y="19843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19459" name="Rectangle 3">
            <a:extLst>
              <a:ext uri="{FF2B5EF4-FFF2-40B4-BE49-F238E27FC236}">
                <a16:creationId xmlns:a16="http://schemas.microsoft.com/office/drawing/2014/main" id="{AC64DBE4-67B4-44EF-BB26-EC95AC334A09}"/>
              </a:ext>
            </a:extLst>
          </p:cNvPr>
          <p:cNvSpPr>
            <a:spLocks noGrp="1" noChangeArrowheads="1"/>
          </p:cNvSpPr>
          <p:nvPr>
            <p:ph idx="1"/>
          </p:nvPr>
        </p:nvSpPr>
        <p:spPr>
          <a:xfrm>
            <a:off x="2207568" y="908720"/>
            <a:ext cx="7772400" cy="609600"/>
          </a:xfrm>
          <a:noFill/>
        </p:spPr>
        <p:txBody>
          <a:bodyPr vert="horz" wrap="square" lIns="90488" tIns="44450" rIns="90488" bIns="44450" numCol="1" anchor="t" anchorCtr="0" compatLnSpc="1">
            <a:prstTxWarp prst="textNoShape">
              <a:avLst/>
            </a:prstTxWarp>
          </a:bodyPr>
          <a:lstStyle/>
          <a:p>
            <a:pPr algn="ctr">
              <a:buFontTx/>
              <a:buNone/>
            </a:pPr>
            <a:r>
              <a:rPr lang="en-US" altLang="zh-CN" sz="3000" dirty="0">
                <a:ea typeface="SimSun" panose="02010600030101010101" pitchFamily="2" charset="-122"/>
              </a:rPr>
              <a:t>Unit product cost is determined as follows:</a:t>
            </a:r>
          </a:p>
        </p:txBody>
      </p:sp>
      <p:sp>
        <p:nvSpPr>
          <p:cNvPr id="43013" name="Rectangle 5">
            <a:extLst>
              <a:ext uri="{FF2B5EF4-FFF2-40B4-BE49-F238E27FC236}">
                <a16:creationId xmlns:a16="http://schemas.microsoft.com/office/drawing/2014/main" id="{09D46CE8-B785-4038-A190-6DA3793AB1B3}"/>
              </a:ext>
            </a:extLst>
          </p:cNvPr>
          <p:cNvSpPr>
            <a:spLocks noChangeArrowheads="1"/>
          </p:cNvSpPr>
          <p:nvPr/>
        </p:nvSpPr>
        <p:spPr bwMode="auto">
          <a:xfrm>
            <a:off x="4223792" y="4941169"/>
            <a:ext cx="4025900" cy="822325"/>
          </a:xfrm>
          <a:prstGeom prst="rect">
            <a:avLst/>
          </a:prstGeom>
          <a:solidFill>
            <a:schemeClr val="tx1"/>
          </a:solidFill>
          <a:ln w="57150" cmpd="thinThick">
            <a:solidFill>
              <a:schemeClr val="hlink"/>
            </a:solidFill>
            <a:miter lim="800000"/>
            <a:headEnd/>
            <a:tailEnd/>
          </a:ln>
          <a:effectLst/>
        </p:spPr>
        <p:txBody>
          <a:bodyPr wrap="none" lIns="90488" tIns="44450" rIns="90488" bIns="44450">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ctr">
              <a:lnSpc>
                <a:spcPct val="85000"/>
              </a:lnSpc>
              <a:defRPr/>
            </a:pPr>
            <a:r>
              <a:rPr lang="en-US" altLang="en-US" sz="2800" b="1" dirty="0">
                <a:solidFill>
                  <a:schemeClr val="bg1"/>
                </a:solidFill>
                <a:latin typeface="Arial" pitchFamily="34" charset="0"/>
              </a:rPr>
              <a:t>No change in Harvey</a:t>
            </a:r>
            <a:r>
              <a:rPr lang="en-GB" altLang="en-US" sz="2800" b="1" dirty="0">
                <a:solidFill>
                  <a:schemeClr val="bg1"/>
                </a:solidFill>
                <a:latin typeface="Arial" pitchFamily="34" charset="0"/>
              </a:rPr>
              <a:t>’</a:t>
            </a:r>
            <a:r>
              <a:rPr lang="en-US" altLang="ja-JP" sz="2800" b="1" dirty="0">
                <a:solidFill>
                  <a:schemeClr val="bg1"/>
                </a:solidFill>
                <a:latin typeface="Arial" pitchFamily="34" charset="0"/>
              </a:rPr>
              <a:t>s</a:t>
            </a:r>
          </a:p>
          <a:p>
            <a:pPr algn="ctr">
              <a:lnSpc>
                <a:spcPct val="85000"/>
              </a:lnSpc>
              <a:defRPr/>
            </a:pPr>
            <a:r>
              <a:rPr lang="en-US" altLang="en-US" sz="2800" b="1" dirty="0">
                <a:solidFill>
                  <a:schemeClr val="bg1"/>
                </a:solidFill>
                <a:latin typeface="Arial" pitchFamily="34" charset="0"/>
              </a:rPr>
              <a:t>cost structure.</a:t>
            </a:r>
            <a:endParaRPr lang="en-US" altLang="en-US" sz="2800" b="1" dirty="0">
              <a:solidFill>
                <a:schemeClr val="bg1"/>
              </a:solidFill>
              <a:effectLst>
                <a:outerShdw blurRad="38100" dist="38100" dir="2700000" algn="tl">
                  <a:srgbClr val="000000"/>
                </a:outerShdw>
              </a:effectLst>
              <a:latin typeface="Arial" pitchFamily="34" charset="0"/>
            </a:endParaRPr>
          </a:p>
        </p:txBody>
      </p:sp>
      <p:graphicFrame>
        <p:nvGraphicFramePr>
          <p:cNvPr id="19461" name="Object 6">
            <a:extLst>
              <a:ext uri="{FF2B5EF4-FFF2-40B4-BE49-F238E27FC236}">
                <a16:creationId xmlns:a16="http://schemas.microsoft.com/office/drawing/2014/main" id="{B3627A49-49AD-4400-AD25-ED37376EFE74}"/>
              </a:ext>
            </a:extLst>
          </p:cNvPr>
          <p:cNvGraphicFramePr>
            <a:graphicFrameLocks/>
          </p:cNvGraphicFramePr>
          <p:nvPr>
            <p:extLst>
              <p:ext uri="{D42A27DB-BD31-4B8C-83A1-F6EECF244321}">
                <p14:modId xmlns:p14="http://schemas.microsoft.com/office/powerpoint/2010/main" val="2409409281"/>
              </p:ext>
            </p:extLst>
          </p:nvPr>
        </p:nvGraphicFramePr>
        <p:xfrm>
          <a:off x="1295400" y="1697038"/>
          <a:ext cx="9699625" cy="2794000"/>
        </p:xfrm>
        <a:graphic>
          <a:graphicData uri="http://schemas.openxmlformats.org/presentationml/2006/ole">
            <mc:AlternateContent xmlns:mc="http://schemas.openxmlformats.org/markup-compatibility/2006">
              <mc:Choice xmlns:v="urn:schemas-microsoft-com:vml" Requires="v">
                <p:oleObj name="Worksheet" r:id="rId2" imgW="4406900" imgH="1358900" progId="Excel.Sheet.8">
                  <p:embed/>
                </p:oleObj>
              </mc:Choice>
              <mc:Fallback>
                <p:oleObj name="Worksheet" r:id="rId2" imgW="4406900" imgH="1358900" progId="Excel.Sheet.8">
                  <p:embed/>
                  <p:pic>
                    <p:nvPicPr>
                      <p:cNvPr id="19461" name="Object 6">
                        <a:extLst>
                          <a:ext uri="{FF2B5EF4-FFF2-40B4-BE49-F238E27FC236}">
                            <a16:creationId xmlns:a16="http://schemas.microsoft.com/office/drawing/2014/main" id="{B3627A49-49AD-4400-AD25-ED37376EFE74}"/>
                          </a:ext>
                        </a:extLst>
                      </p:cNvPr>
                      <p:cNvPicPr>
                        <a:picLocks noChangeArrowheads="1"/>
                      </p:cNvPicPr>
                      <p:nvPr/>
                    </p:nvPicPr>
                    <p:blipFill>
                      <a:blip r:embed="rId3">
                        <a:lum bright="12000"/>
                      </a:blip>
                      <a:srcRect/>
                      <a:stretch>
                        <a:fillRect/>
                      </a:stretch>
                    </p:blipFill>
                    <p:spPr bwMode="auto">
                      <a:xfrm>
                        <a:off x="1295400" y="1697038"/>
                        <a:ext cx="9699625" cy="2794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224397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517CE681-DA5C-4EA3-A435-E531D2A5EF0F}"/>
              </a:ext>
            </a:extLst>
          </p:cNvPr>
          <p:cNvSpPr>
            <a:spLocks noGrp="1" noChangeArrowheads="1"/>
          </p:cNvSpPr>
          <p:nvPr>
            <p:ph type="title"/>
          </p:nvPr>
        </p:nvSpPr>
        <p:spPr>
          <a:xfrm>
            <a:off x="2209800" y="333375"/>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44036" name="Rectangle 4">
            <a:extLst>
              <a:ext uri="{FF2B5EF4-FFF2-40B4-BE49-F238E27FC236}">
                <a16:creationId xmlns:a16="http://schemas.microsoft.com/office/drawing/2014/main" id="{CDE92A0C-FDCF-4267-A156-3D9E2821899F}"/>
              </a:ext>
            </a:extLst>
          </p:cNvPr>
          <p:cNvSpPr>
            <a:spLocks noChangeArrowheads="1"/>
          </p:cNvSpPr>
          <p:nvPr/>
        </p:nvSpPr>
        <p:spPr bwMode="auto">
          <a:xfrm>
            <a:off x="1847850" y="1616076"/>
            <a:ext cx="8496300" cy="950913"/>
          </a:xfrm>
          <a:prstGeom prst="rect">
            <a:avLst/>
          </a:prstGeom>
          <a:noFill/>
          <a:ln w="12700">
            <a:noFill/>
            <a:miter lim="800000"/>
            <a:headEnd/>
            <a:tailEnd/>
          </a:ln>
          <a:effectLst/>
        </p:spPr>
        <p:txBody>
          <a:bodyPr lIns="90488" tIns="44450" rIns="90488" bIns="44450">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ctr">
              <a:defRPr/>
            </a:pPr>
            <a:r>
              <a:rPr lang="en-US" altLang="en-US" sz="2800" b="1" dirty="0">
                <a:solidFill>
                  <a:srgbClr val="0070C0"/>
                </a:solidFill>
                <a:latin typeface="Arial" pitchFamily="34" charset="0"/>
              </a:rPr>
              <a:t>Now let</a:t>
            </a:r>
            <a:r>
              <a:rPr lang="en-GB" altLang="en-US" sz="2800" b="1" dirty="0">
                <a:solidFill>
                  <a:srgbClr val="0070C0"/>
                </a:solidFill>
                <a:latin typeface="Arial" pitchFamily="34" charset="0"/>
              </a:rPr>
              <a:t>’</a:t>
            </a:r>
            <a:r>
              <a:rPr lang="en-US" altLang="ja-JP" sz="2800" b="1" dirty="0">
                <a:solidFill>
                  <a:srgbClr val="0070C0"/>
                </a:solidFill>
                <a:latin typeface="Arial" pitchFamily="34" charset="0"/>
              </a:rPr>
              <a:t>s look at Harvey</a:t>
            </a:r>
            <a:r>
              <a:rPr lang="en-GB" altLang="ja-JP" sz="2800" b="1" dirty="0">
                <a:solidFill>
                  <a:srgbClr val="0070C0"/>
                </a:solidFill>
                <a:latin typeface="Arial" pitchFamily="34" charset="0"/>
              </a:rPr>
              <a:t>’</a:t>
            </a:r>
            <a:r>
              <a:rPr lang="en-US" altLang="ja-JP" sz="2800" b="1" dirty="0">
                <a:solidFill>
                  <a:srgbClr val="0070C0"/>
                </a:solidFill>
                <a:latin typeface="Arial" pitchFamily="34" charset="0"/>
              </a:rPr>
              <a:t>s statement of profit or loss assuming </a:t>
            </a:r>
            <a:r>
              <a:rPr lang="en-US" altLang="ja-JP" sz="2800" b="1" dirty="0">
                <a:solidFill>
                  <a:srgbClr val="FF3300"/>
                </a:solidFill>
                <a:latin typeface="Arial" pitchFamily="34" charset="0"/>
              </a:rPr>
              <a:t>absorption costing</a:t>
            </a:r>
            <a:r>
              <a:rPr lang="en-US" altLang="ja-JP" sz="2800" b="1" dirty="0">
                <a:solidFill>
                  <a:schemeClr val="accent2"/>
                </a:solidFill>
                <a:effectLst>
                  <a:outerShdw blurRad="38100" dist="38100" dir="2700000" algn="tl">
                    <a:srgbClr val="000000"/>
                  </a:outerShdw>
                </a:effectLst>
                <a:latin typeface="Arial" pitchFamily="34" charset="0"/>
              </a:rPr>
              <a:t> </a:t>
            </a:r>
            <a:r>
              <a:rPr lang="en-US" altLang="ja-JP" sz="2800" b="1" dirty="0">
                <a:solidFill>
                  <a:srgbClr val="0070C0"/>
                </a:solidFill>
                <a:latin typeface="Arial" pitchFamily="34" charset="0"/>
              </a:rPr>
              <a:t>is used.</a:t>
            </a:r>
            <a:endParaRPr lang="en-US" altLang="en-US" sz="2800" b="1" dirty="0">
              <a:solidFill>
                <a:srgbClr val="0070C0"/>
              </a:solidFill>
              <a:latin typeface="Arial" pitchFamily="34" charset="0"/>
            </a:endParaRP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20</a:t>
            </a:fld>
            <a:endParaRPr lang="en-GB" altLang="en-US"/>
          </a:p>
        </p:txBody>
      </p:sp>
    </p:spTree>
    <p:extLst>
      <p:ext uri="{BB962C8B-B14F-4D97-AF65-F5344CB8AC3E}">
        <p14:creationId xmlns:p14="http://schemas.microsoft.com/office/powerpoint/2010/main" val="15563891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506" name="Object 0">
            <a:extLst>
              <a:ext uri="{FF2B5EF4-FFF2-40B4-BE49-F238E27FC236}">
                <a16:creationId xmlns:a16="http://schemas.microsoft.com/office/drawing/2014/main" id="{A26B60CE-ECD5-4E1A-A401-4C68CC3033EC}"/>
              </a:ext>
            </a:extLst>
          </p:cNvPr>
          <p:cNvGraphicFramePr>
            <a:graphicFrameLocks/>
          </p:cNvGraphicFramePr>
          <p:nvPr>
            <p:extLst>
              <p:ext uri="{D42A27DB-BD31-4B8C-83A1-F6EECF244321}">
                <p14:modId xmlns:p14="http://schemas.microsoft.com/office/powerpoint/2010/main" val="2063758616"/>
              </p:ext>
            </p:extLst>
          </p:nvPr>
        </p:nvGraphicFramePr>
        <p:xfrm>
          <a:off x="1552575" y="795338"/>
          <a:ext cx="8569325" cy="4484687"/>
        </p:xfrm>
        <a:graphic>
          <a:graphicData uri="http://schemas.openxmlformats.org/presentationml/2006/ole">
            <mc:AlternateContent xmlns:mc="http://schemas.openxmlformats.org/markup-compatibility/2006">
              <mc:Choice xmlns:v="urn:schemas-microsoft-com:vml" Requires="v">
                <p:oleObj name="Worksheet" r:id="rId2" imgW="4330700" imgH="2120900" progId="Excel.Sheet.8">
                  <p:embed/>
                </p:oleObj>
              </mc:Choice>
              <mc:Fallback>
                <p:oleObj name="Worksheet" r:id="rId2" imgW="4330700" imgH="2120900" progId="Excel.Sheet.8">
                  <p:embed/>
                  <p:pic>
                    <p:nvPicPr>
                      <p:cNvPr id="21506" name="Object 0">
                        <a:extLst>
                          <a:ext uri="{FF2B5EF4-FFF2-40B4-BE49-F238E27FC236}">
                            <a16:creationId xmlns:a16="http://schemas.microsoft.com/office/drawing/2014/main" id="{A26B60CE-ECD5-4E1A-A401-4C68CC3033EC}"/>
                          </a:ext>
                        </a:extLst>
                      </p:cNvPr>
                      <p:cNvPicPr>
                        <a:picLocks noChangeArrowheads="1"/>
                      </p:cNvPicPr>
                      <p:nvPr/>
                    </p:nvPicPr>
                    <p:blipFill>
                      <a:blip r:embed="rId3"/>
                      <a:srcRect/>
                      <a:stretch>
                        <a:fillRect/>
                      </a:stretch>
                    </p:blipFill>
                    <p:spPr bwMode="auto">
                      <a:xfrm>
                        <a:off x="1552575" y="795338"/>
                        <a:ext cx="8569325" cy="448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1507" name="Rectangle 2">
            <a:extLst>
              <a:ext uri="{FF2B5EF4-FFF2-40B4-BE49-F238E27FC236}">
                <a16:creationId xmlns:a16="http://schemas.microsoft.com/office/drawing/2014/main" id="{7DBB229E-06F4-4883-8FB2-895CD7E58D45}"/>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47108" name="Rectangle 4">
            <a:extLst>
              <a:ext uri="{FF2B5EF4-FFF2-40B4-BE49-F238E27FC236}">
                <a16:creationId xmlns:a16="http://schemas.microsoft.com/office/drawing/2014/main" id="{13E6F0D5-4FF1-4120-93E1-E8CD6A9EFB12}"/>
              </a:ext>
            </a:extLst>
          </p:cNvPr>
          <p:cNvSpPr>
            <a:spLocks noChangeArrowheads="1"/>
          </p:cNvSpPr>
          <p:nvPr/>
        </p:nvSpPr>
        <p:spPr bwMode="auto">
          <a:xfrm>
            <a:off x="4799856" y="5595648"/>
            <a:ext cx="3606758" cy="643766"/>
          </a:xfrm>
          <a:prstGeom prst="rect">
            <a:avLst/>
          </a:prstGeom>
          <a:solidFill>
            <a:srgbClr val="009900"/>
          </a:solidFill>
          <a:ln w="38100" cmpd="dbl">
            <a:solidFill>
              <a:srgbClr val="FF3300"/>
            </a:solidFill>
            <a:miter lim="800000"/>
            <a:headEnd/>
            <a:tailEnd/>
          </a:ln>
          <a:effectLst/>
        </p:spPr>
        <p:txBody>
          <a:bodyPr wrap="none" lIns="90488" tIns="44450" rIns="90488" bIns="44450">
            <a:spAutoFit/>
          </a:bodyPr>
          <a:lstStyle/>
          <a:p>
            <a:pPr algn="ctr">
              <a:defRPr/>
            </a:pPr>
            <a:r>
              <a:rPr lang="en-US" b="1" dirty="0">
                <a:solidFill>
                  <a:srgbClr val="F8F8F8"/>
                </a:solidFill>
                <a:latin typeface="Arial" charset="0"/>
                <a:ea typeface="ＭＳ Ｐゴシック" charset="0"/>
              </a:rPr>
              <a:t>These are the 25,000 units</a:t>
            </a:r>
          </a:p>
          <a:p>
            <a:pPr algn="ctr">
              <a:defRPr/>
            </a:pPr>
            <a:r>
              <a:rPr lang="en-US" b="1" dirty="0">
                <a:solidFill>
                  <a:srgbClr val="F8F8F8"/>
                </a:solidFill>
                <a:latin typeface="Arial" charset="0"/>
                <a:ea typeface="ＭＳ Ｐゴシック" charset="0"/>
              </a:rPr>
              <a:t>produced in the current period.</a:t>
            </a:r>
            <a:endParaRPr lang="en-US" b="1" dirty="0">
              <a:solidFill>
                <a:srgbClr val="F8F8F8"/>
              </a:solidFill>
              <a:effectLst>
                <a:outerShdw blurRad="38100" dist="38100" dir="2700000" algn="tl">
                  <a:srgbClr val="000000"/>
                </a:outerShdw>
              </a:effectLst>
              <a:latin typeface="Arial" charset="0"/>
              <a:ea typeface="ＭＳ Ｐゴシック" charset="0"/>
            </a:endParaRPr>
          </a:p>
        </p:txBody>
      </p:sp>
      <p:sp>
        <p:nvSpPr>
          <p:cNvPr id="21509" name="Line 5">
            <a:extLst>
              <a:ext uri="{FF2B5EF4-FFF2-40B4-BE49-F238E27FC236}">
                <a16:creationId xmlns:a16="http://schemas.microsoft.com/office/drawing/2014/main" id="{AB58790C-94C6-400A-AB28-C3FA85CA2A80}"/>
              </a:ext>
            </a:extLst>
          </p:cNvPr>
          <p:cNvSpPr>
            <a:spLocks noChangeShapeType="1"/>
          </p:cNvSpPr>
          <p:nvPr/>
        </p:nvSpPr>
        <p:spPr bwMode="auto">
          <a:xfrm flipH="1" flipV="1">
            <a:off x="4583832" y="3101811"/>
            <a:ext cx="787400" cy="24638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21</a:t>
            </a:fld>
            <a:endParaRPr lang="en-GB" altLang="en-US"/>
          </a:p>
        </p:txBody>
      </p:sp>
      <p:sp>
        <p:nvSpPr>
          <p:cNvPr id="2" name="TextBox 1">
            <a:extLst>
              <a:ext uri="{FF2B5EF4-FFF2-40B4-BE49-F238E27FC236}">
                <a16:creationId xmlns:a16="http://schemas.microsoft.com/office/drawing/2014/main" id="{19CFC524-9454-B94F-97CF-965F10D49B84}"/>
              </a:ext>
            </a:extLst>
          </p:cNvPr>
          <p:cNvSpPr txBox="1"/>
          <p:nvPr/>
        </p:nvSpPr>
        <p:spPr>
          <a:xfrm>
            <a:off x="10046368" y="5041232"/>
            <a:ext cx="1018227" cy="369332"/>
          </a:xfrm>
          <a:prstGeom prst="rect">
            <a:avLst/>
          </a:prstGeom>
          <a:noFill/>
        </p:spPr>
        <p:txBody>
          <a:bodyPr wrap="none" rtlCol="0">
            <a:spAutoFit/>
          </a:bodyPr>
          <a:lstStyle/>
          <a:p>
            <a:r>
              <a:rPr lang="en-US" dirty="0"/>
              <a:t>230,000</a:t>
            </a:r>
          </a:p>
        </p:txBody>
      </p:sp>
      <p:sp>
        <p:nvSpPr>
          <p:cNvPr id="5" name="TextBox 4">
            <a:extLst>
              <a:ext uri="{FF2B5EF4-FFF2-40B4-BE49-F238E27FC236}">
                <a16:creationId xmlns:a16="http://schemas.microsoft.com/office/drawing/2014/main" id="{BEEF98E4-51C6-3E4E-AFAD-F99779FA5B86}"/>
              </a:ext>
            </a:extLst>
          </p:cNvPr>
          <p:cNvSpPr txBox="1"/>
          <p:nvPr/>
        </p:nvSpPr>
        <p:spPr>
          <a:xfrm>
            <a:off x="9679860" y="2856383"/>
            <a:ext cx="2518638" cy="1477328"/>
          </a:xfrm>
          <a:prstGeom prst="rect">
            <a:avLst/>
          </a:prstGeom>
          <a:noFill/>
        </p:spPr>
        <p:txBody>
          <a:bodyPr wrap="none" rtlCol="0">
            <a:spAutoFit/>
          </a:bodyPr>
          <a:lstStyle/>
          <a:p>
            <a:r>
              <a:rPr lang="en-US" b="1" dirty="0">
                <a:solidFill>
                  <a:srgbClr val="FF0000"/>
                </a:solidFill>
              </a:rPr>
              <a:t>If we had the same </a:t>
            </a:r>
          </a:p>
          <a:p>
            <a:r>
              <a:rPr lang="en-US" b="1" dirty="0">
                <a:solidFill>
                  <a:srgbClr val="FF0000"/>
                </a:solidFill>
              </a:rPr>
              <a:t>Closing Inventory as </a:t>
            </a:r>
          </a:p>
          <a:p>
            <a:r>
              <a:rPr lang="en-US" b="1" dirty="0">
                <a:solidFill>
                  <a:srgbClr val="FF0000"/>
                </a:solidFill>
              </a:rPr>
              <a:t>before 80000, we </a:t>
            </a:r>
          </a:p>
          <a:p>
            <a:r>
              <a:rPr lang="en-US" b="1" dirty="0">
                <a:solidFill>
                  <a:srgbClr val="FF0000"/>
                </a:solidFill>
              </a:rPr>
              <a:t>would have a profit </a:t>
            </a:r>
          </a:p>
          <a:p>
            <a:r>
              <a:rPr lang="en-US" b="1" dirty="0">
                <a:solidFill>
                  <a:srgbClr val="FF0000"/>
                </a:solidFill>
              </a:rPr>
              <a:t>Of </a:t>
            </a:r>
            <a:r>
              <a:rPr lang="en-US" b="1" dirty="0">
                <a:solidFill>
                  <a:srgbClr val="FF0000"/>
                </a:solidFill>
                <a:highlight>
                  <a:srgbClr val="FFFF00"/>
                </a:highlight>
              </a:rPr>
              <a:t>500000</a:t>
            </a:r>
          </a:p>
        </p:txBody>
      </p:sp>
      <p:sp>
        <p:nvSpPr>
          <p:cNvPr id="6" name="TextBox 5">
            <a:extLst>
              <a:ext uri="{FF2B5EF4-FFF2-40B4-BE49-F238E27FC236}">
                <a16:creationId xmlns:a16="http://schemas.microsoft.com/office/drawing/2014/main" id="{4171DFE9-64EC-EE4B-A4E2-96382B82068F}"/>
              </a:ext>
            </a:extLst>
          </p:cNvPr>
          <p:cNvSpPr txBox="1"/>
          <p:nvPr/>
        </p:nvSpPr>
        <p:spPr>
          <a:xfrm>
            <a:off x="9805737" y="2225842"/>
            <a:ext cx="1851789" cy="646331"/>
          </a:xfrm>
          <a:prstGeom prst="rect">
            <a:avLst/>
          </a:prstGeom>
          <a:noFill/>
        </p:spPr>
        <p:txBody>
          <a:bodyPr wrap="none" rtlCol="0">
            <a:spAutoFit/>
          </a:bodyPr>
          <a:lstStyle/>
          <a:p>
            <a:r>
              <a:rPr lang="en-US" dirty="0"/>
              <a:t>480000 – 80000</a:t>
            </a:r>
          </a:p>
          <a:p>
            <a:r>
              <a:rPr lang="en-US" dirty="0"/>
              <a:t>400000</a:t>
            </a:r>
          </a:p>
        </p:txBody>
      </p:sp>
    </p:spTree>
    <p:extLst>
      <p:ext uri="{BB962C8B-B14F-4D97-AF65-F5344CB8AC3E}">
        <p14:creationId xmlns:p14="http://schemas.microsoft.com/office/powerpoint/2010/main" val="14510986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C04C1A09-E7FB-493E-AB13-2E735624DEC4}"/>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22532" name="Rectangle 4">
            <a:extLst>
              <a:ext uri="{FF2B5EF4-FFF2-40B4-BE49-F238E27FC236}">
                <a16:creationId xmlns:a16="http://schemas.microsoft.com/office/drawing/2014/main" id="{0037427A-3A13-44A3-BD25-87A87E396449}"/>
              </a:ext>
            </a:extLst>
          </p:cNvPr>
          <p:cNvSpPr>
            <a:spLocks noChangeArrowheads="1"/>
          </p:cNvSpPr>
          <p:nvPr/>
        </p:nvSpPr>
        <p:spPr bwMode="auto">
          <a:xfrm>
            <a:off x="1527175" y="1616076"/>
            <a:ext cx="8961438" cy="950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solidFill>
                  <a:srgbClr val="0070C0"/>
                </a:solidFill>
                <a:latin typeface="Arial" panose="020B0604020202020204" pitchFamily="34" charset="0"/>
              </a:rPr>
              <a:t>Next, we</a:t>
            </a:r>
            <a:r>
              <a:rPr lang="en-GB" altLang="en-US" sz="2800" b="1" dirty="0">
                <a:solidFill>
                  <a:srgbClr val="0070C0"/>
                </a:solidFill>
                <a:latin typeface="Arial" panose="020B0604020202020204" pitchFamily="34" charset="0"/>
              </a:rPr>
              <a:t>’</a:t>
            </a:r>
            <a:r>
              <a:rPr lang="en-US" altLang="ja-JP" sz="2800" b="1" dirty="0" err="1">
                <a:solidFill>
                  <a:srgbClr val="0070C0"/>
                </a:solidFill>
                <a:latin typeface="Arial" panose="020B0604020202020204" pitchFamily="34" charset="0"/>
              </a:rPr>
              <a:t>ll</a:t>
            </a:r>
            <a:r>
              <a:rPr lang="en-US" altLang="ja-JP" sz="2800" b="1" dirty="0">
                <a:solidFill>
                  <a:srgbClr val="0070C0"/>
                </a:solidFill>
                <a:latin typeface="Arial" panose="020B0604020202020204" pitchFamily="34" charset="0"/>
              </a:rPr>
              <a:t> look at Harvey</a:t>
            </a:r>
            <a:r>
              <a:rPr lang="en-GB" altLang="ja-JP" sz="2800" b="1" dirty="0">
                <a:solidFill>
                  <a:srgbClr val="0070C0"/>
                </a:solidFill>
                <a:latin typeface="Arial" panose="020B0604020202020204" pitchFamily="34" charset="0"/>
              </a:rPr>
              <a:t>’</a:t>
            </a:r>
            <a:r>
              <a:rPr lang="en-US" altLang="ja-JP" sz="2800" b="1" dirty="0">
                <a:solidFill>
                  <a:srgbClr val="0070C0"/>
                </a:solidFill>
                <a:latin typeface="Arial" panose="020B0604020202020204" pitchFamily="34" charset="0"/>
              </a:rPr>
              <a:t>s statement of profit or loss assuming</a:t>
            </a:r>
            <a:r>
              <a:rPr lang="en-US" altLang="ja-JP" sz="2800" b="1" dirty="0">
                <a:solidFill>
                  <a:schemeClr val="accent2"/>
                </a:solidFill>
                <a:latin typeface="Arial" panose="020B0604020202020204" pitchFamily="34" charset="0"/>
              </a:rPr>
              <a:t>                               </a:t>
            </a:r>
            <a:r>
              <a:rPr lang="en-US" altLang="ja-JP" sz="2800" b="1" dirty="0">
                <a:solidFill>
                  <a:srgbClr val="0070C0"/>
                </a:solidFill>
                <a:latin typeface="Arial" panose="020B0604020202020204" pitchFamily="34" charset="0"/>
              </a:rPr>
              <a:t>is used.</a:t>
            </a:r>
            <a:endParaRPr lang="en-US" altLang="en-US" sz="2800" b="1" dirty="0">
              <a:solidFill>
                <a:srgbClr val="0070C0"/>
              </a:solidFill>
              <a:latin typeface="Arial" panose="020B0604020202020204" pitchFamily="34" charset="0"/>
            </a:endParaRPr>
          </a:p>
        </p:txBody>
      </p:sp>
      <p:sp>
        <p:nvSpPr>
          <p:cNvPr id="22533" name="WordArt 5">
            <a:extLst>
              <a:ext uri="{FF2B5EF4-FFF2-40B4-BE49-F238E27FC236}">
                <a16:creationId xmlns:a16="http://schemas.microsoft.com/office/drawing/2014/main" id="{ADF7F38E-8C4D-4172-906E-5E120B5728AC}"/>
              </a:ext>
            </a:extLst>
          </p:cNvPr>
          <p:cNvSpPr>
            <a:spLocks noChangeArrowheads="1" noChangeShapeType="1" noTextEdit="1"/>
          </p:cNvSpPr>
          <p:nvPr/>
        </p:nvSpPr>
        <p:spPr bwMode="auto">
          <a:xfrm>
            <a:off x="5232401" y="2276476"/>
            <a:ext cx="2714625" cy="428625"/>
          </a:xfrm>
          <a:prstGeom prst="rect">
            <a:avLst/>
          </a:prstGeom>
        </p:spPr>
        <p:txBody>
          <a:bodyPr spcFirstLastPara="1" wrap="none" fromWordArt="1">
            <a:prstTxWarp prst="textArchUp">
              <a:avLst>
                <a:gd name="adj" fmla="val 10800004"/>
              </a:avLst>
            </a:prstTxWarp>
          </a:bodyPr>
          <a:lstStyle/>
          <a:p>
            <a:pPr algn="ctr"/>
            <a:r>
              <a:rPr lang="en-GB" kern="10">
                <a:ln w="9525">
                  <a:solidFill>
                    <a:srgbClr val="000000"/>
                  </a:solidFill>
                  <a:round/>
                  <a:headEnd/>
                  <a:tailEnd/>
                </a:ln>
                <a:solidFill>
                  <a:srgbClr val="FF6600"/>
                </a:solidFill>
                <a:latin typeface="Arial Black" panose="020B0A04020102020204" pitchFamily="34" charset="0"/>
              </a:rPr>
              <a:t>Variable costing</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22</a:t>
            </a:fld>
            <a:endParaRPr lang="en-GB" altLang="en-US"/>
          </a:p>
        </p:txBody>
      </p:sp>
    </p:spTree>
    <p:extLst>
      <p:ext uri="{BB962C8B-B14F-4D97-AF65-F5344CB8AC3E}">
        <p14:creationId xmlns:p14="http://schemas.microsoft.com/office/powerpoint/2010/main" val="11694949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554" name="Object 1024">
            <a:extLst>
              <a:ext uri="{FF2B5EF4-FFF2-40B4-BE49-F238E27FC236}">
                <a16:creationId xmlns:a16="http://schemas.microsoft.com/office/drawing/2014/main" id="{1C459F3B-28A2-49CD-9197-9FD5252ACE19}"/>
              </a:ext>
            </a:extLst>
          </p:cNvPr>
          <p:cNvGraphicFramePr>
            <a:graphicFrameLocks/>
          </p:cNvGraphicFramePr>
          <p:nvPr/>
        </p:nvGraphicFramePr>
        <p:xfrm>
          <a:off x="1919288" y="911076"/>
          <a:ext cx="7696200" cy="5200650"/>
        </p:xfrm>
        <a:graphic>
          <a:graphicData uri="http://schemas.openxmlformats.org/presentationml/2006/ole">
            <mc:AlternateContent xmlns:mc="http://schemas.openxmlformats.org/markup-compatibility/2006">
              <mc:Choice xmlns:v="urn:schemas-microsoft-com:vml" Requires="v">
                <p:oleObj name="Worksheet" r:id="rId2" imgW="4175661" imgH="2712724" progId="Excel.Sheet.8">
                  <p:embed/>
                </p:oleObj>
              </mc:Choice>
              <mc:Fallback>
                <p:oleObj name="Worksheet" r:id="rId2" imgW="4175661" imgH="2712724" progId="Excel.Sheet.8">
                  <p:embed/>
                  <p:pic>
                    <p:nvPicPr>
                      <p:cNvPr id="23554" name="Object 1024">
                        <a:extLst>
                          <a:ext uri="{FF2B5EF4-FFF2-40B4-BE49-F238E27FC236}">
                            <a16:creationId xmlns:a16="http://schemas.microsoft.com/office/drawing/2014/main" id="{1C459F3B-28A2-49CD-9197-9FD5252ACE19}"/>
                          </a:ext>
                        </a:extLst>
                      </p:cNvPr>
                      <p:cNvPicPr>
                        <a:picLocks noChangeArrowheads="1"/>
                      </p:cNvPicPr>
                      <p:nvPr/>
                    </p:nvPicPr>
                    <p:blipFill>
                      <a:blip r:embed="rId3">
                        <a:lum contrast="18000"/>
                      </a:blip>
                      <a:srcRect/>
                      <a:stretch>
                        <a:fillRect/>
                      </a:stretch>
                    </p:blipFill>
                    <p:spPr bwMode="auto">
                      <a:xfrm>
                        <a:off x="1919288" y="911076"/>
                        <a:ext cx="7696200" cy="520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3555" name="Rectangle 2">
            <a:extLst>
              <a:ext uri="{FF2B5EF4-FFF2-40B4-BE49-F238E27FC236}">
                <a16:creationId xmlns:a16="http://schemas.microsoft.com/office/drawing/2014/main" id="{4A2B96FE-C9AD-4431-BB99-000ABC1F7FAD}"/>
              </a:ext>
            </a:extLst>
          </p:cNvPr>
          <p:cNvSpPr>
            <a:spLocks noGrp="1" noChangeArrowheads="1"/>
          </p:cNvSpPr>
          <p:nvPr>
            <p:ph type="title"/>
          </p:nvPr>
        </p:nvSpPr>
        <p:spPr>
          <a:xfrm>
            <a:off x="2209800" y="11588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23556" name="Line 11">
            <a:extLst>
              <a:ext uri="{FF2B5EF4-FFF2-40B4-BE49-F238E27FC236}">
                <a16:creationId xmlns:a16="http://schemas.microsoft.com/office/drawing/2014/main" id="{9EA41D9C-AC63-4FE2-B966-1A46427C170F}"/>
              </a:ext>
            </a:extLst>
          </p:cNvPr>
          <p:cNvSpPr>
            <a:spLocks noChangeShapeType="1"/>
          </p:cNvSpPr>
          <p:nvPr/>
        </p:nvSpPr>
        <p:spPr bwMode="auto">
          <a:xfrm flipH="1">
            <a:off x="6172200" y="1327001"/>
            <a:ext cx="762000" cy="6858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0188" name="Rectangle 12">
            <a:extLst>
              <a:ext uri="{FF2B5EF4-FFF2-40B4-BE49-F238E27FC236}">
                <a16:creationId xmlns:a16="http://schemas.microsoft.com/office/drawing/2014/main" id="{53A2D585-CDBE-40A1-A53B-D1A3C0F0E176}"/>
              </a:ext>
            </a:extLst>
          </p:cNvPr>
          <p:cNvSpPr>
            <a:spLocks noChangeArrowheads="1"/>
          </p:cNvSpPr>
          <p:nvPr/>
        </p:nvSpPr>
        <p:spPr bwMode="auto">
          <a:xfrm>
            <a:off x="5821373" y="404665"/>
            <a:ext cx="1265219" cy="1105431"/>
          </a:xfrm>
          <a:prstGeom prst="rect">
            <a:avLst/>
          </a:prstGeom>
          <a:solidFill>
            <a:srgbClr val="CCECFF"/>
          </a:solidFill>
          <a:ln w="57150" cmpd="thinThick">
            <a:solidFill>
              <a:srgbClr val="FF3300"/>
            </a:solidFill>
            <a:miter lim="800000"/>
            <a:headEnd/>
            <a:tailEnd/>
          </a:ln>
          <a:effectLst/>
        </p:spPr>
        <p:txBody>
          <a:bodyPr wrap="none" lIns="90488" tIns="44450" rIns="90488" bIns="44450">
            <a:spAutoFit/>
          </a:bodyPr>
          <a:lstStyle/>
          <a:p>
            <a:pPr algn="ctr">
              <a:defRPr/>
            </a:pPr>
            <a:r>
              <a:rPr lang="en-US" sz="2200" b="1">
                <a:solidFill>
                  <a:schemeClr val="bg1"/>
                </a:solidFill>
                <a:latin typeface="Arial" charset="0"/>
                <a:ea typeface="ＭＳ Ｐゴシック" charset="0"/>
              </a:rPr>
              <a:t>Variable</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costs</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only.</a:t>
            </a:r>
            <a:endParaRPr lang="en-US" sz="2200" b="1">
              <a:solidFill>
                <a:schemeClr val="bg1"/>
              </a:solidFill>
              <a:effectLst>
                <a:outerShdw blurRad="38100" dist="38100" dir="2700000" algn="tl">
                  <a:srgbClr val="000000"/>
                </a:outerShdw>
              </a:effectLst>
              <a:latin typeface="Arial" charset="0"/>
              <a:ea typeface="ＭＳ Ｐゴシック" charset="0"/>
            </a:endParaRPr>
          </a:p>
        </p:txBody>
      </p:sp>
      <p:sp>
        <p:nvSpPr>
          <p:cNvPr id="23558" name="Line 13">
            <a:extLst>
              <a:ext uri="{FF2B5EF4-FFF2-40B4-BE49-F238E27FC236}">
                <a16:creationId xmlns:a16="http://schemas.microsoft.com/office/drawing/2014/main" id="{D4E98F3A-A31D-4038-9065-57BDB1AACE4B}"/>
              </a:ext>
            </a:extLst>
          </p:cNvPr>
          <p:cNvSpPr>
            <a:spLocks noChangeShapeType="1"/>
          </p:cNvSpPr>
          <p:nvPr/>
        </p:nvSpPr>
        <p:spPr bwMode="auto">
          <a:xfrm flipH="1">
            <a:off x="8153400" y="3308201"/>
            <a:ext cx="838200" cy="12192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0186" name="Rectangle 10">
            <a:extLst>
              <a:ext uri="{FF2B5EF4-FFF2-40B4-BE49-F238E27FC236}">
                <a16:creationId xmlns:a16="http://schemas.microsoft.com/office/drawing/2014/main" id="{33BD5993-81BB-4413-9622-A4D0F6FE3AD3}"/>
              </a:ext>
            </a:extLst>
          </p:cNvPr>
          <p:cNvSpPr>
            <a:spLocks noChangeArrowheads="1"/>
          </p:cNvSpPr>
          <p:nvPr/>
        </p:nvSpPr>
        <p:spPr bwMode="auto">
          <a:xfrm>
            <a:off x="8475663" y="1936601"/>
            <a:ext cx="2182812" cy="1485900"/>
          </a:xfrm>
          <a:prstGeom prst="rect">
            <a:avLst/>
          </a:prstGeom>
          <a:solidFill>
            <a:srgbClr val="CCECFF"/>
          </a:solidFill>
          <a:ln w="57150" cmpd="thinThick">
            <a:solidFill>
              <a:srgbClr val="FF3300"/>
            </a:solidFill>
            <a:miter lim="800000"/>
            <a:headEnd/>
            <a:tailEnd/>
          </a:ln>
          <a:effectLst/>
        </p:spPr>
        <p:txBody>
          <a:bodyPr wrap="none" lIns="90488" tIns="44450" rIns="90488" bIns="44450">
            <a:spAutoFit/>
          </a:bodyPr>
          <a:lstStyle/>
          <a:p>
            <a:pPr algn="ctr">
              <a:defRPr/>
            </a:pPr>
            <a:r>
              <a:rPr lang="en-US" sz="2200" b="1">
                <a:solidFill>
                  <a:schemeClr val="bg1"/>
                </a:solidFill>
                <a:latin typeface="Arial" charset="0"/>
                <a:ea typeface="ＭＳ Ｐゴシック" charset="0"/>
              </a:rPr>
              <a:t>All fixed</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manufacturing</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overhead is</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expensed.</a:t>
            </a:r>
            <a:endParaRPr lang="en-US" sz="2200" b="1">
              <a:solidFill>
                <a:schemeClr val="bg1"/>
              </a:solidFill>
              <a:effectLst>
                <a:outerShdw blurRad="38100" dist="38100" dir="2700000" algn="tl">
                  <a:srgbClr val="000000"/>
                </a:outerShdw>
              </a:effectLst>
              <a:latin typeface="Arial" charset="0"/>
              <a:ea typeface="ＭＳ Ｐゴシック" charset="0"/>
            </a:endParaRP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23</a:t>
            </a:fld>
            <a:endParaRPr lang="en-GB" altLang="en-US"/>
          </a:p>
        </p:txBody>
      </p:sp>
      <p:sp>
        <p:nvSpPr>
          <p:cNvPr id="2" name="TextBox 1">
            <a:extLst>
              <a:ext uri="{FF2B5EF4-FFF2-40B4-BE49-F238E27FC236}">
                <a16:creationId xmlns:a16="http://schemas.microsoft.com/office/drawing/2014/main" id="{64982F6D-5CC5-9D49-AEB4-4A52E568066B}"/>
              </a:ext>
            </a:extLst>
          </p:cNvPr>
          <p:cNvSpPr txBox="1"/>
          <p:nvPr/>
        </p:nvSpPr>
        <p:spPr>
          <a:xfrm>
            <a:off x="9914021" y="3958389"/>
            <a:ext cx="2101857" cy="646331"/>
          </a:xfrm>
          <a:prstGeom prst="rect">
            <a:avLst/>
          </a:prstGeom>
          <a:noFill/>
        </p:spPr>
        <p:txBody>
          <a:bodyPr wrap="none" rtlCol="0">
            <a:spAutoFit/>
          </a:bodyPr>
          <a:lstStyle/>
          <a:p>
            <a:r>
              <a:rPr lang="en-US" dirty="0"/>
              <a:t>10 x 5000 = 50000</a:t>
            </a:r>
          </a:p>
          <a:p>
            <a:r>
              <a:rPr lang="en-US" dirty="0"/>
              <a:t>16 x 5000 = 80000</a:t>
            </a:r>
          </a:p>
        </p:txBody>
      </p:sp>
    </p:spTree>
    <p:extLst>
      <p:ext uri="{BB962C8B-B14F-4D97-AF65-F5344CB8AC3E}">
        <p14:creationId xmlns:p14="http://schemas.microsoft.com/office/powerpoint/2010/main" val="16325497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26">
            <a:extLst>
              <a:ext uri="{FF2B5EF4-FFF2-40B4-BE49-F238E27FC236}">
                <a16:creationId xmlns:a16="http://schemas.microsoft.com/office/drawing/2014/main" id="{C55C35F6-0DF5-4AFC-B6D4-F7DF6BC648A5}"/>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Summary</a:t>
            </a:r>
          </a:p>
        </p:txBody>
      </p:sp>
      <p:graphicFrame>
        <p:nvGraphicFramePr>
          <p:cNvPr id="24579" name="Object 1024">
            <a:extLst>
              <a:ext uri="{FF2B5EF4-FFF2-40B4-BE49-F238E27FC236}">
                <a16:creationId xmlns:a16="http://schemas.microsoft.com/office/drawing/2014/main" id="{A93141C5-EB67-46E2-9BEB-979AD1224432}"/>
              </a:ext>
            </a:extLst>
          </p:cNvPr>
          <p:cNvGraphicFramePr>
            <a:graphicFrameLocks/>
          </p:cNvGraphicFramePr>
          <p:nvPr/>
        </p:nvGraphicFramePr>
        <p:xfrm>
          <a:off x="1703513" y="1676400"/>
          <a:ext cx="8721725" cy="2139950"/>
        </p:xfrm>
        <a:graphic>
          <a:graphicData uri="http://schemas.openxmlformats.org/presentationml/2006/ole">
            <mc:AlternateContent xmlns:mc="http://schemas.openxmlformats.org/markup-compatibility/2006">
              <mc:Choice xmlns:v="urn:schemas-microsoft-com:vml" Requires="v">
                <p:oleObj name="Worksheet" r:id="rId2" imgW="3703373" imgH="929651" progId="Excel.Sheet.8">
                  <p:embed/>
                </p:oleObj>
              </mc:Choice>
              <mc:Fallback>
                <p:oleObj name="Worksheet" r:id="rId2" imgW="3703373" imgH="929651" progId="Excel.Sheet.8">
                  <p:embed/>
                  <p:pic>
                    <p:nvPicPr>
                      <p:cNvPr id="24579" name="Object 1024">
                        <a:extLst>
                          <a:ext uri="{FF2B5EF4-FFF2-40B4-BE49-F238E27FC236}">
                            <a16:creationId xmlns:a16="http://schemas.microsoft.com/office/drawing/2014/main" id="{A93141C5-EB67-46E2-9BEB-979AD1224432}"/>
                          </a:ext>
                        </a:extLst>
                      </p:cNvPr>
                      <p:cNvPicPr>
                        <a:picLocks noChangeArrowheads="1"/>
                      </p:cNvPicPr>
                      <p:nvPr/>
                    </p:nvPicPr>
                    <p:blipFill>
                      <a:blip r:embed="rId3">
                        <a:lum bright="24000"/>
                      </a:blip>
                      <a:srcRect/>
                      <a:stretch>
                        <a:fillRect/>
                      </a:stretch>
                    </p:blipFill>
                    <p:spPr bwMode="auto">
                      <a:xfrm>
                        <a:off x="1703513" y="1676400"/>
                        <a:ext cx="8721725" cy="2139950"/>
                      </a:xfrm>
                      <a:prstGeom prst="rect">
                        <a:avLst/>
                      </a:prstGeom>
                      <a:solidFill>
                        <a:schemeClr val="tx1"/>
                      </a:solidFill>
                      <a:ln>
                        <a:noFill/>
                      </a:ln>
                      <a:effectLst>
                        <a:outerShdw dist="107763" dir="2700000" algn="ctr" rotWithShape="0">
                          <a:schemeClr val="bg2">
                            <a:alpha val="74997"/>
                          </a:schemeClr>
                        </a:outerShdw>
                      </a:effectLst>
                      <a:extLst>
                        <a:ext uri="{91240B29-F687-4F45-9708-019B960494DF}">
                          <a14:hiddenLine xmlns:a14="http://schemas.microsoft.com/office/drawing/2010/main" w="12700">
                            <a:solidFill>
                              <a:schemeClr val="tx1"/>
                            </a:solidFill>
                            <a:miter lim="800000"/>
                            <a:headEnd/>
                            <a:tailEnd/>
                          </a14:hiddenLine>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24</a:t>
            </a:fld>
            <a:endParaRPr lang="en-GB" altLang="en-US"/>
          </a:p>
        </p:txBody>
      </p:sp>
    </p:spTree>
    <p:extLst>
      <p:ext uri="{BB962C8B-B14F-4D97-AF65-F5344CB8AC3E}">
        <p14:creationId xmlns:p14="http://schemas.microsoft.com/office/powerpoint/2010/main" val="5960802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27C4D6F7-EFFF-4A96-BED2-9B092820ADFE}"/>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zh-CN">
                <a:ea typeface="SimSun" panose="02010600030101010101" pitchFamily="2" charset="-122"/>
              </a:rPr>
              <a:t>Summary</a:t>
            </a:r>
          </a:p>
        </p:txBody>
      </p:sp>
      <p:graphicFrame>
        <p:nvGraphicFramePr>
          <p:cNvPr id="25603" name="Object 3">
            <a:extLst>
              <a:ext uri="{FF2B5EF4-FFF2-40B4-BE49-F238E27FC236}">
                <a16:creationId xmlns:a16="http://schemas.microsoft.com/office/drawing/2014/main" id="{FD05EF25-7B4E-4914-B716-58CA1F6198F8}"/>
              </a:ext>
            </a:extLst>
          </p:cNvPr>
          <p:cNvGraphicFramePr>
            <a:graphicFrameLocks/>
          </p:cNvGraphicFramePr>
          <p:nvPr/>
        </p:nvGraphicFramePr>
        <p:xfrm>
          <a:off x="2289250" y="1268760"/>
          <a:ext cx="7623175" cy="4470400"/>
        </p:xfrm>
        <a:graphic>
          <a:graphicData uri="http://schemas.openxmlformats.org/presentationml/2006/ole">
            <mc:AlternateContent xmlns:mc="http://schemas.openxmlformats.org/markup-compatibility/2006">
              <mc:Choice xmlns:v="urn:schemas-microsoft-com:vml" Requires="v">
                <p:oleObj name="Worksheet" r:id="rId2" imgW="4282342" imgH="2103107" progId="Excel.Sheet.8">
                  <p:embed/>
                </p:oleObj>
              </mc:Choice>
              <mc:Fallback>
                <p:oleObj name="Worksheet" r:id="rId2" imgW="4282342" imgH="2103107" progId="Excel.Sheet.8">
                  <p:embed/>
                  <p:pic>
                    <p:nvPicPr>
                      <p:cNvPr id="25603" name="Object 3">
                        <a:extLst>
                          <a:ext uri="{FF2B5EF4-FFF2-40B4-BE49-F238E27FC236}">
                            <a16:creationId xmlns:a16="http://schemas.microsoft.com/office/drawing/2014/main" id="{FD05EF25-7B4E-4914-B716-58CA1F6198F8}"/>
                          </a:ext>
                        </a:extLst>
                      </p:cNvPr>
                      <p:cNvPicPr>
                        <a:picLocks noChangeArrowheads="1"/>
                      </p:cNvPicPr>
                      <p:nvPr/>
                    </p:nvPicPr>
                    <p:blipFill>
                      <a:blip r:embed="rId3">
                        <a:lum bright="12000" contrast="12000"/>
                      </a:blip>
                      <a:srcRect/>
                      <a:stretch>
                        <a:fillRect/>
                      </a:stretch>
                    </p:blipFill>
                    <p:spPr bwMode="auto">
                      <a:xfrm>
                        <a:off x="2289250" y="1268760"/>
                        <a:ext cx="7623175" cy="447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25</a:t>
            </a:fld>
            <a:endParaRPr lang="en-GB" altLang="en-US"/>
          </a:p>
        </p:txBody>
      </p:sp>
    </p:spTree>
    <p:extLst>
      <p:ext uri="{BB962C8B-B14F-4D97-AF65-F5344CB8AC3E}">
        <p14:creationId xmlns:p14="http://schemas.microsoft.com/office/powerpoint/2010/main" val="21173047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8D764E5A-A587-4959-BC74-27939A1E8064}"/>
              </a:ext>
            </a:extLst>
          </p:cNvPr>
          <p:cNvSpPr>
            <a:spLocks noGrp="1" noChangeArrowheads="1"/>
          </p:cNvSpPr>
          <p:nvPr>
            <p:ph type="title"/>
          </p:nvPr>
        </p:nvSpPr>
        <p:spPr>
          <a:xfrm>
            <a:off x="2209800" y="44450"/>
            <a:ext cx="7989888"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Advantages of Variable Costing and the Contribution Approach</a:t>
            </a:r>
          </a:p>
        </p:txBody>
      </p:sp>
      <p:sp>
        <p:nvSpPr>
          <p:cNvPr id="26627" name="AutoShape 4">
            <a:extLst>
              <a:ext uri="{FF2B5EF4-FFF2-40B4-BE49-F238E27FC236}">
                <a16:creationId xmlns:a16="http://schemas.microsoft.com/office/drawing/2014/main" id="{B69F11EA-2B02-455A-8DF3-C5B447DAFBDE}"/>
              </a:ext>
            </a:extLst>
          </p:cNvPr>
          <p:cNvSpPr>
            <a:spLocks noChangeArrowheads="1"/>
          </p:cNvSpPr>
          <p:nvPr/>
        </p:nvSpPr>
        <p:spPr bwMode="auto">
          <a:xfrm>
            <a:off x="2292350" y="3282950"/>
            <a:ext cx="2425700" cy="1282700"/>
          </a:xfrm>
          <a:prstGeom prst="cube">
            <a:avLst>
              <a:gd name="adj" fmla="val 24995"/>
            </a:avLst>
          </a:prstGeom>
          <a:solidFill>
            <a:schemeClr val="bg2"/>
          </a:solidFill>
          <a:ln w="12700">
            <a:solidFill>
              <a:schemeClr val="bg2"/>
            </a:solidFill>
            <a:miter lim="800000"/>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64517" name="Rectangle 5">
            <a:extLst>
              <a:ext uri="{FF2B5EF4-FFF2-40B4-BE49-F238E27FC236}">
                <a16:creationId xmlns:a16="http://schemas.microsoft.com/office/drawing/2014/main" id="{50B2194C-8386-490B-B896-4B36139CB008}"/>
              </a:ext>
            </a:extLst>
          </p:cNvPr>
          <p:cNvSpPr>
            <a:spLocks noChangeArrowheads="1"/>
          </p:cNvSpPr>
          <p:nvPr/>
        </p:nvSpPr>
        <p:spPr bwMode="auto">
          <a:xfrm>
            <a:off x="2236789" y="3811589"/>
            <a:ext cx="2223367" cy="520655"/>
          </a:xfrm>
          <a:prstGeom prst="rect">
            <a:avLst/>
          </a:prstGeom>
          <a:noFill/>
          <a:ln w="12700">
            <a:noFill/>
            <a:miter lim="800000"/>
            <a:headEnd/>
            <a:tailEnd/>
          </a:ln>
          <a:effectLst/>
        </p:spPr>
        <p:txBody>
          <a:bodyPr wrap="none" lIns="90488" tIns="44450" rIns="90488" bIns="44450">
            <a:spAutoFit/>
          </a:bodyPr>
          <a:lstStyle/>
          <a:p>
            <a:pPr>
              <a:defRPr/>
            </a:pPr>
            <a:r>
              <a:rPr lang="en-US" sz="2800" b="1" dirty="0">
                <a:solidFill>
                  <a:schemeClr val="bg1"/>
                </a:solidFill>
                <a:latin typeface="Arial" charset="0"/>
                <a:ea typeface="ＭＳ Ｐゴシック" charset="0"/>
              </a:rPr>
              <a:t>Advantages</a:t>
            </a:r>
            <a:endParaRPr lang="en-US" sz="2800" b="1" dirty="0">
              <a:solidFill>
                <a:schemeClr val="bg1"/>
              </a:solidFill>
              <a:effectLst>
                <a:outerShdw blurRad="38100" dist="38100" dir="2700000" algn="tl">
                  <a:srgbClr val="000000"/>
                </a:outerShdw>
              </a:effectLst>
              <a:latin typeface="Arial" charset="0"/>
              <a:ea typeface="ＭＳ Ｐゴシック" charset="0"/>
            </a:endParaRPr>
          </a:p>
        </p:txBody>
      </p:sp>
      <p:sp>
        <p:nvSpPr>
          <p:cNvPr id="26629" name="Rectangle 6">
            <a:extLst>
              <a:ext uri="{FF2B5EF4-FFF2-40B4-BE49-F238E27FC236}">
                <a16:creationId xmlns:a16="http://schemas.microsoft.com/office/drawing/2014/main" id="{6898EAF9-1580-4CAB-8B7F-154E1B6D3698}"/>
              </a:ext>
            </a:extLst>
          </p:cNvPr>
          <p:cNvSpPr>
            <a:spLocks noChangeArrowheads="1"/>
          </p:cNvSpPr>
          <p:nvPr/>
        </p:nvSpPr>
        <p:spPr bwMode="auto">
          <a:xfrm>
            <a:off x="2118485" y="1890713"/>
            <a:ext cx="3125857"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a:solidFill>
                  <a:srgbClr val="009900"/>
                </a:solidFill>
                <a:latin typeface="Arial" panose="020B0604020202020204" pitchFamily="34" charset="0"/>
              </a:rPr>
              <a:t>Management  finds it </a:t>
            </a:r>
          </a:p>
          <a:p>
            <a:pPr algn="ctr">
              <a:spcBef>
                <a:spcPct val="0"/>
              </a:spcBef>
              <a:buFontTx/>
              <a:buNone/>
            </a:pPr>
            <a:r>
              <a:rPr lang="en-US" altLang="en-US" sz="2400">
                <a:solidFill>
                  <a:srgbClr val="009900"/>
                </a:solidFill>
                <a:latin typeface="Arial" panose="020B0604020202020204" pitchFamily="34" charset="0"/>
              </a:rPr>
              <a:t>easy to understand.</a:t>
            </a:r>
          </a:p>
        </p:txBody>
      </p:sp>
      <p:sp>
        <p:nvSpPr>
          <p:cNvPr id="26630" name="Rectangle 7">
            <a:extLst>
              <a:ext uri="{FF2B5EF4-FFF2-40B4-BE49-F238E27FC236}">
                <a16:creationId xmlns:a16="http://schemas.microsoft.com/office/drawing/2014/main" id="{75D44BF1-4FC9-4FCD-91B7-F067F0909860}"/>
              </a:ext>
            </a:extLst>
          </p:cNvPr>
          <p:cNvSpPr>
            <a:spLocks noChangeArrowheads="1"/>
          </p:cNvSpPr>
          <p:nvPr/>
        </p:nvSpPr>
        <p:spPr bwMode="auto">
          <a:xfrm>
            <a:off x="6356479" y="1314450"/>
            <a:ext cx="2271457"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a:solidFill>
                  <a:schemeClr val="accent2"/>
                </a:solidFill>
                <a:latin typeface="Arial" panose="020B0604020202020204" pitchFamily="34" charset="0"/>
              </a:rPr>
              <a:t>Consistent with</a:t>
            </a:r>
          </a:p>
          <a:p>
            <a:pPr algn="ctr">
              <a:spcBef>
                <a:spcPct val="0"/>
              </a:spcBef>
              <a:buFontTx/>
              <a:buNone/>
            </a:pPr>
            <a:r>
              <a:rPr lang="en-US" altLang="en-US" sz="2400">
                <a:solidFill>
                  <a:schemeClr val="accent2"/>
                </a:solidFill>
                <a:latin typeface="Arial" panose="020B0604020202020204" pitchFamily="34" charset="0"/>
              </a:rPr>
              <a:t>CVP analysis.</a:t>
            </a:r>
          </a:p>
        </p:txBody>
      </p:sp>
      <p:sp>
        <p:nvSpPr>
          <p:cNvPr id="26631" name="Rectangle 8">
            <a:extLst>
              <a:ext uri="{FF2B5EF4-FFF2-40B4-BE49-F238E27FC236}">
                <a16:creationId xmlns:a16="http://schemas.microsoft.com/office/drawing/2014/main" id="{8C4DA878-A2BF-4D8B-A847-72019C944124}"/>
              </a:ext>
            </a:extLst>
          </p:cNvPr>
          <p:cNvSpPr>
            <a:spLocks noChangeArrowheads="1"/>
          </p:cNvSpPr>
          <p:nvPr/>
        </p:nvSpPr>
        <p:spPr bwMode="auto">
          <a:xfrm>
            <a:off x="7443788" y="2178051"/>
            <a:ext cx="3224212"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a:latin typeface="Arial" panose="020B0604020202020204" pitchFamily="34" charset="0"/>
              </a:rPr>
              <a:t>Operating profit is closer</a:t>
            </a:r>
            <a:br>
              <a:rPr lang="en-US" altLang="en-US" sz="2400">
                <a:latin typeface="Arial" panose="020B0604020202020204" pitchFamily="34" charset="0"/>
              </a:rPr>
            </a:br>
            <a:r>
              <a:rPr lang="en-US" altLang="en-US" sz="2400">
                <a:latin typeface="Arial" panose="020B0604020202020204" pitchFamily="34" charset="0"/>
              </a:rPr>
              <a:t>to net cash flow.</a:t>
            </a:r>
          </a:p>
        </p:txBody>
      </p:sp>
      <p:sp>
        <p:nvSpPr>
          <p:cNvPr id="26632" name="Rectangle 9">
            <a:extLst>
              <a:ext uri="{FF2B5EF4-FFF2-40B4-BE49-F238E27FC236}">
                <a16:creationId xmlns:a16="http://schemas.microsoft.com/office/drawing/2014/main" id="{F09C395A-F529-4D6D-A635-C184C3A6E4C2}"/>
              </a:ext>
            </a:extLst>
          </p:cNvPr>
          <p:cNvSpPr>
            <a:spLocks noChangeArrowheads="1"/>
          </p:cNvSpPr>
          <p:nvPr/>
        </p:nvSpPr>
        <p:spPr bwMode="auto">
          <a:xfrm>
            <a:off x="5102225" y="5581651"/>
            <a:ext cx="330835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a:solidFill>
                  <a:srgbClr val="CC00CC"/>
                </a:solidFill>
                <a:latin typeface="Arial" panose="020B0604020202020204" pitchFamily="34" charset="0"/>
              </a:rPr>
              <a:t>Profit is not affected by</a:t>
            </a:r>
            <a:br>
              <a:rPr lang="en-US" altLang="en-US" sz="2400">
                <a:solidFill>
                  <a:srgbClr val="CC00CC"/>
                </a:solidFill>
                <a:latin typeface="Arial" panose="020B0604020202020204" pitchFamily="34" charset="0"/>
              </a:rPr>
            </a:br>
            <a:r>
              <a:rPr lang="en-US" altLang="en-US" sz="2400">
                <a:solidFill>
                  <a:srgbClr val="CC00CC"/>
                </a:solidFill>
                <a:latin typeface="Arial" panose="020B0604020202020204" pitchFamily="34" charset="0"/>
              </a:rPr>
              <a:t>changes in inventory.</a:t>
            </a:r>
          </a:p>
        </p:txBody>
      </p:sp>
      <p:sp>
        <p:nvSpPr>
          <p:cNvPr id="26633" name="Rectangle 10">
            <a:extLst>
              <a:ext uri="{FF2B5EF4-FFF2-40B4-BE49-F238E27FC236}">
                <a16:creationId xmlns:a16="http://schemas.microsoft.com/office/drawing/2014/main" id="{81161FB3-5886-4DB7-907F-96C28CBDDB26}"/>
              </a:ext>
            </a:extLst>
          </p:cNvPr>
          <p:cNvSpPr>
            <a:spLocks noChangeArrowheads="1"/>
          </p:cNvSpPr>
          <p:nvPr/>
        </p:nvSpPr>
        <p:spPr bwMode="auto">
          <a:xfrm>
            <a:off x="1983124" y="5129214"/>
            <a:ext cx="3293403"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dirty="0">
                <a:solidFill>
                  <a:schemeClr val="accent2"/>
                </a:solidFill>
                <a:latin typeface="Arial" panose="020B0604020202020204" pitchFamily="34" charset="0"/>
              </a:rPr>
              <a:t>No artificial differences</a:t>
            </a:r>
          </a:p>
        </p:txBody>
      </p:sp>
      <p:sp>
        <p:nvSpPr>
          <p:cNvPr id="26634" name="Line 11">
            <a:extLst>
              <a:ext uri="{FF2B5EF4-FFF2-40B4-BE49-F238E27FC236}">
                <a16:creationId xmlns:a16="http://schemas.microsoft.com/office/drawing/2014/main" id="{C901ADC5-EFE7-4DF6-9D6E-C8273EA1831D}"/>
              </a:ext>
            </a:extLst>
          </p:cNvPr>
          <p:cNvSpPr>
            <a:spLocks noChangeShapeType="1"/>
          </p:cNvSpPr>
          <p:nvPr/>
        </p:nvSpPr>
        <p:spPr bwMode="auto">
          <a:xfrm>
            <a:off x="3429000" y="2667000"/>
            <a:ext cx="0" cy="5334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35" name="Line 12">
            <a:extLst>
              <a:ext uri="{FF2B5EF4-FFF2-40B4-BE49-F238E27FC236}">
                <a16:creationId xmlns:a16="http://schemas.microsoft.com/office/drawing/2014/main" id="{1A9E9AF1-7955-4200-AFF6-2C06B652F16D}"/>
              </a:ext>
            </a:extLst>
          </p:cNvPr>
          <p:cNvSpPr>
            <a:spLocks noChangeShapeType="1"/>
          </p:cNvSpPr>
          <p:nvPr/>
        </p:nvSpPr>
        <p:spPr bwMode="auto">
          <a:xfrm flipH="1">
            <a:off x="4648200" y="1752600"/>
            <a:ext cx="1828800" cy="14351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36" name="Line 13">
            <a:extLst>
              <a:ext uri="{FF2B5EF4-FFF2-40B4-BE49-F238E27FC236}">
                <a16:creationId xmlns:a16="http://schemas.microsoft.com/office/drawing/2014/main" id="{C1FAE80E-5B7D-4085-B8DF-B2C050A41502}"/>
              </a:ext>
            </a:extLst>
          </p:cNvPr>
          <p:cNvSpPr>
            <a:spLocks noChangeShapeType="1"/>
          </p:cNvSpPr>
          <p:nvPr/>
        </p:nvSpPr>
        <p:spPr bwMode="auto">
          <a:xfrm flipH="1">
            <a:off x="4800600" y="2514600"/>
            <a:ext cx="3048000" cy="11430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37" name="Line 14">
            <a:extLst>
              <a:ext uri="{FF2B5EF4-FFF2-40B4-BE49-F238E27FC236}">
                <a16:creationId xmlns:a16="http://schemas.microsoft.com/office/drawing/2014/main" id="{5E0B0C62-623A-46E9-A6C4-920DA7ADFDF7}"/>
              </a:ext>
            </a:extLst>
          </p:cNvPr>
          <p:cNvSpPr>
            <a:spLocks noChangeShapeType="1"/>
          </p:cNvSpPr>
          <p:nvPr/>
        </p:nvSpPr>
        <p:spPr bwMode="auto">
          <a:xfrm flipH="1" flipV="1">
            <a:off x="4787900" y="4330700"/>
            <a:ext cx="1536700" cy="13081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38" name="Rectangle 16">
            <a:extLst>
              <a:ext uri="{FF2B5EF4-FFF2-40B4-BE49-F238E27FC236}">
                <a16:creationId xmlns:a16="http://schemas.microsoft.com/office/drawing/2014/main" id="{7CA77DD3-6DC8-49DA-8AFD-301E4D9876B5}"/>
              </a:ext>
            </a:extLst>
          </p:cNvPr>
          <p:cNvSpPr>
            <a:spLocks noChangeArrowheads="1"/>
          </p:cNvSpPr>
          <p:nvPr/>
        </p:nvSpPr>
        <p:spPr bwMode="auto">
          <a:xfrm>
            <a:off x="6818962" y="3281484"/>
            <a:ext cx="3965830"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dirty="0">
                <a:solidFill>
                  <a:srgbClr val="FF3300"/>
                </a:solidFill>
                <a:latin typeface="Arial" panose="020B0604020202020204" pitchFamily="34" charset="0"/>
              </a:rPr>
              <a:t>No incentive for manager to</a:t>
            </a:r>
          </a:p>
          <a:p>
            <a:pPr algn="ctr">
              <a:spcBef>
                <a:spcPct val="0"/>
              </a:spcBef>
              <a:buFontTx/>
              <a:buNone/>
            </a:pPr>
            <a:r>
              <a:rPr lang="en-US" altLang="en-US" sz="2400" dirty="0">
                <a:solidFill>
                  <a:srgbClr val="FF3300"/>
                </a:solidFill>
                <a:latin typeface="Arial" panose="020B0604020202020204" pitchFamily="34" charset="0"/>
              </a:rPr>
              <a:t>Build up inventory</a:t>
            </a:r>
          </a:p>
        </p:txBody>
      </p:sp>
      <p:sp>
        <p:nvSpPr>
          <p:cNvPr id="26639" name="Line 17">
            <a:extLst>
              <a:ext uri="{FF2B5EF4-FFF2-40B4-BE49-F238E27FC236}">
                <a16:creationId xmlns:a16="http://schemas.microsoft.com/office/drawing/2014/main" id="{8E2B06BD-6930-4FBF-8F7B-35A1D89BDA3F}"/>
              </a:ext>
            </a:extLst>
          </p:cNvPr>
          <p:cNvSpPr>
            <a:spLocks noChangeShapeType="1"/>
          </p:cNvSpPr>
          <p:nvPr/>
        </p:nvSpPr>
        <p:spPr bwMode="auto">
          <a:xfrm flipH="1">
            <a:off x="4800600" y="3733800"/>
            <a:ext cx="1981200" cy="2286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40" name="Line 18">
            <a:extLst>
              <a:ext uri="{FF2B5EF4-FFF2-40B4-BE49-F238E27FC236}">
                <a16:creationId xmlns:a16="http://schemas.microsoft.com/office/drawing/2014/main" id="{DBD4BB76-07F7-4B72-91B6-FE97896EE15F}"/>
              </a:ext>
            </a:extLst>
          </p:cNvPr>
          <p:cNvSpPr>
            <a:spLocks noChangeShapeType="1"/>
          </p:cNvSpPr>
          <p:nvPr/>
        </p:nvSpPr>
        <p:spPr bwMode="auto">
          <a:xfrm flipV="1">
            <a:off x="3429000" y="4648200"/>
            <a:ext cx="0" cy="4572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41" name="Rectangle 19">
            <a:extLst>
              <a:ext uri="{FF2B5EF4-FFF2-40B4-BE49-F238E27FC236}">
                <a16:creationId xmlns:a16="http://schemas.microsoft.com/office/drawing/2014/main" id="{33F0914E-E97B-47F6-8557-6FD62D72C8A2}"/>
              </a:ext>
            </a:extLst>
          </p:cNvPr>
          <p:cNvSpPr>
            <a:spLocks noChangeArrowheads="1"/>
          </p:cNvSpPr>
          <p:nvPr/>
        </p:nvSpPr>
        <p:spPr bwMode="auto">
          <a:xfrm>
            <a:off x="6304268" y="4514850"/>
            <a:ext cx="4204678"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dirty="0">
                <a:solidFill>
                  <a:srgbClr val="009900"/>
                </a:solidFill>
                <a:latin typeface="Arial" panose="020B0604020202020204" pitchFamily="34" charset="0"/>
              </a:rPr>
              <a:t>Easier to estimate profitability</a:t>
            </a:r>
            <a:br>
              <a:rPr lang="en-US" altLang="en-US" sz="2400" dirty="0">
                <a:solidFill>
                  <a:srgbClr val="009900"/>
                </a:solidFill>
                <a:latin typeface="Arial" panose="020B0604020202020204" pitchFamily="34" charset="0"/>
              </a:rPr>
            </a:br>
            <a:r>
              <a:rPr lang="en-US" altLang="en-US" sz="2400" dirty="0">
                <a:solidFill>
                  <a:srgbClr val="009900"/>
                </a:solidFill>
                <a:latin typeface="Arial" panose="020B0604020202020204" pitchFamily="34" charset="0"/>
              </a:rPr>
              <a:t>of products and segments.</a:t>
            </a:r>
          </a:p>
        </p:txBody>
      </p:sp>
      <p:sp>
        <p:nvSpPr>
          <p:cNvPr id="26642" name="Line 20">
            <a:extLst>
              <a:ext uri="{FF2B5EF4-FFF2-40B4-BE49-F238E27FC236}">
                <a16:creationId xmlns:a16="http://schemas.microsoft.com/office/drawing/2014/main" id="{695BAEDB-7D7A-47CE-A13C-B978C78EDA09}"/>
              </a:ext>
            </a:extLst>
          </p:cNvPr>
          <p:cNvSpPr>
            <a:spLocks noChangeShapeType="1"/>
          </p:cNvSpPr>
          <p:nvPr/>
        </p:nvSpPr>
        <p:spPr bwMode="auto">
          <a:xfrm flipH="1" flipV="1">
            <a:off x="4800600" y="4114800"/>
            <a:ext cx="1752600" cy="9144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26</a:t>
            </a:fld>
            <a:endParaRPr lang="en-GB" altLang="en-US"/>
          </a:p>
        </p:txBody>
      </p:sp>
    </p:spTree>
    <p:extLst>
      <p:ext uri="{BB962C8B-B14F-4D97-AF65-F5344CB8AC3E}">
        <p14:creationId xmlns:p14="http://schemas.microsoft.com/office/powerpoint/2010/main" val="13770780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043BE6E-72B3-427F-BD70-094F60D076F0}"/>
              </a:ext>
            </a:extLst>
          </p:cNvPr>
          <p:cNvSpPr>
            <a:spLocks noGrp="1" noChangeArrowheads="1"/>
          </p:cNvSpPr>
          <p:nvPr>
            <p:ph type="title"/>
          </p:nvPr>
        </p:nvSpPr>
        <p:spPr>
          <a:xfrm>
            <a:off x="2209800" y="198438"/>
            <a:ext cx="7772400" cy="1143000"/>
          </a:xfrm>
        </p:spPr>
        <p:txBody>
          <a:bodyPr/>
          <a:lstStyle/>
          <a:p>
            <a:r>
              <a:rPr lang="en-US" altLang="zh-CN" sz="2800" dirty="0">
                <a:ea typeface="SimSun" panose="02010600030101010101" pitchFamily="2" charset="-122"/>
              </a:rPr>
              <a:t>Variable versus Absorption Costing</a:t>
            </a:r>
          </a:p>
        </p:txBody>
      </p:sp>
      <p:grpSp>
        <p:nvGrpSpPr>
          <p:cNvPr id="2" name="Group 29">
            <a:extLst>
              <a:ext uri="{FF2B5EF4-FFF2-40B4-BE49-F238E27FC236}">
                <a16:creationId xmlns:a16="http://schemas.microsoft.com/office/drawing/2014/main" id="{1647CD44-39DD-49D9-9E56-13FB9D68C1FB}"/>
              </a:ext>
            </a:extLst>
          </p:cNvPr>
          <p:cNvGrpSpPr>
            <a:grpSpLocks/>
          </p:cNvGrpSpPr>
          <p:nvPr/>
        </p:nvGrpSpPr>
        <p:grpSpPr bwMode="auto">
          <a:xfrm>
            <a:off x="6879085" y="2792388"/>
            <a:ext cx="3268663" cy="2436812"/>
            <a:chOff x="3365" y="768"/>
            <a:chExt cx="2059" cy="1535"/>
          </a:xfrm>
        </p:grpSpPr>
        <p:sp>
          <p:nvSpPr>
            <p:cNvPr id="27663" name="Freeform 28">
              <a:extLst>
                <a:ext uri="{FF2B5EF4-FFF2-40B4-BE49-F238E27FC236}">
                  <a16:creationId xmlns:a16="http://schemas.microsoft.com/office/drawing/2014/main" id="{ACCEB6A1-55DA-418C-BD75-758453D1F65C}"/>
                </a:ext>
              </a:extLst>
            </p:cNvPr>
            <p:cNvSpPr>
              <a:spLocks/>
            </p:cNvSpPr>
            <p:nvPr/>
          </p:nvSpPr>
          <p:spPr bwMode="auto">
            <a:xfrm flipH="1">
              <a:off x="3365" y="768"/>
              <a:ext cx="2059" cy="1535"/>
            </a:xfrm>
            <a:custGeom>
              <a:avLst/>
              <a:gdLst>
                <a:gd name="T0" fmla="*/ 1 w 14025"/>
                <a:gd name="T1" fmla="*/ 1 h 10301"/>
                <a:gd name="T2" fmla="*/ 1 w 14025"/>
                <a:gd name="T3" fmla="*/ 1 h 10301"/>
                <a:gd name="T4" fmla="*/ 1 w 14025"/>
                <a:gd name="T5" fmla="*/ 1 h 10301"/>
                <a:gd name="T6" fmla="*/ 1 w 14025"/>
                <a:gd name="T7" fmla="*/ 1 h 10301"/>
                <a:gd name="T8" fmla="*/ 1 w 14025"/>
                <a:gd name="T9" fmla="*/ 1 h 10301"/>
                <a:gd name="T10" fmla="*/ 1 w 14025"/>
                <a:gd name="T11" fmla="*/ 1 h 10301"/>
                <a:gd name="T12" fmla="*/ 1 w 14025"/>
                <a:gd name="T13" fmla="*/ 1 h 10301"/>
                <a:gd name="T14" fmla="*/ 1 w 14025"/>
                <a:gd name="T15" fmla="*/ 0 h 10301"/>
                <a:gd name="T16" fmla="*/ 1 w 14025"/>
                <a:gd name="T17" fmla="*/ 0 h 10301"/>
                <a:gd name="T18" fmla="*/ 1 w 14025"/>
                <a:gd name="T19" fmla="*/ 0 h 10301"/>
                <a:gd name="T20" fmla="*/ 1 w 14025"/>
                <a:gd name="T21" fmla="*/ 0 h 10301"/>
                <a:gd name="T22" fmla="*/ 1 w 14025"/>
                <a:gd name="T23" fmla="*/ 0 h 10301"/>
                <a:gd name="T24" fmla="*/ 1 w 14025"/>
                <a:gd name="T25" fmla="*/ 0 h 10301"/>
                <a:gd name="T26" fmla="*/ 1 w 14025"/>
                <a:gd name="T27" fmla="*/ 0 h 10301"/>
                <a:gd name="T28" fmla="*/ 1 w 14025"/>
                <a:gd name="T29" fmla="*/ 0 h 10301"/>
                <a:gd name="T30" fmla="*/ 1 w 14025"/>
                <a:gd name="T31" fmla="*/ 0 h 10301"/>
                <a:gd name="T32" fmla="*/ 1 w 14025"/>
                <a:gd name="T33" fmla="*/ 0 h 10301"/>
                <a:gd name="T34" fmla="*/ 1 w 14025"/>
                <a:gd name="T35" fmla="*/ 0 h 10301"/>
                <a:gd name="T36" fmla="*/ 1 w 14025"/>
                <a:gd name="T37" fmla="*/ 0 h 10301"/>
                <a:gd name="T38" fmla="*/ 1 w 14025"/>
                <a:gd name="T39" fmla="*/ 0 h 10301"/>
                <a:gd name="T40" fmla="*/ 1 w 14025"/>
                <a:gd name="T41" fmla="*/ 0 h 10301"/>
                <a:gd name="T42" fmla="*/ 1 w 14025"/>
                <a:gd name="T43" fmla="*/ 0 h 10301"/>
                <a:gd name="T44" fmla="*/ 1 w 14025"/>
                <a:gd name="T45" fmla="*/ 0 h 10301"/>
                <a:gd name="T46" fmla="*/ 0 w 14025"/>
                <a:gd name="T47" fmla="*/ 0 h 10301"/>
                <a:gd name="T48" fmla="*/ 0 w 14025"/>
                <a:gd name="T49" fmla="*/ 0 h 10301"/>
                <a:gd name="T50" fmla="*/ 0 w 14025"/>
                <a:gd name="T51" fmla="*/ 0 h 10301"/>
                <a:gd name="T52" fmla="*/ 0 w 14025"/>
                <a:gd name="T53" fmla="*/ 0 h 10301"/>
                <a:gd name="T54" fmla="*/ 0 w 14025"/>
                <a:gd name="T55" fmla="*/ 0 h 10301"/>
                <a:gd name="T56" fmla="*/ 0 w 14025"/>
                <a:gd name="T57" fmla="*/ 0 h 10301"/>
                <a:gd name="T58" fmla="*/ 0 w 14025"/>
                <a:gd name="T59" fmla="*/ 0 h 10301"/>
                <a:gd name="T60" fmla="*/ 0 w 14025"/>
                <a:gd name="T61" fmla="*/ 0 h 10301"/>
                <a:gd name="T62" fmla="*/ 0 w 14025"/>
                <a:gd name="T63" fmla="*/ 0 h 10301"/>
                <a:gd name="T64" fmla="*/ 0 w 14025"/>
                <a:gd name="T65" fmla="*/ 0 h 10301"/>
                <a:gd name="T66" fmla="*/ 0 w 14025"/>
                <a:gd name="T67" fmla="*/ 0 h 10301"/>
                <a:gd name="T68" fmla="*/ 0 w 14025"/>
                <a:gd name="T69" fmla="*/ 0 h 10301"/>
                <a:gd name="T70" fmla="*/ 0 w 14025"/>
                <a:gd name="T71" fmla="*/ 0 h 10301"/>
                <a:gd name="T72" fmla="*/ 0 w 14025"/>
                <a:gd name="T73" fmla="*/ 0 h 10301"/>
                <a:gd name="T74" fmla="*/ 0 w 14025"/>
                <a:gd name="T75" fmla="*/ 0 h 10301"/>
                <a:gd name="T76" fmla="*/ 0 w 14025"/>
                <a:gd name="T77" fmla="*/ 0 h 10301"/>
                <a:gd name="T78" fmla="*/ 0 w 14025"/>
                <a:gd name="T79" fmla="*/ 0 h 10301"/>
                <a:gd name="T80" fmla="*/ 0 w 14025"/>
                <a:gd name="T81" fmla="*/ 0 h 10301"/>
                <a:gd name="T82" fmla="*/ 0 w 14025"/>
                <a:gd name="T83" fmla="*/ 1 h 10301"/>
                <a:gd name="T84" fmla="*/ 0 w 14025"/>
                <a:gd name="T85" fmla="*/ 1 h 10301"/>
                <a:gd name="T86" fmla="*/ 0 w 14025"/>
                <a:gd name="T87" fmla="*/ 1 h 10301"/>
                <a:gd name="T88" fmla="*/ 0 w 14025"/>
                <a:gd name="T89" fmla="*/ 1 h 10301"/>
                <a:gd name="T90" fmla="*/ 0 w 14025"/>
                <a:gd name="T91" fmla="*/ 1 h 10301"/>
                <a:gd name="T92" fmla="*/ 0 w 14025"/>
                <a:gd name="T93" fmla="*/ 1 h 10301"/>
                <a:gd name="T94" fmla="*/ 0 w 14025"/>
                <a:gd name="T95" fmla="*/ 1 h 10301"/>
                <a:gd name="T96" fmla="*/ 0 w 14025"/>
                <a:gd name="T97" fmla="*/ 1 h 10301"/>
                <a:gd name="T98" fmla="*/ 1 w 14025"/>
                <a:gd name="T99" fmla="*/ 1 h 10301"/>
                <a:gd name="T100" fmla="*/ 1 w 14025"/>
                <a:gd name="T101" fmla="*/ 1 h 10301"/>
                <a:gd name="T102" fmla="*/ 1 w 14025"/>
                <a:gd name="T103" fmla="*/ 1 h 10301"/>
                <a:gd name="T104" fmla="*/ 1 w 14025"/>
                <a:gd name="T105" fmla="*/ 1 h 10301"/>
                <a:gd name="T106" fmla="*/ 1 w 14025"/>
                <a:gd name="T107" fmla="*/ 1 h 10301"/>
                <a:gd name="T108" fmla="*/ 1 w 14025"/>
                <a:gd name="T109" fmla="*/ 1 h 10301"/>
                <a:gd name="T110" fmla="*/ 1 w 14025"/>
                <a:gd name="T111" fmla="*/ 1 h 1030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4025"/>
                <a:gd name="T169" fmla="*/ 0 h 10301"/>
                <a:gd name="T170" fmla="*/ 14025 w 14025"/>
                <a:gd name="T171" fmla="*/ 10301 h 1030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4025" h="10301">
                  <a:moveTo>
                    <a:pt x="8105" y="10265"/>
                  </a:moveTo>
                  <a:lnTo>
                    <a:pt x="8581" y="10162"/>
                  </a:lnTo>
                  <a:lnTo>
                    <a:pt x="9034" y="10034"/>
                  </a:lnTo>
                  <a:lnTo>
                    <a:pt x="9474" y="9896"/>
                  </a:lnTo>
                  <a:lnTo>
                    <a:pt x="9927" y="9720"/>
                  </a:lnTo>
                  <a:lnTo>
                    <a:pt x="10334" y="9536"/>
                  </a:lnTo>
                  <a:lnTo>
                    <a:pt x="10753" y="9315"/>
                  </a:lnTo>
                  <a:lnTo>
                    <a:pt x="11122" y="9094"/>
                  </a:lnTo>
                  <a:lnTo>
                    <a:pt x="11493" y="8851"/>
                  </a:lnTo>
                  <a:lnTo>
                    <a:pt x="11855" y="8595"/>
                  </a:lnTo>
                  <a:lnTo>
                    <a:pt x="12168" y="8319"/>
                  </a:lnTo>
                  <a:lnTo>
                    <a:pt x="12469" y="8039"/>
                  </a:lnTo>
                  <a:lnTo>
                    <a:pt x="12748" y="7736"/>
                  </a:lnTo>
                  <a:lnTo>
                    <a:pt x="13014" y="7402"/>
                  </a:lnTo>
                  <a:lnTo>
                    <a:pt x="13237" y="7088"/>
                  </a:lnTo>
                  <a:lnTo>
                    <a:pt x="13421" y="6751"/>
                  </a:lnTo>
                  <a:lnTo>
                    <a:pt x="13596" y="6403"/>
                  </a:lnTo>
                  <a:lnTo>
                    <a:pt x="13746" y="6056"/>
                  </a:lnTo>
                  <a:lnTo>
                    <a:pt x="13863" y="5696"/>
                  </a:lnTo>
                  <a:lnTo>
                    <a:pt x="13943" y="5337"/>
                  </a:lnTo>
                  <a:lnTo>
                    <a:pt x="14002" y="4953"/>
                  </a:lnTo>
                  <a:lnTo>
                    <a:pt x="14025" y="4584"/>
                  </a:lnTo>
                  <a:lnTo>
                    <a:pt x="14025" y="4478"/>
                  </a:lnTo>
                  <a:lnTo>
                    <a:pt x="14002" y="4199"/>
                  </a:lnTo>
                  <a:lnTo>
                    <a:pt x="13967" y="3910"/>
                  </a:lnTo>
                  <a:lnTo>
                    <a:pt x="13898" y="3643"/>
                  </a:lnTo>
                  <a:lnTo>
                    <a:pt x="13804" y="3365"/>
                  </a:lnTo>
                  <a:lnTo>
                    <a:pt x="13677" y="3087"/>
                  </a:lnTo>
                  <a:lnTo>
                    <a:pt x="13525" y="2831"/>
                  </a:lnTo>
                  <a:lnTo>
                    <a:pt x="13341" y="2553"/>
                  </a:lnTo>
                  <a:lnTo>
                    <a:pt x="13132" y="2309"/>
                  </a:lnTo>
                  <a:lnTo>
                    <a:pt x="12911" y="2067"/>
                  </a:lnTo>
                  <a:lnTo>
                    <a:pt x="12679" y="1845"/>
                  </a:lnTo>
                  <a:lnTo>
                    <a:pt x="12401" y="1624"/>
                  </a:lnTo>
                  <a:lnTo>
                    <a:pt x="12087" y="1404"/>
                  </a:lnTo>
                  <a:lnTo>
                    <a:pt x="11773" y="1197"/>
                  </a:lnTo>
                  <a:lnTo>
                    <a:pt x="11448" y="1011"/>
                  </a:lnTo>
                  <a:lnTo>
                    <a:pt x="11087" y="837"/>
                  </a:lnTo>
                  <a:lnTo>
                    <a:pt x="10729" y="685"/>
                  </a:lnTo>
                  <a:lnTo>
                    <a:pt x="10334" y="546"/>
                  </a:lnTo>
                  <a:lnTo>
                    <a:pt x="9951" y="419"/>
                  </a:lnTo>
                  <a:lnTo>
                    <a:pt x="9532" y="304"/>
                  </a:lnTo>
                  <a:lnTo>
                    <a:pt x="9126" y="210"/>
                  </a:lnTo>
                  <a:lnTo>
                    <a:pt x="8696" y="139"/>
                  </a:lnTo>
                  <a:lnTo>
                    <a:pt x="8268" y="83"/>
                  </a:lnTo>
                  <a:lnTo>
                    <a:pt x="7826" y="36"/>
                  </a:lnTo>
                  <a:lnTo>
                    <a:pt x="7384" y="12"/>
                  </a:lnTo>
                  <a:lnTo>
                    <a:pt x="6933" y="0"/>
                  </a:lnTo>
                  <a:lnTo>
                    <a:pt x="6490" y="24"/>
                  </a:lnTo>
                  <a:lnTo>
                    <a:pt x="6050" y="47"/>
                  </a:lnTo>
                  <a:lnTo>
                    <a:pt x="5620" y="94"/>
                  </a:lnTo>
                  <a:lnTo>
                    <a:pt x="5191" y="163"/>
                  </a:lnTo>
                  <a:lnTo>
                    <a:pt x="4760" y="245"/>
                  </a:lnTo>
                  <a:lnTo>
                    <a:pt x="4343" y="349"/>
                  </a:lnTo>
                  <a:lnTo>
                    <a:pt x="3925" y="464"/>
                  </a:lnTo>
                  <a:lnTo>
                    <a:pt x="3541" y="592"/>
                  </a:lnTo>
                  <a:lnTo>
                    <a:pt x="3159" y="743"/>
                  </a:lnTo>
                  <a:lnTo>
                    <a:pt x="2799" y="905"/>
                  </a:lnTo>
                  <a:lnTo>
                    <a:pt x="2463" y="1068"/>
                  </a:lnTo>
                  <a:lnTo>
                    <a:pt x="2138" y="1265"/>
                  </a:lnTo>
                  <a:lnTo>
                    <a:pt x="1824" y="1475"/>
                  </a:lnTo>
                  <a:lnTo>
                    <a:pt x="1546" y="1683"/>
                  </a:lnTo>
                  <a:lnTo>
                    <a:pt x="1279" y="1914"/>
                  </a:lnTo>
                  <a:lnTo>
                    <a:pt x="1034" y="2147"/>
                  </a:lnTo>
                  <a:lnTo>
                    <a:pt x="814" y="2402"/>
                  </a:lnTo>
                  <a:lnTo>
                    <a:pt x="617" y="2646"/>
                  </a:lnTo>
                  <a:lnTo>
                    <a:pt x="443" y="2913"/>
                  </a:lnTo>
                  <a:lnTo>
                    <a:pt x="303" y="3191"/>
                  </a:lnTo>
                  <a:lnTo>
                    <a:pt x="186" y="3446"/>
                  </a:lnTo>
                  <a:lnTo>
                    <a:pt x="93" y="3724"/>
                  </a:lnTo>
                  <a:lnTo>
                    <a:pt x="36" y="4013"/>
                  </a:lnTo>
                  <a:lnTo>
                    <a:pt x="0" y="4305"/>
                  </a:lnTo>
                  <a:lnTo>
                    <a:pt x="0" y="4572"/>
                  </a:lnTo>
                  <a:lnTo>
                    <a:pt x="24" y="4860"/>
                  </a:lnTo>
                  <a:lnTo>
                    <a:pt x="70" y="5139"/>
                  </a:lnTo>
                  <a:lnTo>
                    <a:pt x="164" y="5418"/>
                  </a:lnTo>
                  <a:lnTo>
                    <a:pt x="269" y="5696"/>
                  </a:lnTo>
                  <a:lnTo>
                    <a:pt x="396" y="5963"/>
                  </a:lnTo>
                  <a:lnTo>
                    <a:pt x="558" y="6230"/>
                  </a:lnTo>
                  <a:lnTo>
                    <a:pt x="744" y="6497"/>
                  </a:lnTo>
                  <a:lnTo>
                    <a:pt x="941" y="6740"/>
                  </a:lnTo>
                  <a:lnTo>
                    <a:pt x="1186" y="6971"/>
                  </a:lnTo>
                  <a:lnTo>
                    <a:pt x="1440" y="7216"/>
                  </a:lnTo>
                  <a:lnTo>
                    <a:pt x="1731" y="7423"/>
                  </a:lnTo>
                  <a:lnTo>
                    <a:pt x="2032" y="7621"/>
                  </a:lnTo>
                  <a:lnTo>
                    <a:pt x="2345" y="7819"/>
                  </a:lnTo>
                  <a:lnTo>
                    <a:pt x="2694" y="8005"/>
                  </a:lnTo>
                  <a:lnTo>
                    <a:pt x="3043" y="8179"/>
                  </a:lnTo>
                  <a:lnTo>
                    <a:pt x="3426" y="8319"/>
                  </a:lnTo>
                  <a:lnTo>
                    <a:pt x="3810" y="8458"/>
                  </a:lnTo>
                  <a:lnTo>
                    <a:pt x="4203" y="8585"/>
                  </a:lnTo>
                  <a:lnTo>
                    <a:pt x="4621" y="8688"/>
                  </a:lnTo>
                  <a:lnTo>
                    <a:pt x="5040" y="8781"/>
                  </a:lnTo>
                  <a:lnTo>
                    <a:pt x="5481" y="8839"/>
                  </a:lnTo>
                  <a:lnTo>
                    <a:pt x="5898" y="8908"/>
                  </a:lnTo>
                  <a:lnTo>
                    <a:pt x="6351" y="8944"/>
                  </a:lnTo>
                  <a:lnTo>
                    <a:pt x="6781" y="8955"/>
                  </a:lnTo>
                  <a:lnTo>
                    <a:pt x="7233" y="8955"/>
                  </a:lnTo>
                  <a:lnTo>
                    <a:pt x="7686" y="8944"/>
                  </a:lnTo>
                  <a:lnTo>
                    <a:pt x="8117" y="8908"/>
                  </a:lnTo>
                  <a:lnTo>
                    <a:pt x="8546" y="8839"/>
                  </a:lnTo>
                  <a:lnTo>
                    <a:pt x="8975" y="8781"/>
                  </a:lnTo>
                  <a:lnTo>
                    <a:pt x="9300" y="8712"/>
                  </a:lnTo>
                  <a:lnTo>
                    <a:pt x="9277" y="8770"/>
                  </a:lnTo>
                  <a:lnTo>
                    <a:pt x="9173" y="9025"/>
                  </a:lnTo>
                  <a:lnTo>
                    <a:pt x="9022" y="9268"/>
                  </a:lnTo>
                  <a:lnTo>
                    <a:pt x="8860" y="9490"/>
                  </a:lnTo>
                  <a:lnTo>
                    <a:pt x="8674" y="9698"/>
                  </a:lnTo>
                  <a:lnTo>
                    <a:pt x="8454" y="9860"/>
                  </a:lnTo>
                  <a:lnTo>
                    <a:pt x="8221" y="10046"/>
                  </a:lnTo>
                  <a:lnTo>
                    <a:pt x="7989" y="10197"/>
                  </a:lnTo>
                  <a:lnTo>
                    <a:pt x="7720" y="10301"/>
                  </a:lnTo>
                  <a:lnTo>
                    <a:pt x="8105" y="10265"/>
                  </a:lnTo>
                  <a:close/>
                </a:path>
              </a:pathLst>
            </a:custGeom>
            <a:solidFill>
              <a:srgbClr val="CCECFF"/>
            </a:solidFill>
            <a:ln w="0">
              <a:solidFill>
                <a:srgbClr val="000000"/>
              </a:solidFill>
              <a:prstDash val="solid"/>
              <a:round/>
              <a:headEnd/>
              <a:tailEnd/>
            </a:ln>
          </p:spPr>
          <p:txBody>
            <a:bodyPr/>
            <a:lstStyle/>
            <a:p>
              <a:endParaRPr lang="en-GB"/>
            </a:p>
          </p:txBody>
        </p:sp>
        <p:sp>
          <p:nvSpPr>
            <p:cNvPr id="27664" name="Rectangle 8">
              <a:extLst>
                <a:ext uri="{FF2B5EF4-FFF2-40B4-BE49-F238E27FC236}">
                  <a16:creationId xmlns:a16="http://schemas.microsoft.com/office/drawing/2014/main" id="{1CAB6CA8-AE9C-4D92-B302-C03D956A3A9B}"/>
                </a:ext>
              </a:extLst>
            </p:cNvPr>
            <p:cNvSpPr>
              <a:spLocks noChangeArrowheads="1"/>
            </p:cNvSpPr>
            <p:nvPr/>
          </p:nvSpPr>
          <p:spPr bwMode="auto">
            <a:xfrm flipH="1">
              <a:off x="3495" y="960"/>
              <a:ext cx="1881" cy="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002060"/>
                  </a:solidFill>
                  <a:latin typeface="Arial" panose="020B0604020202020204" pitchFamily="34" charset="0"/>
                </a:rPr>
                <a:t>Fixed costs are</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not really the costs</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of any particular</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product.</a:t>
              </a:r>
            </a:p>
          </p:txBody>
        </p:sp>
      </p:grpSp>
      <p:grpSp>
        <p:nvGrpSpPr>
          <p:cNvPr id="27653" name="Group 13">
            <a:extLst>
              <a:ext uri="{FF2B5EF4-FFF2-40B4-BE49-F238E27FC236}">
                <a16:creationId xmlns:a16="http://schemas.microsoft.com/office/drawing/2014/main" id="{B7E165EE-8D01-499F-8C89-85D30AA756F5}"/>
              </a:ext>
            </a:extLst>
          </p:cNvPr>
          <p:cNvGrpSpPr>
            <a:grpSpLocks/>
          </p:cNvGrpSpPr>
          <p:nvPr/>
        </p:nvGrpSpPr>
        <p:grpSpPr bwMode="auto">
          <a:xfrm flipH="1">
            <a:off x="1991545" y="2813343"/>
            <a:ext cx="4202113" cy="1900238"/>
            <a:chOff x="3024" y="1152"/>
            <a:chExt cx="2647" cy="1197"/>
          </a:xfrm>
        </p:grpSpPr>
        <p:sp>
          <p:nvSpPr>
            <p:cNvPr id="27661" name="AutoShape 11">
              <a:extLst>
                <a:ext uri="{FF2B5EF4-FFF2-40B4-BE49-F238E27FC236}">
                  <a16:creationId xmlns:a16="http://schemas.microsoft.com/office/drawing/2014/main" id="{A414A893-3BB2-4F57-998E-C0077B186FE6}"/>
                </a:ext>
              </a:extLst>
            </p:cNvPr>
            <p:cNvSpPr>
              <a:spLocks noChangeArrowheads="1"/>
            </p:cNvSpPr>
            <p:nvPr/>
          </p:nvSpPr>
          <p:spPr bwMode="auto">
            <a:xfrm flipH="1">
              <a:off x="3024" y="1152"/>
              <a:ext cx="2636" cy="1197"/>
            </a:xfrm>
            <a:prstGeom prst="wedgeRoundRectCallout">
              <a:avLst>
                <a:gd name="adj1" fmla="val -41671"/>
                <a:gd name="adj2" fmla="val 66667"/>
                <a:gd name="adj3" fmla="val 16667"/>
              </a:avLst>
            </a:prstGeom>
            <a:solidFill>
              <a:srgbClr val="FFFF99"/>
            </a:solidFill>
            <a:ln w="28575">
              <a:solidFill>
                <a:schemeClr val="accent2"/>
              </a:solidFill>
              <a:miter lim="800000"/>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GB" altLang="en-US" sz="2800">
                <a:solidFill>
                  <a:schemeClr val="bg1"/>
                </a:solidFill>
                <a:latin typeface="Times New Roman" panose="02020603050405020304" pitchFamily="18" charset="0"/>
              </a:endParaRPr>
            </a:p>
          </p:txBody>
        </p:sp>
        <p:sp>
          <p:nvSpPr>
            <p:cNvPr id="27662" name="Rectangle 12">
              <a:extLst>
                <a:ext uri="{FF2B5EF4-FFF2-40B4-BE49-F238E27FC236}">
                  <a16:creationId xmlns:a16="http://schemas.microsoft.com/office/drawing/2014/main" id="{44BBE50B-2101-46A9-9928-6F9C47486C64}"/>
                </a:ext>
              </a:extLst>
            </p:cNvPr>
            <p:cNvSpPr>
              <a:spLocks noChangeArrowheads="1"/>
            </p:cNvSpPr>
            <p:nvPr/>
          </p:nvSpPr>
          <p:spPr bwMode="auto">
            <a:xfrm>
              <a:off x="3057" y="1280"/>
              <a:ext cx="2614" cy="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002060"/>
                  </a:solidFill>
                  <a:latin typeface="Arial" panose="020B0604020202020204" pitchFamily="34" charset="0"/>
                </a:rPr>
                <a:t>All manufacturing costs</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must be assigned to</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products to properly</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match revenues and costs. </a:t>
              </a:r>
            </a:p>
          </p:txBody>
        </p:sp>
      </p:grpSp>
      <p:grpSp>
        <p:nvGrpSpPr>
          <p:cNvPr id="27655" name="Group 23">
            <a:extLst>
              <a:ext uri="{FF2B5EF4-FFF2-40B4-BE49-F238E27FC236}">
                <a16:creationId xmlns:a16="http://schemas.microsoft.com/office/drawing/2014/main" id="{CB10B479-089E-4BB4-9878-F65F060B07D4}"/>
              </a:ext>
            </a:extLst>
          </p:cNvPr>
          <p:cNvGrpSpPr>
            <a:grpSpLocks/>
          </p:cNvGrpSpPr>
          <p:nvPr/>
        </p:nvGrpSpPr>
        <p:grpSpPr bwMode="auto">
          <a:xfrm>
            <a:off x="2495997" y="1280220"/>
            <a:ext cx="2895600" cy="1454150"/>
            <a:chOff x="864" y="3404"/>
            <a:chExt cx="1824" cy="916"/>
          </a:xfrm>
        </p:grpSpPr>
        <p:sp>
          <p:nvSpPr>
            <p:cNvPr id="27659" name="Freeform 18" descr="Newsprint">
              <a:extLst>
                <a:ext uri="{FF2B5EF4-FFF2-40B4-BE49-F238E27FC236}">
                  <a16:creationId xmlns:a16="http://schemas.microsoft.com/office/drawing/2014/main" id="{B12B3FF3-0339-459C-8D1B-F001E77713F6}"/>
                </a:ext>
              </a:extLst>
            </p:cNvPr>
            <p:cNvSpPr>
              <a:spLocks/>
            </p:cNvSpPr>
            <p:nvPr/>
          </p:nvSpPr>
          <p:spPr bwMode="auto">
            <a:xfrm>
              <a:off x="864" y="3404"/>
              <a:ext cx="1824" cy="916"/>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0 w 14403"/>
                <a:gd name="T37" fmla="*/ 0 h 10365"/>
                <a:gd name="T38" fmla="*/ 0 w 14403"/>
                <a:gd name="T39" fmla="*/ 0 h 10365"/>
                <a:gd name="T40" fmla="*/ 0 w 14403"/>
                <a:gd name="T41" fmla="*/ 0 h 10365"/>
                <a:gd name="T42" fmla="*/ 0 w 14403"/>
                <a:gd name="T43" fmla="*/ 0 h 10365"/>
                <a:gd name="T44" fmla="*/ 0 w 14403"/>
                <a:gd name="T45" fmla="*/ 0 h 10365"/>
                <a:gd name="T46" fmla="*/ 0 w 14403"/>
                <a:gd name="T47" fmla="*/ 0 h 10365"/>
                <a:gd name="T48" fmla="*/ 1 w 14403"/>
                <a:gd name="T49" fmla="*/ 0 h 10365"/>
                <a:gd name="T50" fmla="*/ 1 w 14403"/>
                <a:gd name="T51" fmla="*/ 0 h 10365"/>
                <a:gd name="T52" fmla="*/ 1 w 14403"/>
                <a:gd name="T53" fmla="*/ 0 h 10365"/>
                <a:gd name="T54" fmla="*/ 1 w 14403"/>
                <a:gd name="T55" fmla="*/ 0 h 10365"/>
                <a:gd name="T56" fmla="*/ 0 w 14403"/>
                <a:gd name="T57" fmla="*/ 0 h 10365"/>
                <a:gd name="T58" fmla="*/ 0 w 14403"/>
                <a:gd name="T59" fmla="*/ 0 h 10365"/>
                <a:gd name="T60" fmla="*/ 0 w 14403"/>
                <a:gd name="T61" fmla="*/ 0 h 10365"/>
                <a:gd name="T62" fmla="*/ 0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3"/>
              <a:srcRect/>
              <a:tile tx="0" ty="0" sx="100000" sy="100000" flip="none" algn="tl"/>
            </a:blipFill>
            <a:ln w="0">
              <a:solidFill>
                <a:srgbClr val="000000"/>
              </a:solidFill>
              <a:prstDash val="solid"/>
              <a:round/>
              <a:headEnd/>
              <a:tailEnd/>
            </a:ln>
          </p:spPr>
          <p:txBody>
            <a:bodyPr/>
            <a:lstStyle/>
            <a:p>
              <a:endParaRPr lang="en-GB"/>
            </a:p>
          </p:txBody>
        </p:sp>
        <p:sp>
          <p:nvSpPr>
            <p:cNvPr id="27660" name="Text Box 19">
              <a:extLst>
                <a:ext uri="{FF2B5EF4-FFF2-40B4-BE49-F238E27FC236}">
                  <a16:creationId xmlns:a16="http://schemas.microsoft.com/office/drawing/2014/main" id="{3A6C533B-4E55-4808-A087-37C158515EF1}"/>
                </a:ext>
              </a:extLst>
            </p:cNvPr>
            <p:cNvSpPr txBox="1">
              <a:spLocks noChangeArrowheads="1"/>
            </p:cNvSpPr>
            <p:nvPr/>
          </p:nvSpPr>
          <p:spPr bwMode="auto">
            <a:xfrm>
              <a:off x="1208" y="3610"/>
              <a:ext cx="1149"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a:solidFill>
                    <a:schemeClr val="bg1"/>
                  </a:solidFill>
                  <a:latin typeface="Arial" panose="020B0604020202020204" pitchFamily="34" charset="0"/>
                </a:rPr>
                <a:t>Absorption</a:t>
              </a:r>
              <a:br>
                <a:rPr lang="en-US" altLang="en-US" sz="2400" b="1">
                  <a:solidFill>
                    <a:schemeClr val="bg1"/>
                  </a:solidFill>
                  <a:latin typeface="Arial" panose="020B0604020202020204" pitchFamily="34" charset="0"/>
                </a:rPr>
              </a:br>
              <a:r>
                <a:rPr lang="en-US" altLang="en-US" sz="2400" b="1">
                  <a:solidFill>
                    <a:schemeClr val="bg1"/>
                  </a:solidFill>
                  <a:latin typeface="Arial" panose="020B0604020202020204" pitchFamily="34" charset="0"/>
                </a:rPr>
                <a:t>Costing</a:t>
              </a:r>
            </a:p>
          </p:txBody>
        </p:sp>
      </p:grpSp>
      <p:grpSp>
        <p:nvGrpSpPr>
          <p:cNvPr id="27656" name="Group 24">
            <a:extLst>
              <a:ext uri="{FF2B5EF4-FFF2-40B4-BE49-F238E27FC236}">
                <a16:creationId xmlns:a16="http://schemas.microsoft.com/office/drawing/2014/main" id="{DED66BBA-10E8-4440-9C04-6F279FD4E627}"/>
              </a:ext>
            </a:extLst>
          </p:cNvPr>
          <p:cNvGrpSpPr>
            <a:grpSpLocks/>
          </p:cNvGrpSpPr>
          <p:nvPr/>
        </p:nvGrpSpPr>
        <p:grpSpPr bwMode="auto">
          <a:xfrm>
            <a:off x="6879084" y="1195537"/>
            <a:ext cx="2971800" cy="1371600"/>
            <a:chOff x="3696" y="3264"/>
            <a:chExt cx="1872" cy="864"/>
          </a:xfrm>
        </p:grpSpPr>
        <p:sp>
          <p:nvSpPr>
            <p:cNvPr id="27657" name="Freeform 21" descr="Blue tissue paper">
              <a:extLst>
                <a:ext uri="{FF2B5EF4-FFF2-40B4-BE49-F238E27FC236}">
                  <a16:creationId xmlns:a16="http://schemas.microsoft.com/office/drawing/2014/main" id="{EFC667E5-BBA9-4100-AA8C-4AD235F9D7F6}"/>
                </a:ext>
              </a:extLst>
            </p:cNvPr>
            <p:cNvSpPr>
              <a:spLocks/>
            </p:cNvSpPr>
            <p:nvPr/>
          </p:nvSpPr>
          <p:spPr bwMode="auto">
            <a:xfrm>
              <a:off x="3696" y="3264"/>
              <a:ext cx="1872" cy="864"/>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0 w 14403"/>
                <a:gd name="T37" fmla="*/ 0 h 10365"/>
                <a:gd name="T38" fmla="*/ 0 w 14403"/>
                <a:gd name="T39" fmla="*/ 0 h 10365"/>
                <a:gd name="T40" fmla="*/ 0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0 w 14403"/>
                <a:gd name="T61" fmla="*/ 0 h 10365"/>
                <a:gd name="T62" fmla="*/ 0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4"/>
              <a:srcRect/>
              <a:tile tx="0" ty="0" sx="100000" sy="100000" flip="none" algn="tl"/>
            </a:blipFill>
            <a:ln w="0">
              <a:solidFill>
                <a:srgbClr val="000000"/>
              </a:solidFill>
              <a:prstDash val="solid"/>
              <a:round/>
              <a:headEnd/>
              <a:tailEnd/>
            </a:ln>
          </p:spPr>
          <p:txBody>
            <a:bodyPr/>
            <a:lstStyle/>
            <a:p>
              <a:endParaRPr lang="en-GB"/>
            </a:p>
          </p:txBody>
        </p:sp>
        <p:sp>
          <p:nvSpPr>
            <p:cNvPr id="27658" name="Text Box 22">
              <a:extLst>
                <a:ext uri="{FF2B5EF4-FFF2-40B4-BE49-F238E27FC236}">
                  <a16:creationId xmlns:a16="http://schemas.microsoft.com/office/drawing/2014/main" id="{6DF745CF-0A10-4E47-AEEC-53293B92F876}"/>
                </a:ext>
              </a:extLst>
            </p:cNvPr>
            <p:cNvSpPr txBox="1">
              <a:spLocks noChangeArrowheads="1"/>
            </p:cNvSpPr>
            <p:nvPr/>
          </p:nvSpPr>
          <p:spPr bwMode="auto">
            <a:xfrm>
              <a:off x="4179" y="3456"/>
              <a:ext cx="860"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a:solidFill>
                    <a:schemeClr val="bg1"/>
                  </a:solidFill>
                  <a:latin typeface="Arial" panose="020B0604020202020204" pitchFamily="34" charset="0"/>
                </a:rPr>
                <a:t>Variable</a:t>
              </a:r>
              <a:br>
                <a:rPr lang="en-US" altLang="en-US" sz="2400" b="1">
                  <a:solidFill>
                    <a:schemeClr val="bg1"/>
                  </a:solidFill>
                  <a:latin typeface="Arial" panose="020B0604020202020204" pitchFamily="34" charset="0"/>
                </a:rPr>
              </a:br>
              <a:r>
                <a:rPr lang="en-US" altLang="en-US" sz="2400" b="1">
                  <a:solidFill>
                    <a:schemeClr val="bg1"/>
                  </a:solidFill>
                  <a:latin typeface="Arial" panose="020B0604020202020204" pitchFamily="34" charset="0"/>
                </a:rPr>
                <a:t>Costing</a:t>
              </a:r>
            </a:p>
          </p:txBody>
        </p:sp>
      </p:grpSp>
      <p:sp>
        <p:nvSpPr>
          <p:cNvPr id="4" name="Slide Number Placeholder 3"/>
          <p:cNvSpPr>
            <a:spLocks noGrp="1"/>
          </p:cNvSpPr>
          <p:nvPr>
            <p:ph type="sldNum" sz="quarter" idx="10"/>
          </p:nvPr>
        </p:nvSpPr>
        <p:spPr/>
        <p:txBody>
          <a:bodyPr/>
          <a:lstStyle/>
          <a:p>
            <a:fld id="{D9F2237F-CFF1-46DA-A081-2CEEAAAD752B}" type="slidenum">
              <a:rPr lang="en-GB" altLang="en-US" smtClean="0"/>
              <a:pPr/>
              <a:t>27</a:t>
            </a:fld>
            <a:endParaRPr lang="en-GB" altLang="en-US"/>
          </a:p>
        </p:txBody>
      </p:sp>
    </p:spTree>
    <p:extLst>
      <p:ext uri="{BB962C8B-B14F-4D97-AF65-F5344CB8AC3E}">
        <p14:creationId xmlns:p14="http://schemas.microsoft.com/office/powerpoint/2010/main" val="40766032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nodeType="afterEffect">
                                  <p:stCondLst>
                                    <p:cond delay="10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DD744D35-1402-4A83-B842-D36439AD8816}"/>
              </a:ext>
            </a:extLst>
          </p:cNvPr>
          <p:cNvSpPr>
            <a:spLocks noGrp="1" noChangeArrowheads="1"/>
          </p:cNvSpPr>
          <p:nvPr>
            <p:ph type="title"/>
          </p:nvPr>
        </p:nvSpPr>
        <p:spPr>
          <a:xfrm>
            <a:off x="2209800" y="260350"/>
            <a:ext cx="7772400" cy="1143000"/>
          </a:xfrm>
        </p:spPr>
        <p:txBody>
          <a:bodyPr/>
          <a:lstStyle/>
          <a:p>
            <a:r>
              <a:rPr lang="en-US" altLang="zh-CN" sz="2800" dirty="0">
                <a:ea typeface="SimSun" panose="02010600030101010101" pitchFamily="2" charset="-122"/>
              </a:rPr>
              <a:t>Variable versus Absorption Costing</a:t>
            </a:r>
          </a:p>
        </p:txBody>
      </p:sp>
      <p:grpSp>
        <p:nvGrpSpPr>
          <p:cNvPr id="28675" name="Group 11">
            <a:extLst>
              <a:ext uri="{FF2B5EF4-FFF2-40B4-BE49-F238E27FC236}">
                <a16:creationId xmlns:a16="http://schemas.microsoft.com/office/drawing/2014/main" id="{19C35FBB-77B7-4940-8469-0AD82E4AAE89}"/>
              </a:ext>
            </a:extLst>
          </p:cNvPr>
          <p:cNvGrpSpPr>
            <a:grpSpLocks/>
          </p:cNvGrpSpPr>
          <p:nvPr/>
        </p:nvGrpSpPr>
        <p:grpSpPr bwMode="auto">
          <a:xfrm>
            <a:off x="2207568" y="2824906"/>
            <a:ext cx="4184650" cy="1900238"/>
            <a:chOff x="528" y="816"/>
            <a:chExt cx="2636" cy="1197"/>
          </a:xfrm>
        </p:grpSpPr>
        <p:sp>
          <p:nvSpPr>
            <p:cNvPr id="28687" name="AutoShape 8">
              <a:extLst>
                <a:ext uri="{FF2B5EF4-FFF2-40B4-BE49-F238E27FC236}">
                  <a16:creationId xmlns:a16="http://schemas.microsoft.com/office/drawing/2014/main" id="{47059207-3562-49DF-890F-D85D3ABCD326}"/>
                </a:ext>
              </a:extLst>
            </p:cNvPr>
            <p:cNvSpPr>
              <a:spLocks noChangeArrowheads="1"/>
            </p:cNvSpPr>
            <p:nvPr/>
          </p:nvSpPr>
          <p:spPr bwMode="auto">
            <a:xfrm>
              <a:off x="528" y="816"/>
              <a:ext cx="2636" cy="1197"/>
            </a:xfrm>
            <a:prstGeom prst="wedgeRoundRectCallout">
              <a:avLst>
                <a:gd name="adj1" fmla="val -41671"/>
                <a:gd name="adj2" fmla="val 66667"/>
                <a:gd name="adj3" fmla="val 16667"/>
              </a:avLst>
            </a:prstGeom>
            <a:solidFill>
              <a:srgbClr val="FFCCFF"/>
            </a:solidFill>
            <a:ln w="28575">
              <a:solidFill>
                <a:schemeClr val="accent2"/>
              </a:solidFill>
              <a:miter lim="800000"/>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GB" altLang="en-US" sz="2800">
                <a:solidFill>
                  <a:schemeClr val="bg1"/>
                </a:solidFill>
                <a:latin typeface="Times New Roman" panose="02020603050405020304" pitchFamily="18" charset="0"/>
              </a:endParaRPr>
            </a:p>
          </p:txBody>
        </p:sp>
        <p:sp>
          <p:nvSpPr>
            <p:cNvPr id="28688" name="Rectangle 9">
              <a:extLst>
                <a:ext uri="{FF2B5EF4-FFF2-40B4-BE49-F238E27FC236}">
                  <a16:creationId xmlns:a16="http://schemas.microsoft.com/office/drawing/2014/main" id="{0FB3EB00-0FC1-409D-8878-1E83B7AD54A2}"/>
                </a:ext>
              </a:extLst>
            </p:cNvPr>
            <p:cNvSpPr>
              <a:spLocks noChangeArrowheads="1"/>
            </p:cNvSpPr>
            <p:nvPr/>
          </p:nvSpPr>
          <p:spPr bwMode="auto">
            <a:xfrm flipH="1">
              <a:off x="550" y="944"/>
              <a:ext cx="2614" cy="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002060"/>
                  </a:solidFill>
                  <a:latin typeface="Arial" panose="020B0604020202020204" pitchFamily="34" charset="0"/>
                </a:rPr>
                <a:t>Depreciation, taxes, insurance and salaries</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are just as essential to products as variable costs. </a:t>
              </a:r>
            </a:p>
          </p:txBody>
        </p:sp>
      </p:grpSp>
      <p:grpSp>
        <p:nvGrpSpPr>
          <p:cNvPr id="28677" name="Group 21">
            <a:extLst>
              <a:ext uri="{FF2B5EF4-FFF2-40B4-BE49-F238E27FC236}">
                <a16:creationId xmlns:a16="http://schemas.microsoft.com/office/drawing/2014/main" id="{763A1FD3-E8FA-4EB3-9BE4-00DB6F3A49FE}"/>
              </a:ext>
            </a:extLst>
          </p:cNvPr>
          <p:cNvGrpSpPr>
            <a:grpSpLocks/>
          </p:cNvGrpSpPr>
          <p:nvPr/>
        </p:nvGrpSpPr>
        <p:grpSpPr bwMode="auto">
          <a:xfrm>
            <a:off x="2869555" y="1124744"/>
            <a:ext cx="2895600" cy="1454150"/>
            <a:chOff x="864" y="3404"/>
            <a:chExt cx="1824" cy="916"/>
          </a:xfrm>
        </p:grpSpPr>
        <p:sp>
          <p:nvSpPr>
            <p:cNvPr id="28685" name="Freeform 22" descr="Newsprint">
              <a:extLst>
                <a:ext uri="{FF2B5EF4-FFF2-40B4-BE49-F238E27FC236}">
                  <a16:creationId xmlns:a16="http://schemas.microsoft.com/office/drawing/2014/main" id="{A16E5BE8-3F99-4A4F-8195-E9CB3746826D}"/>
                </a:ext>
              </a:extLst>
            </p:cNvPr>
            <p:cNvSpPr>
              <a:spLocks/>
            </p:cNvSpPr>
            <p:nvPr/>
          </p:nvSpPr>
          <p:spPr bwMode="auto">
            <a:xfrm>
              <a:off x="864" y="3404"/>
              <a:ext cx="1824" cy="916"/>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0 w 14403"/>
                <a:gd name="T37" fmla="*/ 0 h 10365"/>
                <a:gd name="T38" fmla="*/ 0 w 14403"/>
                <a:gd name="T39" fmla="*/ 0 h 10365"/>
                <a:gd name="T40" fmla="*/ 0 w 14403"/>
                <a:gd name="T41" fmla="*/ 0 h 10365"/>
                <a:gd name="T42" fmla="*/ 0 w 14403"/>
                <a:gd name="T43" fmla="*/ 0 h 10365"/>
                <a:gd name="T44" fmla="*/ 0 w 14403"/>
                <a:gd name="T45" fmla="*/ 0 h 10365"/>
                <a:gd name="T46" fmla="*/ 0 w 14403"/>
                <a:gd name="T47" fmla="*/ 0 h 10365"/>
                <a:gd name="T48" fmla="*/ 1 w 14403"/>
                <a:gd name="T49" fmla="*/ 0 h 10365"/>
                <a:gd name="T50" fmla="*/ 1 w 14403"/>
                <a:gd name="T51" fmla="*/ 0 h 10365"/>
                <a:gd name="T52" fmla="*/ 1 w 14403"/>
                <a:gd name="T53" fmla="*/ 0 h 10365"/>
                <a:gd name="T54" fmla="*/ 1 w 14403"/>
                <a:gd name="T55" fmla="*/ 0 h 10365"/>
                <a:gd name="T56" fmla="*/ 0 w 14403"/>
                <a:gd name="T57" fmla="*/ 0 h 10365"/>
                <a:gd name="T58" fmla="*/ 0 w 14403"/>
                <a:gd name="T59" fmla="*/ 0 h 10365"/>
                <a:gd name="T60" fmla="*/ 0 w 14403"/>
                <a:gd name="T61" fmla="*/ 0 h 10365"/>
                <a:gd name="T62" fmla="*/ 0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3"/>
              <a:srcRect/>
              <a:tile tx="0" ty="0" sx="100000" sy="100000" flip="none" algn="tl"/>
            </a:blipFill>
            <a:ln w="0">
              <a:solidFill>
                <a:srgbClr val="000000"/>
              </a:solidFill>
              <a:prstDash val="solid"/>
              <a:round/>
              <a:headEnd/>
              <a:tailEnd/>
            </a:ln>
          </p:spPr>
          <p:txBody>
            <a:bodyPr/>
            <a:lstStyle/>
            <a:p>
              <a:endParaRPr lang="en-GB"/>
            </a:p>
          </p:txBody>
        </p:sp>
        <p:sp>
          <p:nvSpPr>
            <p:cNvPr id="28686" name="Text Box 23">
              <a:extLst>
                <a:ext uri="{FF2B5EF4-FFF2-40B4-BE49-F238E27FC236}">
                  <a16:creationId xmlns:a16="http://schemas.microsoft.com/office/drawing/2014/main" id="{DC71F869-C2A1-4915-822D-C0E083AAED97}"/>
                </a:ext>
              </a:extLst>
            </p:cNvPr>
            <p:cNvSpPr txBox="1">
              <a:spLocks noChangeArrowheads="1"/>
            </p:cNvSpPr>
            <p:nvPr/>
          </p:nvSpPr>
          <p:spPr bwMode="auto">
            <a:xfrm>
              <a:off x="1208" y="3610"/>
              <a:ext cx="1149"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a:solidFill>
                    <a:schemeClr val="bg1"/>
                  </a:solidFill>
                  <a:latin typeface="Arial" panose="020B0604020202020204" pitchFamily="34" charset="0"/>
                </a:rPr>
                <a:t>Absorption</a:t>
              </a:r>
              <a:br>
                <a:rPr lang="en-US" altLang="en-US" sz="2400" b="1">
                  <a:solidFill>
                    <a:schemeClr val="bg1"/>
                  </a:solidFill>
                  <a:latin typeface="Arial" panose="020B0604020202020204" pitchFamily="34" charset="0"/>
                </a:rPr>
              </a:br>
              <a:r>
                <a:rPr lang="en-US" altLang="en-US" sz="2400" b="1">
                  <a:solidFill>
                    <a:schemeClr val="bg1"/>
                  </a:solidFill>
                  <a:latin typeface="Arial" panose="020B0604020202020204" pitchFamily="34" charset="0"/>
                </a:rPr>
                <a:t>Costing</a:t>
              </a:r>
            </a:p>
          </p:txBody>
        </p:sp>
      </p:grpSp>
      <p:grpSp>
        <p:nvGrpSpPr>
          <p:cNvPr id="4" name="Group 30">
            <a:extLst>
              <a:ext uri="{FF2B5EF4-FFF2-40B4-BE49-F238E27FC236}">
                <a16:creationId xmlns:a16="http://schemas.microsoft.com/office/drawing/2014/main" id="{1155896A-19DC-4D49-BFEB-5FF8716E83E8}"/>
              </a:ext>
            </a:extLst>
          </p:cNvPr>
          <p:cNvGrpSpPr>
            <a:grpSpLocks/>
          </p:cNvGrpSpPr>
          <p:nvPr/>
        </p:nvGrpSpPr>
        <p:grpSpPr bwMode="auto">
          <a:xfrm>
            <a:off x="6849170" y="2648372"/>
            <a:ext cx="3268663" cy="2436813"/>
            <a:chOff x="3557" y="768"/>
            <a:chExt cx="2059" cy="1535"/>
          </a:xfrm>
        </p:grpSpPr>
        <p:sp>
          <p:nvSpPr>
            <p:cNvPr id="28683" name="Freeform 28">
              <a:extLst>
                <a:ext uri="{FF2B5EF4-FFF2-40B4-BE49-F238E27FC236}">
                  <a16:creationId xmlns:a16="http://schemas.microsoft.com/office/drawing/2014/main" id="{03A73D13-CAC2-4B33-9344-2EBD06CE501E}"/>
                </a:ext>
              </a:extLst>
            </p:cNvPr>
            <p:cNvSpPr>
              <a:spLocks/>
            </p:cNvSpPr>
            <p:nvPr/>
          </p:nvSpPr>
          <p:spPr bwMode="auto">
            <a:xfrm flipH="1">
              <a:off x="3557" y="768"/>
              <a:ext cx="2059" cy="1535"/>
            </a:xfrm>
            <a:custGeom>
              <a:avLst/>
              <a:gdLst>
                <a:gd name="T0" fmla="*/ 1 w 14025"/>
                <a:gd name="T1" fmla="*/ 1 h 10301"/>
                <a:gd name="T2" fmla="*/ 1 w 14025"/>
                <a:gd name="T3" fmla="*/ 1 h 10301"/>
                <a:gd name="T4" fmla="*/ 1 w 14025"/>
                <a:gd name="T5" fmla="*/ 1 h 10301"/>
                <a:gd name="T6" fmla="*/ 1 w 14025"/>
                <a:gd name="T7" fmla="*/ 1 h 10301"/>
                <a:gd name="T8" fmla="*/ 1 w 14025"/>
                <a:gd name="T9" fmla="*/ 1 h 10301"/>
                <a:gd name="T10" fmla="*/ 1 w 14025"/>
                <a:gd name="T11" fmla="*/ 1 h 10301"/>
                <a:gd name="T12" fmla="*/ 1 w 14025"/>
                <a:gd name="T13" fmla="*/ 1 h 10301"/>
                <a:gd name="T14" fmla="*/ 1 w 14025"/>
                <a:gd name="T15" fmla="*/ 0 h 10301"/>
                <a:gd name="T16" fmla="*/ 1 w 14025"/>
                <a:gd name="T17" fmla="*/ 0 h 10301"/>
                <a:gd name="T18" fmla="*/ 1 w 14025"/>
                <a:gd name="T19" fmla="*/ 0 h 10301"/>
                <a:gd name="T20" fmla="*/ 1 w 14025"/>
                <a:gd name="T21" fmla="*/ 0 h 10301"/>
                <a:gd name="T22" fmla="*/ 1 w 14025"/>
                <a:gd name="T23" fmla="*/ 0 h 10301"/>
                <a:gd name="T24" fmla="*/ 1 w 14025"/>
                <a:gd name="T25" fmla="*/ 0 h 10301"/>
                <a:gd name="T26" fmla="*/ 1 w 14025"/>
                <a:gd name="T27" fmla="*/ 0 h 10301"/>
                <a:gd name="T28" fmla="*/ 1 w 14025"/>
                <a:gd name="T29" fmla="*/ 0 h 10301"/>
                <a:gd name="T30" fmla="*/ 1 w 14025"/>
                <a:gd name="T31" fmla="*/ 0 h 10301"/>
                <a:gd name="T32" fmla="*/ 1 w 14025"/>
                <a:gd name="T33" fmla="*/ 0 h 10301"/>
                <a:gd name="T34" fmla="*/ 1 w 14025"/>
                <a:gd name="T35" fmla="*/ 0 h 10301"/>
                <a:gd name="T36" fmla="*/ 1 w 14025"/>
                <a:gd name="T37" fmla="*/ 0 h 10301"/>
                <a:gd name="T38" fmla="*/ 1 w 14025"/>
                <a:gd name="T39" fmla="*/ 0 h 10301"/>
                <a:gd name="T40" fmla="*/ 1 w 14025"/>
                <a:gd name="T41" fmla="*/ 0 h 10301"/>
                <a:gd name="T42" fmla="*/ 1 w 14025"/>
                <a:gd name="T43" fmla="*/ 0 h 10301"/>
                <a:gd name="T44" fmla="*/ 1 w 14025"/>
                <a:gd name="T45" fmla="*/ 0 h 10301"/>
                <a:gd name="T46" fmla="*/ 0 w 14025"/>
                <a:gd name="T47" fmla="*/ 0 h 10301"/>
                <a:gd name="T48" fmla="*/ 0 w 14025"/>
                <a:gd name="T49" fmla="*/ 0 h 10301"/>
                <a:gd name="T50" fmla="*/ 0 w 14025"/>
                <a:gd name="T51" fmla="*/ 0 h 10301"/>
                <a:gd name="T52" fmla="*/ 0 w 14025"/>
                <a:gd name="T53" fmla="*/ 0 h 10301"/>
                <a:gd name="T54" fmla="*/ 0 w 14025"/>
                <a:gd name="T55" fmla="*/ 0 h 10301"/>
                <a:gd name="T56" fmla="*/ 0 w 14025"/>
                <a:gd name="T57" fmla="*/ 0 h 10301"/>
                <a:gd name="T58" fmla="*/ 0 w 14025"/>
                <a:gd name="T59" fmla="*/ 0 h 10301"/>
                <a:gd name="T60" fmla="*/ 0 w 14025"/>
                <a:gd name="T61" fmla="*/ 0 h 10301"/>
                <a:gd name="T62" fmla="*/ 0 w 14025"/>
                <a:gd name="T63" fmla="*/ 0 h 10301"/>
                <a:gd name="T64" fmla="*/ 0 w 14025"/>
                <a:gd name="T65" fmla="*/ 0 h 10301"/>
                <a:gd name="T66" fmla="*/ 0 w 14025"/>
                <a:gd name="T67" fmla="*/ 0 h 10301"/>
                <a:gd name="T68" fmla="*/ 0 w 14025"/>
                <a:gd name="T69" fmla="*/ 0 h 10301"/>
                <a:gd name="T70" fmla="*/ 0 w 14025"/>
                <a:gd name="T71" fmla="*/ 0 h 10301"/>
                <a:gd name="T72" fmla="*/ 0 w 14025"/>
                <a:gd name="T73" fmla="*/ 0 h 10301"/>
                <a:gd name="T74" fmla="*/ 0 w 14025"/>
                <a:gd name="T75" fmla="*/ 0 h 10301"/>
                <a:gd name="T76" fmla="*/ 0 w 14025"/>
                <a:gd name="T77" fmla="*/ 0 h 10301"/>
                <a:gd name="T78" fmla="*/ 0 w 14025"/>
                <a:gd name="T79" fmla="*/ 0 h 10301"/>
                <a:gd name="T80" fmla="*/ 0 w 14025"/>
                <a:gd name="T81" fmla="*/ 0 h 10301"/>
                <a:gd name="T82" fmla="*/ 0 w 14025"/>
                <a:gd name="T83" fmla="*/ 1 h 10301"/>
                <a:gd name="T84" fmla="*/ 0 w 14025"/>
                <a:gd name="T85" fmla="*/ 1 h 10301"/>
                <a:gd name="T86" fmla="*/ 0 w 14025"/>
                <a:gd name="T87" fmla="*/ 1 h 10301"/>
                <a:gd name="T88" fmla="*/ 0 w 14025"/>
                <a:gd name="T89" fmla="*/ 1 h 10301"/>
                <a:gd name="T90" fmla="*/ 0 w 14025"/>
                <a:gd name="T91" fmla="*/ 1 h 10301"/>
                <a:gd name="T92" fmla="*/ 0 w 14025"/>
                <a:gd name="T93" fmla="*/ 1 h 10301"/>
                <a:gd name="T94" fmla="*/ 0 w 14025"/>
                <a:gd name="T95" fmla="*/ 1 h 10301"/>
                <a:gd name="T96" fmla="*/ 0 w 14025"/>
                <a:gd name="T97" fmla="*/ 1 h 10301"/>
                <a:gd name="T98" fmla="*/ 1 w 14025"/>
                <a:gd name="T99" fmla="*/ 1 h 10301"/>
                <a:gd name="T100" fmla="*/ 1 w 14025"/>
                <a:gd name="T101" fmla="*/ 1 h 10301"/>
                <a:gd name="T102" fmla="*/ 1 w 14025"/>
                <a:gd name="T103" fmla="*/ 1 h 10301"/>
                <a:gd name="T104" fmla="*/ 1 w 14025"/>
                <a:gd name="T105" fmla="*/ 1 h 10301"/>
                <a:gd name="T106" fmla="*/ 1 w 14025"/>
                <a:gd name="T107" fmla="*/ 1 h 10301"/>
                <a:gd name="T108" fmla="*/ 1 w 14025"/>
                <a:gd name="T109" fmla="*/ 1 h 10301"/>
                <a:gd name="T110" fmla="*/ 1 w 14025"/>
                <a:gd name="T111" fmla="*/ 1 h 1030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4025"/>
                <a:gd name="T169" fmla="*/ 0 h 10301"/>
                <a:gd name="T170" fmla="*/ 14025 w 14025"/>
                <a:gd name="T171" fmla="*/ 10301 h 1030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4025" h="10301">
                  <a:moveTo>
                    <a:pt x="8105" y="10265"/>
                  </a:moveTo>
                  <a:lnTo>
                    <a:pt x="8581" y="10162"/>
                  </a:lnTo>
                  <a:lnTo>
                    <a:pt x="9034" y="10034"/>
                  </a:lnTo>
                  <a:lnTo>
                    <a:pt x="9474" y="9896"/>
                  </a:lnTo>
                  <a:lnTo>
                    <a:pt x="9927" y="9720"/>
                  </a:lnTo>
                  <a:lnTo>
                    <a:pt x="10334" y="9536"/>
                  </a:lnTo>
                  <a:lnTo>
                    <a:pt x="10753" y="9315"/>
                  </a:lnTo>
                  <a:lnTo>
                    <a:pt x="11122" y="9094"/>
                  </a:lnTo>
                  <a:lnTo>
                    <a:pt x="11493" y="8851"/>
                  </a:lnTo>
                  <a:lnTo>
                    <a:pt x="11855" y="8595"/>
                  </a:lnTo>
                  <a:lnTo>
                    <a:pt x="12168" y="8319"/>
                  </a:lnTo>
                  <a:lnTo>
                    <a:pt x="12469" y="8039"/>
                  </a:lnTo>
                  <a:lnTo>
                    <a:pt x="12748" y="7736"/>
                  </a:lnTo>
                  <a:lnTo>
                    <a:pt x="13014" y="7402"/>
                  </a:lnTo>
                  <a:lnTo>
                    <a:pt x="13237" y="7088"/>
                  </a:lnTo>
                  <a:lnTo>
                    <a:pt x="13421" y="6751"/>
                  </a:lnTo>
                  <a:lnTo>
                    <a:pt x="13596" y="6403"/>
                  </a:lnTo>
                  <a:lnTo>
                    <a:pt x="13746" y="6056"/>
                  </a:lnTo>
                  <a:lnTo>
                    <a:pt x="13863" y="5696"/>
                  </a:lnTo>
                  <a:lnTo>
                    <a:pt x="13943" y="5337"/>
                  </a:lnTo>
                  <a:lnTo>
                    <a:pt x="14002" y="4953"/>
                  </a:lnTo>
                  <a:lnTo>
                    <a:pt x="14025" y="4584"/>
                  </a:lnTo>
                  <a:lnTo>
                    <a:pt x="14025" y="4478"/>
                  </a:lnTo>
                  <a:lnTo>
                    <a:pt x="14002" y="4199"/>
                  </a:lnTo>
                  <a:lnTo>
                    <a:pt x="13967" y="3910"/>
                  </a:lnTo>
                  <a:lnTo>
                    <a:pt x="13898" y="3643"/>
                  </a:lnTo>
                  <a:lnTo>
                    <a:pt x="13804" y="3365"/>
                  </a:lnTo>
                  <a:lnTo>
                    <a:pt x="13677" y="3087"/>
                  </a:lnTo>
                  <a:lnTo>
                    <a:pt x="13525" y="2831"/>
                  </a:lnTo>
                  <a:lnTo>
                    <a:pt x="13341" y="2553"/>
                  </a:lnTo>
                  <a:lnTo>
                    <a:pt x="13132" y="2309"/>
                  </a:lnTo>
                  <a:lnTo>
                    <a:pt x="12911" y="2067"/>
                  </a:lnTo>
                  <a:lnTo>
                    <a:pt x="12679" y="1845"/>
                  </a:lnTo>
                  <a:lnTo>
                    <a:pt x="12401" y="1624"/>
                  </a:lnTo>
                  <a:lnTo>
                    <a:pt x="12087" y="1404"/>
                  </a:lnTo>
                  <a:lnTo>
                    <a:pt x="11773" y="1197"/>
                  </a:lnTo>
                  <a:lnTo>
                    <a:pt x="11448" y="1011"/>
                  </a:lnTo>
                  <a:lnTo>
                    <a:pt x="11087" y="837"/>
                  </a:lnTo>
                  <a:lnTo>
                    <a:pt x="10729" y="685"/>
                  </a:lnTo>
                  <a:lnTo>
                    <a:pt x="10334" y="546"/>
                  </a:lnTo>
                  <a:lnTo>
                    <a:pt x="9951" y="419"/>
                  </a:lnTo>
                  <a:lnTo>
                    <a:pt x="9532" y="304"/>
                  </a:lnTo>
                  <a:lnTo>
                    <a:pt x="9126" y="210"/>
                  </a:lnTo>
                  <a:lnTo>
                    <a:pt x="8696" y="139"/>
                  </a:lnTo>
                  <a:lnTo>
                    <a:pt x="8268" y="83"/>
                  </a:lnTo>
                  <a:lnTo>
                    <a:pt x="7826" y="36"/>
                  </a:lnTo>
                  <a:lnTo>
                    <a:pt x="7384" y="12"/>
                  </a:lnTo>
                  <a:lnTo>
                    <a:pt x="6933" y="0"/>
                  </a:lnTo>
                  <a:lnTo>
                    <a:pt x="6490" y="24"/>
                  </a:lnTo>
                  <a:lnTo>
                    <a:pt x="6050" y="47"/>
                  </a:lnTo>
                  <a:lnTo>
                    <a:pt x="5620" y="94"/>
                  </a:lnTo>
                  <a:lnTo>
                    <a:pt x="5191" y="163"/>
                  </a:lnTo>
                  <a:lnTo>
                    <a:pt x="4760" y="245"/>
                  </a:lnTo>
                  <a:lnTo>
                    <a:pt x="4343" y="349"/>
                  </a:lnTo>
                  <a:lnTo>
                    <a:pt x="3925" y="464"/>
                  </a:lnTo>
                  <a:lnTo>
                    <a:pt x="3541" y="592"/>
                  </a:lnTo>
                  <a:lnTo>
                    <a:pt x="3159" y="743"/>
                  </a:lnTo>
                  <a:lnTo>
                    <a:pt x="2799" y="905"/>
                  </a:lnTo>
                  <a:lnTo>
                    <a:pt x="2463" y="1068"/>
                  </a:lnTo>
                  <a:lnTo>
                    <a:pt x="2138" y="1265"/>
                  </a:lnTo>
                  <a:lnTo>
                    <a:pt x="1824" y="1475"/>
                  </a:lnTo>
                  <a:lnTo>
                    <a:pt x="1546" y="1683"/>
                  </a:lnTo>
                  <a:lnTo>
                    <a:pt x="1279" y="1914"/>
                  </a:lnTo>
                  <a:lnTo>
                    <a:pt x="1034" y="2147"/>
                  </a:lnTo>
                  <a:lnTo>
                    <a:pt x="814" y="2402"/>
                  </a:lnTo>
                  <a:lnTo>
                    <a:pt x="617" y="2646"/>
                  </a:lnTo>
                  <a:lnTo>
                    <a:pt x="443" y="2913"/>
                  </a:lnTo>
                  <a:lnTo>
                    <a:pt x="303" y="3191"/>
                  </a:lnTo>
                  <a:lnTo>
                    <a:pt x="186" y="3446"/>
                  </a:lnTo>
                  <a:lnTo>
                    <a:pt x="93" y="3724"/>
                  </a:lnTo>
                  <a:lnTo>
                    <a:pt x="36" y="4013"/>
                  </a:lnTo>
                  <a:lnTo>
                    <a:pt x="0" y="4305"/>
                  </a:lnTo>
                  <a:lnTo>
                    <a:pt x="0" y="4572"/>
                  </a:lnTo>
                  <a:lnTo>
                    <a:pt x="24" y="4860"/>
                  </a:lnTo>
                  <a:lnTo>
                    <a:pt x="70" y="5139"/>
                  </a:lnTo>
                  <a:lnTo>
                    <a:pt x="164" y="5418"/>
                  </a:lnTo>
                  <a:lnTo>
                    <a:pt x="269" y="5696"/>
                  </a:lnTo>
                  <a:lnTo>
                    <a:pt x="396" y="5963"/>
                  </a:lnTo>
                  <a:lnTo>
                    <a:pt x="558" y="6230"/>
                  </a:lnTo>
                  <a:lnTo>
                    <a:pt x="744" y="6497"/>
                  </a:lnTo>
                  <a:lnTo>
                    <a:pt x="941" y="6740"/>
                  </a:lnTo>
                  <a:lnTo>
                    <a:pt x="1186" y="6971"/>
                  </a:lnTo>
                  <a:lnTo>
                    <a:pt x="1440" y="7216"/>
                  </a:lnTo>
                  <a:lnTo>
                    <a:pt x="1731" y="7423"/>
                  </a:lnTo>
                  <a:lnTo>
                    <a:pt x="2032" y="7621"/>
                  </a:lnTo>
                  <a:lnTo>
                    <a:pt x="2345" y="7819"/>
                  </a:lnTo>
                  <a:lnTo>
                    <a:pt x="2694" y="8005"/>
                  </a:lnTo>
                  <a:lnTo>
                    <a:pt x="3043" y="8179"/>
                  </a:lnTo>
                  <a:lnTo>
                    <a:pt x="3426" y="8319"/>
                  </a:lnTo>
                  <a:lnTo>
                    <a:pt x="3810" y="8458"/>
                  </a:lnTo>
                  <a:lnTo>
                    <a:pt x="4203" y="8585"/>
                  </a:lnTo>
                  <a:lnTo>
                    <a:pt x="4621" y="8688"/>
                  </a:lnTo>
                  <a:lnTo>
                    <a:pt x="5040" y="8781"/>
                  </a:lnTo>
                  <a:lnTo>
                    <a:pt x="5481" y="8839"/>
                  </a:lnTo>
                  <a:lnTo>
                    <a:pt x="5898" y="8908"/>
                  </a:lnTo>
                  <a:lnTo>
                    <a:pt x="6351" y="8944"/>
                  </a:lnTo>
                  <a:lnTo>
                    <a:pt x="6781" y="8955"/>
                  </a:lnTo>
                  <a:lnTo>
                    <a:pt x="7233" y="8955"/>
                  </a:lnTo>
                  <a:lnTo>
                    <a:pt x="7686" y="8944"/>
                  </a:lnTo>
                  <a:lnTo>
                    <a:pt x="8117" y="8908"/>
                  </a:lnTo>
                  <a:lnTo>
                    <a:pt x="8546" y="8839"/>
                  </a:lnTo>
                  <a:lnTo>
                    <a:pt x="8975" y="8781"/>
                  </a:lnTo>
                  <a:lnTo>
                    <a:pt x="9300" y="8712"/>
                  </a:lnTo>
                  <a:lnTo>
                    <a:pt x="9277" y="8770"/>
                  </a:lnTo>
                  <a:lnTo>
                    <a:pt x="9173" y="9025"/>
                  </a:lnTo>
                  <a:lnTo>
                    <a:pt x="9022" y="9268"/>
                  </a:lnTo>
                  <a:lnTo>
                    <a:pt x="8860" y="9490"/>
                  </a:lnTo>
                  <a:lnTo>
                    <a:pt x="8674" y="9698"/>
                  </a:lnTo>
                  <a:lnTo>
                    <a:pt x="8454" y="9860"/>
                  </a:lnTo>
                  <a:lnTo>
                    <a:pt x="8221" y="10046"/>
                  </a:lnTo>
                  <a:lnTo>
                    <a:pt x="7989" y="10197"/>
                  </a:lnTo>
                  <a:lnTo>
                    <a:pt x="7720" y="10301"/>
                  </a:lnTo>
                  <a:lnTo>
                    <a:pt x="8105" y="10265"/>
                  </a:lnTo>
                  <a:close/>
                </a:path>
              </a:pathLst>
            </a:custGeom>
            <a:solidFill>
              <a:srgbClr val="FFFFCC"/>
            </a:solidFill>
            <a:ln w="0">
              <a:solidFill>
                <a:srgbClr val="000000"/>
              </a:solidFill>
              <a:prstDash val="solid"/>
              <a:round/>
              <a:headEnd/>
              <a:tailEnd/>
            </a:ln>
          </p:spPr>
          <p:txBody>
            <a:bodyPr/>
            <a:lstStyle/>
            <a:p>
              <a:endParaRPr lang="en-GB"/>
            </a:p>
          </p:txBody>
        </p:sp>
        <p:sp>
          <p:nvSpPr>
            <p:cNvPr id="28684" name="Rectangle 5">
              <a:extLst>
                <a:ext uri="{FF2B5EF4-FFF2-40B4-BE49-F238E27FC236}">
                  <a16:creationId xmlns:a16="http://schemas.microsoft.com/office/drawing/2014/main" id="{38FEC8A0-87D3-4B5E-9B63-29C63B5981A1}"/>
                </a:ext>
              </a:extLst>
            </p:cNvPr>
            <p:cNvSpPr>
              <a:spLocks noChangeArrowheads="1"/>
            </p:cNvSpPr>
            <p:nvPr/>
          </p:nvSpPr>
          <p:spPr bwMode="auto">
            <a:xfrm>
              <a:off x="3687" y="1040"/>
              <a:ext cx="1851" cy="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002060"/>
                  </a:solidFill>
                  <a:latin typeface="Arial" panose="020B0604020202020204" pitchFamily="34" charset="0"/>
                </a:rPr>
                <a:t>These are capacity</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costs and will be</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incurred if nothing</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is produced.</a:t>
              </a:r>
            </a:p>
          </p:txBody>
        </p:sp>
      </p:grpSp>
      <p:grpSp>
        <p:nvGrpSpPr>
          <p:cNvPr id="28680" name="Group 24">
            <a:extLst>
              <a:ext uri="{FF2B5EF4-FFF2-40B4-BE49-F238E27FC236}">
                <a16:creationId xmlns:a16="http://schemas.microsoft.com/office/drawing/2014/main" id="{1F313253-0DFE-4E98-997A-209BC40AF228}"/>
              </a:ext>
            </a:extLst>
          </p:cNvPr>
          <p:cNvGrpSpPr>
            <a:grpSpLocks/>
          </p:cNvGrpSpPr>
          <p:nvPr/>
        </p:nvGrpSpPr>
        <p:grpSpPr bwMode="auto">
          <a:xfrm>
            <a:off x="6892003" y="1124744"/>
            <a:ext cx="2971800" cy="1371600"/>
            <a:chOff x="3696" y="3264"/>
            <a:chExt cx="1872" cy="864"/>
          </a:xfrm>
        </p:grpSpPr>
        <p:sp>
          <p:nvSpPr>
            <p:cNvPr id="28681" name="Freeform 25" descr="Blue tissue paper">
              <a:extLst>
                <a:ext uri="{FF2B5EF4-FFF2-40B4-BE49-F238E27FC236}">
                  <a16:creationId xmlns:a16="http://schemas.microsoft.com/office/drawing/2014/main" id="{8424DB58-AEE8-472A-A72F-4A90CB9D05F2}"/>
                </a:ext>
              </a:extLst>
            </p:cNvPr>
            <p:cNvSpPr>
              <a:spLocks/>
            </p:cNvSpPr>
            <p:nvPr/>
          </p:nvSpPr>
          <p:spPr bwMode="auto">
            <a:xfrm>
              <a:off x="3696" y="3264"/>
              <a:ext cx="1872" cy="864"/>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0 w 14403"/>
                <a:gd name="T37" fmla="*/ 0 h 10365"/>
                <a:gd name="T38" fmla="*/ 0 w 14403"/>
                <a:gd name="T39" fmla="*/ 0 h 10365"/>
                <a:gd name="T40" fmla="*/ 0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0 w 14403"/>
                <a:gd name="T61" fmla="*/ 0 h 10365"/>
                <a:gd name="T62" fmla="*/ 0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4"/>
              <a:srcRect/>
              <a:tile tx="0" ty="0" sx="100000" sy="100000" flip="none" algn="tl"/>
            </a:blipFill>
            <a:ln w="0">
              <a:solidFill>
                <a:srgbClr val="000000"/>
              </a:solidFill>
              <a:prstDash val="solid"/>
              <a:round/>
              <a:headEnd/>
              <a:tailEnd/>
            </a:ln>
          </p:spPr>
          <p:txBody>
            <a:bodyPr/>
            <a:lstStyle/>
            <a:p>
              <a:endParaRPr lang="en-GB"/>
            </a:p>
          </p:txBody>
        </p:sp>
        <p:sp>
          <p:nvSpPr>
            <p:cNvPr id="28682" name="Text Box 26">
              <a:extLst>
                <a:ext uri="{FF2B5EF4-FFF2-40B4-BE49-F238E27FC236}">
                  <a16:creationId xmlns:a16="http://schemas.microsoft.com/office/drawing/2014/main" id="{2567A256-CB95-421F-B445-941BF65F7351}"/>
                </a:ext>
              </a:extLst>
            </p:cNvPr>
            <p:cNvSpPr txBox="1">
              <a:spLocks noChangeArrowheads="1"/>
            </p:cNvSpPr>
            <p:nvPr/>
          </p:nvSpPr>
          <p:spPr bwMode="auto">
            <a:xfrm>
              <a:off x="4179" y="3456"/>
              <a:ext cx="860"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a:solidFill>
                    <a:schemeClr val="bg1"/>
                  </a:solidFill>
                  <a:latin typeface="Arial" panose="020B0604020202020204" pitchFamily="34" charset="0"/>
                </a:rPr>
                <a:t>Variable</a:t>
              </a:r>
              <a:br>
                <a:rPr lang="en-US" altLang="en-US" sz="2400" b="1">
                  <a:solidFill>
                    <a:schemeClr val="bg1"/>
                  </a:solidFill>
                  <a:latin typeface="Arial" panose="020B0604020202020204" pitchFamily="34" charset="0"/>
                </a:rPr>
              </a:br>
              <a:r>
                <a:rPr lang="en-US" altLang="en-US" sz="2400" b="1">
                  <a:solidFill>
                    <a:schemeClr val="bg1"/>
                  </a:solidFill>
                  <a:latin typeface="Arial" panose="020B0604020202020204" pitchFamily="34" charset="0"/>
                </a:rPr>
                <a:t>Costing</a:t>
              </a:r>
            </a:p>
          </p:txBody>
        </p:sp>
      </p:grpSp>
      <p:sp>
        <p:nvSpPr>
          <p:cNvPr id="3" name="Slide Number Placeholder 2"/>
          <p:cNvSpPr>
            <a:spLocks noGrp="1"/>
          </p:cNvSpPr>
          <p:nvPr>
            <p:ph type="sldNum" sz="quarter" idx="10"/>
          </p:nvPr>
        </p:nvSpPr>
        <p:spPr/>
        <p:txBody>
          <a:bodyPr/>
          <a:lstStyle/>
          <a:p>
            <a:fld id="{D9F2237F-CFF1-46DA-A081-2CEEAAAD752B}" type="slidenum">
              <a:rPr lang="en-GB" altLang="en-US" smtClean="0"/>
              <a:pPr/>
              <a:t>28</a:t>
            </a:fld>
            <a:endParaRPr lang="en-GB" altLang="en-US"/>
          </a:p>
        </p:txBody>
      </p:sp>
    </p:spTree>
    <p:extLst>
      <p:ext uri="{BB962C8B-B14F-4D97-AF65-F5344CB8AC3E}">
        <p14:creationId xmlns:p14="http://schemas.microsoft.com/office/powerpoint/2010/main" val="6243994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4">
            <a:extLst>
              <a:ext uri="{FF2B5EF4-FFF2-40B4-BE49-F238E27FC236}">
                <a16:creationId xmlns:a16="http://schemas.microsoft.com/office/drawing/2014/main" id="{CE121C54-06F9-4D9A-B8D4-3CE69CC64AFC}"/>
              </a:ext>
            </a:extLst>
          </p:cNvPr>
          <p:cNvSpPr>
            <a:spLocks noGrp="1"/>
          </p:cNvSpPr>
          <p:nvPr>
            <p:ph type="title"/>
          </p:nvPr>
        </p:nvSpPr>
        <p:spPr>
          <a:xfrm>
            <a:off x="2208213" y="404813"/>
            <a:ext cx="7772400" cy="1143000"/>
          </a:xfrm>
        </p:spPr>
        <p:txBody>
          <a:bodyPr/>
          <a:lstStyle/>
          <a:p>
            <a:r>
              <a:rPr lang="en-IE" altLang="en-US" sz="2800" dirty="0"/>
              <a:t>Choosing a Costing Method</a:t>
            </a:r>
          </a:p>
        </p:txBody>
      </p:sp>
      <p:sp>
        <p:nvSpPr>
          <p:cNvPr id="29699" name="Content Placeholder 5">
            <a:extLst>
              <a:ext uri="{FF2B5EF4-FFF2-40B4-BE49-F238E27FC236}">
                <a16:creationId xmlns:a16="http://schemas.microsoft.com/office/drawing/2014/main" id="{E80C0E90-82A7-407A-A938-EE50C4B68EEB}"/>
              </a:ext>
            </a:extLst>
          </p:cNvPr>
          <p:cNvSpPr>
            <a:spLocks noGrp="1"/>
          </p:cNvSpPr>
          <p:nvPr>
            <p:ph idx="1"/>
          </p:nvPr>
        </p:nvSpPr>
        <p:spPr>
          <a:xfrm>
            <a:off x="1271464" y="1557338"/>
            <a:ext cx="10009112" cy="3743870"/>
          </a:xfrm>
        </p:spPr>
        <p:txBody>
          <a:bodyPr/>
          <a:lstStyle/>
          <a:p>
            <a:r>
              <a:rPr lang="en-IE" altLang="en-US" sz="2400" dirty="0"/>
              <a:t>A basic problem with absorption costing is that fixed manufacturing overhead costs appear to be variable with respect to the number of units sold. For every shirt = 6 </a:t>
            </a:r>
          </a:p>
          <a:p>
            <a:r>
              <a:rPr lang="en-IE" altLang="en-US" sz="2400" dirty="0"/>
              <a:t>A company that attempts to use variable costing on its external financial reports runs the risk that its auditors may not accept the financial statements as conforming to internationally accepted accounting principles.</a:t>
            </a:r>
          </a:p>
          <a:p>
            <a:r>
              <a:rPr lang="en-IE" altLang="en-US" sz="2400" dirty="0"/>
              <a:t>The issue of performance evaluation.</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18359350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723" name="Group 10">
            <a:extLst>
              <a:ext uri="{FF2B5EF4-FFF2-40B4-BE49-F238E27FC236}">
                <a16:creationId xmlns:a16="http://schemas.microsoft.com/office/drawing/2014/main" id="{2D21C8B4-DB92-49C2-A509-6B4A7E1F2CCC}"/>
              </a:ext>
            </a:extLst>
          </p:cNvPr>
          <p:cNvGrpSpPr>
            <a:grpSpLocks/>
          </p:cNvGrpSpPr>
          <p:nvPr/>
        </p:nvGrpSpPr>
        <p:grpSpPr bwMode="auto">
          <a:xfrm>
            <a:off x="4014316" y="2106614"/>
            <a:ext cx="4025900" cy="1322387"/>
            <a:chOff x="2692" y="1012"/>
            <a:chExt cx="2536" cy="833"/>
          </a:xfrm>
        </p:grpSpPr>
        <p:sp>
          <p:nvSpPr>
            <p:cNvPr id="30725" name="AutoShape 5">
              <a:extLst>
                <a:ext uri="{FF2B5EF4-FFF2-40B4-BE49-F238E27FC236}">
                  <a16:creationId xmlns:a16="http://schemas.microsoft.com/office/drawing/2014/main" id="{8939F30A-35A0-4614-ADEA-CD344ADEC3A6}"/>
                </a:ext>
              </a:extLst>
            </p:cNvPr>
            <p:cNvSpPr>
              <a:spLocks noChangeArrowheads="1"/>
            </p:cNvSpPr>
            <p:nvPr/>
          </p:nvSpPr>
          <p:spPr bwMode="auto">
            <a:xfrm>
              <a:off x="2692" y="1012"/>
              <a:ext cx="2536" cy="833"/>
            </a:xfrm>
            <a:prstGeom prst="wedgeRoundRectCallout">
              <a:avLst>
                <a:gd name="adj1" fmla="val -41671"/>
                <a:gd name="adj2" fmla="val 66667"/>
                <a:gd name="adj3" fmla="val 16667"/>
              </a:avLst>
            </a:prstGeom>
            <a:solidFill>
              <a:schemeClr val="accent2"/>
            </a:solidFill>
            <a:ln w="28575">
              <a:solidFill>
                <a:srgbClr val="CCECFF"/>
              </a:solidFill>
              <a:miter lim="800000"/>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GB" altLang="en-US" sz="2800">
                <a:solidFill>
                  <a:srgbClr val="CCECFF"/>
                </a:solidFill>
                <a:latin typeface="Times New Roman" panose="02020603050405020304" pitchFamily="18" charset="0"/>
              </a:endParaRPr>
            </a:p>
          </p:txBody>
        </p:sp>
        <p:sp>
          <p:nvSpPr>
            <p:cNvPr id="30726" name="Rectangle 6">
              <a:extLst>
                <a:ext uri="{FF2B5EF4-FFF2-40B4-BE49-F238E27FC236}">
                  <a16:creationId xmlns:a16="http://schemas.microsoft.com/office/drawing/2014/main" id="{3A270A0A-68FF-409D-94F8-BB342A855E22}"/>
                </a:ext>
              </a:extLst>
            </p:cNvPr>
            <p:cNvSpPr>
              <a:spLocks noChangeArrowheads="1"/>
            </p:cNvSpPr>
            <p:nvPr/>
          </p:nvSpPr>
          <p:spPr bwMode="auto">
            <a:xfrm>
              <a:off x="2783" y="1060"/>
              <a:ext cx="2355" cy="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a:solidFill>
                    <a:schemeClr val="bg1"/>
                  </a:solidFill>
                  <a:latin typeface="Arial" panose="020B0604020202020204" pitchFamily="34" charset="0"/>
                </a:rPr>
                <a:t>I guess we won</a:t>
              </a:r>
              <a:r>
                <a:rPr lang="en-GB" altLang="en-US" sz="2400" b="1">
                  <a:solidFill>
                    <a:schemeClr val="bg1"/>
                  </a:solidFill>
                  <a:latin typeface="Arial" panose="020B0604020202020204" pitchFamily="34" charset="0"/>
                </a:rPr>
                <a:t>’</a:t>
              </a:r>
              <a:r>
                <a:rPr lang="en-US" altLang="ja-JP" sz="2400" b="1">
                  <a:solidFill>
                    <a:schemeClr val="bg1"/>
                  </a:solidFill>
                  <a:latin typeface="Arial" panose="020B0604020202020204" pitchFamily="34" charset="0"/>
                </a:rPr>
                <a:t>t be</a:t>
              </a:r>
            </a:p>
            <a:p>
              <a:pPr algn="ctr">
                <a:spcBef>
                  <a:spcPct val="0"/>
                </a:spcBef>
                <a:buFontTx/>
                <a:buNone/>
              </a:pPr>
              <a:r>
                <a:rPr lang="en-US" altLang="en-US" sz="2400" b="1">
                  <a:solidFill>
                    <a:schemeClr val="bg1"/>
                  </a:solidFill>
                  <a:latin typeface="Arial" panose="020B0604020202020204" pitchFamily="34" charset="0"/>
                </a:rPr>
                <a:t>solving this controversy</a:t>
              </a:r>
            </a:p>
            <a:p>
              <a:pPr algn="ctr">
                <a:spcBef>
                  <a:spcPct val="0"/>
                </a:spcBef>
                <a:buFontTx/>
                <a:buNone/>
              </a:pPr>
              <a:r>
                <a:rPr lang="en-US" altLang="en-US" sz="2400" b="1">
                  <a:solidFill>
                    <a:schemeClr val="bg1"/>
                  </a:solidFill>
                  <a:latin typeface="Arial" panose="020B0604020202020204" pitchFamily="34" charset="0"/>
                </a:rPr>
                <a:t>today!</a:t>
              </a:r>
            </a:p>
          </p:txBody>
        </p:sp>
      </p:grpSp>
      <p:sp>
        <p:nvSpPr>
          <p:cNvPr id="30724" name="Rectangle 9">
            <a:extLst>
              <a:ext uri="{FF2B5EF4-FFF2-40B4-BE49-F238E27FC236}">
                <a16:creationId xmlns:a16="http://schemas.microsoft.com/office/drawing/2014/main" id="{981C8FE7-5EE7-4D61-8176-55729662385A}"/>
              </a:ext>
            </a:extLst>
          </p:cNvPr>
          <p:cNvSpPr>
            <a:spLocks noGrp="1" noChangeArrowheads="1"/>
          </p:cNvSpPr>
          <p:nvPr>
            <p:ph type="title"/>
          </p:nvPr>
        </p:nvSpPr>
        <p:spPr>
          <a:xfrm>
            <a:off x="2209800" y="260350"/>
            <a:ext cx="7772400" cy="1143000"/>
          </a:xfrm>
          <a:noFill/>
        </p:spPr>
        <p:txBody>
          <a:bodyPr/>
          <a:lstStyle/>
          <a:p>
            <a:r>
              <a:rPr lang="en-US" altLang="zh-CN" sz="2800" dirty="0">
                <a:ea typeface="SimSun" panose="02010600030101010101" pitchFamily="2" charset="-122"/>
              </a:rPr>
              <a:t>Variable versus Absorption Costing</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30</a:t>
            </a:fld>
            <a:endParaRPr lang="en-GB" altLang="en-US"/>
          </a:p>
        </p:txBody>
      </p:sp>
    </p:spTree>
    <p:extLst>
      <p:ext uri="{BB962C8B-B14F-4D97-AF65-F5344CB8AC3E}">
        <p14:creationId xmlns:p14="http://schemas.microsoft.com/office/powerpoint/2010/main" val="1985663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A09EE5A3-0C58-4C07-8AF7-D4DA60F58B07}"/>
              </a:ext>
            </a:extLst>
          </p:cNvPr>
          <p:cNvSpPr>
            <a:spLocks noGrp="1" noChangeArrowheads="1"/>
          </p:cNvSpPr>
          <p:nvPr>
            <p:ph type="title"/>
          </p:nvPr>
        </p:nvSpPr>
        <p:spPr>
          <a:xfrm>
            <a:off x="2211388" y="260350"/>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Impact of JIT Inventory Methods</a:t>
            </a:r>
          </a:p>
        </p:txBody>
      </p:sp>
      <p:sp>
        <p:nvSpPr>
          <p:cNvPr id="31749" name="Rectangle 5">
            <a:extLst>
              <a:ext uri="{FF2B5EF4-FFF2-40B4-BE49-F238E27FC236}">
                <a16:creationId xmlns:a16="http://schemas.microsoft.com/office/drawing/2014/main" id="{23A9FA2E-DB4B-4F41-8197-D57F8231F3DC}"/>
              </a:ext>
            </a:extLst>
          </p:cNvPr>
          <p:cNvSpPr>
            <a:spLocks noChangeArrowheads="1"/>
          </p:cNvSpPr>
          <p:nvPr/>
        </p:nvSpPr>
        <p:spPr bwMode="auto">
          <a:xfrm>
            <a:off x="3232046" y="1412777"/>
            <a:ext cx="5759450" cy="58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b="1" dirty="0">
                <a:solidFill>
                  <a:schemeClr val="accent2"/>
                </a:solidFill>
                <a:latin typeface="Arial" panose="020B0604020202020204" pitchFamily="34" charset="0"/>
              </a:rPr>
              <a:t>In a JIT inventory system . . .</a:t>
            </a:r>
          </a:p>
        </p:txBody>
      </p:sp>
      <p:sp>
        <p:nvSpPr>
          <p:cNvPr id="31750" name="Rectangle 6">
            <a:extLst>
              <a:ext uri="{FF2B5EF4-FFF2-40B4-BE49-F238E27FC236}">
                <a16:creationId xmlns:a16="http://schemas.microsoft.com/office/drawing/2014/main" id="{A3DF0CC2-31A0-4341-90FD-F423A0268A1B}"/>
              </a:ext>
            </a:extLst>
          </p:cNvPr>
          <p:cNvSpPr>
            <a:spLocks noChangeArrowheads="1"/>
          </p:cNvSpPr>
          <p:nvPr/>
        </p:nvSpPr>
        <p:spPr bwMode="auto">
          <a:xfrm>
            <a:off x="4813991" y="2618263"/>
            <a:ext cx="2620911" cy="1382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sz="2800" b="1" dirty="0">
                <a:solidFill>
                  <a:srgbClr val="009900"/>
                </a:solidFill>
                <a:latin typeface="Arial" panose="020B0604020202020204" pitchFamily="34" charset="0"/>
              </a:rPr>
              <a:t>Production</a:t>
            </a:r>
            <a:br>
              <a:rPr lang="en-US" altLang="en-US" sz="2800" b="1" dirty="0">
                <a:solidFill>
                  <a:srgbClr val="009900"/>
                </a:solidFill>
                <a:latin typeface="Arial" panose="020B0604020202020204" pitchFamily="34" charset="0"/>
              </a:rPr>
            </a:br>
            <a:r>
              <a:rPr lang="en-US" altLang="en-US" sz="2800" b="1" dirty="0">
                <a:solidFill>
                  <a:srgbClr val="009900"/>
                </a:solidFill>
                <a:latin typeface="Arial" panose="020B0604020202020204" pitchFamily="34" charset="0"/>
              </a:rPr>
              <a:t>tends to equal</a:t>
            </a:r>
            <a:br>
              <a:rPr lang="en-US" altLang="en-US" sz="2800" b="1" dirty="0">
                <a:solidFill>
                  <a:srgbClr val="009900"/>
                </a:solidFill>
                <a:latin typeface="Arial" panose="020B0604020202020204" pitchFamily="34" charset="0"/>
              </a:rPr>
            </a:br>
            <a:r>
              <a:rPr lang="en-US" altLang="en-US" sz="2800" b="1" dirty="0">
                <a:solidFill>
                  <a:srgbClr val="009900"/>
                </a:solidFill>
                <a:latin typeface="Arial" panose="020B0604020202020204" pitchFamily="34" charset="0"/>
              </a:rPr>
              <a:t>sales . . .</a:t>
            </a:r>
          </a:p>
        </p:txBody>
      </p:sp>
      <p:sp>
        <p:nvSpPr>
          <p:cNvPr id="31751" name="Rectangle 7">
            <a:extLst>
              <a:ext uri="{FF2B5EF4-FFF2-40B4-BE49-F238E27FC236}">
                <a16:creationId xmlns:a16="http://schemas.microsoft.com/office/drawing/2014/main" id="{69B999CD-F383-4C54-AD79-0862C5455B64}"/>
              </a:ext>
            </a:extLst>
          </p:cNvPr>
          <p:cNvSpPr>
            <a:spLocks noChangeArrowheads="1"/>
          </p:cNvSpPr>
          <p:nvPr/>
        </p:nvSpPr>
        <p:spPr bwMode="auto">
          <a:xfrm>
            <a:off x="2173994" y="4221089"/>
            <a:ext cx="7875555" cy="107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b="1" dirty="0">
                <a:solidFill>
                  <a:schemeClr val="accent2"/>
                </a:solidFill>
                <a:latin typeface="Arial" panose="020B0604020202020204" pitchFamily="34" charset="0"/>
              </a:rPr>
              <a:t>So, the difference between variable and</a:t>
            </a:r>
          </a:p>
          <a:p>
            <a:pPr algn="ctr">
              <a:spcBef>
                <a:spcPct val="0"/>
              </a:spcBef>
              <a:buFontTx/>
              <a:buNone/>
            </a:pPr>
            <a:r>
              <a:rPr lang="en-US" altLang="en-US" b="1" dirty="0">
                <a:solidFill>
                  <a:schemeClr val="accent2"/>
                </a:solidFill>
                <a:latin typeface="Arial" panose="020B0604020202020204" pitchFamily="34" charset="0"/>
              </a:rPr>
              <a:t>absorption profit tends to disappear.</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31</a:t>
            </a:fld>
            <a:endParaRPr lang="en-GB" altLang="en-US"/>
          </a:p>
        </p:txBody>
      </p:sp>
    </p:spTree>
    <p:extLst>
      <p:ext uri="{BB962C8B-B14F-4D97-AF65-F5344CB8AC3E}">
        <p14:creationId xmlns:p14="http://schemas.microsoft.com/office/powerpoint/2010/main" val="30692864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6FA4-89DA-D849-9C3F-5E8A457EEAA9}"/>
              </a:ext>
            </a:extLst>
          </p:cNvPr>
          <p:cNvSpPr>
            <a:spLocks noGrp="1"/>
          </p:cNvSpPr>
          <p:nvPr>
            <p:ph type="title"/>
          </p:nvPr>
        </p:nvSpPr>
        <p:spPr/>
        <p:txBody>
          <a:bodyPr/>
          <a:lstStyle/>
          <a:p>
            <a:r>
              <a:rPr lang="en-US" dirty="0"/>
              <a:t>References</a:t>
            </a:r>
          </a:p>
        </p:txBody>
      </p:sp>
      <p:sp>
        <p:nvSpPr>
          <p:cNvPr id="3" name="Text Placeholder 2">
            <a:extLst>
              <a:ext uri="{FF2B5EF4-FFF2-40B4-BE49-F238E27FC236}">
                <a16:creationId xmlns:a16="http://schemas.microsoft.com/office/drawing/2014/main" id="{FA6ED082-017E-8841-A00C-A3BE0C01542B}"/>
              </a:ext>
            </a:extLst>
          </p:cNvPr>
          <p:cNvSpPr>
            <a:spLocks noGrp="1"/>
          </p:cNvSpPr>
          <p:nvPr>
            <p:ph type="body" sz="quarter" idx="12"/>
          </p:nvPr>
        </p:nvSpPr>
        <p:spPr>
          <a:xfrm>
            <a:off x="729841" y="1248156"/>
            <a:ext cx="10732318" cy="4197068"/>
          </a:xfrm>
        </p:spPr>
        <p:txBody>
          <a:bodyPr/>
          <a:lstStyle/>
          <a:p>
            <a:r>
              <a:rPr lang="en-US" dirty="0"/>
              <a:t>Rhode, S. and Garrison, N. (2019) Management Accounting. Sixth edition. London, England: McGraw Hill </a:t>
            </a:r>
          </a:p>
          <a:p>
            <a:endParaRPr lang="en-US" dirty="0"/>
          </a:p>
        </p:txBody>
      </p:sp>
      <p:sp>
        <p:nvSpPr>
          <p:cNvPr id="4" name="Slide Number Placeholder 3">
            <a:extLst>
              <a:ext uri="{FF2B5EF4-FFF2-40B4-BE49-F238E27FC236}">
                <a16:creationId xmlns:a16="http://schemas.microsoft.com/office/drawing/2014/main" id="{CAF2319C-F03B-AA40-9C87-69B8866937E6}"/>
              </a:ext>
            </a:extLst>
          </p:cNvPr>
          <p:cNvSpPr>
            <a:spLocks noGrp="1"/>
          </p:cNvSpPr>
          <p:nvPr>
            <p:ph type="sldNum" sz="quarter" idx="4"/>
          </p:nvPr>
        </p:nvSpPr>
        <p:spPr/>
        <p:txBody>
          <a:bodyPr/>
          <a:lstStyle/>
          <a:p>
            <a:fld id="{40BFEAB2-FD83-41F2-9787-AD5D1A1760CD}" type="slidenum">
              <a:rPr lang="en-US" smtClean="0"/>
              <a:pPr/>
              <a:t>32</a:t>
            </a:fld>
            <a:endParaRPr lang="en-US" dirty="0"/>
          </a:p>
        </p:txBody>
      </p:sp>
    </p:spTree>
    <p:extLst>
      <p:ext uri="{BB962C8B-B14F-4D97-AF65-F5344CB8AC3E}">
        <p14:creationId xmlns:p14="http://schemas.microsoft.com/office/powerpoint/2010/main" val="24677493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1219</Words>
  <Application>Microsoft Office PowerPoint</Application>
  <PresentationFormat>Widescreen</PresentationFormat>
  <Paragraphs>184</Paragraphs>
  <Slides>32</Slides>
  <Notes>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32</vt:i4>
      </vt:variant>
    </vt:vector>
  </HeadingPairs>
  <TitlesOfParts>
    <vt:vector size="41" baseType="lpstr">
      <vt:lpstr>Myriad Pro</vt:lpstr>
      <vt:lpstr>SimSun</vt:lpstr>
      <vt:lpstr>Arial</vt:lpstr>
      <vt:lpstr>Arial Black</vt:lpstr>
      <vt:lpstr>Times New Roman</vt:lpstr>
      <vt:lpstr>Verdana</vt:lpstr>
      <vt:lpstr>20140311PresentationUWTSDTemplate</vt:lpstr>
      <vt:lpstr>Worksheet</vt:lpstr>
      <vt:lpstr>Regneark</vt:lpstr>
      <vt:lpstr>LCBB5010_LON </vt:lpstr>
      <vt:lpstr>Learning Outcomes; by the end of this session you should be able to: </vt:lpstr>
      <vt:lpstr>Overview of Absorption and Variable Costing</vt:lpstr>
      <vt:lpstr>Overview of Absorption and Variable Costing</vt:lpstr>
      <vt:lpstr>Overview of Absorption and Variable Costing</vt:lpstr>
      <vt:lpstr>Overview of Absorption and Variable Costing</vt:lpstr>
      <vt:lpstr>Overview of Absorption and Variable Costing</vt:lpstr>
      <vt:lpstr>Overview of Absorption and Variable Costing</vt:lpstr>
      <vt:lpstr>Unit Cost Computations</vt:lpstr>
      <vt:lpstr>Unit Cost Computations</vt:lpstr>
      <vt:lpstr>Profit Comparison of Absorption and Variable Costing</vt:lpstr>
      <vt:lpstr>Profit Comparison of Absorption and Variable Costing</vt:lpstr>
      <vt:lpstr>Profit Comparison of Absorption and Variable Costing</vt:lpstr>
      <vt:lpstr>Profit Comparison of Absorption and Variable Costing</vt:lpstr>
      <vt:lpstr>Profit Comparison of Absorption and Variable Costing</vt:lpstr>
      <vt:lpstr>Reconciliation</vt:lpstr>
      <vt:lpstr>Extending the Example</vt:lpstr>
      <vt:lpstr>Harvey Co. Year 2</vt:lpstr>
      <vt:lpstr>Harvey Co. Year 2</vt:lpstr>
      <vt:lpstr>Harvey Co. Year 2</vt:lpstr>
      <vt:lpstr>Harvey Co. Year 2</vt:lpstr>
      <vt:lpstr>Harvey Co. Year 2</vt:lpstr>
      <vt:lpstr>Harvey Co. Year 2</vt:lpstr>
      <vt:lpstr>Summary</vt:lpstr>
      <vt:lpstr>Summary</vt:lpstr>
      <vt:lpstr>Advantages of Variable Costing and the Contribution Approach</vt:lpstr>
      <vt:lpstr>Variable versus Absorption Costing</vt:lpstr>
      <vt:lpstr>Variable versus Absorption Costing</vt:lpstr>
      <vt:lpstr>Choosing a Costing Method</vt:lpstr>
      <vt:lpstr>Variable versus Absorption Costing</vt:lpstr>
      <vt:lpstr>Impact of JIT Inventory Methods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Patrick Yeboah</cp:lastModifiedBy>
  <cp:revision>154</cp:revision>
  <cp:lastPrinted>2018-07-09T15:27:01Z</cp:lastPrinted>
  <dcterms:created xsi:type="dcterms:W3CDTF">2002-10-07T19:43:58Z</dcterms:created>
  <dcterms:modified xsi:type="dcterms:W3CDTF">2025-05-08T13:44:53Z</dcterms:modified>
</cp:coreProperties>
</file>