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34"/>
  </p:notesMasterIdLst>
  <p:handoutMasterIdLst>
    <p:handoutMasterId r:id="rId35"/>
  </p:handoutMasterIdLst>
  <p:sldIdLst>
    <p:sldId id="1233" r:id="rId2"/>
    <p:sldId id="805" r:id="rId3"/>
    <p:sldId id="806" r:id="rId4"/>
    <p:sldId id="808" r:id="rId5"/>
    <p:sldId id="832" r:id="rId6"/>
    <p:sldId id="422" r:id="rId7"/>
    <p:sldId id="424" r:id="rId8"/>
    <p:sldId id="835" r:id="rId9"/>
    <p:sldId id="836" r:id="rId10"/>
    <p:sldId id="837" r:id="rId11"/>
    <p:sldId id="550" r:id="rId12"/>
    <p:sldId id="833" r:id="rId13"/>
    <p:sldId id="834" r:id="rId14"/>
    <p:sldId id="425" r:id="rId15"/>
    <p:sldId id="551" r:id="rId16"/>
    <p:sldId id="438" r:id="rId17"/>
    <p:sldId id="820" r:id="rId18"/>
    <p:sldId id="822" r:id="rId19"/>
    <p:sldId id="828" r:id="rId20"/>
    <p:sldId id="816" r:id="rId21"/>
    <p:sldId id="817" r:id="rId22"/>
    <p:sldId id="818" r:id="rId23"/>
    <p:sldId id="819" r:id="rId24"/>
    <p:sldId id="821" r:id="rId25"/>
    <p:sldId id="823" r:id="rId26"/>
    <p:sldId id="824" r:id="rId27"/>
    <p:sldId id="830" r:id="rId28"/>
    <p:sldId id="825" r:id="rId29"/>
    <p:sldId id="831" r:id="rId30"/>
    <p:sldId id="826" r:id="rId31"/>
    <p:sldId id="827" r:id="rId32"/>
    <p:sldId id="554" r:id="rId33"/>
  </p:sldIdLst>
  <p:sldSz cx="9144000" cy="6858000" type="screen4x3"/>
  <p:notesSz cx="6888163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01" autoAdjust="0"/>
    <p:restoredTop sz="94618"/>
  </p:normalViewPr>
  <p:slideViewPr>
    <p:cSldViewPr>
      <p:cViewPr varScale="1">
        <p:scale>
          <a:sx n="93" d="100"/>
          <a:sy n="93" d="100"/>
        </p:scale>
        <p:origin x="688" y="20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0935" y="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/>
          <a:lstStyle>
            <a:lvl1pPr algn="r">
              <a:defRPr sz="1200"/>
            </a:lvl1pPr>
          </a:lstStyle>
          <a:p>
            <a:fld id="{DDFE4924-2982-45AF-8ADA-F127DD0F8FDB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951871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0935" y="951871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 anchor="b"/>
          <a:lstStyle>
            <a:lvl1pPr algn="r">
              <a:defRPr sz="1200"/>
            </a:lvl1pPr>
          </a:lstStyle>
          <a:p>
            <a:fld id="{5872F017-5F31-4D73-8D27-A5F06DBD9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002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3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9" y="3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/>
          <a:lstStyle>
            <a:lvl1pPr algn="r">
              <a:defRPr sz="1200"/>
            </a:lvl1pPr>
          </a:lstStyle>
          <a:p>
            <a:fld id="{AFA9FFA1-0787-45DB-8011-CE0131B7A5DA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8213" y="750888"/>
            <a:ext cx="5011737" cy="37592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035" tIns="46518" rIns="93035" bIns="4651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760398"/>
            <a:ext cx="5510530" cy="4509849"/>
          </a:xfrm>
          <a:prstGeom prst="rect">
            <a:avLst/>
          </a:prstGeom>
        </p:spPr>
        <p:txBody>
          <a:bodyPr vert="horz" lIns="93035" tIns="46518" rIns="93035" bIns="4651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519055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9" y="9519055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 anchor="b"/>
          <a:lstStyle>
            <a:lvl1pPr algn="r">
              <a:defRPr sz="1200"/>
            </a:lvl1pPr>
          </a:lstStyle>
          <a:p>
            <a:fld id="{11C954A8-3C2B-4595-96CF-48521B4CF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800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8370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954A8-3C2B-4595-96CF-48521B4CF12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3323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954A8-3C2B-4595-96CF-48521B4CF12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2477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954A8-3C2B-4595-96CF-48521B4CF12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4558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954A8-3C2B-4595-96CF-48521B4CF12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859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40D9C-5571-C342-B162-AC069263F7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D7B097-26DF-7945-8CE2-68614E5D36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6D108-EAFF-A94F-B172-880D2BDAB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CE99-0EF1-CE40-9AA4-5C3C7390F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212FB-ADEA-5742-BBED-F128C4AF9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292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124C9-D74C-6E42-A1A7-B92D0AAB9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F8EF1-97BB-614E-9915-CC7B31927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20AC4-F1D3-4B44-B47F-FEC7063FA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96081-204F-AF4B-ABC0-72523415E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21E90-17DF-E147-9FE8-FF7F7F6BB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80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98261-8725-F841-9DED-2E02A11B0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835428-214D-5848-8589-DF2942ACC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F7FCA-7FBC-524F-92DB-D84DA8826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8C2E3-55F0-384C-8BA2-7D956AD38D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B0432-C414-5B4E-B8B2-810E318FB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004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B4B9C-28A0-F542-BA7A-E649D7287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CFC79-3E1C-884C-AABB-F58E16D51E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529CF2-C19A-F94D-BDCE-21ECC29981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9846E0-BE12-9942-A635-8EE9EB9BF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385B7-C179-2947-BB25-C4D5263A9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023907-D4ED-334C-A692-0A88D6D75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4666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EE1E3-8688-2A46-B17E-14410D583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F33F37-32FA-3A47-AFCB-4C19E64636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731790-A098-D541-9B1D-C5639FB4F0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4FB519-C7D9-DF46-A90C-1EE097F398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055A15-E4F3-2141-8585-519418C983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E90D97-B559-254D-AE58-3708DC674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8D2B30-FC6F-AD4C-844E-6A7AB7A69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79790C-DA72-6241-97B5-FD0609904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3106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65CB6-A743-C74A-9D95-CFE5983CE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20F552-6716-D547-90EA-16BF84134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4EFE09-1418-C448-9F11-C8381E8BC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21F8E1-6771-4F49-A301-BC0474DC8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34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24CFB3-8C2F-3146-B8B8-1A476D0DF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1ABA9E-26C7-984D-B4D6-0A7EB7081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5FC223-6536-D941-BA46-FD5AB631E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542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13DA2-1A1B-0945-AE6C-637CDC663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43095-CE8B-B148-ABA6-4E2AA197C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B7EAE4-D42B-EA4C-AF49-FAC71CD86F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1611D7-0358-4143-943D-A1DB2AD3C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3F4176-C66D-E447-9894-09E3B1B4A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F820D4-1F62-5447-ADD5-F740C67BA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40297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9803E-429A-824B-87B8-9D1FD8CA3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898F41-C538-4342-8B1B-BB1EAFE85B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668206-0458-5B44-9F3C-D47237027E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BC48F-9871-5441-8119-D13679B4B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66944A-9EBE-C840-BF78-B604E310BE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497705-B91D-904D-B6D6-F66CC42CA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770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500BF-1AFC-3343-ACFF-ADB067182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D21C46-9B2B-BC47-8B8D-4A530B416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696355-E59B-964D-8872-FEEA9E8A9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526DC4-D56D-F441-B40E-B38BC25D0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9B5D3-17E1-AE42-A173-0A0411DFA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675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1C9DC9-57FD-E14F-88FB-2A01A93CEE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C9DCB6-D4BC-0842-9CBE-F7895C08FF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BBFE3E-DD9B-E444-AD25-533043564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BE2839-240D-0F41-8326-D20C878FC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6EF148-E600-AC43-882B-9CF96A915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674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57BE59-40CE-494F-A284-859C7ADBB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28B9D-C22B-6645-A64F-3C50F3764F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FFFD3-7974-424A-A84A-3BA9EE2CFC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476903-449C-F446-86ED-38FAD0D30D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7DD612-E436-904B-A3D9-C6A3232686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147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tiff"/><Relationship Id="rId3" Type="http://schemas.openxmlformats.org/officeDocument/2006/relationships/image" Target="../media/image6.tiff"/><Relationship Id="rId7" Type="http://schemas.openxmlformats.org/officeDocument/2006/relationships/image" Target="../media/image10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tiff"/><Relationship Id="rId11" Type="http://schemas.openxmlformats.org/officeDocument/2006/relationships/image" Target="../media/image3.png"/><Relationship Id="rId5" Type="http://schemas.openxmlformats.org/officeDocument/2006/relationships/image" Target="../media/image8.tiff"/><Relationship Id="rId10" Type="http://schemas.openxmlformats.org/officeDocument/2006/relationships/image" Target="../media/image13.tiff"/><Relationship Id="rId4" Type="http://schemas.openxmlformats.org/officeDocument/2006/relationships/image" Target="../media/image7.tiff"/><Relationship Id="rId9" Type="http://schemas.openxmlformats.org/officeDocument/2006/relationships/image" Target="../media/image12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tiff"/><Relationship Id="rId3" Type="http://schemas.openxmlformats.org/officeDocument/2006/relationships/image" Target="../media/image15.tiff"/><Relationship Id="rId7" Type="http://schemas.openxmlformats.org/officeDocument/2006/relationships/image" Target="../media/image19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tiff"/><Relationship Id="rId5" Type="http://schemas.openxmlformats.org/officeDocument/2006/relationships/image" Target="../media/image17.tiff"/><Relationship Id="rId10" Type="http://schemas.openxmlformats.org/officeDocument/2006/relationships/image" Target="../media/image22.tiff"/><Relationship Id="rId4" Type="http://schemas.openxmlformats.org/officeDocument/2006/relationships/image" Target="../media/image16.tiff"/><Relationship Id="rId9" Type="http://schemas.openxmlformats.org/officeDocument/2006/relationships/image" Target="../media/image21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6.tiff"/><Relationship Id="rId7" Type="http://schemas.openxmlformats.org/officeDocument/2006/relationships/image" Target="../media/image2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tiff"/><Relationship Id="rId5" Type="http://schemas.openxmlformats.org/officeDocument/2006/relationships/image" Target="../media/image24.tiff"/><Relationship Id="rId4" Type="http://schemas.openxmlformats.org/officeDocument/2006/relationships/image" Target="../media/image23.tif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image" Target="../media/image28.tiff"/><Relationship Id="rId7" Type="http://schemas.openxmlformats.org/officeDocument/2006/relationships/image" Target="../media/image32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tiff"/><Relationship Id="rId5" Type="http://schemas.openxmlformats.org/officeDocument/2006/relationships/image" Target="../media/image30.tiff"/><Relationship Id="rId4" Type="http://schemas.openxmlformats.org/officeDocument/2006/relationships/image" Target="../media/image29.tif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3229663" y="260648"/>
            <a:ext cx="2628900" cy="112480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51435" tIns="25718" rIns="51435" bIns="25718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3038" b="1" dirty="0">
                <a:solidFill>
                  <a:srgbClr val="FF0000"/>
                </a:solidFill>
              </a:rPr>
            </a:br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Llwybr</a:t>
            </a:r>
            <a:r>
              <a:rPr lang="en-GB" sz="18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Gymraeg</a:t>
            </a:r>
            <a:endParaRPr lang="en-GB" sz="18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1800" b="1" dirty="0">
                <a:solidFill>
                  <a:srgbClr val="002060"/>
                </a:solidFill>
                <a:latin typeface="+mn-lt"/>
              </a:rPr>
              <a:t>Welsh Pathway</a:t>
            </a:r>
          </a:p>
          <a:p>
            <a:pPr algn="ctr"/>
            <a:r>
              <a:rPr lang="en-GB" sz="1800" b="1" dirty="0">
                <a:solidFill>
                  <a:srgbClr val="002060"/>
                </a:solidFill>
                <a:latin typeface="+mn-lt"/>
              </a:rPr>
              <a:t>BA3C 2021-22</a:t>
            </a:r>
          </a:p>
          <a:p>
            <a:pPr algn="ctr"/>
            <a:endParaRPr lang="en-GB" sz="1125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05" y="5358154"/>
            <a:ext cx="1546916" cy="61306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3153640" y="5358154"/>
            <a:ext cx="2836719" cy="11037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51435" tIns="25718" rIns="51435" bIns="25718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3038" b="1" dirty="0">
                <a:solidFill>
                  <a:srgbClr val="FF0000"/>
                </a:solidFill>
              </a:rPr>
            </a:br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1800" b="1" dirty="0">
                <a:solidFill>
                  <a:srgbClr val="002060"/>
                </a:solidFill>
                <a:latin typeface="+mn-lt"/>
              </a:rPr>
              <a:t> 8: 2.12.21</a:t>
            </a:r>
          </a:p>
          <a:p>
            <a:pPr algn="ctr"/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ar-lein</a:t>
            </a:r>
            <a:endParaRPr lang="en-GB" sz="1800" b="1" dirty="0">
              <a:solidFill>
                <a:srgbClr val="002060"/>
              </a:solidFill>
              <a:latin typeface="+mn-lt"/>
            </a:endParaRPr>
          </a:p>
          <a:p>
            <a:pPr algn="ctr"/>
            <a:endParaRPr lang="en-GB" sz="18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6579031" y="5387687"/>
            <a:ext cx="2341233" cy="30008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 err="1">
                <a:solidFill>
                  <a:srgbClr val="002060"/>
                </a:solidFill>
              </a:rPr>
              <a:t>nia.evans@pcydds.ac.uk</a:t>
            </a:r>
            <a:endParaRPr lang="en-US" sz="135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606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81EB54D-9EAC-894E-9D5D-0615A2ED4326}"/>
              </a:ext>
            </a:extLst>
          </p:cNvPr>
          <p:cNvSpPr txBox="1"/>
          <p:nvPr/>
        </p:nvSpPr>
        <p:spPr>
          <a:xfrm>
            <a:off x="251520" y="1196752"/>
            <a:ext cx="8712968" cy="286232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Yr</a:t>
            </a:r>
            <a: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6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ardal</a:t>
            </a:r>
            <a: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6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leol</a:t>
            </a:r>
            <a:b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6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4800" b="1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The local area</a:t>
            </a:r>
            <a:endParaRPr lang="cy-GB" sz="66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CBD430-2404-D041-BFB0-4FA3456D5E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45423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9F7AD5-79A3-294E-95EF-757A733A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706090"/>
          </a:xfrm>
        </p:spPr>
        <p:txBody>
          <a:bodyPr>
            <a:normAutofit/>
          </a:bodyPr>
          <a:lstStyle/>
          <a:p>
            <a:r>
              <a:rPr lang="en-US" sz="3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Geirfa</a:t>
            </a: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600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ddefnyddiol</a:t>
            </a:r>
            <a:r>
              <a:rPr lang="en-US" sz="3600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 		        Useful vocabulary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21D6AA0-6170-DF4B-A50F-8CDF4DB233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7392338"/>
              </p:ext>
            </p:extLst>
          </p:nvPr>
        </p:nvGraphicFramePr>
        <p:xfrm>
          <a:off x="467544" y="980728"/>
          <a:ext cx="3884742" cy="519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2371">
                  <a:extLst>
                    <a:ext uri="{9D8B030D-6E8A-4147-A177-3AD203B41FA5}">
                      <a16:colId xmlns:a16="http://schemas.microsoft.com/office/drawing/2014/main" val="4156728078"/>
                    </a:ext>
                  </a:extLst>
                </a:gridCol>
                <a:gridCol w="1942371">
                  <a:extLst>
                    <a:ext uri="{9D8B030D-6E8A-4147-A177-3AD203B41FA5}">
                      <a16:colId xmlns:a16="http://schemas.microsoft.com/office/drawing/2014/main" val="2262721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dref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in the town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23000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ysgol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school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44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ysbyty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hospital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4974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stryd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street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764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Neuadd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Dref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Town Hall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46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caffi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cafe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39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banc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bank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88371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siop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shop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985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archfarchnad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supermarket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6167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Swyddfa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Bost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Post Office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96223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tafarn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pub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87685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bwyty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restaurant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30335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gwesty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hotel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1431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parcio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car park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3247137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DCE2D43-980B-1243-9299-E3F3545DD5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7169202"/>
              </p:ext>
            </p:extLst>
          </p:nvPr>
        </p:nvGraphicFramePr>
        <p:xfrm>
          <a:off x="4860032" y="1196752"/>
          <a:ext cx="3884742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2371">
                  <a:extLst>
                    <a:ext uri="{9D8B030D-6E8A-4147-A177-3AD203B41FA5}">
                      <a16:colId xmlns:a16="http://schemas.microsoft.com/office/drawing/2014/main" val="4156728078"/>
                    </a:ext>
                  </a:extLst>
                </a:gridCol>
                <a:gridCol w="1942371">
                  <a:extLst>
                    <a:ext uri="{9D8B030D-6E8A-4147-A177-3AD203B41FA5}">
                      <a16:colId xmlns:a16="http://schemas.microsoft.com/office/drawing/2014/main" val="2262721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heol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 err="1">
                          <a:solidFill>
                            <a:schemeClr val="tx1"/>
                          </a:solidFill>
                        </a:rPr>
                        <a:t>raod</a:t>
                      </a:r>
                      <a:endParaRPr lang="en-US" b="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4768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castell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castle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15352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capel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chapel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19363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eglwys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church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76190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coedwig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forest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07862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/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caeau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field / fields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44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parc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park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764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Neuadd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Bentref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Village Hall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461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llwybr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cerdded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footpath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2391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Where is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9854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ger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near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61675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rhwng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between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1465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on the way to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2594945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1FE8B8-7E2C-0443-87C1-F3261632F1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01604" y="167928"/>
            <a:ext cx="812800" cy="812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07D4D9-432D-2D4F-9586-E5387206AFE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859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451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128059"/>
            <a:ext cx="8712968" cy="135421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5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5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5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  <a:r>
              <a:rPr lang="en-GB" sz="5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5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8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is …?</a:t>
            </a:r>
            <a:endParaRPr lang="cy-GB" sz="40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3" name="Oval Callout 2">
            <a:extLst>
              <a:ext uri="{FF2B5EF4-FFF2-40B4-BE49-F238E27FC236}">
                <a16:creationId xmlns:a16="http://schemas.microsoft.com/office/drawing/2014/main" id="{922C9F1A-5C5A-CF43-84BF-3B1FC029EF92}"/>
              </a:ext>
            </a:extLst>
          </p:cNvPr>
          <p:cNvSpPr/>
          <p:nvPr/>
        </p:nvSpPr>
        <p:spPr>
          <a:xfrm>
            <a:off x="323528" y="1573288"/>
            <a:ext cx="3096344" cy="1296144"/>
          </a:xfrm>
          <a:prstGeom prst="wedgeEllipseCallout">
            <a:avLst>
              <a:gd name="adj1" fmla="val 78664"/>
              <a:gd name="adj2" fmla="val -20225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Llanon</a:t>
            </a:r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1600" i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is </a:t>
            </a:r>
            <a:r>
              <a:rPr lang="en-GB" sz="1600" i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Llanon</a:t>
            </a:r>
            <a:r>
              <a:rPr lang="en-GB" sz="1600" i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?.</a:t>
            </a:r>
            <a:endParaRPr lang="cy-GB" sz="1600" i="1" dirty="0">
              <a:solidFill>
                <a:schemeClr val="tx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6" name="Oval Callout 5">
            <a:extLst>
              <a:ext uri="{FF2B5EF4-FFF2-40B4-BE49-F238E27FC236}">
                <a16:creationId xmlns:a16="http://schemas.microsoft.com/office/drawing/2014/main" id="{3D3CCA54-3C9D-CD4B-BDC5-82E148CB8643}"/>
              </a:ext>
            </a:extLst>
          </p:cNvPr>
          <p:cNvSpPr/>
          <p:nvPr/>
        </p:nvSpPr>
        <p:spPr>
          <a:xfrm>
            <a:off x="5375655" y="1621279"/>
            <a:ext cx="3096344" cy="1440160"/>
          </a:xfrm>
          <a:prstGeom prst="wedgeEllipseCallout">
            <a:avLst>
              <a:gd name="adj1" fmla="val -78390"/>
              <a:gd name="adj2" fmla="val 84"/>
            </a:avLst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GB" sz="20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Llanon</a:t>
            </a:r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ger</a:t>
            </a:r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Llanelli.</a:t>
            </a:r>
            <a:b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1600" i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Llanon</a:t>
            </a:r>
            <a:r>
              <a:rPr lang="en-GB" sz="1600" i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is near Llanelli.</a:t>
            </a:r>
            <a:endParaRPr lang="cy-GB" sz="2000" i="1" dirty="0">
              <a:solidFill>
                <a:schemeClr val="tx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7" name="Oval Callout 6">
            <a:extLst>
              <a:ext uri="{FF2B5EF4-FFF2-40B4-BE49-F238E27FC236}">
                <a16:creationId xmlns:a16="http://schemas.microsoft.com/office/drawing/2014/main" id="{DEDF8E86-D124-D944-A443-5D5BE89EF411}"/>
              </a:ext>
            </a:extLst>
          </p:cNvPr>
          <p:cNvSpPr/>
          <p:nvPr/>
        </p:nvSpPr>
        <p:spPr>
          <a:xfrm>
            <a:off x="1301420" y="2846282"/>
            <a:ext cx="3096344" cy="1296144"/>
          </a:xfrm>
          <a:prstGeom prst="wedgeEllipseCallout">
            <a:avLst>
              <a:gd name="adj1" fmla="val 78664"/>
              <a:gd name="adj2" fmla="val -20225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Aberafon</a:t>
            </a:r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1400" i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is Aberavon?</a:t>
            </a:r>
            <a:r>
              <a:rPr lang="en-GB" sz="1050" i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endParaRPr lang="cy-GB" sz="2000" i="1" dirty="0">
              <a:solidFill>
                <a:schemeClr val="tx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AF616A44-A1EC-A446-9A99-B44EA2462410}"/>
              </a:ext>
            </a:extLst>
          </p:cNvPr>
          <p:cNvSpPr/>
          <p:nvPr/>
        </p:nvSpPr>
        <p:spPr>
          <a:xfrm>
            <a:off x="5067137" y="3020008"/>
            <a:ext cx="3672408" cy="1868145"/>
          </a:xfrm>
          <a:prstGeom prst="wedgeEllipseCallout">
            <a:avLst>
              <a:gd name="adj1" fmla="val -63440"/>
              <a:gd name="adj2" fmla="val -16994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</a:t>
            </a:r>
            <a:r>
              <a:rPr lang="en-GB" sz="20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Aberafon</a:t>
            </a:r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rhwng</a:t>
            </a:r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Port Talbot ac Abertawe.</a:t>
            </a:r>
            <a:b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1600" i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Aberavon is between Port Talbot and Swansea.</a:t>
            </a:r>
            <a:endParaRPr lang="cy-GB" sz="2000" i="1" dirty="0">
              <a:solidFill>
                <a:schemeClr val="tx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937C55C7-30B5-DE4E-AE7B-82666647BFEF}"/>
              </a:ext>
            </a:extLst>
          </p:cNvPr>
          <p:cNvSpPr/>
          <p:nvPr/>
        </p:nvSpPr>
        <p:spPr>
          <a:xfrm>
            <a:off x="202646" y="4254145"/>
            <a:ext cx="3649274" cy="1440160"/>
          </a:xfrm>
          <a:prstGeom prst="wedgeEllipseCallout">
            <a:avLst>
              <a:gd name="adj1" fmla="val 78664"/>
              <a:gd name="adj2" fmla="val -20225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Pen-y-</a:t>
            </a:r>
            <a:r>
              <a:rPr lang="en-GB" sz="2000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bont</a:t>
            </a:r>
            <a: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sz="2000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1600" i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is </a:t>
            </a:r>
            <a:r>
              <a:rPr lang="en-GB" sz="1600" i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Brigdend</a:t>
            </a:r>
            <a:r>
              <a:rPr lang="en-GB" sz="1600" i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?.</a:t>
            </a:r>
            <a:endParaRPr lang="cy-GB" sz="1600" i="1" dirty="0">
              <a:solidFill>
                <a:schemeClr val="tx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DB838160-13C5-CA4E-A61C-2A0FB844ECC8}"/>
              </a:ext>
            </a:extLst>
          </p:cNvPr>
          <p:cNvSpPr/>
          <p:nvPr/>
        </p:nvSpPr>
        <p:spPr>
          <a:xfrm>
            <a:off x="5044003" y="4888153"/>
            <a:ext cx="3695542" cy="1440160"/>
          </a:xfrm>
          <a:prstGeom prst="wedgeEllipseCallout">
            <a:avLst>
              <a:gd name="adj1" fmla="val -75766"/>
              <a:gd name="adj2" fmla="val -34548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 Pen-y-</a:t>
            </a:r>
            <a:r>
              <a:rPr lang="en-GB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bont</a:t>
            </a:r>
            <a:r>
              <a:rPr lang="en-GB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ar</a:t>
            </a:r>
            <a:r>
              <a:rPr lang="en-GB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  <a:r>
              <a:rPr lang="en-GB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ffordd</a:t>
            </a:r>
            <a:r>
              <a:rPr lang="en-GB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</a:t>
            </a:r>
            <a:r>
              <a:rPr lang="en-GB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Gaerdydd</a:t>
            </a:r>
            <a:r>
              <a:rPr lang="en-GB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.</a:t>
            </a:r>
            <a:br>
              <a:rPr lang="en-GB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br>
              <a:rPr lang="en-GB" b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1200" i="1" dirty="0">
                <a:solidFill>
                  <a:schemeClr val="tx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Bridgend is on the way to Cardiff.</a:t>
            </a:r>
            <a:endParaRPr lang="cy-GB" i="1" dirty="0">
              <a:solidFill>
                <a:schemeClr val="tx1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50F7A24-A22F-7449-B182-83E20C0033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79410" y="276745"/>
            <a:ext cx="812800" cy="8128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3C7B598-5D49-064D-9FC4-149BFEB8EB7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93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5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51520" y="620688"/>
            <a:ext cx="8712968" cy="30469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8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 y wlad</a:t>
            </a:r>
          </a:p>
          <a:p>
            <a:pPr algn="ctr"/>
            <a:endParaRPr lang="cy-GB" sz="4000" b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cy-GB" sz="66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In the countryside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0284971-5AA2-E547-9661-D6B3D10C01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80312" y="1124744"/>
            <a:ext cx="812800" cy="812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D95EC38-F59E-2140-8885-174C0FBF374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8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5266841"/>
              </p:ext>
            </p:extLst>
          </p:nvPr>
        </p:nvGraphicFramePr>
        <p:xfrm>
          <a:off x="467544" y="620688"/>
          <a:ext cx="8208912" cy="38164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3735731146"/>
                    </a:ext>
                  </a:extLst>
                </a:gridCol>
              </a:tblGrid>
              <a:tr h="1224135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capel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eglwys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afon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96144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cae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/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caeau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llwybr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cerdded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pentref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96144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pont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Neuadd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Bentref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fferm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/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ffermydd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14A6E1-77E5-4647-A1D7-57F86D0B14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65600" y="4797152"/>
            <a:ext cx="812800" cy="812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E4CD4A0-1057-4347-90E5-474F189A1F5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24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6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1445475"/>
              </p:ext>
            </p:extLst>
          </p:nvPr>
        </p:nvGraphicFramePr>
        <p:xfrm>
          <a:off x="467544" y="188560"/>
          <a:ext cx="8208912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3735731146"/>
                    </a:ext>
                  </a:extLst>
                </a:gridCol>
              </a:tblGrid>
              <a:tr h="1296144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96145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8873059"/>
                  </a:ext>
                </a:extLst>
              </a:tr>
              <a:tr h="1296145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6266729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FD2E10F7-267D-AD4F-96BC-5AC7EF0490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895"/>
          <a:stretch/>
        </p:blipFill>
        <p:spPr>
          <a:xfrm>
            <a:off x="856188" y="332656"/>
            <a:ext cx="1944216" cy="16546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7663FF-FA9E-4848-A654-C02FDBA607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168" y="2217537"/>
            <a:ext cx="2375198" cy="170276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701283E-D650-1249-935B-EEB424A7E70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6050"/>
          <a:stretch/>
        </p:blipFill>
        <p:spPr>
          <a:xfrm>
            <a:off x="3902226" y="335227"/>
            <a:ext cx="1224136" cy="16494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8123742-8E75-7947-8972-C7C4F518E3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57367" y="332656"/>
            <a:ext cx="1628800" cy="16288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8FCAB41-0FCA-1E4B-B551-C993730E9C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2345" y="4173812"/>
            <a:ext cx="2399308" cy="159830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898A7AE-395F-9D48-B9FB-AB1CFA27FBE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911" y="2256231"/>
            <a:ext cx="2520280" cy="170276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067E2E4-6D3F-F040-BEF3-0970CE7C9E5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27970" y="2202102"/>
            <a:ext cx="2488059" cy="170276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938BB1A-E11F-CD46-82C6-153682CF49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911" y="4228418"/>
            <a:ext cx="2433472" cy="136815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13285D8-1961-1E4E-84CD-C5EA516CFCD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09010" y="4189247"/>
            <a:ext cx="2525514" cy="168641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1DE5EBF-7EC6-564B-9EE7-6E7161FCCCC1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1355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51520" y="620688"/>
            <a:ext cx="8712968" cy="30469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8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Ar lan y môr</a:t>
            </a:r>
          </a:p>
          <a:p>
            <a:pPr algn="ctr"/>
            <a:endParaRPr lang="cy-GB" sz="4000" b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cy-GB" sz="66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By the seaside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227203-B07E-FC42-9BB3-AECBEBEF26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92280" y="1556792"/>
            <a:ext cx="812800" cy="812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D7BB726-CA2D-DE4D-822B-EE9C3D3E56F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60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5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8527606"/>
              </p:ext>
            </p:extLst>
          </p:nvPr>
        </p:nvGraphicFramePr>
        <p:xfrm>
          <a:off x="467544" y="620688"/>
          <a:ext cx="8208912" cy="38164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3735731146"/>
                    </a:ext>
                  </a:extLst>
                </a:gridCol>
              </a:tblGrid>
              <a:tr h="1224135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maes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carafannau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traeth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clogwyn</a:t>
                      </a: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96144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siop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hufen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iâ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llwybr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cerdded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pentref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96144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harbwr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stryd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siop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sglodion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25873B-0C05-1E45-B0F6-C6F8AB8F6E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65600" y="4869160"/>
            <a:ext cx="812800" cy="812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4161F85-078C-4345-833E-4560E0C9328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6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02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467544" y="620688"/>
          <a:ext cx="8208912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3735731146"/>
                    </a:ext>
                  </a:extLst>
                </a:gridCol>
              </a:tblGrid>
              <a:tr h="1296144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96145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8873059"/>
                  </a:ext>
                </a:extLst>
              </a:tr>
              <a:tr h="1296145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6266729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14080326-49AB-764B-AB4F-02F79AFFFC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764704"/>
            <a:ext cx="2493376" cy="165618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F868468-AE22-1947-9A67-6D6C8606EB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9872" y="692696"/>
            <a:ext cx="2304256" cy="172819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9B16F1C-3035-C149-A68F-E1E46D95B8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5988" y="688386"/>
            <a:ext cx="2411760" cy="180882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0296F9D-CBA1-154A-B14F-935BEEDFFA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672" y="2585508"/>
            <a:ext cx="2304256" cy="173265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1A41F56-DBF4-9644-B35A-0ABC864E34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1726" y="2693797"/>
            <a:ext cx="2400548" cy="159520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C34DCE9-1196-774A-AAC1-AF48E9B997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5988" y="2875773"/>
            <a:ext cx="2496276" cy="115212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1650F04-5B63-EF48-8607-257DF6B1A4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712" y="4545292"/>
            <a:ext cx="2323216" cy="174241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42F8659-19E5-7F4B-8C7F-76ECB519C17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19872" y="4523402"/>
            <a:ext cx="2352402" cy="176430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8CC616D-F23A-7D41-BAB7-0BF82F1E870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33135" y="4545292"/>
            <a:ext cx="2398645" cy="1779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164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51520" y="620688"/>
            <a:ext cx="8712968" cy="30469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8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Yn y dref</a:t>
            </a:r>
          </a:p>
          <a:p>
            <a:pPr algn="ctr"/>
            <a:endParaRPr lang="cy-GB" sz="4000" b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cy-GB" sz="66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In the town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19BDF9-11A5-1644-B0B0-DD59160733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092280" y="1484784"/>
            <a:ext cx="812800" cy="812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CEE9117-689A-A149-BB4A-EFA0B6FE45F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320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8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7526758"/>
              </p:ext>
            </p:extLst>
          </p:nvPr>
        </p:nvGraphicFramePr>
        <p:xfrm>
          <a:off x="467544" y="620688"/>
          <a:ext cx="8208912" cy="5112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3735731146"/>
                    </a:ext>
                  </a:extLst>
                </a:gridCol>
              </a:tblGrid>
              <a:tr h="1224135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capel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eglwys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siop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</a:t>
                      </a:r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ddillad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96144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popty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banc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Swyddfa’r</a:t>
                      </a:r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 Post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96144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llyfrgell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fferyllfa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tafarn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96145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archfarchnad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 err="1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caffi</a:t>
                      </a:r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r>
                        <a:rPr lang="en-GB" sz="2400" b="1" u="sng" dirty="0">
                          <a:solidFill>
                            <a:schemeClr val="tx1"/>
                          </a:solidFill>
                          <a:latin typeface="Segoe Print" panose="02000600000000000000" pitchFamily="2" charset="0"/>
                        </a:rPr>
                        <a:t>castell</a:t>
                      </a: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8873059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C2FE953-BA0C-6245-B1BB-7EE8E74FB8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65600" y="5372277"/>
            <a:ext cx="812800" cy="812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C1BF90B-1F16-F54A-8A1D-CEA8396266D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659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68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467544" y="620688"/>
          <a:ext cx="82089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3735731146"/>
                    </a:ext>
                  </a:extLst>
                </a:gridCol>
              </a:tblGrid>
              <a:tr h="1296144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96145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8873059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FD2E10F7-267D-AD4F-96BC-5AC7EF0490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895"/>
          <a:stretch/>
        </p:blipFill>
        <p:spPr>
          <a:xfrm>
            <a:off x="755576" y="764704"/>
            <a:ext cx="1944216" cy="16546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7663FF-FA9E-4848-A654-C02FDBA607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168" y="2629971"/>
            <a:ext cx="2375198" cy="170276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1FBE57-1FA9-5B42-9A14-F822F72B57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884" y="2660981"/>
            <a:ext cx="2142232" cy="16066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4D97899-BE27-7E4D-8C8D-62996F00D4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3568" y="2661516"/>
            <a:ext cx="2393456" cy="16712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EE09DE4-30B6-4D49-B1CE-C0152D0BA76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10856"/>
          <a:stretch/>
        </p:blipFill>
        <p:spPr>
          <a:xfrm>
            <a:off x="3275856" y="781680"/>
            <a:ext cx="2520280" cy="165216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0EBBD79-FC19-7143-8400-F07C5EFDD3B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84167" y="764704"/>
            <a:ext cx="2474213" cy="165463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32F880D-D951-6643-9121-ED0E826F8CE2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3887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1550714"/>
              </p:ext>
            </p:extLst>
          </p:nvPr>
        </p:nvGraphicFramePr>
        <p:xfrm>
          <a:off x="467544" y="620688"/>
          <a:ext cx="8208912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6304">
                  <a:extLst>
                    <a:ext uri="{9D8B030D-6E8A-4147-A177-3AD203B41FA5}">
                      <a16:colId xmlns:a16="http://schemas.microsoft.com/office/drawing/2014/main" val="3735731146"/>
                    </a:ext>
                  </a:extLst>
                </a:gridCol>
              </a:tblGrid>
              <a:tr h="1224135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96144"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400" b="1" u="sng" dirty="0">
                        <a:solidFill>
                          <a:schemeClr val="tx1"/>
                        </a:solidFill>
                        <a:latin typeface="Segoe Print" panose="02000600000000000000" pitchFamily="2" charset="0"/>
                      </a:endParaRPr>
                    </a:p>
                  </a:txBody>
                  <a:tcPr>
                    <a:lnL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EF3498C6-49E8-5147-96DD-E22461E157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836712"/>
            <a:ext cx="2540000" cy="1905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9436D35-C629-C344-BCB0-9EE898F9F5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7864" y="908720"/>
            <a:ext cx="2492395" cy="16561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166E862-D02E-BB41-AFAC-6312C876B9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123" y="3171978"/>
            <a:ext cx="2514429" cy="188582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59041B5-F42D-0F40-9F06-860C5F5E5E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9912" y="2996952"/>
            <a:ext cx="1545636" cy="206084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17D2C3-7639-7B45-95FA-3CAC0B7C3B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8570" y="836712"/>
            <a:ext cx="2351861" cy="176175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D97E29A-83C2-DE47-A2A9-FBFDBA7BD2D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6723" y="3168530"/>
            <a:ext cx="2601384" cy="187220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7E8551D-6373-FA43-945F-409D33D10B5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2498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51520" y="620688"/>
            <a:ext cx="8712968" cy="437042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y-GB" sz="5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Gweithgaredd / Activity: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Rhowch gerdyn llun </a:t>
            </a:r>
            <a:r>
              <a:rPr lang="cy-GB" sz="32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neu</a:t>
            </a:r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enw i bob disgybl.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Gofynnwch iddyn nhw ddod o hyd i’w partner.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endParaRPr lang="cy-GB" sz="3200" b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Give every child a picture card </a:t>
            </a:r>
            <a:r>
              <a:rPr lang="cy-GB" sz="32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or</a:t>
            </a:r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a place name.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Ask them to find their partner.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endParaRPr lang="cy-GB" sz="3200" b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cy-GB" sz="32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Mwynhewch / Enjoy!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0E91FF-2637-6745-87EF-0C794A051B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583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4D336C-5087-46A9-A30A-C04EEAF5BCCE}"/>
              </a:ext>
            </a:extLst>
          </p:cNvPr>
          <p:cNvSpPr txBox="1"/>
          <p:nvPr/>
        </p:nvSpPr>
        <p:spPr>
          <a:xfrm>
            <a:off x="251520" y="332656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capel</a:t>
            </a:r>
            <a:endParaRPr lang="en-GB" sz="6000" b="1" dirty="0"/>
          </a:p>
          <a:p>
            <a:pPr algn="ctr"/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34455C-E4F2-4936-9F0F-32E8A37726DE}"/>
              </a:ext>
            </a:extLst>
          </p:cNvPr>
          <p:cNvSpPr txBox="1"/>
          <p:nvPr/>
        </p:nvSpPr>
        <p:spPr>
          <a:xfrm>
            <a:off x="251520" y="2459504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eglwys</a:t>
            </a:r>
            <a:r>
              <a:rPr lang="en-GB" sz="6000" b="1" dirty="0"/>
              <a:t> </a:t>
            </a:r>
          </a:p>
          <a:p>
            <a:pPr algn="ctr"/>
            <a:endParaRPr lang="en-GB" sz="6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31435A-F20F-4A2C-AE27-76D02AE4C87A}"/>
              </a:ext>
            </a:extLst>
          </p:cNvPr>
          <p:cNvSpPr txBox="1"/>
          <p:nvPr/>
        </p:nvSpPr>
        <p:spPr>
          <a:xfrm>
            <a:off x="251520" y="4586352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llyfrgell</a:t>
            </a:r>
            <a:endParaRPr lang="en-GB" sz="6000" b="1" dirty="0"/>
          </a:p>
          <a:p>
            <a:pPr algn="ctr"/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1292626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4D336C-5087-46A9-A30A-C04EEAF5BCCE}"/>
              </a:ext>
            </a:extLst>
          </p:cNvPr>
          <p:cNvSpPr txBox="1"/>
          <p:nvPr/>
        </p:nvSpPr>
        <p:spPr>
          <a:xfrm>
            <a:off x="251520" y="332656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/>
              <a:t>banc</a:t>
            </a:r>
          </a:p>
          <a:p>
            <a:pPr algn="ctr"/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34455C-E4F2-4936-9F0F-32E8A37726DE}"/>
              </a:ext>
            </a:extLst>
          </p:cNvPr>
          <p:cNvSpPr txBox="1"/>
          <p:nvPr/>
        </p:nvSpPr>
        <p:spPr>
          <a:xfrm>
            <a:off x="251520" y="2459504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fferyllfa</a:t>
            </a:r>
            <a:r>
              <a:rPr lang="en-GB" sz="6000" b="1" dirty="0"/>
              <a:t> </a:t>
            </a:r>
          </a:p>
          <a:p>
            <a:pPr algn="ctr"/>
            <a:endParaRPr lang="en-GB" sz="6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31435A-F20F-4A2C-AE27-76D02AE4C87A}"/>
              </a:ext>
            </a:extLst>
          </p:cNvPr>
          <p:cNvSpPr txBox="1"/>
          <p:nvPr/>
        </p:nvSpPr>
        <p:spPr>
          <a:xfrm>
            <a:off x="251520" y="4586352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popty</a:t>
            </a:r>
            <a:endParaRPr lang="en-GB" sz="6000" b="1" dirty="0"/>
          </a:p>
          <a:p>
            <a:pPr algn="ctr"/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29524128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4D336C-5087-46A9-A30A-C04EEAF5BCCE}"/>
              </a:ext>
            </a:extLst>
          </p:cNvPr>
          <p:cNvSpPr txBox="1"/>
          <p:nvPr/>
        </p:nvSpPr>
        <p:spPr>
          <a:xfrm>
            <a:off x="251520" y="332656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Swyddfa’r</a:t>
            </a:r>
            <a:r>
              <a:rPr lang="en-GB" sz="6000" b="1" dirty="0"/>
              <a:t> Post</a:t>
            </a:r>
          </a:p>
          <a:p>
            <a:pPr algn="ctr"/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34455C-E4F2-4936-9F0F-32E8A37726DE}"/>
              </a:ext>
            </a:extLst>
          </p:cNvPr>
          <p:cNvSpPr txBox="1"/>
          <p:nvPr/>
        </p:nvSpPr>
        <p:spPr>
          <a:xfrm>
            <a:off x="251520" y="2459504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/>
              <a:t> </a:t>
            </a:r>
          </a:p>
          <a:p>
            <a:pPr algn="ctr"/>
            <a:r>
              <a:rPr lang="en-GB" sz="6000" b="1" dirty="0" err="1"/>
              <a:t>archfarchnad</a:t>
            </a:r>
            <a:endParaRPr lang="en-GB" sz="6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31435A-F20F-4A2C-AE27-76D02AE4C87A}"/>
              </a:ext>
            </a:extLst>
          </p:cNvPr>
          <p:cNvSpPr txBox="1"/>
          <p:nvPr/>
        </p:nvSpPr>
        <p:spPr>
          <a:xfrm>
            <a:off x="251520" y="4586352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GB" sz="6000" b="1" dirty="0"/>
          </a:p>
          <a:p>
            <a:pPr algn="ctr"/>
            <a:r>
              <a:rPr lang="en-GB" sz="6000" b="1" dirty="0" err="1"/>
              <a:t>tafarn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0814444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14D336C-5087-46A9-A30A-C04EEAF5BCCE}"/>
              </a:ext>
            </a:extLst>
          </p:cNvPr>
          <p:cNvSpPr txBox="1"/>
          <p:nvPr/>
        </p:nvSpPr>
        <p:spPr>
          <a:xfrm>
            <a:off x="251520" y="332656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/>
              <a:t>castell</a:t>
            </a:r>
          </a:p>
          <a:p>
            <a:pPr algn="ctr"/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34455C-E4F2-4936-9F0F-32E8A37726DE}"/>
              </a:ext>
            </a:extLst>
          </p:cNvPr>
          <p:cNvSpPr txBox="1"/>
          <p:nvPr/>
        </p:nvSpPr>
        <p:spPr>
          <a:xfrm>
            <a:off x="251520" y="2459504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/>
              <a:t> </a:t>
            </a:r>
            <a:r>
              <a:rPr lang="en-GB" sz="6000" b="1" dirty="0" err="1"/>
              <a:t>caffi</a:t>
            </a:r>
            <a:endParaRPr lang="en-GB" sz="6000" b="1" dirty="0"/>
          </a:p>
          <a:p>
            <a:pPr algn="ctr"/>
            <a:endParaRPr lang="en-GB" sz="60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31435A-F20F-4A2C-AE27-76D02AE4C87A}"/>
              </a:ext>
            </a:extLst>
          </p:cNvPr>
          <p:cNvSpPr txBox="1"/>
          <p:nvPr/>
        </p:nvSpPr>
        <p:spPr>
          <a:xfrm>
            <a:off x="251520" y="4586352"/>
            <a:ext cx="8712968" cy="1938992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/>
              <a:t>siop</a:t>
            </a:r>
            <a:r>
              <a:rPr lang="en-GB" sz="6000" b="1" dirty="0"/>
              <a:t> </a:t>
            </a:r>
            <a:r>
              <a:rPr lang="en-GB" sz="6000" b="1" dirty="0" err="1"/>
              <a:t>ddillad</a:t>
            </a:r>
            <a:endParaRPr lang="en-GB" sz="6000" b="1" dirty="0"/>
          </a:p>
          <a:p>
            <a:pPr algn="ctr"/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16086649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E37AF66-E465-C446-B52C-463ADE38A5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4083"/>
          <a:stretch/>
        </p:blipFill>
        <p:spPr>
          <a:xfrm>
            <a:off x="539552" y="260648"/>
            <a:ext cx="8136904" cy="617730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681980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D873F3D-7E5C-864D-B878-91D5FCC5F0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394545"/>
            <a:ext cx="8208912" cy="606891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1697577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7729FD2-B9A5-604F-8881-B47E06C05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242646"/>
            <a:ext cx="8424936" cy="631870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267921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6EA0AF3-81CF-474B-AE53-27EF95538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462523"/>
            <a:ext cx="8476680" cy="591880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438486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144A04E-D06C-0F46-87F0-93E6786BE1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0824"/>
          <a:stretch/>
        </p:blipFill>
        <p:spPr>
          <a:xfrm>
            <a:off x="251520" y="393700"/>
            <a:ext cx="8447980" cy="598762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853487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2D47E04-9953-A64F-8F5C-F21A2509D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000" y="711200"/>
            <a:ext cx="8128000" cy="543560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113509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A74FC91-4612-8B45-8C39-6C3E287114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2174"/>
          <a:stretch/>
        </p:blipFill>
        <p:spPr>
          <a:xfrm>
            <a:off x="395536" y="404664"/>
            <a:ext cx="8280920" cy="545460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5829188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171FC4E-86C8-334E-91E7-45ED4F947E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260648"/>
            <a:ext cx="8496944" cy="636498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616531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017D289-BD7F-F145-916B-971B019522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19" y="558062"/>
            <a:ext cx="8655079" cy="575125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5311315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7999ECD-EF4E-7542-914D-0692060483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371388"/>
            <a:ext cx="8352928" cy="601157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9814297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8513D6D-241C-F442-B380-69C7C49FFE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260648"/>
            <a:ext cx="8280920" cy="621069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3826331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7B4E777-D31B-A042-B1F7-7C7BB2556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6" y="260647"/>
            <a:ext cx="4824536" cy="643271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2234173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A08C39B-2568-6443-BE12-8AF552816F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52" r="13735"/>
          <a:stretch/>
        </p:blipFill>
        <p:spPr>
          <a:xfrm>
            <a:off x="31513" y="-10122"/>
            <a:ext cx="9144000" cy="6868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875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4583</TotalTime>
  <Words>333</Words>
  <Application>Microsoft Macintosh PowerPoint</Application>
  <PresentationFormat>On-screen Show (4:3)</PresentationFormat>
  <Paragraphs>197</Paragraphs>
  <Slides>32</Slides>
  <Notes>5</Notes>
  <HiddenSlides>0</HiddenSlides>
  <MMClips>8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Arial</vt:lpstr>
      <vt:lpstr>Calibri</vt:lpstr>
      <vt:lpstr>Calibri Light</vt:lpstr>
      <vt:lpstr>Noteworthy Light</vt:lpstr>
      <vt:lpstr>Segoe Print</vt:lpstr>
      <vt:lpstr>Office Theme</vt:lpstr>
      <vt:lpstr>PowerPoint Presentation</vt:lpstr>
      <vt:lpstr>PowerPoint Presentation</vt:lpstr>
      <vt:lpstr>Geirfa ddefnyddiol            Useful vocabulary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Ceredigion County Council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Ysgol Gynradd Llannon</dc:title>
  <dc:creator>Nia Evans</dc:creator>
  <cp:lastModifiedBy>Nia Evans</cp:lastModifiedBy>
  <cp:revision>219</cp:revision>
  <cp:lastPrinted>2019-11-26T19:20:22Z</cp:lastPrinted>
  <dcterms:created xsi:type="dcterms:W3CDTF">2018-09-12T14:09:19Z</dcterms:created>
  <dcterms:modified xsi:type="dcterms:W3CDTF">2021-12-01T17:22:12Z</dcterms:modified>
</cp:coreProperties>
</file>