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78" r:id="rId5"/>
    <p:sldId id="279" r:id="rId6"/>
    <p:sldId id="267" r:id="rId7"/>
    <p:sldId id="274" r:id="rId8"/>
    <p:sldId id="276" r:id="rId9"/>
    <p:sldId id="277" r:id="rId10"/>
    <p:sldId id="262" r:id="rId11"/>
    <p:sldId id="273" r:id="rId12"/>
    <p:sldId id="275" r:id="rId13"/>
    <p:sldId id="272" r:id="rId14"/>
    <p:sldId id="266" r:id="rId15"/>
    <p:sldId id="268" r:id="rId16"/>
    <p:sldId id="269" r:id="rId17"/>
    <p:sldId id="270" r:id="rId18"/>
    <p:sldId id="271"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00"/>
    <p:restoredTop sz="94557"/>
  </p:normalViewPr>
  <p:slideViewPr>
    <p:cSldViewPr snapToGrid="0" snapToObjects="1">
      <p:cViewPr varScale="1">
        <p:scale>
          <a:sx n="74" d="100"/>
          <a:sy n="74" d="100"/>
        </p:scale>
        <p:origin x="192"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svg"/><Relationship Id="rId1" Type="http://schemas.openxmlformats.org/officeDocument/2006/relationships/image" Target="../media/image12.png"/><Relationship Id="rId6" Type="http://schemas.openxmlformats.org/officeDocument/2006/relationships/image" Target="../media/image11.svg"/><Relationship Id="rId5" Type="http://schemas.openxmlformats.org/officeDocument/2006/relationships/image" Target="../media/image14.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19.svg"/><Relationship Id="rId1" Type="http://schemas.openxmlformats.org/officeDocument/2006/relationships/image" Target="../media/image26.png"/><Relationship Id="rId6" Type="http://schemas.openxmlformats.org/officeDocument/2006/relationships/image" Target="../media/image23.svg"/><Relationship Id="rId5" Type="http://schemas.openxmlformats.org/officeDocument/2006/relationships/image" Target="../media/image2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79E5F5-9AAE-4AE0-95A9-71585003C7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B092206-79E7-411D-B993-DF126D40A991}">
      <dgm:prSet/>
      <dgm:spPr/>
      <dgm:t>
        <a:bodyPr/>
        <a:lstStyle/>
        <a:p>
          <a:r>
            <a:rPr lang="en-US" dirty="0">
              <a:latin typeface="Times New Roman" panose="02020603050405020304" pitchFamily="18" charset="0"/>
              <a:cs typeface="Times New Roman" panose="02020603050405020304" pitchFamily="18" charset="0"/>
            </a:rPr>
            <a:t>The university’s culture is to:</a:t>
          </a:r>
        </a:p>
      </dgm:t>
    </dgm:pt>
    <dgm:pt modelId="{B2B635EE-6226-4856-A7E5-DAAEABA691B5}" type="parTrans" cxnId="{9F3C55AB-760F-4CFC-AAFB-8823AA0F3B73}">
      <dgm:prSet/>
      <dgm:spPr/>
      <dgm:t>
        <a:bodyPr/>
        <a:lstStyle/>
        <a:p>
          <a:endParaRPr lang="en-US"/>
        </a:p>
      </dgm:t>
    </dgm:pt>
    <dgm:pt modelId="{9176911E-B92F-482C-8C92-5C52DB57AA85}" type="sibTrans" cxnId="{9F3C55AB-760F-4CFC-AAFB-8823AA0F3B73}">
      <dgm:prSet/>
      <dgm:spPr/>
      <dgm:t>
        <a:bodyPr/>
        <a:lstStyle/>
        <a:p>
          <a:endParaRPr lang="en-US"/>
        </a:p>
      </dgm:t>
    </dgm:pt>
    <dgm:pt modelId="{D741A576-43F2-4B7D-993C-B60F248F932C}">
      <dgm:prSet/>
      <dgm:spPr/>
      <dgm:t>
        <a:bodyPr/>
        <a:lstStyle/>
        <a:p>
          <a:r>
            <a:rPr lang="en-US" dirty="0">
              <a:latin typeface="Times New Roman" panose="02020603050405020304" pitchFamily="18" charset="0"/>
              <a:cs typeface="Times New Roman" panose="02020603050405020304" pitchFamily="18" charset="0"/>
            </a:rPr>
            <a:t>Primarily a teaching institution which puts student first. </a:t>
          </a:r>
        </a:p>
      </dgm:t>
    </dgm:pt>
    <dgm:pt modelId="{E40BC394-B583-40C6-84B7-98701F8711FF}" type="parTrans" cxnId="{37F6604C-DAA3-4FB0-8C32-9A30EA3F1532}">
      <dgm:prSet/>
      <dgm:spPr/>
      <dgm:t>
        <a:bodyPr/>
        <a:lstStyle/>
        <a:p>
          <a:endParaRPr lang="en-US"/>
        </a:p>
      </dgm:t>
    </dgm:pt>
    <dgm:pt modelId="{00A75136-C29F-46E3-9A75-3CB4B5E10492}" type="sibTrans" cxnId="{37F6604C-DAA3-4FB0-8C32-9A30EA3F1532}">
      <dgm:prSet/>
      <dgm:spPr/>
      <dgm:t>
        <a:bodyPr/>
        <a:lstStyle/>
        <a:p>
          <a:endParaRPr lang="en-US"/>
        </a:p>
      </dgm:t>
    </dgm:pt>
    <dgm:pt modelId="{954BFE50-70F5-416F-9DE7-84D2ED182350}">
      <dgm:prSet/>
      <dgm:spPr/>
      <dgm:t>
        <a:bodyPr/>
        <a:lstStyle/>
        <a:p>
          <a:r>
            <a:rPr lang="en-US" dirty="0">
              <a:latin typeface="Times New Roman" panose="02020603050405020304" pitchFamily="18" charset="0"/>
              <a:cs typeface="Times New Roman" panose="02020603050405020304" pitchFamily="18" charset="0"/>
            </a:rPr>
            <a:t>Strong academic support to allow students to fulfil their potential </a:t>
          </a:r>
        </a:p>
      </dgm:t>
    </dgm:pt>
    <dgm:pt modelId="{3C2B3F43-654E-4D82-AB8F-B1F5ED15B304}" type="parTrans" cxnId="{C6519DA5-AE6D-4539-A2B5-1B44A6D9EE2C}">
      <dgm:prSet/>
      <dgm:spPr/>
      <dgm:t>
        <a:bodyPr/>
        <a:lstStyle/>
        <a:p>
          <a:endParaRPr lang="en-US"/>
        </a:p>
      </dgm:t>
    </dgm:pt>
    <dgm:pt modelId="{1525FC59-9F1B-4395-984E-0D386D6E73F5}" type="sibTrans" cxnId="{C6519DA5-AE6D-4539-A2B5-1B44A6D9EE2C}">
      <dgm:prSet/>
      <dgm:spPr/>
      <dgm:t>
        <a:bodyPr/>
        <a:lstStyle/>
        <a:p>
          <a:endParaRPr lang="en-US"/>
        </a:p>
      </dgm:t>
    </dgm:pt>
    <dgm:pt modelId="{DB47EA19-3642-412D-8B24-691CF7605EA5}">
      <dgm:prSet/>
      <dgm:spPr/>
      <dgm:t>
        <a:bodyPr/>
        <a:lstStyle/>
        <a:p>
          <a:r>
            <a:rPr lang="en-US" dirty="0">
              <a:latin typeface="Times New Roman" panose="02020603050405020304" pitchFamily="18" charset="0"/>
              <a:cs typeface="Times New Roman" panose="02020603050405020304" pitchFamily="18" charset="0"/>
            </a:rPr>
            <a:t>A learning environment that is welcoming, inclusive, supportive and secure </a:t>
          </a:r>
        </a:p>
      </dgm:t>
    </dgm:pt>
    <dgm:pt modelId="{CD2DD5EE-364E-4C91-B80C-527925DC1240}" type="parTrans" cxnId="{8507BCF4-5B04-404E-832D-05C079E18D84}">
      <dgm:prSet/>
      <dgm:spPr/>
      <dgm:t>
        <a:bodyPr/>
        <a:lstStyle/>
        <a:p>
          <a:endParaRPr lang="en-US"/>
        </a:p>
      </dgm:t>
    </dgm:pt>
    <dgm:pt modelId="{23DCDF67-D8E8-4988-BD89-6DEFDA0D92DC}" type="sibTrans" cxnId="{8507BCF4-5B04-404E-832D-05C079E18D84}">
      <dgm:prSet/>
      <dgm:spPr/>
      <dgm:t>
        <a:bodyPr/>
        <a:lstStyle/>
        <a:p>
          <a:endParaRPr lang="en-US"/>
        </a:p>
      </dgm:t>
    </dgm:pt>
    <dgm:pt modelId="{B4385441-A9AE-C740-92B3-96892D6E056E}" type="pres">
      <dgm:prSet presAssocID="{6D79E5F5-9AAE-4AE0-95A9-71585003C746}" presName="linear" presStyleCnt="0">
        <dgm:presLayoutVars>
          <dgm:animLvl val="lvl"/>
          <dgm:resizeHandles val="exact"/>
        </dgm:presLayoutVars>
      </dgm:prSet>
      <dgm:spPr/>
    </dgm:pt>
    <dgm:pt modelId="{CF953DFC-5AEB-504C-81D4-F94C6BD84001}" type="pres">
      <dgm:prSet presAssocID="{2B092206-79E7-411D-B993-DF126D40A991}" presName="parentText" presStyleLbl="node1" presStyleIdx="0" presStyleCnt="4">
        <dgm:presLayoutVars>
          <dgm:chMax val="0"/>
          <dgm:bulletEnabled val="1"/>
        </dgm:presLayoutVars>
      </dgm:prSet>
      <dgm:spPr/>
    </dgm:pt>
    <dgm:pt modelId="{1DE80555-D89D-0D40-9E54-9BB1013A8239}" type="pres">
      <dgm:prSet presAssocID="{9176911E-B92F-482C-8C92-5C52DB57AA85}" presName="spacer" presStyleCnt="0"/>
      <dgm:spPr/>
    </dgm:pt>
    <dgm:pt modelId="{6486C777-DC1B-C845-9792-B33D4A4C1018}" type="pres">
      <dgm:prSet presAssocID="{D741A576-43F2-4B7D-993C-B60F248F932C}" presName="parentText" presStyleLbl="node1" presStyleIdx="1" presStyleCnt="4">
        <dgm:presLayoutVars>
          <dgm:chMax val="0"/>
          <dgm:bulletEnabled val="1"/>
        </dgm:presLayoutVars>
      </dgm:prSet>
      <dgm:spPr/>
    </dgm:pt>
    <dgm:pt modelId="{D5D81802-1514-9E4D-8309-22AEF54C3FC0}" type="pres">
      <dgm:prSet presAssocID="{00A75136-C29F-46E3-9A75-3CB4B5E10492}" presName="spacer" presStyleCnt="0"/>
      <dgm:spPr/>
    </dgm:pt>
    <dgm:pt modelId="{B56AD57E-1FE9-9342-9F1D-5758329A7059}" type="pres">
      <dgm:prSet presAssocID="{954BFE50-70F5-416F-9DE7-84D2ED182350}" presName="parentText" presStyleLbl="node1" presStyleIdx="2" presStyleCnt="4">
        <dgm:presLayoutVars>
          <dgm:chMax val="0"/>
          <dgm:bulletEnabled val="1"/>
        </dgm:presLayoutVars>
      </dgm:prSet>
      <dgm:spPr/>
    </dgm:pt>
    <dgm:pt modelId="{5BDE758C-03F6-9844-AF22-DBD5A5DA15AD}" type="pres">
      <dgm:prSet presAssocID="{1525FC59-9F1B-4395-984E-0D386D6E73F5}" presName="spacer" presStyleCnt="0"/>
      <dgm:spPr/>
    </dgm:pt>
    <dgm:pt modelId="{458073C1-301D-AC43-957D-4AE6C9532214}" type="pres">
      <dgm:prSet presAssocID="{DB47EA19-3642-412D-8B24-691CF7605EA5}" presName="parentText" presStyleLbl="node1" presStyleIdx="3" presStyleCnt="4">
        <dgm:presLayoutVars>
          <dgm:chMax val="0"/>
          <dgm:bulletEnabled val="1"/>
        </dgm:presLayoutVars>
      </dgm:prSet>
      <dgm:spPr/>
    </dgm:pt>
  </dgm:ptLst>
  <dgm:cxnLst>
    <dgm:cxn modelId="{E8039504-F99C-BE41-B494-4000E3A7D6B9}" type="presOf" srcId="{954BFE50-70F5-416F-9DE7-84D2ED182350}" destId="{B56AD57E-1FE9-9342-9F1D-5758329A7059}" srcOrd="0" destOrd="0" presId="urn:microsoft.com/office/officeart/2005/8/layout/vList2"/>
    <dgm:cxn modelId="{D2F3C408-7CDE-C247-8BFD-E95BB9E5EF79}" type="presOf" srcId="{D741A576-43F2-4B7D-993C-B60F248F932C}" destId="{6486C777-DC1B-C845-9792-B33D4A4C1018}" srcOrd="0" destOrd="0" presId="urn:microsoft.com/office/officeart/2005/8/layout/vList2"/>
    <dgm:cxn modelId="{CD69CC37-D5C3-9C44-8C02-977441C52009}" type="presOf" srcId="{2B092206-79E7-411D-B993-DF126D40A991}" destId="{CF953DFC-5AEB-504C-81D4-F94C6BD84001}" srcOrd="0" destOrd="0" presId="urn:microsoft.com/office/officeart/2005/8/layout/vList2"/>
    <dgm:cxn modelId="{37F6604C-DAA3-4FB0-8C32-9A30EA3F1532}" srcId="{6D79E5F5-9AAE-4AE0-95A9-71585003C746}" destId="{D741A576-43F2-4B7D-993C-B60F248F932C}" srcOrd="1" destOrd="0" parTransId="{E40BC394-B583-40C6-84B7-98701F8711FF}" sibTransId="{00A75136-C29F-46E3-9A75-3CB4B5E10492}"/>
    <dgm:cxn modelId="{D39DE64D-E6CD-974D-B4AE-1979F88CFCCF}" type="presOf" srcId="{DB47EA19-3642-412D-8B24-691CF7605EA5}" destId="{458073C1-301D-AC43-957D-4AE6C9532214}" srcOrd="0" destOrd="0" presId="urn:microsoft.com/office/officeart/2005/8/layout/vList2"/>
    <dgm:cxn modelId="{C6519DA5-AE6D-4539-A2B5-1B44A6D9EE2C}" srcId="{6D79E5F5-9AAE-4AE0-95A9-71585003C746}" destId="{954BFE50-70F5-416F-9DE7-84D2ED182350}" srcOrd="2" destOrd="0" parTransId="{3C2B3F43-654E-4D82-AB8F-B1F5ED15B304}" sibTransId="{1525FC59-9F1B-4395-984E-0D386D6E73F5}"/>
    <dgm:cxn modelId="{9F3C55AB-760F-4CFC-AAFB-8823AA0F3B73}" srcId="{6D79E5F5-9AAE-4AE0-95A9-71585003C746}" destId="{2B092206-79E7-411D-B993-DF126D40A991}" srcOrd="0" destOrd="0" parTransId="{B2B635EE-6226-4856-A7E5-DAAEABA691B5}" sibTransId="{9176911E-B92F-482C-8C92-5C52DB57AA85}"/>
    <dgm:cxn modelId="{A57E63F2-323F-7D42-BB0A-2BDE089DCDB8}" type="presOf" srcId="{6D79E5F5-9AAE-4AE0-95A9-71585003C746}" destId="{B4385441-A9AE-C740-92B3-96892D6E056E}" srcOrd="0" destOrd="0" presId="urn:microsoft.com/office/officeart/2005/8/layout/vList2"/>
    <dgm:cxn modelId="{8507BCF4-5B04-404E-832D-05C079E18D84}" srcId="{6D79E5F5-9AAE-4AE0-95A9-71585003C746}" destId="{DB47EA19-3642-412D-8B24-691CF7605EA5}" srcOrd="3" destOrd="0" parTransId="{CD2DD5EE-364E-4C91-B80C-527925DC1240}" sibTransId="{23DCDF67-D8E8-4988-BD89-6DEFDA0D92DC}"/>
    <dgm:cxn modelId="{B67DB8EF-0988-C645-9186-2637E87347C8}" type="presParOf" srcId="{B4385441-A9AE-C740-92B3-96892D6E056E}" destId="{CF953DFC-5AEB-504C-81D4-F94C6BD84001}" srcOrd="0" destOrd="0" presId="urn:microsoft.com/office/officeart/2005/8/layout/vList2"/>
    <dgm:cxn modelId="{3B4FAEEE-4D70-344E-91ED-C2F76534C1AE}" type="presParOf" srcId="{B4385441-A9AE-C740-92B3-96892D6E056E}" destId="{1DE80555-D89D-0D40-9E54-9BB1013A8239}" srcOrd="1" destOrd="0" presId="urn:microsoft.com/office/officeart/2005/8/layout/vList2"/>
    <dgm:cxn modelId="{EE7A868D-CB38-F74B-9725-501247750397}" type="presParOf" srcId="{B4385441-A9AE-C740-92B3-96892D6E056E}" destId="{6486C777-DC1B-C845-9792-B33D4A4C1018}" srcOrd="2" destOrd="0" presId="urn:microsoft.com/office/officeart/2005/8/layout/vList2"/>
    <dgm:cxn modelId="{87CC3609-062C-0D44-90A5-E6DFEB532F1B}" type="presParOf" srcId="{B4385441-A9AE-C740-92B3-96892D6E056E}" destId="{D5D81802-1514-9E4D-8309-22AEF54C3FC0}" srcOrd="3" destOrd="0" presId="urn:microsoft.com/office/officeart/2005/8/layout/vList2"/>
    <dgm:cxn modelId="{B4E3FF1A-1D26-B74D-A388-C609229D7ED1}" type="presParOf" srcId="{B4385441-A9AE-C740-92B3-96892D6E056E}" destId="{B56AD57E-1FE9-9342-9F1D-5758329A7059}" srcOrd="4" destOrd="0" presId="urn:microsoft.com/office/officeart/2005/8/layout/vList2"/>
    <dgm:cxn modelId="{11AF3E08-E6B7-FE4D-B8C3-37FD3D3896D1}" type="presParOf" srcId="{B4385441-A9AE-C740-92B3-96892D6E056E}" destId="{5BDE758C-03F6-9844-AF22-DBD5A5DA15AD}" srcOrd="5" destOrd="0" presId="urn:microsoft.com/office/officeart/2005/8/layout/vList2"/>
    <dgm:cxn modelId="{36656742-A9C0-2D4B-8CDB-9A5E4B66036E}" type="presParOf" srcId="{B4385441-A9AE-C740-92B3-96892D6E056E}" destId="{458073C1-301D-AC43-957D-4AE6C953221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3938CD-573F-4DD3-A6F9-6072120D2062}"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C814984E-42D0-4C11-AF73-631CE98C2C79}">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Roles and responsibilities </a:t>
          </a:r>
        </a:p>
      </dgm:t>
    </dgm:pt>
    <dgm:pt modelId="{5BE40918-949A-49B5-8784-6A3FD3C71B8D}" type="parTrans" cxnId="{F7BE287C-49FB-481E-98E7-D748C956223D}">
      <dgm:prSet/>
      <dgm:spPr/>
      <dgm:t>
        <a:bodyPr/>
        <a:lstStyle/>
        <a:p>
          <a:endParaRPr lang="en-US"/>
        </a:p>
      </dgm:t>
    </dgm:pt>
    <dgm:pt modelId="{1821635C-7957-4F25-A894-36D8E5006F70}" type="sibTrans" cxnId="{F7BE287C-49FB-481E-98E7-D748C956223D}">
      <dgm:prSet/>
      <dgm:spPr/>
      <dgm:t>
        <a:bodyPr/>
        <a:lstStyle/>
        <a:p>
          <a:endParaRPr lang="en-US"/>
        </a:p>
      </dgm:t>
    </dgm:pt>
    <dgm:pt modelId="{9E0EE988-FAAB-4C18-99EF-FF2971209217}">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Terms and conditions </a:t>
          </a:r>
        </a:p>
      </dgm:t>
    </dgm:pt>
    <dgm:pt modelId="{D4C23A77-B309-45F3-BB3E-EC83D020BCCE}" type="parTrans" cxnId="{726494BB-9936-4F2E-BCEF-F10CABAADA3D}">
      <dgm:prSet/>
      <dgm:spPr/>
      <dgm:t>
        <a:bodyPr/>
        <a:lstStyle/>
        <a:p>
          <a:endParaRPr lang="en-US"/>
        </a:p>
      </dgm:t>
    </dgm:pt>
    <dgm:pt modelId="{E2686479-3513-47CF-B5A2-49AF5DABFE9A}" type="sibTrans" cxnId="{726494BB-9936-4F2E-BCEF-F10CABAADA3D}">
      <dgm:prSet/>
      <dgm:spPr/>
      <dgm:t>
        <a:bodyPr/>
        <a:lstStyle/>
        <a:p>
          <a:endParaRPr lang="en-US"/>
        </a:p>
      </dgm:t>
    </dgm:pt>
    <dgm:pt modelId="{466576EF-10B2-41F8-88A9-1B074872AF06}">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Organizational support </a:t>
          </a:r>
        </a:p>
      </dgm:t>
    </dgm:pt>
    <dgm:pt modelId="{4DA21032-932F-4F65-B853-7DB6D91EDEA5}" type="parTrans" cxnId="{5B2E58C8-8903-4D9D-8D85-A7A5D165F732}">
      <dgm:prSet/>
      <dgm:spPr/>
      <dgm:t>
        <a:bodyPr/>
        <a:lstStyle/>
        <a:p>
          <a:endParaRPr lang="en-US"/>
        </a:p>
      </dgm:t>
    </dgm:pt>
    <dgm:pt modelId="{7347D66E-B5D2-4D2A-9E26-62F63CBF06C4}" type="sibTrans" cxnId="{5B2E58C8-8903-4D9D-8D85-A7A5D165F732}">
      <dgm:prSet/>
      <dgm:spPr/>
      <dgm:t>
        <a:bodyPr/>
        <a:lstStyle/>
        <a:p>
          <a:endParaRPr lang="en-US"/>
        </a:p>
      </dgm:t>
    </dgm:pt>
    <dgm:pt modelId="{E4B7D211-591B-4995-925A-AD68FDB6ADA6}" type="pres">
      <dgm:prSet presAssocID="{403938CD-573F-4DD3-A6F9-6072120D2062}" presName="root" presStyleCnt="0">
        <dgm:presLayoutVars>
          <dgm:dir/>
          <dgm:resizeHandles val="exact"/>
        </dgm:presLayoutVars>
      </dgm:prSet>
      <dgm:spPr/>
    </dgm:pt>
    <dgm:pt modelId="{1A17C1F8-928D-4562-880D-2FF1EF31DD8F}" type="pres">
      <dgm:prSet presAssocID="{C814984E-42D0-4C11-AF73-631CE98C2C79}" presName="compNode" presStyleCnt="0"/>
      <dgm:spPr/>
    </dgm:pt>
    <dgm:pt modelId="{467B41B2-36A6-42D4-9585-A3EAEE42E086}" type="pres">
      <dgm:prSet presAssocID="{C814984E-42D0-4C11-AF73-631CE98C2C79}" presName="iconBgRect" presStyleLbl="bgShp" presStyleIdx="0" presStyleCnt="3"/>
      <dgm:spPr/>
    </dgm:pt>
    <dgm:pt modelId="{FBFE964D-33CB-46A7-A85E-FB4CAF67E434}" type="pres">
      <dgm:prSet presAssocID="{C814984E-42D0-4C11-AF73-631CE98C2C7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C0EF908-C223-4581-8198-1847E4C25043}" type="pres">
      <dgm:prSet presAssocID="{C814984E-42D0-4C11-AF73-631CE98C2C79}" presName="spaceRect" presStyleCnt="0"/>
      <dgm:spPr/>
    </dgm:pt>
    <dgm:pt modelId="{D45C7BDA-9529-4DAF-9D01-52039DC50BB1}" type="pres">
      <dgm:prSet presAssocID="{C814984E-42D0-4C11-AF73-631CE98C2C79}" presName="textRect" presStyleLbl="revTx" presStyleIdx="0" presStyleCnt="3">
        <dgm:presLayoutVars>
          <dgm:chMax val="1"/>
          <dgm:chPref val="1"/>
        </dgm:presLayoutVars>
      </dgm:prSet>
      <dgm:spPr/>
    </dgm:pt>
    <dgm:pt modelId="{D5428BDC-B555-43DF-8C93-80B3FEF9647A}" type="pres">
      <dgm:prSet presAssocID="{1821635C-7957-4F25-A894-36D8E5006F70}" presName="sibTrans" presStyleCnt="0"/>
      <dgm:spPr/>
    </dgm:pt>
    <dgm:pt modelId="{41BEA2C4-091F-41B7-9FFE-3AEC27067A39}" type="pres">
      <dgm:prSet presAssocID="{9E0EE988-FAAB-4C18-99EF-FF2971209217}" presName="compNode" presStyleCnt="0"/>
      <dgm:spPr/>
    </dgm:pt>
    <dgm:pt modelId="{FFEABF0C-3A4F-4A15-91BC-3B217B2DE326}" type="pres">
      <dgm:prSet presAssocID="{9E0EE988-FAAB-4C18-99EF-FF2971209217}" presName="iconBgRect" presStyleLbl="bgShp" presStyleIdx="1" presStyleCnt="3"/>
      <dgm:spPr/>
    </dgm:pt>
    <dgm:pt modelId="{1D12C6C1-7F68-417D-9230-19E07644F49C}" type="pres">
      <dgm:prSet presAssocID="{9E0EE988-FAAB-4C18-99EF-FF29712092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26159ED9-2490-4443-9B1C-25E98AC8C072}" type="pres">
      <dgm:prSet presAssocID="{9E0EE988-FAAB-4C18-99EF-FF2971209217}" presName="spaceRect" presStyleCnt="0"/>
      <dgm:spPr/>
    </dgm:pt>
    <dgm:pt modelId="{A8DC8B2F-7049-4783-BE7F-3189C8ABD0C3}" type="pres">
      <dgm:prSet presAssocID="{9E0EE988-FAAB-4C18-99EF-FF2971209217}" presName="textRect" presStyleLbl="revTx" presStyleIdx="1" presStyleCnt="3">
        <dgm:presLayoutVars>
          <dgm:chMax val="1"/>
          <dgm:chPref val="1"/>
        </dgm:presLayoutVars>
      </dgm:prSet>
      <dgm:spPr/>
    </dgm:pt>
    <dgm:pt modelId="{4C86ED0F-EAC8-41FD-AD06-71B9639E3B9E}" type="pres">
      <dgm:prSet presAssocID="{E2686479-3513-47CF-B5A2-49AF5DABFE9A}" presName="sibTrans" presStyleCnt="0"/>
      <dgm:spPr/>
    </dgm:pt>
    <dgm:pt modelId="{72CF31C2-251B-4679-A48E-380D23B45B68}" type="pres">
      <dgm:prSet presAssocID="{466576EF-10B2-41F8-88A9-1B074872AF06}" presName="compNode" presStyleCnt="0"/>
      <dgm:spPr/>
    </dgm:pt>
    <dgm:pt modelId="{990EEC11-0D2B-4726-BA70-D3E1C080CC61}" type="pres">
      <dgm:prSet presAssocID="{466576EF-10B2-41F8-88A9-1B074872AF06}" presName="iconBgRect" presStyleLbl="bgShp" presStyleIdx="2" presStyleCnt="3"/>
      <dgm:spPr/>
    </dgm:pt>
    <dgm:pt modelId="{2362B612-2FBC-4A0A-A847-F2DED7AF2688}" type="pres">
      <dgm:prSet presAssocID="{466576EF-10B2-41F8-88A9-1B074872AF0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8F3A2FFC-4D4A-486F-8267-0013FD9EA73A}" type="pres">
      <dgm:prSet presAssocID="{466576EF-10B2-41F8-88A9-1B074872AF06}" presName="spaceRect" presStyleCnt="0"/>
      <dgm:spPr/>
    </dgm:pt>
    <dgm:pt modelId="{24C2EC56-CA1B-4B76-9080-EBFF341B6A48}" type="pres">
      <dgm:prSet presAssocID="{466576EF-10B2-41F8-88A9-1B074872AF06}" presName="textRect" presStyleLbl="revTx" presStyleIdx="2" presStyleCnt="3">
        <dgm:presLayoutVars>
          <dgm:chMax val="1"/>
          <dgm:chPref val="1"/>
        </dgm:presLayoutVars>
      </dgm:prSet>
      <dgm:spPr/>
    </dgm:pt>
  </dgm:ptLst>
  <dgm:cxnLst>
    <dgm:cxn modelId="{C9D59068-5332-4D72-8C93-9A280235EA06}" type="presOf" srcId="{403938CD-573F-4DD3-A6F9-6072120D2062}" destId="{E4B7D211-591B-4995-925A-AD68FDB6ADA6}" srcOrd="0" destOrd="0" presId="urn:microsoft.com/office/officeart/2018/5/layout/IconCircleLabelList"/>
    <dgm:cxn modelId="{23E8D276-43A9-4CB0-BEAF-D808CCBDD740}" type="presOf" srcId="{C814984E-42D0-4C11-AF73-631CE98C2C79}" destId="{D45C7BDA-9529-4DAF-9D01-52039DC50BB1}" srcOrd="0" destOrd="0" presId="urn:microsoft.com/office/officeart/2018/5/layout/IconCircleLabelList"/>
    <dgm:cxn modelId="{F7BE287C-49FB-481E-98E7-D748C956223D}" srcId="{403938CD-573F-4DD3-A6F9-6072120D2062}" destId="{C814984E-42D0-4C11-AF73-631CE98C2C79}" srcOrd="0" destOrd="0" parTransId="{5BE40918-949A-49B5-8784-6A3FD3C71B8D}" sibTransId="{1821635C-7957-4F25-A894-36D8E5006F70}"/>
    <dgm:cxn modelId="{022E567E-C016-4689-B504-7E7B8E2B8FEF}" type="presOf" srcId="{466576EF-10B2-41F8-88A9-1B074872AF06}" destId="{24C2EC56-CA1B-4B76-9080-EBFF341B6A48}" srcOrd="0" destOrd="0" presId="urn:microsoft.com/office/officeart/2018/5/layout/IconCircleLabelList"/>
    <dgm:cxn modelId="{726494BB-9936-4F2E-BCEF-F10CABAADA3D}" srcId="{403938CD-573F-4DD3-A6F9-6072120D2062}" destId="{9E0EE988-FAAB-4C18-99EF-FF2971209217}" srcOrd="1" destOrd="0" parTransId="{D4C23A77-B309-45F3-BB3E-EC83D020BCCE}" sibTransId="{E2686479-3513-47CF-B5A2-49AF5DABFE9A}"/>
    <dgm:cxn modelId="{5B2E58C8-8903-4D9D-8D85-A7A5D165F732}" srcId="{403938CD-573F-4DD3-A6F9-6072120D2062}" destId="{466576EF-10B2-41F8-88A9-1B074872AF06}" srcOrd="2" destOrd="0" parTransId="{4DA21032-932F-4F65-B853-7DB6D91EDEA5}" sibTransId="{7347D66E-B5D2-4D2A-9E26-62F63CBF06C4}"/>
    <dgm:cxn modelId="{8D2CBEE8-4D28-4A98-96DB-F4F54D0A07BC}" type="presOf" srcId="{9E0EE988-FAAB-4C18-99EF-FF2971209217}" destId="{A8DC8B2F-7049-4783-BE7F-3189C8ABD0C3}" srcOrd="0" destOrd="0" presId="urn:microsoft.com/office/officeart/2018/5/layout/IconCircleLabelList"/>
    <dgm:cxn modelId="{F1902B0D-7660-481E-9FA1-86FC3E73E764}" type="presParOf" srcId="{E4B7D211-591B-4995-925A-AD68FDB6ADA6}" destId="{1A17C1F8-928D-4562-880D-2FF1EF31DD8F}" srcOrd="0" destOrd="0" presId="urn:microsoft.com/office/officeart/2018/5/layout/IconCircleLabelList"/>
    <dgm:cxn modelId="{458C639C-2AA8-4DBA-8CB3-CA425F95FEFE}" type="presParOf" srcId="{1A17C1F8-928D-4562-880D-2FF1EF31DD8F}" destId="{467B41B2-36A6-42D4-9585-A3EAEE42E086}" srcOrd="0" destOrd="0" presId="urn:microsoft.com/office/officeart/2018/5/layout/IconCircleLabelList"/>
    <dgm:cxn modelId="{368516F8-649B-4817-8218-EDF11FAEECC2}" type="presParOf" srcId="{1A17C1F8-928D-4562-880D-2FF1EF31DD8F}" destId="{FBFE964D-33CB-46A7-A85E-FB4CAF67E434}" srcOrd="1" destOrd="0" presId="urn:microsoft.com/office/officeart/2018/5/layout/IconCircleLabelList"/>
    <dgm:cxn modelId="{34E14036-566B-4E42-9026-EF7747EB1503}" type="presParOf" srcId="{1A17C1F8-928D-4562-880D-2FF1EF31DD8F}" destId="{2C0EF908-C223-4581-8198-1847E4C25043}" srcOrd="2" destOrd="0" presId="urn:microsoft.com/office/officeart/2018/5/layout/IconCircleLabelList"/>
    <dgm:cxn modelId="{B7BC7ECC-5902-4438-B298-9B4093370DB1}" type="presParOf" srcId="{1A17C1F8-928D-4562-880D-2FF1EF31DD8F}" destId="{D45C7BDA-9529-4DAF-9D01-52039DC50BB1}" srcOrd="3" destOrd="0" presId="urn:microsoft.com/office/officeart/2018/5/layout/IconCircleLabelList"/>
    <dgm:cxn modelId="{F5EB39E7-B938-4ADD-8FED-8E79A39306CD}" type="presParOf" srcId="{E4B7D211-591B-4995-925A-AD68FDB6ADA6}" destId="{D5428BDC-B555-43DF-8C93-80B3FEF9647A}" srcOrd="1" destOrd="0" presId="urn:microsoft.com/office/officeart/2018/5/layout/IconCircleLabelList"/>
    <dgm:cxn modelId="{4AD263EF-766A-4079-AEA2-F37CC3074D7E}" type="presParOf" srcId="{E4B7D211-591B-4995-925A-AD68FDB6ADA6}" destId="{41BEA2C4-091F-41B7-9FFE-3AEC27067A39}" srcOrd="2" destOrd="0" presId="urn:microsoft.com/office/officeart/2018/5/layout/IconCircleLabelList"/>
    <dgm:cxn modelId="{CC9EF94C-A950-4B2B-AEB9-728E7A41E746}" type="presParOf" srcId="{41BEA2C4-091F-41B7-9FFE-3AEC27067A39}" destId="{FFEABF0C-3A4F-4A15-91BC-3B217B2DE326}" srcOrd="0" destOrd="0" presId="urn:microsoft.com/office/officeart/2018/5/layout/IconCircleLabelList"/>
    <dgm:cxn modelId="{B19520BC-BB39-4620-B519-2B2B010C79A3}" type="presParOf" srcId="{41BEA2C4-091F-41B7-9FFE-3AEC27067A39}" destId="{1D12C6C1-7F68-417D-9230-19E07644F49C}" srcOrd="1" destOrd="0" presId="urn:microsoft.com/office/officeart/2018/5/layout/IconCircleLabelList"/>
    <dgm:cxn modelId="{C9AD09E9-139A-4220-9AB9-098BBF667462}" type="presParOf" srcId="{41BEA2C4-091F-41B7-9FFE-3AEC27067A39}" destId="{26159ED9-2490-4443-9B1C-25E98AC8C072}" srcOrd="2" destOrd="0" presId="urn:microsoft.com/office/officeart/2018/5/layout/IconCircleLabelList"/>
    <dgm:cxn modelId="{D48D4040-2E8C-4798-AB0A-8860DE43CD0E}" type="presParOf" srcId="{41BEA2C4-091F-41B7-9FFE-3AEC27067A39}" destId="{A8DC8B2F-7049-4783-BE7F-3189C8ABD0C3}" srcOrd="3" destOrd="0" presId="urn:microsoft.com/office/officeart/2018/5/layout/IconCircleLabelList"/>
    <dgm:cxn modelId="{B8A8E35A-1FE7-4B0C-82E6-E0451167A948}" type="presParOf" srcId="{E4B7D211-591B-4995-925A-AD68FDB6ADA6}" destId="{4C86ED0F-EAC8-41FD-AD06-71B9639E3B9E}" srcOrd="3" destOrd="0" presId="urn:microsoft.com/office/officeart/2018/5/layout/IconCircleLabelList"/>
    <dgm:cxn modelId="{4134D04E-D44F-4DBC-968A-AD7310A3DD50}" type="presParOf" srcId="{E4B7D211-591B-4995-925A-AD68FDB6ADA6}" destId="{72CF31C2-251B-4679-A48E-380D23B45B68}" srcOrd="4" destOrd="0" presId="urn:microsoft.com/office/officeart/2018/5/layout/IconCircleLabelList"/>
    <dgm:cxn modelId="{2B45630B-306D-4852-A142-E3A9186E0B9D}" type="presParOf" srcId="{72CF31C2-251B-4679-A48E-380D23B45B68}" destId="{990EEC11-0D2B-4726-BA70-D3E1C080CC61}" srcOrd="0" destOrd="0" presId="urn:microsoft.com/office/officeart/2018/5/layout/IconCircleLabelList"/>
    <dgm:cxn modelId="{CB9FC8EF-FB57-4C65-B979-21A1606E0ACF}" type="presParOf" srcId="{72CF31C2-251B-4679-A48E-380D23B45B68}" destId="{2362B612-2FBC-4A0A-A847-F2DED7AF2688}" srcOrd="1" destOrd="0" presId="urn:microsoft.com/office/officeart/2018/5/layout/IconCircleLabelList"/>
    <dgm:cxn modelId="{BAB10718-E862-49A3-A0B1-F9EA14156F4C}" type="presParOf" srcId="{72CF31C2-251B-4679-A48E-380D23B45B68}" destId="{8F3A2FFC-4D4A-486F-8267-0013FD9EA73A}" srcOrd="2" destOrd="0" presId="urn:microsoft.com/office/officeart/2018/5/layout/IconCircleLabelList"/>
    <dgm:cxn modelId="{987010CC-1C2B-406D-B9C3-729088AF9BA1}" type="presParOf" srcId="{72CF31C2-251B-4679-A48E-380D23B45B68}" destId="{24C2EC56-CA1B-4B76-9080-EBFF341B6A4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04B6DF-8687-4C80-972A-B9F12543E059}"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60711548-5862-4392-8747-12B887D14C8D}">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Application process </a:t>
          </a:r>
        </a:p>
      </dgm:t>
    </dgm:pt>
    <dgm:pt modelId="{65AEBB4D-78E5-47F2-91BB-AB115E03396D}" type="parTrans" cxnId="{8F09B343-8780-4D9F-BFE5-23A1FD56AE8B}">
      <dgm:prSet/>
      <dgm:spPr/>
      <dgm:t>
        <a:bodyPr/>
        <a:lstStyle/>
        <a:p>
          <a:endParaRPr lang="en-US"/>
        </a:p>
      </dgm:t>
    </dgm:pt>
    <dgm:pt modelId="{FEB9F87A-7FBC-494F-A742-2BAC4683A125}" type="sibTrans" cxnId="{8F09B343-8780-4D9F-BFE5-23A1FD56AE8B}">
      <dgm:prSet/>
      <dgm:spPr/>
      <dgm:t>
        <a:bodyPr/>
        <a:lstStyle/>
        <a:p>
          <a:endParaRPr lang="en-US"/>
        </a:p>
      </dgm:t>
    </dgm:pt>
    <dgm:pt modelId="{E23A94A8-C146-427F-8C6E-42390679AD75}">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Problems and challenges </a:t>
          </a:r>
        </a:p>
      </dgm:t>
    </dgm:pt>
    <dgm:pt modelId="{F9E9C3D6-0B09-46BB-9FC8-5AF6FE5ACF1A}" type="parTrans" cxnId="{3FBADF06-4CB8-4F0D-9443-79EC1E5D33F8}">
      <dgm:prSet/>
      <dgm:spPr/>
      <dgm:t>
        <a:bodyPr/>
        <a:lstStyle/>
        <a:p>
          <a:endParaRPr lang="en-US"/>
        </a:p>
      </dgm:t>
    </dgm:pt>
    <dgm:pt modelId="{BCFC7D70-0AE1-4124-AA9A-A798D19B9C4D}" type="sibTrans" cxnId="{3FBADF06-4CB8-4F0D-9443-79EC1E5D33F8}">
      <dgm:prSet/>
      <dgm:spPr/>
      <dgm:t>
        <a:bodyPr/>
        <a:lstStyle/>
        <a:p>
          <a:endParaRPr lang="en-US"/>
        </a:p>
      </dgm:t>
    </dgm:pt>
    <dgm:pt modelId="{F1FFBB07-8428-4C54-8845-7E985EB6F0B2}">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New opportunities </a:t>
          </a:r>
        </a:p>
      </dgm:t>
    </dgm:pt>
    <dgm:pt modelId="{890111A5-2946-4EFC-A890-4948FC423901}" type="parTrans" cxnId="{DF8E15F9-1217-4F27-9E50-1FC7948E6D5A}">
      <dgm:prSet/>
      <dgm:spPr/>
      <dgm:t>
        <a:bodyPr/>
        <a:lstStyle/>
        <a:p>
          <a:endParaRPr lang="en-US"/>
        </a:p>
      </dgm:t>
    </dgm:pt>
    <dgm:pt modelId="{3AA97181-26BE-4ED5-99E9-56042571E76E}" type="sibTrans" cxnId="{DF8E15F9-1217-4F27-9E50-1FC7948E6D5A}">
      <dgm:prSet/>
      <dgm:spPr/>
      <dgm:t>
        <a:bodyPr/>
        <a:lstStyle/>
        <a:p>
          <a:endParaRPr lang="en-US"/>
        </a:p>
      </dgm:t>
    </dgm:pt>
    <dgm:pt modelId="{E0EEB0D4-C053-4238-AD8B-A2E87343EBA0}">
      <dgm:prSet/>
      <dgm:spPr/>
      <dgm:t>
        <a:bodyPr/>
        <a:lstStyle/>
        <a:p>
          <a:pPr>
            <a:defRPr cap="all"/>
          </a:pPr>
          <a:r>
            <a:rPr lang="en-US" dirty="0">
              <a:solidFill>
                <a:schemeClr val="bg1"/>
              </a:solidFill>
              <a:latin typeface="Times New Roman" panose="02020603050405020304" pitchFamily="18" charset="0"/>
              <a:cs typeface="Times New Roman" panose="02020603050405020304" pitchFamily="18" charset="0"/>
            </a:rPr>
            <a:t>Lost opportunities </a:t>
          </a:r>
        </a:p>
      </dgm:t>
    </dgm:pt>
    <dgm:pt modelId="{807AE4A2-47CC-40D6-A864-D3E87A84A8C6}" type="parTrans" cxnId="{AED0B241-1485-4BC0-8BC2-D0587158603E}">
      <dgm:prSet/>
      <dgm:spPr/>
      <dgm:t>
        <a:bodyPr/>
        <a:lstStyle/>
        <a:p>
          <a:endParaRPr lang="en-US"/>
        </a:p>
      </dgm:t>
    </dgm:pt>
    <dgm:pt modelId="{F9E41E57-F76A-4683-A970-8BC8B36BFB96}" type="sibTrans" cxnId="{AED0B241-1485-4BC0-8BC2-D0587158603E}">
      <dgm:prSet/>
      <dgm:spPr/>
      <dgm:t>
        <a:bodyPr/>
        <a:lstStyle/>
        <a:p>
          <a:endParaRPr lang="en-US"/>
        </a:p>
      </dgm:t>
    </dgm:pt>
    <dgm:pt modelId="{52AEB8F8-7D6E-40AE-804D-7CAB0C530B3B}" type="pres">
      <dgm:prSet presAssocID="{3304B6DF-8687-4C80-972A-B9F12543E059}" presName="root" presStyleCnt="0">
        <dgm:presLayoutVars>
          <dgm:dir/>
          <dgm:resizeHandles val="exact"/>
        </dgm:presLayoutVars>
      </dgm:prSet>
      <dgm:spPr/>
    </dgm:pt>
    <dgm:pt modelId="{382A7693-3F16-4539-96D0-A48EF2528733}" type="pres">
      <dgm:prSet presAssocID="{60711548-5862-4392-8747-12B887D14C8D}" presName="compNode" presStyleCnt="0"/>
      <dgm:spPr/>
    </dgm:pt>
    <dgm:pt modelId="{B358F4A4-68B1-49C0-A9C7-5BAB89A3D7D2}" type="pres">
      <dgm:prSet presAssocID="{60711548-5862-4392-8747-12B887D14C8D}" presName="iconBgRect" presStyleLbl="bgShp" presStyleIdx="0" presStyleCnt="4"/>
      <dgm:spPr/>
    </dgm:pt>
    <dgm:pt modelId="{D3A95B4C-1B04-48EA-A3BA-8651AA645683}" type="pres">
      <dgm:prSet presAssocID="{60711548-5862-4392-8747-12B887D14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F1277588-0ADD-47FE-A5DD-90317FA4BE89}" type="pres">
      <dgm:prSet presAssocID="{60711548-5862-4392-8747-12B887D14C8D}" presName="spaceRect" presStyleCnt="0"/>
      <dgm:spPr/>
    </dgm:pt>
    <dgm:pt modelId="{FAC02CF6-9D67-46DE-BBA4-3DD2BA5FFE22}" type="pres">
      <dgm:prSet presAssocID="{60711548-5862-4392-8747-12B887D14C8D}" presName="textRect" presStyleLbl="revTx" presStyleIdx="0" presStyleCnt="4">
        <dgm:presLayoutVars>
          <dgm:chMax val="1"/>
          <dgm:chPref val="1"/>
        </dgm:presLayoutVars>
      </dgm:prSet>
      <dgm:spPr/>
    </dgm:pt>
    <dgm:pt modelId="{65061136-D0EF-4BAA-8A00-E55CD8205BBF}" type="pres">
      <dgm:prSet presAssocID="{FEB9F87A-7FBC-494F-A742-2BAC4683A125}" presName="sibTrans" presStyleCnt="0"/>
      <dgm:spPr/>
    </dgm:pt>
    <dgm:pt modelId="{C319D1CE-7513-4C1D-828F-FF3AD2717F06}" type="pres">
      <dgm:prSet presAssocID="{E23A94A8-C146-427F-8C6E-42390679AD75}" presName="compNode" presStyleCnt="0"/>
      <dgm:spPr/>
    </dgm:pt>
    <dgm:pt modelId="{4789B3D0-58ED-4019-841A-56D2F8502179}" type="pres">
      <dgm:prSet presAssocID="{E23A94A8-C146-427F-8C6E-42390679AD75}" presName="iconBgRect" presStyleLbl="bgShp" presStyleIdx="1" presStyleCnt="4"/>
      <dgm:spPr/>
    </dgm:pt>
    <dgm:pt modelId="{D202932C-84BA-478B-86BB-C6208437AAEF}" type="pres">
      <dgm:prSet presAssocID="{E23A94A8-C146-427F-8C6E-42390679AD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0B8A0317-71B5-4C41-886E-CF258BED419F}" type="pres">
      <dgm:prSet presAssocID="{E23A94A8-C146-427F-8C6E-42390679AD75}" presName="spaceRect" presStyleCnt="0"/>
      <dgm:spPr/>
    </dgm:pt>
    <dgm:pt modelId="{385E8DB9-6DD0-4D55-BE25-CD0202751E0F}" type="pres">
      <dgm:prSet presAssocID="{E23A94A8-C146-427F-8C6E-42390679AD75}" presName="textRect" presStyleLbl="revTx" presStyleIdx="1" presStyleCnt="4">
        <dgm:presLayoutVars>
          <dgm:chMax val="1"/>
          <dgm:chPref val="1"/>
        </dgm:presLayoutVars>
      </dgm:prSet>
      <dgm:spPr/>
    </dgm:pt>
    <dgm:pt modelId="{89447269-0E56-4D05-A0B2-E8C3840A967E}" type="pres">
      <dgm:prSet presAssocID="{BCFC7D70-0AE1-4124-AA9A-A798D19B9C4D}" presName="sibTrans" presStyleCnt="0"/>
      <dgm:spPr/>
    </dgm:pt>
    <dgm:pt modelId="{84F93FF7-A81B-4E8E-9312-C12D74E67796}" type="pres">
      <dgm:prSet presAssocID="{F1FFBB07-8428-4C54-8845-7E985EB6F0B2}" presName="compNode" presStyleCnt="0"/>
      <dgm:spPr/>
    </dgm:pt>
    <dgm:pt modelId="{0996DB7C-F367-4319-B846-41A0927E1D81}" type="pres">
      <dgm:prSet presAssocID="{F1FFBB07-8428-4C54-8845-7E985EB6F0B2}" presName="iconBgRect" presStyleLbl="bgShp" presStyleIdx="2" presStyleCnt="4"/>
      <dgm:spPr/>
    </dgm:pt>
    <dgm:pt modelId="{5D21F3F2-5100-460F-9581-2E06B1D07F1F}" type="pres">
      <dgm:prSet presAssocID="{F1FFBB07-8428-4C54-8845-7E985EB6F0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5179A61-B3FD-43A1-B348-194CF74C4E0D}" type="pres">
      <dgm:prSet presAssocID="{F1FFBB07-8428-4C54-8845-7E985EB6F0B2}" presName="spaceRect" presStyleCnt="0"/>
      <dgm:spPr/>
    </dgm:pt>
    <dgm:pt modelId="{738015BE-F1B3-4006-87EA-F7712E0A7026}" type="pres">
      <dgm:prSet presAssocID="{F1FFBB07-8428-4C54-8845-7E985EB6F0B2}" presName="textRect" presStyleLbl="revTx" presStyleIdx="2" presStyleCnt="4">
        <dgm:presLayoutVars>
          <dgm:chMax val="1"/>
          <dgm:chPref val="1"/>
        </dgm:presLayoutVars>
      </dgm:prSet>
      <dgm:spPr/>
    </dgm:pt>
    <dgm:pt modelId="{ED5F9FAE-0165-4A08-8514-0EF8D7DDC279}" type="pres">
      <dgm:prSet presAssocID="{3AA97181-26BE-4ED5-99E9-56042571E76E}" presName="sibTrans" presStyleCnt="0"/>
      <dgm:spPr/>
    </dgm:pt>
    <dgm:pt modelId="{46866760-8E16-452F-A460-14A8FD0E7C45}" type="pres">
      <dgm:prSet presAssocID="{E0EEB0D4-C053-4238-AD8B-A2E87343EBA0}" presName="compNode" presStyleCnt="0"/>
      <dgm:spPr/>
    </dgm:pt>
    <dgm:pt modelId="{0B81C785-8DAD-43A1-941B-4D4FD4F446DA}" type="pres">
      <dgm:prSet presAssocID="{E0EEB0D4-C053-4238-AD8B-A2E87343EBA0}" presName="iconBgRect" presStyleLbl="bgShp" presStyleIdx="3" presStyleCnt="4"/>
      <dgm:spPr/>
    </dgm:pt>
    <dgm:pt modelId="{0BE42E99-58FF-4388-81D8-0EC8F9CDEFCA}" type="pres">
      <dgm:prSet presAssocID="{E0EEB0D4-C053-4238-AD8B-A2E87343EB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ward trend"/>
        </a:ext>
      </dgm:extLst>
    </dgm:pt>
    <dgm:pt modelId="{C91BA4BF-763F-4107-AE8A-D71D3034E22E}" type="pres">
      <dgm:prSet presAssocID="{E0EEB0D4-C053-4238-AD8B-A2E87343EBA0}" presName="spaceRect" presStyleCnt="0"/>
      <dgm:spPr/>
    </dgm:pt>
    <dgm:pt modelId="{7F608800-A6FE-4151-B3F8-CA6752A0F45E}" type="pres">
      <dgm:prSet presAssocID="{E0EEB0D4-C053-4238-AD8B-A2E87343EBA0}" presName="textRect" presStyleLbl="revTx" presStyleIdx="3" presStyleCnt="4">
        <dgm:presLayoutVars>
          <dgm:chMax val="1"/>
          <dgm:chPref val="1"/>
        </dgm:presLayoutVars>
      </dgm:prSet>
      <dgm:spPr/>
    </dgm:pt>
  </dgm:ptLst>
  <dgm:cxnLst>
    <dgm:cxn modelId="{FF5A0302-6546-40E7-AF35-28977A1E6027}" type="presOf" srcId="{F1FFBB07-8428-4C54-8845-7E985EB6F0B2}" destId="{738015BE-F1B3-4006-87EA-F7712E0A7026}" srcOrd="0" destOrd="0" presId="urn:microsoft.com/office/officeart/2018/5/layout/IconCircleLabelList"/>
    <dgm:cxn modelId="{3FBADF06-4CB8-4F0D-9443-79EC1E5D33F8}" srcId="{3304B6DF-8687-4C80-972A-B9F12543E059}" destId="{E23A94A8-C146-427F-8C6E-42390679AD75}" srcOrd="1" destOrd="0" parTransId="{F9E9C3D6-0B09-46BB-9FC8-5AF6FE5ACF1A}" sibTransId="{BCFC7D70-0AE1-4124-AA9A-A798D19B9C4D}"/>
    <dgm:cxn modelId="{AED0B241-1485-4BC0-8BC2-D0587158603E}" srcId="{3304B6DF-8687-4C80-972A-B9F12543E059}" destId="{E0EEB0D4-C053-4238-AD8B-A2E87343EBA0}" srcOrd="3" destOrd="0" parTransId="{807AE4A2-47CC-40D6-A864-D3E87A84A8C6}" sibTransId="{F9E41E57-F76A-4683-A970-8BC8B36BFB96}"/>
    <dgm:cxn modelId="{8F09B343-8780-4D9F-BFE5-23A1FD56AE8B}" srcId="{3304B6DF-8687-4C80-972A-B9F12543E059}" destId="{60711548-5862-4392-8747-12B887D14C8D}" srcOrd="0" destOrd="0" parTransId="{65AEBB4D-78E5-47F2-91BB-AB115E03396D}" sibTransId="{FEB9F87A-7FBC-494F-A742-2BAC4683A125}"/>
    <dgm:cxn modelId="{7EDED75E-A5F4-4F40-82EB-1668ECDD5989}" type="presOf" srcId="{3304B6DF-8687-4C80-972A-B9F12543E059}" destId="{52AEB8F8-7D6E-40AE-804D-7CAB0C530B3B}" srcOrd="0" destOrd="0" presId="urn:microsoft.com/office/officeart/2018/5/layout/IconCircleLabelList"/>
    <dgm:cxn modelId="{1DFDA069-F572-4B25-8B17-5F48FA60B076}" type="presOf" srcId="{E23A94A8-C146-427F-8C6E-42390679AD75}" destId="{385E8DB9-6DD0-4D55-BE25-CD0202751E0F}" srcOrd="0" destOrd="0" presId="urn:microsoft.com/office/officeart/2018/5/layout/IconCircleLabelList"/>
    <dgm:cxn modelId="{3D9A3280-010A-4DC1-BE38-70F52C4BEA30}" type="presOf" srcId="{E0EEB0D4-C053-4238-AD8B-A2E87343EBA0}" destId="{7F608800-A6FE-4151-B3F8-CA6752A0F45E}" srcOrd="0" destOrd="0" presId="urn:microsoft.com/office/officeart/2018/5/layout/IconCircleLabelList"/>
    <dgm:cxn modelId="{C75999A2-E0E2-49B4-BCE1-270DF7369202}" type="presOf" srcId="{60711548-5862-4392-8747-12B887D14C8D}" destId="{FAC02CF6-9D67-46DE-BBA4-3DD2BA5FFE22}" srcOrd="0" destOrd="0" presId="urn:microsoft.com/office/officeart/2018/5/layout/IconCircleLabelList"/>
    <dgm:cxn modelId="{DF8E15F9-1217-4F27-9E50-1FC7948E6D5A}" srcId="{3304B6DF-8687-4C80-972A-B9F12543E059}" destId="{F1FFBB07-8428-4C54-8845-7E985EB6F0B2}" srcOrd="2" destOrd="0" parTransId="{890111A5-2946-4EFC-A890-4948FC423901}" sibTransId="{3AA97181-26BE-4ED5-99E9-56042571E76E}"/>
    <dgm:cxn modelId="{4E70835C-0457-4E3C-91E7-7844D81A56CB}" type="presParOf" srcId="{52AEB8F8-7D6E-40AE-804D-7CAB0C530B3B}" destId="{382A7693-3F16-4539-96D0-A48EF2528733}" srcOrd="0" destOrd="0" presId="urn:microsoft.com/office/officeart/2018/5/layout/IconCircleLabelList"/>
    <dgm:cxn modelId="{0882C840-74DC-4C45-BA18-B3E278EA1CD2}" type="presParOf" srcId="{382A7693-3F16-4539-96D0-A48EF2528733}" destId="{B358F4A4-68B1-49C0-A9C7-5BAB89A3D7D2}" srcOrd="0" destOrd="0" presId="urn:microsoft.com/office/officeart/2018/5/layout/IconCircleLabelList"/>
    <dgm:cxn modelId="{6357CB15-F401-4B78-B481-A25C9E187F40}" type="presParOf" srcId="{382A7693-3F16-4539-96D0-A48EF2528733}" destId="{D3A95B4C-1B04-48EA-A3BA-8651AA645683}" srcOrd="1" destOrd="0" presId="urn:microsoft.com/office/officeart/2018/5/layout/IconCircleLabelList"/>
    <dgm:cxn modelId="{94CBF0D2-26F9-4FA6-A3BD-ABCFBE87E6E0}" type="presParOf" srcId="{382A7693-3F16-4539-96D0-A48EF2528733}" destId="{F1277588-0ADD-47FE-A5DD-90317FA4BE89}" srcOrd="2" destOrd="0" presId="urn:microsoft.com/office/officeart/2018/5/layout/IconCircleLabelList"/>
    <dgm:cxn modelId="{D8C075DB-BF01-482A-A9F4-6C37DE70FCDD}" type="presParOf" srcId="{382A7693-3F16-4539-96D0-A48EF2528733}" destId="{FAC02CF6-9D67-46DE-BBA4-3DD2BA5FFE22}" srcOrd="3" destOrd="0" presId="urn:microsoft.com/office/officeart/2018/5/layout/IconCircleLabelList"/>
    <dgm:cxn modelId="{EBA4D852-033E-4567-8832-36A081730C20}" type="presParOf" srcId="{52AEB8F8-7D6E-40AE-804D-7CAB0C530B3B}" destId="{65061136-D0EF-4BAA-8A00-E55CD8205BBF}" srcOrd="1" destOrd="0" presId="urn:microsoft.com/office/officeart/2018/5/layout/IconCircleLabelList"/>
    <dgm:cxn modelId="{05F84FD3-B9C2-445A-9D56-919C415CDAE5}" type="presParOf" srcId="{52AEB8F8-7D6E-40AE-804D-7CAB0C530B3B}" destId="{C319D1CE-7513-4C1D-828F-FF3AD2717F06}" srcOrd="2" destOrd="0" presId="urn:microsoft.com/office/officeart/2018/5/layout/IconCircleLabelList"/>
    <dgm:cxn modelId="{1B07738A-6184-4F45-977F-1D060AC5ED7F}" type="presParOf" srcId="{C319D1CE-7513-4C1D-828F-FF3AD2717F06}" destId="{4789B3D0-58ED-4019-841A-56D2F8502179}" srcOrd="0" destOrd="0" presId="urn:microsoft.com/office/officeart/2018/5/layout/IconCircleLabelList"/>
    <dgm:cxn modelId="{7C35030D-D421-4B87-B793-E8E9710E14DF}" type="presParOf" srcId="{C319D1CE-7513-4C1D-828F-FF3AD2717F06}" destId="{D202932C-84BA-478B-86BB-C6208437AAEF}" srcOrd="1" destOrd="0" presId="urn:microsoft.com/office/officeart/2018/5/layout/IconCircleLabelList"/>
    <dgm:cxn modelId="{B6D97B03-DE51-4D1F-B156-004CFD7E5C65}" type="presParOf" srcId="{C319D1CE-7513-4C1D-828F-FF3AD2717F06}" destId="{0B8A0317-71B5-4C41-886E-CF258BED419F}" srcOrd="2" destOrd="0" presId="urn:microsoft.com/office/officeart/2018/5/layout/IconCircleLabelList"/>
    <dgm:cxn modelId="{85BD3124-790C-4A1D-843A-B12FA83053CE}" type="presParOf" srcId="{C319D1CE-7513-4C1D-828F-FF3AD2717F06}" destId="{385E8DB9-6DD0-4D55-BE25-CD0202751E0F}" srcOrd="3" destOrd="0" presId="urn:microsoft.com/office/officeart/2018/5/layout/IconCircleLabelList"/>
    <dgm:cxn modelId="{12B75DA3-59FF-46F2-8383-1C8750840094}" type="presParOf" srcId="{52AEB8F8-7D6E-40AE-804D-7CAB0C530B3B}" destId="{89447269-0E56-4D05-A0B2-E8C3840A967E}" srcOrd="3" destOrd="0" presId="urn:microsoft.com/office/officeart/2018/5/layout/IconCircleLabelList"/>
    <dgm:cxn modelId="{A5B7A705-474C-4293-9B68-52437DD391C2}" type="presParOf" srcId="{52AEB8F8-7D6E-40AE-804D-7CAB0C530B3B}" destId="{84F93FF7-A81B-4E8E-9312-C12D74E67796}" srcOrd="4" destOrd="0" presId="urn:microsoft.com/office/officeart/2018/5/layout/IconCircleLabelList"/>
    <dgm:cxn modelId="{7E00CC23-3FD7-4C9B-BB9A-636A8D084AF8}" type="presParOf" srcId="{84F93FF7-A81B-4E8E-9312-C12D74E67796}" destId="{0996DB7C-F367-4319-B846-41A0927E1D81}" srcOrd="0" destOrd="0" presId="urn:microsoft.com/office/officeart/2018/5/layout/IconCircleLabelList"/>
    <dgm:cxn modelId="{1F665136-EBE5-4379-B853-AB16A56B8CED}" type="presParOf" srcId="{84F93FF7-A81B-4E8E-9312-C12D74E67796}" destId="{5D21F3F2-5100-460F-9581-2E06B1D07F1F}" srcOrd="1" destOrd="0" presId="urn:microsoft.com/office/officeart/2018/5/layout/IconCircleLabelList"/>
    <dgm:cxn modelId="{1030AEF5-CF3F-4E0E-A87A-7FC6954A1547}" type="presParOf" srcId="{84F93FF7-A81B-4E8E-9312-C12D74E67796}" destId="{35179A61-B3FD-43A1-B348-194CF74C4E0D}" srcOrd="2" destOrd="0" presId="urn:microsoft.com/office/officeart/2018/5/layout/IconCircleLabelList"/>
    <dgm:cxn modelId="{64F089FF-DC1B-4D1D-975E-717A5BF8CE94}" type="presParOf" srcId="{84F93FF7-A81B-4E8E-9312-C12D74E67796}" destId="{738015BE-F1B3-4006-87EA-F7712E0A7026}" srcOrd="3" destOrd="0" presId="urn:microsoft.com/office/officeart/2018/5/layout/IconCircleLabelList"/>
    <dgm:cxn modelId="{EA2AFD3D-522D-4405-B58B-D0133AFE2B21}" type="presParOf" srcId="{52AEB8F8-7D6E-40AE-804D-7CAB0C530B3B}" destId="{ED5F9FAE-0165-4A08-8514-0EF8D7DDC279}" srcOrd="5" destOrd="0" presId="urn:microsoft.com/office/officeart/2018/5/layout/IconCircleLabelList"/>
    <dgm:cxn modelId="{DDD6F220-38E9-4FE1-9C57-DFA0C32FE779}" type="presParOf" srcId="{52AEB8F8-7D6E-40AE-804D-7CAB0C530B3B}" destId="{46866760-8E16-452F-A460-14A8FD0E7C45}" srcOrd="6" destOrd="0" presId="urn:microsoft.com/office/officeart/2018/5/layout/IconCircleLabelList"/>
    <dgm:cxn modelId="{B5EDB8AC-6E6D-4D40-92FA-74D1F88D06BB}" type="presParOf" srcId="{46866760-8E16-452F-A460-14A8FD0E7C45}" destId="{0B81C785-8DAD-43A1-941B-4D4FD4F446DA}" srcOrd="0" destOrd="0" presId="urn:microsoft.com/office/officeart/2018/5/layout/IconCircleLabelList"/>
    <dgm:cxn modelId="{242B1613-E523-4ADC-86B6-A29CB2B1C72C}" type="presParOf" srcId="{46866760-8E16-452F-A460-14A8FD0E7C45}" destId="{0BE42E99-58FF-4388-81D8-0EC8F9CDEFCA}" srcOrd="1" destOrd="0" presId="urn:microsoft.com/office/officeart/2018/5/layout/IconCircleLabelList"/>
    <dgm:cxn modelId="{BC631EB8-8A20-475A-BBF5-FD1094D6B94B}" type="presParOf" srcId="{46866760-8E16-452F-A460-14A8FD0E7C45}" destId="{C91BA4BF-763F-4107-AE8A-D71D3034E22E}" srcOrd="2" destOrd="0" presId="urn:microsoft.com/office/officeart/2018/5/layout/IconCircleLabelList"/>
    <dgm:cxn modelId="{922C2477-BD9B-45CA-822D-1E86D675F59E}" type="presParOf" srcId="{46866760-8E16-452F-A460-14A8FD0E7C45}" destId="{7F608800-A6FE-4151-B3F8-CA6752A0F45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53DFC-5AEB-504C-81D4-F94C6BD84001}">
      <dsp:nvSpPr>
        <dsp:cNvPr id="0" name=""/>
        <dsp:cNvSpPr/>
      </dsp:nvSpPr>
      <dsp:spPr>
        <a:xfrm>
          <a:off x="0" y="95480"/>
          <a:ext cx="5257800" cy="12744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The university’s culture is to:</a:t>
          </a:r>
        </a:p>
      </dsp:txBody>
      <dsp:txXfrm>
        <a:off x="62213" y="157693"/>
        <a:ext cx="5133374" cy="1150005"/>
      </dsp:txXfrm>
    </dsp:sp>
    <dsp:sp modelId="{6486C777-DC1B-C845-9792-B33D4A4C1018}">
      <dsp:nvSpPr>
        <dsp:cNvPr id="0" name=""/>
        <dsp:cNvSpPr/>
      </dsp:nvSpPr>
      <dsp:spPr>
        <a:xfrm>
          <a:off x="0" y="1441912"/>
          <a:ext cx="5257800" cy="127443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Primarily a teaching institution which puts student first. </a:t>
          </a:r>
        </a:p>
      </dsp:txBody>
      <dsp:txXfrm>
        <a:off x="62213" y="1504125"/>
        <a:ext cx="5133374" cy="1150005"/>
      </dsp:txXfrm>
    </dsp:sp>
    <dsp:sp modelId="{B56AD57E-1FE9-9342-9F1D-5758329A7059}">
      <dsp:nvSpPr>
        <dsp:cNvPr id="0" name=""/>
        <dsp:cNvSpPr/>
      </dsp:nvSpPr>
      <dsp:spPr>
        <a:xfrm>
          <a:off x="0" y="2788343"/>
          <a:ext cx="5257800" cy="127443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Strong academic support to allow students to fulfil their potential </a:t>
          </a:r>
        </a:p>
      </dsp:txBody>
      <dsp:txXfrm>
        <a:off x="62213" y="2850556"/>
        <a:ext cx="5133374" cy="1150005"/>
      </dsp:txXfrm>
    </dsp:sp>
    <dsp:sp modelId="{458073C1-301D-AC43-957D-4AE6C9532214}">
      <dsp:nvSpPr>
        <dsp:cNvPr id="0" name=""/>
        <dsp:cNvSpPr/>
      </dsp:nvSpPr>
      <dsp:spPr>
        <a:xfrm>
          <a:off x="0" y="4134775"/>
          <a:ext cx="5257800" cy="12744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A learning environment that is welcoming, inclusive, supportive and secure </a:t>
          </a:r>
        </a:p>
      </dsp:txBody>
      <dsp:txXfrm>
        <a:off x="62213" y="4196988"/>
        <a:ext cx="5133374" cy="1150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B41B2-36A6-42D4-9585-A3EAEE42E086}">
      <dsp:nvSpPr>
        <dsp:cNvPr id="0" name=""/>
        <dsp:cNvSpPr/>
      </dsp:nvSpPr>
      <dsp:spPr>
        <a:xfrm>
          <a:off x="679050"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E964D-33CB-46A7-A85E-FB4CAF67E434}">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5C7BDA-9529-4DAF-9D01-52039DC50BB1}">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dirty="0">
              <a:solidFill>
                <a:schemeClr val="bg1"/>
              </a:solidFill>
              <a:latin typeface="Times New Roman" panose="02020603050405020304" pitchFamily="18" charset="0"/>
              <a:cs typeface="Times New Roman" panose="02020603050405020304" pitchFamily="18" charset="0"/>
            </a:rPr>
            <a:t>Roles and responsibilities </a:t>
          </a:r>
        </a:p>
      </dsp:txBody>
      <dsp:txXfrm>
        <a:off x="75768" y="3053169"/>
        <a:ext cx="3093750" cy="720000"/>
      </dsp:txXfrm>
    </dsp:sp>
    <dsp:sp modelId="{FFEABF0C-3A4F-4A15-91BC-3B217B2DE326}">
      <dsp:nvSpPr>
        <dsp:cNvPr id="0" name=""/>
        <dsp:cNvSpPr/>
      </dsp:nvSpPr>
      <dsp:spPr>
        <a:xfrm>
          <a:off x="4314206"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2C6C1-7F68-417D-9230-19E07644F49C}">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DC8B2F-7049-4783-BE7F-3189C8ABD0C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dirty="0">
              <a:solidFill>
                <a:schemeClr val="bg1"/>
              </a:solidFill>
              <a:latin typeface="Times New Roman" panose="02020603050405020304" pitchFamily="18" charset="0"/>
              <a:cs typeface="Times New Roman" panose="02020603050405020304" pitchFamily="18" charset="0"/>
            </a:rPr>
            <a:t>Terms and conditions </a:t>
          </a:r>
        </a:p>
      </dsp:txBody>
      <dsp:txXfrm>
        <a:off x="3710925" y="3053169"/>
        <a:ext cx="3093750" cy="720000"/>
      </dsp:txXfrm>
    </dsp:sp>
    <dsp:sp modelId="{990EEC11-0D2B-4726-BA70-D3E1C080CC61}">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2B612-2FBC-4A0A-A847-F2DED7AF2688}">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2EC56-CA1B-4B76-9080-EBFF341B6A48}">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dirty="0">
              <a:solidFill>
                <a:schemeClr val="bg1"/>
              </a:solidFill>
              <a:latin typeface="Times New Roman" panose="02020603050405020304" pitchFamily="18" charset="0"/>
              <a:cs typeface="Times New Roman" panose="02020603050405020304" pitchFamily="18" charset="0"/>
            </a:rPr>
            <a:t>Organizational support </a:t>
          </a:r>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8F4A4-68B1-49C0-A9C7-5BAB89A3D7D2}">
      <dsp:nvSpPr>
        <dsp:cNvPr id="0" name=""/>
        <dsp:cNvSpPr/>
      </dsp:nvSpPr>
      <dsp:spPr>
        <a:xfrm>
          <a:off x="555386" y="739774"/>
          <a:ext cx="1445223" cy="1445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95B4C-1B04-48EA-A3BA-8651AA645683}">
      <dsp:nvSpPr>
        <dsp:cNvPr id="0" name=""/>
        <dsp:cNvSpPr/>
      </dsp:nvSpPr>
      <dsp:spPr>
        <a:xfrm>
          <a:off x="863384" y="1047772"/>
          <a:ext cx="829226" cy="829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C02CF6-9D67-46DE-BBA4-3DD2BA5FFE22}">
      <dsp:nvSpPr>
        <dsp:cNvPr id="0" name=""/>
        <dsp:cNvSpPr/>
      </dsp:nvSpPr>
      <dsp:spPr>
        <a:xfrm>
          <a:off x="93388"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dirty="0">
              <a:solidFill>
                <a:schemeClr val="bg1"/>
              </a:solidFill>
              <a:latin typeface="Times New Roman" panose="02020603050405020304" pitchFamily="18" charset="0"/>
              <a:cs typeface="Times New Roman" panose="02020603050405020304" pitchFamily="18" charset="0"/>
            </a:rPr>
            <a:t>Application process </a:t>
          </a:r>
        </a:p>
      </dsp:txBody>
      <dsp:txXfrm>
        <a:off x="93388" y="2635148"/>
        <a:ext cx="2369218" cy="720000"/>
      </dsp:txXfrm>
    </dsp:sp>
    <dsp:sp modelId="{4789B3D0-58ED-4019-841A-56D2F8502179}">
      <dsp:nvSpPr>
        <dsp:cNvPr id="0" name=""/>
        <dsp:cNvSpPr/>
      </dsp:nvSpPr>
      <dsp:spPr>
        <a:xfrm>
          <a:off x="3339217" y="739774"/>
          <a:ext cx="1445223" cy="1445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2932C-84BA-478B-86BB-C6208437AAEF}">
      <dsp:nvSpPr>
        <dsp:cNvPr id="0" name=""/>
        <dsp:cNvSpPr/>
      </dsp:nvSpPr>
      <dsp:spPr>
        <a:xfrm>
          <a:off x="3647216" y="1047772"/>
          <a:ext cx="829226" cy="829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5E8DB9-6DD0-4D55-BE25-CD0202751E0F}">
      <dsp:nvSpPr>
        <dsp:cNvPr id="0" name=""/>
        <dsp:cNvSpPr/>
      </dsp:nvSpPr>
      <dsp:spPr>
        <a:xfrm>
          <a:off x="2877220"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dirty="0">
              <a:solidFill>
                <a:schemeClr val="bg1"/>
              </a:solidFill>
              <a:latin typeface="Times New Roman" panose="02020603050405020304" pitchFamily="18" charset="0"/>
              <a:cs typeface="Times New Roman" panose="02020603050405020304" pitchFamily="18" charset="0"/>
            </a:rPr>
            <a:t>Problems and challenges </a:t>
          </a:r>
        </a:p>
      </dsp:txBody>
      <dsp:txXfrm>
        <a:off x="2877220" y="2635148"/>
        <a:ext cx="2369218" cy="720000"/>
      </dsp:txXfrm>
    </dsp:sp>
    <dsp:sp modelId="{0996DB7C-F367-4319-B846-41A0927E1D81}">
      <dsp:nvSpPr>
        <dsp:cNvPr id="0" name=""/>
        <dsp:cNvSpPr/>
      </dsp:nvSpPr>
      <dsp:spPr>
        <a:xfrm>
          <a:off x="6123049" y="739774"/>
          <a:ext cx="1445223" cy="1445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1F3F2-5100-460F-9581-2E06B1D07F1F}">
      <dsp:nvSpPr>
        <dsp:cNvPr id="0" name=""/>
        <dsp:cNvSpPr/>
      </dsp:nvSpPr>
      <dsp:spPr>
        <a:xfrm>
          <a:off x="6431047" y="1047772"/>
          <a:ext cx="829226" cy="829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015BE-F1B3-4006-87EA-F7712E0A7026}">
      <dsp:nvSpPr>
        <dsp:cNvPr id="0" name=""/>
        <dsp:cNvSpPr/>
      </dsp:nvSpPr>
      <dsp:spPr>
        <a:xfrm>
          <a:off x="5661051"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dirty="0">
              <a:solidFill>
                <a:schemeClr val="bg1"/>
              </a:solidFill>
              <a:latin typeface="Times New Roman" panose="02020603050405020304" pitchFamily="18" charset="0"/>
              <a:cs typeface="Times New Roman" panose="02020603050405020304" pitchFamily="18" charset="0"/>
            </a:rPr>
            <a:t>New opportunities </a:t>
          </a:r>
        </a:p>
      </dsp:txBody>
      <dsp:txXfrm>
        <a:off x="5661051" y="2635148"/>
        <a:ext cx="2369218" cy="720000"/>
      </dsp:txXfrm>
    </dsp:sp>
    <dsp:sp modelId="{0B81C785-8DAD-43A1-941B-4D4FD4F446DA}">
      <dsp:nvSpPr>
        <dsp:cNvPr id="0" name=""/>
        <dsp:cNvSpPr/>
      </dsp:nvSpPr>
      <dsp:spPr>
        <a:xfrm>
          <a:off x="8906880" y="739774"/>
          <a:ext cx="1445223" cy="1445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42E99-58FF-4388-81D8-0EC8F9CDEFCA}">
      <dsp:nvSpPr>
        <dsp:cNvPr id="0" name=""/>
        <dsp:cNvSpPr/>
      </dsp:nvSpPr>
      <dsp:spPr>
        <a:xfrm>
          <a:off x="9214878" y="1047772"/>
          <a:ext cx="829226" cy="829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608800-A6FE-4151-B3F8-CA6752A0F45E}">
      <dsp:nvSpPr>
        <dsp:cNvPr id="0" name=""/>
        <dsp:cNvSpPr/>
      </dsp:nvSpPr>
      <dsp:spPr>
        <a:xfrm>
          <a:off x="8444882"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dirty="0">
              <a:solidFill>
                <a:schemeClr val="bg1"/>
              </a:solidFill>
              <a:latin typeface="Times New Roman" panose="02020603050405020304" pitchFamily="18" charset="0"/>
              <a:cs typeface="Times New Roman" panose="02020603050405020304" pitchFamily="18" charset="0"/>
            </a:rPr>
            <a:t>Lost opportunities </a:t>
          </a:r>
        </a:p>
      </dsp:txBody>
      <dsp:txXfrm>
        <a:off x="8444882" y="2635148"/>
        <a:ext cx="2369218"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3860-9998-9D42-9A82-A3945EE8ED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BDCE532-0C34-C54F-B418-0C70DFC54D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A13BF58-223B-FD4E-A829-85FD04F02C1F}"/>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BEC038E8-E29D-4B41-853A-A686A00C44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9F133-5913-154D-8086-C0096B59CD6E}"/>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23502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856D5-8F26-304D-BCD0-DEEAD3F1B5B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1B30A2-86EB-E643-B569-0500FEFD596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BB70C5-C71A-034D-BCE8-41987F162C56}"/>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801A0523-2E87-8E4F-A917-588AE20BF9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02D76E-7745-8141-A63F-29B0E2514113}"/>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258594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9D919-117B-114A-A260-0481AFF5C40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FD370C9-057B-E744-9F5F-17AF5B8771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61565C-6099-D941-A9D0-52AAE922E65F}"/>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5E375D52-042A-0A49-8373-F96F4EADED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B1B1B2-CAEF-C24E-9C55-C52D9A0FA5CF}"/>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231997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65E73-EF71-614C-AA78-27563099E5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635DFC-3ABE-134C-9341-480CC223DB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5A2F2B-3D90-1447-B998-C1B490C2B8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2975661-C63B-E34F-95B6-D72E3EE604F2}"/>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6" name="Footer Placeholder 5">
            <a:extLst>
              <a:ext uri="{FF2B5EF4-FFF2-40B4-BE49-F238E27FC236}">
                <a16:creationId xmlns:a16="http://schemas.microsoft.com/office/drawing/2014/main" id="{363D1E5C-7159-9347-B42D-06090138CF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F85672-91D2-1F42-87D8-5CB81817C055}"/>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2568506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BEF3-9B9B-C94E-BDC4-D2B2C1819F7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6BAE11-790E-BE47-BD06-3C2EFD4592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5B1E12-B6CD-744C-951D-C80F03A3E39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BD6109A-5F4B-834E-A3C2-464282D73F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865E34-181E-A24F-9800-F82450257C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CFC8B-FD58-654E-A4EF-1CB1D947D755}"/>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8" name="Footer Placeholder 7">
            <a:extLst>
              <a:ext uri="{FF2B5EF4-FFF2-40B4-BE49-F238E27FC236}">
                <a16:creationId xmlns:a16="http://schemas.microsoft.com/office/drawing/2014/main" id="{45385BE9-FF58-444E-9D7E-B54FC33A57E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865BE2-8C98-EC40-8913-AB33BE62D3EE}"/>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752680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4EDAD-B1F2-174B-8A7C-B0635AAFD3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DAE6BC-CD00-4143-A1B2-20DD50174053}"/>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4" name="Footer Placeholder 3">
            <a:extLst>
              <a:ext uri="{FF2B5EF4-FFF2-40B4-BE49-F238E27FC236}">
                <a16:creationId xmlns:a16="http://schemas.microsoft.com/office/drawing/2014/main" id="{4DFA4ECA-8F2B-CE4E-B5FA-71F0B4E9A54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F4E3787-B9A9-1847-BAD2-DAFBF98F8E5F}"/>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364404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6566B4-B4A7-E644-9749-7F99BB04E221}"/>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3" name="Footer Placeholder 2">
            <a:extLst>
              <a:ext uri="{FF2B5EF4-FFF2-40B4-BE49-F238E27FC236}">
                <a16:creationId xmlns:a16="http://schemas.microsoft.com/office/drawing/2014/main" id="{46D736DB-BCB6-5042-9F1C-AE49BE46D48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F994F9-5FFA-6241-8AE0-C6A069C0EF61}"/>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3043554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6AF6-1F86-8746-BB23-8A54E10DE4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EA570AB-04B1-F643-9CE1-F3DC2915A7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9E67870-6EBA-5B42-AE7B-A9A077537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174E39-8529-FA48-89A0-F048BE180166}"/>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6" name="Footer Placeholder 5">
            <a:extLst>
              <a:ext uri="{FF2B5EF4-FFF2-40B4-BE49-F238E27FC236}">
                <a16:creationId xmlns:a16="http://schemas.microsoft.com/office/drawing/2014/main" id="{F1EE726A-CCB8-7548-A6E8-405551D81C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67326C-1646-DB4A-AA81-08F765FE9418}"/>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314154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159B-034D-5D46-879F-06DD37038A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AE5C51-4476-2C4A-80E9-0AF5950A4B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B81C57-A669-2549-95E2-A689DCCD4E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E944E5-6D46-D341-98F3-31D083665BA5}"/>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6" name="Footer Placeholder 5">
            <a:extLst>
              <a:ext uri="{FF2B5EF4-FFF2-40B4-BE49-F238E27FC236}">
                <a16:creationId xmlns:a16="http://schemas.microsoft.com/office/drawing/2014/main" id="{C7973802-0D7D-8A4B-9D65-6448FC92C7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B0DDF2-461A-2743-947D-FAF67E1C41FB}"/>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325164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34C23-EF52-F442-8AB4-07AD7C2EF11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3D779C-6736-B748-8BB3-6929C452DDD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EE6201-F907-B745-B98A-13EFA0E177DF}"/>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8E5381C7-38DF-BF45-A0C2-3CD1C994AA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47A39-5FBF-6243-AFBB-FD46A43D6F13}"/>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292098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46EE25-8352-0C40-A6AA-FEDBAE89E08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40D38D-711A-554C-80ED-04D688F73A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8A1704-C88F-6E43-9DC6-C215BD3AB2B6}"/>
              </a:ext>
            </a:extLst>
          </p:cNvPr>
          <p:cNvSpPr>
            <a:spLocks noGrp="1"/>
          </p:cNvSpPr>
          <p:nvPr>
            <p:ph type="dt" sz="half" idx="10"/>
          </p:nvPr>
        </p:nvSpPr>
        <p:spPr/>
        <p:txBody>
          <a:body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488B39C9-3D91-374D-ABC9-F91296F1AA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29FC3D-AE90-C942-A44B-40D121C4FE84}"/>
              </a:ext>
            </a:extLst>
          </p:cNvPr>
          <p:cNvSpPr>
            <a:spLocks noGrp="1"/>
          </p:cNvSpPr>
          <p:nvPr>
            <p:ph type="sldNum" sz="quarter" idx="12"/>
          </p:nvPr>
        </p:nvSpPr>
        <p:spPr/>
        <p:txBody>
          <a:bodyPr/>
          <a:lstStyle/>
          <a:p>
            <a:fld id="{60879595-7D20-7A4B-B432-A7AD9EAD6E5A}" type="slidenum">
              <a:rPr lang="en-US" smtClean="0"/>
              <a:t>‹#›</a:t>
            </a:fld>
            <a:endParaRPr lang="en-US"/>
          </a:p>
        </p:txBody>
      </p:sp>
    </p:spTree>
    <p:extLst>
      <p:ext uri="{BB962C8B-B14F-4D97-AF65-F5344CB8AC3E}">
        <p14:creationId xmlns:p14="http://schemas.microsoft.com/office/powerpoint/2010/main" val="1591936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197D0-BEDD-704E-B977-F137BE9088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CD3D18-BBBD-064D-9C2D-1A6CF0C66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12CEA8-6F56-8E40-9A64-E5925849BA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578C80-161C-F649-B335-A4B5C52CDDFC}" type="datetimeFigureOut">
              <a:rPr lang="en-US" smtClean="0"/>
              <a:t>8/3/20</a:t>
            </a:fld>
            <a:endParaRPr lang="en-US"/>
          </a:p>
        </p:txBody>
      </p:sp>
      <p:sp>
        <p:nvSpPr>
          <p:cNvPr id="5" name="Footer Placeholder 4">
            <a:extLst>
              <a:ext uri="{FF2B5EF4-FFF2-40B4-BE49-F238E27FC236}">
                <a16:creationId xmlns:a16="http://schemas.microsoft.com/office/drawing/2014/main" id="{F4E4DD78-E5D4-704E-995A-515C75FF55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85137A2-9710-CA4E-9381-5A345BF03D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879595-7D20-7A4B-B432-A7AD9EAD6E5A}" type="slidenum">
              <a:rPr lang="en-US" smtClean="0"/>
              <a:t>‹#›</a:t>
            </a:fld>
            <a:endParaRPr lang="en-US"/>
          </a:p>
        </p:txBody>
      </p:sp>
    </p:spTree>
    <p:extLst>
      <p:ext uri="{BB962C8B-B14F-4D97-AF65-F5344CB8AC3E}">
        <p14:creationId xmlns:p14="http://schemas.microsoft.com/office/powerpoint/2010/main" val="40137275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uwtsd.myday.cloud/dashboard/staf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uowtsd.sharepoint.com/staffdevelopment/SitePages/Home.asp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uwtsd.ac.uk/carmarthen/" TargetMode="External"/><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q3bM4QlwcW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39496-9404-0146-A21C-2203E0B1CD3F}"/>
              </a:ext>
            </a:extLst>
          </p:cNvPr>
          <p:cNvSpPr>
            <a:spLocks noGrp="1"/>
          </p:cNvSpPr>
          <p:nvPr>
            <p:ph type="ctrTitle"/>
          </p:nvPr>
        </p:nvSpPr>
        <p:spPr>
          <a:xfrm>
            <a:off x="1536478" y="-697972"/>
            <a:ext cx="9144000" cy="2840037"/>
          </a:xfrm>
        </p:spPr>
        <p:txBody>
          <a:bodyPr>
            <a:normAutofit/>
          </a:bodyPr>
          <a:lstStyle/>
          <a:p>
            <a:r>
              <a:rPr lang="en-US" sz="5800" dirty="0">
                <a:latin typeface="Times New Roman" panose="02020603050405020304" pitchFamily="18" charset="0"/>
                <a:cs typeface="Times New Roman" panose="02020603050405020304" pitchFamily="18" charset="0"/>
              </a:rPr>
              <a:t>‘A day in the life’</a:t>
            </a:r>
          </a:p>
        </p:txBody>
      </p:sp>
      <p:sp>
        <p:nvSpPr>
          <p:cNvPr id="3" name="Subtitle 2">
            <a:extLst>
              <a:ext uri="{FF2B5EF4-FFF2-40B4-BE49-F238E27FC236}">
                <a16:creationId xmlns:a16="http://schemas.microsoft.com/office/drawing/2014/main" id="{CA70BD8A-C2F4-FB45-8E66-AE27E3A757DC}"/>
              </a:ext>
            </a:extLst>
          </p:cNvPr>
          <p:cNvSpPr>
            <a:spLocks noGrp="1"/>
          </p:cNvSpPr>
          <p:nvPr>
            <p:ph type="subTitle" idx="1"/>
          </p:nvPr>
        </p:nvSpPr>
        <p:spPr>
          <a:xfrm>
            <a:off x="1717688" y="2325332"/>
            <a:ext cx="9144000" cy="1600818"/>
          </a:xfrm>
        </p:spPr>
        <p:txBody>
          <a:bodyPr>
            <a:normAutofit/>
          </a:bodyPr>
          <a:lstStyle/>
          <a:p>
            <a:r>
              <a:rPr lang="en-US" dirty="0">
                <a:latin typeface="Times New Roman" panose="02020603050405020304" pitchFamily="18" charset="0"/>
                <a:cs typeface="Times New Roman" panose="02020603050405020304" pitchFamily="18" charset="0"/>
              </a:rPr>
              <a:t>Professional placement at University of Wales Trinity Saint David Human Resource department</a:t>
            </a:r>
          </a:p>
        </p:txBody>
      </p:sp>
      <p:cxnSp>
        <p:nvCxnSpPr>
          <p:cNvPr id="14" name="Straight Connector 13">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E8E9E82-36A0-0D43-9A79-BD95F17031A2}"/>
              </a:ext>
            </a:extLst>
          </p:cNvPr>
          <p:cNvSpPr txBox="1"/>
          <p:nvPr/>
        </p:nvSpPr>
        <p:spPr>
          <a:xfrm>
            <a:off x="4325816" y="4492544"/>
            <a:ext cx="6717323" cy="1477328"/>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Assignment title: A day in the life</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Course: BA Business Management</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Number: 1804647</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Name: Glesni Loveridge</a:t>
            </a:r>
            <a:endParaRPr lang="en-GB"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315584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02F59-7B66-F640-992E-26B2C26DC61F}"/>
              </a:ext>
            </a:extLst>
          </p:cNvPr>
          <p:cNvSpPr>
            <a:spLocks noGrp="1"/>
          </p:cNvSpPr>
          <p:nvPr>
            <p:ph type="title"/>
          </p:nvPr>
        </p:nvSpPr>
        <p:spPr>
          <a:xfrm>
            <a:off x="838200" y="585216"/>
            <a:ext cx="10515600" cy="1325563"/>
          </a:xfrm>
        </p:spPr>
        <p:txBody>
          <a:bodyPr>
            <a:normAutofit/>
          </a:bodyPr>
          <a:lstStyle/>
          <a:p>
            <a:r>
              <a:rPr lang="en-US" dirty="0">
                <a:solidFill>
                  <a:schemeClr val="bg1"/>
                </a:solidFill>
                <a:latin typeface="Times New Roman" panose="02020603050405020304" pitchFamily="18" charset="0"/>
                <a:cs typeface="Times New Roman" panose="02020603050405020304" pitchFamily="18" charset="0"/>
              </a:rPr>
              <a:t>University of Wales Trinity Saint David</a:t>
            </a:r>
          </a:p>
        </p:txBody>
      </p:sp>
      <p:pic>
        <p:nvPicPr>
          <p:cNvPr id="6" name="Picture 5" descr="A sign in front of a building&#10;&#10;Description automatically generated">
            <a:extLst>
              <a:ext uri="{FF2B5EF4-FFF2-40B4-BE49-F238E27FC236}">
                <a16:creationId xmlns:a16="http://schemas.microsoft.com/office/drawing/2014/main" id="{32444123-2CC0-804A-95B0-5CF3C8C05CB4}"/>
              </a:ext>
            </a:extLst>
          </p:cNvPr>
          <p:cNvPicPr>
            <a:picLocks noChangeAspect="1"/>
          </p:cNvPicPr>
          <p:nvPr/>
        </p:nvPicPr>
        <p:blipFill rotWithShape="1">
          <a:blip r:embed="rId2"/>
          <a:srcRect l="803" r="3356" b="-3"/>
          <a:stretch/>
        </p:blipFill>
        <p:spPr>
          <a:xfrm>
            <a:off x="841248" y="2516777"/>
            <a:ext cx="6236208" cy="3660185"/>
          </a:xfrm>
          <a:prstGeom prst="rect">
            <a:avLst/>
          </a:prstGeom>
        </p:spPr>
      </p:pic>
      <p:sp>
        <p:nvSpPr>
          <p:cNvPr id="32" name="Content Placeholder 7">
            <a:extLst>
              <a:ext uri="{FF2B5EF4-FFF2-40B4-BE49-F238E27FC236}">
                <a16:creationId xmlns:a16="http://schemas.microsoft.com/office/drawing/2014/main" id="{ECFBA875-E190-451B-8263-63FE0351BB6A}"/>
              </a:ext>
            </a:extLst>
          </p:cNvPr>
          <p:cNvSpPr>
            <a:spLocks noGrp="1"/>
          </p:cNvSpPr>
          <p:nvPr>
            <p:ph idx="1"/>
          </p:nvPr>
        </p:nvSpPr>
        <p:spPr>
          <a:xfrm>
            <a:off x="7228376" y="2681056"/>
            <a:ext cx="4720967" cy="3591728"/>
          </a:xfrm>
        </p:spPr>
        <p:txBody>
          <a:bodyPr anchor="ctr">
            <a:normAutofit fontScale="77500" lnSpcReduction="20000"/>
          </a:bodyPr>
          <a:lstStyle/>
          <a:p>
            <a:pPr>
              <a:lnSpc>
                <a:spcPct val="250000"/>
              </a:lnSpc>
            </a:pPr>
            <a:r>
              <a:rPr lang="en-US" sz="1500" dirty="0">
                <a:latin typeface="Times New Roman" panose="02020603050405020304" pitchFamily="18" charset="0"/>
                <a:cs typeface="Times New Roman" panose="02020603050405020304" pitchFamily="18" charset="0"/>
              </a:rPr>
              <a:t>UWTSD was formed on 18</a:t>
            </a:r>
            <a:r>
              <a:rPr lang="en-US" sz="1500" baseline="30000" dirty="0">
                <a:latin typeface="Times New Roman" panose="02020603050405020304" pitchFamily="18" charset="0"/>
                <a:cs typeface="Times New Roman" panose="02020603050405020304" pitchFamily="18" charset="0"/>
              </a:rPr>
              <a:t>th</a:t>
            </a:r>
            <a:r>
              <a:rPr lang="en-US" sz="1500" dirty="0">
                <a:latin typeface="Times New Roman" panose="02020603050405020304" pitchFamily="18" charset="0"/>
                <a:cs typeface="Times New Roman" panose="02020603050405020304" pitchFamily="18" charset="0"/>
              </a:rPr>
              <a:t> November 2010, through the merger of the University of Wales Lampeter and Trinity University College Carmarthen, under Lampeter's Royal Charter of 1828. </a:t>
            </a:r>
          </a:p>
          <a:p>
            <a:pPr>
              <a:lnSpc>
                <a:spcPct val="250000"/>
              </a:lnSpc>
            </a:pPr>
            <a:r>
              <a:rPr lang="en-US" sz="1500" dirty="0">
                <a:latin typeface="Times New Roman" panose="02020603050405020304" pitchFamily="18" charset="0"/>
                <a:cs typeface="Times New Roman" panose="02020603050405020304" pitchFamily="18" charset="0"/>
              </a:rPr>
              <a:t>On the 1</a:t>
            </a:r>
            <a:r>
              <a:rPr lang="en-US" sz="1500" baseline="30000" dirty="0">
                <a:latin typeface="Times New Roman" panose="02020603050405020304" pitchFamily="18" charset="0"/>
                <a:cs typeface="Times New Roman" panose="02020603050405020304" pitchFamily="18" charset="0"/>
              </a:rPr>
              <a:t>st</a:t>
            </a:r>
            <a:r>
              <a:rPr lang="en-US" sz="1500" dirty="0">
                <a:latin typeface="Times New Roman" panose="02020603050405020304" pitchFamily="18" charset="0"/>
                <a:cs typeface="Times New Roman" panose="02020603050405020304" pitchFamily="18" charset="0"/>
              </a:rPr>
              <a:t> August 2013, Swansea Metropolitan University became part of UWTSD..</a:t>
            </a:r>
          </a:p>
          <a:p>
            <a:pPr>
              <a:lnSpc>
                <a:spcPct val="250000"/>
              </a:lnSpc>
            </a:pPr>
            <a:r>
              <a:rPr lang="en-US" sz="1500" dirty="0">
                <a:latin typeface="Times New Roman" panose="02020603050405020304" pitchFamily="18" charset="0"/>
                <a:cs typeface="Times New Roman" panose="02020603050405020304" pitchFamily="18" charset="0"/>
              </a:rPr>
              <a:t>UWTSD group has over 25,000 learners across 17 campuses in rural and city locations </a:t>
            </a:r>
          </a:p>
          <a:p>
            <a:endParaRPr lang="en-US" sz="1500" dirty="0"/>
          </a:p>
          <a:p>
            <a:endParaRPr lang="en-US" sz="1500" dirty="0"/>
          </a:p>
        </p:txBody>
      </p:sp>
      <p:sp>
        <p:nvSpPr>
          <p:cNvPr id="3" name="TextBox 2">
            <a:extLst>
              <a:ext uri="{FF2B5EF4-FFF2-40B4-BE49-F238E27FC236}">
                <a16:creationId xmlns:a16="http://schemas.microsoft.com/office/drawing/2014/main" id="{FFCE8BA8-CD73-3C44-A4C9-99C05BB3638B}"/>
              </a:ext>
            </a:extLst>
          </p:cNvPr>
          <p:cNvSpPr txBox="1"/>
          <p:nvPr/>
        </p:nvSpPr>
        <p:spPr>
          <a:xfrm>
            <a:off x="10356232" y="6510529"/>
            <a:ext cx="2586446" cy="276999"/>
          </a:xfrm>
          <a:prstGeom prst="rect">
            <a:avLst/>
          </a:prstGeom>
          <a:noFill/>
        </p:spPr>
        <p:txBody>
          <a:bodyPr wrap="square" rtlCol="0">
            <a:spAutoFit/>
          </a:bodyPr>
          <a:lstStyle/>
          <a:p>
            <a:pPr>
              <a:spcAft>
                <a:spcPts val="600"/>
              </a:spcAft>
            </a:pPr>
            <a:r>
              <a:rPr lang="en-US" sz="1200" dirty="0">
                <a:latin typeface="Times New Roman" panose="02020603050405020304" pitchFamily="18" charset="0"/>
                <a:cs typeface="Times New Roman" panose="02020603050405020304" pitchFamily="18" charset="0"/>
              </a:rPr>
              <a:t>(UWTSD, 2020)</a:t>
            </a:r>
          </a:p>
        </p:txBody>
      </p:sp>
    </p:spTree>
    <p:extLst>
      <p:ext uri="{BB962C8B-B14F-4D97-AF65-F5344CB8AC3E}">
        <p14:creationId xmlns:p14="http://schemas.microsoft.com/office/powerpoint/2010/main" val="2143895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C5782D3-6CED-43A7-BE35-09C48F809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6">
            <a:extLst>
              <a:ext uri="{FF2B5EF4-FFF2-40B4-BE49-F238E27FC236}">
                <a16:creationId xmlns:a16="http://schemas.microsoft.com/office/drawing/2014/main" id="{6721F593-ECD2-4B5B-AAE4-0866A4CDC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
            <a:extLst>
              <a:ext uri="{FF2B5EF4-FFF2-40B4-BE49-F238E27FC236}">
                <a16:creationId xmlns:a16="http://schemas.microsoft.com/office/drawing/2014/main" id="{71DEE99F-D18C-4025-BA3F-CEBF5258E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Rectangle 8">
            <a:extLst>
              <a:ext uri="{FF2B5EF4-FFF2-40B4-BE49-F238E27FC236}">
                <a16:creationId xmlns:a16="http://schemas.microsoft.com/office/drawing/2014/main" id="{976FA5D9-3A7C-4FA7-9BA8-1905D703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Title 9">
            <a:extLst>
              <a:ext uri="{FF2B5EF4-FFF2-40B4-BE49-F238E27FC236}">
                <a16:creationId xmlns:a16="http://schemas.microsoft.com/office/drawing/2014/main" id="{C0805B26-0B4C-BC4D-BC59-1B18CC6980B7}"/>
              </a:ext>
            </a:extLst>
          </p:cNvPr>
          <p:cNvSpPr>
            <a:spLocks noGrp="1"/>
          </p:cNvSpPr>
          <p:nvPr>
            <p:ph type="title"/>
          </p:nvPr>
        </p:nvSpPr>
        <p:spPr>
          <a:xfrm>
            <a:off x="7973507" y="698543"/>
            <a:ext cx="3220127" cy="929245"/>
          </a:xfrm>
        </p:spPr>
        <p:txBody>
          <a:bodyPr anchor="b">
            <a:normAutofit/>
          </a:bodyPr>
          <a:lstStyle/>
          <a:p>
            <a:r>
              <a:rPr lang="en-US" sz="3600" dirty="0">
                <a:solidFill>
                  <a:srgbClr val="FFFFFF"/>
                </a:solidFill>
                <a:latin typeface="Times New Roman" panose="02020603050405020304" pitchFamily="18" charset="0"/>
                <a:cs typeface="Times New Roman" panose="02020603050405020304" pitchFamily="18" charset="0"/>
              </a:rPr>
              <a:t>Locations</a:t>
            </a:r>
          </a:p>
        </p:txBody>
      </p:sp>
      <p:pic>
        <p:nvPicPr>
          <p:cNvPr id="4" name="Picture 3" descr="A castle on top of a building&#10;&#10;Description automatically generated">
            <a:extLst>
              <a:ext uri="{FF2B5EF4-FFF2-40B4-BE49-F238E27FC236}">
                <a16:creationId xmlns:a16="http://schemas.microsoft.com/office/drawing/2014/main" id="{40B66AEE-0EDA-524F-9AA7-EFED5B24DC01}"/>
              </a:ext>
            </a:extLst>
          </p:cNvPr>
          <p:cNvPicPr>
            <a:picLocks noChangeAspect="1"/>
          </p:cNvPicPr>
          <p:nvPr/>
        </p:nvPicPr>
        <p:blipFill rotWithShape="1">
          <a:blip r:embed="rId2"/>
          <a:srcRect r="6406" b="1"/>
          <a:stretch/>
        </p:blipFill>
        <p:spPr>
          <a:xfrm>
            <a:off x="804101" y="804101"/>
            <a:ext cx="6730556" cy="5249798"/>
          </a:xfrm>
          <a:prstGeom prst="rect">
            <a:avLst/>
          </a:prstGeom>
        </p:spPr>
      </p:pic>
      <p:sp>
        <p:nvSpPr>
          <p:cNvPr id="3" name="Content Placeholder 2">
            <a:extLst>
              <a:ext uri="{FF2B5EF4-FFF2-40B4-BE49-F238E27FC236}">
                <a16:creationId xmlns:a16="http://schemas.microsoft.com/office/drawing/2014/main" id="{D4F2CBA4-80AC-624E-9B11-E502822398DA}"/>
              </a:ext>
            </a:extLst>
          </p:cNvPr>
          <p:cNvSpPr>
            <a:spLocks noGrp="1"/>
          </p:cNvSpPr>
          <p:nvPr>
            <p:ph idx="1"/>
          </p:nvPr>
        </p:nvSpPr>
        <p:spPr>
          <a:xfrm>
            <a:off x="7686894" y="1896641"/>
            <a:ext cx="3590706" cy="3014395"/>
          </a:xfrm>
        </p:spPr>
        <p:txBody>
          <a:bodyPr anchor="t">
            <a:normAutofit/>
          </a:bodyPr>
          <a:lstStyle/>
          <a:p>
            <a:pPr marL="0" indent="0">
              <a:buNone/>
            </a:pPr>
            <a:r>
              <a:rPr lang="en-US" sz="1700" dirty="0">
                <a:solidFill>
                  <a:srgbClr val="FFFFFF"/>
                </a:solidFill>
                <a:latin typeface="Times New Roman" panose="02020603050405020304" pitchFamily="18" charset="0"/>
                <a:cs typeface="Times New Roman" panose="02020603050405020304" pitchFamily="18" charset="0"/>
              </a:rPr>
              <a:t>UWTSD  has three main campuses in south wales </a:t>
            </a:r>
          </a:p>
          <a:p>
            <a:r>
              <a:rPr lang="en-US" sz="1700" dirty="0">
                <a:solidFill>
                  <a:srgbClr val="FFFFFF"/>
                </a:solidFill>
                <a:latin typeface="Times New Roman" panose="02020603050405020304" pitchFamily="18" charset="0"/>
                <a:cs typeface="Times New Roman" panose="02020603050405020304" pitchFamily="18" charset="0"/>
              </a:rPr>
              <a:t>Carmarthen </a:t>
            </a:r>
          </a:p>
          <a:p>
            <a:r>
              <a:rPr lang="en-US" sz="1700" dirty="0">
                <a:solidFill>
                  <a:srgbClr val="FFFFFF"/>
                </a:solidFill>
                <a:latin typeface="Times New Roman" panose="02020603050405020304" pitchFamily="18" charset="0"/>
                <a:cs typeface="Times New Roman" panose="02020603050405020304" pitchFamily="18" charset="0"/>
              </a:rPr>
              <a:t>Lampeter</a:t>
            </a:r>
          </a:p>
          <a:p>
            <a:r>
              <a:rPr lang="en-US" sz="1700" dirty="0">
                <a:solidFill>
                  <a:srgbClr val="FFFFFF"/>
                </a:solidFill>
                <a:latin typeface="Times New Roman" panose="02020603050405020304" pitchFamily="18" charset="0"/>
                <a:cs typeface="Times New Roman" panose="02020603050405020304" pitchFamily="18" charset="0"/>
              </a:rPr>
              <a:t>Swansea </a:t>
            </a:r>
          </a:p>
          <a:p>
            <a:pPr marL="0" indent="0">
              <a:buNone/>
            </a:pPr>
            <a:r>
              <a:rPr lang="en-US" sz="1700" dirty="0">
                <a:solidFill>
                  <a:srgbClr val="FFFFFF"/>
                </a:solidFill>
                <a:latin typeface="Times New Roman" panose="02020603050405020304" pitchFamily="18" charset="0"/>
                <a:cs typeface="Times New Roman" panose="02020603050405020304" pitchFamily="18" charset="0"/>
              </a:rPr>
              <a:t>As well as campus in London and learning centers in Cardiff and Birmingham. </a:t>
            </a:r>
          </a:p>
        </p:txBody>
      </p:sp>
      <p:sp>
        <p:nvSpPr>
          <p:cNvPr id="51" name="Rectangle 8">
            <a:extLst>
              <a:ext uri="{FF2B5EF4-FFF2-40B4-BE49-F238E27FC236}">
                <a16:creationId xmlns:a16="http://schemas.microsoft.com/office/drawing/2014/main" id="{4652D57C-331F-43B8-9C07-69FBA9C02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71258" y="1530154"/>
            <a:ext cx="5207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09C531BA-0DAE-1943-9D25-3D6520A2DD78}"/>
              </a:ext>
            </a:extLst>
          </p:cNvPr>
          <p:cNvSpPr txBox="1"/>
          <p:nvPr/>
        </p:nvSpPr>
        <p:spPr>
          <a:xfrm>
            <a:off x="7682184" y="4665831"/>
            <a:ext cx="3202639" cy="1077218"/>
          </a:xfrm>
          <a:prstGeom prst="rect">
            <a:avLst/>
          </a:prstGeom>
          <a:noFill/>
        </p:spPr>
        <p:txBody>
          <a:bodyPr wrap="square" rtlCol="0">
            <a:spAutoFit/>
          </a:bodyPr>
          <a:lstStyle/>
          <a:p>
            <a:pPr marL="171450" indent="-171450">
              <a:spcAft>
                <a:spcPts val="600"/>
              </a:spcAft>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As a Human Resource Intern I was based at Swansea campus. However, occasionally would visit to work at Carmarthen campus. </a:t>
            </a:r>
          </a:p>
        </p:txBody>
      </p:sp>
    </p:spTree>
    <p:extLst>
      <p:ext uri="{BB962C8B-B14F-4D97-AF65-F5344CB8AC3E}">
        <p14:creationId xmlns:p14="http://schemas.microsoft.com/office/powerpoint/2010/main" val="827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CAEC-C6BB-E446-9676-27421F4CA321}"/>
              </a:ext>
            </a:extLst>
          </p:cNvPr>
          <p:cNvSpPr>
            <a:spLocks noGrp="1"/>
          </p:cNvSpPr>
          <p:nvPr>
            <p:ph type="title"/>
          </p:nvPr>
        </p:nvSpPr>
        <p:spPr>
          <a:xfrm>
            <a:off x="519545" y="621792"/>
            <a:ext cx="5181503" cy="5504688"/>
          </a:xfrm>
        </p:spPr>
        <p:txBody>
          <a:bodyPr>
            <a:normAutofit/>
          </a:bodyPr>
          <a:lstStyle/>
          <a:p>
            <a:r>
              <a:rPr lang="en-US" b="1" dirty="0">
                <a:latin typeface="Times New Roman" panose="02020603050405020304" pitchFamily="18" charset="0"/>
                <a:cs typeface="Times New Roman" panose="02020603050405020304" pitchFamily="18" charset="0"/>
              </a:rPr>
              <a:t>University Culture and position in marketplace </a:t>
            </a:r>
            <a:br>
              <a:rPr lang="en-US" b="1" dirty="0">
                <a:latin typeface="Times New Roman" panose="02020603050405020304" pitchFamily="18" charset="0"/>
                <a:cs typeface="Times New Roman" panose="02020603050405020304" pitchFamily="18" charset="0"/>
              </a:rPr>
            </a:br>
            <a:endParaRPr lang="en-US" dirty="0"/>
          </a:p>
        </p:txBody>
      </p:sp>
      <p:sp>
        <p:nvSpPr>
          <p:cNvPr id="21"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22" name="Content Placeholder 2">
            <a:extLst>
              <a:ext uri="{FF2B5EF4-FFF2-40B4-BE49-F238E27FC236}">
                <a16:creationId xmlns:a16="http://schemas.microsoft.com/office/drawing/2014/main" id="{10843D30-A802-492D-B776-122610765FC4}"/>
              </a:ext>
            </a:extLst>
          </p:cNvPr>
          <p:cNvGraphicFramePr>
            <a:graphicFrameLocks noGrp="1"/>
          </p:cNvGraphicFramePr>
          <p:nvPr>
            <p:ph idx="1"/>
            <p:extLst>
              <p:ext uri="{D42A27DB-BD31-4B8C-83A1-F6EECF244321}">
                <p14:modId xmlns:p14="http://schemas.microsoft.com/office/powerpoint/2010/main" val="346636402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54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BA2C5-6334-4345-A3A7-33EA27A54D7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b="1" dirty="0">
                <a:solidFill>
                  <a:srgbClr val="FFFFFF"/>
                </a:solidFill>
                <a:latin typeface="Times New Roman" panose="02020603050405020304" pitchFamily="18" charset="0"/>
                <a:cs typeface="Times New Roman" panose="02020603050405020304" pitchFamily="18" charset="0"/>
              </a:rPr>
              <a:t>University Awards </a:t>
            </a:r>
            <a:br>
              <a:rPr lang="en-US" sz="3000" b="1" dirty="0">
                <a:solidFill>
                  <a:srgbClr val="FFFFFF"/>
                </a:solidFill>
                <a:latin typeface="Times New Roman" panose="02020603050405020304" pitchFamily="18" charset="0"/>
                <a:cs typeface="Times New Roman" panose="02020603050405020304" pitchFamily="18" charset="0"/>
              </a:rPr>
            </a:br>
            <a:endParaRPr lang="en-US" sz="3000" dirty="0">
              <a:solidFill>
                <a:srgbClr val="FFFFFF"/>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1DC000E-A5E7-6241-B4A1-5D4E880E0E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612" y="380198"/>
            <a:ext cx="3425609" cy="2629155"/>
          </a:xfrm>
          <a:prstGeom prst="rect">
            <a:avLst/>
          </a:prstGeom>
        </p:spPr>
      </p:pic>
      <p:pic>
        <p:nvPicPr>
          <p:cNvPr id="4" name="Content Placeholder 11">
            <a:extLst>
              <a:ext uri="{FF2B5EF4-FFF2-40B4-BE49-F238E27FC236}">
                <a16:creationId xmlns:a16="http://schemas.microsoft.com/office/drawing/2014/main" id="{A799E33F-5A04-5B42-BF8D-AAA45AA1D95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32930" y="399996"/>
            <a:ext cx="3433324" cy="2626493"/>
          </a:xfrm>
          <a:prstGeom prst="rect">
            <a:avLst/>
          </a:prstGeom>
        </p:spPr>
      </p:pic>
      <p:cxnSp>
        <p:nvCxnSpPr>
          <p:cNvPr id="15" name="Straight Connector 1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973E5A6A-C773-FB48-B99D-908A57CA45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6110" y="324572"/>
            <a:ext cx="3131278" cy="2777340"/>
          </a:xfrm>
          <a:prstGeom prst="rect">
            <a:avLst/>
          </a:prstGeom>
        </p:spPr>
      </p:pic>
      <p:cxnSp>
        <p:nvCxnSpPr>
          <p:cNvPr id="17" name="Straight Connector 1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5594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E293-0998-2746-B1A0-BA516C413BE7}"/>
              </a:ext>
            </a:extLst>
          </p:cNvPr>
          <p:cNvSpPr>
            <a:spLocks noGrp="1"/>
          </p:cNvSpPr>
          <p:nvPr>
            <p:ph type="title"/>
          </p:nvPr>
        </p:nvSpPr>
        <p:spPr/>
        <p:txBody>
          <a:bodyPr anchor="ctr">
            <a:normAutofit/>
          </a:bodyPr>
          <a:lstStyle/>
          <a:p>
            <a:r>
              <a:rPr lang="en-US" sz="3400" dirty="0">
                <a:solidFill>
                  <a:schemeClr val="bg1"/>
                </a:solidFill>
                <a:latin typeface="Times New Roman" panose="02020603050405020304" pitchFamily="18" charset="0"/>
                <a:cs typeface="Times New Roman" panose="02020603050405020304" pitchFamily="18" charset="0"/>
              </a:rPr>
              <a:t>Human Resource </a:t>
            </a:r>
            <a:r>
              <a:rPr lang="en-US" sz="3400">
                <a:solidFill>
                  <a:schemeClr val="bg1"/>
                </a:solidFill>
                <a:latin typeface="Times New Roman" panose="02020603050405020304" pitchFamily="18" charset="0"/>
                <a:cs typeface="Times New Roman" panose="02020603050405020304" pitchFamily="18" charset="0"/>
              </a:rPr>
              <a:t>new starter induction </a:t>
            </a:r>
            <a:endParaRPr lang="en-US" sz="3400" dirty="0">
              <a:solidFill>
                <a:schemeClr val="bg1"/>
              </a:solidFill>
              <a:latin typeface="Times New Roman" panose="02020603050405020304" pitchFamily="18" charset="0"/>
              <a:cs typeface="Times New Roman" panose="02020603050405020304" pitchFamily="18" charset="0"/>
            </a:endParaRPr>
          </a:p>
        </p:txBody>
      </p:sp>
      <p:graphicFrame>
        <p:nvGraphicFramePr>
          <p:cNvPr id="21" name="Content Placeholder 2">
            <a:extLst>
              <a:ext uri="{FF2B5EF4-FFF2-40B4-BE49-F238E27FC236}">
                <a16:creationId xmlns:a16="http://schemas.microsoft.com/office/drawing/2014/main" id="{CA8ECF72-37E1-4A40-A5AE-8E4FB77BACFF}"/>
              </a:ext>
            </a:extLst>
          </p:cNvPr>
          <p:cNvGraphicFramePr>
            <a:graphicFrameLocks noGrp="1"/>
          </p:cNvGraphicFramePr>
          <p:nvPr>
            <p:ph idx="1"/>
            <p:extLst>
              <p:ext uri="{D42A27DB-BD31-4B8C-83A1-F6EECF244321}">
                <p14:modId xmlns:p14="http://schemas.microsoft.com/office/powerpoint/2010/main" val="24886261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2859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8AA4F-3A56-4149-AB75-BBB6A04BAF44}"/>
              </a:ext>
            </a:extLst>
          </p:cNvPr>
          <p:cNvSpPr>
            <a:spLocks noGrp="1"/>
          </p:cNvSpPr>
          <p:nvPr>
            <p:ph type="title"/>
          </p:nvPr>
        </p:nvSpPr>
        <p:spPr>
          <a:xfrm>
            <a:off x="481013" y="3752849"/>
            <a:ext cx="3290887" cy="2452687"/>
          </a:xfrm>
        </p:spPr>
        <p:txBody>
          <a:bodyPr anchor="ctr">
            <a:normAutofit/>
          </a:bodyPr>
          <a:lstStyle/>
          <a:p>
            <a:r>
              <a:rPr lang="en-US" sz="1700" b="1" dirty="0">
                <a:latin typeface="Times New Roman" panose="02020603050405020304" pitchFamily="18" charset="0"/>
                <a:cs typeface="Times New Roman" panose="02020603050405020304" pitchFamily="18" charset="0"/>
              </a:rPr>
              <a:t>Induction Video</a:t>
            </a:r>
            <a:br>
              <a:rPr lang="en-US" sz="1700" dirty="0">
                <a:latin typeface="Times New Roman" panose="02020603050405020304" pitchFamily="18" charset="0"/>
                <a:cs typeface="Times New Roman" panose="02020603050405020304" pitchFamily="18" charset="0"/>
              </a:rPr>
            </a:br>
            <a:br>
              <a:rPr lang="en-US" sz="1700" dirty="0">
                <a:latin typeface="Times New Roman" panose="02020603050405020304" pitchFamily="18" charset="0"/>
                <a:cs typeface="Times New Roman" panose="02020603050405020304" pitchFamily="18" charset="0"/>
              </a:rPr>
            </a:br>
            <a:r>
              <a:rPr lang="en-US" sz="1700" dirty="0">
                <a:latin typeface="Times New Roman" panose="02020603050405020304" pitchFamily="18" charset="0"/>
                <a:cs typeface="Times New Roman" panose="02020603050405020304" pitchFamily="18" charset="0"/>
              </a:rPr>
              <a:t>(https://</a:t>
            </a:r>
            <a:r>
              <a:rPr lang="en-US" sz="1700" dirty="0" err="1">
                <a:latin typeface="Times New Roman" panose="02020603050405020304" pitchFamily="18" charset="0"/>
                <a:cs typeface="Times New Roman" panose="02020603050405020304" pitchFamily="18" charset="0"/>
              </a:rPr>
              <a:t>youtu.be</a:t>
            </a:r>
            <a:r>
              <a:rPr lang="en-US" sz="1700" dirty="0">
                <a:latin typeface="Times New Roman" panose="02020603050405020304" pitchFamily="18" charset="0"/>
                <a:cs typeface="Times New Roman" panose="02020603050405020304" pitchFamily="18" charset="0"/>
              </a:rPr>
              <a:t>/q3bM4QlwcWY)</a:t>
            </a:r>
            <a:br>
              <a:rPr lang="en-US" sz="1700" dirty="0">
                <a:latin typeface="Times New Roman" panose="02020603050405020304" pitchFamily="18" charset="0"/>
                <a:cs typeface="Times New Roman" panose="02020603050405020304" pitchFamily="18" charset="0"/>
              </a:rPr>
            </a:br>
            <a:endParaRPr lang="en-US" sz="1700" dirty="0">
              <a:latin typeface="Times New Roman" panose="02020603050405020304" pitchFamily="18" charset="0"/>
              <a:cs typeface="Times New Roman" panose="02020603050405020304" pitchFamily="18" charset="0"/>
            </a:endParaRPr>
          </a:p>
        </p:txBody>
      </p:sp>
      <p:pic>
        <p:nvPicPr>
          <p:cNvPr id="5" name="Content Placeholder 4" descr="A screenshot of a cell phone&#10;&#10;Description automatically generated">
            <a:extLst>
              <a:ext uri="{FF2B5EF4-FFF2-40B4-BE49-F238E27FC236}">
                <a16:creationId xmlns:a16="http://schemas.microsoft.com/office/drawing/2014/main" id="{182A2EF7-294F-9D41-B013-CADC17BA4F0E}"/>
              </a:ext>
            </a:extLst>
          </p:cNvPr>
          <p:cNvPicPr>
            <a:picLocks noChangeAspect="1"/>
          </p:cNvPicPr>
          <p:nvPr/>
        </p:nvPicPr>
        <p:blipFill rotWithShape="1">
          <a:blip r:embed="rId2"/>
          <a:srcRect t="23864" b="2744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1" name="Content Placeholder 10">
            <a:extLst>
              <a:ext uri="{FF2B5EF4-FFF2-40B4-BE49-F238E27FC236}">
                <a16:creationId xmlns:a16="http://schemas.microsoft.com/office/drawing/2014/main" id="{2FBB01B3-72B8-413A-AC8A-1E65840285F1}"/>
              </a:ext>
            </a:extLst>
          </p:cNvPr>
          <p:cNvSpPr>
            <a:spLocks noGrp="1"/>
          </p:cNvSpPr>
          <p:nvPr>
            <p:ph idx="1"/>
          </p:nvPr>
        </p:nvSpPr>
        <p:spPr>
          <a:xfrm>
            <a:off x="4223982" y="3752850"/>
            <a:ext cx="7485413" cy="2452687"/>
          </a:xfrm>
        </p:spPr>
        <p:txBody>
          <a:bodyPr anchor="ctr">
            <a:normAutofit/>
          </a:bodyPr>
          <a:lstStyle/>
          <a:p>
            <a:pPr marL="0" indent="0">
              <a:buNone/>
            </a:pPr>
            <a:r>
              <a:rPr lang="en-US" sz="1800" dirty="0">
                <a:latin typeface="Times New Roman" panose="02020603050405020304" pitchFamily="18" charset="0"/>
                <a:cs typeface="Times New Roman" panose="02020603050405020304" pitchFamily="18" charset="0"/>
              </a:rPr>
              <a:t>Above is a YouTube video in which UWTSD has allowed access to new employees. I was asked to watch this video clip before starting my first day. </a:t>
            </a: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r>
              <a:rPr lang="en-US" sz="1800" dirty="0">
                <a:latin typeface="Times New Roman" panose="02020603050405020304" pitchFamily="18" charset="0"/>
                <a:cs typeface="Times New Roman" panose="02020603050405020304" pitchFamily="18" charset="0"/>
              </a:rPr>
              <a:t>This video provided all essential information information I needed ahead of my first day as a HR intern. </a:t>
            </a:r>
          </a:p>
        </p:txBody>
      </p:sp>
      <p:cxnSp>
        <p:nvCxnSpPr>
          <p:cNvPr id="7" name="Straight Connector 6">
            <a:extLst>
              <a:ext uri="{FF2B5EF4-FFF2-40B4-BE49-F238E27FC236}">
                <a16:creationId xmlns:a16="http://schemas.microsoft.com/office/drawing/2014/main" id="{C5AA3940-3793-C64D-8E9B-28513C3572B0}"/>
              </a:ext>
            </a:extLst>
          </p:cNvPr>
          <p:cNvCxnSpPr/>
          <p:nvPr/>
        </p:nvCxnSpPr>
        <p:spPr>
          <a:xfrm>
            <a:off x="3978233" y="3710613"/>
            <a:ext cx="0" cy="279706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0444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82E9-9A60-544B-B18C-A003897CD968}"/>
              </a:ext>
            </a:extLst>
          </p:cNvPr>
          <p:cNvSpPr>
            <a:spLocks noGrp="1"/>
          </p:cNvSpPr>
          <p:nvPr>
            <p:ph type="title"/>
          </p:nvPr>
        </p:nvSpPr>
        <p:spPr>
          <a:xfrm>
            <a:off x="259837" y="3817491"/>
            <a:ext cx="2454680" cy="2452687"/>
          </a:xfrm>
        </p:spPr>
        <p:txBody>
          <a:bodyPr vert="horz" lIns="91440" tIns="45720" rIns="91440" bIns="45720" rtlCol="0" anchor="ctr">
            <a:normAutofit fontScale="90000"/>
          </a:bodyPr>
          <a:lstStyle/>
          <a:p>
            <a:br>
              <a:rPr lang="en-US" sz="2400" b="1" dirty="0"/>
            </a:br>
            <a:br>
              <a:rPr lang="en-US" sz="2400" b="1" dirty="0"/>
            </a:br>
            <a:br>
              <a:rPr lang="en-US" sz="2400" b="1" dirty="0"/>
            </a:br>
            <a:r>
              <a:rPr lang="en-US" sz="2400" b="1" dirty="0"/>
              <a:t>       </a:t>
            </a:r>
            <a:r>
              <a:rPr lang="en-US" sz="3100" b="1" dirty="0" err="1">
                <a:latin typeface="Times New Roman" panose="02020603050405020304" pitchFamily="18" charset="0"/>
                <a:cs typeface="Times New Roman" panose="02020603050405020304" pitchFamily="18" charset="0"/>
              </a:rPr>
              <a:t>MyDay</a:t>
            </a:r>
            <a:br>
              <a:rPr lang="en-US" sz="2400" b="1" dirty="0"/>
            </a:br>
            <a:br>
              <a:rPr lang="en-US" sz="2400" b="1" dirty="0"/>
            </a:br>
            <a:br>
              <a:rPr lang="en-US" sz="3600" b="1" dirty="0">
                <a:latin typeface="Times New Roman" panose="02020603050405020304" pitchFamily="18" charset="0"/>
                <a:cs typeface="Times New Roman" panose="02020603050405020304" pitchFamily="18" charset="0"/>
              </a:rPr>
            </a:br>
            <a:endParaRPr lang="en-US" sz="3600" b="1" dirty="0"/>
          </a:p>
        </p:txBody>
      </p:sp>
      <p:pic>
        <p:nvPicPr>
          <p:cNvPr id="4" name="Content Placeholder 3">
            <a:hlinkClick r:id="rId2"/>
            <a:extLst>
              <a:ext uri="{FF2B5EF4-FFF2-40B4-BE49-F238E27FC236}">
                <a16:creationId xmlns:a16="http://schemas.microsoft.com/office/drawing/2014/main" id="{31AA67DD-AF0E-9244-A77B-D8500C90C5C6}"/>
              </a:ext>
            </a:extLst>
          </p:cNvPr>
          <p:cNvPicPr>
            <a:picLocks noGrp="1" noChangeAspect="1"/>
          </p:cNvPicPr>
          <p:nvPr>
            <p:ph idx="1"/>
          </p:nvPr>
        </p:nvPicPr>
        <p:blipFill rotWithShape="1">
          <a:blip r:embed="rId3"/>
          <a:srcRect t="36618" b="927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3C402933-8047-3F46-AEC4-13A5EBC7DED5}"/>
              </a:ext>
            </a:extLst>
          </p:cNvPr>
          <p:cNvSpPr txBox="1"/>
          <p:nvPr/>
        </p:nvSpPr>
        <p:spPr>
          <a:xfrm>
            <a:off x="3645725" y="3971870"/>
            <a:ext cx="3716976" cy="2861706"/>
          </a:xfrm>
          <a:prstGeom prst="rect">
            <a:avLst/>
          </a:prstGeom>
        </p:spPr>
        <p:txBody>
          <a:bodyPr vert="horz" lIns="91440" tIns="45720" rIns="91440" bIns="45720" rtlCol="0" anchor="ctr">
            <a:normAutofit fontScale="85000" lnSpcReduction="20000"/>
          </a:bodyPr>
          <a:lstStyle/>
          <a:p>
            <a:pPr>
              <a:lnSpc>
                <a:spcPct val="90000"/>
              </a:lnSpc>
              <a:spcAft>
                <a:spcPts val="600"/>
              </a:spcAft>
            </a:pPr>
            <a:endParaRPr lang="en-US" sz="1900" dirty="0">
              <a:latin typeface="Times New Roman" panose="02020603050405020304" pitchFamily="18" charset="0"/>
              <a:cs typeface="Times New Roman" panose="02020603050405020304" pitchFamily="18" charset="0"/>
            </a:endParaRPr>
          </a:p>
          <a:p>
            <a:pPr marL="285750" indent="-285750">
              <a:lnSpc>
                <a:spcPct val="90000"/>
              </a:lnSpc>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Departmental tiles - Info on all professional support services can be found on </a:t>
            </a:r>
            <a:r>
              <a:rPr lang="en-US" sz="1700" dirty="0" err="1">
                <a:latin typeface="Times New Roman" panose="02020603050405020304" pitchFamily="18" charset="0"/>
                <a:cs typeface="Times New Roman" panose="02020603050405020304" pitchFamily="18" charset="0"/>
              </a:rPr>
              <a:t>MyDay</a:t>
            </a:r>
            <a:r>
              <a:rPr lang="en-US" sz="1700" dirty="0">
                <a:latin typeface="Times New Roman" panose="02020603050405020304" pitchFamily="18" charset="0"/>
                <a:cs typeface="Times New Roman" panose="02020603050405020304" pitchFamily="18" charset="0"/>
              </a:rPr>
              <a:t> (Staff)</a:t>
            </a:r>
          </a:p>
          <a:p>
            <a:pPr indent="-228600">
              <a:lnSpc>
                <a:spcPct val="90000"/>
              </a:lnSpc>
              <a:spcAft>
                <a:spcPts val="600"/>
              </a:spcAft>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Calendars/ reminders</a:t>
            </a:r>
          </a:p>
          <a:p>
            <a:pPr>
              <a:lnSpc>
                <a:spcPct val="90000"/>
              </a:lnSpc>
              <a:spcAft>
                <a:spcPts val="600"/>
              </a:spcAft>
            </a:pPr>
            <a:endParaRPr lang="en-US" sz="17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Personal agenda </a:t>
            </a:r>
          </a:p>
          <a:p>
            <a:pPr>
              <a:lnSpc>
                <a:spcPct val="90000"/>
              </a:lnSpc>
              <a:spcAft>
                <a:spcPts val="600"/>
              </a:spcAft>
            </a:pPr>
            <a:endParaRPr lang="en-US" sz="17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Terms and conditions </a:t>
            </a:r>
          </a:p>
          <a:p>
            <a:pPr indent="-228600">
              <a:lnSpc>
                <a:spcPct val="90000"/>
              </a:lnSpc>
              <a:spcAft>
                <a:spcPts val="600"/>
              </a:spcAft>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Financial Regulations</a:t>
            </a:r>
          </a:p>
          <a:p>
            <a:pPr indent="-228600">
              <a:lnSpc>
                <a:spcPct val="90000"/>
              </a:lnSpc>
              <a:spcAft>
                <a:spcPts val="600"/>
              </a:spcAft>
              <a:buFont typeface="Arial" panose="020B0604020202020204" pitchFamily="34" charset="0"/>
              <a:buChar char="•"/>
            </a:pPr>
            <a:endParaRPr lang="en-US" sz="500" dirty="0"/>
          </a:p>
          <a:p>
            <a:pPr indent="-228600">
              <a:lnSpc>
                <a:spcPct val="90000"/>
              </a:lnSpc>
              <a:spcAft>
                <a:spcPts val="600"/>
              </a:spcAft>
              <a:buFont typeface="Arial" panose="020B0604020202020204" pitchFamily="34" charset="0"/>
              <a:buChar char="•"/>
            </a:pPr>
            <a:endParaRPr lang="en-US" sz="500" dirty="0"/>
          </a:p>
          <a:p>
            <a:pPr indent="-228600">
              <a:lnSpc>
                <a:spcPct val="90000"/>
              </a:lnSpc>
              <a:spcAft>
                <a:spcPts val="600"/>
              </a:spcAft>
              <a:buFont typeface="Arial" panose="020B0604020202020204" pitchFamily="34" charset="0"/>
              <a:buChar char="•"/>
            </a:pPr>
            <a:endParaRPr lang="en-US" sz="500" dirty="0"/>
          </a:p>
        </p:txBody>
      </p:sp>
      <p:sp>
        <p:nvSpPr>
          <p:cNvPr id="6" name="TextBox 5">
            <a:extLst>
              <a:ext uri="{FF2B5EF4-FFF2-40B4-BE49-F238E27FC236}">
                <a16:creationId xmlns:a16="http://schemas.microsoft.com/office/drawing/2014/main" id="{FAA48D89-9123-5B47-89CC-35CC36F51DAF}"/>
              </a:ext>
            </a:extLst>
          </p:cNvPr>
          <p:cNvSpPr txBox="1"/>
          <p:nvPr/>
        </p:nvSpPr>
        <p:spPr>
          <a:xfrm>
            <a:off x="7791178" y="3632825"/>
            <a:ext cx="3716976" cy="4174989"/>
          </a:xfrm>
          <a:prstGeom prst="rect">
            <a:avLst/>
          </a:prstGeom>
          <a:noFill/>
        </p:spPr>
        <p:txBody>
          <a:bodyPr wrap="square" rtlCol="0">
            <a:spAutoFit/>
          </a:bodyPr>
          <a:lstStyle/>
          <a:p>
            <a:pPr indent="-228600">
              <a:lnSpc>
                <a:spcPct val="90000"/>
              </a:lnSpc>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Petrol expenses </a:t>
            </a:r>
          </a:p>
          <a:p>
            <a:pPr indent="-228600">
              <a:lnSpc>
                <a:spcPct val="90000"/>
              </a:lnSpc>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Read staff HR polices</a:t>
            </a:r>
          </a:p>
          <a:p>
            <a:pPr>
              <a:lnSpc>
                <a:spcPct val="90000"/>
              </a:lnSpc>
              <a:spcAft>
                <a:spcPts val="600"/>
              </a:spcAft>
            </a:pPr>
            <a:r>
              <a:rPr lang="en-US" sz="1400" dirty="0">
                <a:latin typeface="Times New Roman" panose="02020603050405020304" pitchFamily="18" charset="0"/>
                <a:cs typeface="Times New Roman" panose="02020603050405020304" pitchFamily="18" charset="0"/>
              </a:rPr>
              <a:t>          </a:t>
            </a:r>
          </a:p>
          <a:p>
            <a:pPr indent="-22860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Staff development </a:t>
            </a:r>
          </a:p>
          <a:p>
            <a:pPr indent="-228600">
              <a:lnSpc>
                <a:spcPct val="90000"/>
              </a:lnSpc>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Academic Quality Handbook</a:t>
            </a:r>
          </a:p>
          <a:p>
            <a:pPr indent="-228600">
              <a:lnSpc>
                <a:spcPct val="90000"/>
              </a:lnSpc>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IT Helpdesk</a:t>
            </a:r>
          </a:p>
          <a:p>
            <a:pPr>
              <a:lnSpc>
                <a:spcPct val="90000"/>
              </a:lnSpc>
              <a:spcAft>
                <a:spcPts val="600"/>
              </a:spcAft>
            </a:pPr>
            <a:endParaRPr lang="en-US" sz="1400" dirty="0">
              <a:latin typeface="Times New Roman" panose="02020603050405020304" pitchFamily="18" charset="0"/>
              <a:cs typeface="Times New Roman" panose="02020603050405020304" pitchFamily="18" charset="0"/>
            </a:endParaRPr>
          </a:p>
          <a:p>
            <a:pPr marL="285750" indent="-285750">
              <a:lnSpc>
                <a:spcPct val="90000"/>
              </a:lnSpc>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Pay slips </a:t>
            </a:r>
          </a:p>
          <a:p>
            <a:pPr>
              <a:lnSpc>
                <a:spcPct val="90000"/>
              </a:lnSpc>
              <a:spcAft>
                <a:spcPts val="600"/>
              </a:spcAft>
            </a:pPr>
            <a:endParaRPr lang="en-US" sz="1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endParaRPr lang="en-US" dirty="0"/>
          </a:p>
        </p:txBody>
      </p:sp>
      <p:sp>
        <p:nvSpPr>
          <p:cNvPr id="7" name="TextBox 6">
            <a:extLst>
              <a:ext uri="{FF2B5EF4-FFF2-40B4-BE49-F238E27FC236}">
                <a16:creationId xmlns:a16="http://schemas.microsoft.com/office/drawing/2014/main" id="{5FFCCC64-572E-734D-BF0A-51D206308EE6}"/>
              </a:ext>
            </a:extLst>
          </p:cNvPr>
          <p:cNvSpPr txBox="1"/>
          <p:nvPr/>
        </p:nvSpPr>
        <p:spPr>
          <a:xfrm>
            <a:off x="3784529" y="3655552"/>
            <a:ext cx="3179075" cy="369332"/>
          </a:xfrm>
          <a:prstGeom prst="rect">
            <a:avLst/>
          </a:prstGeom>
          <a:noFill/>
        </p:spPr>
        <p:txBody>
          <a:bodyPr wrap="none" rtlCol="0">
            <a:spAutoFit/>
          </a:bodyPr>
          <a:lstStyle/>
          <a:p>
            <a:r>
              <a:rPr lang="en-US" b="1" dirty="0" err="1">
                <a:latin typeface="Times New Roman" panose="02020603050405020304" pitchFamily="18" charset="0"/>
                <a:cs typeface="Times New Roman" panose="02020603050405020304" pitchFamily="18" charset="0"/>
              </a:rPr>
              <a:t>MyDay</a:t>
            </a:r>
            <a:r>
              <a:rPr lang="en-US" b="1" dirty="0">
                <a:latin typeface="Times New Roman" panose="02020603050405020304" pitchFamily="18" charset="0"/>
                <a:cs typeface="Times New Roman" panose="02020603050405020304" pitchFamily="18" charset="0"/>
              </a:rPr>
              <a:t> was used by myself to:</a:t>
            </a:r>
            <a:endParaRPr lang="en-US" dirty="0"/>
          </a:p>
        </p:txBody>
      </p:sp>
      <p:cxnSp>
        <p:nvCxnSpPr>
          <p:cNvPr id="9" name="Straight Connector 8">
            <a:extLst>
              <a:ext uri="{FF2B5EF4-FFF2-40B4-BE49-F238E27FC236}">
                <a16:creationId xmlns:a16="http://schemas.microsoft.com/office/drawing/2014/main" id="{619E7EDA-C268-BE4C-A319-0CAB0113571D}"/>
              </a:ext>
            </a:extLst>
          </p:cNvPr>
          <p:cNvCxnSpPr/>
          <p:nvPr/>
        </p:nvCxnSpPr>
        <p:spPr>
          <a:xfrm>
            <a:off x="2956955" y="3710613"/>
            <a:ext cx="0" cy="279706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626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C9B00-D3A7-CE4C-9306-8244019FA260}"/>
              </a:ext>
            </a:extLst>
          </p:cNvPr>
          <p:cNvSpPr>
            <a:spLocks noGrp="1"/>
          </p:cNvSpPr>
          <p:nvPr>
            <p:ph type="title"/>
          </p:nvPr>
        </p:nvSpPr>
        <p:spPr>
          <a:xfrm>
            <a:off x="481013" y="3752849"/>
            <a:ext cx="2855953" cy="2452687"/>
          </a:xfrm>
        </p:spPr>
        <p:txBody>
          <a:bodyPr vert="horz" lIns="91440" tIns="45720" rIns="91440" bIns="45720" rtlCol="0" anchor="ctr">
            <a:normAutofit/>
          </a:bodyPr>
          <a:lstStyle/>
          <a:p>
            <a:r>
              <a:rPr lang="en-US" sz="3600" dirty="0">
                <a:latin typeface="Times New Roman" panose="02020603050405020304" pitchFamily="18" charset="0"/>
                <a:cs typeface="Times New Roman" panose="02020603050405020304" pitchFamily="18" charset="0"/>
              </a:rPr>
              <a:t>Staff development Hub </a:t>
            </a:r>
          </a:p>
        </p:txBody>
      </p:sp>
      <p:pic>
        <p:nvPicPr>
          <p:cNvPr id="4" name="Content Placeholder 3">
            <a:hlinkClick r:id="rId2"/>
            <a:extLst>
              <a:ext uri="{FF2B5EF4-FFF2-40B4-BE49-F238E27FC236}">
                <a16:creationId xmlns:a16="http://schemas.microsoft.com/office/drawing/2014/main" id="{AF044370-4267-5C4E-B89D-29ECDCA18F82}"/>
              </a:ext>
            </a:extLst>
          </p:cNvPr>
          <p:cNvPicPr>
            <a:picLocks noGrp="1" noChangeAspect="1"/>
          </p:cNvPicPr>
          <p:nvPr>
            <p:ph idx="1"/>
          </p:nvPr>
        </p:nvPicPr>
        <p:blipFill rotWithShape="1">
          <a:blip r:embed="rId3"/>
          <a:srcRect t="31420" b="1447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9CBFA49E-AD73-324A-88AF-8ADE1B71C143}"/>
              </a:ext>
            </a:extLst>
          </p:cNvPr>
          <p:cNvSpPr txBox="1"/>
          <p:nvPr/>
        </p:nvSpPr>
        <p:spPr>
          <a:xfrm>
            <a:off x="4217719" y="3882801"/>
            <a:ext cx="7485413" cy="2452687"/>
          </a:xfrm>
          <a:prstGeom prst="rect">
            <a:avLst/>
          </a:prstGeom>
        </p:spPr>
        <p:txBody>
          <a:bodyPr vert="horz" lIns="91440" tIns="45720" rIns="91440" bIns="45720" rtlCol="0" anchor="ctr">
            <a:normAutofit/>
          </a:bodyPr>
          <a:lstStyle/>
          <a:p>
            <a:pPr>
              <a:lnSpc>
                <a:spcPct val="90000"/>
              </a:lnSpc>
              <a:spcAft>
                <a:spcPts val="600"/>
              </a:spcAft>
            </a:pPr>
            <a:r>
              <a:rPr lang="en-US" dirty="0">
                <a:latin typeface="Times New Roman" panose="02020603050405020304" pitchFamily="18" charset="0"/>
                <a:cs typeface="Times New Roman" panose="02020603050405020304" pitchFamily="18" charset="0"/>
              </a:rPr>
              <a:t>I used the staff development hub for:</a:t>
            </a:r>
          </a:p>
          <a:p>
            <a:pPr indent="-228600">
              <a:lnSpc>
                <a:spcPct val="9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essential training</a:t>
            </a:r>
          </a:p>
          <a:p>
            <a:pPr marL="57150" indent="-228600">
              <a:lnSpc>
                <a:spcPct val="9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online courses</a:t>
            </a:r>
          </a:p>
          <a:p>
            <a:pPr marL="57150" indent="-228600">
              <a:lnSpc>
                <a:spcPct val="9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personal forms </a:t>
            </a:r>
          </a:p>
        </p:txBody>
      </p:sp>
      <p:cxnSp>
        <p:nvCxnSpPr>
          <p:cNvPr id="15" name="Straight Connector 14">
            <a:extLst>
              <a:ext uri="{FF2B5EF4-FFF2-40B4-BE49-F238E27FC236}">
                <a16:creationId xmlns:a16="http://schemas.microsoft.com/office/drawing/2014/main" id="{E2DE656B-FFD2-8346-879C-66F5F1F64E02}"/>
              </a:ext>
            </a:extLst>
          </p:cNvPr>
          <p:cNvCxnSpPr/>
          <p:nvPr/>
        </p:nvCxnSpPr>
        <p:spPr>
          <a:xfrm>
            <a:off x="3728851" y="3710613"/>
            <a:ext cx="0" cy="279706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9305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09E9E58-BA3C-4549-B6C6-58D196BD6CBC}"/>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Roles of the HR team-  Swansea</a:t>
            </a:r>
          </a:p>
        </p:txBody>
      </p:sp>
      <p:sp>
        <p:nvSpPr>
          <p:cNvPr id="3" name="Content Placeholder 2">
            <a:extLst>
              <a:ext uri="{FF2B5EF4-FFF2-40B4-BE49-F238E27FC236}">
                <a16:creationId xmlns:a16="http://schemas.microsoft.com/office/drawing/2014/main" id="{F3C56B3D-D106-A14A-AE12-EE8E42DE61DE}"/>
              </a:ext>
            </a:extLst>
          </p:cNvPr>
          <p:cNvSpPr>
            <a:spLocks noGrp="1"/>
          </p:cNvSpPr>
          <p:nvPr>
            <p:ph idx="1"/>
          </p:nvPr>
        </p:nvSpPr>
        <p:spPr>
          <a:xfrm>
            <a:off x="1367624" y="2490436"/>
            <a:ext cx="9708995" cy="3567173"/>
          </a:xfrm>
        </p:spPr>
        <p:txBody>
          <a:bodyPr anchor="ctr">
            <a:normAutofit fontScale="70000" lnSpcReduction="20000"/>
          </a:bodyPr>
          <a:lstStyle/>
          <a:p>
            <a:r>
              <a:rPr lang="en-US" sz="2400" dirty="0">
                <a:latin typeface="Times New Roman" panose="02020603050405020304" pitchFamily="18" charset="0"/>
                <a:cs typeface="Times New Roman" panose="02020603050405020304" pitchFamily="18" charset="0"/>
              </a:rPr>
              <a:t>Leadership – Executive Director HR and Executive head of HR</a:t>
            </a:r>
          </a:p>
          <a:p>
            <a:pPr marL="0" indent="0">
              <a:buNone/>
            </a:pPr>
            <a:r>
              <a:rPr lang="en-US" sz="2400" dirty="0">
                <a:latin typeface="Times New Roman" panose="02020603050405020304" pitchFamily="18" charset="0"/>
                <a:cs typeface="Times New Roman" panose="02020603050405020304" pitchFamily="18" charset="0"/>
              </a:rPr>
              <a:t>(Jane O’Rourke, Sarah John)</a:t>
            </a:r>
            <a:endParaRPr lang="en-US" sz="2400" dirty="0">
              <a:highlight>
                <a:srgbClr val="FFFF00"/>
              </a:highlight>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HR advisory/support – HR Business Partners and senior advisors </a:t>
            </a:r>
          </a:p>
          <a:p>
            <a:pPr marL="0" indent="0">
              <a:buNone/>
            </a:pPr>
            <a:r>
              <a:rPr lang="en-US" sz="2400" dirty="0">
                <a:latin typeface="Times New Roman" panose="02020603050405020304" pitchFamily="18" charset="0"/>
                <a:cs typeface="Times New Roman" panose="02020603050405020304" pitchFamily="18" charset="0"/>
              </a:rPr>
              <a:t>(Carol James, Julie Jones, Amy Jones)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Service delivery – HR Administrator’s and Data and Analytics manger </a:t>
            </a:r>
          </a:p>
          <a:p>
            <a:pPr marL="0" indent="0">
              <a:buNone/>
            </a:pPr>
            <a:r>
              <a:rPr lang="en-US" sz="2400" dirty="0">
                <a:latin typeface="Times New Roman" panose="02020603050405020304" pitchFamily="18" charset="0"/>
                <a:cs typeface="Times New Roman" panose="02020603050405020304" pitchFamily="18" charset="0"/>
              </a:rPr>
              <a:t>(Lucy Bidwell)</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Specialist role – Learning and Development Manger </a:t>
            </a:r>
          </a:p>
          <a:p>
            <a:pPr marL="0" indent="0">
              <a:buNone/>
            </a:pPr>
            <a:r>
              <a:rPr lang="en-US" sz="2400" dirty="0">
                <a:latin typeface="Times New Roman" panose="02020603050405020304" pitchFamily="18" charset="0"/>
                <a:cs typeface="Times New Roman" panose="02020603050405020304" pitchFamily="18" charset="0"/>
              </a:rPr>
              <a:t>(Sara Mills)</a:t>
            </a:r>
          </a:p>
        </p:txBody>
      </p:sp>
    </p:spTree>
    <p:extLst>
      <p:ext uri="{BB962C8B-B14F-4D97-AF65-F5344CB8AC3E}">
        <p14:creationId xmlns:p14="http://schemas.microsoft.com/office/powerpoint/2010/main" val="3721439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B9943B7-22A3-3447-BCA9-A4ABA4734DA7}"/>
              </a:ext>
            </a:extLst>
          </p:cNvPr>
          <p:cNvSpPr>
            <a:spLocks noGrp="1"/>
          </p:cNvSpPr>
          <p:nvPr>
            <p:ph type="title"/>
          </p:nvPr>
        </p:nvSpPr>
        <p:spPr>
          <a:xfrm>
            <a:off x="958403" y="837744"/>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Responsibilities of an HR Intern </a:t>
            </a:r>
          </a:p>
        </p:txBody>
      </p:sp>
      <p:sp>
        <p:nvSpPr>
          <p:cNvPr id="6" name="Content Placeholder 5">
            <a:extLst>
              <a:ext uri="{FF2B5EF4-FFF2-40B4-BE49-F238E27FC236}">
                <a16:creationId xmlns:a16="http://schemas.microsoft.com/office/drawing/2014/main" id="{EAA69D4B-F237-1543-BC49-92A43254F3D3}"/>
              </a:ext>
            </a:extLst>
          </p:cNvPr>
          <p:cNvSpPr>
            <a:spLocks noGrp="1"/>
          </p:cNvSpPr>
          <p:nvPr>
            <p:ph idx="1"/>
          </p:nvPr>
        </p:nvSpPr>
        <p:spPr>
          <a:xfrm>
            <a:off x="1280160" y="2686896"/>
            <a:ext cx="9814559" cy="3711776"/>
          </a:xfrm>
        </p:spPr>
        <p:txBody>
          <a:bodyPr>
            <a:normAutofit lnSpcReduction="10000"/>
          </a:bodyPr>
          <a:lstStyle/>
          <a:p>
            <a:pPr marL="0" indent="0">
              <a:buNone/>
            </a:pPr>
            <a:r>
              <a:rPr lang="en-US" sz="1800" dirty="0">
                <a:latin typeface="Times New Roman" panose="02020603050405020304" pitchFamily="18" charset="0"/>
                <a:cs typeface="Times New Roman" panose="02020603050405020304" pitchFamily="18" charset="0"/>
              </a:rPr>
              <a:t>As a Human Resource Intern my main priority was ensuring that I was developing and learning new HR skills ready for my future career pathway . As well as keeping my work on target and up to a professional standard. </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Responsibilities </a:t>
            </a:r>
          </a:p>
          <a:p>
            <a:r>
              <a:rPr lang="en-US" sz="2000" dirty="0">
                <a:latin typeface="Times New Roman" panose="02020603050405020304" pitchFamily="18" charset="0"/>
                <a:cs typeface="Times New Roman" panose="02020603050405020304" pitchFamily="18" charset="0"/>
              </a:rPr>
              <a:t>Committed to 15 hours a week </a:t>
            </a:r>
          </a:p>
          <a:p>
            <a:pPr marL="0" indent="0">
              <a:buNone/>
            </a:pP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Report back to my trainer/ mentor Lucy and supervisor Amy </a:t>
            </a:r>
          </a:p>
          <a:p>
            <a:pPr marL="0" indent="0">
              <a:buNone/>
            </a:pP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Three-week training program </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85663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0E281B8-0D88-A443-85A4-152CE5E6B017}"/>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My role in the HR team – Human Resource Intern</a:t>
            </a:r>
            <a:endParaRPr lang="en-US" sz="4000" dirty="0">
              <a:solidFill>
                <a:srgbClr val="FFFFFF"/>
              </a:solidFill>
            </a:endParaRPr>
          </a:p>
        </p:txBody>
      </p:sp>
      <p:sp>
        <p:nvSpPr>
          <p:cNvPr id="3" name="Content Placeholder 2">
            <a:extLst>
              <a:ext uri="{FF2B5EF4-FFF2-40B4-BE49-F238E27FC236}">
                <a16:creationId xmlns:a16="http://schemas.microsoft.com/office/drawing/2014/main" id="{6FC71719-142A-4F41-92BF-FC1B35B8A289}"/>
              </a:ext>
            </a:extLst>
          </p:cNvPr>
          <p:cNvSpPr>
            <a:spLocks noGrp="1"/>
          </p:cNvSpPr>
          <p:nvPr>
            <p:ph idx="1"/>
          </p:nvPr>
        </p:nvSpPr>
        <p:spPr>
          <a:xfrm>
            <a:off x="1391423" y="2719343"/>
            <a:ext cx="10525428" cy="3922972"/>
          </a:xfrm>
        </p:spPr>
        <p:txBody>
          <a:bodyPr anchor="ctr">
            <a:normAutofit fontScale="92500" lnSpcReduction="20000"/>
          </a:bodyPr>
          <a:lstStyle/>
          <a:p>
            <a:r>
              <a:rPr lang="en-GB" sz="1600" dirty="0">
                <a:latin typeface="Times New Roman" panose="02020603050405020304" pitchFamily="18" charset="0"/>
                <a:cs typeface="Times New Roman" panose="02020603050405020304" pitchFamily="18" charset="0"/>
              </a:rPr>
              <a:t>Creating job adverts to go live onto UWTWSD website</a:t>
            </a:r>
          </a:p>
          <a:p>
            <a:pPr marL="0" indent="0">
              <a:buNone/>
            </a:pPr>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Anonymising candidate's curriculum vitae’s to be judged by a panel for a vacancy </a:t>
            </a:r>
          </a:p>
          <a:p>
            <a:pPr marL="0" lv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Organising interviews and holding new starter inductions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Checking candidates' referees/references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Dealing with employee complaints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Filing and PC work involving IT skills such as Microsoft Word, PowerPoint, Excel and Teams</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Developing spreadsheets with new ideas</a:t>
            </a:r>
          </a:p>
          <a:p>
            <a:endParaRPr lang="en-US" sz="2400" dirty="0">
              <a:latin typeface="Times New Roman" panose="02020603050405020304" pitchFamily="18" charset="0"/>
              <a:cs typeface="Times New Roman" panose="02020603050405020304" pitchFamily="18" charset="0"/>
            </a:endParaRPr>
          </a:p>
          <a:p>
            <a:endParaRPr lang="en-US" sz="2400" dirty="0"/>
          </a:p>
        </p:txBody>
      </p:sp>
    </p:spTree>
    <p:extLst>
      <p:ext uri="{BB962C8B-B14F-4D97-AF65-F5344CB8AC3E}">
        <p14:creationId xmlns:p14="http://schemas.microsoft.com/office/powerpoint/2010/main" val="933032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8E9976-C4F4-9744-8BD7-13FB6B35CC52}"/>
              </a:ext>
            </a:extLst>
          </p:cNvPr>
          <p:cNvSpPr>
            <a:spLocks noGrp="1"/>
          </p:cNvSpPr>
          <p:nvPr>
            <p:ph type="title"/>
          </p:nvPr>
        </p:nvSpPr>
        <p:spPr>
          <a:xfrm>
            <a:off x="1047280" y="759805"/>
            <a:ext cx="10306520" cy="1325563"/>
          </a:xfrm>
        </p:spPr>
        <p:txBody>
          <a:bodyPr>
            <a:normAutofit/>
          </a:bodyPr>
          <a:lstStyle/>
          <a:p>
            <a:r>
              <a:rPr lang="en-US" sz="4000" dirty="0">
                <a:solidFill>
                  <a:schemeClr val="bg1"/>
                </a:solidFill>
                <a:latin typeface="Times New Roman" panose="02020603050405020304" pitchFamily="18" charset="0"/>
                <a:cs typeface="Times New Roman" panose="02020603050405020304" pitchFamily="18" charset="0"/>
              </a:rPr>
              <a:t>Organizational support </a:t>
            </a:r>
          </a:p>
        </p:txBody>
      </p:sp>
      <p:sp>
        <p:nvSpPr>
          <p:cNvPr id="3" name="Content Placeholder 2">
            <a:extLst>
              <a:ext uri="{FF2B5EF4-FFF2-40B4-BE49-F238E27FC236}">
                <a16:creationId xmlns:a16="http://schemas.microsoft.com/office/drawing/2014/main" id="{4452A90B-681E-2547-8CFC-A80AAF163844}"/>
              </a:ext>
            </a:extLst>
          </p:cNvPr>
          <p:cNvSpPr>
            <a:spLocks noGrp="1"/>
          </p:cNvSpPr>
          <p:nvPr>
            <p:ph idx="1"/>
          </p:nvPr>
        </p:nvSpPr>
        <p:spPr>
          <a:xfrm>
            <a:off x="1424904" y="2494450"/>
            <a:ext cx="9622037" cy="3563159"/>
          </a:xfrm>
        </p:spPr>
        <p:txBody>
          <a:bodyPr>
            <a:normAutofit/>
          </a:bodyPr>
          <a:lstStyle/>
          <a:p>
            <a:r>
              <a:rPr lang="en-US" sz="2400" b="1" dirty="0">
                <a:latin typeface="Times New Roman" panose="02020603050405020304" pitchFamily="18" charset="0"/>
                <a:cs typeface="Times New Roman" panose="02020603050405020304" pitchFamily="18" charset="0"/>
              </a:rPr>
              <a:t>Travel expenses </a:t>
            </a:r>
          </a:p>
          <a:p>
            <a:pPr marL="0" indent="0">
              <a:buNone/>
            </a:pPr>
            <a:r>
              <a:rPr lang="en-US" sz="2400" dirty="0">
                <a:latin typeface="Times New Roman" panose="02020603050405020304" pitchFamily="18" charset="0"/>
                <a:cs typeface="Times New Roman" panose="02020603050405020304" pitchFamily="18" charset="0"/>
              </a:rPr>
              <a:t>While being on placement at UWTSD, travel expenses for myself to travel from Swansea campus to Carmarthen campus was paid for. Calming back this expense by online form and then receiving in monthly wage. </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Paid placement </a:t>
            </a:r>
          </a:p>
          <a:p>
            <a:pPr marL="0" indent="0">
              <a:buNone/>
            </a:pPr>
            <a:r>
              <a:rPr lang="en-US" sz="2400" dirty="0">
                <a:latin typeface="Times New Roman" panose="02020603050405020304" pitchFamily="18" charset="0"/>
                <a:cs typeface="Times New Roman" panose="02020603050405020304" pitchFamily="18" charset="0"/>
              </a:rPr>
              <a:t>Professional placements have the option whether to pay interns or not, UWTSD was a paid placement at a living wage of £9 per hour.</a:t>
            </a:r>
          </a:p>
        </p:txBody>
      </p:sp>
    </p:spTree>
    <p:extLst>
      <p:ext uri="{BB962C8B-B14F-4D97-AF65-F5344CB8AC3E}">
        <p14:creationId xmlns:p14="http://schemas.microsoft.com/office/powerpoint/2010/main" val="3836570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DE293-0998-2746-B1A0-BA516C413BE7}"/>
              </a:ext>
            </a:extLst>
          </p:cNvPr>
          <p:cNvSpPr>
            <a:spLocks noGrp="1"/>
          </p:cNvSpPr>
          <p:nvPr>
            <p:ph type="title"/>
          </p:nvPr>
        </p:nvSpPr>
        <p:spPr>
          <a:xfrm>
            <a:off x="1812897" y="518649"/>
            <a:ext cx="9882278" cy="1067634"/>
          </a:xfrm>
        </p:spPr>
        <p:txBody>
          <a:bodyPr anchor="ctr">
            <a:normAutofit/>
          </a:bodyPr>
          <a:lstStyle/>
          <a:p>
            <a:r>
              <a:rPr lang="en-US" dirty="0">
                <a:solidFill>
                  <a:schemeClr val="bg1"/>
                </a:solidFill>
                <a:latin typeface="Times New Roman" panose="02020603050405020304" pitchFamily="18" charset="0"/>
                <a:cs typeface="Times New Roman" panose="02020603050405020304" pitchFamily="18" charset="0"/>
              </a:rPr>
              <a:t>Advice</a:t>
            </a:r>
            <a:r>
              <a:rPr lang="en-US" dirty="0"/>
              <a:t> </a:t>
            </a:r>
          </a:p>
        </p:txBody>
      </p:sp>
      <p:grpSp>
        <p:nvGrpSpPr>
          <p:cNvPr id="27" name="Group 26">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628863"/>
            <a:ext cx="1128382" cy="847206"/>
            <a:chOff x="8183879" y="1000124"/>
            <a:chExt cx="1562267" cy="1172973"/>
          </a:xfrm>
        </p:grpSpPr>
        <p:sp>
          <p:nvSpPr>
            <p:cNvPr id="28"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9"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21" name="Content Placeholder 2">
            <a:extLst>
              <a:ext uri="{FF2B5EF4-FFF2-40B4-BE49-F238E27FC236}">
                <a16:creationId xmlns:a16="http://schemas.microsoft.com/office/drawing/2014/main" id="{18B8245C-1139-4F77-93F9-AB0F1A6CA67A}"/>
              </a:ext>
            </a:extLst>
          </p:cNvPr>
          <p:cNvGraphicFramePr>
            <a:graphicFrameLocks noGrp="1"/>
          </p:cNvGraphicFramePr>
          <p:nvPr>
            <p:ph idx="1"/>
            <p:extLst>
              <p:ext uri="{D42A27DB-BD31-4B8C-83A1-F6EECF244321}">
                <p14:modId xmlns:p14="http://schemas.microsoft.com/office/powerpoint/2010/main" val="270896867"/>
              </p:ext>
            </p:extLst>
          </p:nvPr>
        </p:nvGraphicFramePr>
        <p:xfrm>
          <a:off x="629854" y="1860604"/>
          <a:ext cx="10907490" cy="4094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7791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2ABE7D-A4CF-BA42-8E32-684258003574}"/>
              </a:ext>
            </a:extLst>
          </p:cNvPr>
          <p:cNvSpPr>
            <a:spLocks noGrp="1"/>
          </p:cNvSpPr>
          <p:nvPr>
            <p:ph type="title"/>
          </p:nvPr>
        </p:nvSpPr>
        <p:spPr>
          <a:xfrm>
            <a:off x="934872" y="982272"/>
            <a:ext cx="3388419" cy="4560970"/>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Application process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8DB1A61-C09B-7F41-837A-AB07BDECB5C5}"/>
              </a:ext>
            </a:extLst>
          </p:cNvPr>
          <p:cNvSpPr>
            <a:spLocks noGrp="1"/>
          </p:cNvSpPr>
          <p:nvPr>
            <p:ph idx="1"/>
          </p:nvPr>
        </p:nvSpPr>
        <p:spPr>
          <a:xfrm>
            <a:off x="5221862" y="1530268"/>
            <a:ext cx="5948831" cy="4523979"/>
          </a:xfrm>
        </p:spPr>
        <p:txBody>
          <a:bodyPr anchor="ctr">
            <a:normAutofit fontScale="92500" lnSpcReduction="10000"/>
          </a:bodyPr>
          <a:lstStyle/>
          <a:p>
            <a:pPr marL="0" indent="0">
              <a:buNone/>
            </a:pPr>
            <a:r>
              <a:rPr lang="en-US" sz="2400" dirty="0">
                <a:solidFill>
                  <a:srgbClr val="FEFFFF"/>
                </a:solidFill>
              </a:rPr>
              <a:t>	</a:t>
            </a:r>
            <a:r>
              <a:rPr lang="en-US" sz="2400" dirty="0">
                <a:solidFill>
                  <a:srgbClr val="FEFFFF"/>
                </a:solidFill>
                <a:latin typeface="Times New Roman" panose="02020603050405020304" pitchFamily="18" charset="0"/>
                <a:cs typeface="Times New Roman" panose="02020603050405020304" pitchFamily="18" charset="0"/>
              </a:rPr>
              <a:t>	The three stages </a:t>
            </a:r>
          </a:p>
          <a:p>
            <a:pPr marL="0" indent="0">
              <a:buNone/>
            </a:pPr>
            <a:endParaRPr lang="en-US" sz="2000" dirty="0">
              <a:solidFill>
                <a:srgbClr val="FEFFFF"/>
              </a:solidFill>
              <a:latin typeface="Times New Roman" panose="02020603050405020304" pitchFamily="18" charset="0"/>
              <a:cs typeface="Times New Roman" panose="02020603050405020304" pitchFamily="18" charset="0"/>
            </a:endParaRPr>
          </a:p>
          <a:p>
            <a:pPr marL="0" indent="0">
              <a:buNone/>
            </a:pPr>
            <a:r>
              <a:rPr lang="en-US" sz="2000" dirty="0">
                <a:solidFill>
                  <a:srgbClr val="FEFFFF"/>
                </a:solidFill>
                <a:latin typeface="Times New Roman" panose="02020603050405020304" pitchFamily="18" charset="0"/>
                <a:cs typeface="Times New Roman" panose="02020603050405020304" pitchFamily="18" charset="0"/>
              </a:rPr>
              <a:t>The Human resource department allows you to email through your personal curriculum Vitae followed by a Cover letter expressing your needs on finding a professional placement. You must state why you wish to take up this placement and why it will benefit you. </a:t>
            </a:r>
          </a:p>
          <a:p>
            <a:pPr marL="0" indent="0">
              <a:buNone/>
            </a:pPr>
            <a:endParaRPr lang="en-US" sz="2000" dirty="0">
              <a:solidFill>
                <a:srgbClr val="FEFFFF"/>
              </a:solidFill>
              <a:latin typeface="Times New Roman" panose="02020603050405020304" pitchFamily="18" charset="0"/>
              <a:cs typeface="Times New Roman" panose="02020603050405020304" pitchFamily="18" charset="0"/>
            </a:endParaRPr>
          </a:p>
          <a:p>
            <a:pPr marL="0" indent="0">
              <a:buNone/>
            </a:pPr>
            <a:r>
              <a:rPr lang="en-US" sz="2000" dirty="0">
                <a:solidFill>
                  <a:srgbClr val="FEFFFF"/>
                </a:solidFill>
                <a:latin typeface="Times New Roman" panose="02020603050405020304" pitchFamily="18" charset="0"/>
                <a:cs typeface="Times New Roman" panose="02020603050405020304" pitchFamily="18" charset="0"/>
              </a:rPr>
              <a:t>If successful you will get invited to an informal meeting with the head of Human Resource and other colleagues, this meeting is to determine whether you are suited to the position. </a:t>
            </a:r>
          </a:p>
          <a:p>
            <a:pPr marL="0" indent="0">
              <a:buNone/>
            </a:pPr>
            <a:endParaRPr lang="en-US" sz="2000" dirty="0">
              <a:solidFill>
                <a:srgbClr val="FEFFFF"/>
              </a:solidFill>
              <a:latin typeface="Times New Roman" panose="02020603050405020304" pitchFamily="18" charset="0"/>
              <a:cs typeface="Times New Roman" panose="02020603050405020304" pitchFamily="18" charset="0"/>
            </a:endParaRPr>
          </a:p>
          <a:p>
            <a:pPr marL="0" indent="0">
              <a:buNone/>
            </a:pPr>
            <a:r>
              <a:rPr lang="en-US" sz="2000" dirty="0">
                <a:solidFill>
                  <a:srgbClr val="FEFFFF"/>
                </a:solidFill>
                <a:latin typeface="Times New Roman" panose="02020603050405020304" pitchFamily="18" charset="0"/>
                <a:cs typeface="Times New Roman" panose="02020603050405020304" pitchFamily="18" charset="0"/>
              </a:rPr>
              <a:t>Within the informal meeting they will decide whether you are suited as a Human Resource intern. </a:t>
            </a:r>
          </a:p>
        </p:txBody>
      </p:sp>
    </p:spTree>
    <p:extLst>
      <p:ext uri="{BB962C8B-B14F-4D97-AF65-F5344CB8AC3E}">
        <p14:creationId xmlns:p14="http://schemas.microsoft.com/office/powerpoint/2010/main" val="347093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3541BB3-83F6-7D4A-A174-F70DBC3F8421}"/>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A challenged faced but then overcome </a:t>
            </a:r>
          </a:p>
        </p:txBody>
      </p:sp>
      <p:sp>
        <p:nvSpPr>
          <p:cNvPr id="3" name="Content Placeholder 2">
            <a:extLst>
              <a:ext uri="{FF2B5EF4-FFF2-40B4-BE49-F238E27FC236}">
                <a16:creationId xmlns:a16="http://schemas.microsoft.com/office/drawing/2014/main" id="{05BB0834-7B44-3444-8FB1-F123062E866B}"/>
              </a:ext>
            </a:extLst>
          </p:cNvPr>
          <p:cNvSpPr>
            <a:spLocks noGrp="1"/>
          </p:cNvSpPr>
          <p:nvPr>
            <p:ph idx="1"/>
          </p:nvPr>
        </p:nvSpPr>
        <p:spPr>
          <a:xfrm>
            <a:off x="1316765" y="2888907"/>
            <a:ext cx="9708995" cy="3567173"/>
          </a:xfrm>
        </p:spPr>
        <p:txBody>
          <a:bodyPr anchor="ctr">
            <a:normAutofit/>
          </a:bodyPr>
          <a:lstStyle/>
          <a:p>
            <a:pPr marL="0" indent="0">
              <a:buNone/>
            </a:pPr>
            <a:r>
              <a:rPr lang="en-US" sz="2400" dirty="0">
                <a:latin typeface="Times New Roman" panose="02020603050405020304" pitchFamily="18" charset="0"/>
                <a:cs typeface="Times New Roman" panose="02020603050405020304" pitchFamily="18" charset="0"/>
              </a:rPr>
              <a:t>One challenge faced was fitting into the workplace, figuring out how to be apart of the new work culture was sometimes challenging. Due to the older generation of work colleagues it made it harder to build a rapport.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However, eventually building a relationship with colleagues took time but did happen, being mature and showing my work ethic helped. </a:t>
            </a:r>
          </a:p>
          <a:p>
            <a:pPr marL="0" indent="0">
              <a:buNone/>
            </a:pPr>
            <a:endParaRPr lang="en-US" sz="2400" dirty="0"/>
          </a:p>
          <a:p>
            <a:pPr marL="0" indent="0">
              <a:buNone/>
            </a:pPr>
            <a:endParaRPr lang="en-US" sz="2400" dirty="0"/>
          </a:p>
          <a:p>
            <a:pPr marL="0" indent="0">
              <a:buNone/>
            </a:pPr>
            <a:endParaRPr lang="en-US" sz="2400" dirty="0"/>
          </a:p>
        </p:txBody>
      </p:sp>
    </p:spTree>
    <p:extLst>
      <p:ext uri="{BB962C8B-B14F-4D97-AF65-F5344CB8AC3E}">
        <p14:creationId xmlns:p14="http://schemas.microsoft.com/office/powerpoint/2010/main" val="946037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8E9976-C4F4-9744-8BD7-13FB6B35CC52}"/>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New opportunities </a:t>
            </a:r>
          </a:p>
        </p:txBody>
      </p:sp>
      <p:pic>
        <p:nvPicPr>
          <p:cNvPr id="4" name="Picture 3">
            <a:extLst>
              <a:ext uri="{FF2B5EF4-FFF2-40B4-BE49-F238E27FC236}">
                <a16:creationId xmlns:a16="http://schemas.microsoft.com/office/drawing/2014/main" id="{762F6C9F-688C-5C42-8700-E26BD9738740}"/>
              </a:ext>
            </a:extLst>
          </p:cNvPr>
          <p:cNvPicPr>
            <a:picLocks noChangeAspect="1"/>
          </p:cNvPicPr>
          <p:nvPr/>
        </p:nvPicPr>
        <p:blipFill rotWithShape="1">
          <a:blip r:embed="rId2"/>
          <a:srcRect r="9922" b="-1"/>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452A90B-681E-2547-8CFC-A80AAF163844}"/>
              </a:ext>
            </a:extLst>
          </p:cNvPr>
          <p:cNvSpPr>
            <a:spLocks noGrp="1"/>
          </p:cNvSpPr>
          <p:nvPr>
            <p:ph idx="1"/>
          </p:nvPr>
        </p:nvSpPr>
        <p:spPr>
          <a:xfrm>
            <a:off x="5295569" y="2899249"/>
            <a:ext cx="5471529" cy="3563159"/>
          </a:xfrm>
        </p:spPr>
        <p:txBody>
          <a:bodyPr>
            <a:normAutofit lnSpcReduction="10000"/>
          </a:bodyPr>
          <a:lstStyle/>
          <a:p>
            <a:pPr marL="0" indent="0">
              <a:buNone/>
            </a:pPr>
            <a:r>
              <a:rPr lang="en-US" sz="2400" dirty="0">
                <a:latin typeface="Times New Roman" panose="02020603050405020304" pitchFamily="18" charset="0"/>
                <a:cs typeface="Times New Roman" panose="02020603050405020304" pitchFamily="18" charset="0"/>
              </a:rPr>
              <a:t>Visiting colleagues which were based at Carmarthen campus, was an opportunity which I took full advantage of. Getting to know different job roles within HR opened new opportunities for myself, especially gaining more experience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Check out Carmarthen's page on UWTSD website (</a:t>
            </a:r>
            <a:r>
              <a:rPr lang="en-US" sz="2400" dirty="0">
                <a:latin typeface="Times New Roman" panose="02020603050405020304" pitchFamily="18" charset="0"/>
                <a:cs typeface="Times New Roman" panose="02020603050405020304" pitchFamily="18" charset="0"/>
                <a:hlinkClick r:id="rId3"/>
              </a:rPr>
              <a:t>https://uwtsd.ac.uk/carmarthen/</a:t>
            </a:r>
            <a:r>
              <a:rPr lang="en-US" sz="2400" dirty="0">
                <a:latin typeface="Times New Roman" panose="02020603050405020304" pitchFamily="18" charset="0"/>
                <a:cs typeface="Times New Roman" panose="02020603050405020304" pitchFamily="18" charset="0"/>
              </a:rPr>
              <a:t>) </a:t>
            </a:r>
          </a:p>
          <a:p>
            <a:pPr marL="0" indent="0">
              <a:buNone/>
            </a:pPr>
            <a:r>
              <a:rPr lang="en-US" sz="2400" dirty="0">
                <a:latin typeface="Times New Roman" panose="02020603050405020304" pitchFamily="18" charset="0"/>
                <a:cs typeface="Times New Roman" panose="02020603050405020304" pitchFamily="18" charset="0"/>
              </a:rPr>
              <a:t>(UWTSD, 2020).</a:t>
            </a:r>
          </a:p>
        </p:txBody>
      </p:sp>
    </p:spTree>
    <p:extLst>
      <p:ext uri="{BB962C8B-B14F-4D97-AF65-F5344CB8AC3E}">
        <p14:creationId xmlns:p14="http://schemas.microsoft.com/office/powerpoint/2010/main" val="511150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91DAB43-E19F-CB4D-A5A4-CA3EDD64E8A2}"/>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Lost opportunities </a:t>
            </a:r>
          </a:p>
        </p:txBody>
      </p:sp>
      <p:sp>
        <p:nvSpPr>
          <p:cNvPr id="6" name="Content Placeholder 5">
            <a:extLst>
              <a:ext uri="{FF2B5EF4-FFF2-40B4-BE49-F238E27FC236}">
                <a16:creationId xmlns:a16="http://schemas.microsoft.com/office/drawing/2014/main" id="{FC8BC328-55D6-6343-96B1-5AEB1BA366FF}"/>
              </a:ext>
            </a:extLst>
          </p:cNvPr>
          <p:cNvSpPr>
            <a:spLocks noGrp="1"/>
          </p:cNvSpPr>
          <p:nvPr>
            <p:ph idx="1"/>
          </p:nvPr>
        </p:nvSpPr>
        <p:spPr>
          <a:xfrm>
            <a:off x="1396337" y="2177170"/>
            <a:ext cx="10515600" cy="4351338"/>
          </a:xfrm>
        </p:spPr>
        <p:txBody>
          <a:bodyPr/>
          <a:lstStyle/>
          <a:p>
            <a:pPr marL="0" indent="0">
              <a:buNone/>
            </a:pPr>
            <a:endParaRPr lang="en-US" dirty="0"/>
          </a:p>
          <a:p>
            <a:pPr marL="0" indent="0">
              <a:buNone/>
            </a:pPr>
            <a:r>
              <a:rPr lang="en-US" dirty="0">
                <a:latin typeface="Times New Roman" panose="02020603050405020304" pitchFamily="18" charset="0"/>
                <a:cs typeface="Times New Roman" panose="02020603050405020304" pitchFamily="18" charset="0"/>
              </a:rPr>
              <a:t>Due to COVID-19 lost opportunities occurred such as:</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Loss of experience (1-month worth) </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Loss  of knowledge about the Human Resource department</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Loss of money/expenses </a:t>
            </a:r>
          </a:p>
          <a:p>
            <a:pPr marL="0" indent="0">
              <a:buNone/>
            </a:pPr>
            <a:endParaRPr lang="en-US" dirty="0"/>
          </a:p>
        </p:txBody>
      </p:sp>
    </p:spTree>
    <p:extLst>
      <p:ext uri="{BB962C8B-B14F-4D97-AF65-F5344CB8AC3E}">
        <p14:creationId xmlns:p14="http://schemas.microsoft.com/office/powerpoint/2010/main" val="703499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BD178B3-EDE0-7F41-B976-158CEAD08E4C}"/>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References</a:t>
            </a:r>
            <a:r>
              <a:rPr lang="en-US" sz="4000" dirty="0">
                <a:solidFill>
                  <a:srgbClr val="FFFFFF"/>
                </a:solidFill>
              </a:rPr>
              <a:t> </a:t>
            </a:r>
          </a:p>
        </p:txBody>
      </p:sp>
      <p:sp>
        <p:nvSpPr>
          <p:cNvPr id="3" name="Content Placeholder 2">
            <a:extLst>
              <a:ext uri="{FF2B5EF4-FFF2-40B4-BE49-F238E27FC236}">
                <a16:creationId xmlns:a16="http://schemas.microsoft.com/office/drawing/2014/main" id="{9178F3A0-C873-E043-A6E5-85CFFBE64433}"/>
              </a:ext>
            </a:extLst>
          </p:cNvPr>
          <p:cNvSpPr>
            <a:spLocks noGrp="1"/>
          </p:cNvSpPr>
          <p:nvPr>
            <p:ph idx="1"/>
          </p:nvPr>
        </p:nvSpPr>
        <p:spPr>
          <a:xfrm>
            <a:off x="1185596" y="1507241"/>
            <a:ext cx="9708995" cy="3567173"/>
          </a:xfrm>
        </p:spPr>
        <p:txBody>
          <a:bodyPr anchor="ctr">
            <a:normAutofit lnSpcReduction="10000"/>
          </a:bodyPr>
          <a:lstStyle/>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UWTSD, W., (2020). </a:t>
            </a:r>
            <a:r>
              <a:rPr lang="en-GB" sz="1300" i="1" dirty="0">
                <a:latin typeface="Times New Roman" panose="02020603050405020304" pitchFamily="18" charset="0"/>
                <a:cs typeface="Times New Roman" panose="02020603050405020304" pitchFamily="18" charset="0"/>
              </a:rPr>
              <a:t>The University | University Of Wales Trinity Saint David</a:t>
            </a:r>
            <a:r>
              <a:rPr lang="en-GB" sz="1300" dirty="0">
                <a:latin typeface="Times New Roman" panose="02020603050405020304" pitchFamily="18" charset="0"/>
                <a:cs typeface="Times New Roman" panose="02020603050405020304" pitchFamily="18" charset="0"/>
              </a:rPr>
              <a:t>. [online] </a:t>
            </a:r>
            <a:r>
              <a:rPr lang="en-GB" sz="1300" dirty="0" err="1">
                <a:latin typeface="Times New Roman" panose="02020603050405020304" pitchFamily="18" charset="0"/>
                <a:cs typeface="Times New Roman" panose="02020603050405020304" pitchFamily="18" charset="0"/>
              </a:rPr>
              <a:t>UWTSD.ac.uk</a:t>
            </a:r>
            <a:r>
              <a:rPr lang="en-GB" sz="1300" dirty="0">
                <a:latin typeface="Times New Roman" panose="02020603050405020304" pitchFamily="18" charset="0"/>
                <a:cs typeface="Times New Roman" panose="02020603050405020304" pitchFamily="18" charset="0"/>
              </a:rPr>
              <a:t>. Available at: &lt;https://</a:t>
            </a:r>
            <a:r>
              <a:rPr lang="en-GB" sz="1300" dirty="0" err="1">
                <a:latin typeface="Times New Roman" panose="02020603050405020304" pitchFamily="18" charset="0"/>
                <a:cs typeface="Times New Roman" panose="02020603050405020304" pitchFamily="18" charset="0"/>
              </a:rPr>
              <a:t>UWTSD.ac.uk</a:t>
            </a:r>
            <a:r>
              <a:rPr lang="en-GB" sz="1300" dirty="0">
                <a:latin typeface="Times New Roman" panose="02020603050405020304" pitchFamily="18" charset="0"/>
                <a:cs typeface="Times New Roman" panose="02020603050405020304" pitchFamily="18" charset="0"/>
              </a:rPr>
              <a:t>/about/&gt; (Accessed 17 July 2020).</a:t>
            </a: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UWTSD, (2020). </a:t>
            </a:r>
            <a:r>
              <a:rPr lang="en-GB" sz="1300" i="1" dirty="0">
                <a:latin typeface="Times New Roman" panose="02020603050405020304" pitchFamily="18" charset="0"/>
                <a:cs typeface="Times New Roman" panose="02020603050405020304" pitchFamily="18" charset="0"/>
              </a:rPr>
              <a:t>Carmarthen Campus | University Of Wales Trinity Saint David</a:t>
            </a:r>
            <a:r>
              <a:rPr lang="en-GB" sz="1300" dirty="0">
                <a:latin typeface="Times New Roman" panose="02020603050405020304" pitchFamily="18" charset="0"/>
                <a:cs typeface="Times New Roman" panose="02020603050405020304" pitchFamily="18" charset="0"/>
              </a:rPr>
              <a:t>. [online] </a:t>
            </a:r>
            <a:r>
              <a:rPr lang="en-GB" sz="1300" dirty="0" err="1">
                <a:latin typeface="Times New Roman" panose="02020603050405020304" pitchFamily="18" charset="0"/>
                <a:cs typeface="Times New Roman" panose="02020603050405020304" pitchFamily="18" charset="0"/>
              </a:rPr>
              <a:t>Uwtsd.ac.uk</a:t>
            </a:r>
            <a:r>
              <a:rPr lang="en-GB" sz="1300" dirty="0">
                <a:latin typeface="Times New Roman" panose="02020603050405020304" pitchFamily="18" charset="0"/>
                <a:cs typeface="Times New Roman" panose="02020603050405020304" pitchFamily="18" charset="0"/>
              </a:rPr>
              <a:t>. Available at: &lt;https://</a:t>
            </a:r>
            <a:r>
              <a:rPr lang="en-GB" sz="1300" dirty="0" err="1">
                <a:latin typeface="Times New Roman" panose="02020603050405020304" pitchFamily="18" charset="0"/>
                <a:cs typeface="Times New Roman" panose="02020603050405020304" pitchFamily="18" charset="0"/>
              </a:rPr>
              <a:t>uwtsd.ac.uk</a:t>
            </a:r>
            <a:r>
              <a:rPr lang="en-GB" sz="1300" dirty="0">
                <a:latin typeface="Times New Roman" panose="02020603050405020304" pitchFamily="18" charset="0"/>
                <a:cs typeface="Times New Roman" panose="02020603050405020304" pitchFamily="18" charset="0"/>
              </a:rPr>
              <a:t>/</a:t>
            </a:r>
            <a:r>
              <a:rPr lang="en-GB" sz="1300" dirty="0" err="1">
                <a:latin typeface="Times New Roman" panose="02020603050405020304" pitchFamily="18" charset="0"/>
                <a:cs typeface="Times New Roman" panose="02020603050405020304" pitchFamily="18" charset="0"/>
              </a:rPr>
              <a:t>carmarthen</a:t>
            </a:r>
            <a:r>
              <a:rPr lang="en-GB" sz="1300" dirty="0">
                <a:latin typeface="Times New Roman" panose="02020603050405020304" pitchFamily="18" charset="0"/>
                <a:cs typeface="Times New Roman" panose="02020603050405020304" pitchFamily="18" charset="0"/>
              </a:rPr>
              <a:t>/&gt; (Accessed 26 July 2020).</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YouTube, (2016). Welcome to UWTSD |Trinity Saint David | </a:t>
            </a:r>
            <a:r>
              <a:rPr lang="en-GB" sz="1200" dirty="0">
                <a:latin typeface="Times New Roman" panose="02020603050405020304" pitchFamily="18" charset="0"/>
                <a:cs typeface="Times New Roman" panose="02020603050405020304" pitchFamily="18" charset="0"/>
                <a:hlinkClick r:id="rId2"/>
              </a:rPr>
              <a:t>https://www.youtube.com/watch?v=q3bM4QlwcWY</a:t>
            </a:r>
            <a:r>
              <a:rPr lang="en-GB" sz="1200" dirty="0">
                <a:latin typeface="Times New Roman" panose="02020603050405020304" pitchFamily="18" charset="0"/>
                <a:cs typeface="Times New Roman" panose="02020603050405020304" pitchFamily="18" charset="0"/>
              </a:rPr>
              <a:t> /&gt; (Accessed 26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July 2020).</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4627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1035</Words>
  <Application>Microsoft Macintosh PowerPoint</Application>
  <PresentationFormat>Widescreen</PresentationFormat>
  <Paragraphs>152</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‘A day in the life’</vt:lpstr>
      <vt:lpstr>University of Wales Trinity Saint David</vt:lpstr>
      <vt:lpstr>Locations</vt:lpstr>
      <vt:lpstr>University Culture and position in marketplace  </vt:lpstr>
      <vt:lpstr>University Awards  </vt:lpstr>
      <vt:lpstr>Human Resource new starter induction </vt:lpstr>
      <vt:lpstr>Induction Video  (https://youtu.be/q3bM4QlwcWY) </vt:lpstr>
      <vt:lpstr>          MyDay   </vt:lpstr>
      <vt:lpstr>Staff development Hub </vt:lpstr>
      <vt:lpstr>Roles of the HR team-  Swansea</vt:lpstr>
      <vt:lpstr>Responsibilities of an HR Intern </vt:lpstr>
      <vt:lpstr>My role in the HR team – Human Resource Intern</vt:lpstr>
      <vt:lpstr>Organizational support </vt:lpstr>
      <vt:lpstr>Advice </vt:lpstr>
      <vt:lpstr>Application process </vt:lpstr>
      <vt:lpstr>A challenged faced but then overcome </vt:lpstr>
      <vt:lpstr>New opportunities </vt:lpstr>
      <vt:lpstr>Lost opportunities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day in the life’</dc:title>
  <dc:creator>Glesni Loveridge (1804647)</dc:creator>
  <cp:lastModifiedBy>Glesni Loveridge (1804647)</cp:lastModifiedBy>
  <cp:revision>18</cp:revision>
  <dcterms:created xsi:type="dcterms:W3CDTF">2020-07-31T21:32:07Z</dcterms:created>
  <dcterms:modified xsi:type="dcterms:W3CDTF">2020-08-03T20:28:48Z</dcterms:modified>
</cp:coreProperties>
</file>