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4.xml" ContentType="application/vnd.openxmlformats-officedocument.theme+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5.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6.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 id="2147483651" r:id="rId4"/>
    <p:sldMasterId id="2147483656" r:id="rId5"/>
    <p:sldMasterId id="2147483658" r:id="rId6"/>
    <p:sldMasterId id="2147483662" r:id="rId7"/>
    <p:sldMasterId id="2147483736" r:id="rId8"/>
    <p:sldMasterId id="2147483666" r:id="rId9"/>
  </p:sldMasterIdLst>
  <p:notesMasterIdLst>
    <p:notesMasterId r:id="rId32"/>
  </p:notesMasterIdLst>
  <p:sldIdLst>
    <p:sldId id="259" r:id="rId10"/>
    <p:sldId id="262" r:id="rId11"/>
    <p:sldId id="275" r:id="rId12"/>
    <p:sldId id="268" r:id="rId13"/>
    <p:sldId id="269" r:id="rId14"/>
    <p:sldId id="274" r:id="rId15"/>
    <p:sldId id="270" r:id="rId16"/>
    <p:sldId id="261" r:id="rId17"/>
    <p:sldId id="271" r:id="rId18"/>
    <p:sldId id="272" r:id="rId19"/>
    <p:sldId id="273" r:id="rId20"/>
    <p:sldId id="276" r:id="rId21"/>
    <p:sldId id="266" r:id="rId22"/>
    <p:sldId id="264" r:id="rId23"/>
    <p:sldId id="265" r:id="rId24"/>
    <p:sldId id="277" r:id="rId25"/>
    <p:sldId id="263" r:id="rId26"/>
    <p:sldId id="278" r:id="rId27"/>
    <p:sldId id="516" r:id="rId28"/>
    <p:sldId id="496" r:id="rId29"/>
    <p:sldId id="279" r:id="rId30"/>
    <p:sldId id="256" r:id="rId3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202"/>
    <p:restoredTop sz="92978" autoAdjust="0"/>
  </p:normalViewPr>
  <p:slideViewPr>
    <p:cSldViewPr snapToGrid="0" snapToObjects="1">
      <p:cViewPr varScale="1">
        <p:scale>
          <a:sx n="63" d="100"/>
          <a:sy n="63" d="100"/>
        </p:scale>
        <p:origin x="90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slideMaster" Target="slideMasters/slideMaster1.xml"/><Relationship Id="rId21" Type="http://schemas.openxmlformats.org/officeDocument/2006/relationships/slide" Target="slides/slide12.xml"/><Relationship Id="rId34" Type="http://schemas.openxmlformats.org/officeDocument/2006/relationships/viewProps" Target="viewProps.xml"/><Relationship Id="rId7" Type="http://schemas.openxmlformats.org/officeDocument/2006/relationships/slideMaster" Target="slideMasters/slideMaster5.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33"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slide" Target="slides/slide20.xml"/><Relationship Id="rId1" Type="http://schemas.openxmlformats.org/officeDocument/2006/relationships/customXml" Target="../customXml/item1.xml"/><Relationship Id="rId6" Type="http://schemas.openxmlformats.org/officeDocument/2006/relationships/slideMaster" Target="slideMasters/slideMaster4.xml"/><Relationship Id="rId11" Type="http://schemas.openxmlformats.org/officeDocument/2006/relationships/slide" Target="slides/slide2.xml"/><Relationship Id="rId24" Type="http://schemas.openxmlformats.org/officeDocument/2006/relationships/slide" Target="slides/slide15.xml"/><Relationship Id="rId32" Type="http://schemas.openxmlformats.org/officeDocument/2006/relationships/notesMaster" Target="notesMasters/notesMaster1.xml"/><Relationship Id="rId5" Type="http://schemas.openxmlformats.org/officeDocument/2006/relationships/slideMaster" Target="slideMasters/slideMaster3.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slide" Target="slides/slide19.xml"/><Relationship Id="rId36" Type="http://schemas.openxmlformats.org/officeDocument/2006/relationships/tableStyles" Target="tableStyle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slide" Target="slides/slide22.xml"/><Relationship Id="rId4" Type="http://schemas.openxmlformats.org/officeDocument/2006/relationships/slideMaster" Target="slideMasters/slideMaster2.xml"/><Relationship Id="rId9" Type="http://schemas.openxmlformats.org/officeDocument/2006/relationships/slideMaster" Target="slideMasters/slideMaster7.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slide" Target="slides/slide21.xml"/><Relationship Id="rId35" Type="http://schemas.openxmlformats.org/officeDocument/2006/relationships/theme" Target="theme/theme1.xml"/><Relationship Id="rId8" Type="http://schemas.openxmlformats.org/officeDocument/2006/relationships/slideMaster" Target="slideMasters/slideMaster6.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66B5A31-C1CE-42E2-BD64-1D15DE28A69A}" type="doc">
      <dgm:prSet loTypeId="urn:microsoft.com/office/officeart/2005/8/layout/hProcess9" loCatId="process" qsTypeId="urn:microsoft.com/office/officeart/2005/8/quickstyle/simple1" qsCatId="simple" csTypeId="urn:microsoft.com/office/officeart/2005/8/colors/accent1_2" csCatId="accent1" phldr="1"/>
      <dgm:spPr/>
      <dgm:t>
        <a:bodyPr/>
        <a:lstStyle/>
        <a:p>
          <a:endParaRPr lang="en-GB"/>
        </a:p>
      </dgm:t>
    </dgm:pt>
    <dgm:pt modelId="{77B7361D-331F-4773-9ED1-8FAF46944E9C}">
      <dgm:prSet phldrT="[Text]" phldr="0"/>
      <dgm:spPr/>
      <dgm:t>
        <a:bodyPr/>
        <a:lstStyle/>
        <a:p>
          <a:r>
            <a:rPr lang="en-GB" dirty="0"/>
            <a:t>Explore an academic text</a:t>
          </a:r>
        </a:p>
      </dgm:t>
    </dgm:pt>
    <dgm:pt modelId="{B8959D10-8961-417E-9E72-D4C2875A5F5C}" type="parTrans" cxnId="{A93393D8-6467-4275-B817-60787C5101F3}">
      <dgm:prSet/>
      <dgm:spPr/>
      <dgm:t>
        <a:bodyPr/>
        <a:lstStyle/>
        <a:p>
          <a:endParaRPr lang="en-GB"/>
        </a:p>
      </dgm:t>
    </dgm:pt>
    <dgm:pt modelId="{D44A9FCF-2DA2-47D4-992F-E592C94B7123}" type="sibTrans" cxnId="{A93393D8-6467-4275-B817-60787C5101F3}">
      <dgm:prSet/>
      <dgm:spPr/>
      <dgm:t>
        <a:bodyPr/>
        <a:lstStyle/>
        <a:p>
          <a:endParaRPr lang="en-GB"/>
        </a:p>
      </dgm:t>
    </dgm:pt>
    <dgm:pt modelId="{F481866C-4313-4DC1-917F-7E0C9053EAF4}">
      <dgm:prSet phldrT="[Text]" phldr="0"/>
      <dgm:spPr/>
      <dgm:t>
        <a:bodyPr/>
        <a:lstStyle/>
        <a:p>
          <a:r>
            <a:rPr lang="en-GB" dirty="0"/>
            <a:t>Evaluate conclusions</a:t>
          </a:r>
        </a:p>
      </dgm:t>
    </dgm:pt>
    <dgm:pt modelId="{DBF8B103-D277-43F5-A8E6-5BA69890AD4C}" type="parTrans" cxnId="{26DD38EC-5926-46E5-9295-594F13A21B92}">
      <dgm:prSet/>
      <dgm:spPr/>
      <dgm:t>
        <a:bodyPr/>
        <a:lstStyle/>
        <a:p>
          <a:endParaRPr lang="en-GB"/>
        </a:p>
      </dgm:t>
    </dgm:pt>
    <dgm:pt modelId="{8DA59EAC-11B2-4922-820B-D8E3F6B0CD15}" type="sibTrans" cxnId="{26DD38EC-5926-46E5-9295-594F13A21B92}">
      <dgm:prSet/>
      <dgm:spPr/>
      <dgm:t>
        <a:bodyPr/>
        <a:lstStyle/>
        <a:p>
          <a:endParaRPr lang="en-GB"/>
        </a:p>
      </dgm:t>
    </dgm:pt>
    <dgm:pt modelId="{8B8AABD5-9D16-4C96-9E46-403B327BEDBE}">
      <dgm:prSet phldrT="[Text]" phldr="0"/>
      <dgm:spPr/>
      <dgm:t>
        <a:bodyPr/>
        <a:lstStyle/>
        <a:p>
          <a:r>
            <a:rPr lang="en-GB"/>
            <a:t>Make connections between methodology and conclusion</a:t>
          </a:r>
        </a:p>
      </dgm:t>
    </dgm:pt>
    <dgm:pt modelId="{2ED870EC-2CD5-42A3-8019-7094BD93F550}" type="parTrans" cxnId="{540D76B9-17C5-4D1D-897A-136983F6352F}">
      <dgm:prSet/>
      <dgm:spPr/>
      <dgm:t>
        <a:bodyPr/>
        <a:lstStyle/>
        <a:p>
          <a:endParaRPr lang="en-GB"/>
        </a:p>
      </dgm:t>
    </dgm:pt>
    <dgm:pt modelId="{57F2B7D0-0B57-4823-8B94-A7A7BEE190ED}" type="sibTrans" cxnId="{540D76B9-17C5-4D1D-897A-136983F6352F}">
      <dgm:prSet/>
      <dgm:spPr/>
      <dgm:t>
        <a:bodyPr/>
        <a:lstStyle/>
        <a:p>
          <a:endParaRPr lang="en-GB"/>
        </a:p>
      </dgm:t>
    </dgm:pt>
    <dgm:pt modelId="{F9F562CF-1BEF-4FE8-AAC8-41758F3EB1CA}" type="pres">
      <dgm:prSet presAssocID="{C66B5A31-C1CE-42E2-BD64-1D15DE28A69A}" presName="CompostProcess" presStyleCnt="0">
        <dgm:presLayoutVars>
          <dgm:dir/>
          <dgm:resizeHandles val="exact"/>
        </dgm:presLayoutVars>
      </dgm:prSet>
      <dgm:spPr/>
    </dgm:pt>
    <dgm:pt modelId="{519FCA96-C4F3-4903-957A-FDA46EE4C325}" type="pres">
      <dgm:prSet presAssocID="{C66B5A31-C1CE-42E2-BD64-1D15DE28A69A}" presName="arrow" presStyleLbl="bgShp" presStyleIdx="0" presStyleCnt="1"/>
      <dgm:spPr/>
    </dgm:pt>
    <dgm:pt modelId="{5CD0542C-3FFD-462E-BE74-4B41BADDDE9E}" type="pres">
      <dgm:prSet presAssocID="{C66B5A31-C1CE-42E2-BD64-1D15DE28A69A}" presName="linearProcess" presStyleCnt="0"/>
      <dgm:spPr/>
    </dgm:pt>
    <dgm:pt modelId="{2D74DE91-D6D4-492D-8976-A35DA2B479AC}" type="pres">
      <dgm:prSet presAssocID="{77B7361D-331F-4773-9ED1-8FAF46944E9C}" presName="textNode" presStyleLbl="node1" presStyleIdx="0" presStyleCnt="3">
        <dgm:presLayoutVars>
          <dgm:bulletEnabled val="1"/>
        </dgm:presLayoutVars>
      </dgm:prSet>
      <dgm:spPr/>
    </dgm:pt>
    <dgm:pt modelId="{FB6948FB-E197-4EB6-ABC1-F06BC96453AD}" type="pres">
      <dgm:prSet presAssocID="{D44A9FCF-2DA2-47D4-992F-E592C94B7123}" presName="sibTrans" presStyleCnt="0"/>
      <dgm:spPr/>
    </dgm:pt>
    <dgm:pt modelId="{9E33106B-1922-4D84-BB4D-E149F36665CE}" type="pres">
      <dgm:prSet presAssocID="{F481866C-4313-4DC1-917F-7E0C9053EAF4}" presName="textNode" presStyleLbl="node1" presStyleIdx="1" presStyleCnt="3">
        <dgm:presLayoutVars>
          <dgm:bulletEnabled val="1"/>
        </dgm:presLayoutVars>
      </dgm:prSet>
      <dgm:spPr/>
    </dgm:pt>
    <dgm:pt modelId="{D2477E96-F84F-4258-9C17-21F01B22E9DB}" type="pres">
      <dgm:prSet presAssocID="{8DA59EAC-11B2-4922-820B-D8E3F6B0CD15}" presName="sibTrans" presStyleCnt="0"/>
      <dgm:spPr/>
    </dgm:pt>
    <dgm:pt modelId="{6B561BA4-9A88-4ECC-A1F9-416BA3638AEB}" type="pres">
      <dgm:prSet presAssocID="{8B8AABD5-9D16-4C96-9E46-403B327BEDBE}" presName="textNode" presStyleLbl="node1" presStyleIdx="2" presStyleCnt="3">
        <dgm:presLayoutVars>
          <dgm:bulletEnabled val="1"/>
        </dgm:presLayoutVars>
      </dgm:prSet>
      <dgm:spPr/>
    </dgm:pt>
  </dgm:ptLst>
  <dgm:cxnLst>
    <dgm:cxn modelId="{6C074114-0CD2-4013-82AF-7BFE14447B22}" type="presOf" srcId="{F481866C-4313-4DC1-917F-7E0C9053EAF4}" destId="{9E33106B-1922-4D84-BB4D-E149F36665CE}" srcOrd="0" destOrd="0" presId="urn:microsoft.com/office/officeart/2005/8/layout/hProcess9"/>
    <dgm:cxn modelId="{5554265E-B6F3-4E7E-9190-582A35102250}" type="presOf" srcId="{77B7361D-331F-4773-9ED1-8FAF46944E9C}" destId="{2D74DE91-D6D4-492D-8976-A35DA2B479AC}" srcOrd="0" destOrd="0" presId="urn:microsoft.com/office/officeart/2005/8/layout/hProcess9"/>
    <dgm:cxn modelId="{FE0036A9-2CB9-42C0-B23E-BAA5D9EE9AF3}" type="presOf" srcId="{C66B5A31-C1CE-42E2-BD64-1D15DE28A69A}" destId="{F9F562CF-1BEF-4FE8-AAC8-41758F3EB1CA}" srcOrd="0" destOrd="0" presId="urn:microsoft.com/office/officeart/2005/8/layout/hProcess9"/>
    <dgm:cxn modelId="{540D76B9-17C5-4D1D-897A-136983F6352F}" srcId="{C66B5A31-C1CE-42E2-BD64-1D15DE28A69A}" destId="{8B8AABD5-9D16-4C96-9E46-403B327BEDBE}" srcOrd="2" destOrd="0" parTransId="{2ED870EC-2CD5-42A3-8019-7094BD93F550}" sibTransId="{57F2B7D0-0B57-4823-8B94-A7A7BEE190ED}"/>
    <dgm:cxn modelId="{A93393D8-6467-4275-B817-60787C5101F3}" srcId="{C66B5A31-C1CE-42E2-BD64-1D15DE28A69A}" destId="{77B7361D-331F-4773-9ED1-8FAF46944E9C}" srcOrd="0" destOrd="0" parTransId="{B8959D10-8961-417E-9E72-D4C2875A5F5C}" sibTransId="{D44A9FCF-2DA2-47D4-992F-E592C94B7123}"/>
    <dgm:cxn modelId="{CB8424E4-BA7D-40E5-9DF6-C44703ADAB12}" type="presOf" srcId="{8B8AABD5-9D16-4C96-9E46-403B327BEDBE}" destId="{6B561BA4-9A88-4ECC-A1F9-416BA3638AEB}" srcOrd="0" destOrd="0" presId="urn:microsoft.com/office/officeart/2005/8/layout/hProcess9"/>
    <dgm:cxn modelId="{26DD38EC-5926-46E5-9295-594F13A21B92}" srcId="{C66B5A31-C1CE-42E2-BD64-1D15DE28A69A}" destId="{F481866C-4313-4DC1-917F-7E0C9053EAF4}" srcOrd="1" destOrd="0" parTransId="{DBF8B103-D277-43F5-A8E6-5BA69890AD4C}" sibTransId="{8DA59EAC-11B2-4922-820B-D8E3F6B0CD15}"/>
    <dgm:cxn modelId="{6CC501D3-6A57-4E4E-8657-395BB11F05D8}" type="presParOf" srcId="{F9F562CF-1BEF-4FE8-AAC8-41758F3EB1CA}" destId="{519FCA96-C4F3-4903-957A-FDA46EE4C325}" srcOrd="0" destOrd="0" presId="urn:microsoft.com/office/officeart/2005/8/layout/hProcess9"/>
    <dgm:cxn modelId="{302A56F3-6FB1-42DB-BE61-49ACFB1DC79F}" type="presParOf" srcId="{F9F562CF-1BEF-4FE8-AAC8-41758F3EB1CA}" destId="{5CD0542C-3FFD-462E-BE74-4B41BADDDE9E}" srcOrd="1" destOrd="0" presId="urn:microsoft.com/office/officeart/2005/8/layout/hProcess9"/>
    <dgm:cxn modelId="{46FA40A7-2BF9-4BC2-87C0-86E2E3584DB8}" type="presParOf" srcId="{5CD0542C-3FFD-462E-BE74-4B41BADDDE9E}" destId="{2D74DE91-D6D4-492D-8976-A35DA2B479AC}" srcOrd="0" destOrd="0" presId="urn:microsoft.com/office/officeart/2005/8/layout/hProcess9"/>
    <dgm:cxn modelId="{7F0C3884-B4D2-4877-856B-C229579523E6}" type="presParOf" srcId="{5CD0542C-3FFD-462E-BE74-4B41BADDDE9E}" destId="{FB6948FB-E197-4EB6-ABC1-F06BC96453AD}" srcOrd="1" destOrd="0" presId="urn:microsoft.com/office/officeart/2005/8/layout/hProcess9"/>
    <dgm:cxn modelId="{1C115523-C245-447E-AEDF-7189B5686339}" type="presParOf" srcId="{5CD0542C-3FFD-462E-BE74-4B41BADDDE9E}" destId="{9E33106B-1922-4D84-BB4D-E149F36665CE}" srcOrd="2" destOrd="0" presId="urn:microsoft.com/office/officeart/2005/8/layout/hProcess9"/>
    <dgm:cxn modelId="{99E08E93-6BDD-43D9-9C63-C0C8D688F868}" type="presParOf" srcId="{5CD0542C-3FFD-462E-BE74-4B41BADDDE9E}" destId="{D2477E96-F84F-4258-9C17-21F01B22E9DB}" srcOrd="3" destOrd="0" presId="urn:microsoft.com/office/officeart/2005/8/layout/hProcess9"/>
    <dgm:cxn modelId="{342920E7-6D55-4980-B632-56F89875D0A0}" type="presParOf" srcId="{5CD0542C-3FFD-462E-BE74-4B41BADDDE9E}" destId="{6B561BA4-9A88-4ECC-A1F9-416BA3638AEB}" srcOrd="4"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C5AD49F-4E56-424A-9DA8-1F1B8B6103CD}" type="doc">
      <dgm:prSet loTypeId="urn:microsoft.com/office/officeart/2005/8/layout/list1" loCatId="list" qsTypeId="urn:microsoft.com/office/officeart/2005/8/quickstyle/simple1" qsCatId="simple" csTypeId="urn:microsoft.com/office/officeart/2005/8/colors/colorful3" csCatId="colorful" phldr="1"/>
      <dgm:spPr/>
      <dgm:t>
        <a:bodyPr/>
        <a:lstStyle/>
        <a:p>
          <a:endParaRPr lang="en-GB"/>
        </a:p>
      </dgm:t>
    </dgm:pt>
    <dgm:pt modelId="{5C7E5E35-96A8-4C3B-AC02-D9CA0D21D1E9}">
      <dgm:prSet phldrT="[Text]" custT="1"/>
      <dgm:spPr/>
      <dgm:t>
        <a:bodyPr/>
        <a:lstStyle/>
        <a:p>
          <a:r>
            <a:rPr lang="en-GB" sz="2000" b="1" dirty="0"/>
            <a:t>Background or Context</a:t>
          </a:r>
          <a:endParaRPr lang="en-GB" sz="2000" dirty="0"/>
        </a:p>
      </dgm:t>
    </dgm:pt>
    <dgm:pt modelId="{EC3986BB-DE12-410C-A796-99D50DEF1436}" type="parTrans" cxnId="{D025626C-3AA8-4D2B-BBE8-8BA104C3DB75}">
      <dgm:prSet/>
      <dgm:spPr/>
      <dgm:t>
        <a:bodyPr/>
        <a:lstStyle/>
        <a:p>
          <a:endParaRPr lang="en-GB"/>
        </a:p>
      </dgm:t>
    </dgm:pt>
    <dgm:pt modelId="{0F005777-3EE2-494D-AB82-1775CD7E8FD1}" type="sibTrans" cxnId="{D025626C-3AA8-4D2B-BBE8-8BA104C3DB75}">
      <dgm:prSet/>
      <dgm:spPr/>
      <dgm:t>
        <a:bodyPr/>
        <a:lstStyle/>
        <a:p>
          <a:endParaRPr lang="en-GB"/>
        </a:p>
      </dgm:t>
    </dgm:pt>
    <dgm:pt modelId="{4D620CD0-36EB-4131-9A7C-08543E439027}">
      <dgm:prSet custT="1"/>
      <dgm:spPr/>
      <dgm:t>
        <a:bodyPr/>
        <a:lstStyle/>
        <a:p>
          <a:r>
            <a:rPr lang="en-GB" sz="2000" b="1" dirty="0"/>
            <a:t>Aim or Research Question</a:t>
          </a:r>
          <a:endParaRPr lang="en-GB" sz="2000" dirty="0"/>
        </a:p>
      </dgm:t>
    </dgm:pt>
    <dgm:pt modelId="{06472EBC-8E57-4C51-807F-C03727FC1D3D}" type="parTrans" cxnId="{26C42845-797E-4685-9053-054F6C1BB87E}">
      <dgm:prSet/>
      <dgm:spPr/>
      <dgm:t>
        <a:bodyPr/>
        <a:lstStyle/>
        <a:p>
          <a:endParaRPr lang="en-GB"/>
        </a:p>
      </dgm:t>
    </dgm:pt>
    <dgm:pt modelId="{D0E758D9-A8DD-494A-9F68-568A78075355}" type="sibTrans" cxnId="{26C42845-797E-4685-9053-054F6C1BB87E}">
      <dgm:prSet/>
      <dgm:spPr/>
      <dgm:t>
        <a:bodyPr/>
        <a:lstStyle/>
        <a:p>
          <a:endParaRPr lang="en-GB"/>
        </a:p>
      </dgm:t>
    </dgm:pt>
    <dgm:pt modelId="{56BF39C6-D472-4B97-A275-B374F37CADAA}">
      <dgm:prSet custT="1"/>
      <dgm:spPr/>
      <dgm:t>
        <a:bodyPr/>
        <a:lstStyle/>
        <a:p>
          <a:r>
            <a:rPr lang="en-GB" sz="2000" b="1" dirty="0"/>
            <a:t>Methodology</a:t>
          </a:r>
          <a:endParaRPr lang="en-GB" sz="2000" dirty="0"/>
        </a:p>
      </dgm:t>
    </dgm:pt>
    <dgm:pt modelId="{F7B8260D-F2B4-4D81-8FA6-8A55D2C08BC9}" type="parTrans" cxnId="{2A8320C9-B5D2-40F2-919D-3ADDC86ED8FC}">
      <dgm:prSet/>
      <dgm:spPr/>
      <dgm:t>
        <a:bodyPr/>
        <a:lstStyle/>
        <a:p>
          <a:endParaRPr lang="en-GB"/>
        </a:p>
      </dgm:t>
    </dgm:pt>
    <dgm:pt modelId="{BC59B2A4-BA28-4F5F-98B7-72EF46F40A72}" type="sibTrans" cxnId="{2A8320C9-B5D2-40F2-919D-3ADDC86ED8FC}">
      <dgm:prSet/>
      <dgm:spPr/>
      <dgm:t>
        <a:bodyPr/>
        <a:lstStyle/>
        <a:p>
          <a:endParaRPr lang="en-GB"/>
        </a:p>
      </dgm:t>
    </dgm:pt>
    <dgm:pt modelId="{AA5912DA-B17A-4968-8312-FE9AD5BAC972}">
      <dgm:prSet custT="1"/>
      <dgm:spPr/>
      <dgm:t>
        <a:bodyPr/>
        <a:lstStyle/>
        <a:p>
          <a:r>
            <a:rPr lang="en-GB" sz="2000" b="1" dirty="0"/>
            <a:t>Key Findings or Results</a:t>
          </a:r>
          <a:endParaRPr lang="en-GB" sz="2000" dirty="0"/>
        </a:p>
      </dgm:t>
    </dgm:pt>
    <dgm:pt modelId="{649CEE06-2DAA-47BD-9802-53DE057A4F66}" type="parTrans" cxnId="{3983091B-1CCA-4EB7-9829-EADFC9F3EDC3}">
      <dgm:prSet/>
      <dgm:spPr/>
      <dgm:t>
        <a:bodyPr/>
        <a:lstStyle/>
        <a:p>
          <a:endParaRPr lang="en-GB"/>
        </a:p>
      </dgm:t>
    </dgm:pt>
    <dgm:pt modelId="{F8E0EA25-0292-4DB7-AC15-7548738778B9}" type="sibTrans" cxnId="{3983091B-1CCA-4EB7-9829-EADFC9F3EDC3}">
      <dgm:prSet/>
      <dgm:spPr/>
      <dgm:t>
        <a:bodyPr/>
        <a:lstStyle/>
        <a:p>
          <a:endParaRPr lang="en-GB"/>
        </a:p>
      </dgm:t>
    </dgm:pt>
    <dgm:pt modelId="{B50A7A03-902F-4F69-B565-611D5743C7AD}">
      <dgm:prSet custT="1"/>
      <dgm:spPr/>
      <dgm:t>
        <a:bodyPr/>
        <a:lstStyle/>
        <a:p>
          <a:r>
            <a:rPr lang="en-GB" sz="2000" b="1" dirty="0"/>
            <a:t>Conclusion or Implications</a:t>
          </a:r>
          <a:endParaRPr lang="en-GB" sz="2000" dirty="0"/>
        </a:p>
      </dgm:t>
    </dgm:pt>
    <dgm:pt modelId="{002C52C2-16DD-48D1-AFBD-D3D367D7822C}" type="parTrans" cxnId="{33973678-9DAC-492F-882E-F27811EE81F9}">
      <dgm:prSet/>
      <dgm:spPr/>
      <dgm:t>
        <a:bodyPr/>
        <a:lstStyle/>
        <a:p>
          <a:endParaRPr lang="en-GB"/>
        </a:p>
      </dgm:t>
    </dgm:pt>
    <dgm:pt modelId="{FEF89C37-6555-4912-89C5-85C470DD534C}" type="sibTrans" cxnId="{33973678-9DAC-492F-882E-F27811EE81F9}">
      <dgm:prSet/>
      <dgm:spPr/>
      <dgm:t>
        <a:bodyPr/>
        <a:lstStyle/>
        <a:p>
          <a:endParaRPr lang="en-GB"/>
        </a:p>
      </dgm:t>
    </dgm:pt>
    <dgm:pt modelId="{4017B3DF-82E5-4B6C-9EC9-1E30FA0E0DD4}">
      <dgm:prSet custT="1"/>
      <dgm:spPr/>
      <dgm:t>
        <a:bodyPr/>
        <a:lstStyle/>
        <a:p>
          <a:r>
            <a:rPr lang="en-GB" sz="2000" dirty="0"/>
            <a:t>Indicates what the findings mean and why they matter, sometimes including practical or theoretical implications.</a:t>
          </a:r>
        </a:p>
      </dgm:t>
    </dgm:pt>
    <dgm:pt modelId="{2392A038-0DCC-4233-9CA0-C5A41001109C}" type="parTrans" cxnId="{7CEAB198-8F6C-431C-B626-5B4CEE7FEA28}">
      <dgm:prSet/>
      <dgm:spPr/>
      <dgm:t>
        <a:bodyPr/>
        <a:lstStyle/>
        <a:p>
          <a:endParaRPr lang="en-GB"/>
        </a:p>
      </dgm:t>
    </dgm:pt>
    <dgm:pt modelId="{0C9BA6FF-F736-41A8-AEB4-DEB788EFFD61}" type="sibTrans" cxnId="{7CEAB198-8F6C-431C-B626-5B4CEE7FEA28}">
      <dgm:prSet/>
      <dgm:spPr/>
      <dgm:t>
        <a:bodyPr/>
        <a:lstStyle/>
        <a:p>
          <a:endParaRPr lang="en-GB"/>
        </a:p>
      </dgm:t>
    </dgm:pt>
    <dgm:pt modelId="{481CC436-11B1-4F5D-908A-987A61FC34DC}">
      <dgm:prSet custT="1"/>
      <dgm:spPr/>
      <dgm:t>
        <a:bodyPr/>
        <a:lstStyle/>
        <a:p>
          <a:r>
            <a:rPr lang="en-GB" sz="2000" dirty="0"/>
            <a:t>Highlights the most important findings without detailed data or discussion.</a:t>
          </a:r>
        </a:p>
      </dgm:t>
    </dgm:pt>
    <dgm:pt modelId="{70DB0EA6-B48B-499C-A20E-A91E0E2A04B9}" type="parTrans" cxnId="{1E8B687B-A5E3-4FD3-9283-2BFA22847B23}">
      <dgm:prSet/>
      <dgm:spPr/>
      <dgm:t>
        <a:bodyPr/>
        <a:lstStyle/>
        <a:p>
          <a:endParaRPr lang="en-GB"/>
        </a:p>
      </dgm:t>
    </dgm:pt>
    <dgm:pt modelId="{57470DFF-6BD0-4962-9282-C6148EB0A4A4}" type="sibTrans" cxnId="{1E8B687B-A5E3-4FD3-9283-2BFA22847B23}">
      <dgm:prSet/>
      <dgm:spPr/>
      <dgm:t>
        <a:bodyPr/>
        <a:lstStyle/>
        <a:p>
          <a:endParaRPr lang="en-GB"/>
        </a:p>
      </dgm:t>
    </dgm:pt>
    <dgm:pt modelId="{C1780D40-90AD-406F-B30E-548D1B2FC4A7}">
      <dgm:prSet custT="1"/>
      <dgm:spPr/>
      <dgm:t>
        <a:bodyPr/>
        <a:lstStyle/>
        <a:p>
          <a:r>
            <a:rPr lang="en-GB" sz="2000" dirty="0"/>
            <a:t>Summarises how the research was conducted (e.g. type of study, data collection methods, participants or data sources).</a:t>
          </a:r>
        </a:p>
      </dgm:t>
    </dgm:pt>
    <dgm:pt modelId="{FF06CAF3-23AD-4768-BEAA-B5767A884087}" type="parTrans" cxnId="{2BD7C7D4-FDF8-43B6-A7D6-F2960A829CAD}">
      <dgm:prSet/>
      <dgm:spPr/>
      <dgm:t>
        <a:bodyPr/>
        <a:lstStyle/>
        <a:p>
          <a:endParaRPr lang="en-GB"/>
        </a:p>
      </dgm:t>
    </dgm:pt>
    <dgm:pt modelId="{F70959D8-960F-428A-8D3B-61D2E5D99DDA}" type="sibTrans" cxnId="{2BD7C7D4-FDF8-43B6-A7D6-F2960A829CAD}">
      <dgm:prSet/>
      <dgm:spPr/>
      <dgm:t>
        <a:bodyPr/>
        <a:lstStyle/>
        <a:p>
          <a:endParaRPr lang="en-GB"/>
        </a:p>
      </dgm:t>
    </dgm:pt>
    <dgm:pt modelId="{926D6229-2C08-4B18-B9CF-E07B7278D31A}">
      <dgm:prSet custT="1"/>
      <dgm:spPr/>
      <dgm:t>
        <a:bodyPr/>
        <a:lstStyle/>
        <a:p>
          <a:r>
            <a:rPr lang="en-GB" sz="2000" dirty="0"/>
            <a:t>States the purpose of the study or the main question the research seeks to answer.</a:t>
          </a:r>
        </a:p>
      </dgm:t>
    </dgm:pt>
    <dgm:pt modelId="{BD52DFB3-42D2-42F4-BCF0-60FF811E34D3}" type="parTrans" cxnId="{54CAD1FD-DECB-44FD-8AF6-4F6C10FC4A87}">
      <dgm:prSet/>
      <dgm:spPr/>
      <dgm:t>
        <a:bodyPr/>
        <a:lstStyle/>
        <a:p>
          <a:endParaRPr lang="en-GB"/>
        </a:p>
      </dgm:t>
    </dgm:pt>
    <dgm:pt modelId="{9CFBB551-2C7F-4FA6-AEF3-8C3A1D7F41B5}" type="sibTrans" cxnId="{54CAD1FD-DECB-44FD-8AF6-4F6C10FC4A87}">
      <dgm:prSet/>
      <dgm:spPr/>
      <dgm:t>
        <a:bodyPr/>
        <a:lstStyle/>
        <a:p>
          <a:endParaRPr lang="en-GB"/>
        </a:p>
      </dgm:t>
    </dgm:pt>
    <dgm:pt modelId="{C0F81592-23D6-4623-A0F2-8021DEC6AA60}">
      <dgm:prSet phldrT="[Text]" custT="1"/>
      <dgm:spPr/>
      <dgm:t>
        <a:bodyPr/>
        <a:lstStyle/>
        <a:p>
          <a:r>
            <a:rPr lang="en-GB" sz="2000" dirty="0"/>
            <a:t>Briefly explains the topic or problem being addressed and why it is important.</a:t>
          </a:r>
        </a:p>
      </dgm:t>
    </dgm:pt>
    <dgm:pt modelId="{25E1F904-BC1A-4102-820A-50AF9CE14271}" type="parTrans" cxnId="{A18C2C2E-74A6-401A-994F-16727F00B4F9}">
      <dgm:prSet/>
      <dgm:spPr/>
      <dgm:t>
        <a:bodyPr/>
        <a:lstStyle/>
        <a:p>
          <a:endParaRPr lang="en-GB"/>
        </a:p>
      </dgm:t>
    </dgm:pt>
    <dgm:pt modelId="{5C07F451-7604-4A2A-B32B-D5A8EA782D78}" type="sibTrans" cxnId="{A18C2C2E-74A6-401A-994F-16727F00B4F9}">
      <dgm:prSet/>
      <dgm:spPr/>
      <dgm:t>
        <a:bodyPr/>
        <a:lstStyle/>
        <a:p>
          <a:endParaRPr lang="en-GB"/>
        </a:p>
      </dgm:t>
    </dgm:pt>
    <dgm:pt modelId="{D919B6FC-7220-44A6-86DD-36C96819B345}" type="pres">
      <dgm:prSet presAssocID="{2C5AD49F-4E56-424A-9DA8-1F1B8B6103CD}" presName="linear" presStyleCnt="0">
        <dgm:presLayoutVars>
          <dgm:dir/>
          <dgm:animLvl val="lvl"/>
          <dgm:resizeHandles val="exact"/>
        </dgm:presLayoutVars>
      </dgm:prSet>
      <dgm:spPr/>
    </dgm:pt>
    <dgm:pt modelId="{FB74BC79-85A0-4AB1-B062-EC72051717EB}" type="pres">
      <dgm:prSet presAssocID="{5C7E5E35-96A8-4C3B-AC02-D9CA0D21D1E9}" presName="parentLin" presStyleCnt="0"/>
      <dgm:spPr/>
    </dgm:pt>
    <dgm:pt modelId="{BCA52E50-4E92-4448-A180-BB403C747469}" type="pres">
      <dgm:prSet presAssocID="{5C7E5E35-96A8-4C3B-AC02-D9CA0D21D1E9}" presName="parentLeftMargin" presStyleLbl="node1" presStyleIdx="0" presStyleCnt="5"/>
      <dgm:spPr/>
    </dgm:pt>
    <dgm:pt modelId="{97434199-16C0-439A-9C9F-5832F4B4BF72}" type="pres">
      <dgm:prSet presAssocID="{5C7E5E35-96A8-4C3B-AC02-D9CA0D21D1E9}" presName="parentText" presStyleLbl="node1" presStyleIdx="0" presStyleCnt="5">
        <dgm:presLayoutVars>
          <dgm:chMax val="0"/>
          <dgm:bulletEnabled val="1"/>
        </dgm:presLayoutVars>
      </dgm:prSet>
      <dgm:spPr/>
    </dgm:pt>
    <dgm:pt modelId="{497BF6E5-2B6C-4716-B400-0D44F4A8152C}" type="pres">
      <dgm:prSet presAssocID="{5C7E5E35-96A8-4C3B-AC02-D9CA0D21D1E9}" presName="negativeSpace" presStyleCnt="0"/>
      <dgm:spPr/>
    </dgm:pt>
    <dgm:pt modelId="{CF42D0EB-CB09-4932-8A1F-06A677B7113B}" type="pres">
      <dgm:prSet presAssocID="{5C7E5E35-96A8-4C3B-AC02-D9CA0D21D1E9}" presName="childText" presStyleLbl="conFgAcc1" presStyleIdx="0" presStyleCnt="5">
        <dgm:presLayoutVars>
          <dgm:bulletEnabled val="1"/>
        </dgm:presLayoutVars>
      </dgm:prSet>
      <dgm:spPr/>
    </dgm:pt>
    <dgm:pt modelId="{46ABE4AC-33F9-4309-9251-D0553B930CFB}" type="pres">
      <dgm:prSet presAssocID="{0F005777-3EE2-494D-AB82-1775CD7E8FD1}" presName="spaceBetweenRectangles" presStyleCnt="0"/>
      <dgm:spPr/>
    </dgm:pt>
    <dgm:pt modelId="{E9F9CE31-DB88-41F7-8857-D98E047CD765}" type="pres">
      <dgm:prSet presAssocID="{4D620CD0-36EB-4131-9A7C-08543E439027}" presName="parentLin" presStyleCnt="0"/>
      <dgm:spPr/>
    </dgm:pt>
    <dgm:pt modelId="{CF60686A-9904-4675-80FA-AB7D22560B00}" type="pres">
      <dgm:prSet presAssocID="{4D620CD0-36EB-4131-9A7C-08543E439027}" presName="parentLeftMargin" presStyleLbl="node1" presStyleIdx="0" presStyleCnt="5"/>
      <dgm:spPr/>
    </dgm:pt>
    <dgm:pt modelId="{F20DD0E9-1098-4D8E-8DF5-585EA2596598}" type="pres">
      <dgm:prSet presAssocID="{4D620CD0-36EB-4131-9A7C-08543E439027}" presName="parentText" presStyleLbl="node1" presStyleIdx="1" presStyleCnt="5">
        <dgm:presLayoutVars>
          <dgm:chMax val="0"/>
          <dgm:bulletEnabled val="1"/>
        </dgm:presLayoutVars>
      </dgm:prSet>
      <dgm:spPr/>
    </dgm:pt>
    <dgm:pt modelId="{D95F1BA8-46C5-4AA3-A1EF-DBA6A58436E3}" type="pres">
      <dgm:prSet presAssocID="{4D620CD0-36EB-4131-9A7C-08543E439027}" presName="negativeSpace" presStyleCnt="0"/>
      <dgm:spPr/>
    </dgm:pt>
    <dgm:pt modelId="{7BCCB168-7CFD-414E-BD89-C01326A34040}" type="pres">
      <dgm:prSet presAssocID="{4D620CD0-36EB-4131-9A7C-08543E439027}" presName="childText" presStyleLbl="conFgAcc1" presStyleIdx="1" presStyleCnt="5">
        <dgm:presLayoutVars>
          <dgm:bulletEnabled val="1"/>
        </dgm:presLayoutVars>
      </dgm:prSet>
      <dgm:spPr/>
    </dgm:pt>
    <dgm:pt modelId="{E89FD2B3-F1A6-4E09-A252-9442AAD6893E}" type="pres">
      <dgm:prSet presAssocID="{D0E758D9-A8DD-494A-9F68-568A78075355}" presName="spaceBetweenRectangles" presStyleCnt="0"/>
      <dgm:spPr/>
    </dgm:pt>
    <dgm:pt modelId="{5B135A9B-8EB2-4428-A39C-24EAF892F4BD}" type="pres">
      <dgm:prSet presAssocID="{56BF39C6-D472-4B97-A275-B374F37CADAA}" presName="parentLin" presStyleCnt="0"/>
      <dgm:spPr/>
    </dgm:pt>
    <dgm:pt modelId="{BF8795C7-A276-4A57-98B9-64785F9A1E97}" type="pres">
      <dgm:prSet presAssocID="{56BF39C6-D472-4B97-A275-B374F37CADAA}" presName="parentLeftMargin" presStyleLbl="node1" presStyleIdx="1" presStyleCnt="5"/>
      <dgm:spPr/>
    </dgm:pt>
    <dgm:pt modelId="{3193F18B-5ABB-4542-AE00-EB30C1BDDB03}" type="pres">
      <dgm:prSet presAssocID="{56BF39C6-D472-4B97-A275-B374F37CADAA}" presName="parentText" presStyleLbl="node1" presStyleIdx="2" presStyleCnt="5">
        <dgm:presLayoutVars>
          <dgm:chMax val="0"/>
          <dgm:bulletEnabled val="1"/>
        </dgm:presLayoutVars>
      </dgm:prSet>
      <dgm:spPr/>
    </dgm:pt>
    <dgm:pt modelId="{43555316-90CE-4118-9091-43395593B5E5}" type="pres">
      <dgm:prSet presAssocID="{56BF39C6-D472-4B97-A275-B374F37CADAA}" presName="negativeSpace" presStyleCnt="0"/>
      <dgm:spPr/>
    </dgm:pt>
    <dgm:pt modelId="{E85A517E-6FC9-4C35-BC07-0D99398FE69E}" type="pres">
      <dgm:prSet presAssocID="{56BF39C6-D472-4B97-A275-B374F37CADAA}" presName="childText" presStyleLbl="conFgAcc1" presStyleIdx="2" presStyleCnt="5">
        <dgm:presLayoutVars>
          <dgm:bulletEnabled val="1"/>
        </dgm:presLayoutVars>
      </dgm:prSet>
      <dgm:spPr/>
    </dgm:pt>
    <dgm:pt modelId="{1C2A4464-7FA8-4559-B729-0BEBB21853C0}" type="pres">
      <dgm:prSet presAssocID="{BC59B2A4-BA28-4F5F-98B7-72EF46F40A72}" presName="spaceBetweenRectangles" presStyleCnt="0"/>
      <dgm:spPr/>
    </dgm:pt>
    <dgm:pt modelId="{B26FFFDA-FC3E-4198-9AEE-580EC5DC67C2}" type="pres">
      <dgm:prSet presAssocID="{AA5912DA-B17A-4968-8312-FE9AD5BAC972}" presName="parentLin" presStyleCnt="0"/>
      <dgm:spPr/>
    </dgm:pt>
    <dgm:pt modelId="{48B09EE4-6083-48A3-BCA6-283F0E25AA63}" type="pres">
      <dgm:prSet presAssocID="{AA5912DA-B17A-4968-8312-FE9AD5BAC972}" presName="parentLeftMargin" presStyleLbl="node1" presStyleIdx="2" presStyleCnt="5"/>
      <dgm:spPr/>
    </dgm:pt>
    <dgm:pt modelId="{2205C086-9761-4C92-8A29-F6F8CB0A0470}" type="pres">
      <dgm:prSet presAssocID="{AA5912DA-B17A-4968-8312-FE9AD5BAC972}" presName="parentText" presStyleLbl="node1" presStyleIdx="3" presStyleCnt="5">
        <dgm:presLayoutVars>
          <dgm:chMax val="0"/>
          <dgm:bulletEnabled val="1"/>
        </dgm:presLayoutVars>
      </dgm:prSet>
      <dgm:spPr/>
    </dgm:pt>
    <dgm:pt modelId="{C2648DF8-B493-4CF8-A0BA-4D767919A28C}" type="pres">
      <dgm:prSet presAssocID="{AA5912DA-B17A-4968-8312-FE9AD5BAC972}" presName="negativeSpace" presStyleCnt="0"/>
      <dgm:spPr/>
    </dgm:pt>
    <dgm:pt modelId="{04FD6276-3B29-4D9E-B0C2-65A8E9E5B998}" type="pres">
      <dgm:prSet presAssocID="{AA5912DA-B17A-4968-8312-FE9AD5BAC972}" presName="childText" presStyleLbl="conFgAcc1" presStyleIdx="3" presStyleCnt="5">
        <dgm:presLayoutVars>
          <dgm:bulletEnabled val="1"/>
        </dgm:presLayoutVars>
      </dgm:prSet>
      <dgm:spPr/>
    </dgm:pt>
    <dgm:pt modelId="{A6F6BDB8-6143-4E6F-8B9F-5C089AD0FEDF}" type="pres">
      <dgm:prSet presAssocID="{F8E0EA25-0292-4DB7-AC15-7548738778B9}" presName="spaceBetweenRectangles" presStyleCnt="0"/>
      <dgm:spPr/>
    </dgm:pt>
    <dgm:pt modelId="{BC550DC7-2E5E-4A7A-86C9-3CC788A03856}" type="pres">
      <dgm:prSet presAssocID="{B50A7A03-902F-4F69-B565-611D5743C7AD}" presName="parentLin" presStyleCnt="0"/>
      <dgm:spPr/>
    </dgm:pt>
    <dgm:pt modelId="{40E4831E-9B8C-43CD-996E-2F8891BB402E}" type="pres">
      <dgm:prSet presAssocID="{B50A7A03-902F-4F69-B565-611D5743C7AD}" presName="parentLeftMargin" presStyleLbl="node1" presStyleIdx="3" presStyleCnt="5"/>
      <dgm:spPr/>
    </dgm:pt>
    <dgm:pt modelId="{941F0746-98E3-4B67-BDC8-C30036B6090A}" type="pres">
      <dgm:prSet presAssocID="{B50A7A03-902F-4F69-B565-611D5743C7AD}" presName="parentText" presStyleLbl="node1" presStyleIdx="4" presStyleCnt="5">
        <dgm:presLayoutVars>
          <dgm:chMax val="0"/>
          <dgm:bulletEnabled val="1"/>
        </dgm:presLayoutVars>
      </dgm:prSet>
      <dgm:spPr/>
    </dgm:pt>
    <dgm:pt modelId="{908A9E54-62F9-4FCD-AD9C-FE7B62543F88}" type="pres">
      <dgm:prSet presAssocID="{B50A7A03-902F-4F69-B565-611D5743C7AD}" presName="negativeSpace" presStyleCnt="0"/>
      <dgm:spPr/>
    </dgm:pt>
    <dgm:pt modelId="{F223DCBF-A535-4005-9B6E-F534A979D7F4}" type="pres">
      <dgm:prSet presAssocID="{B50A7A03-902F-4F69-B565-611D5743C7AD}" presName="childText" presStyleLbl="conFgAcc1" presStyleIdx="4" presStyleCnt="5">
        <dgm:presLayoutVars>
          <dgm:bulletEnabled val="1"/>
        </dgm:presLayoutVars>
      </dgm:prSet>
      <dgm:spPr/>
    </dgm:pt>
  </dgm:ptLst>
  <dgm:cxnLst>
    <dgm:cxn modelId="{0538B31A-D62B-441B-8927-A3A07C683622}" type="presOf" srcId="{56BF39C6-D472-4B97-A275-B374F37CADAA}" destId="{3193F18B-5ABB-4542-AE00-EB30C1BDDB03}" srcOrd="1" destOrd="0" presId="urn:microsoft.com/office/officeart/2005/8/layout/list1"/>
    <dgm:cxn modelId="{3983091B-1CCA-4EB7-9829-EADFC9F3EDC3}" srcId="{2C5AD49F-4E56-424A-9DA8-1F1B8B6103CD}" destId="{AA5912DA-B17A-4968-8312-FE9AD5BAC972}" srcOrd="3" destOrd="0" parTransId="{649CEE06-2DAA-47BD-9802-53DE057A4F66}" sibTransId="{F8E0EA25-0292-4DB7-AC15-7548738778B9}"/>
    <dgm:cxn modelId="{3D62711D-3EF8-4186-BC29-EDD4070ABD07}" type="presOf" srcId="{B50A7A03-902F-4F69-B565-611D5743C7AD}" destId="{941F0746-98E3-4B67-BDC8-C30036B6090A}" srcOrd="1" destOrd="0" presId="urn:microsoft.com/office/officeart/2005/8/layout/list1"/>
    <dgm:cxn modelId="{F7597F25-99B5-4295-B5FB-1D864465FE20}" type="presOf" srcId="{5C7E5E35-96A8-4C3B-AC02-D9CA0D21D1E9}" destId="{97434199-16C0-439A-9C9F-5832F4B4BF72}" srcOrd="1" destOrd="0" presId="urn:microsoft.com/office/officeart/2005/8/layout/list1"/>
    <dgm:cxn modelId="{42BEC026-5494-4104-95C6-A26D904D9696}" type="presOf" srcId="{5C7E5E35-96A8-4C3B-AC02-D9CA0D21D1E9}" destId="{BCA52E50-4E92-4448-A180-BB403C747469}" srcOrd="0" destOrd="0" presId="urn:microsoft.com/office/officeart/2005/8/layout/list1"/>
    <dgm:cxn modelId="{1F6DAC2C-AD57-44E0-815E-38B31D4D51C8}" type="presOf" srcId="{926D6229-2C08-4B18-B9CF-E07B7278D31A}" destId="{7BCCB168-7CFD-414E-BD89-C01326A34040}" srcOrd="0" destOrd="0" presId="urn:microsoft.com/office/officeart/2005/8/layout/list1"/>
    <dgm:cxn modelId="{A18C2C2E-74A6-401A-994F-16727F00B4F9}" srcId="{5C7E5E35-96A8-4C3B-AC02-D9CA0D21D1E9}" destId="{C0F81592-23D6-4623-A0F2-8021DEC6AA60}" srcOrd="0" destOrd="0" parTransId="{25E1F904-BC1A-4102-820A-50AF9CE14271}" sibTransId="{5C07F451-7604-4A2A-B32B-D5A8EA782D78}"/>
    <dgm:cxn modelId="{DACC9962-4F8B-4E97-82FF-80AE354CD272}" type="presOf" srcId="{AA5912DA-B17A-4968-8312-FE9AD5BAC972}" destId="{2205C086-9761-4C92-8A29-F6F8CB0A0470}" srcOrd="1" destOrd="0" presId="urn:microsoft.com/office/officeart/2005/8/layout/list1"/>
    <dgm:cxn modelId="{26C42845-797E-4685-9053-054F6C1BB87E}" srcId="{2C5AD49F-4E56-424A-9DA8-1F1B8B6103CD}" destId="{4D620CD0-36EB-4131-9A7C-08543E439027}" srcOrd="1" destOrd="0" parTransId="{06472EBC-8E57-4C51-807F-C03727FC1D3D}" sibTransId="{D0E758D9-A8DD-494A-9F68-568A78075355}"/>
    <dgm:cxn modelId="{EE1E9747-1936-4CEC-96F5-30B65912A29E}" type="presOf" srcId="{4D620CD0-36EB-4131-9A7C-08543E439027}" destId="{CF60686A-9904-4675-80FA-AB7D22560B00}" srcOrd="0" destOrd="0" presId="urn:microsoft.com/office/officeart/2005/8/layout/list1"/>
    <dgm:cxn modelId="{D025626C-3AA8-4D2B-BBE8-8BA104C3DB75}" srcId="{2C5AD49F-4E56-424A-9DA8-1F1B8B6103CD}" destId="{5C7E5E35-96A8-4C3B-AC02-D9CA0D21D1E9}" srcOrd="0" destOrd="0" parTransId="{EC3986BB-DE12-410C-A796-99D50DEF1436}" sibTransId="{0F005777-3EE2-494D-AB82-1775CD7E8FD1}"/>
    <dgm:cxn modelId="{56DD754E-D9ED-4489-8C23-EA157A7EFD44}" type="presOf" srcId="{4017B3DF-82E5-4B6C-9EC9-1E30FA0E0DD4}" destId="{F223DCBF-A535-4005-9B6E-F534A979D7F4}" srcOrd="0" destOrd="0" presId="urn:microsoft.com/office/officeart/2005/8/layout/list1"/>
    <dgm:cxn modelId="{22BFB14E-A727-4480-87A1-015DDAA63656}" type="presOf" srcId="{C1780D40-90AD-406F-B30E-548D1B2FC4A7}" destId="{E85A517E-6FC9-4C35-BC07-0D99398FE69E}" srcOrd="0" destOrd="0" presId="urn:microsoft.com/office/officeart/2005/8/layout/list1"/>
    <dgm:cxn modelId="{33973678-9DAC-492F-882E-F27811EE81F9}" srcId="{2C5AD49F-4E56-424A-9DA8-1F1B8B6103CD}" destId="{B50A7A03-902F-4F69-B565-611D5743C7AD}" srcOrd="4" destOrd="0" parTransId="{002C52C2-16DD-48D1-AFBD-D3D367D7822C}" sibTransId="{FEF89C37-6555-4912-89C5-85C470DD534C}"/>
    <dgm:cxn modelId="{1E8B687B-A5E3-4FD3-9283-2BFA22847B23}" srcId="{AA5912DA-B17A-4968-8312-FE9AD5BAC972}" destId="{481CC436-11B1-4F5D-908A-987A61FC34DC}" srcOrd="0" destOrd="0" parTransId="{70DB0EA6-B48B-499C-A20E-A91E0E2A04B9}" sibTransId="{57470DFF-6BD0-4962-9282-C6148EB0A4A4}"/>
    <dgm:cxn modelId="{603BE87B-D739-4623-A7C7-0293841DE715}" type="presOf" srcId="{2C5AD49F-4E56-424A-9DA8-1F1B8B6103CD}" destId="{D919B6FC-7220-44A6-86DD-36C96819B345}" srcOrd="0" destOrd="0" presId="urn:microsoft.com/office/officeart/2005/8/layout/list1"/>
    <dgm:cxn modelId="{24A16383-EC66-4959-988E-2A634E5CC65C}" type="presOf" srcId="{56BF39C6-D472-4B97-A275-B374F37CADAA}" destId="{BF8795C7-A276-4A57-98B9-64785F9A1E97}" srcOrd="0" destOrd="0" presId="urn:microsoft.com/office/officeart/2005/8/layout/list1"/>
    <dgm:cxn modelId="{6EEE5083-4572-42D5-BD72-818F267E4792}" type="presOf" srcId="{B50A7A03-902F-4F69-B565-611D5743C7AD}" destId="{40E4831E-9B8C-43CD-996E-2F8891BB402E}" srcOrd="0" destOrd="0" presId="urn:microsoft.com/office/officeart/2005/8/layout/list1"/>
    <dgm:cxn modelId="{7CEAB198-8F6C-431C-B626-5B4CEE7FEA28}" srcId="{B50A7A03-902F-4F69-B565-611D5743C7AD}" destId="{4017B3DF-82E5-4B6C-9EC9-1E30FA0E0DD4}" srcOrd="0" destOrd="0" parTransId="{2392A038-0DCC-4233-9CA0-C5A41001109C}" sibTransId="{0C9BA6FF-F736-41A8-AEB4-DEB788EFFD61}"/>
    <dgm:cxn modelId="{2A8320C9-B5D2-40F2-919D-3ADDC86ED8FC}" srcId="{2C5AD49F-4E56-424A-9DA8-1F1B8B6103CD}" destId="{56BF39C6-D472-4B97-A275-B374F37CADAA}" srcOrd="2" destOrd="0" parTransId="{F7B8260D-F2B4-4D81-8FA6-8A55D2C08BC9}" sibTransId="{BC59B2A4-BA28-4F5F-98B7-72EF46F40A72}"/>
    <dgm:cxn modelId="{2BD7C7D4-FDF8-43B6-A7D6-F2960A829CAD}" srcId="{56BF39C6-D472-4B97-A275-B374F37CADAA}" destId="{C1780D40-90AD-406F-B30E-548D1B2FC4A7}" srcOrd="0" destOrd="0" parTransId="{FF06CAF3-23AD-4768-BEAA-B5767A884087}" sibTransId="{F70959D8-960F-428A-8D3B-61D2E5D99DDA}"/>
    <dgm:cxn modelId="{4032CED6-FFF5-459F-A899-99C0CBA75270}" type="presOf" srcId="{4D620CD0-36EB-4131-9A7C-08543E439027}" destId="{F20DD0E9-1098-4D8E-8DF5-585EA2596598}" srcOrd="1" destOrd="0" presId="urn:microsoft.com/office/officeart/2005/8/layout/list1"/>
    <dgm:cxn modelId="{DE6D53DC-91D9-4E17-9FCA-7EC48D5D5CD6}" type="presOf" srcId="{481CC436-11B1-4F5D-908A-987A61FC34DC}" destId="{04FD6276-3B29-4D9E-B0C2-65A8E9E5B998}" srcOrd="0" destOrd="0" presId="urn:microsoft.com/office/officeart/2005/8/layout/list1"/>
    <dgm:cxn modelId="{68283DEE-6DE7-4F55-BAE0-AEA04AA57AA8}" type="presOf" srcId="{C0F81592-23D6-4623-A0F2-8021DEC6AA60}" destId="{CF42D0EB-CB09-4932-8A1F-06A677B7113B}" srcOrd="0" destOrd="0" presId="urn:microsoft.com/office/officeart/2005/8/layout/list1"/>
    <dgm:cxn modelId="{0F42C5EE-2665-4589-9975-4BEC9071640B}" type="presOf" srcId="{AA5912DA-B17A-4968-8312-FE9AD5BAC972}" destId="{48B09EE4-6083-48A3-BCA6-283F0E25AA63}" srcOrd="0" destOrd="0" presId="urn:microsoft.com/office/officeart/2005/8/layout/list1"/>
    <dgm:cxn modelId="{54CAD1FD-DECB-44FD-8AF6-4F6C10FC4A87}" srcId="{4D620CD0-36EB-4131-9A7C-08543E439027}" destId="{926D6229-2C08-4B18-B9CF-E07B7278D31A}" srcOrd="0" destOrd="0" parTransId="{BD52DFB3-42D2-42F4-BCF0-60FF811E34D3}" sibTransId="{9CFBB551-2C7F-4FA6-AEF3-8C3A1D7F41B5}"/>
    <dgm:cxn modelId="{B5F5B624-4AFC-432C-8133-5FDB0151C735}" type="presParOf" srcId="{D919B6FC-7220-44A6-86DD-36C96819B345}" destId="{FB74BC79-85A0-4AB1-B062-EC72051717EB}" srcOrd="0" destOrd="0" presId="urn:microsoft.com/office/officeart/2005/8/layout/list1"/>
    <dgm:cxn modelId="{12369629-44BE-4267-A0D5-2CE38A1E4642}" type="presParOf" srcId="{FB74BC79-85A0-4AB1-B062-EC72051717EB}" destId="{BCA52E50-4E92-4448-A180-BB403C747469}" srcOrd="0" destOrd="0" presId="urn:microsoft.com/office/officeart/2005/8/layout/list1"/>
    <dgm:cxn modelId="{981E2655-2ACE-4ED1-9B2E-79A571DCEB98}" type="presParOf" srcId="{FB74BC79-85A0-4AB1-B062-EC72051717EB}" destId="{97434199-16C0-439A-9C9F-5832F4B4BF72}" srcOrd="1" destOrd="0" presId="urn:microsoft.com/office/officeart/2005/8/layout/list1"/>
    <dgm:cxn modelId="{BC338453-B624-4DB2-BD19-36E87408566C}" type="presParOf" srcId="{D919B6FC-7220-44A6-86DD-36C96819B345}" destId="{497BF6E5-2B6C-4716-B400-0D44F4A8152C}" srcOrd="1" destOrd="0" presId="urn:microsoft.com/office/officeart/2005/8/layout/list1"/>
    <dgm:cxn modelId="{1D55D937-54D8-48B3-947F-60E9F60440B2}" type="presParOf" srcId="{D919B6FC-7220-44A6-86DD-36C96819B345}" destId="{CF42D0EB-CB09-4932-8A1F-06A677B7113B}" srcOrd="2" destOrd="0" presId="urn:microsoft.com/office/officeart/2005/8/layout/list1"/>
    <dgm:cxn modelId="{1A25364E-40B7-48ED-9579-3EDF90C07AFE}" type="presParOf" srcId="{D919B6FC-7220-44A6-86DD-36C96819B345}" destId="{46ABE4AC-33F9-4309-9251-D0553B930CFB}" srcOrd="3" destOrd="0" presId="urn:microsoft.com/office/officeart/2005/8/layout/list1"/>
    <dgm:cxn modelId="{7FDBAC73-4C24-4CCB-A47D-7CA6895B831C}" type="presParOf" srcId="{D919B6FC-7220-44A6-86DD-36C96819B345}" destId="{E9F9CE31-DB88-41F7-8857-D98E047CD765}" srcOrd="4" destOrd="0" presId="urn:microsoft.com/office/officeart/2005/8/layout/list1"/>
    <dgm:cxn modelId="{78C01166-310C-4075-9820-4CEA292FF4C7}" type="presParOf" srcId="{E9F9CE31-DB88-41F7-8857-D98E047CD765}" destId="{CF60686A-9904-4675-80FA-AB7D22560B00}" srcOrd="0" destOrd="0" presId="urn:microsoft.com/office/officeart/2005/8/layout/list1"/>
    <dgm:cxn modelId="{AA134189-3F78-4048-AE2F-DEB1E4059495}" type="presParOf" srcId="{E9F9CE31-DB88-41F7-8857-D98E047CD765}" destId="{F20DD0E9-1098-4D8E-8DF5-585EA2596598}" srcOrd="1" destOrd="0" presId="urn:microsoft.com/office/officeart/2005/8/layout/list1"/>
    <dgm:cxn modelId="{81EA9F25-5C71-4045-8489-A8CF439EA628}" type="presParOf" srcId="{D919B6FC-7220-44A6-86DD-36C96819B345}" destId="{D95F1BA8-46C5-4AA3-A1EF-DBA6A58436E3}" srcOrd="5" destOrd="0" presId="urn:microsoft.com/office/officeart/2005/8/layout/list1"/>
    <dgm:cxn modelId="{EBA27746-D98E-4D92-AC7A-AEDF11738144}" type="presParOf" srcId="{D919B6FC-7220-44A6-86DD-36C96819B345}" destId="{7BCCB168-7CFD-414E-BD89-C01326A34040}" srcOrd="6" destOrd="0" presId="urn:microsoft.com/office/officeart/2005/8/layout/list1"/>
    <dgm:cxn modelId="{9478655D-56D8-44E1-B15C-40958C464C18}" type="presParOf" srcId="{D919B6FC-7220-44A6-86DD-36C96819B345}" destId="{E89FD2B3-F1A6-4E09-A252-9442AAD6893E}" srcOrd="7" destOrd="0" presId="urn:microsoft.com/office/officeart/2005/8/layout/list1"/>
    <dgm:cxn modelId="{F0678629-EF7D-4812-9A64-D9B652587BDA}" type="presParOf" srcId="{D919B6FC-7220-44A6-86DD-36C96819B345}" destId="{5B135A9B-8EB2-4428-A39C-24EAF892F4BD}" srcOrd="8" destOrd="0" presId="urn:microsoft.com/office/officeart/2005/8/layout/list1"/>
    <dgm:cxn modelId="{2B1E303E-1B89-42BA-94EC-26A279CA50A0}" type="presParOf" srcId="{5B135A9B-8EB2-4428-A39C-24EAF892F4BD}" destId="{BF8795C7-A276-4A57-98B9-64785F9A1E97}" srcOrd="0" destOrd="0" presId="urn:microsoft.com/office/officeart/2005/8/layout/list1"/>
    <dgm:cxn modelId="{60CABA72-76A0-4F31-9357-8DBFCEEDF665}" type="presParOf" srcId="{5B135A9B-8EB2-4428-A39C-24EAF892F4BD}" destId="{3193F18B-5ABB-4542-AE00-EB30C1BDDB03}" srcOrd="1" destOrd="0" presId="urn:microsoft.com/office/officeart/2005/8/layout/list1"/>
    <dgm:cxn modelId="{3A623EC2-CBF7-4DBB-BCA6-7318AC5C4C08}" type="presParOf" srcId="{D919B6FC-7220-44A6-86DD-36C96819B345}" destId="{43555316-90CE-4118-9091-43395593B5E5}" srcOrd="9" destOrd="0" presId="urn:microsoft.com/office/officeart/2005/8/layout/list1"/>
    <dgm:cxn modelId="{451952E1-F658-4403-A8CC-5737F52B00BC}" type="presParOf" srcId="{D919B6FC-7220-44A6-86DD-36C96819B345}" destId="{E85A517E-6FC9-4C35-BC07-0D99398FE69E}" srcOrd="10" destOrd="0" presId="urn:microsoft.com/office/officeart/2005/8/layout/list1"/>
    <dgm:cxn modelId="{468B2684-8296-494A-99DB-C6A2541F31D4}" type="presParOf" srcId="{D919B6FC-7220-44A6-86DD-36C96819B345}" destId="{1C2A4464-7FA8-4559-B729-0BEBB21853C0}" srcOrd="11" destOrd="0" presId="urn:microsoft.com/office/officeart/2005/8/layout/list1"/>
    <dgm:cxn modelId="{CD61EF15-2AD2-4900-8A49-4C1A7EC88806}" type="presParOf" srcId="{D919B6FC-7220-44A6-86DD-36C96819B345}" destId="{B26FFFDA-FC3E-4198-9AEE-580EC5DC67C2}" srcOrd="12" destOrd="0" presId="urn:microsoft.com/office/officeart/2005/8/layout/list1"/>
    <dgm:cxn modelId="{433F96FC-FF33-4ABA-BCDD-04D2E5C8348F}" type="presParOf" srcId="{B26FFFDA-FC3E-4198-9AEE-580EC5DC67C2}" destId="{48B09EE4-6083-48A3-BCA6-283F0E25AA63}" srcOrd="0" destOrd="0" presId="urn:microsoft.com/office/officeart/2005/8/layout/list1"/>
    <dgm:cxn modelId="{51AB69FB-BF06-49B2-8006-EF96172FF58D}" type="presParOf" srcId="{B26FFFDA-FC3E-4198-9AEE-580EC5DC67C2}" destId="{2205C086-9761-4C92-8A29-F6F8CB0A0470}" srcOrd="1" destOrd="0" presId="urn:microsoft.com/office/officeart/2005/8/layout/list1"/>
    <dgm:cxn modelId="{9AE96C01-B245-419E-B51F-733F72A73B33}" type="presParOf" srcId="{D919B6FC-7220-44A6-86DD-36C96819B345}" destId="{C2648DF8-B493-4CF8-A0BA-4D767919A28C}" srcOrd="13" destOrd="0" presId="urn:microsoft.com/office/officeart/2005/8/layout/list1"/>
    <dgm:cxn modelId="{55C92C90-1CBA-4EF7-A454-FEC7C499E803}" type="presParOf" srcId="{D919B6FC-7220-44A6-86DD-36C96819B345}" destId="{04FD6276-3B29-4D9E-B0C2-65A8E9E5B998}" srcOrd="14" destOrd="0" presId="urn:microsoft.com/office/officeart/2005/8/layout/list1"/>
    <dgm:cxn modelId="{FEC00E74-E4BE-4277-AA37-B175BEB21942}" type="presParOf" srcId="{D919B6FC-7220-44A6-86DD-36C96819B345}" destId="{A6F6BDB8-6143-4E6F-8B9F-5C089AD0FEDF}" srcOrd="15" destOrd="0" presId="urn:microsoft.com/office/officeart/2005/8/layout/list1"/>
    <dgm:cxn modelId="{7E850F06-B267-44B0-9A06-771FE9B1B2AC}" type="presParOf" srcId="{D919B6FC-7220-44A6-86DD-36C96819B345}" destId="{BC550DC7-2E5E-4A7A-86C9-3CC788A03856}" srcOrd="16" destOrd="0" presId="urn:microsoft.com/office/officeart/2005/8/layout/list1"/>
    <dgm:cxn modelId="{0669941F-3692-4704-998C-3CDF05B72A82}" type="presParOf" srcId="{BC550DC7-2E5E-4A7A-86C9-3CC788A03856}" destId="{40E4831E-9B8C-43CD-996E-2F8891BB402E}" srcOrd="0" destOrd="0" presId="urn:microsoft.com/office/officeart/2005/8/layout/list1"/>
    <dgm:cxn modelId="{637F85DC-B722-49D2-B261-E00901E73090}" type="presParOf" srcId="{BC550DC7-2E5E-4A7A-86C9-3CC788A03856}" destId="{941F0746-98E3-4B67-BDC8-C30036B6090A}" srcOrd="1" destOrd="0" presId="urn:microsoft.com/office/officeart/2005/8/layout/list1"/>
    <dgm:cxn modelId="{59339B71-402A-4DE7-8407-3F7907BD97EA}" type="presParOf" srcId="{D919B6FC-7220-44A6-86DD-36C96819B345}" destId="{908A9E54-62F9-4FCD-AD9C-FE7B62543F88}" srcOrd="17" destOrd="0" presId="urn:microsoft.com/office/officeart/2005/8/layout/list1"/>
    <dgm:cxn modelId="{13B98475-E005-4F77-8F77-9E273971275F}" type="presParOf" srcId="{D919B6FC-7220-44A6-86DD-36C96819B345}" destId="{F223DCBF-A535-4005-9B6E-F534A979D7F4}" srcOrd="1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1CD137F-CEBA-415E-8860-E02DDCDED761}" type="doc">
      <dgm:prSet loTypeId="urn:microsoft.com/office/officeart/2008/layout/VerticalCurvedList" loCatId="list" qsTypeId="urn:microsoft.com/office/officeart/2005/8/quickstyle/simple1" qsCatId="simple" csTypeId="urn:microsoft.com/office/officeart/2005/8/colors/accent1_2" csCatId="accent1" phldr="1"/>
      <dgm:spPr/>
      <dgm:t>
        <a:bodyPr/>
        <a:lstStyle/>
        <a:p>
          <a:endParaRPr lang="en-GB"/>
        </a:p>
      </dgm:t>
    </dgm:pt>
    <dgm:pt modelId="{9A44CBC0-C939-4FD1-BBA9-9F24296F2D5C}">
      <dgm:prSet phldrT="[Text]"/>
      <dgm:spPr/>
      <dgm:t>
        <a:bodyPr/>
        <a:lstStyle/>
        <a:p>
          <a:pPr>
            <a:buNone/>
          </a:pPr>
          <a:r>
            <a:rPr lang="en-GB" dirty="0"/>
            <a:t>What was the research aim?</a:t>
          </a:r>
        </a:p>
      </dgm:t>
    </dgm:pt>
    <dgm:pt modelId="{9158EB6D-3D87-443C-9F1F-BD07251C19D2}" type="parTrans" cxnId="{911558FF-98D1-49E7-B36E-D209002FD65B}">
      <dgm:prSet/>
      <dgm:spPr/>
      <dgm:t>
        <a:bodyPr/>
        <a:lstStyle/>
        <a:p>
          <a:endParaRPr lang="en-GB"/>
        </a:p>
      </dgm:t>
    </dgm:pt>
    <dgm:pt modelId="{F8722916-6E3A-416B-BB3E-569D3DDD3323}" type="sibTrans" cxnId="{911558FF-98D1-49E7-B36E-D209002FD65B}">
      <dgm:prSet/>
      <dgm:spPr/>
      <dgm:t>
        <a:bodyPr/>
        <a:lstStyle/>
        <a:p>
          <a:endParaRPr lang="en-GB"/>
        </a:p>
      </dgm:t>
    </dgm:pt>
    <dgm:pt modelId="{1E9F0C8D-7A9C-4562-9DFF-15B40A9C4496}">
      <dgm:prSet phldrT="[Text]"/>
      <dgm:spPr/>
      <dgm:t>
        <a:bodyPr/>
        <a:lstStyle/>
        <a:p>
          <a:pPr>
            <a:buNone/>
          </a:pPr>
          <a:r>
            <a:rPr lang="en-GB" dirty="0"/>
            <a:t>What were the methods? </a:t>
          </a:r>
        </a:p>
      </dgm:t>
    </dgm:pt>
    <dgm:pt modelId="{659E6230-A7E4-4877-83E6-943FF687D493}" type="parTrans" cxnId="{C7519D54-1C94-4110-A772-3F41F448854A}">
      <dgm:prSet/>
      <dgm:spPr/>
      <dgm:t>
        <a:bodyPr/>
        <a:lstStyle/>
        <a:p>
          <a:endParaRPr lang="en-GB"/>
        </a:p>
      </dgm:t>
    </dgm:pt>
    <dgm:pt modelId="{6D06F07B-A67E-4486-9493-6B213EE4D861}" type="sibTrans" cxnId="{C7519D54-1C94-4110-A772-3F41F448854A}">
      <dgm:prSet/>
      <dgm:spPr/>
      <dgm:t>
        <a:bodyPr/>
        <a:lstStyle/>
        <a:p>
          <a:endParaRPr lang="en-GB"/>
        </a:p>
      </dgm:t>
    </dgm:pt>
    <dgm:pt modelId="{1D018529-EB0F-4719-8813-5885810DD6D4}">
      <dgm:prSet phldrT="[Text]"/>
      <dgm:spPr/>
      <dgm:t>
        <a:bodyPr/>
        <a:lstStyle/>
        <a:p>
          <a:pPr>
            <a:buNone/>
          </a:pPr>
          <a:r>
            <a:rPr lang="en-GB" dirty="0"/>
            <a:t>What are the conclusions of the article?</a:t>
          </a:r>
        </a:p>
      </dgm:t>
    </dgm:pt>
    <dgm:pt modelId="{33EE8BA0-07E1-43A1-B114-D084039D1C55}" type="parTrans" cxnId="{2C96F3AD-356B-4E7A-9298-A14B72C48852}">
      <dgm:prSet/>
      <dgm:spPr/>
      <dgm:t>
        <a:bodyPr/>
        <a:lstStyle/>
        <a:p>
          <a:endParaRPr lang="en-GB"/>
        </a:p>
      </dgm:t>
    </dgm:pt>
    <dgm:pt modelId="{42EB7B14-1234-4D67-8DB4-99638F3F33E5}" type="sibTrans" cxnId="{2C96F3AD-356B-4E7A-9298-A14B72C48852}">
      <dgm:prSet/>
      <dgm:spPr/>
      <dgm:t>
        <a:bodyPr/>
        <a:lstStyle/>
        <a:p>
          <a:endParaRPr lang="en-GB"/>
        </a:p>
      </dgm:t>
    </dgm:pt>
    <dgm:pt modelId="{52C1370B-925E-4272-86EA-2603A8A92656}" type="pres">
      <dgm:prSet presAssocID="{D1CD137F-CEBA-415E-8860-E02DDCDED761}" presName="Name0" presStyleCnt="0">
        <dgm:presLayoutVars>
          <dgm:chMax val="7"/>
          <dgm:chPref val="7"/>
          <dgm:dir/>
        </dgm:presLayoutVars>
      </dgm:prSet>
      <dgm:spPr/>
    </dgm:pt>
    <dgm:pt modelId="{7524806B-59FD-49AF-BF86-773B09AAD05D}" type="pres">
      <dgm:prSet presAssocID="{D1CD137F-CEBA-415E-8860-E02DDCDED761}" presName="Name1" presStyleCnt="0"/>
      <dgm:spPr/>
    </dgm:pt>
    <dgm:pt modelId="{0242D29C-F519-412B-8C97-9754E87FD852}" type="pres">
      <dgm:prSet presAssocID="{D1CD137F-CEBA-415E-8860-E02DDCDED761}" presName="cycle" presStyleCnt="0"/>
      <dgm:spPr/>
    </dgm:pt>
    <dgm:pt modelId="{791DF633-2E08-45D0-90D5-84DFAF689364}" type="pres">
      <dgm:prSet presAssocID="{D1CD137F-CEBA-415E-8860-E02DDCDED761}" presName="srcNode" presStyleLbl="node1" presStyleIdx="0" presStyleCnt="3"/>
      <dgm:spPr/>
    </dgm:pt>
    <dgm:pt modelId="{9C4F81D2-87DB-42A0-87ED-519C2DAEE027}" type="pres">
      <dgm:prSet presAssocID="{D1CD137F-CEBA-415E-8860-E02DDCDED761}" presName="conn" presStyleLbl="parChTrans1D2" presStyleIdx="0" presStyleCnt="1"/>
      <dgm:spPr/>
    </dgm:pt>
    <dgm:pt modelId="{F8338090-BAC5-4F2D-9946-0C9C27DC38C1}" type="pres">
      <dgm:prSet presAssocID="{D1CD137F-CEBA-415E-8860-E02DDCDED761}" presName="extraNode" presStyleLbl="node1" presStyleIdx="0" presStyleCnt="3"/>
      <dgm:spPr/>
    </dgm:pt>
    <dgm:pt modelId="{9BA225BE-D90F-493F-9395-089286330174}" type="pres">
      <dgm:prSet presAssocID="{D1CD137F-CEBA-415E-8860-E02DDCDED761}" presName="dstNode" presStyleLbl="node1" presStyleIdx="0" presStyleCnt="3"/>
      <dgm:spPr/>
    </dgm:pt>
    <dgm:pt modelId="{028AFEF0-7E93-4DDD-B566-36F9ABA4FB15}" type="pres">
      <dgm:prSet presAssocID="{9A44CBC0-C939-4FD1-BBA9-9F24296F2D5C}" presName="text_1" presStyleLbl="node1" presStyleIdx="0" presStyleCnt="3">
        <dgm:presLayoutVars>
          <dgm:bulletEnabled val="1"/>
        </dgm:presLayoutVars>
      </dgm:prSet>
      <dgm:spPr/>
    </dgm:pt>
    <dgm:pt modelId="{5F7AD46C-85DE-4B75-85CC-1FB0DAEDC477}" type="pres">
      <dgm:prSet presAssocID="{9A44CBC0-C939-4FD1-BBA9-9F24296F2D5C}" presName="accent_1" presStyleCnt="0"/>
      <dgm:spPr/>
    </dgm:pt>
    <dgm:pt modelId="{356EC4DE-315F-4AC2-9473-58C0E81CB1B9}" type="pres">
      <dgm:prSet presAssocID="{9A44CBC0-C939-4FD1-BBA9-9F24296F2D5C}" presName="accentRepeatNode" presStyleLbl="solidFgAcc1" presStyleIdx="0" presStyleCnt="3"/>
      <dgm:spPr/>
    </dgm:pt>
    <dgm:pt modelId="{3A0F95C1-BF00-4DA7-8FB5-5FFE9B6DB28E}" type="pres">
      <dgm:prSet presAssocID="{1E9F0C8D-7A9C-4562-9DFF-15B40A9C4496}" presName="text_2" presStyleLbl="node1" presStyleIdx="1" presStyleCnt="3">
        <dgm:presLayoutVars>
          <dgm:bulletEnabled val="1"/>
        </dgm:presLayoutVars>
      </dgm:prSet>
      <dgm:spPr/>
    </dgm:pt>
    <dgm:pt modelId="{B7AEB7F7-76AD-406B-BFA8-56FF70A5A5BE}" type="pres">
      <dgm:prSet presAssocID="{1E9F0C8D-7A9C-4562-9DFF-15B40A9C4496}" presName="accent_2" presStyleCnt="0"/>
      <dgm:spPr/>
    </dgm:pt>
    <dgm:pt modelId="{65655C63-6053-4F72-8568-9E35D4A96318}" type="pres">
      <dgm:prSet presAssocID="{1E9F0C8D-7A9C-4562-9DFF-15B40A9C4496}" presName="accentRepeatNode" presStyleLbl="solidFgAcc1" presStyleIdx="1" presStyleCnt="3"/>
      <dgm:spPr/>
    </dgm:pt>
    <dgm:pt modelId="{CD4A0A18-1170-4684-B3B1-AF2D9043460C}" type="pres">
      <dgm:prSet presAssocID="{1D018529-EB0F-4719-8813-5885810DD6D4}" presName="text_3" presStyleLbl="node1" presStyleIdx="2" presStyleCnt="3">
        <dgm:presLayoutVars>
          <dgm:bulletEnabled val="1"/>
        </dgm:presLayoutVars>
      </dgm:prSet>
      <dgm:spPr/>
    </dgm:pt>
    <dgm:pt modelId="{1B39F03B-0A97-4BD1-B9E6-B8E8CD552DC0}" type="pres">
      <dgm:prSet presAssocID="{1D018529-EB0F-4719-8813-5885810DD6D4}" presName="accent_3" presStyleCnt="0"/>
      <dgm:spPr/>
    </dgm:pt>
    <dgm:pt modelId="{00E45577-2DD7-4C91-A8F7-AFBC7CF985E2}" type="pres">
      <dgm:prSet presAssocID="{1D018529-EB0F-4719-8813-5885810DD6D4}" presName="accentRepeatNode" presStyleLbl="solidFgAcc1" presStyleIdx="2" presStyleCnt="3"/>
      <dgm:spPr/>
    </dgm:pt>
  </dgm:ptLst>
  <dgm:cxnLst>
    <dgm:cxn modelId="{7D8F3241-6975-4D5E-A52F-C8B5F2784A91}" type="presOf" srcId="{1E9F0C8D-7A9C-4562-9DFF-15B40A9C4496}" destId="{3A0F95C1-BF00-4DA7-8FB5-5FFE9B6DB28E}" srcOrd="0" destOrd="0" presId="urn:microsoft.com/office/officeart/2008/layout/VerticalCurvedList"/>
    <dgm:cxn modelId="{C38AF36E-9656-44E0-99AE-8C11DDFDC29F}" type="presOf" srcId="{F8722916-6E3A-416B-BB3E-569D3DDD3323}" destId="{9C4F81D2-87DB-42A0-87ED-519C2DAEE027}" srcOrd="0" destOrd="0" presId="urn:microsoft.com/office/officeart/2008/layout/VerticalCurvedList"/>
    <dgm:cxn modelId="{C7519D54-1C94-4110-A772-3F41F448854A}" srcId="{D1CD137F-CEBA-415E-8860-E02DDCDED761}" destId="{1E9F0C8D-7A9C-4562-9DFF-15B40A9C4496}" srcOrd="1" destOrd="0" parTransId="{659E6230-A7E4-4877-83E6-943FF687D493}" sibTransId="{6D06F07B-A67E-4486-9493-6B213EE4D861}"/>
    <dgm:cxn modelId="{1234CD76-B7C2-4C6F-95E6-7047B2CF0FFF}" type="presOf" srcId="{9A44CBC0-C939-4FD1-BBA9-9F24296F2D5C}" destId="{028AFEF0-7E93-4DDD-B566-36F9ABA4FB15}" srcOrd="0" destOrd="0" presId="urn:microsoft.com/office/officeart/2008/layout/VerticalCurvedList"/>
    <dgm:cxn modelId="{0E50ADAD-E6C2-41FA-AB76-D46FC2D33434}" type="presOf" srcId="{D1CD137F-CEBA-415E-8860-E02DDCDED761}" destId="{52C1370B-925E-4272-86EA-2603A8A92656}" srcOrd="0" destOrd="0" presId="urn:microsoft.com/office/officeart/2008/layout/VerticalCurvedList"/>
    <dgm:cxn modelId="{2C96F3AD-356B-4E7A-9298-A14B72C48852}" srcId="{D1CD137F-CEBA-415E-8860-E02DDCDED761}" destId="{1D018529-EB0F-4719-8813-5885810DD6D4}" srcOrd="2" destOrd="0" parTransId="{33EE8BA0-07E1-43A1-B114-D084039D1C55}" sibTransId="{42EB7B14-1234-4D67-8DB4-99638F3F33E5}"/>
    <dgm:cxn modelId="{BDBF6BBE-9D30-4290-933A-A9236411CD32}" type="presOf" srcId="{1D018529-EB0F-4719-8813-5885810DD6D4}" destId="{CD4A0A18-1170-4684-B3B1-AF2D9043460C}" srcOrd="0" destOrd="0" presId="urn:microsoft.com/office/officeart/2008/layout/VerticalCurvedList"/>
    <dgm:cxn modelId="{911558FF-98D1-49E7-B36E-D209002FD65B}" srcId="{D1CD137F-CEBA-415E-8860-E02DDCDED761}" destId="{9A44CBC0-C939-4FD1-BBA9-9F24296F2D5C}" srcOrd="0" destOrd="0" parTransId="{9158EB6D-3D87-443C-9F1F-BD07251C19D2}" sibTransId="{F8722916-6E3A-416B-BB3E-569D3DDD3323}"/>
    <dgm:cxn modelId="{2C201AE8-ED04-4E61-BC4C-5885F23B7141}" type="presParOf" srcId="{52C1370B-925E-4272-86EA-2603A8A92656}" destId="{7524806B-59FD-49AF-BF86-773B09AAD05D}" srcOrd="0" destOrd="0" presId="urn:microsoft.com/office/officeart/2008/layout/VerticalCurvedList"/>
    <dgm:cxn modelId="{0E9DE171-EC11-44CA-906E-1656427D259C}" type="presParOf" srcId="{7524806B-59FD-49AF-BF86-773B09AAD05D}" destId="{0242D29C-F519-412B-8C97-9754E87FD852}" srcOrd="0" destOrd="0" presId="urn:microsoft.com/office/officeart/2008/layout/VerticalCurvedList"/>
    <dgm:cxn modelId="{8A20B3CF-B13A-4829-9526-2D4B226EB05A}" type="presParOf" srcId="{0242D29C-F519-412B-8C97-9754E87FD852}" destId="{791DF633-2E08-45D0-90D5-84DFAF689364}" srcOrd="0" destOrd="0" presId="urn:microsoft.com/office/officeart/2008/layout/VerticalCurvedList"/>
    <dgm:cxn modelId="{E3F890C8-D698-4031-8359-ACECFA52A959}" type="presParOf" srcId="{0242D29C-F519-412B-8C97-9754E87FD852}" destId="{9C4F81D2-87DB-42A0-87ED-519C2DAEE027}" srcOrd="1" destOrd="0" presId="urn:microsoft.com/office/officeart/2008/layout/VerticalCurvedList"/>
    <dgm:cxn modelId="{75527314-C4CB-46C9-920C-AFA6582BDD4F}" type="presParOf" srcId="{0242D29C-F519-412B-8C97-9754E87FD852}" destId="{F8338090-BAC5-4F2D-9946-0C9C27DC38C1}" srcOrd="2" destOrd="0" presId="urn:microsoft.com/office/officeart/2008/layout/VerticalCurvedList"/>
    <dgm:cxn modelId="{834924DC-2B31-45F6-98BB-BE15F254F7B6}" type="presParOf" srcId="{0242D29C-F519-412B-8C97-9754E87FD852}" destId="{9BA225BE-D90F-493F-9395-089286330174}" srcOrd="3" destOrd="0" presId="urn:microsoft.com/office/officeart/2008/layout/VerticalCurvedList"/>
    <dgm:cxn modelId="{AC1C9047-5314-466F-B91C-3EEFAF41A1CA}" type="presParOf" srcId="{7524806B-59FD-49AF-BF86-773B09AAD05D}" destId="{028AFEF0-7E93-4DDD-B566-36F9ABA4FB15}" srcOrd="1" destOrd="0" presId="urn:microsoft.com/office/officeart/2008/layout/VerticalCurvedList"/>
    <dgm:cxn modelId="{AF7A36C2-F4B2-4969-BC92-F4209B69CABB}" type="presParOf" srcId="{7524806B-59FD-49AF-BF86-773B09AAD05D}" destId="{5F7AD46C-85DE-4B75-85CC-1FB0DAEDC477}" srcOrd="2" destOrd="0" presId="urn:microsoft.com/office/officeart/2008/layout/VerticalCurvedList"/>
    <dgm:cxn modelId="{FDF77839-11B0-440A-AE9F-D180B27A7504}" type="presParOf" srcId="{5F7AD46C-85DE-4B75-85CC-1FB0DAEDC477}" destId="{356EC4DE-315F-4AC2-9473-58C0E81CB1B9}" srcOrd="0" destOrd="0" presId="urn:microsoft.com/office/officeart/2008/layout/VerticalCurvedList"/>
    <dgm:cxn modelId="{98DD9A3F-4654-4F8F-B5CE-F26FA91805C9}" type="presParOf" srcId="{7524806B-59FD-49AF-BF86-773B09AAD05D}" destId="{3A0F95C1-BF00-4DA7-8FB5-5FFE9B6DB28E}" srcOrd="3" destOrd="0" presId="urn:microsoft.com/office/officeart/2008/layout/VerticalCurvedList"/>
    <dgm:cxn modelId="{47259C66-1B19-4806-9BA2-B7B713C3D27E}" type="presParOf" srcId="{7524806B-59FD-49AF-BF86-773B09AAD05D}" destId="{B7AEB7F7-76AD-406B-BFA8-56FF70A5A5BE}" srcOrd="4" destOrd="0" presId="urn:microsoft.com/office/officeart/2008/layout/VerticalCurvedList"/>
    <dgm:cxn modelId="{43BF4676-AB5B-4C71-8F1E-B757EB125F81}" type="presParOf" srcId="{B7AEB7F7-76AD-406B-BFA8-56FF70A5A5BE}" destId="{65655C63-6053-4F72-8568-9E35D4A96318}" srcOrd="0" destOrd="0" presId="urn:microsoft.com/office/officeart/2008/layout/VerticalCurvedList"/>
    <dgm:cxn modelId="{E3F45610-ECB1-45DD-A571-A9F36923657F}" type="presParOf" srcId="{7524806B-59FD-49AF-BF86-773B09AAD05D}" destId="{CD4A0A18-1170-4684-B3B1-AF2D9043460C}" srcOrd="5" destOrd="0" presId="urn:microsoft.com/office/officeart/2008/layout/VerticalCurvedList"/>
    <dgm:cxn modelId="{BFC3897E-4819-4784-AD57-8930FA6114E6}" type="presParOf" srcId="{7524806B-59FD-49AF-BF86-773B09AAD05D}" destId="{1B39F03B-0A97-4BD1-B9E6-B8E8CD552DC0}" srcOrd="6" destOrd="0" presId="urn:microsoft.com/office/officeart/2008/layout/VerticalCurvedList"/>
    <dgm:cxn modelId="{93D92BD0-D119-4D71-88BE-DDD2AF12564E}" type="presParOf" srcId="{1B39F03B-0A97-4BD1-B9E6-B8E8CD552DC0}" destId="{00E45577-2DD7-4C91-A8F7-AFBC7CF985E2}" srcOrd="0" destOrd="0" presId="urn:microsoft.com/office/officeart/2008/layout/VerticalCurv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19FCA96-C4F3-4903-957A-FDA46EE4C325}">
      <dsp:nvSpPr>
        <dsp:cNvPr id="0" name=""/>
        <dsp:cNvSpPr/>
      </dsp:nvSpPr>
      <dsp:spPr>
        <a:xfrm>
          <a:off x="861059" y="0"/>
          <a:ext cx="9758680" cy="3576638"/>
        </a:xfrm>
        <a:prstGeom prst="rightArrow">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D74DE91-D6D4-492D-8976-A35DA2B479AC}">
      <dsp:nvSpPr>
        <dsp:cNvPr id="0" name=""/>
        <dsp:cNvSpPr/>
      </dsp:nvSpPr>
      <dsp:spPr>
        <a:xfrm>
          <a:off x="389046" y="1072991"/>
          <a:ext cx="3444240" cy="143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Explore an academic text</a:t>
          </a:r>
        </a:p>
      </dsp:txBody>
      <dsp:txXfrm>
        <a:off x="458885" y="1142830"/>
        <a:ext cx="3304562" cy="1290977"/>
      </dsp:txXfrm>
    </dsp:sp>
    <dsp:sp modelId="{9E33106B-1922-4D84-BB4D-E149F36665CE}">
      <dsp:nvSpPr>
        <dsp:cNvPr id="0" name=""/>
        <dsp:cNvSpPr/>
      </dsp:nvSpPr>
      <dsp:spPr>
        <a:xfrm>
          <a:off x="4018280" y="1072991"/>
          <a:ext cx="3444240" cy="143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dirty="0"/>
            <a:t>Evaluate conclusions</a:t>
          </a:r>
        </a:p>
      </dsp:txBody>
      <dsp:txXfrm>
        <a:off x="4088119" y="1142830"/>
        <a:ext cx="3304562" cy="1290977"/>
      </dsp:txXfrm>
    </dsp:sp>
    <dsp:sp modelId="{6B561BA4-9A88-4ECC-A1F9-416BA3638AEB}">
      <dsp:nvSpPr>
        <dsp:cNvPr id="0" name=""/>
        <dsp:cNvSpPr/>
      </dsp:nvSpPr>
      <dsp:spPr>
        <a:xfrm>
          <a:off x="7647513" y="1072991"/>
          <a:ext cx="3444240" cy="143065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Make connections between methodology and conclusion</a:t>
          </a:r>
        </a:p>
      </dsp:txBody>
      <dsp:txXfrm>
        <a:off x="7717352" y="1142830"/>
        <a:ext cx="3304562" cy="129097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F42D0EB-CB09-4932-8A1F-06A677B7113B}">
      <dsp:nvSpPr>
        <dsp:cNvPr id="0" name=""/>
        <dsp:cNvSpPr/>
      </dsp:nvSpPr>
      <dsp:spPr>
        <a:xfrm>
          <a:off x="0" y="182803"/>
          <a:ext cx="7920892" cy="9135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4749" tIns="208280" rIns="61474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Briefly explains the topic or problem being addressed and why it is important.</a:t>
          </a:r>
        </a:p>
      </dsp:txBody>
      <dsp:txXfrm>
        <a:off x="0" y="182803"/>
        <a:ext cx="7920892" cy="913500"/>
      </dsp:txXfrm>
    </dsp:sp>
    <dsp:sp modelId="{97434199-16C0-439A-9C9F-5832F4B4BF72}">
      <dsp:nvSpPr>
        <dsp:cNvPr id="0" name=""/>
        <dsp:cNvSpPr/>
      </dsp:nvSpPr>
      <dsp:spPr>
        <a:xfrm>
          <a:off x="396044" y="35203"/>
          <a:ext cx="5544624"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74" tIns="0" rIns="209574" bIns="0" numCol="1" spcCol="1270" anchor="ctr" anchorCtr="0">
          <a:noAutofit/>
        </a:bodyPr>
        <a:lstStyle/>
        <a:p>
          <a:pPr marL="0" lvl="0" indent="0" algn="l" defTabSz="889000">
            <a:lnSpc>
              <a:spcPct val="90000"/>
            </a:lnSpc>
            <a:spcBef>
              <a:spcPct val="0"/>
            </a:spcBef>
            <a:spcAft>
              <a:spcPct val="35000"/>
            </a:spcAft>
            <a:buNone/>
          </a:pPr>
          <a:r>
            <a:rPr lang="en-GB" sz="2000" b="1" kern="1200" dirty="0"/>
            <a:t>Background or Context</a:t>
          </a:r>
          <a:endParaRPr lang="en-GB" sz="2000" kern="1200" dirty="0"/>
        </a:p>
      </dsp:txBody>
      <dsp:txXfrm>
        <a:off x="410454" y="49613"/>
        <a:ext cx="5515804" cy="266380"/>
      </dsp:txXfrm>
    </dsp:sp>
    <dsp:sp modelId="{7BCCB168-7CFD-414E-BD89-C01326A34040}">
      <dsp:nvSpPr>
        <dsp:cNvPr id="0" name=""/>
        <dsp:cNvSpPr/>
      </dsp:nvSpPr>
      <dsp:spPr>
        <a:xfrm>
          <a:off x="0" y="1297903"/>
          <a:ext cx="7920892" cy="913500"/>
        </a:xfrm>
        <a:prstGeom prst="rect">
          <a:avLst/>
        </a:prstGeom>
        <a:solidFill>
          <a:schemeClr val="lt1">
            <a:alpha val="90000"/>
            <a:hueOff val="0"/>
            <a:satOff val="0"/>
            <a:lumOff val="0"/>
            <a:alphaOff val="0"/>
          </a:schemeClr>
        </a:solidFill>
        <a:ln w="12700" cap="flat" cmpd="sng" algn="ctr">
          <a:solidFill>
            <a:schemeClr val="accent3">
              <a:hueOff val="677650"/>
              <a:satOff val="25000"/>
              <a:lumOff val="-367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4749" tIns="208280" rIns="61474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States the purpose of the study or the main question the research seeks to answer.</a:t>
          </a:r>
        </a:p>
      </dsp:txBody>
      <dsp:txXfrm>
        <a:off x="0" y="1297903"/>
        <a:ext cx="7920892" cy="913500"/>
      </dsp:txXfrm>
    </dsp:sp>
    <dsp:sp modelId="{F20DD0E9-1098-4D8E-8DF5-585EA2596598}">
      <dsp:nvSpPr>
        <dsp:cNvPr id="0" name=""/>
        <dsp:cNvSpPr/>
      </dsp:nvSpPr>
      <dsp:spPr>
        <a:xfrm>
          <a:off x="396044" y="1150303"/>
          <a:ext cx="5544624" cy="295200"/>
        </a:xfrm>
        <a:prstGeom prst="roundRect">
          <a:avLst/>
        </a:prstGeom>
        <a:solidFill>
          <a:schemeClr val="accent3">
            <a:hueOff val="677650"/>
            <a:satOff val="25000"/>
            <a:lumOff val="-36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74" tIns="0" rIns="209574" bIns="0" numCol="1" spcCol="1270" anchor="ctr" anchorCtr="0">
          <a:noAutofit/>
        </a:bodyPr>
        <a:lstStyle/>
        <a:p>
          <a:pPr marL="0" lvl="0" indent="0" algn="l" defTabSz="889000">
            <a:lnSpc>
              <a:spcPct val="90000"/>
            </a:lnSpc>
            <a:spcBef>
              <a:spcPct val="0"/>
            </a:spcBef>
            <a:spcAft>
              <a:spcPct val="35000"/>
            </a:spcAft>
            <a:buNone/>
          </a:pPr>
          <a:r>
            <a:rPr lang="en-GB" sz="2000" b="1" kern="1200" dirty="0"/>
            <a:t>Aim or Research Question</a:t>
          </a:r>
          <a:endParaRPr lang="en-GB" sz="2000" kern="1200" dirty="0"/>
        </a:p>
      </dsp:txBody>
      <dsp:txXfrm>
        <a:off x="410454" y="1164713"/>
        <a:ext cx="5515804" cy="266380"/>
      </dsp:txXfrm>
    </dsp:sp>
    <dsp:sp modelId="{E85A517E-6FC9-4C35-BC07-0D99398FE69E}">
      <dsp:nvSpPr>
        <dsp:cNvPr id="0" name=""/>
        <dsp:cNvSpPr/>
      </dsp:nvSpPr>
      <dsp:spPr>
        <a:xfrm>
          <a:off x="0" y="2413003"/>
          <a:ext cx="7920892" cy="913500"/>
        </a:xfrm>
        <a:prstGeom prst="rect">
          <a:avLst/>
        </a:prstGeom>
        <a:solidFill>
          <a:schemeClr val="lt1">
            <a:alpha val="90000"/>
            <a:hueOff val="0"/>
            <a:satOff val="0"/>
            <a:lumOff val="0"/>
            <a:alphaOff val="0"/>
          </a:schemeClr>
        </a:solidFill>
        <a:ln w="12700" cap="flat" cmpd="sng" algn="ctr">
          <a:solidFill>
            <a:schemeClr val="accent3">
              <a:hueOff val="1355300"/>
              <a:satOff val="50000"/>
              <a:lumOff val="-7353"/>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4749" tIns="208280" rIns="61474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Summarises how the research was conducted (e.g. type of study, data collection methods, participants or data sources).</a:t>
          </a:r>
        </a:p>
      </dsp:txBody>
      <dsp:txXfrm>
        <a:off x="0" y="2413003"/>
        <a:ext cx="7920892" cy="913500"/>
      </dsp:txXfrm>
    </dsp:sp>
    <dsp:sp modelId="{3193F18B-5ABB-4542-AE00-EB30C1BDDB03}">
      <dsp:nvSpPr>
        <dsp:cNvPr id="0" name=""/>
        <dsp:cNvSpPr/>
      </dsp:nvSpPr>
      <dsp:spPr>
        <a:xfrm>
          <a:off x="396044" y="2265403"/>
          <a:ext cx="5544624" cy="295200"/>
        </a:xfrm>
        <a:prstGeom prst="roundRect">
          <a:avLst/>
        </a:prstGeom>
        <a:solidFill>
          <a:schemeClr val="accent3">
            <a:hueOff val="1355300"/>
            <a:satOff val="50000"/>
            <a:lumOff val="-735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74" tIns="0" rIns="209574" bIns="0" numCol="1" spcCol="1270" anchor="ctr" anchorCtr="0">
          <a:noAutofit/>
        </a:bodyPr>
        <a:lstStyle/>
        <a:p>
          <a:pPr marL="0" lvl="0" indent="0" algn="l" defTabSz="889000">
            <a:lnSpc>
              <a:spcPct val="90000"/>
            </a:lnSpc>
            <a:spcBef>
              <a:spcPct val="0"/>
            </a:spcBef>
            <a:spcAft>
              <a:spcPct val="35000"/>
            </a:spcAft>
            <a:buNone/>
          </a:pPr>
          <a:r>
            <a:rPr lang="en-GB" sz="2000" b="1" kern="1200" dirty="0"/>
            <a:t>Methodology</a:t>
          </a:r>
          <a:endParaRPr lang="en-GB" sz="2000" kern="1200" dirty="0"/>
        </a:p>
      </dsp:txBody>
      <dsp:txXfrm>
        <a:off x="410454" y="2279813"/>
        <a:ext cx="5515804" cy="266380"/>
      </dsp:txXfrm>
    </dsp:sp>
    <dsp:sp modelId="{04FD6276-3B29-4D9E-B0C2-65A8E9E5B998}">
      <dsp:nvSpPr>
        <dsp:cNvPr id="0" name=""/>
        <dsp:cNvSpPr/>
      </dsp:nvSpPr>
      <dsp:spPr>
        <a:xfrm>
          <a:off x="0" y="3528103"/>
          <a:ext cx="7920892" cy="913500"/>
        </a:xfrm>
        <a:prstGeom prst="rect">
          <a:avLst/>
        </a:prstGeom>
        <a:solidFill>
          <a:schemeClr val="lt1">
            <a:alpha val="90000"/>
            <a:hueOff val="0"/>
            <a:satOff val="0"/>
            <a:lumOff val="0"/>
            <a:alphaOff val="0"/>
          </a:schemeClr>
        </a:solidFill>
        <a:ln w="12700" cap="flat" cmpd="sng" algn="ctr">
          <a:solidFill>
            <a:schemeClr val="accent3">
              <a:hueOff val="2032949"/>
              <a:satOff val="75000"/>
              <a:lumOff val="-1102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4749" tIns="208280" rIns="61474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Highlights the most important findings without detailed data or discussion.</a:t>
          </a:r>
        </a:p>
      </dsp:txBody>
      <dsp:txXfrm>
        <a:off x="0" y="3528103"/>
        <a:ext cx="7920892" cy="913500"/>
      </dsp:txXfrm>
    </dsp:sp>
    <dsp:sp modelId="{2205C086-9761-4C92-8A29-F6F8CB0A0470}">
      <dsp:nvSpPr>
        <dsp:cNvPr id="0" name=""/>
        <dsp:cNvSpPr/>
      </dsp:nvSpPr>
      <dsp:spPr>
        <a:xfrm>
          <a:off x="396044" y="3380503"/>
          <a:ext cx="5544624" cy="295200"/>
        </a:xfrm>
        <a:prstGeom prst="roundRect">
          <a:avLst/>
        </a:prstGeom>
        <a:solidFill>
          <a:schemeClr val="accent3">
            <a:hueOff val="2032949"/>
            <a:satOff val="75000"/>
            <a:lumOff val="-110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74" tIns="0" rIns="209574" bIns="0" numCol="1" spcCol="1270" anchor="ctr" anchorCtr="0">
          <a:noAutofit/>
        </a:bodyPr>
        <a:lstStyle/>
        <a:p>
          <a:pPr marL="0" lvl="0" indent="0" algn="l" defTabSz="889000">
            <a:lnSpc>
              <a:spcPct val="90000"/>
            </a:lnSpc>
            <a:spcBef>
              <a:spcPct val="0"/>
            </a:spcBef>
            <a:spcAft>
              <a:spcPct val="35000"/>
            </a:spcAft>
            <a:buNone/>
          </a:pPr>
          <a:r>
            <a:rPr lang="en-GB" sz="2000" b="1" kern="1200" dirty="0"/>
            <a:t>Key Findings or Results</a:t>
          </a:r>
          <a:endParaRPr lang="en-GB" sz="2000" kern="1200" dirty="0"/>
        </a:p>
      </dsp:txBody>
      <dsp:txXfrm>
        <a:off x="410454" y="3394913"/>
        <a:ext cx="5515804" cy="266380"/>
      </dsp:txXfrm>
    </dsp:sp>
    <dsp:sp modelId="{F223DCBF-A535-4005-9B6E-F534A979D7F4}">
      <dsp:nvSpPr>
        <dsp:cNvPr id="0" name=""/>
        <dsp:cNvSpPr/>
      </dsp:nvSpPr>
      <dsp:spPr>
        <a:xfrm>
          <a:off x="0" y="4643203"/>
          <a:ext cx="7920892" cy="913500"/>
        </a:xfrm>
        <a:prstGeom prst="rect">
          <a:avLst/>
        </a:prstGeom>
        <a:solidFill>
          <a:schemeClr val="lt1">
            <a:alpha val="90000"/>
            <a:hueOff val="0"/>
            <a:satOff val="0"/>
            <a:lumOff val="0"/>
            <a:alphaOff val="0"/>
          </a:schemeClr>
        </a:solidFill>
        <a:ln w="12700" cap="flat" cmpd="sng" algn="ctr">
          <a:solidFill>
            <a:schemeClr val="accent3">
              <a:hueOff val="2710599"/>
              <a:satOff val="100000"/>
              <a:lumOff val="-14706"/>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14749" tIns="208280" rIns="614749" bIns="142240" numCol="1" spcCol="1270" anchor="t" anchorCtr="0">
          <a:noAutofit/>
        </a:bodyPr>
        <a:lstStyle/>
        <a:p>
          <a:pPr marL="228600" lvl="1" indent="-228600" algn="l" defTabSz="889000">
            <a:lnSpc>
              <a:spcPct val="90000"/>
            </a:lnSpc>
            <a:spcBef>
              <a:spcPct val="0"/>
            </a:spcBef>
            <a:spcAft>
              <a:spcPct val="15000"/>
            </a:spcAft>
            <a:buChar char="•"/>
          </a:pPr>
          <a:r>
            <a:rPr lang="en-GB" sz="2000" kern="1200" dirty="0"/>
            <a:t>Indicates what the findings mean and why they matter, sometimes including practical or theoretical implications.</a:t>
          </a:r>
        </a:p>
      </dsp:txBody>
      <dsp:txXfrm>
        <a:off x="0" y="4643203"/>
        <a:ext cx="7920892" cy="913500"/>
      </dsp:txXfrm>
    </dsp:sp>
    <dsp:sp modelId="{941F0746-98E3-4B67-BDC8-C30036B6090A}">
      <dsp:nvSpPr>
        <dsp:cNvPr id="0" name=""/>
        <dsp:cNvSpPr/>
      </dsp:nvSpPr>
      <dsp:spPr>
        <a:xfrm>
          <a:off x="396044" y="4495603"/>
          <a:ext cx="5544624" cy="295200"/>
        </a:xfrm>
        <a:prstGeom prst="roundRect">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9574" tIns="0" rIns="209574" bIns="0" numCol="1" spcCol="1270" anchor="ctr" anchorCtr="0">
          <a:noAutofit/>
        </a:bodyPr>
        <a:lstStyle/>
        <a:p>
          <a:pPr marL="0" lvl="0" indent="0" algn="l" defTabSz="889000">
            <a:lnSpc>
              <a:spcPct val="90000"/>
            </a:lnSpc>
            <a:spcBef>
              <a:spcPct val="0"/>
            </a:spcBef>
            <a:spcAft>
              <a:spcPct val="35000"/>
            </a:spcAft>
            <a:buNone/>
          </a:pPr>
          <a:r>
            <a:rPr lang="en-GB" sz="2000" b="1" kern="1200" dirty="0"/>
            <a:t>Conclusion or Implications</a:t>
          </a:r>
          <a:endParaRPr lang="en-GB" sz="2000" kern="1200" dirty="0"/>
        </a:p>
      </dsp:txBody>
      <dsp:txXfrm>
        <a:off x="410454" y="4510013"/>
        <a:ext cx="5515804" cy="26638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4F81D2-87DB-42A0-87ED-519C2DAEE027}">
      <dsp:nvSpPr>
        <dsp:cNvPr id="0" name=""/>
        <dsp:cNvSpPr/>
      </dsp:nvSpPr>
      <dsp:spPr>
        <a:xfrm>
          <a:off x="-6125176" y="-937410"/>
          <a:ext cx="7293488" cy="7293488"/>
        </a:xfrm>
        <a:prstGeom prst="blockArc">
          <a:avLst>
            <a:gd name="adj1" fmla="val 18900000"/>
            <a:gd name="adj2" fmla="val 2700000"/>
            <a:gd name="adj3" fmla="val 296"/>
          </a:avLst>
        </a:pr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028AFEF0-7E93-4DDD-B566-36F9ABA4FB15}">
      <dsp:nvSpPr>
        <dsp:cNvPr id="0" name=""/>
        <dsp:cNvSpPr/>
      </dsp:nvSpPr>
      <dsp:spPr>
        <a:xfrm>
          <a:off x="752110" y="541866"/>
          <a:ext cx="7301111" cy="10837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What was the research aim?</a:t>
          </a:r>
        </a:p>
      </dsp:txBody>
      <dsp:txXfrm>
        <a:off x="752110" y="541866"/>
        <a:ext cx="7301111" cy="1083733"/>
      </dsp:txXfrm>
    </dsp:sp>
    <dsp:sp modelId="{356EC4DE-315F-4AC2-9473-58C0E81CB1B9}">
      <dsp:nvSpPr>
        <dsp:cNvPr id="0" name=""/>
        <dsp:cNvSpPr/>
      </dsp:nvSpPr>
      <dsp:spPr>
        <a:xfrm>
          <a:off x="74777" y="406400"/>
          <a:ext cx="1354666" cy="135466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A0F95C1-BF00-4DA7-8FB5-5FFE9B6DB28E}">
      <dsp:nvSpPr>
        <dsp:cNvPr id="0" name=""/>
        <dsp:cNvSpPr/>
      </dsp:nvSpPr>
      <dsp:spPr>
        <a:xfrm>
          <a:off x="1146048" y="2167466"/>
          <a:ext cx="6907174" cy="10837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What were the methods? </a:t>
          </a:r>
        </a:p>
      </dsp:txBody>
      <dsp:txXfrm>
        <a:off x="1146048" y="2167466"/>
        <a:ext cx="6907174" cy="1083733"/>
      </dsp:txXfrm>
    </dsp:sp>
    <dsp:sp modelId="{65655C63-6053-4F72-8568-9E35D4A96318}">
      <dsp:nvSpPr>
        <dsp:cNvPr id="0" name=""/>
        <dsp:cNvSpPr/>
      </dsp:nvSpPr>
      <dsp:spPr>
        <a:xfrm>
          <a:off x="468714" y="2032000"/>
          <a:ext cx="1354666" cy="135466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D4A0A18-1170-4684-B3B1-AF2D9043460C}">
      <dsp:nvSpPr>
        <dsp:cNvPr id="0" name=""/>
        <dsp:cNvSpPr/>
      </dsp:nvSpPr>
      <dsp:spPr>
        <a:xfrm>
          <a:off x="752110" y="3793066"/>
          <a:ext cx="7301111" cy="1083733"/>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60213" tIns="81280" rIns="81280" bIns="81280" numCol="1" spcCol="1270" anchor="ctr" anchorCtr="0">
          <a:noAutofit/>
        </a:bodyPr>
        <a:lstStyle/>
        <a:p>
          <a:pPr marL="0" lvl="0" indent="0" algn="l" defTabSz="1422400">
            <a:lnSpc>
              <a:spcPct val="90000"/>
            </a:lnSpc>
            <a:spcBef>
              <a:spcPct val="0"/>
            </a:spcBef>
            <a:spcAft>
              <a:spcPct val="35000"/>
            </a:spcAft>
            <a:buNone/>
          </a:pPr>
          <a:r>
            <a:rPr lang="en-GB" sz="3200" kern="1200" dirty="0"/>
            <a:t>What are the conclusions of the article?</a:t>
          </a:r>
        </a:p>
      </dsp:txBody>
      <dsp:txXfrm>
        <a:off x="752110" y="3793066"/>
        <a:ext cx="7301111" cy="1083733"/>
      </dsp:txXfrm>
    </dsp:sp>
    <dsp:sp modelId="{00E45577-2DD7-4C91-A8F7-AFBC7CF985E2}">
      <dsp:nvSpPr>
        <dsp:cNvPr id="0" name=""/>
        <dsp:cNvSpPr/>
      </dsp:nvSpPr>
      <dsp:spPr>
        <a:xfrm>
          <a:off x="74777" y="3657600"/>
          <a:ext cx="1354666" cy="1354666"/>
        </a:xfrm>
        <a:prstGeom prst="ellipse">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VerticalCurvedList">
  <dgm:title val=""/>
  <dgm:desc val=""/>
  <dgm:catLst>
    <dgm:cat type="list" pri="20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chMax val="7"/>
      <dgm:chPref val="7"/>
      <dgm:dir/>
    </dgm:varLst>
    <dgm:alg type="composite"/>
    <dgm:shape xmlns:r="http://schemas.openxmlformats.org/officeDocument/2006/relationships" r:blip="">
      <dgm:adjLst/>
    </dgm:shape>
    <dgm:constrLst>
      <dgm:constr type="w" for="ch" refType="h" refFor="ch" op="gte" fact="0.8"/>
    </dgm:constrLst>
    <dgm:layoutNode name="Name1">
      <dgm:alg type="composite"/>
      <dgm:shape xmlns:r="http://schemas.openxmlformats.org/officeDocument/2006/relationships" r:blip="">
        <dgm:adjLst/>
      </dgm:shape>
      <dgm:choose name="Name2">
        <dgm:if name="Name3" func="var" arg="dir" op="equ" val="norm">
          <dgm:choose name="Name4">
            <dgm:if name="Name5" axis="ch" ptType="node" func="cnt" op="equ" val="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h" fact="0.225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primFontSz" for="ch" ptType="node" op="equ" val="65"/>
              </dgm:constrLst>
            </dgm:if>
            <dgm:if name="Name6" axis="ch" ptType="node" func="cnt" op="equ" val="2">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h" fact="0.1891"/>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h" fact="0.1891"/>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primFontSz" for="ch" ptType="node" op="equ" val="65"/>
              </dgm:constrLst>
            </dgm:if>
            <dgm:if name="Name7" axis="ch" ptType="node" func="cnt" op="equ" val="3">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h" fact="0.1526"/>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h" fact="0.2253"/>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h" fact="0.1526"/>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primFontSz" for="ch" ptType="node" op="equ" val="65"/>
              </dgm:constrLst>
            </dgm:if>
            <dgm:if name="Name8" axis="ch" ptType="node" func="cnt" op="equ" val="4">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h" fact="0.1268"/>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h" fact="0.215"/>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h" fact="0.21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h" fact="0.126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primFontSz" for="ch" ptType="node" op="equ" val="65"/>
              </dgm:constrLst>
            </dgm:if>
            <dgm:if name="Name9" axis="ch" ptType="node" func="cnt" op="equ" val="5">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h" fact="0.1082"/>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h" fact="0.197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h" fact="0.2253"/>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h" fact="0.1978"/>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h" fact="0.1082"/>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primFontSz" for="ch" ptType="node" op="equ" val="65"/>
              </dgm:constrLst>
            </dgm:if>
            <dgm:if name="Name10" axis="ch" ptType="node" func="cnt" op="equ" val="6">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h" fact="0.0943"/>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h" fact="0.1809"/>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h" fact="0.2205"/>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h" fact="0.2205"/>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h" fact="0.18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h" fact="0.0943"/>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primFontSz" for="ch" ptType="node" op="equ" val="65"/>
              </dgm:constrLst>
            </dgm:if>
            <dgm:else name="Name11">
              <dgm:constrLst>
                <dgm:constr type="h" for="ch" forName="cycle" refType="h"/>
                <dgm:constr type="w" for="ch" forName="cycle" refType="h" refFor="ch" refForName="cycle" fact="0.26"/>
                <dgm:constr type="l" for="ch" forName="cycle"/>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h" fact="0.0835"/>
                <dgm:constr type="l" for="ch" forName="text_1" refType="ctrX" refFor="ch" refForName="accent_1"/>
                <dgm:constr type="r" for="ch" forName="text_1" refType="w"/>
                <dgm:constr type="w" for="ch" forName="text_1" refType="h" refFor="ch" refForName="text_1" op="gte"/>
                <dgm:constr type="h" for="ch" forName="text_1" refType="h" refFor="ch" refForName="accent_1" fact="0.8"/>
                <dgm:constr type="ctrY" for="ch" forName="text_1" refType="ctrY" refFor="ch" refForName="accent_1"/>
                <dgm:constr type="l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h" fact="0.1658"/>
                <dgm:constr type="l" for="ch" forName="text_2" refType="ctrX" refFor="ch" refForName="accent_2"/>
                <dgm:constr type="r" for="ch" forName="text_2" refType="w"/>
                <dgm:constr type="w" for="ch" forName="text_2" refType="h" refFor="ch" refForName="text_2" op="gte"/>
                <dgm:constr type="h" for="ch" forName="text_2" refType="h" refFor="ch" refForName="accent_2" fact="0.8"/>
                <dgm:constr type="ctrY" for="ch" forName="text_2" refType="ctrY" refFor="ch" refForName="accent_2"/>
                <dgm:constr type="l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h" fact="0.2109"/>
                <dgm:constr type="l" for="ch" forName="text_3" refType="ctrX" refFor="ch" refForName="accent_3"/>
                <dgm:constr type="r" for="ch" forName="text_3" refType="w"/>
                <dgm:constr type="w" for="ch" forName="text_3" refType="h" refFor="ch" refForName="text_3" op="gte"/>
                <dgm:constr type="h" for="ch" forName="text_3" refType="h" refFor="ch" refForName="accent_3" fact="0.8"/>
                <dgm:constr type="ctrY" for="ch" forName="text_3" refType="ctrY" refFor="ch" refForName="accent_3"/>
                <dgm:constr type="l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h" fact="0.2253"/>
                <dgm:constr type="l" for="ch" forName="text_4" refType="ctrX" refFor="ch" refForName="accent_4"/>
                <dgm:constr type="r" for="ch" forName="text_4" refType="w"/>
                <dgm:constr type="w" for="ch" forName="text_4" refType="h" refFor="ch" refForName="text_4" op="gte"/>
                <dgm:constr type="h" for="ch" forName="text_4" refType="h" refFor="ch" refForName="accent_4" fact="0.8"/>
                <dgm:constr type="ctrY" for="ch" forName="text_4" refType="ctrY" refFor="ch" refForName="accent_4"/>
                <dgm:constr type="l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h" fact="0.2109"/>
                <dgm:constr type="l" for="ch" forName="text_5" refType="ctrX" refFor="ch" refForName="accent_5"/>
                <dgm:constr type="r" for="ch" forName="text_5" refType="w"/>
                <dgm:constr type="w" for="ch" forName="text_5" refType="h" refFor="ch" refForName="text_5" op="gte"/>
                <dgm:constr type="h" for="ch" forName="text_5" refType="h" refFor="ch" refForName="accent_5" fact="0.8"/>
                <dgm:constr type="ctrY" for="ch" forName="text_5" refType="ctrY" refFor="ch" refForName="accent_5"/>
                <dgm:constr type="l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h" fact="0.1658"/>
                <dgm:constr type="l" for="ch" forName="text_6" refType="ctrX" refFor="ch" refForName="accent_6"/>
                <dgm:constr type="r" for="ch" forName="text_6" refType="w"/>
                <dgm:constr type="w" for="ch" forName="text_6" refType="h" refFor="ch" refForName="text_6" op="gte"/>
                <dgm:constr type="h" for="ch" forName="text_6" refType="h" refFor="ch" refForName="accent_6" fact="0.8"/>
                <dgm:constr type="ctrY" for="ch" forName="text_6" refType="ctrY" refFor="ch" refForName="accent_6"/>
                <dgm:constr type="l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h" fact="0.0835"/>
                <dgm:constr type="l" for="ch" forName="text_7" refType="ctrX" refFor="ch" refForName="accent_7"/>
                <dgm:constr type="r" for="ch" forName="text_7" refType="w"/>
                <dgm:constr type="w" for="ch" forName="text_7" refType="h" refFor="ch" refForName="text_7" op="gte"/>
                <dgm:constr type="h" for="ch" forName="text_7" refType="h" refFor="ch" refForName="accent_7" fact="0.8"/>
                <dgm:constr type="ctrY" for="ch" forName="text_7" refType="ctrY" refFor="ch" refForName="accent_7"/>
                <dgm:constr type="lMarg" for="ch" forName="text_7" refType="w" refFor="ch" refForName="accent_7" fact="1.8"/>
                <dgm:constr type="primFontSz" for="ch" ptType="node" op="equ" val="65"/>
              </dgm:constrLst>
            </dgm:else>
          </dgm:choose>
        </dgm:if>
        <dgm:else name="Name12">
          <dgm:choose name="Name13">
            <dgm:if name="Name14" axis="ch" ptType="node" func="cnt" op="equ" val="1">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625"/>
                <dgm:constr type="w" for="ch" forName="accent_1" refType="h" refFor="ch" refForName="accent_1" op="equ"/>
                <dgm:constr type="ctrY" for="ch" forName="accent_1" refType="h" fact="0.5"/>
                <dgm:constr type="ctrX" for="ch" forName="accent_1" refType="w"/>
                <dgm:constr type="ctrXOff" for="ch" forName="accent_1" refType="h" fact="-0.225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primFontSz" for="ch" ptType="node" op="equ" val="65"/>
              </dgm:constrLst>
            </dgm:if>
            <dgm:if name="Name15" axis="ch" ptType="node" func="cnt" op="equ" val="2">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3571"/>
                <dgm:constr type="w" for="ch" forName="accent_1" refType="h" refFor="ch" refForName="accent_1" op="equ"/>
                <dgm:constr type="ctrY" for="ch" forName="accent_1" refType="h" fact="0.2857"/>
                <dgm:constr type="ctrX" for="ch" forName="accent_1" refType="w"/>
                <dgm:constr type="ctrXOff" for="ch" forName="accent_1" refType="h" fact="-0.1891"/>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3571"/>
                <dgm:constr type="w" for="ch" forName="accent_2" refType="h" refFor="ch" refForName="accent_2" op="equ"/>
                <dgm:constr type="ctrY" for="ch" forName="accent_2" refType="h" fact="0.7143"/>
                <dgm:constr type="ctrX" for="ch" forName="accent_2" refType="w"/>
                <dgm:constr type="ctrXOff" for="ch" forName="accent_2" refType="h" fact="-0.1891"/>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primFontSz" for="ch" ptType="node" op="equ" val="65"/>
              </dgm:constrLst>
            </dgm:if>
            <dgm:if name="Name16" axis="ch" ptType="node" func="cnt" op="equ" val="3">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25"/>
                <dgm:constr type="w" for="ch" forName="accent_1" refType="h" refFor="ch" refForName="accent_1" op="equ"/>
                <dgm:constr type="ctrY" for="ch" forName="accent_1" refType="h" fact="0.2"/>
                <dgm:constr type="ctrX" for="ch" forName="accent_1" refType="w"/>
                <dgm:constr type="ctrXOff" for="ch" forName="accent_1" refType="h" fact="-0.1526"/>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25"/>
                <dgm:constr type="w" for="ch" forName="accent_2" refType="h" refFor="ch" refForName="accent_2" op="equ"/>
                <dgm:constr type="ctrY" for="ch" forName="accent_2" refType="h" fact="0.5"/>
                <dgm:constr type="ctrX" for="ch" forName="accent_2" refType="w"/>
                <dgm:constr type="ctrXOff" for="ch" forName="accent_2" refType="h" fact="-0.2253"/>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25"/>
                <dgm:constr type="w" for="ch" forName="accent_3" refType="h" refFor="ch" refForName="accent_3" op="equ"/>
                <dgm:constr type="ctrY" for="ch" forName="accent_3" refType="h" fact="0.8"/>
                <dgm:constr type="ctrX" for="ch" forName="accent_3" refType="w"/>
                <dgm:constr type="ctrXOff" for="ch" forName="accent_3" refType="h" fact="-0.1526"/>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primFontSz" for="ch" ptType="node" op="equ" val="65"/>
              </dgm:constrLst>
            </dgm:if>
            <dgm:if name="Name17" axis="ch" ptType="node" func="cnt" op="equ" val="4">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923"/>
                <dgm:constr type="w" for="ch" forName="accent_1" refType="h" refFor="ch" refForName="accent_1" op="equ"/>
                <dgm:constr type="ctrY" for="ch" forName="accent_1" refType="h" fact="0.1538"/>
                <dgm:constr type="ctrX" for="ch" forName="accent_1" refType="w"/>
                <dgm:constr type="ctrXOff" for="ch" forName="accent_1" refType="h" fact="-0.1268"/>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923"/>
                <dgm:constr type="w" for="ch" forName="accent_2" refType="h" refFor="ch" refForName="accent_2" op="equ"/>
                <dgm:constr type="ctrY" for="ch" forName="accent_2" refType="h" fact="0.3846"/>
                <dgm:constr type="ctrX" for="ch" forName="accent_2" refType="w"/>
                <dgm:constr type="ctrXOff" for="ch" forName="accent_2" refType="h" fact="-0.215"/>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923"/>
                <dgm:constr type="w" for="ch" forName="accent_3" refType="h" refFor="ch" refForName="accent_3" op="equ"/>
                <dgm:constr type="ctrY" for="ch" forName="accent_3" refType="h" fact="0.6154"/>
                <dgm:constr type="ctrX" for="ch" forName="accent_3" refType="w"/>
                <dgm:constr type="ctrXOff" for="ch" forName="accent_3" refType="h" fact="-0.21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923"/>
                <dgm:constr type="w" for="ch" forName="accent_4" refType="h" refFor="ch" refForName="accent_4" op="equ"/>
                <dgm:constr type="ctrY" for="ch" forName="accent_4" refType="h" fact="0.8462"/>
                <dgm:constr type="ctrX" for="ch" forName="accent_4" refType="w"/>
                <dgm:constr type="ctrXOff" for="ch" forName="accent_4" refType="h" fact="-0.126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primFontSz" for="ch" ptType="node" op="equ" val="65"/>
              </dgm:constrLst>
            </dgm:if>
            <dgm:if name="Name18" axis="ch" ptType="node" func="cnt" op="equ" val="5">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563"/>
                <dgm:constr type="w" for="ch" forName="accent_1" refType="h" refFor="ch" refForName="accent_1" op="equ"/>
                <dgm:constr type="ctrY" for="ch" forName="accent_1" refType="h" fact="0.125"/>
                <dgm:constr type="ctrX" for="ch" forName="accent_1" refType="w"/>
                <dgm:constr type="ctrXOff" for="ch" forName="accent_1" refType="h" fact="-0.1082"/>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563"/>
                <dgm:constr type="w" for="ch" forName="accent_2" refType="h" refFor="ch" refForName="accent_2" op="equ"/>
                <dgm:constr type="ctrY" for="ch" forName="accent_2" refType="h" fact="0.3125"/>
                <dgm:constr type="ctrX" for="ch" forName="accent_2" refType="w"/>
                <dgm:constr type="ctrXOff" for="ch" forName="accent_2" refType="h" fact="-0.197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563"/>
                <dgm:constr type="w" for="ch" forName="accent_3" refType="h" refFor="ch" refForName="accent_3" op="equ"/>
                <dgm:constr type="ctrY" for="ch" forName="accent_3" refType="h" fact="0.5"/>
                <dgm:constr type="ctrX" for="ch" forName="accent_3" refType="w"/>
                <dgm:constr type="ctrXOff" for="ch" forName="accent_3" refType="h" fact="-0.2253"/>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563"/>
                <dgm:constr type="w" for="ch" forName="accent_4" refType="h" refFor="ch" refForName="accent_4" op="equ"/>
                <dgm:constr type="ctrY" for="ch" forName="accent_4" refType="h" fact="0.6875"/>
                <dgm:constr type="ctrX" for="ch" forName="accent_4" refType="w"/>
                <dgm:constr type="ctrXOff" for="ch" forName="accent_4" refType="h" fact="-0.1978"/>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563"/>
                <dgm:constr type="w" for="ch" forName="accent_5" refType="h" refFor="ch" refForName="accent_5" op="equ"/>
                <dgm:constr type="ctrY" for="ch" forName="accent_5" refType="h" fact="0.875"/>
                <dgm:constr type="ctrX" for="ch" forName="accent_5" refType="w"/>
                <dgm:constr type="ctrXOff" for="ch" forName="accent_5" refType="h" fact="-0.1082"/>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primFontSz" for="ch" ptType="node" op="equ" val="65"/>
              </dgm:constrLst>
            </dgm:if>
            <dgm:if name="Name19" axis="ch" ptType="node" func="cnt" op="equ" val="6">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316"/>
                <dgm:constr type="w" for="ch" forName="accent_1" refType="h" refFor="ch" refForName="accent_1" op="equ"/>
                <dgm:constr type="ctrY" for="ch" forName="accent_1" refType="h" fact="0.1053"/>
                <dgm:constr type="ctrX" for="ch" forName="accent_1" refType="w"/>
                <dgm:constr type="ctrXOff" for="ch" forName="accent_1" refType="h" fact="-0.0943"/>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316"/>
                <dgm:constr type="w" for="ch" forName="accent_2" refType="h" refFor="ch" refForName="accent_2" op="equ"/>
                <dgm:constr type="ctrY" for="ch" forName="accent_2" refType="h" fact="0.2632"/>
                <dgm:constr type="ctrX" for="ch" forName="accent_2" refType="w"/>
                <dgm:constr type="ctrXOff" for="ch" forName="accent_2" refType="h" fact="-0.1809"/>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316"/>
                <dgm:constr type="w" for="ch" forName="accent_3" refType="h" refFor="ch" refForName="accent_3" op="equ"/>
                <dgm:constr type="ctrY" for="ch" forName="accent_3" refType="h" fact="0.4211"/>
                <dgm:constr type="ctrX" for="ch" forName="accent_3" refType="w"/>
                <dgm:constr type="ctrXOff" for="ch" forName="accent_3" refType="h" fact="-0.2205"/>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316"/>
                <dgm:constr type="w" for="ch" forName="accent_4" refType="h" refFor="ch" refForName="accent_4" op="equ"/>
                <dgm:constr type="ctrY" for="ch" forName="accent_4" refType="h" fact="0.5789"/>
                <dgm:constr type="ctrX" for="ch" forName="accent_4" refType="w"/>
                <dgm:constr type="ctrXOff" for="ch" forName="accent_4" refType="h" fact="-0.2205"/>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316"/>
                <dgm:constr type="w" for="ch" forName="accent_5" refType="h" refFor="ch" refForName="accent_5" op="equ"/>
                <dgm:constr type="ctrY" for="ch" forName="accent_5" refType="h" fact="0.7368"/>
                <dgm:constr type="ctrX" for="ch" forName="accent_5" refType="w"/>
                <dgm:constr type="ctrXOff" for="ch" forName="accent_5" refType="h" fact="-0.18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316"/>
                <dgm:constr type="w" for="ch" forName="accent_6" refType="h" refFor="ch" refForName="accent_6" op="equ"/>
                <dgm:constr type="ctrY" for="ch" forName="accent_6" refType="h" fact="0.8947"/>
                <dgm:constr type="ctrX" for="ch" forName="accent_6" refType="w"/>
                <dgm:constr type="ctrXOff" for="ch" forName="accent_6" refType="h" fact="-0.0943"/>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primFontSz" for="ch" ptType="node" op="equ" val="65"/>
              </dgm:constrLst>
            </dgm:if>
            <dgm:else name="Name20">
              <dgm:constrLst>
                <dgm:constr type="h" for="ch" forName="cycle" refType="h"/>
                <dgm:constr type="w" for="ch" forName="cycle" refType="h" refFor="ch" refForName="cycle" fact="0.26"/>
                <dgm:constr type="r" for="ch" forName="cycle" refType="w"/>
                <dgm:constr type="ctrY" for="ch" forName="cycle" refType="h" fact="0.5"/>
                <dgm:constr type="diam" for="ch" forName="cycle" refType="h" fact="1.344"/>
                <dgm:constr type="h" for="ch" forName="accent_1" refType="h" fact="0.1136"/>
                <dgm:constr type="w" for="ch" forName="accent_1" refType="h" refFor="ch" refForName="accent_1" op="equ"/>
                <dgm:constr type="ctrY" for="ch" forName="accent_1" refType="h" fact="0.0909"/>
                <dgm:constr type="ctrX" for="ch" forName="accent_1" refType="w"/>
                <dgm:constr type="ctrXOff" for="ch" forName="accent_1" refType="h" fact="-0.0835"/>
                <dgm:constr type="r" for="ch" forName="text_1" refType="ctrX" refFor="ch" refForName="accent_1"/>
                <dgm:constr type="rOff" for="ch" forName="text_1" refType="ctrXOff" refFor="ch" refForName="accent_1"/>
                <dgm:constr type="l" for="ch" forName="text_1"/>
                <dgm:constr type="w" for="ch" forName="text_1" refType="h" refFor="ch" refForName="text_1" op="gte"/>
                <dgm:constr type="h" for="ch" forName="text_1" refType="h" refFor="ch" refForName="accent_1" fact="0.8"/>
                <dgm:constr type="ctrY" for="ch" forName="text_1" refType="ctrY" refFor="ch" refForName="accent_1"/>
                <dgm:constr type="rMarg" for="ch" forName="text_1" refType="w" refFor="ch" refForName="accent_1" fact="1.8"/>
                <dgm:constr type="h" for="ch" forName="accent_2" refType="h" fact="0.1136"/>
                <dgm:constr type="w" for="ch" forName="accent_2" refType="h" refFor="ch" refForName="accent_2" op="equ"/>
                <dgm:constr type="ctrY" for="ch" forName="accent_2" refType="h" fact="0.2273"/>
                <dgm:constr type="ctrX" for="ch" forName="accent_2" refType="w"/>
                <dgm:constr type="ctrXOff" for="ch" forName="accent_2" refType="h" fact="-0.1658"/>
                <dgm:constr type="r" for="ch" forName="text_2" refType="ctrX" refFor="ch" refForName="accent_2"/>
                <dgm:constr type="rOff" for="ch" forName="text_2" refType="ctrXOff" refFor="ch" refForName="accent_2"/>
                <dgm:constr type="l" for="ch" forName="text_2"/>
                <dgm:constr type="w" for="ch" forName="text_2" refType="h" refFor="ch" refForName="text_2" op="gte"/>
                <dgm:constr type="h" for="ch" forName="text_2" refType="h" refFor="ch" refForName="accent_2" fact="0.8"/>
                <dgm:constr type="ctrY" for="ch" forName="text_2" refType="ctrY" refFor="ch" refForName="accent_2"/>
                <dgm:constr type="rMarg" for="ch" forName="text_2" refType="w" refFor="ch" refForName="accent_2" fact="1.8"/>
                <dgm:constr type="h" for="ch" forName="accent_3" refType="h" fact="0.1136"/>
                <dgm:constr type="w" for="ch" forName="accent_3" refType="h" refFor="ch" refForName="accent_3" op="equ"/>
                <dgm:constr type="ctrY" for="ch" forName="accent_3" refType="h" fact="0.3636"/>
                <dgm:constr type="ctrX" for="ch" forName="accent_3" refType="w"/>
                <dgm:constr type="ctrXOff" for="ch" forName="accent_3" refType="h" fact="-0.2109"/>
                <dgm:constr type="r" for="ch" forName="text_3" refType="ctrX" refFor="ch" refForName="accent_3"/>
                <dgm:constr type="rOff" for="ch" forName="text_3" refType="ctrXOff" refFor="ch" refForName="accent_3"/>
                <dgm:constr type="l" for="ch" forName="text_3"/>
                <dgm:constr type="w" for="ch" forName="text_3" refType="h" refFor="ch" refForName="text_3" op="gte"/>
                <dgm:constr type="h" for="ch" forName="text_3" refType="h" refFor="ch" refForName="accent_3" fact="0.8"/>
                <dgm:constr type="ctrY" for="ch" forName="text_3" refType="ctrY" refFor="ch" refForName="accent_3"/>
                <dgm:constr type="rMarg" for="ch" forName="text_3" refType="w" refFor="ch" refForName="accent_3" fact="1.8"/>
                <dgm:constr type="h" for="ch" forName="accent_4" refType="h" fact="0.1136"/>
                <dgm:constr type="w" for="ch" forName="accent_4" refType="h" refFor="ch" refForName="accent_4" op="equ"/>
                <dgm:constr type="ctrY" for="ch" forName="accent_4" refType="h" fact="0.5"/>
                <dgm:constr type="ctrX" for="ch" forName="accent_4" refType="w"/>
                <dgm:constr type="ctrXOff" for="ch" forName="accent_4" refType="h" fact="-0.2253"/>
                <dgm:constr type="r" for="ch" forName="text_4" refType="ctrX" refFor="ch" refForName="accent_4"/>
                <dgm:constr type="rOff" for="ch" forName="text_4" refType="ctrXOff" refFor="ch" refForName="accent_4"/>
                <dgm:constr type="l" for="ch" forName="text_4"/>
                <dgm:constr type="w" for="ch" forName="text_4" refType="h" refFor="ch" refForName="text_4" op="gte"/>
                <dgm:constr type="h" for="ch" forName="text_4" refType="h" refFor="ch" refForName="accent_4" fact="0.8"/>
                <dgm:constr type="ctrY" for="ch" forName="text_4" refType="ctrY" refFor="ch" refForName="accent_4"/>
                <dgm:constr type="rMarg" for="ch" forName="text_4" refType="w" refFor="ch" refForName="accent_4" fact="1.8"/>
                <dgm:constr type="h" for="ch" forName="accent_5" refType="h" fact="0.1136"/>
                <dgm:constr type="w" for="ch" forName="accent_5" refType="h" refFor="ch" refForName="accent_5" op="equ"/>
                <dgm:constr type="ctrY" for="ch" forName="accent_5" refType="h" fact="0.6364"/>
                <dgm:constr type="ctrX" for="ch" forName="accent_5" refType="w"/>
                <dgm:constr type="ctrXOff" for="ch" forName="accent_5" refType="h" fact="-0.2109"/>
                <dgm:constr type="r" for="ch" forName="text_5" refType="ctrX" refFor="ch" refForName="accent_5"/>
                <dgm:constr type="rOff" for="ch" forName="text_5" refType="ctrXOff" refFor="ch" refForName="accent_5"/>
                <dgm:constr type="l" for="ch" forName="text_5"/>
                <dgm:constr type="w" for="ch" forName="text_5" refType="h" refFor="ch" refForName="text_5" op="gte"/>
                <dgm:constr type="h" for="ch" forName="text_5" refType="h" refFor="ch" refForName="accent_5" fact="0.8"/>
                <dgm:constr type="ctrY" for="ch" forName="text_5" refType="ctrY" refFor="ch" refForName="accent_5"/>
                <dgm:constr type="rMarg" for="ch" forName="text_5" refType="w" refFor="ch" refForName="accent_5" fact="1.8"/>
                <dgm:constr type="h" for="ch" forName="accent_6" refType="h" fact="0.1136"/>
                <dgm:constr type="w" for="ch" forName="accent_6" refType="h" refFor="ch" refForName="accent_6" op="equ"/>
                <dgm:constr type="ctrY" for="ch" forName="accent_6" refType="h" fact="0.7727"/>
                <dgm:constr type="ctrX" for="ch" forName="accent_6" refType="w"/>
                <dgm:constr type="ctrXOff" for="ch" forName="accent_6" refType="h" fact="-0.1658"/>
                <dgm:constr type="r" for="ch" forName="text_6" refType="ctrX" refFor="ch" refForName="accent_6"/>
                <dgm:constr type="rOff" for="ch" forName="text_6" refType="ctrXOff" refFor="ch" refForName="accent_6"/>
                <dgm:constr type="l" for="ch" forName="text_6"/>
                <dgm:constr type="w" for="ch" forName="text_6" refType="h" refFor="ch" refForName="text_6" op="gte"/>
                <dgm:constr type="h" for="ch" forName="text_6" refType="h" refFor="ch" refForName="accent_6" fact="0.8"/>
                <dgm:constr type="ctrY" for="ch" forName="text_6" refType="ctrY" refFor="ch" refForName="accent_6"/>
                <dgm:constr type="rMarg" for="ch" forName="text_6" refType="w" refFor="ch" refForName="accent_6" fact="1.8"/>
                <dgm:constr type="h" for="ch" forName="accent_7" refType="h" fact="0.1136"/>
                <dgm:constr type="w" for="ch" forName="accent_7" refType="h" refFor="ch" refForName="accent_7" op="equ"/>
                <dgm:constr type="ctrY" for="ch" forName="accent_7" refType="h" fact="0.9091"/>
                <dgm:constr type="ctrX" for="ch" forName="accent_7" refType="w"/>
                <dgm:constr type="ctrXOff" for="ch" forName="accent_7" refType="h" fact="-0.0835"/>
                <dgm:constr type="r" for="ch" forName="text_7" refType="ctrX" refFor="ch" refForName="accent_7"/>
                <dgm:constr type="rOff" for="ch" forName="text_7" refType="ctrXOff" refFor="ch" refForName="accent_7"/>
                <dgm:constr type="l" for="ch" forName="text_7"/>
                <dgm:constr type="w" for="ch" forName="text_7" refType="h" refFor="ch" refForName="text_7" op="gte"/>
                <dgm:constr type="h" for="ch" forName="text_7" refType="h" refFor="ch" refForName="accent_7" fact="0.8"/>
                <dgm:constr type="ctrY" for="ch" forName="text_7" refType="ctrY" refFor="ch" refForName="accent_7"/>
                <dgm:constr type="rMarg" for="ch" forName="text_7" refType="w" refFor="ch" refForName="accent_7" fact="1.8"/>
                <dgm:constr type="primFontSz" for="ch" ptType="node" op="equ" val="65"/>
              </dgm:constrLst>
            </dgm:else>
          </dgm:choose>
        </dgm:else>
      </dgm:choose>
      <dgm:layoutNode name="cycle">
        <dgm:choose name="Name21">
          <dgm:if name="Name22" func="var" arg="dir" op="equ" val="norm">
            <dgm:alg type="cycle">
              <dgm:param type="stAng" val="45"/>
              <dgm:param type="spanAng" val="90"/>
            </dgm:alg>
          </dgm:if>
          <dgm:else name="Name23">
            <dgm:alg type="cycle">
              <dgm:param type="stAng" val="225"/>
              <dgm:param type="spanAng" val="90"/>
            </dgm:alg>
          </dgm:else>
        </dgm:choose>
        <dgm:shape xmlns:r="http://schemas.openxmlformats.org/officeDocument/2006/relationships" r:blip="">
          <dgm:adjLst/>
        </dgm:shape>
        <dgm:presOf/>
        <dgm:constrLst>
          <dgm:constr type="w" for="ch" val="1"/>
          <dgm:constr type="h" for="ch" val="1"/>
          <dgm:constr type="diam" for="ch" forName="conn" refType="diam"/>
        </dgm:constrLst>
        <dgm:layoutNode name="srcNode">
          <dgm:alg type="sp"/>
          <dgm:shape xmlns:r="http://schemas.openxmlformats.org/officeDocument/2006/relationships" type="rect" r:blip="" hideGeom="1">
            <dgm:adjLst/>
          </dgm:shape>
          <dgm:presOf/>
        </dgm:layoutNode>
        <dgm:layoutNode name="conn" styleLbl="parChTrans1D2">
          <dgm:alg type="conn">
            <dgm:param type="connRout" val="curve"/>
            <dgm:param type="srcNode" val="srcNode"/>
            <dgm:param type="dstNode" val="dstNode"/>
            <dgm:param type="begPts" val="ctr"/>
            <dgm:param type="endPts" val="ctr"/>
            <dgm:param type="endSty" val="noArr"/>
          </dgm:alg>
          <dgm:shape xmlns:r="http://schemas.openxmlformats.org/officeDocument/2006/relationships" type="conn" r:blip="">
            <dgm:adjLst/>
          </dgm:shape>
          <dgm:presOf axis="desOrSelf" ptType="sibTrans" hideLastTrans="0" st="0" cnt="1"/>
          <dgm:constrLst>
            <dgm:constr type="begPad"/>
            <dgm:constr type="endPad"/>
          </dgm:constrLst>
        </dgm:layoutNode>
        <dgm:layoutNode name="extraNode">
          <dgm:alg type="sp"/>
          <dgm:shape xmlns:r="http://schemas.openxmlformats.org/officeDocument/2006/relationships" type="rect" r:blip="" hideGeom="1">
            <dgm:adjLst/>
          </dgm:shape>
          <dgm:presOf/>
        </dgm:layoutNode>
        <dgm:layoutNode name="dstNode">
          <dgm:alg type="sp"/>
          <dgm:shape xmlns:r="http://schemas.openxmlformats.org/officeDocument/2006/relationships" type="rect" r:blip="" hideGeom="1">
            <dgm:adjLst/>
          </dgm:shape>
          <dgm:presOf/>
        </dgm:layoutNode>
      </dgm:layoutNode>
      <dgm:forEach name="wrapper" axis="self" ptType="parTrans">
        <dgm:forEach name="wrapper2" axis="self" ptType="sibTrans" st="2">
          <dgm:forEach name="accentRepeat" axis="self">
            <dgm:layoutNode name="accentRepeatNode" styleLbl="solidFgAcc1">
              <dgm:alg type="sp"/>
              <dgm:shape xmlns:r="http://schemas.openxmlformats.org/officeDocument/2006/relationships" type="ellipse" r:blip="">
                <dgm:adjLst/>
              </dgm:shape>
              <dgm:presOf/>
            </dgm:layoutNode>
          </dgm:forEach>
        </dgm:forEach>
      </dgm:forEach>
      <dgm:forEach name="Name24" axis="ch" ptType="node" cnt="1">
        <dgm:layoutNode name="text_1" styleLbl="node1">
          <dgm:varLst>
            <dgm:bulletEnabled val="1"/>
          </dgm:varLst>
          <dgm:choose name="Name25">
            <dgm:if name="Name26" func="var" arg="dir" op="equ" val="norm">
              <dgm:alg type="tx">
                <dgm:param type="parTxLTRAlign" val="l"/>
                <dgm:param type="shpTxLTRAlignCh" val="l"/>
                <dgm:param type="parTxRTLAlign" val="l"/>
                <dgm:param type="shpTxRTLAlignCh" val="l"/>
              </dgm:alg>
            </dgm:if>
            <dgm:else name="Name2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1">
          <dgm:alg type="sp"/>
          <dgm:shape xmlns:r="http://schemas.openxmlformats.org/officeDocument/2006/relationships" r:blip="">
            <dgm:adjLst/>
          </dgm:shape>
          <dgm:presOf/>
          <dgm:constrLst/>
          <dgm:forEach name="Name28" ref="accentRepeat"/>
        </dgm:layoutNode>
      </dgm:forEach>
      <dgm:forEach name="Name29" axis="ch" ptType="node" st="2" cnt="1">
        <dgm:layoutNode name="text_2" styleLbl="node1">
          <dgm:varLst>
            <dgm:bulletEnabled val="1"/>
          </dgm:varLst>
          <dgm:choose name="Name30">
            <dgm:if name="Name31" func="var" arg="dir" op="equ" val="norm">
              <dgm:alg type="tx">
                <dgm:param type="parTxLTRAlign" val="l"/>
                <dgm:param type="shpTxLTRAlignCh" val="l"/>
                <dgm:param type="parTxRTLAlign" val="l"/>
                <dgm:param type="shpTxRTLAlignCh" val="l"/>
              </dgm:alg>
            </dgm:if>
            <dgm:else name="Name3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2">
          <dgm:alg type="sp"/>
          <dgm:shape xmlns:r="http://schemas.openxmlformats.org/officeDocument/2006/relationships" r:blip="">
            <dgm:adjLst/>
          </dgm:shape>
          <dgm:presOf/>
          <dgm:constrLst/>
          <dgm:forEach name="Name33" ref="accentRepeat"/>
        </dgm:layoutNode>
      </dgm:forEach>
      <dgm:forEach name="Name34" axis="ch" ptType="node" st="3" cnt="1">
        <dgm:layoutNode name="text_3" styleLbl="node1">
          <dgm:varLst>
            <dgm:bulletEnabled val="1"/>
          </dgm:varLst>
          <dgm:choose name="Name35">
            <dgm:if name="Name36" func="var" arg="dir" op="equ" val="norm">
              <dgm:alg type="tx">
                <dgm:param type="parTxLTRAlign" val="l"/>
                <dgm:param type="shpTxLTRAlignCh" val="l"/>
                <dgm:param type="parTxRTLAlign" val="l"/>
                <dgm:param type="shpTxRTLAlignCh" val="l"/>
              </dgm:alg>
            </dgm:if>
            <dgm:else name="Name3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3">
          <dgm:alg type="sp"/>
          <dgm:shape xmlns:r="http://schemas.openxmlformats.org/officeDocument/2006/relationships" r:blip="">
            <dgm:adjLst/>
          </dgm:shape>
          <dgm:presOf/>
          <dgm:constrLst/>
          <dgm:forEach name="Name38" ref="accentRepeat"/>
        </dgm:layoutNode>
      </dgm:forEach>
      <dgm:forEach name="Name39" axis="ch" ptType="node" st="4" cnt="1">
        <dgm:layoutNode name="text_4" styleLbl="node1">
          <dgm:varLst>
            <dgm:bulletEnabled val="1"/>
          </dgm:varLst>
          <dgm:choose name="Name40">
            <dgm:if name="Name41" func="var" arg="dir" op="equ" val="norm">
              <dgm:alg type="tx">
                <dgm:param type="parTxLTRAlign" val="l"/>
                <dgm:param type="shpTxLTRAlignCh" val="l"/>
                <dgm:param type="parTxRTLAlign" val="l"/>
                <dgm:param type="shpTxRTLAlignCh" val="l"/>
              </dgm:alg>
            </dgm:if>
            <dgm:else name="Name4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4">
          <dgm:alg type="sp"/>
          <dgm:shape xmlns:r="http://schemas.openxmlformats.org/officeDocument/2006/relationships" r:blip="">
            <dgm:adjLst/>
          </dgm:shape>
          <dgm:presOf/>
          <dgm:constrLst/>
          <dgm:forEach name="Name43" ref="accentRepeat"/>
        </dgm:layoutNode>
      </dgm:forEach>
      <dgm:forEach name="Name44" axis="ch" ptType="node" st="5" cnt="1">
        <dgm:layoutNode name="text_5" styleLbl="node1">
          <dgm:varLst>
            <dgm:bulletEnabled val="1"/>
          </dgm:varLst>
          <dgm:choose name="Name45">
            <dgm:if name="Name46" func="var" arg="dir" op="equ" val="norm">
              <dgm:alg type="tx">
                <dgm:param type="parTxLTRAlign" val="l"/>
                <dgm:param type="shpTxLTRAlignCh" val="l"/>
                <dgm:param type="parTxRTLAlign" val="l"/>
                <dgm:param type="shpTxRTLAlignCh" val="l"/>
              </dgm:alg>
            </dgm:if>
            <dgm:else name="Name4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5">
          <dgm:alg type="sp"/>
          <dgm:shape xmlns:r="http://schemas.openxmlformats.org/officeDocument/2006/relationships" r:blip="">
            <dgm:adjLst/>
          </dgm:shape>
          <dgm:presOf/>
          <dgm:constrLst/>
          <dgm:forEach name="Name48" ref="accentRepeat"/>
        </dgm:layoutNode>
      </dgm:forEach>
      <dgm:forEach name="Name49" axis="ch" ptType="node" st="6" cnt="1">
        <dgm:layoutNode name="text_6" styleLbl="node1">
          <dgm:varLst>
            <dgm:bulletEnabled val="1"/>
          </dgm:varLst>
          <dgm:choose name="Name50">
            <dgm:if name="Name51" func="var" arg="dir" op="equ" val="norm">
              <dgm:alg type="tx">
                <dgm:param type="parTxLTRAlign" val="l"/>
                <dgm:param type="shpTxLTRAlignCh" val="l"/>
                <dgm:param type="parTxRTLAlign" val="l"/>
                <dgm:param type="shpTxRTLAlignCh" val="l"/>
              </dgm:alg>
            </dgm:if>
            <dgm:else name="Name52">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6">
          <dgm:alg type="sp"/>
          <dgm:shape xmlns:r="http://schemas.openxmlformats.org/officeDocument/2006/relationships" r:blip="">
            <dgm:adjLst/>
          </dgm:shape>
          <dgm:presOf/>
          <dgm:constrLst/>
          <dgm:forEach name="Name53" ref="accentRepeat"/>
        </dgm:layoutNode>
      </dgm:forEach>
      <dgm:forEach name="Name54" axis="ch" ptType="node" st="7" cnt="1">
        <dgm:layoutNode name="text_7" styleLbl="node1">
          <dgm:varLst>
            <dgm:bulletEnabled val="1"/>
          </dgm:varLst>
          <dgm:choose name="Name55">
            <dgm:if name="Name56" func="var" arg="dir" op="equ" val="norm">
              <dgm:alg type="tx">
                <dgm:param type="parTxLTRAlign" val="l"/>
                <dgm:param type="shpTxLTRAlignCh" val="l"/>
                <dgm:param type="parTxRTLAlign" val="l"/>
                <dgm:param type="shpTxRTLAlignCh" val="l"/>
              </dgm:alg>
            </dgm:if>
            <dgm:else name="Name57">
              <dgm:alg type="tx">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desOrSelf" ptType="node"/>
          <dgm:constrLst>
            <dgm:constr type="primFontSz" val="65"/>
            <dgm:constr type="lMarg" refType="primFontSz" fact="0.2"/>
            <dgm:constr type="rMarg" refType="primFontSz" fact="0.2"/>
            <dgm:constr type="tMarg" refType="primFontSz" fact="0.2"/>
            <dgm:constr type="bMarg" refType="primFontSz" fact="0.2"/>
          </dgm:constrLst>
          <dgm:ruleLst>
            <dgm:rule type="primFontSz" val="5" fact="NaN" max="NaN"/>
          </dgm:ruleLst>
        </dgm:layoutNode>
        <dgm:layoutNode name="accent_7">
          <dgm:alg type="sp"/>
          <dgm:shape xmlns:r="http://schemas.openxmlformats.org/officeDocument/2006/relationships" r:blip="">
            <dgm:adjLst/>
          </dgm:shape>
          <dgm:presOf/>
          <dgm:constrLst/>
          <dgm:forEach name="Name58" ref="accentRepeat"/>
        </dgm:layoutNode>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67BE2E-9F7A-45A1-90E8-EEAF7C8856C9}" type="datetimeFigureOut">
              <a:rPr lang="en-GB" smtClean="0"/>
              <a:t>06/02/2026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20A8B4-6B17-491F-98C9-95295F3CDD49}" type="slidenum">
              <a:rPr lang="en-GB" smtClean="0"/>
              <a:t>‹#›</a:t>
            </a:fld>
            <a:endParaRPr lang="en-GB"/>
          </a:p>
        </p:txBody>
      </p:sp>
    </p:spTree>
    <p:extLst>
      <p:ext uri="{BB962C8B-B14F-4D97-AF65-F5344CB8AC3E}">
        <p14:creationId xmlns:p14="http://schemas.microsoft.com/office/powerpoint/2010/main" val="238496467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https://moodle.uwtsd.ac.uk/mod/scorm/player.php?a=7683&amp;currentorg=articulate_rise&amp;scoid=16894&amp;sesskey=skClzodjxj&amp;display=popup&amp;mode=normal </a:t>
            </a:r>
            <a:r>
              <a:rPr lang="en-GB" b="1" dirty="0"/>
              <a:t>Complete lessons 5 as a class</a:t>
            </a:r>
          </a:p>
        </p:txBody>
      </p:sp>
      <p:sp>
        <p:nvSpPr>
          <p:cNvPr id="4" name="Slide Number Placeholder 3"/>
          <p:cNvSpPr>
            <a:spLocks noGrp="1"/>
          </p:cNvSpPr>
          <p:nvPr>
            <p:ph type="sldNum" sz="quarter" idx="5"/>
          </p:nvPr>
        </p:nvSpPr>
        <p:spPr/>
        <p:txBody>
          <a:bodyPr/>
          <a:lstStyle/>
          <a:p>
            <a:fld id="{3620A8B4-6B17-491F-98C9-95295F3CDD49}" type="slidenum">
              <a:rPr lang="en-GB" smtClean="0"/>
              <a:t>4</a:t>
            </a:fld>
            <a:endParaRPr lang="en-GB"/>
          </a:p>
        </p:txBody>
      </p:sp>
    </p:spTree>
    <p:extLst>
      <p:ext uri="{BB962C8B-B14F-4D97-AF65-F5344CB8AC3E}">
        <p14:creationId xmlns:p14="http://schemas.microsoft.com/office/powerpoint/2010/main" val="10033133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Students to complete lesson 6 independently or in small groups</a:t>
            </a:r>
          </a:p>
          <a:p>
            <a:r>
              <a:rPr lang="en-GB" dirty="0"/>
              <a:t> https://moodle.uwtsd.ac.uk/mod/scorm/player.php?a=7683&amp;currentorg=articulate_rise&amp;scoid=16894&amp;sesskey=skClzodjxj&amp;display=popup&amp;mode=normal </a:t>
            </a:r>
          </a:p>
        </p:txBody>
      </p:sp>
      <p:sp>
        <p:nvSpPr>
          <p:cNvPr id="4" name="Slide Number Placeholder 3"/>
          <p:cNvSpPr>
            <a:spLocks noGrp="1"/>
          </p:cNvSpPr>
          <p:nvPr>
            <p:ph type="sldNum" sz="quarter" idx="5"/>
          </p:nvPr>
        </p:nvSpPr>
        <p:spPr/>
        <p:txBody>
          <a:bodyPr/>
          <a:lstStyle/>
          <a:p>
            <a:fld id="{3620A8B4-6B17-491F-98C9-95295F3CDD49}" type="slidenum">
              <a:rPr lang="en-GB" smtClean="0"/>
              <a:t>5</a:t>
            </a:fld>
            <a:endParaRPr lang="en-GB"/>
          </a:p>
        </p:txBody>
      </p:sp>
    </p:spTree>
    <p:extLst>
      <p:ext uri="{BB962C8B-B14F-4D97-AF65-F5344CB8AC3E}">
        <p14:creationId xmlns:p14="http://schemas.microsoft.com/office/powerpoint/2010/main" val="3934334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0A8B4-6B17-491F-98C9-95295F3CDD49}" type="slidenum">
              <a:rPr lang="en-GB" smtClean="0"/>
              <a:t>7</a:t>
            </a:fld>
            <a:endParaRPr lang="en-GB"/>
          </a:p>
        </p:txBody>
      </p:sp>
    </p:spTree>
    <p:extLst>
      <p:ext uri="{BB962C8B-B14F-4D97-AF65-F5344CB8AC3E}">
        <p14:creationId xmlns:p14="http://schemas.microsoft.com/office/powerpoint/2010/main" val="1118922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0A8B4-6B17-491F-98C9-95295F3CDD49}" type="slidenum">
              <a:rPr lang="en-GB" smtClean="0"/>
              <a:t>9</a:t>
            </a:fld>
            <a:endParaRPr lang="en-GB"/>
          </a:p>
        </p:txBody>
      </p:sp>
    </p:spTree>
    <p:extLst>
      <p:ext uri="{BB962C8B-B14F-4D97-AF65-F5344CB8AC3E}">
        <p14:creationId xmlns:p14="http://schemas.microsoft.com/office/powerpoint/2010/main" val="11050524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620A8B4-6B17-491F-98C9-95295F3CDD49}" type="slidenum">
              <a:rPr lang="en-GB" smtClean="0"/>
              <a:t>10</a:t>
            </a:fld>
            <a:endParaRPr lang="en-GB"/>
          </a:p>
        </p:txBody>
      </p:sp>
    </p:spTree>
    <p:extLst>
      <p:ext uri="{BB962C8B-B14F-4D97-AF65-F5344CB8AC3E}">
        <p14:creationId xmlns:p14="http://schemas.microsoft.com/office/powerpoint/2010/main" val="3309198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r>
              <a:rPr lang="en-GB" sz="2000" dirty="0"/>
              <a:t>To evaluate validity you should consider: </a:t>
            </a:r>
          </a:p>
          <a:p>
            <a:pPr marL="0" lvl="0" indent="0">
              <a:buNone/>
            </a:pPr>
            <a:r>
              <a:rPr lang="en-GB" sz="2000" dirty="0"/>
              <a:t>- How clear and focused are the research questions?</a:t>
            </a:r>
          </a:p>
          <a:p>
            <a:pPr lvl="1"/>
            <a:r>
              <a:rPr lang="en-GB" sz="2000" dirty="0"/>
              <a:t>Examples: </a:t>
            </a:r>
          </a:p>
          <a:p>
            <a:pPr lvl="2"/>
            <a:r>
              <a:rPr lang="en-GB" dirty="0"/>
              <a:t>Less valid – Is stress a problem in healthcare? </a:t>
            </a:r>
          </a:p>
          <a:p>
            <a:pPr lvl="2"/>
            <a:r>
              <a:rPr lang="en-GB" dirty="0"/>
              <a:t>More valid – How does shift work affect stress levels in care workers? </a:t>
            </a:r>
          </a:p>
          <a:p>
            <a:pPr lvl="0"/>
            <a:r>
              <a:rPr lang="en-GB" sz="2000" dirty="0"/>
              <a:t>Use appropriate research methods, </a:t>
            </a:r>
          </a:p>
          <a:p>
            <a:pPr lvl="1"/>
            <a:r>
              <a:rPr lang="en-GB" sz="2000" dirty="0"/>
              <a:t>Examples: </a:t>
            </a:r>
          </a:p>
          <a:p>
            <a:pPr lvl="2"/>
            <a:r>
              <a:rPr lang="en-GB" dirty="0"/>
              <a:t>Question about level of satisfaction with care– Questionnaire</a:t>
            </a:r>
          </a:p>
          <a:p>
            <a:pPr lvl="2"/>
            <a:r>
              <a:rPr lang="en-GB" dirty="0"/>
              <a:t>Question about experience of care - Interview</a:t>
            </a:r>
          </a:p>
          <a:p>
            <a:pPr lvl="0"/>
            <a:r>
              <a:rPr lang="en-GB" sz="2000" dirty="0"/>
              <a:t>Use clear and neutral questions, </a:t>
            </a:r>
          </a:p>
          <a:p>
            <a:pPr lvl="1"/>
            <a:r>
              <a:rPr lang="en-GB" sz="2000" dirty="0"/>
              <a:t>Examples: </a:t>
            </a:r>
          </a:p>
          <a:p>
            <a:pPr lvl="2"/>
            <a:r>
              <a:rPr lang="en-GB" dirty="0"/>
              <a:t>Less valid - Do long shifts make staff tired and unhappy? </a:t>
            </a:r>
          </a:p>
          <a:p>
            <a:pPr lvl="2"/>
            <a:r>
              <a:rPr lang="en-GB" dirty="0"/>
              <a:t>More valid – How do staff describe the impact of long shifts on their wellbeing? </a:t>
            </a:r>
          </a:p>
          <a:p>
            <a:pPr lvl="0"/>
            <a:r>
              <a:rPr lang="en-GB" sz="2000" dirty="0"/>
              <a:t>Collect relevant data only. </a:t>
            </a:r>
          </a:p>
          <a:p>
            <a:pPr lvl="1"/>
            <a:r>
              <a:rPr lang="en-GB" sz="2000" dirty="0"/>
              <a:t>Ensure questions are in interviews or questionnaire are linked directly to the topic. Irrelevant information is avoided. </a:t>
            </a:r>
          </a:p>
          <a:p>
            <a:pPr lvl="0"/>
            <a:r>
              <a:rPr lang="en-GB" sz="2000" dirty="0"/>
              <a:t>Use consistent methods</a:t>
            </a:r>
          </a:p>
          <a:p>
            <a:pPr lvl="1"/>
            <a:r>
              <a:rPr lang="en-GB" sz="2000" dirty="0"/>
              <a:t>All participants should receive the same questions in questionnaire or interviews. </a:t>
            </a:r>
          </a:p>
          <a:p>
            <a:pPr lvl="0"/>
            <a:r>
              <a:rPr lang="en-GB" sz="2000" dirty="0"/>
              <a:t>Ensure your participants understand any information you give to them, </a:t>
            </a:r>
          </a:p>
          <a:p>
            <a:pPr lvl="1"/>
            <a:r>
              <a:rPr lang="en-GB" sz="2000" dirty="0"/>
              <a:t>Use clear and appropriate language and allow them to ask you questions if they do not understand something. </a:t>
            </a:r>
          </a:p>
          <a:p>
            <a:pPr lvl="0"/>
            <a:r>
              <a:rPr lang="en-GB" sz="2000" dirty="0"/>
              <a:t>Acknowledge your limitations. </a:t>
            </a:r>
          </a:p>
          <a:p>
            <a:pPr lvl="1"/>
            <a:r>
              <a:rPr lang="en-GB" sz="2000" dirty="0"/>
              <a:t>Make it clear in your report if your sample size or method has been constrained by time, access or resources. </a:t>
            </a:r>
          </a:p>
          <a:p>
            <a:endParaRPr lang="en-GB" dirty="0"/>
          </a:p>
        </p:txBody>
      </p:sp>
      <p:sp>
        <p:nvSpPr>
          <p:cNvPr id="4" name="Slide Number Placeholder 3"/>
          <p:cNvSpPr>
            <a:spLocks noGrp="1"/>
          </p:cNvSpPr>
          <p:nvPr>
            <p:ph type="sldNum" sz="quarter" idx="5"/>
          </p:nvPr>
        </p:nvSpPr>
        <p:spPr/>
        <p:txBody>
          <a:bodyPr/>
          <a:lstStyle/>
          <a:p>
            <a:fld id="{3620A8B4-6B17-491F-98C9-95295F3CDD49}" type="slidenum">
              <a:rPr lang="en-GB" smtClean="0"/>
              <a:t>13</a:t>
            </a:fld>
            <a:endParaRPr lang="en-GB"/>
          </a:p>
        </p:txBody>
      </p:sp>
    </p:spTree>
    <p:extLst>
      <p:ext uri="{BB962C8B-B14F-4D97-AF65-F5344CB8AC3E}">
        <p14:creationId xmlns:p14="http://schemas.microsoft.com/office/powerpoint/2010/main" val="5375984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https://moodle.uwtsd.ac.uk/mod/lti/view.php?id=724815 </a:t>
            </a:r>
          </a:p>
        </p:txBody>
      </p:sp>
      <p:sp>
        <p:nvSpPr>
          <p:cNvPr id="4" name="Slide Number Placeholder 3"/>
          <p:cNvSpPr>
            <a:spLocks noGrp="1"/>
          </p:cNvSpPr>
          <p:nvPr>
            <p:ph type="sldNum" sz="quarter" idx="5"/>
          </p:nvPr>
        </p:nvSpPr>
        <p:spPr/>
        <p:txBody>
          <a:bodyPr/>
          <a:lstStyle/>
          <a:p>
            <a:fld id="{3620A8B4-6B17-491F-98C9-95295F3CDD49}" type="slidenum">
              <a:rPr lang="en-GB" smtClean="0"/>
              <a:t>15</a:t>
            </a:fld>
            <a:endParaRPr lang="en-GB"/>
          </a:p>
        </p:txBody>
      </p:sp>
    </p:spTree>
    <p:extLst>
      <p:ext uri="{BB962C8B-B14F-4D97-AF65-F5344CB8AC3E}">
        <p14:creationId xmlns:p14="http://schemas.microsoft.com/office/powerpoint/2010/main" val="22860528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All Business journals - https://browzine.com/libraries/1422/subjects/66/bookcases/153?sort=rank</a:t>
            </a:r>
          </a:p>
          <a:p>
            <a:endParaRPr lang="en-GB" dirty="0"/>
          </a:p>
          <a:p>
            <a:r>
              <a:rPr lang="en-GB" dirty="0"/>
              <a:t>All Health and Social Care journals - https://browzine.com/libraries/1422/subjects/67/bookcases/117?sort=rank</a:t>
            </a:r>
          </a:p>
          <a:p>
            <a:endParaRPr lang="en-GB" dirty="0"/>
          </a:p>
          <a:p>
            <a:r>
              <a:rPr lang="en-GB" dirty="0"/>
              <a:t>All computing - https://digitalservices.uwtsd.ac.uk/library/getting-started-guides/computing/ </a:t>
            </a:r>
          </a:p>
        </p:txBody>
      </p:sp>
      <p:sp>
        <p:nvSpPr>
          <p:cNvPr id="4" name="Slide Number Placeholder 3"/>
          <p:cNvSpPr>
            <a:spLocks noGrp="1"/>
          </p:cNvSpPr>
          <p:nvPr>
            <p:ph type="sldNum" sz="quarter" idx="5"/>
          </p:nvPr>
        </p:nvSpPr>
        <p:spPr/>
        <p:txBody>
          <a:bodyPr/>
          <a:lstStyle/>
          <a:p>
            <a:fld id="{3620A8B4-6B17-491F-98C9-95295F3CDD49}" type="slidenum">
              <a:rPr lang="en-GB" smtClean="0"/>
              <a:t>17</a:t>
            </a:fld>
            <a:endParaRPr lang="en-GB"/>
          </a:p>
        </p:txBody>
      </p:sp>
    </p:spTree>
    <p:extLst>
      <p:ext uri="{BB962C8B-B14F-4D97-AF65-F5344CB8AC3E}">
        <p14:creationId xmlns:p14="http://schemas.microsoft.com/office/powerpoint/2010/main" val="42587874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6376E-C978-60AD-9E06-32C0FEB7393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59F71E6-0E56-0662-F09D-56CE742027B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E09C1B-7ED0-79DA-758B-BE0C64F0218D}"/>
              </a:ext>
            </a:extLst>
          </p:cNvPr>
          <p:cNvSpPr>
            <a:spLocks noGrp="1"/>
          </p:cNvSpPr>
          <p:nvPr>
            <p:ph type="body" idx="1"/>
          </p:nvPr>
        </p:nvSpPr>
        <p:spPr/>
        <p:txBody>
          <a:bodyPr/>
          <a:lstStyle/>
          <a:p>
            <a:r>
              <a:rPr lang="en-GB" dirty="0"/>
              <a:t>All Business journals - https://browzine.com/libraries/1422/subjects/66/bookcases/153?sort=rank</a:t>
            </a:r>
          </a:p>
          <a:p>
            <a:endParaRPr lang="en-GB" dirty="0"/>
          </a:p>
          <a:p>
            <a:r>
              <a:rPr lang="en-GB" dirty="0"/>
              <a:t>All Health and Social Care journals - https://browzine.com/libraries/1422/subjects/67/bookcases/117?sort=rank</a:t>
            </a:r>
          </a:p>
          <a:p>
            <a:endParaRPr lang="en-GB" dirty="0"/>
          </a:p>
          <a:p>
            <a:r>
              <a:rPr lang="en-GB" dirty="0"/>
              <a:t>All computing - https://digitalservices.uwtsd.ac.uk/library/getting-started-guides/computing/ </a:t>
            </a:r>
          </a:p>
        </p:txBody>
      </p:sp>
      <p:sp>
        <p:nvSpPr>
          <p:cNvPr id="4" name="Slide Number Placeholder 3">
            <a:extLst>
              <a:ext uri="{FF2B5EF4-FFF2-40B4-BE49-F238E27FC236}">
                <a16:creationId xmlns:a16="http://schemas.microsoft.com/office/drawing/2014/main" id="{FCA18F6C-590C-5E74-0E60-80329952FB86}"/>
              </a:ext>
            </a:extLst>
          </p:cNvPr>
          <p:cNvSpPr>
            <a:spLocks noGrp="1"/>
          </p:cNvSpPr>
          <p:nvPr>
            <p:ph type="sldNum" sz="quarter" idx="5"/>
          </p:nvPr>
        </p:nvSpPr>
        <p:spPr/>
        <p:txBody>
          <a:bodyPr/>
          <a:lstStyle/>
          <a:p>
            <a:fld id="{3620A8B4-6B17-491F-98C9-95295F3CDD49}" type="slidenum">
              <a:rPr lang="en-GB" smtClean="0"/>
              <a:t>18</a:t>
            </a:fld>
            <a:endParaRPr lang="en-GB"/>
          </a:p>
        </p:txBody>
      </p:sp>
    </p:spTree>
    <p:extLst>
      <p:ext uri="{BB962C8B-B14F-4D97-AF65-F5344CB8AC3E}">
        <p14:creationId xmlns:p14="http://schemas.microsoft.com/office/powerpoint/2010/main" val="567748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5.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7.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lue and white screen&#10;&#10;Description automatically generated">
            <a:extLst>
              <a:ext uri="{FF2B5EF4-FFF2-40B4-BE49-F238E27FC236}">
                <a16:creationId xmlns:a16="http://schemas.microsoft.com/office/drawing/2014/main" id="{361A0246-C9A2-6F9B-996B-EEEFCFE6CAC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867853D1-5ACF-6CCF-F73E-3BC4FEDC7C1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5" name="Picture 4" descr="A white background with black and white clouds&#10;&#10;Description automatically generated">
            <a:extLst>
              <a:ext uri="{FF2B5EF4-FFF2-40B4-BE49-F238E27FC236}">
                <a16:creationId xmlns:a16="http://schemas.microsoft.com/office/drawing/2014/main" id="{5D2C2F3C-0981-A3BF-29BB-95817151AD39}"/>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FB6680-BE27-4625-B8EC-7A593EC32FED}"/>
              </a:ext>
            </a:extLst>
          </p:cNvPr>
          <p:cNvSpPr>
            <a:spLocks noGrp="1"/>
          </p:cNvSpPr>
          <p:nvPr>
            <p:ph type="dt" sz="half" idx="10"/>
          </p:nvPr>
        </p:nvSpPr>
        <p:spPr/>
        <p:txBody>
          <a:bodyPr/>
          <a:lstStyle>
            <a:lvl1pPr>
              <a:defRPr/>
            </a:lvl1pPr>
          </a:lstStyle>
          <a:p>
            <a:pPr>
              <a:defRPr/>
            </a:pPr>
            <a:fld id="{B9B9A1F9-7570-4209-B1C1-E7383F728D65}" type="datetimeFigureOut">
              <a:rPr lang="en-GB"/>
              <a:pPr>
                <a:defRPr/>
              </a:pPr>
              <a:t>06/02/2026</a:t>
            </a:fld>
            <a:endParaRPr lang="en-GB"/>
          </a:p>
        </p:txBody>
      </p:sp>
      <p:sp>
        <p:nvSpPr>
          <p:cNvPr id="5" name="Footer Placeholder 4">
            <a:extLst>
              <a:ext uri="{FF2B5EF4-FFF2-40B4-BE49-F238E27FC236}">
                <a16:creationId xmlns:a16="http://schemas.microsoft.com/office/drawing/2014/main" id="{78B91893-C450-4158-B2F5-3060DA7E88A1}"/>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p>
        </p:txBody>
      </p:sp>
      <p:sp>
        <p:nvSpPr>
          <p:cNvPr id="6" name="Slide Number Placeholder 5">
            <a:extLst>
              <a:ext uri="{FF2B5EF4-FFF2-40B4-BE49-F238E27FC236}">
                <a16:creationId xmlns:a16="http://schemas.microsoft.com/office/drawing/2014/main" id="{89846BFD-060C-4E52-B958-60EBBA6CDF19}"/>
              </a:ext>
            </a:extLst>
          </p:cNvPr>
          <p:cNvSpPr>
            <a:spLocks noGrp="1"/>
          </p:cNvSpPr>
          <p:nvPr>
            <p:ph type="sldNum" sz="quarter" idx="12"/>
          </p:nvPr>
        </p:nvSpPr>
        <p:spPr/>
        <p:txBody>
          <a:bodyPr/>
          <a:lstStyle>
            <a:lvl1pPr>
              <a:defRPr smtClean="0"/>
            </a:lvl1pPr>
          </a:lstStyle>
          <a:p>
            <a:pPr>
              <a:defRPr/>
            </a:pPr>
            <a:fld id="{D24FAC45-781F-4602-98F1-5FADE8BA638B}" type="slidenum">
              <a:rPr lang="en-GB" altLang="en-US"/>
              <a:pPr>
                <a:defRPr/>
              </a:pPr>
              <a:t>‹#›</a:t>
            </a:fld>
            <a:endParaRPr lang="en-GB" altLang="en-US"/>
          </a:p>
        </p:txBody>
      </p:sp>
    </p:spTree>
    <p:extLst>
      <p:ext uri="{BB962C8B-B14F-4D97-AF65-F5344CB8AC3E}">
        <p14:creationId xmlns:p14="http://schemas.microsoft.com/office/powerpoint/2010/main" val="146478123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5EB97366-CF57-4EE6-9EFB-498E6E60D2B2}"/>
              </a:ext>
            </a:extLst>
          </p:cNvPr>
          <p:cNvSpPr>
            <a:spLocks noGrp="1"/>
          </p:cNvSpPr>
          <p:nvPr>
            <p:ph type="dt" sz="half" idx="10"/>
          </p:nvPr>
        </p:nvSpPr>
        <p:spPr/>
        <p:txBody>
          <a:bodyPr/>
          <a:lstStyle>
            <a:lvl1pPr>
              <a:defRPr/>
            </a:lvl1pPr>
          </a:lstStyle>
          <a:p>
            <a:pPr>
              <a:defRPr/>
            </a:pPr>
            <a:fld id="{27848C57-A1F7-4161-BCB7-26B7A3A8F8FE}" type="datetimeFigureOut">
              <a:rPr lang="en-GB"/>
              <a:pPr>
                <a:defRPr/>
              </a:pPr>
              <a:t>06/02/2026</a:t>
            </a:fld>
            <a:endParaRPr lang="en-GB"/>
          </a:p>
        </p:txBody>
      </p:sp>
      <p:sp>
        <p:nvSpPr>
          <p:cNvPr id="3" name="Slide Number Placeholder 5">
            <a:extLst>
              <a:ext uri="{FF2B5EF4-FFF2-40B4-BE49-F238E27FC236}">
                <a16:creationId xmlns:a16="http://schemas.microsoft.com/office/drawing/2014/main" id="{BD08296B-F621-4DC5-A959-33E523805F92}"/>
              </a:ext>
            </a:extLst>
          </p:cNvPr>
          <p:cNvSpPr>
            <a:spLocks noGrp="1"/>
          </p:cNvSpPr>
          <p:nvPr>
            <p:ph type="sldNum" sz="quarter" idx="11"/>
          </p:nvPr>
        </p:nvSpPr>
        <p:spPr/>
        <p:txBody>
          <a:bodyPr/>
          <a:lstStyle>
            <a:lvl1pPr>
              <a:defRPr/>
            </a:lvl1pPr>
          </a:lstStyle>
          <a:p>
            <a:pPr>
              <a:defRPr/>
            </a:pPr>
            <a:fld id="{E127D847-7983-420A-BEC3-7857E252758B}" type="slidenum">
              <a:rPr lang="en-GB" altLang="en-US"/>
              <a:pPr>
                <a:defRPr/>
              </a:pPr>
              <a:t>‹#›</a:t>
            </a:fld>
            <a:endParaRPr lang="en-GB" altLang="en-US"/>
          </a:p>
        </p:txBody>
      </p:sp>
    </p:spTree>
    <p:extLst>
      <p:ext uri="{BB962C8B-B14F-4D97-AF65-F5344CB8AC3E}">
        <p14:creationId xmlns:p14="http://schemas.microsoft.com/office/powerpoint/2010/main" val="17061943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5.xml"/><Relationship Id="rId1" Type="http://schemas.openxmlformats.org/officeDocument/2006/relationships/slideLayout" Target="../slideLayouts/slideLayout14.xml"/><Relationship Id="rId4" Type="http://schemas.openxmlformats.org/officeDocument/2006/relationships/image" Target="../media/image14.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18.xml"/><Relationship Id="rId2" Type="http://schemas.openxmlformats.org/officeDocument/2006/relationships/slideLayout" Target="../slideLayouts/slideLayout17.xml"/><Relationship Id="rId1" Type="http://schemas.openxmlformats.org/officeDocument/2006/relationships/slideLayout" Target="../slideLayouts/slideLayout16.xml"/><Relationship Id="rId5" Type="http://schemas.openxmlformats.org/officeDocument/2006/relationships/image" Target="../media/image16.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1.xml"/><Relationship Id="rId7" Type="http://schemas.openxmlformats.org/officeDocument/2006/relationships/image" Target="../media/image19.png"/><Relationship Id="rId2" Type="http://schemas.openxmlformats.org/officeDocument/2006/relationships/slideLayout" Target="../slideLayouts/slideLayout20.xml"/><Relationship Id="rId1" Type="http://schemas.openxmlformats.org/officeDocument/2006/relationships/slideLayout" Target="../slideLayouts/slideLayout19.xml"/><Relationship Id="rId6" Type="http://schemas.openxmlformats.org/officeDocument/2006/relationships/theme" Target="../theme/theme6.xml"/><Relationship Id="rId5" Type="http://schemas.openxmlformats.org/officeDocument/2006/relationships/slideLayout" Target="../slideLayouts/slideLayout23.xml"/><Relationship Id="rId4" Type="http://schemas.openxmlformats.org/officeDocument/2006/relationships/slideLayout" Target="../slideLayouts/slideLayout22.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1.xml"/><Relationship Id="rId3" Type="http://schemas.openxmlformats.org/officeDocument/2006/relationships/slideLayout" Target="../slideLayouts/slideLayout26.xml"/><Relationship Id="rId7" Type="http://schemas.openxmlformats.org/officeDocument/2006/relationships/slideLayout" Target="../slideLayouts/slideLayout30.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5" Type="http://schemas.openxmlformats.org/officeDocument/2006/relationships/slideLayout" Target="../slideLayouts/slideLayout28.xml"/><Relationship Id="rId4" Type="http://schemas.openxmlformats.org/officeDocument/2006/relationships/slideLayout" Target="../slideLayouts/slideLayout27.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2/6/2026</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4" name="Picture 3" descr="A picture containing text, screenshot, font, logo&#10;&#10;Description automatically generated">
            <a:extLst>
              <a:ext uri="{FF2B5EF4-FFF2-40B4-BE49-F238E27FC236}">
                <a16:creationId xmlns:a16="http://schemas.microsoft.com/office/drawing/2014/main" id="{3C5AD815-486F-73D2-AB4F-2B774ECAFCDE}"/>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pic>
        <p:nvPicPr>
          <p:cNvPr id="6" name="Picture 5" descr="A picture containing text, businesscard, screenshot, logo&#10;&#10;Description automatically generated">
            <a:extLst>
              <a:ext uri="{FF2B5EF4-FFF2-40B4-BE49-F238E27FC236}">
                <a16:creationId xmlns:a16="http://schemas.microsoft.com/office/drawing/2014/main" id="{067C0C12-FBAF-6992-A87D-A0CF5E789462}"/>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6" name="Picture 5" descr="A white background with black dots&#10;&#10;Description automatically generated">
            <a:extLst>
              <a:ext uri="{FF2B5EF4-FFF2-40B4-BE49-F238E27FC236}">
                <a16:creationId xmlns:a16="http://schemas.microsoft.com/office/drawing/2014/main" id="{26798CCC-3063-2864-8C78-140984D259A5}"/>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 id="2147483740" r:id="rId4"/>
    <p:sldLayoutId id="2147483741"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hyperlink" Target="https://moodle.uwtsd.ac.uk/mod/scorm/player.php?a=7683&amp;currentorg=articulate_rise&amp;scoid=16894&amp;sesskey=skClzodjxj&amp;display=popup&amp;mode=normal" TargetMode="External"/><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29.png"/></Relationships>
</file>

<file path=ppt/slides/_rels/slide5.xml.rels><?xml version="1.0" encoding="UTF-8" standalone="yes"?>
<Relationships xmlns="http://schemas.openxmlformats.org/package/2006/relationships"><Relationship Id="rId3" Type="http://schemas.openxmlformats.org/officeDocument/2006/relationships/hyperlink" Target="https://moodle.uwtsd.ac.uk/mod/scorm/player.php?a=7683&amp;currentorg=articulate_rise&amp;scoid=16894&amp;sesskey=skClzodjxj&amp;display=popup&amp;mode=normal" TargetMode="External"/><Relationship Id="rId2" Type="http://schemas.openxmlformats.org/officeDocument/2006/relationships/notesSlide" Target="../notesSlides/notesSlide2.xml"/><Relationship Id="rId1" Type="http://schemas.openxmlformats.org/officeDocument/2006/relationships/slideLayout" Target="../slideLayouts/slideLayout14.xml"/><Relationship Id="rId5" Type="http://schemas.openxmlformats.org/officeDocument/2006/relationships/image" Target="../media/image31.png"/><Relationship Id="rId4" Type="http://schemas.openxmlformats.org/officeDocument/2006/relationships/image" Target="../media/image30.png"/></Relationships>
</file>

<file path=ppt/slides/_rels/slide6.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5.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3.xml"/><Relationship Id="rId1" Type="http://schemas.openxmlformats.org/officeDocument/2006/relationships/slideLayout" Target="../slideLayouts/slideLayout1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19.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0.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0.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6.xml"/><Relationship Id="rId1" Type="http://schemas.openxmlformats.org/officeDocument/2006/relationships/slideLayout" Target="../slideLayouts/slideLayout14.xml"/><Relationship Id="rId5" Type="http://schemas.openxmlformats.org/officeDocument/2006/relationships/image" Target="../media/image36.png"/><Relationship Id="rId4" Type="http://schemas.openxmlformats.org/officeDocument/2006/relationships/image" Target="../media/image35.png"/></Relationships>
</file>

<file path=ppt/slides/_rels/slide14.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png"/><Relationship Id="rId1" Type="http://schemas.openxmlformats.org/officeDocument/2006/relationships/slideLayout" Target="../slideLayouts/slideLayout18.xml"/><Relationship Id="rId4" Type="http://schemas.openxmlformats.org/officeDocument/2006/relationships/image" Target="../media/image36.png"/></Relationships>
</file>

<file path=ppt/slides/_rels/slide15.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7.xml"/><Relationship Id="rId1" Type="http://schemas.openxmlformats.org/officeDocument/2006/relationships/slideLayout" Target="../slideLayouts/slideLayout15.xml"/><Relationship Id="rId4" Type="http://schemas.openxmlformats.org/officeDocument/2006/relationships/image" Target="../media/image38.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browzine.com/libraries/1422/subjects/66/bookcases/153?sort=rank" TargetMode="External"/><Relationship Id="rId7"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20.xml"/><Relationship Id="rId6" Type="http://schemas.openxmlformats.org/officeDocument/2006/relationships/image" Target="../media/image39.png"/><Relationship Id="rId5" Type="http://schemas.openxmlformats.org/officeDocument/2006/relationships/hyperlink" Target="https://browzine.com/libraries/1422/subjects/67/bookcases/117?sort=rank" TargetMode="External"/><Relationship Id="rId4" Type="http://schemas.openxmlformats.org/officeDocument/2006/relationships/hyperlink" Target="https://browzine.com/libraries/1422/subjects/63/bookcases/137?sort=rank"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browzine.com/libraries/1422/subjects/66/bookcases/153?sort=rank" TargetMode="External"/><Relationship Id="rId7" Type="http://schemas.openxmlformats.org/officeDocument/2006/relationships/image" Target="../media/image40.png"/><Relationship Id="rId2" Type="http://schemas.openxmlformats.org/officeDocument/2006/relationships/notesSlide" Target="../notesSlides/notesSlide9.xml"/><Relationship Id="rId1" Type="http://schemas.openxmlformats.org/officeDocument/2006/relationships/slideLayout" Target="../slideLayouts/slideLayout20.xml"/><Relationship Id="rId6" Type="http://schemas.openxmlformats.org/officeDocument/2006/relationships/image" Target="../media/image39.png"/><Relationship Id="rId5" Type="http://schemas.openxmlformats.org/officeDocument/2006/relationships/hyperlink" Target="https://browzine.com/libraries/1422/subjects/67/bookcases/117?sort=rank" TargetMode="External"/><Relationship Id="rId4" Type="http://schemas.openxmlformats.org/officeDocument/2006/relationships/hyperlink" Target="https://browzine.com/libraries/1422/subjects/63/bookcases/137?sort=rank"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2.xml"/></Relationships>
</file>

<file path=ppt/slides/_rels/slide20.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image" Target="../media/image41.png"/><Relationship Id="rId1" Type="http://schemas.openxmlformats.org/officeDocument/2006/relationships/slideLayout" Target="../slideLayouts/slideLayout2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8C07C3D-CF0C-421B-7A68-E2E607427EB4}"/>
              </a:ext>
            </a:extLst>
          </p:cNvPr>
          <p:cNvSpPr txBox="1"/>
          <p:nvPr/>
        </p:nvSpPr>
        <p:spPr>
          <a:xfrm>
            <a:off x="4206087" y="1139715"/>
            <a:ext cx="4267200" cy="769441"/>
          </a:xfrm>
          <a:prstGeom prst="rect">
            <a:avLst/>
          </a:prstGeom>
          <a:noFill/>
        </p:spPr>
        <p:txBody>
          <a:bodyPr wrap="square" rtlCol="0">
            <a:spAutoFit/>
          </a:bodyPr>
          <a:lstStyle/>
          <a:p>
            <a:r>
              <a:rPr lang="en-GB" sz="4400" dirty="0">
                <a:solidFill>
                  <a:schemeClr val="accent4"/>
                </a:solidFill>
                <a:latin typeface="Arial" panose="020B0604020202020204" pitchFamily="34" charset="0"/>
                <a:cs typeface="Arial" panose="020B0604020202020204" pitchFamily="34" charset="0"/>
              </a:rPr>
              <a:t>Essential Skills </a:t>
            </a:r>
          </a:p>
        </p:txBody>
      </p:sp>
      <p:sp>
        <p:nvSpPr>
          <p:cNvPr id="4" name="TextBox 3">
            <a:extLst>
              <a:ext uri="{FF2B5EF4-FFF2-40B4-BE49-F238E27FC236}">
                <a16:creationId xmlns:a16="http://schemas.microsoft.com/office/drawing/2014/main" id="{FE773D72-078E-CE51-9BBE-BA2F41B80252}"/>
              </a:ext>
            </a:extLst>
          </p:cNvPr>
          <p:cNvSpPr txBox="1"/>
          <p:nvPr/>
        </p:nvSpPr>
        <p:spPr>
          <a:xfrm>
            <a:off x="2030506" y="3490556"/>
            <a:ext cx="8130988" cy="830997"/>
          </a:xfrm>
          <a:prstGeom prst="rect">
            <a:avLst/>
          </a:prstGeom>
          <a:noFill/>
        </p:spPr>
        <p:txBody>
          <a:bodyPr wrap="square" rtlCol="0">
            <a:spAutoFit/>
          </a:bodyPr>
          <a:lstStyle/>
          <a:p>
            <a:pPr algn="ctr"/>
            <a:r>
              <a:rPr lang="en-GB" sz="4800" b="1" dirty="0">
                <a:solidFill>
                  <a:schemeClr val="accent1">
                    <a:lumMod val="20000"/>
                    <a:lumOff val="80000"/>
                  </a:schemeClr>
                </a:solidFill>
              </a:rPr>
              <a:t>Session 5 – Research seminar </a:t>
            </a:r>
          </a:p>
        </p:txBody>
      </p:sp>
    </p:spTree>
    <p:extLst>
      <p:ext uri="{BB962C8B-B14F-4D97-AF65-F5344CB8AC3E}">
        <p14:creationId xmlns:p14="http://schemas.microsoft.com/office/powerpoint/2010/main" val="36442762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06410-F9E5-99ED-9CA9-BBA43050214E}"/>
              </a:ext>
            </a:extLst>
          </p:cNvPr>
          <p:cNvSpPr>
            <a:spLocks noGrp="1"/>
          </p:cNvSpPr>
          <p:nvPr>
            <p:ph type="title"/>
          </p:nvPr>
        </p:nvSpPr>
        <p:spPr/>
        <p:txBody>
          <a:bodyPr/>
          <a:lstStyle/>
          <a:p>
            <a:r>
              <a:rPr lang="en-GB" dirty="0"/>
              <a:t>During in this session, we will..</a:t>
            </a:r>
          </a:p>
        </p:txBody>
      </p:sp>
      <p:graphicFrame>
        <p:nvGraphicFramePr>
          <p:cNvPr id="4" name="Content Placeholder 3">
            <a:extLst>
              <a:ext uri="{FF2B5EF4-FFF2-40B4-BE49-F238E27FC236}">
                <a16:creationId xmlns:a16="http://schemas.microsoft.com/office/drawing/2014/main" id="{9161780A-1642-944D-926A-E9E118EA1846}"/>
              </a:ext>
            </a:extLst>
          </p:cNvPr>
          <p:cNvGraphicFramePr>
            <a:graphicFrameLocks noGrp="1"/>
          </p:cNvGraphicFramePr>
          <p:nvPr>
            <p:ph idx="1"/>
            <p:extLst>
              <p:ext uri="{D42A27DB-BD31-4B8C-83A1-F6EECF244321}">
                <p14:modId xmlns:p14="http://schemas.microsoft.com/office/powerpoint/2010/main" val="4109815678"/>
              </p:ext>
            </p:extLst>
          </p:nvPr>
        </p:nvGraphicFramePr>
        <p:xfrm>
          <a:off x="358775" y="1825625"/>
          <a:ext cx="11480800" cy="35766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54250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16BFAE96-4C66-5052-439E-1E2CAC6F42F0}"/>
              </a:ext>
            </a:extLst>
          </p:cNvPr>
          <p:cNvSpPr>
            <a:spLocks noGrp="1"/>
          </p:cNvSpPr>
          <p:nvPr>
            <p:ph type="title"/>
          </p:nvPr>
        </p:nvSpPr>
        <p:spPr>
          <a:xfrm>
            <a:off x="355076" y="2103437"/>
            <a:ext cx="11481847" cy="1325563"/>
          </a:xfrm>
        </p:spPr>
        <p:txBody>
          <a:bodyPr>
            <a:normAutofit/>
          </a:bodyPr>
          <a:lstStyle/>
          <a:p>
            <a:pPr algn="ctr"/>
            <a:r>
              <a:rPr lang="en-GB" sz="6000" dirty="0"/>
              <a:t>Exploring academic texts</a:t>
            </a:r>
          </a:p>
        </p:txBody>
      </p:sp>
    </p:spTree>
    <p:extLst>
      <p:ext uri="{BB962C8B-B14F-4D97-AF65-F5344CB8AC3E}">
        <p14:creationId xmlns:p14="http://schemas.microsoft.com/office/powerpoint/2010/main" val="199101398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8B57C7-FA1B-8291-74B9-C4B6719B5D66}"/>
              </a:ext>
            </a:extLst>
          </p:cNvPr>
          <p:cNvSpPr>
            <a:spLocks noGrp="1"/>
          </p:cNvSpPr>
          <p:nvPr>
            <p:ph type="title"/>
          </p:nvPr>
        </p:nvSpPr>
        <p:spPr/>
        <p:txBody>
          <a:bodyPr/>
          <a:lstStyle/>
          <a:p>
            <a:r>
              <a:rPr lang="en-GB" dirty="0"/>
              <a:t>Peer reviewed articles </a:t>
            </a:r>
          </a:p>
        </p:txBody>
      </p:sp>
      <p:pic>
        <p:nvPicPr>
          <p:cNvPr id="5" name="Content Placeholder 4" descr="A magnifying glass over wooden cubes with people on them&#10;&#10;AI-generated content may be incorrect.">
            <a:hlinkClick r:id="rId3"/>
            <a:extLst>
              <a:ext uri="{FF2B5EF4-FFF2-40B4-BE49-F238E27FC236}">
                <a16:creationId xmlns:a16="http://schemas.microsoft.com/office/drawing/2014/main" id="{2D5AA5F8-0EE8-9A93-C76F-AE109D169F56}"/>
              </a:ext>
            </a:extLst>
          </p:cNvPr>
          <p:cNvPicPr>
            <a:picLocks noGrp="1" noChangeAspect="1"/>
          </p:cNvPicPr>
          <p:nvPr>
            <p:ph idx="1"/>
          </p:nvPr>
        </p:nvPicPr>
        <p:blipFill>
          <a:blip r:embed="rId4"/>
          <a:stretch>
            <a:fillRect/>
          </a:stretch>
        </p:blipFill>
        <p:spPr>
          <a:xfrm>
            <a:off x="3779838" y="2410457"/>
            <a:ext cx="7956550" cy="3497586"/>
          </a:xfrm>
          <a:prstGeom prst="rect">
            <a:avLst/>
          </a:prstGeom>
        </p:spPr>
      </p:pic>
      <p:sp>
        <p:nvSpPr>
          <p:cNvPr id="6" name="TextBox 5">
            <a:extLst>
              <a:ext uri="{FF2B5EF4-FFF2-40B4-BE49-F238E27FC236}">
                <a16:creationId xmlns:a16="http://schemas.microsoft.com/office/drawing/2014/main" id="{EDBA1BC3-4127-EF37-3698-A2171BD043B0}"/>
              </a:ext>
            </a:extLst>
          </p:cNvPr>
          <p:cNvSpPr txBox="1"/>
          <p:nvPr/>
        </p:nvSpPr>
        <p:spPr>
          <a:xfrm>
            <a:off x="455612" y="1380565"/>
            <a:ext cx="2474258" cy="4832092"/>
          </a:xfrm>
          <a:prstGeom prst="rect">
            <a:avLst/>
          </a:prstGeom>
          <a:noFill/>
        </p:spPr>
        <p:txBody>
          <a:bodyPr wrap="square" rtlCol="0">
            <a:spAutoFit/>
          </a:bodyPr>
          <a:lstStyle/>
          <a:p>
            <a:r>
              <a:rPr lang="en-GB" sz="2800" dirty="0">
                <a:solidFill>
                  <a:schemeClr val="bg1"/>
                </a:solidFill>
              </a:rPr>
              <a:t>UWTSD provides excellent info skills resources. </a:t>
            </a:r>
          </a:p>
          <a:p>
            <a:endParaRPr lang="en-GB" sz="2800" dirty="0">
              <a:solidFill>
                <a:schemeClr val="bg1"/>
              </a:solidFill>
            </a:endParaRPr>
          </a:p>
          <a:p>
            <a:r>
              <a:rPr lang="en-GB" sz="2800" dirty="0">
                <a:solidFill>
                  <a:schemeClr val="bg1"/>
                </a:solidFill>
              </a:rPr>
              <a:t>Let’s explore this resource together and complete lesson 5 as a whole group. </a:t>
            </a:r>
          </a:p>
        </p:txBody>
      </p:sp>
    </p:spTree>
    <p:extLst>
      <p:ext uri="{BB962C8B-B14F-4D97-AF65-F5344CB8AC3E}">
        <p14:creationId xmlns:p14="http://schemas.microsoft.com/office/powerpoint/2010/main" val="33046088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A3FCDF0-9BAA-42B9-E005-070F76ACE145}"/>
              </a:ext>
            </a:extLst>
          </p:cNvPr>
          <p:cNvSpPr>
            <a:spLocks noGrp="1"/>
          </p:cNvSpPr>
          <p:nvPr>
            <p:ph type="title"/>
          </p:nvPr>
        </p:nvSpPr>
        <p:spPr/>
        <p:txBody>
          <a:bodyPr/>
          <a:lstStyle/>
          <a:p>
            <a:endParaRPr lang="en-GB"/>
          </a:p>
        </p:txBody>
      </p:sp>
      <p:pic>
        <p:nvPicPr>
          <p:cNvPr id="9" name="Content Placeholder 8" descr="A close-up of a note&#10;&#10;AI-generated content may be incorrect.">
            <a:hlinkClick r:id="rId3"/>
            <a:extLst>
              <a:ext uri="{FF2B5EF4-FFF2-40B4-BE49-F238E27FC236}">
                <a16:creationId xmlns:a16="http://schemas.microsoft.com/office/drawing/2014/main" id="{332E3108-0B65-BB65-A1BD-A89499FE6F82}"/>
              </a:ext>
            </a:extLst>
          </p:cNvPr>
          <p:cNvPicPr>
            <a:picLocks noGrp="1" noChangeAspect="1"/>
          </p:cNvPicPr>
          <p:nvPr>
            <p:ph idx="1"/>
          </p:nvPr>
        </p:nvPicPr>
        <p:blipFill>
          <a:blip r:embed="rId4"/>
          <a:stretch>
            <a:fillRect/>
          </a:stretch>
        </p:blipFill>
        <p:spPr>
          <a:xfrm>
            <a:off x="4506660" y="365125"/>
            <a:ext cx="7106642" cy="3515216"/>
          </a:xfrm>
          <a:prstGeom prst="rect">
            <a:avLst/>
          </a:prstGeom>
        </p:spPr>
      </p:pic>
      <p:pic>
        <p:nvPicPr>
          <p:cNvPr id="7" name="Picture 6" descr="A qr code with dots&#10;&#10;AI-generated content may be incorrect.">
            <a:extLst>
              <a:ext uri="{FF2B5EF4-FFF2-40B4-BE49-F238E27FC236}">
                <a16:creationId xmlns:a16="http://schemas.microsoft.com/office/drawing/2014/main" id="{477F4DCD-C7CF-E043-4146-5E725EB525A4}"/>
              </a:ext>
            </a:extLst>
          </p:cNvPr>
          <p:cNvPicPr>
            <a:picLocks noChangeAspect="1"/>
          </p:cNvPicPr>
          <p:nvPr/>
        </p:nvPicPr>
        <p:blipFill>
          <a:blip r:embed="rId5"/>
          <a:stretch>
            <a:fillRect/>
          </a:stretch>
        </p:blipFill>
        <p:spPr>
          <a:xfrm>
            <a:off x="351934" y="365125"/>
            <a:ext cx="3927963" cy="3927963"/>
          </a:xfrm>
          <a:prstGeom prst="rect">
            <a:avLst/>
          </a:prstGeom>
        </p:spPr>
      </p:pic>
      <p:sp>
        <p:nvSpPr>
          <p:cNvPr id="10" name="TextBox 9">
            <a:extLst>
              <a:ext uri="{FF2B5EF4-FFF2-40B4-BE49-F238E27FC236}">
                <a16:creationId xmlns:a16="http://schemas.microsoft.com/office/drawing/2014/main" id="{9C81E9B4-0F02-0D83-8DDA-15A95B500748}"/>
              </a:ext>
            </a:extLst>
          </p:cNvPr>
          <p:cNvSpPr txBox="1"/>
          <p:nvPr/>
        </p:nvSpPr>
        <p:spPr>
          <a:xfrm>
            <a:off x="358219" y="4123764"/>
            <a:ext cx="8570259" cy="1384995"/>
          </a:xfrm>
          <a:prstGeom prst="rect">
            <a:avLst/>
          </a:prstGeom>
          <a:noFill/>
        </p:spPr>
        <p:txBody>
          <a:bodyPr wrap="square" rtlCol="0">
            <a:spAutoFit/>
          </a:bodyPr>
          <a:lstStyle/>
          <a:p>
            <a:r>
              <a:rPr lang="en-GB" sz="2800" dirty="0"/>
              <a:t>Explore lesson 6 independently or in small groups. </a:t>
            </a:r>
          </a:p>
          <a:p>
            <a:endParaRPr lang="en-GB" sz="2800" dirty="0"/>
          </a:p>
          <a:p>
            <a:r>
              <a:rPr lang="en-GB" sz="2800" dirty="0"/>
              <a:t>Complete the quiz and share with the group.  </a:t>
            </a:r>
          </a:p>
        </p:txBody>
      </p:sp>
    </p:spTree>
    <p:extLst>
      <p:ext uri="{BB962C8B-B14F-4D97-AF65-F5344CB8AC3E}">
        <p14:creationId xmlns:p14="http://schemas.microsoft.com/office/powerpoint/2010/main" val="33149615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15E7A-28FD-BD8F-48C5-BE5158A1039D}"/>
              </a:ext>
            </a:extLst>
          </p:cNvPr>
          <p:cNvSpPr>
            <a:spLocks noGrp="1"/>
          </p:cNvSpPr>
          <p:nvPr>
            <p:ph type="title"/>
          </p:nvPr>
        </p:nvSpPr>
        <p:spPr/>
        <p:txBody>
          <a:bodyPr/>
          <a:lstStyle/>
          <a:p>
            <a:r>
              <a:rPr lang="en-GB" dirty="0"/>
              <a:t>Share – how did your knowledge check go? </a:t>
            </a:r>
          </a:p>
        </p:txBody>
      </p:sp>
      <p:pic>
        <p:nvPicPr>
          <p:cNvPr id="5" name="Content Placeholder 4" descr="A black and white text&#10;&#10;AI-generated content may be incorrect.">
            <a:extLst>
              <a:ext uri="{FF2B5EF4-FFF2-40B4-BE49-F238E27FC236}">
                <a16:creationId xmlns:a16="http://schemas.microsoft.com/office/drawing/2014/main" id="{2D7858EB-C9B7-7AE0-C207-BBBA49650D4E}"/>
              </a:ext>
            </a:extLst>
          </p:cNvPr>
          <p:cNvPicPr>
            <a:picLocks noGrp="1" noChangeAspect="1"/>
          </p:cNvPicPr>
          <p:nvPr>
            <p:ph idx="1"/>
          </p:nvPr>
        </p:nvPicPr>
        <p:blipFill>
          <a:blip r:embed="rId2"/>
          <a:stretch>
            <a:fillRect/>
          </a:stretch>
        </p:blipFill>
        <p:spPr>
          <a:xfrm>
            <a:off x="591671" y="3159254"/>
            <a:ext cx="5883879" cy="1563349"/>
          </a:xfrm>
          <a:prstGeom prst="rect">
            <a:avLst/>
          </a:prstGeom>
        </p:spPr>
      </p:pic>
      <p:sp>
        <p:nvSpPr>
          <p:cNvPr id="6" name="TextBox 5">
            <a:extLst>
              <a:ext uri="{FF2B5EF4-FFF2-40B4-BE49-F238E27FC236}">
                <a16:creationId xmlns:a16="http://schemas.microsoft.com/office/drawing/2014/main" id="{18CBD092-05DE-E8AC-9C71-CC86012C861B}"/>
              </a:ext>
            </a:extLst>
          </p:cNvPr>
          <p:cNvSpPr txBox="1"/>
          <p:nvPr/>
        </p:nvSpPr>
        <p:spPr>
          <a:xfrm>
            <a:off x="6475551" y="3319486"/>
            <a:ext cx="5716450" cy="2246769"/>
          </a:xfrm>
          <a:prstGeom prst="rect">
            <a:avLst/>
          </a:prstGeom>
          <a:noFill/>
        </p:spPr>
        <p:txBody>
          <a:bodyPr wrap="square" rtlCol="0">
            <a:spAutoFit/>
          </a:bodyPr>
          <a:lstStyle/>
          <a:p>
            <a:pPr algn="ctr"/>
            <a:r>
              <a:rPr lang="en-GB" sz="2800" dirty="0"/>
              <a:t>Which questions were easy to answer? </a:t>
            </a:r>
          </a:p>
          <a:p>
            <a:pPr algn="ctr"/>
            <a:endParaRPr lang="en-GB" sz="2800" dirty="0"/>
          </a:p>
          <a:p>
            <a:pPr algn="ctr"/>
            <a:r>
              <a:rPr lang="en-GB" sz="2800" dirty="0"/>
              <a:t>Which questions were more challenging?</a:t>
            </a:r>
          </a:p>
        </p:txBody>
      </p:sp>
    </p:spTree>
    <p:extLst>
      <p:ext uri="{BB962C8B-B14F-4D97-AF65-F5344CB8AC3E}">
        <p14:creationId xmlns:p14="http://schemas.microsoft.com/office/powerpoint/2010/main" val="6643479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90012-AF9F-D722-E1B5-E2EAD647327D}"/>
              </a:ext>
            </a:extLst>
          </p:cNvPr>
          <p:cNvSpPr>
            <a:spLocks noGrp="1"/>
          </p:cNvSpPr>
          <p:nvPr>
            <p:ph type="title"/>
          </p:nvPr>
        </p:nvSpPr>
        <p:spPr>
          <a:xfrm>
            <a:off x="2871610" y="124374"/>
            <a:ext cx="9320390" cy="1325563"/>
          </a:xfrm>
        </p:spPr>
        <p:txBody>
          <a:bodyPr/>
          <a:lstStyle/>
          <a:p>
            <a:r>
              <a:rPr lang="en-GB" dirty="0"/>
              <a:t>The Anatomy of an Academic Abstract</a:t>
            </a:r>
          </a:p>
        </p:txBody>
      </p:sp>
      <p:sp>
        <p:nvSpPr>
          <p:cNvPr id="3" name="Content Placeholder 2">
            <a:extLst>
              <a:ext uri="{FF2B5EF4-FFF2-40B4-BE49-F238E27FC236}">
                <a16:creationId xmlns:a16="http://schemas.microsoft.com/office/drawing/2014/main" id="{E86F8AEF-0032-65A3-FB58-432DEB041E12}"/>
              </a:ext>
            </a:extLst>
          </p:cNvPr>
          <p:cNvSpPr>
            <a:spLocks noGrp="1"/>
          </p:cNvSpPr>
          <p:nvPr>
            <p:ph idx="1"/>
          </p:nvPr>
        </p:nvSpPr>
        <p:spPr>
          <a:xfrm>
            <a:off x="705178" y="1754983"/>
            <a:ext cx="3061836" cy="4667250"/>
          </a:xfrm>
        </p:spPr>
        <p:txBody>
          <a:bodyPr>
            <a:normAutofit/>
          </a:bodyPr>
          <a:lstStyle/>
          <a:p>
            <a:pPr marL="0" indent="0">
              <a:buNone/>
            </a:pPr>
            <a:r>
              <a:rPr lang="en-GB" sz="2400" dirty="0"/>
              <a:t>An </a:t>
            </a:r>
            <a:r>
              <a:rPr lang="en-GB" sz="2400" b="1" dirty="0"/>
              <a:t>abstract</a:t>
            </a:r>
            <a:r>
              <a:rPr lang="en-GB" sz="2400" dirty="0"/>
              <a:t> is a short summary of an academic article that allows readers to quickly understand what the research is about and whether it is relevant to their needs.</a:t>
            </a:r>
          </a:p>
          <a:p>
            <a:pPr marL="0" indent="0">
              <a:buNone/>
            </a:pPr>
            <a:endParaRPr lang="en-GB" sz="2400" dirty="0"/>
          </a:p>
          <a:p>
            <a:pPr marL="0" indent="0">
              <a:buNone/>
            </a:pPr>
            <a:r>
              <a:rPr lang="en-GB" sz="2400" dirty="0"/>
              <a:t>A well-written abstract usually contains the following elements:</a:t>
            </a:r>
          </a:p>
          <a:p>
            <a:endParaRPr lang="en-GB" sz="2400" dirty="0"/>
          </a:p>
        </p:txBody>
      </p:sp>
      <p:graphicFrame>
        <p:nvGraphicFramePr>
          <p:cNvPr id="4" name="Diagram 3">
            <a:extLst>
              <a:ext uri="{FF2B5EF4-FFF2-40B4-BE49-F238E27FC236}">
                <a16:creationId xmlns:a16="http://schemas.microsoft.com/office/drawing/2014/main" id="{57764988-5F1F-B481-E87D-10C001137126}"/>
              </a:ext>
            </a:extLst>
          </p:cNvPr>
          <p:cNvGraphicFramePr/>
          <p:nvPr>
            <p:extLst>
              <p:ext uri="{D42A27DB-BD31-4B8C-83A1-F6EECF244321}">
                <p14:modId xmlns:p14="http://schemas.microsoft.com/office/powerpoint/2010/main" val="3460841542"/>
              </p:ext>
            </p:extLst>
          </p:nvPr>
        </p:nvGraphicFramePr>
        <p:xfrm>
          <a:off x="4019061" y="1213339"/>
          <a:ext cx="7920892" cy="55919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413984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14E938-BE33-7CEC-9242-05BD8B994DE7}"/>
              </a:ext>
            </a:extLst>
          </p:cNvPr>
          <p:cNvSpPr>
            <a:spLocks noGrp="1"/>
          </p:cNvSpPr>
          <p:nvPr>
            <p:ph type="title"/>
          </p:nvPr>
        </p:nvSpPr>
        <p:spPr>
          <a:xfrm flipH="1">
            <a:off x="950259" y="1844422"/>
            <a:ext cx="2435442" cy="3749554"/>
          </a:xfrm>
        </p:spPr>
        <p:txBody>
          <a:bodyPr>
            <a:normAutofit/>
          </a:bodyPr>
          <a:lstStyle/>
          <a:p>
            <a:r>
              <a:rPr lang="en-GB" dirty="0"/>
              <a:t>How to read an abstract</a:t>
            </a:r>
          </a:p>
        </p:txBody>
      </p:sp>
      <p:sp>
        <p:nvSpPr>
          <p:cNvPr id="6" name="Content Placeholder 5">
            <a:extLst>
              <a:ext uri="{FF2B5EF4-FFF2-40B4-BE49-F238E27FC236}">
                <a16:creationId xmlns:a16="http://schemas.microsoft.com/office/drawing/2014/main" id="{F7ED2E06-AABA-C4DC-1712-D19F990A319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C0DE7B46-58A8-464A-777B-5C61C8F67F55}"/>
              </a:ext>
            </a:extLst>
          </p:cNvPr>
          <p:cNvPicPr>
            <a:picLocks noChangeAspect="1"/>
          </p:cNvPicPr>
          <p:nvPr/>
        </p:nvPicPr>
        <p:blipFill>
          <a:blip r:embed="rId2"/>
          <a:srcRect b="14141"/>
          <a:stretch>
            <a:fillRect/>
          </a:stretch>
        </p:blipFill>
        <p:spPr>
          <a:xfrm>
            <a:off x="3941513" y="155293"/>
            <a:ext cx="7013358" cy="6547414"/>
          </a:xfrm>
          <a:prstGeom prst="rect">
            <a:avLst/>
          </a:prstGeom>
        </p:spPr>
      </p:pic>
    </p:spTree>
    <p:extLst>
      <p:ext uri="{BB962C8B-B14F-4D97-AF65-F5344CB8AC3E}">
        <p14:creationId xmlns:p14="http://schemas.microsoft.com/office/powerpoint/2010/main" val="7355891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531987-B7D7-1911-3EDC-A31997ED0607}"/>
              </a:ext>
            </a:extLst>
          </p:cNvPr>
          <p:cNvSpPr>
            <a:spLocks noGrp="1"/>
          </p:cNvSpPr>
          <p:nvPr>
            <p:ph type="title"/>
          </p:nvPr>
        </p:nvSpPr>
        <p:spPr/>
        <p:txBody>
          <a:bodyPr/>
          <a:lstStyle/>
          <a:p>
            <a:r>
              <a:rPr lang="en-GB" dirty="0"/>
              <a:t>Navigate an abstract</a:t>
            </a:r>
          </a:p>
        </p:txBody>
      </p:sp>
      <p:sp>
        <p:nvSpPr>
          <p:cNvPr id="3" name="Content Placeholder 2">
            <a:extLst>
              <a:ext uri="{FF2B5EF4-FFF2-40B4-BE49-F238E27FC236}">
                <a16:creationId xmlns:a16="http://schemas.microsoft.com/office/drawing/2014/main" id="{587452B2-D64F-FA61-7693-CCEE3FDE1EB9}"/>
              </a:ext>
            </a:extLst>
          </p:cNvPr>
          <p:cNvSpPr>
            <a:spLocks noGrp="1"/>
          </p:cNvSpPr>
          <p:nvPr>
            <p:ph idx="1"/>
          </p:nvPr>
        </p:nvSpPr>
        <p:spPr>
          <a:xfrm>
            <a:off x="1740877" y="1999129"/>
            <a:ext cx="9995493" cy="2369857"/>
          </a:xfrm>
        </p:spPr>
        <p:txBody>
          <a:bodyPr>
            <a:normAutofit/>
          </a:bodyPr>
          <a:lstStyle/>
          <a:p>
            <a:pPr marL="0" indent="0">
              <a:buNone/>
            </a:pPr>
            <a:r>
              <a:rPr lang="en-GB" sz="3200" dirty="0"/>
              <a:t>Read the abstract in the </a:t>
            </a:r>
            <a:r>
              <a:rPr lang="en-GB" sz="3200" u="sng" dirty="0"/>
              <a:t>next slide</a:t>
            </a:r>
            <a:r>
              <a:rPr lang="en-GB" sz="3200" dirty="0"/>
              <a:t> and identify: </a:t>
            </a:r>
          </a:p>
          <a:p>
            <a:pPr lvl="2"/>
            <a:r>
              <a:rPr lang="en-GB" sz="3200" dirty="0"/>
              <a:t>the research aim, </a:t>
            </a:r>
          </a:p>
          <a:p>
            <a:pPr lvl="2"/>
            <a:r>
              <a:rPr lang="en-GB" sz="3200" dirty="0"/>
              <a:t>methods  </a:t>
            </a:r>
          </a:p>
          <a:p>
            <a:pPr lvl="2"/>
            <a:r>
              <a:rPr lang="en-GB" sz="3200" dirty="0"/>
              <a:t>conclusion of the article. </a:t>
            </a:r>
          </a:p>
        </p:txBody>
      </p:sp>
      <p:sp>
        <p:nvSpPr>
          <p:cNvPr id="4" name="Rectangle: Rounded Corners 3">
            <a:extLst>
              <a:ext uri="{FF2B5EF4-FFF2-40B4-BE49-F238E27FC236}">
                <a16:creationId xmlns:a16="http://schemas.microsoft.com/office/drawing/2014/main" id="{C236A24A-0803-4CCD-E15A-06517A30FDB9}"/>
              </a:ext>
            </a:extLst>
          </p:cNvPr>
          <p:cNvSpPr/>
          <p:nvPr/>
        </p:nvSpPr>
        <p:spPr>
          <a:xfrm>
            <a:off x="3182470" y="4823012"/>
            <a:ext cx="5827059" cy="1183341"/>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3200" dirty="0"/>
              <a:t>Work in pairs or independently </a:t>
            </a:r>
          </a:p>
        </p:txBody>
      </p:sp>
    </p:spTree>
    <p:extLst>
      <p:ext uri="{BB962C8B-B14F-4D97-AF65-F5344CB8AC3E}">
        <p14:creationId xmlns:p14="http://schemas.microsoft.com/office/powerpoint/2010/main" val="18815475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a:extLst>
              <a:ext uri="{FF2B5EF4-FFF2-40B4-BE49-F238E27FC236}">
                <a16:creationId xmlns:a16="http://schemas.microsoft.com/office/drawing/2014/main" id="{DC04376F-F982-D0CF-D132-64555E2C0C70}"/>
              </a:ext>
            </a:extLst>
          </p:cNvPr>
          <p:cNvSpPr>
            <a:spLocks noGrp="1"/>
          </p:cNvSpPr>
          <p:nvPr>
            <p:ph idx="1"/>
          </p:nvPr>
        </p:nvSpPr>
        <p:spPr>
          <a:xfrm>
            <a:off x="358219" y="304800"/>
            <a:ext cx="11481847" cy="5432612"/>
          </a:xfrm>
        </p:spPr>
        <p:txBody>
          <a:bodyPr>
            <a:normAutofit fontScale="40000" lnSpcReduction="20000"/>
          </a:bodyPr>
          <a:lstStyle/>
          <a:p>
            <a:pPr marL="0" indent="0">
              <a:buNone/>
            </a:pPr>
            <a:r>
              <a:rPr lang="en-GB" sz="6000" b="1" dirty="0"/>
              <a:t>Abstract</a:t>
            </a:r>
            <a:r>
              <a:rPr lang="en-GB" b="1" dirty="0"/>
              <a:t>:</a:t>
            </a:r>
            <a:endParaRPr lang="en-GB" dirty="0"/>
          </a:p>
          <a:p>
            <a:pPr marL="0" indent="0">
              <a:lnSpc>
                <a:spcPct val="160000"/>
              </a:lnSpc>
              <a:buNone/>
            </a:pPr>
            <a:r>
              <a:rPr lang="en-GB" sz="4200" dirty="0">
                <a:latin typeface="Arial" panose="020B0604020202020204" pitchFamily="34" charset="0"/>
                <a:cs typeface="Arial" panose="020B0604020202020204" pitchFamily="34" charset="0"/>
              </a:rPr>
              <a:t>The aim of this study was to study the correlation of television viewing with positive and negative health in youth. The present cross-sectional study comprised a total of 680 children and adolescents aged 6-17.9 (46% girls) representative of the province of Cadiz (south Spain). We used the Health </a:t>
            </a:r>
            <a:r>
              <a:rPr lang="en-GB" sz="4200" dirty="0" err="1">
                <a:latin typeface="Arial" panose="020B0604020202020204" pitchFamily="34" charset="0"/>
                <a:cs typeface="Arial" panose="020B0604020202020204" pitchFamily="34" charset="0"/>
              </a:rPr>
              <a:t>Behavior</a:t>
            </a:r>
            <a:r>
              <a:rPr lang="en-GB" sz="4200" dirty="0">
                <a:latin typeface="Arial" panose="020B0604020202020204" pitchFamily="34" charset="0"/>
                <a:cs typeface="Arial" panose="020B0604020202020204" pitchFamily="34" charset="0"/>
              </a:rPr>
              <a:t> in School-aged Children questionnaire to assess television viewing, positive and negative health. It was found that correlations between television viewing &gt;2 hours and several outcomes were inconsistent. No effects were found for quality of family relationships, quality of peer relationships, perceived academic performance and health risk </a:t>
            </a:r>
            <a:r>
              <a:rPr lang="en-GB" sz="4200" dirty="0" err="1">
                <a:latin typeface="Arial" panose="020B0604020202020204" pitchFamily="34" charset="0"/>
                <a:cs typeface="Arial" panose="020B0604020202020204" pitchFamily="34" charset="0"/>
              </a:rPr>
              <a:t>behaviors</a:t>
            </a:r>
            <a:r>
              <a:rPr lang="en-GB" sz="4200" dirty="0">
                <a:latin typeface="Arial" panose="020B0604020202020204" pitchFamily="34" charset="0"/>
                <a:cs typeface="Arial" panose="020B0604020202020204" pitchFamily="34" charset="0"/>
              </a:rPr>
              <a:t> in children, or with perceived excellent health status, excellent life satisfaction, quality of peer relationships, perceived academic performance and health risk </a:t>
            </a:r>
            <a:r>
              <a:rPr lang="en-GB" sz="4200" dirty="0" err="1">
                <a:latin typeface="Arial" panose="020B0604020202020204" pitchFamily="34" charset="0"/>
                <a:cs typeface="Arial" panose="020B0604020202020204" pitchFamily="34" charset="0"/>
              </a:rPr>
              <a:t>behaviors</a:t>
            </a:r>
            <a:r>
              <a:rPr lang="en-GB" sz="4200" dirty="0">
                <a:latin typeface="Arial" panose="020B0604020202020204" pitchFamily="34" charset="0"/>
                <a:cs typeface="Arial" panose="020B0604020202020204" pitchFamily="34" charset="0"/>
              </a:rPr>
              <a:t> in adolescents. However viewing &gt;2 hours of television was correlated with lower quality family relations in adolescents, and lower perceived excellent health status, lower life satisfaction and higher health complaints index in children. Correction for multiple comparisons would render all television relationships as non-significant. Our results suggest that negative television influences on children and adolescents are minimal. However excessive television viewing may be symptomatic of other underlying mental health problems for some children.</a:t>
            </a:r>
          </a:p>
          <a:p>
            <a:endParaRPr lang="en-GB" dirty="0"/>
          </a:p>
        </p:txBody>
      </p:sp>
    </p:spTree>
    <p:extLst>
      <p:ext uri="{BB962C8B-B14F-4D97-AF65-F5344CB8AC3E}">
        <p14:creationId xmlns:p14="http://schemas.microsoft.com/office/powerpoint/2010/main" val="12431489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B3BD86-1B14-6AF1-09B8-8FAC4B7445DC}"/>
              </a:ext>
            </a:extLst>
          </p:cNvPr>
          <p:cNvSpPr>
            <a:spLocks noGrp="1"/>
          </p:cNvSpPr>
          <p:nvPr>
            <p:ph type="title"/>
          </p:nvPr>
        </p:nvSpPr>
        <p:spPr/>
        <p:txBody>
          <a:bodyPr>
            <a:normAutofit/>
          </a:bodyPr>
          <a:lstStyle/>
          <a:p>
            <a:r>
              <a:rPr lang="en-GB" sz="4800" dirty="0"/>
              <a:t>What did you identify?</a:t>
            </a:r>
          </a:p>
        </p:txBody>
      </p:sp>
      <p:graphicFrame>
        <p:nvGraphicFramePr>
          <p:cNvPr id="4" name="Diagram 3">
            <a:extLst>
              <a:ext uri="{FF2B5EF4-FFF2-40B4-BE49-F238E27FC236}">
                <a16:creationId xmlns:a16="http://schemas.microsoft.com/office/drawing/2014/main" id="{29576D74-C687-3BE1-8FE8-0FA19A31E384}"/>
              </a:ext>
            </a:extLst>
          </p:cNvPr>
          <p:cNvGraphicFramePr/>
          <p:nvPr>
            <p:extLst>
              <p:ext uri="{D42A27DB-BD31-4B8C-83A1-F6EECF244321}">
                <p14:modId xmlns:p14="http://schemas.microsoft.com/office/powerpoint/2010/main" val="2211850012"/>
              </p:ext>
            </p:extLst>
          </p:nvPr>
        </p:nvGraphicFramePr>
        <p:xfrm>
          <a:off x="1592384" y="1228135"/>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600115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30B77B1-BBBB-438B-5F7B-F0B56C0F8FF9}"/>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63EF126-0A7F-9956-451E-2E8471BBC0DF}"/>
              </a:ext>
            </a:extLst>
          </p:cNvPr>
          <p:cNvSpPr>
            <a:spLocks noGrp="1"/>
          </p:cNvSpPr>
          <p:nvPr>
            <p:ph type="title"/>
          </p:nvPr>
        </p:nvSpPr>
        <p:spPr>
          <a:xfrm>
            <a:off x="355076" y="2103437"/>
            <a:ext cx="11481847" cy="1325563"/>
          </a:xfrm>
        </p:spPr>
        <p:txBody>
          <a:bodyPr>
            <a:normAutofit fontScale="90000"/>
          </a:bodyPr>
          <a:lstStyle/>
          <a:p>
            <a:pPr algn="ctr"/>
            <a:r>
              <a:rPr lang="en-GB" sz="6000" dirty="0"/>
              <a:t>Evaluating and linking methods to conclusions </a:t>
            </a:r>
          </a:p>
        </p:txBody>
      </p:sp>
    </p:spTree>
    <p:extLst>
      <p:ext uri="{BB962C8B-B14F-4D97-AF65-F5344CB8AC3E}">
        <p14:creationId xmlns:p14="http://schemas.microsoft.com/office/powerpoint/2010/main" val="326280620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E7FEF5C-05B6-0D7C-4719-553E56D2DA0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D49FB65-A73E-AE51-36DA-04BCCDB53CC0}"/>
              </a:ext>
            </a:extLst>
          </p:cNvPr>
          <p:cNvSpPr>
            <a:spLocks noGrp="1"/>
          </p:cNvSpPr>
          <p:nvPr>
            <p:ph type="title"/>
          </p:nvPr>
        </p:nvSpPr>
        <p:spPr/>
        <p:txBody>
          <a:bodyPr/>
          <a:lstStyle/>
          <a:p>
            <a:r>
              <a:rPr lang="en-GB" dirty="0"/>
              <a:t>Critical Analysis - Validity</a:t>
            </a:r>
          </a:p>
        </p:txBody>
      </p:sp>
      <p:sp>
        <p:nvSpPr>
          <p:cNvPr id="3" name="Content Placeholder 2">
            <a:extLst>
              <a:ext uri="{FF2B5EF4-FFF2-40B4-BE49-F238E27FC236}">
                <a16:creationId xmlns:a16="http://schemas.microsoft.com/office/drawing/2014/main" id="{91DF35BE-4EC6-CC3A-8F60-B4DE9E071A37}"/>
              </a:ext>
            </a:extLst>
          </p:cNvPr>
          <p:cNvSpPr>
            <a:spLocks noGrp="1"/>
          </p:cNvSpPr>
          <p:nvPr>
            <p:ph idx="1"/>
          </p:nvPr>
        </p:nvSpPr>
        <p:spPr>
          <a:xfrm>
            <a:off x="358219" y="1452282"/>
            <a:ext cx="11481847" cy="3949277"/>
          </a:xfrm>
        </p:spPr>
        <p:txBody>
          <a:bodyPr>
            <a:noAutofit/>
          </a:bodyPr>
          <a:lstStyle/>
          <a:p>
            <a:pPr marL="0" indent="0">
              <a:buNone/>
            </a:pPr>
            <a:r>
              <a:rPr lang="en-GB" sz="2400" b="1" dirty="0"/>
              <a:t>Ensuring Validity </a:t>
            </a:r>
          </a:p>
          <a:p>
            <a:pPr marL="0" indent="0">
              <a:buNone/>
            </a:pPr>
            <a:r>
              <a:rPr lang="en-GB" sz="2400" dirty="0"/>
              <a:t>When completing research, it is important we evaluate validity. This means making sure that the research methods and research questions accurately measure what the researcher wants to find out.</a:t>
            </a:r>
          </a:p>
          <a:p>
            <a:pPr marL="0" indent="0">
              <a:buNone/>
            </a:pPr>
            <a:r>
              <a:rPr lang="en-GB" sz="2400" dirty="0"/>
              <a:t>Invalid research may present misleading data, findings or conclusions. </a:t>
            </a:r>
          </a:p>
          <a:p>
            <a:endParaRPr lang="en-GB" sz="2000" dirty="0"/>
          </a:p>
        </p:txBody>
      </p:sp>
      <p:sp>
        <p:nvSpPr>
          <p:cNvPr id="5" name="TextBox 4">
            <a:extLst>
              <a:ext uri="{FF2B5EF4-FFF2-40B4-BE49-F238E27FC236}">
                <a16:creationId xmlns:a16="http://schemas.microsoft.com/office/drawing/2014/main" id="{DCFB0B51-12FE-2E14-70A3-E80D856BAA02}"/>
              </a:ext>
            </a:extLst>
          </p:cNvPr>
          <p:cNvSpPr txBox="1"/>
          <p:nvPr/>
        </p:nvSpPr>
        <p:spPr>
          <a:xfrm>
            <a:off x="663387" y="3751730"/>
            <a:ext cx="7960659" cy="1846659"/>
          </a:xfrm>
          <a:prstGeom prst="rect">
            <a:avLst/>
          </a:prstGeom>
          <a:noFill/>
        </p:spPr>
        <p:txBody>
          <a:bodyPr wrap="square">
            <a:spAutoFit/>
          </a:bodyPr>
          <a:lstStyle/>
          <a:p>
            <a:pPr marL="0" indent="0">
              <a:buNone/>
            </a:pPr>
            <a:r>
              <a:rPr lang="en-GB" sz="2400" dirty="0"/>
              <a:t>To evaluate validity, you should consider the article has:</a:t>
            </a:r>
          </a:p>
          <a:p>
            <a:pPr marL="342900" indent="-342900">
              <a:buFont typeface="Wingdings" panose="05000000000000000000" pitchFamily="2" charset="2"/>
              <a:buChar char="§"/>
            </a:pPr>
            <a:r>
              <a:rPr lang="en-GB" sz="2400" dirty="0"/>
              <a:t>Clear research aims and questions. </a:t>
            </a:r>
          </a:p>
          <a:p>
            <a:pPr marL="342900" indent="-342900">
              <a:buFont typeface="Wingdings" panose="05000000000000000000" pitchFamily="2" charset="2"/>
              <a:buChar char="§"/>
            </a:pPr>
            <a:r>
              <a:rPr lang="en-GB" sz="2400" dirty="0"/>
              <a:t>Appropriate and consistent research methods</a:t>
            </a:r>
          </a:p>
          <a:p>
            <a:pPr marL="342900" indent="-342900">
              <a:buFont typeface="Wingdings" panose="05000000000000000000" pitchFamily="2" charset="2"/>
              <a:buChar char="§"/>
            </a:pPr>
            <a:r>
              <a:rPr lang="en-GB" sz="2400" dirty="0"/>
              <a:t>Acknowledged their limitations.</a:t>
            </a:r>
          </a:p>
          <a:p>
            <a:pPr marL="285750" indent="-285750">
              <a:buFontTx/>
              <a:buChar char="-"/>
            </a:pPr>
            <a:endParaRPr lang="en-GB" sz="1800" dirty="0"/>
          </a:p>
        </p:txBody>
      </p:sp>
      <p:pic>
        <p:nvPicPr>
          <p:cNvPr id="8" name="Picture 7" descr="Casual woman writing on notepad">
            <a:extLst>
              <a:ext uri="{FF2B5EF4-FFF2-40B4-BE49-F238E27FC236}">
                <a16:creationId xmlns:a16="http://schemas.microsoft.com/office/drawing/2014/main" id="{962069DC-65B1-69C6-5FF8-06922F91BA43}"/>
              </a:ext>
            </a:extLst>
          </p:cNvPr>
          <p:cNvPicPr>
            <a:picLocks noChangeAspect="1"/>
          </p:cNvPicPr>
          <p:nvPr/>
        </p:nvPicPr>
        <p:blipFill>
          <a:blip r:embed="rId3"/>
          <a:stretch>
            <a:fillRect/>
          </a:stretch>
        </p:blipFill>
        <p:spPr>
          <a:xfrm>
            <a:off x="10569177" y="3110683"/>
            <a:ext cx="614002" cy="2173624"/>
          </a:xfrm>
          <a:prstGeom prst="rect">
            <a:avLst/>
          </a:prstGeom>
        </p:spPr>
      </p:pic>
      <p:pic>
        <p:nvPicPr>
          <p:cNvPr id="10" name="Picture 9" descr="Business woman writing on notepad">
            <a:extLst>
              <a:ext uri="{FF2B5EF4-FFF2-40B4-BE49-F238E27FC236}">
                <a16:creationId xmlns:a16="http://schemas.microsoft.com/office/drawing/2014/main" id="{D47B6103-8EC7-796B-1E53-3668470F9179}"/>
              </a:ext>
            </a:extLst>
          </p:cNvPr>
          <p:cNvPicPr>
            <a:picLocks noChangeAspect="1"/>
          </p:cNvPicPr>
          <p:nvPr/>
        </p:nvPicPr>
        <p:blipFill>
          <a:blip r:embed="rId4"/>
          <a:stretch>
            <a:fillRect/>
          </a:stretch>
        </p:blipFill>
        <p:spPr>
          <a:xfrm>
            <a:off x="11336720" y="3359685"/>
            <a:ext cx="749228" cy="2173624"/>
          </a:xfrm>
          <a:prstGeom prst="rect">
            <a:avLst/>
          </a:prstGeom>
        </p:spPr>
      </p:pic>
      <p:pic>
        <p:nvPicPr>
          <p:cNvPr id="12" name="Picture 11" descr="Businessman taking notes">
            <a:extLst>
              <a:ext uri="{FF2B5EF4-FFF2-40B4-BE49-F238E27FC236}">
                <a16:creationId xmlns:a16="http://schemas.microsoft.com/office/drawing/2014/main" id="{F5E3A00E-161E-BF7A-2112-29399BE5F8E0}"/>
              </a:ext>
            </a:extLst>
          </p:cNvPr>
          <p:cNvPicPr>
            <a:picLocks noChangeAspect="1"/>
          </p:cNvPicPr>
          <p:nvPr/>
        </p:nvPicPr>
        <p:blipFill>
          <a:blip r:embed="rId5"/>
          <a:stretch>
            <a:fillRect/>
          </a:stretch>
        </p:blipFill>
        <p:spPr>
          <a:xfrm>
            <a:off x="9544543" y="3110683"/>
            <a:ext cx="793552" cy="2173624"/>
          </a:xfrm>
          <a:prstGeom prst="rect">
            <a:avLst/>
          </a:prstGeom>
        </p:spPr>
      </p:pic>
    </p:spTree>
    <p:extLst>
      <p:ext uri="{BB962C8B-B14F-4D97-AF65-F5344CB8AC3E}">
        <p14:creationId xmlns:p14="http://schemas.microsoft.com/office/powerpoint/2010/main" val="136600396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D9448E-AFD4-5DD8-87FD-7C102B144B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A7AA82-794A-7C63-D33A-ABECE82397AA}"/>
              </a:ext>
            </a:extLst>
          </p:cNvPr>
          <p:cNvSpPr>
            <a:spLocks noGrp="1"/>
          </p:cNvSpPr>
          <p:nvPr>
            <p:ph type="title"/>
          </p:nvPr>
        </p:nvSpPr>
        <p:spPr/>
        <p:txBody>
          <a:bodyPr/>
          <a:lstStyle/>
          <a:p>
            <a:r>
              <a:rPr lang="en-GB" dirty="0"/>
              <a:t>Critical evaluation - Reliability</a:t>
            </a:r>
          </a:p>
        </p:txBody>
      </p:sp>
      <p:sp>
        <p:nvSpPr>
          <p:cNvPr id="3" name="Content Placeholder 2">
            <a:extLst>
              <a:ext uri="{FF2B5EF4-FFF2-40B4-BE49-F238E27FC236}">
                <a16:creationId xmlns:a16="http://schemas.microsoft.com/office/drawing/2014/main" id="{F51DC7C2-38D9-5922-7ED4-2D4F1D61B14A}"/>
              </a:ext>
            </a:extLst>
          </p:cNvPr>
          <p:cNvSpPr>
            <a:spLocks noGrp="1"/>
          </p:cNvSpPr>
          <p:nvPr>
            <p:ph idx="1"/>
          </p:nvPr>
        </p:nvSpPr>
        <p:spPr>
          <a:xfrm>
            <a:off x="3341077" y="1825625"/>
            <a:ext cx="8395293" cy="4667250"/>
          </a:xfrm>
        </p:spPr>
        <p:txBody>
          <a:bodyPr>
            <a:normAutofit/>
          </a:bodyPr>
          <a:lstStyle/>
          <a:p>
            <a:pPr marL="0" indent="0">
              <a:buNone/>
            </a:pPr>
            <a:r>
              <a:rPr lang="en-GB" dirty="0"/>
              <a:t>If a reader is to trust your findings and conclusions, they must consider your research to be reliable. When considering reliability, a useful question to ask is: if we repeated this study again would we get the same results, findings and conclusions? </a:t>
            </a:r>
          </a:p>
          <a:p>
            <a:pPr marL="0" indent="0">
              <a:buNone/>
            </a:pPr>
            <a:r>
              <a:rPr lang="en-GB" dirty="0"/>
              <a:t>An unreliable research study may occur if:</a:t>
            </a:r>
          </a:p>
          <a:p>
            <a:pPr>
              <a:buFontTx/>
              <a:buChar char="-"/>
            </a:pPr>
            <a:r>
              <a:rPr lang="en-GB" dirty="0"/>
              <a:t>their questions are unclear when asked in a questionnaire or interview. </a:t>
            </a:r>
          </a:p>
          <a:p>
            <a:pPr>
              <a:buFontTx/>
              <a:buChar char="-"/>
            </a:pPr>
            <a:r>
              <a:rPr lang="en-GB" dirty="0"/>
              <a:t>Inconsistent processes can also lead to a study becoming unreliable. </a:t>
            </a:r>
          </a:p>
          <a:p>
            <a:endParaRPr lang="en-GB" dirty="0"/>
          </a:p>
        </p:txBody>
      </p:sp>
      <p:pic>
        <p:nvPicPr>
          <p:cNvPr id="4" name="Picture 3" descr="Casual woman writing on notepad">
            <a:extLst>
              <a:ext uri="{FF2B5EF4-FFF2-40B4-BE49-F238E27FC236}">
                <a16:creationId xmlns:a16="http://schemas.microsoft.com/office/drawing/2014/main" id="{66D06142-25D5-06D2-A4D7-961FF3B32234}"/>
              </a:ext>
            </a:extLst>
          </p:cNvPr>
          <p:cNvPicPr>
            <a:picLocks noChangeAspect="1"/>
          </p:cNvPicPr>
          <p:nvPr/>
        </p:nvPicPr>
        <p:blipFill>
          <a:blip r:embed="rId2"/>
          <a:stretch>
            <a:fillRect/>
          </a:stretch>
        </p:blipFill>
        <p:spPr>
          <a:xfrm flipH="1">
            <a:off x="453181" y="3967200"/>
            <a:ext cx="621912" cy="2173624"/>
          </a:xfrm>
          <a:prstGeom prst="rect">
            <a:avLst/>
          </a:prstGeom>
        </p:spPr>
      </p:pic>
      <p:pic>
        <p:nvPicPr>
          <p:cNvPr id="5" name="Picture 4" descr="Business woman writing on notepad">
            <a:extLst>
              <a:ext uri="{FF2B5EF4-FFF2-40B4-BE49-F238E27FC236}">
                <a16:creationId xmlns:a16="http://schemas.microsoft.com/office/drawing/2014/main" id="{C9B5659F-8F62-4FB8-F7F1-D84F9C98726D}"/>
              </a:ext>
            </a:extLst>
          </p:cNvPr>
          <p:cNvPicPr>
            <a:picLocks noChangeAspect="1"/>
          </p:cNvPicPr>
          <p:nvPr/>
        </p:nvPicPr>
        <p:blipFill>
          <a:blip r:embed="rId3"/>
          <a:stretch>
            <a:fillRect/>
          </a:stretch>
        </p:blipFill>
        <p:spPr>
          <a:xfrm flipH="1">
            <a:off x="1151637" y="3480706"/>
            <a:ext cx="758880" cy="2173624"/>
          </a:xfrm>
          <a:prstGeom prst="rect">
            <a:avLst/>
          </a:prstGeom>
        </p:spPr>
      </p:pic>
      <p:pic>
        <p:nvPicPr>
          <p:cNvPr id="6" name="Picture 5" descr="Businessman taking notes">
            <a:extLst>
              <a:ext uri="{FF2B5EF4-FFF2-40B4-BE49-F238E27FC236}">
                <a16:creationId xmlns:a16="http://schemas.microsoft.com/office/drawing/2014/main" id="{83F46556-0E20-8B1F-8403-C6779187309C}"/>
              </a:ext>
            </a:extLst>
          </p:cNvPr>
          <p:cNvPicPr>
            <a:picLocks noChangeAspect="1"/>
          </p:cNvPicPr>
          <p:nvPr/>
        </p:nvPicPr>
        <p:blipFill>
          <a:blip r:embed="rId4"/>
          <a:stretch>
            <a:fillRect/>
          </a:stretch>
        </p:blipFill>
        <p:spPr>
          <a:xfrm flipH="1">
            <a:off x="2063605" y="3747564"/>
            <a:ext cx="803775" cy="2173624"/>
          </a:xfrm>
          <a:prstGeom prst="rect">
            <a:avLst/>
          </a:prstGeom>
        </p:spPr>
      </p:pic>
    </p:spTree>
    <p:extLst>
      <p:ext uri="{BB962C8B-B14F-4D97-AF65-F5344CB8AC3E}">
        <p14:creationId xmlns:p14="http://schemas.microsoft.com/office/powerpoint/2010/main" val="23986955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3E7F39-72CC-DD81-A0B9-AC554BCC21E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5E3E0F05-FAC4-3B91-0270-D3CC8EFB8C36}"/>
              </a:ext>
            </a:extLst>
          </p:cNvPr>
          <p:cNvSpPr>
            <a:spLocks noGrp="1"/>
          </p:cNvSpPr>
          <p:nvPr>
            <p:ph type="title"/>
          </p:nvPr>
        </p:nvSpPr>
        <p:spPr>
          <a:xfrm>
            <a:off x="0" y="797859"/>
            <a:ext cx="11594969" cy="1325563"/>
          </a:xfrm>
        </p:spPr>
        <p:txBody>
          <a:bodyPr/>
          <a:lstStyle/>
          <a:p>
            <a:r>
              <a:rPr lang="en-GB" dirty="0"/>
              <a:t>Working in pairs or small groups. </a:t>
            </a:r>
          </a:p>
        </p:txBody>
      </p:sp>
      <p:sp>
        <p:nvSpPr>
          <p:cNvPr id="5" name="Content Placeholder 4">
            <a:extLst>
              <a:ext uri="{FF2B5EF4-FFF2-40B4-BE49-F238E27FC236}">
                <a16:creationId xmlns:a16="http://schemas.microsoft.com/office/drawing/2014/main" id="{994C1044-6F78-5AC0-F51F-28E93CEB02BA}"/>
              </a:ext>
            </a:extLst>
          </p:cNvPr>
          <p:cNvSpPr>
            <a:spLocks noGrp="1"/>
          </p:cNvSpPr>
          <p:nvPr>
            <p:ph idx="1"/>
          </p:nvPr>
        </p:nvSpPr>
        <p:spPr>
          <a:xfrm>
            <a:off x="0" y="1882405"/>
            <a:ext cx="11594969" cy="686527"/>
          </a:xfrm>
        </p:spPr>
        <p:txBody>
          <a:bodyPr/>
          <a:lstStyle/>
          <a:p>
            <a:pPr marL="0" indent="0">
              <a:buNone/>
            </a:pPr>
            <a:r>
              <a:rPr lang="en-GB" dirty="0"/>
              <a:t>Choose an article to evaluate from the example folder. </a:t>
            </a:r>
          </a:p>
        </p:txBody>
      </p:sp>
      <p:pic>
        <p:nvPicPr>
          <p:cNvPr id="7" name="Picture 6" descr="A screenshot of a document&#10;&#10;AI-generated content may be incorrect.">
            <a:extLst>
              <a:ext uri="{FF2B5EF4-FFF2-40B4-BE49-F238E27FC236}">
                <a16:creationId xmlns:a16="http://schemas.microsoft.com/office/drawing/2014/main" id="{42B884B3-634B-BD83-8B24-ADF5A4C7F4E5}"/>
              </a:ext>
            </a:extLst>
          </p:cNvPr>
          <p:cNvPicPr>
            <a:picLocks noChangeAspect="1"/>
          </p:cNvPicPr>
          <p:nvPr/>
        </p:nvPicPr>
        <p:blipFill>
          <a:blip r:embed="rId3"/>
          <a:stretch>
            <a:fillRect/>
          </a:stretch>
        </p:blipFill>
        <p:spPr>
          <a:xfrm>
            <a:off x="234875" y="2568932"/>
            <a:ext cx="3854443" cy="2492188"/>
          </a:xfrm>
          <a:prstGeom prst="rect">
            <a:avLst/>
          </a:prstGeom>
        </p:spPr>
      </p:pic>
      <p:sp>
        <p:nvSpPr>
          <p:cNvPr id="8" name="Rectangle: Rounded Corners 7">
            <a:extLst>
              <a:ext uri="{FF2B5EF4-FFF2-40B4-BE49-F238E27FC236}">
                <a16:creationId xmlns:a16="http://schemas.microsoft.com/office/drawing/2014/main" id="{9195B1D1-F9EF-41FD-7D6D-F02D02FC5771}"/>
              </a:ext>
            </a:extLst>
          </p:cNvPr>
          <p:cNvSpPr/>
          <p:nvPr/>
        </p:nvSpPr>
        <p:spPr>
          <a:xfrm>
            <a:off x="4500282" y="2568933"/>
            <a:ext cx="7456843" cy="249218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Evaluate the reliability and validity of the chosen article. </a:t>
            </a:r>
          </a:p>
          <a:p>
            <a:pPr algn="ctr"/>
            <a:endParaRPr lang="en-GB" sz="2400" dirty="0"/>
          </a:p>
          <a:p>
            <a:r>
              <a:rPr lang="en-GB" sz="2400" dirty="0"/>
              <a:t>Remember to look at: </a:t>
            </a:r>
          </a:p>
          <a:p>
            <a:pPr marL="2114550" lvl="4" indent="-285750">
              <a:buFont typeface="Arial" panose="020B0604020202020204" pitchFamily="34" charset="0"/>
              <a:buChar char="•"/>
            </a:pPr>
            <a:r>
              <a:rPr lang="en-GB" sz="2400" dirty="0"/>
              <a:t>Research aims</a:t>
            </a:r>
          </a:p>
          <a:p>
            <a:pPr marL="2114550" lvl="4" indent="-285750">
              <a:buFont typeface="Arial" panose="020B0604020202020204" pitchFamily="34" charset="0"/>
              <a:buChar char="•"/>
            </a:pPr>
            <a:r>
              <a:rPr lang="en-GB" sz="2400" dirty="0"/>
              <a:t>Method</a:t>
            </a:r>
          </a:p>
          <a:p>
            <a:pPr marL="2114550" lvl="4" indent="-285750">
              <a:buFont typeface="Arial" panose="020B0604020202020204" pitchFamily="34" charset="0"/>
              <a:buChar char="•"/>
            </a:pPr>
            <a:r>
              <a:rPr lang="en-GB" sz="2400" dirty="0"/>
              <a:t>Conclusion </a:t>
            </a:r>
          </a:p>
        </p:txBody>
      </p:sp>
      <p:sp>
        <p:nvSpPr>
          <p:cNvPr id="9" name="Rectangle: Rounded Corners 8">
            <a:extLst>
              <a:ext uri="{FF2B5EF4-FFF2-40B4-BE49-F238E27FC236}">
                <a16:creationId xmlns:a16="http://schemas.microsoft.com/office/drawing/2014/main" id="{4C2ED9AA-C873-FB0A-11CB-B32B1D8FA456}"/>
              </a:ext>
            </a:extLst>
          </p:cNvPr>
          <p:cNvSpPr/>
          <p:nvPr/>
        </p:nvSpPr>
        <p:spPr>
          <a:xfrm>
            <a:off x="3784899" y="5693653"/>
            <a:ext cx="5484607" cy="84268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u="sng" dirty="0"/>
              <a:t>Post</a:t>
            </a:r>
            <a:r>
              <a:rPr lang="en-GB" sz="2400" dirty="0"/>
              <a:t> your evaluation on the class Padlet. </a:t>
            </a:r>
          </a:p>
        </p:txBody>
      </p:sp>
      <p:pic>
        <p:nvPicPr>
          <p:cNvPr id="11" name="Picture 10" descr="A qr code with a paper crane&#10;&#10;AI-generated content may be incorrect.">
            <a:extLst>
              <a:ext uri="{FF2B5EF4-FFF2-40B4-BE49-F238E27FC236}">
                <a16:creationId xmlns:a16="http://schemas.microsoft.com/office/drawing/2014/main" id="{01DB1CE1-DF0B-6704-C7F6-247456856531}"/>
              </a:ext>
            </a:extLst>
          </p:cNvPr>
          <p:cNvPicPr>
            <a:picLocks noChangeAspect="1"/>
          </p:cNvPicPr>
          <p:nvPr/>
        </p:nvPicPr>
        <p:blipFill>
          <a:blip r:embed="rId4"/>
          <a:stretch>
            <a:fillRect/>
          </a:stretch>
        </p:blipFill>
        <p:spPr>
          <a:xfrm>
            <a:off x="9269506" y="4044148"/>
            <a:ext cx="2687619" cy="2687619"/>
          </a:xfrm>
          <a:prstGeom prst="rect">
            <a:avLst/>
          </a:prstGeom>
        </p:spPr>
      </p:pic>
    </p:spTree>
    <p:extLst>
      <p:ext uri="{BB962C8B-B14F-4D97-AF65-F5344CB8AC3E}">
        <p14:creationId xmlns:p14="http://schemas.microsoft.com/office/powerpoint/2010/main" val="19806350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DED7F01-2CB1-E1B7-4DAD-3C89A735B585}"/>
            </a:ext>
          </a:extLst>
        </p:cNvPr>
        <p:cNvGrpSpPr/>
        <p:nvPr/>
      </p:nvGrpSpPr>
      <p:grpSpPr>
        <a:xfrm>
          <a:off x="0" y="0"/>
          <a:ext cx="0" cy="0"/>
          <a:chOff x="0" y="0"/>
          <a:chExt cx="0" cy="0"/>
        </a:xfrm>
      </p:grpSpPr>
      <p:sp>
        <p:nvSpPr>
          <p:cNvPr id="4" name="Title 3">
            <a:extLst>
              <a:ext uri="{FF2B5EF4-FFF2-40B4-BE49-F238E27FC236}">
                <a16:creationId xmlns:a16="http://schemas.microsoft.com/office/drawing/2014/main" id="{8C7289FB-C422-DF01-A294-11664FDB8C8B}"/>
              </a:ext>
            </a:extLst>
          </p:cNvPr>
          <p:cNvSpPr>
            <a:spLocks noGrp="1"/>
          </p:cNvSpPr>
          <p:nvPr>
            <p:ph type="title"/>
          </p:nvPr>
        </p:nvSpPr>
        <p:spPr>
          <a:xfrm>
            <a:off x="355076" y="2103437"/>
            <a:ext cx="11481847" cy="1325563"/>
          </a:xfrm>
        </p:spPr>
        <p:txBody>
          <a:bodyPr>
            <a:normAutofit/>
          </a:bodyPr>
          <a:lstStyle/>
          <a:p>
            <a:pPr algn="ctr"/>
            <a:r>
              <a:rPr lang="en-GB" sz="6000" dirty="0"/>
              <a:t>Examining an article in detail</a:t>
            </a:r>
          </a:p>
        </p:txBody>
      </p:sp>
    </p:spTree>
    <p:extLst>
      <p:ext uri="{BB962C8B-B14F-4D97-AF65-F5344CB8AC3E}">
        <p14:creationId xmlns:p14="http://schemas.microsoft.com/office/powerpoint/2010/main" val="3245949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48DFAE-3423-035F-EC11-B9F66AC3DB57}"/>
              </a:ext>
            </a:extLst>
          </p:cNvPr>
          <p:cNvSpPr>
            <a:spLocks noGrp="1"/>
          </p:cNvSpPr>
          <p:nvPr>
            <p:ph type="title"/>
          </p:nvPr>
        </p:nvSpPr>
        <p:spPr>
          <a:xfrm>
            <a:off x="3285995" y="365125"/>
            <a:ext cx="7956222" cy="674781"/>
          </a:xfrm>
        </p:spPr>
        <p:txBody>
          <a:bodyPr>
            <a:normAutofit fontScale="90000"/>
          </a:bodyPr>
          <a:lstStyle/>
          <a:p>
            <a:r>
              <a:rPr lang="en-GB" dirty="0"/>
              <a:t>Academic Journal articles - UWTSD</a:t>
            </a:r>
          </a:p>
        </p:txBody>
      </p:sp>
      <p:sp>
        <p:nvSpPr>
          <p:cNvPr id="5" name="TextBox 4">
            <a:extLst>
              <a:ext uri="{FF2B5EF4-FFF2-40B4-BE49-F238E27FC236}">
                <a16:creationId xmlns:a16="http://schemas.microsoft.com/office/drawing/2014/main" id="{7D9619BE-9166-0DA7-2372-74BE3828E0E3}"/>
              </a:ext>
            </a:extLst>
          </p:cNvPr>
          <p:cNvSpPr txBox="1"/>
          <p:nvPr/>
        </p:nvSpPr>
        <p:spPr>
          <a:xfrm>
            <a:off x="996295" y="6051858"/>
            <a:ext cx="2648553" cy="369332"/>
          </a:xfrm>
          <a:prstGeom prst="rect">
            <a:avLst/>
          </a:prstGeom>
          <a:noFill/>
        </p:spPr>
        <p:txBody>
          <a:bodyPr wrap="square">
            <a:spAutoFit/>
          </a:bodyPr>
          <a:lstStyle/>
          <a:p>
            <a:r>
              <a:rPr lang="en-GB" dirty="0">
                <a:hlinkClick r:id="rId3"/>
              </a:rPr>
              <a:t>Business Journals</a:t>
            </a:r>
            <a:endParaRPr lang="en-GB" dirty="0"/>
          </a:p>
        </p:txBody>
      </p:sp>
      <p:sp>
        <p:nvSpPr>
          <p:cNvPr id="7" name="TextBox 6">
            <a:extLst>
              <a:ext uri="{FF2B5EF4-FFF2-40B4-BE49-F238E27FC236}">
                <a16:creationId xmlns:a16="http://schemas.microsoft.com/office/drawing/2014/main" id="{6637B72B-46A6-1878-9E91-FE3F667204A7}"/>
              </a:ext>
            </a:extLst>
          </p:cNvPr>
          <p:cNvSpPr txBox="1"/>
          <p:nvPr/>
        </p:nvSpPr>
        <p:spPr>
          <a:xfrm>
            <a:off x="3778519" y="6051858"/>
            <a:ext cx="4329006" cy="369332"/>
          </a:xfrm>
          <a:prstGeom prst="rect">
            <a:avLst/>
          </a:prstGeom>
          <a:noFill/>
        </p:spPr>
        <p:txBody>
          <a:bodyPr wrap="square">
            <a:spAutoFit/>
          </a:bodyPr>
          <a:lstStyle/>
          <a:p>
            <a:r>
              <a:rPr lang="en-GB" dirty="0">
                <a:hlinkClick r:id="rId4"/>
              </a:rPr>
              <a:t>Computer and Information Science Journals</a:t>
            </a:r>
            <a:endParaRPr lang="en-GB" dirty="0"/>
          </a:p>
        </p:txBody>
      </p:sp>
      <p:sp>
        <p:nvSpPr>
          <p:cNvPr id="9" name="TextBox 8">
            <a:extLst>
              <a:ext uri="{FF2B5EF4-FFF2-40B4-BE49-F238E27FC236}">
                <a16:creationId xmlns:a16="http://schemas.microsoft.com/office/drawing/2014/main" id="{FB14E103-A42F-C056-37EE-A546689248FA}"/>
              </a:ext>
            </a:extLst>
          </p:cNvPr>
          <p:cNvSpPr txBox="1"/>
          <p:nvPr/>
        </p:nvSpPr>
        <p:spPr>
          <a:xfrm>
            <a:off x="8547153" y="6051858"/>
            <a:ext cx="3339784" cy="369332"/>
          </a:xfrm>
          <a:prstGeom prst="rect">
            <a:avLst/>
          </a:prstGeom>
          <a:noFill/>
        </p:spPr>
        <p:txBody>
          <a:bodyPr wrap="square">
            <a:spAutoFit/>
          </a:bodyPr>
          <a:lstStyle/>
          <a:p>
            <a:r>
              <a:rPr lang="en-GB" dirty="0">
                <a:hlinkClick r:id="rId5"/>
              </a:rPr>
              <a:t>Health and Social Care Journals</a:t>
            </a:r>
            <a:endParaRPr lang="en-GB" dirty="0"/>
          </a:p>
        </p:txBody>
      </p:sp>
      <p:pic>
        <p:nvPicPr>
          <p:cNvPr id="11" name="Picture 10" descr="A screenshot of a computer&#10;&#10;AI-generated content may be incorrect.">
            <a:extLst>
              <a:ext uri="{FF2B5EF4-FFF2-40B4-BE49-F238E27FC236}">
                <a16:creationId xmlns:a16="http://schemas.microsoft.com/office/drawing/2014/main" id="{42E41443-6FCC-1121-D58D-1D578307AA68}"/>
              </a:ext>
            </a:extLst>
          </p:cNvPr>
          <p:cNvPicPr>
            <a:picLocks noChangeAspect="1"/>
          </p:cNvPicPr>
          <p:nvPr/>
        </p:nvPicPr>
        <p:blipFill>
          <a:blip r:embed="rId6"/>
          <a:stretch>
            <a:fillRect/>
          </a:stretch>
        </p:blipFill>
        <p:spPr>
          <a:xfrm>
            <a:off x="3544847" y="1322294"/>
            <a:ext cx="8426824" cy="4213412"/>
          </a:xfrm>
          <a:prstGeom prst="rect">
            <a:avLst/>
          </a:prstGeom>
        </p:spPr>
      </p:pic>
      <p:sp>
        <p:nvSpPr>
          <p:cNvPr id="13" name="TextBox 12">
            <a:extLst>
              <a:ext uri="{FF2B5EF4-FFF2-40B4-BE49-F238E27FC236}">
                <a16:creationId xmlns:a16="http://schemas.microsoft.com/office/drawing/2014/main" id="{8093F13A-908D-72D5-9D7D-6FE162F6CEF0}"/>
              </a:ext>
            </a:extLst>
          </p:cNvPr>
          <p:cNvSpPr txBox="1"/>
          <p:nvPr/>
        </p:nvSpPr>
        <p:spPr>
          <a:xfrm>
            <a:off x="783479" y="1286419"/>
            <a:ext cx="2289700" cy="4801314"/>
          </a:xfrm>
          <a:prstGeom prst="rect">
            <a:avLst/>
          </a:prstGeom>
          <a:noFill/>
        </p:spPr>
        <p:txBody>
          <a:bodyPr wrap="square" rtlCol="0">
            <a:spAutoFit/>
          </a:bodyPr>
          <a:lstStyle/>
          <a:p>
            <a:r>
              <a:rPr lang="en-GB" sz="2400" dirty="0"/>
              <a:t>UWTSD provide excellent getting started guides to help you find your way around journal articles. </a:t>
            </a:r>
          </a:p>
          <a:p>
            <a:endParaRPr lang="en-GB" sz="2400" dirty="0"/>
          </a:p>
          <a:p>
            <a:r>
              <a:rPr lang="en-GB" sz="2400" dirty="0" err="1"/>
              <a:t>Browzine</a:t>
            </a:r>
            <a:r>
              <a:rPr lang="en-GB" sz="2400" dirty="0"/>
              <a:t> allows you to quickly locate journal for your subject area. </a:t>
            </a:r>
          </a:p>
          <a:p>
            <a:endParaRPr lang="en-GB" dirty="0"/>
          </a:p>
        </p:txBody>
      </p:sp>
      <p:pic>
        <p:nvPicPr>
          <p:cNvPr id="15" name="Picture 14" descr="A qr code with dots&#10;&#10;AI-generated content may be incorrect.">
            <a:extLst>
              <a:ext uri="{FF2B5EF4-FFF2-40B4-BE49-F238E27FC236}">
                <a16:creationId xmlns:a16="http://schemas.microsoft.com/office/drawing/2014/main" id="{10688A1D-6F05-CA70-DCA8-79F8A971F284}"/>
              </a:ext>
            </a:extLst>
          </p:cNvPr>
          <p:cNvPicPr>
            <a:picLocks noChangeAspect="1"/>
          </p:cNvPicPr>
          <p:nvPr/>
        </p:nvPicPr>
        <p:blipFill>
          <a:blip r:embed="rId7"/>
          <a:stretch>
            <a:fillRect/>
          </a:stretch>
        </p:blipFill>
        <p:spPr>
          <a:xfrm>
            <a:off x="9923106" y="3571875"/>
            <a:ext cx="1963831" cy="1963831"/>
          </a:xfrm>
          <a:prstGeom prst="rect">
            <a:avLst/>
          </a:prstGeom>
        </p:spPr>
      </p:pic>
    </p:spTree>
    <p:extLst>
      <p:ext uri="{BB962C8B-B14F-4D97-AF65-F5344CB8AC3E}">
        <p14:creationId xmlns:p14="http://schemas.microsoft.com/office/powerpoint/2010/main" val="220947160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21EE9F-1C3A-88F1-700D-7D7B7FF780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17D895D-DC24-D052-31DB-FCF09207D60E}"/>
              </a:ext>
            </a:extLst>
          </p:cNvPr>
          <p:cNvSpPr>
            <a:spLocks noGrp="1"/>
          </p:cNvSpPr>
          <p:nvPr>
            <p:ph type="title"/>
          </p:nvPr>
        </p:nvSpPr>
        <p:spPr>
          <a:xfrm>
            <a:off x="3017054" y="133757"/>
            <a:ext cx="7956222" cy="1356099"/>
          </a:xfrm>
        </p:spPr>
        <p:txBody>
          <a:bodyPr>
            <a:normAutofit/>
          </a:bodyPr>
          <a:lstStyle/>
          <a:p>
            <a:r>
              <a:rPr lang="en-GB" sz="5400" b="1" dirty="0">
                <a:latin typeface="Arial" panose="020B0604020202020204" pitchFamily="34" charset="0"/>
                <a:cs typeface="Arial" panose="020B0604020202020204" pitchFamily="34" charset="0"/>
              </a:rPr>
              <a:t>Locate and evaluate</a:t>
            </a:r>
          </a:p>
        </p:txBody>
      </p:sp>
      <p:sp>
        <p:nvSpPr>
          <p:cNvPr id="5" name="TextBox 4">
            <a:extLst>
              <a:ext uri="{FF2B5EF4-FFF2-40B4-BE49-F238E27FC236}">
                <a16:creationId xmlns:a16="http://schemas.microsoft.com/office/drawing/2014/main" id="{10060B21-F713-CC4E-688C-365F4E7B4510}"/>
              </a:ext>
            </a:extLst>
          </p:cNvPr>
          <p:cNvSpPr txBox="1"/>
          <p:nvPr/>
        </p:nvSpPr>
        <p:spPr>
          <a:xfrm>
            <a:off x="996295" y="6051858"/>
            <a:ext cx="2648553" cy="369332"/>
          </a:xfrm>
          <a:prstGeom prst="rect">
            <a:avLst/>
          </a:prstGeom>
          <a:noFill/>
        </p:spPr>
        <p:txBody>
          <a:bodyPr wrap="square">
            <a:spAutoFit/>
          </a:bodyPr>
          <a:lstStyle/>
          <a:p>
            <a:r>
              <a:rPr lang="en-GB" dirty="0">
                <a:hlinkClick r:id="rId3"/>
              </a:rPr>
              <a:t>Business Journals</a:t>
            </a:r>
            <a:endParaRPr lang="en-GB" dirty="0"/>
          </a:p>
        </p:txBody>
      </p:sp>
      <p:sp>
        <p:nvSpPr>
          <p:cNvPr id="7" name="TextBox 6">
            <a:extLst>
              <a:ext uri="{FF2B5EF4-FFF2-40B4-BE49-F238E27FC236}">
                <a16:creationId xmlns:a16="http://schemas.microsoft.com/office/drawing/2014/main" id="{0C9800A2-4FB1-9576-8C77-BCD428E59874}"/>
              </a:ext>
            </a:extLst>
          </p:cNvPr>
          <p:cNvSpPr txBox="1"/>
          <p:nvPr/>
        </p:nvSpPr>
        <p:spPr>
          <a:xfrm>
            <a:off x="3778519" y="6051858"/>
            <a:ext cx="4329006" cy="369332"/>
          </a:xfrm>
          <a:prstGeom prst="rect">
            <a:avLst/>
          </a:prstGeom>
          <a:noFill/>
        </p:spPr>
        <p:txBody>
          <a:bodyPr wrap="square">
            <a:spAutoFit/>
          </a:bodyPr>
          <a:lstStyle/>
          <a:p>
            <a:r>
              <a:rPr lang="en-GB" dirty="0">
                <a:hlinkClick r:id="rId4"/>
              </a:rPr>
              <a:t>Computer and Information Science Journals</a:t>
            </a:r>
            <a:endParaRPr lang="en-GB" dirty="0"/>
          </a:p>
        </p:txBody>
      </p:sp>
      <p:sp>
        <p:nvSpPr>
          <p:cNvPr id="9" name="TextBox 8">
            <a:extLst>
              <a:ext uri="{FF2B5EF4-FFF2-40B4-BE49-F238E27FC236}">
                <a16:creationId xmlns:a16="http://schemas.microsoft.com/office/drawing/2014/main" id="{59654421-1BAE-5F8F-97EB-A649E04701BC}"/>
              </a:ext>
            </a:extLst>
          </p:cNvPr>
          <p:cNvSpPr txBox="1"/>
          <p:nvPr/>
        </p:nvSpPr>
        <p:spPr>
          <a:xfrm>
            <a:off x="8547153" y="6051858"/>
            <a:ext cx="3339784" cy="369332"/>
          </a:xfrm>
          <a:prstGeom prst="rect">
            <a:avLst/>
          </a:prstGeom>
          <a:noFill/>
        </p:spPr>
        <p:txBody>
          <a:bodyPr wrap="square">
            <a:spAutoFit/>
          </a:bodyPr>
          <a:lstStyle/>
          <a:p>
            <a:r>
              <a:rPr lang="en-GB" dirty="0">
                <a:hlinkClick r:id="rId5"/>
              </a:rPr>
              <a:t>Health and Social Care Journals</a:t>
            </a:r>
            <a:endParaRPr lang="en-GB" dirty="0"/>
          </a:p>
        </p:txBody>
      </p:sp>
      <p:pic>
        <p:nvPicPr>
          <p:cNvPr id="11" name="Picture 10" descr="A screenshot of a computer&#10;&#10;AI-generated content may be incorrect.">
            <a:extLst>
              <a:ext uri="{FF2B5EF4-FFF2-40B4-BE49-F238E27FC236}">
                <a16:creationId xmlns:a16="http://schemas.microsoft.com/office/drawing/2014/main" id="{C13C2B1E-2E2D-2DB7-A6C6-7996437AE5A8}"/>
              </a:ext>
            </a:extLst>
          </p:cNvPr>
          <p:cNvPicPr>
            <a:picLocks noChangeAspect="1"/>
          </p:cNvPicPr>
          <p:nvPr/>
        </p:nvPicPr>
        <p:blipFill>
          <a:blip r:embed="rId6"/>
          <a:stretch>
            <a:fillRect/>
          </a:stretch>
        </p:blipFill>
        <p:spPr>
          <a:xfrm>
            <a:off x="624350" y="1439176"/>
            <a:ext cx="8426824" cy="4213412"/>
          </a:xfrm>
          <a:prstGeom prst="rect">
            <a:avLst/>
          </a:prstGeom>
        </p:spPr>
      </p:pic>
      <p:sp>
        <p:nvSpPr>
          <p:cNvPr id="13" name="TextBox 12">
            <a:extLst>
              <a:ext uri="{FF2B5EF4-FFF2-40B4-BE49-F238E27FC236}">
                <a16:creationId xmlns:a16="http://schemas.microsoft.com/office/drawing/2014/main" id="{6FF44687-4234-3095-7E11-325468872298}"/>
              </a:ext>
            </a:extLst>
          </p:cNvPr>
          <p:cNvSpPr txBox="1"/>
          <p:nvPr/>
        </p:nvSpPr>
        <p:spPr>
          <a:xfrm>
            <a:off x="9483478" y="1317795"/>
            <a:ext cx="2289700" cy="4801314"/>
          </a:xfrm>
          <a:prstGeom prst="rect">
            <a:avLst/>
          </a:prstGeom>
          <a:noFill/>
        </p:spPr>
        <p:txBody>
          <a:bodyPr wrap="square" rtlCol="0">
            <a:spAutoFit/>
          </a:bodyPr>
          <a:lstStyle/>
          <a:p>
            <a:r>
              <a:rPr lang="en-GB" sz="2400" u="sng" dirty="0"/>
              <a:t>Use </a:t>
            </a:r>
            <a:r>
              <a:rPr lang="en-GB" sz="2400" u="sng" dirty="0" err="1"/>
              <a:t>BrowZine</a:t>
            </a:r>
            <a:r>
              <a:rPr lang="en-GB" sz="2400" u="sng" dirty="0"/>
              <a:t> </a:t>
            </a:r>
            <a:r>
              <a:rPr lang="en-GB" sz="2400" dirty="0"/>
              <a:t>to </a:t>
            </a:r>
            <a:r>
              <a:rPr lang="en-GB" sz="2400" b="1" dirty="0"/>
              <a:t>locate</a:t>
            </a:r>
            <a:r>
              <a:rPr lang="en-GB" sz="2400" dirty="0"/>
              <a:t> an article that is of interest to you and your studies. </a:t>
            </a:r>
          </a:p>
          <a:p>
            <a:endParaRPr lang="en-GB" sz="2400" dirty="0"/>
          </a:p>
          <a:p>
            <a:r>
              <a:rPr lang="en-GB" sz="2400" u="sng" dirty="0"/>
              <a:t>Use the mapping tool </a:t>
            </a:r>
            <a:r>
              <a:rPr lang="en-GB" sz="2400" dirty="0"/>
              <a:t>available in Moodle to </a:t>
            </a:r>
            <a:r>
              <a:rPr lang="en-GB" sz="2400" b="1" dirty="0"/>
              <a:t>evaluate</a:t>
            </a:r>
            <a:r>
              <a:rPr lang="en-GB" sz="2400" dirty="0"/>
              <a:t> your chosen article in detail. </a:t>
            </a:r>
          </a:p>
          <a:p>
            <a:endParaRPr lang="en-GB" dirty="0"/>
          </a:p>
        </p:txBody>
      </p:sp>
      <p:pic>
        <p:nvPicPr>
          <p:cNvPr id="15" name="Picture 14" descr="A qr code with dots&#10;&#10;AI-generated content may be incorrect.">
            <a:extLst>
              <a:ext uri="{FF2B5EF4-FFF2-40B4-BE49-F238E27FC236}">
                <a16:creationId xmlns:a16="http://schemas.microsoft.com/office/drawing/2014/main" id="{8061DB30-5738-AE5C-75B7-3ECB47FB4925}"/>
              </a:ext>
            </a:extLst>
          </p:cNvPr>
          <p:cNvPicPr>
            <a:picLocks noChangeAspect="1"/>
          </p:cNvPicPr>
          <p:nvPr/>
        </p:nvPicPr>
        <p:blipFill>
          <a:blip r:embed="rId7"/>
          <a:stretch>
            <a:fillRect/>
          </a:stretch>
        </p:blipFill>
        <p:spPr>
          <a:xfrm>
            <a:off x="5351572" y="2896635"/>
            <a:ext cx="2755953" cy="2755953"/>
          </a:xfrm>
          <a:prstGeom prst="rect">
            <a:avLst/>
          </a:prstGeom>
        </p:spPr>
      </p:pic>
    </p:spTree>
    <p:extLst>
      <p:ext uri="{BB962C8B-B14F-4D97-AF65-F5344CB8AC3E}">
        <p14:creationId xmlns:p14="http://schemas.microsoft.com/office/powerpoint/2010/main" val="2102692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00D32-3EBD-5E7C-098A-286E347FF238}"/>
              </a:ext>
            </a:extLst>
          </p:cNvPr>
          <p:cNvSpPr>
            <a:spLocks noGrp="1"/>
          </p:cNvSpPr>
          <p:nvPr>
            <p:ph type="title"/>
          </p:nvPr>
        </p:nvSpPr>
        <p:spPr/>
        <p:txBody>
          <a:bodyPr>
            <a:normAutofit/>
          </a:bodyPr>
          <a:lstStyle/>
          <a:p>
            <a:r>
              <a:rPr lang="en-GB" sz="5400" dirty="0"/>
              <a:t>Development Diary</a:t>
            </a:r>
          </a:p>
        </p:txBody>
      </p:sp>
      <p:sp>
        <p:nvSpPr>
          <p:cNvPr id="3" name="Content Placeholder 2">
            <a:extLst>
              <a:ext uri="{FF2B5EF4-FFF2-40B4-BE49-F238E27FC236}">
                <a16:creationId xmlns:a16="http://schemas.microsoft.com/office/drawing/2014/main" id="{2F31641A-DF7F-2CA4-F2A7-F9F2E2D6DF49}"/>
              </a:ext>
            </a:extLst>
          </p:cNvPr>
          <p:cNvSpPr>
            <a:spLocks noGrp="1"/>
          </p:cNvSpPr>
          <p:nvPr>
            <p:ph idx="1"/>
          </p:nvPr>
        </p:nvSpPr>
        <p:spPr>
          <a:xfrm>
            <a:off x="946153" y="1846729"/>
            <a:ext cx="10972800" cy="4348553"/>
          </a:xfrm>
        </p:spPr>
        <p:txBody>
          <a:bodyPr>
            <a:normAutofit lnSpcReduction="10000"/>
          </a:bodyPr>
          <a:lstStyle/>
          <a:p>
            <a:pPr marL="0" indent="0">
              <a:buNone/>
            </a:pPr>
            <a:r>
              <a:rPr lang="en-GB" sz="2000" dirty="0">
                <a:latin typeface="Arial" panose="020B0604020202020204" pitchFamily="34" charset="0"/>
                <a:cs typeface="Arial" panose="020B0604020202020204" pitchFamily="34" charset="0"/>
              </a:rPr>
              <a:t>There is no assessment attached to your Essential Skills sessions.  However, you should maintain a development diary.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After each week, add to your development diary (either on paper, within an online document, or journal app.)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1" dirty="0">
                <a:latin typeface="Arial" panose="020B0604020202020204" pitchFamily="34" charset="0"/>
                <a:cs typeface="Arial" panose="020B0604020202020204" pitchFamily="34" charset="0"/>
              </a:rPr>
              <a:t>What should you include in a development diary? </a:t>
            </a:r>
          </a:p>
          <a:p>
            <a:pPr marL="0" indent="0">
              <a:buNone/>
            </a:pPr>
            <a:r>
              <a:rPr lang="en-GB" sz="2000" dirty="0">
                <a:latin typeface="Arial" panose="020B0604020202020204" pitchFamily="34" charset="0"/>
                <a:cs typeface="Arial" panose="020B0604020202020204" pitchFamily="34" charset="0"/>
              </a:rPr>
              <a:t>Include: </a:t>
            </a:r>
          </a:p>
          <a:p>
            <a:pPr>
              <a:buFontTx/>
              <a:buChar char="-"/>
            </a:pPr>
            <a:r>
              <a:rPr lang="en-GB" sz="2000" dirty="0">
                <a:latin typeface="Arial" panose="020B0604020202020204" pitchFamily="34" charset="0"/>
                <a:cs typeface="Arial" panose="020B0604020202020204" pitchFamily="34" charset="0"/>
              </a:rPr>
              <a:t>What you have done in your session. </a:t>
            </a:r>
          </a:p>
          <a:p>
            <a:pPr>
              <a:buFontTx/>
              <a:buChar char="-"/>
            </a:pPr>
            <a:r>
              <a:rPr lang="en-GB" sz="2000" dirty="0">
                <a:latin typeface="Arial" panose="020B0604020202020204" pitchFamily="34" charset="0"/>
                <a:cs typeface="Arial" panose="020B0604020202020204" pitchFamily="34" charset="0"/>
              </a:rPr>
              <a:t>What key points have you learned. </a:t>
            </a:r>
          </a:p>
          <a:p>
            <a:pPr>
              <a:buFontTx/>
              <a:buChar char="-"/>
            </a:pPr>
            <a:r>
              <a:rPr lang="en-GB" sz="2000" dirty="0">
                <a:latin typeface="Arial" panose="020B0604020202020204" pitchFamily="34" charset="0"/>
                <a:cs typeface="Arial" panose="020B0604020202020204" pitchFamily="34" charset="0"/>
              </a:rPr>
              <a:t>How you intend to apply learnings to your module assessments and onward professional development. </a:t>
            </a:r>
          </a:p>
        </p:txBody>
      </p:sp>
    </p:spTree>
    <p:extLst>
      <p:ext uri="{BB962C8B-B14F-4D97-AF65-F5344CB8AC3E}">
        <p14:creationId xmlns:p14="http://schemas.microsoft.com/office/powerpoint/2010/main" val="4619089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94B64818-EEDB-45A9-B157-A1897F85A7AC}"/>
              </a:ext>
            </a:extLst>
          </p:cNvPr>
          <p:cNvPicPr>
            <a:picLocks noChangeAspect="1"/>
          </p:cNvPicPr>
          <p:nvPr/>
        </p:nvPicPr>
        <p:blipFill>
          <a:blip r:embed="rId2"/>
          <a:stretch>
            <a:fillRect/>
          </a:stretch>
        </p:blipFill>
        <p:spPr>
          <a:xfrm>
            <a:off x="7464152" y="188640"/>
            <a:ext cx="3834734" cy="2313623"/>
          </a:xfrm>
          <a:prstGeom prst="rect">
            <a:avLst/>
          </a:prstGeom>
        </p:spPr>
      </p:pic>
      <p:sp>
        <p:nvSpPr>
          <p:cNvPr id="3" name="TextBox 15">
            <a:extLst>
              <a:ext uri="{FF2B5EF4-FFF2-40B4-BE49-F238E27FC236}">
                <a16:creationId xmlns:a16="http://schemas.microsoft.com/office/drawing/2014/main" id="{698E26B7-06E6-4E8D-BCA4-AC5CB33DD956}"/>
              </a:ext>
            </a:extLst>
          </p:cNvPr>
          <p:cNvSpPr txBox="1">
            <a:spLocks noChangeArrowheads="1"/>
          </p:cNvSpPr>
          <p:nvPr/>
        </p:nvSpPr>
        <p:spPr bwMode="auto">
          <a:xfrm>
            <a:off x="611129" y="1262442"/>
            <a:ext cx="4905943" cy="12003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Calibri" pitchFamily="34" charset="0"/>
                <a:ea typeface="MS PGothic" pitchFamily="34" charset="-128"/>
              </a:defRPr>
            </a:lvl1pPr>
            <a:lvl2pPr marL="742950" indent="-285750" eaLnBrk="0" hangingPunct="0">
              <a:defRPr>
                <a:solidFill>
                  <a:schemeClr val="tx1"/>
                </a:solidFill>
                <a:latin typeface="Calibri" pitchFamily="34" charset="0"/>
                <a:ea typeface="MS PGothic" pitchFamily="34" charset="-128"/>
              </a:defRPr>
            </a:lvl2pPr>
            <a:lvl3pPr marL="1143000" indent="-228600" eaLnBrk="0" hangingPunct="0">
              <a:defRPr>
                <a:solidFill>
                  <a:schemeClr val="tx1"/>
                </a:solidFill>
                <a:latin typeface="Calibri" pitchFamily="34" charset="0"/>
                <a:ea typeface="MS PGothic" pitchFamily="34" charset="-128"/>
              </a:defRPr>
            </a:lvl3pPr>
            <a:lvl4pPr marL="1600200" indent="-228600" eaLnBrk="0" hangingPunct="0">
              <a:defRPr>
                <a:solidFill>
                  <a:schemeClr val="tx1"/>
                </a:solidFill>
                <a:latin typeface="Calibri" pitchFamily="34" charset="0"/>
                <a:ea typeface="MS PGothic" pitchFamily="34" charset="-128"/>
              </a:defRPr>
            </a:lvl4pPr>
            <a:lvl5pPr marL="2057400" indent="-228600" eaLnBrk="0" hangingPunct="0">
              <a:defRPr>
                <a:solidFill>
                  <a:schemeClr val="tx1"/>
                </a:solidFill>
                <a:latin typeface="Calibri" pitchFamily="34" charset="0"/>
                <a:ea typeface="MS PGothic" pitchFamily="34" charset="-128"/>
              </a:defRPr>
            </a:lvl5pPr>
            <a:lvl6pPr marL="2514600" indent="-228600" eaLnBrk="0" fontAlgn="base" hangingPunct="0">
              <a:spcBef>
                <a:spcPct val="0"/>
              </a:spcBef>
              <a:spcAft>
                <a:spcPct val="0"/>
              </a:spcAft>
              <a:defRPr>
                <a:solidFill>
                  <a:schemeClr val="tx1"/>
                </a:solidFill>
                <a:latin typeface="Calibri" pitchFamily="34" charset="0"/>
                <a:ea typeface="MS PGothic" pitchFamily="34" charset="-128"/>
              </a:defRPr>
            </a:lvl6pPr>
            <a:lvl7pPr marL="2971800" indent="-228600" eaLnBrk="0" fontAlgn="base" hangingPunct="0">
              <a:spcBef>
                <a:spcPct val="0"/>
              </a:spcBef>
              <a:spcAft>
                <a:spcPct val="0"/>
              </a:spcAft>
              <a:defRPr>
                <a:solidFill>
                  <a:schemeClr val="tx1"/>
                </a:solidFill>
                <a:latin typeface="Calibri" pitchFamily="34" charset="0"/>
                <a:ea typeface="MS PGothic" pitchFamily="34" charset="-128"/>
              </a:defRPr>
            </a:lvl7pPr>
            <a:lvl8pPr marL="3429000" indent="-228600" eaLnBrk="0" fontAlgn="base" hangingPunct="0">
              <a:spcBef>
                <a:spcPct val="0"/>
              </a:spcBef>
              <a:spcAft>
                <a:spcPct val="0"/>
              </a:spcAft>
              <a:defRPr>
                <a:solidFill>
                  <a:schemeClr val="tx1"/>
                </a:solidFill>
                <a:latin typeface="Calibri" pitchFamily="34" charset="0"/>
                <a:ea typeface="MS PGothic" pitchFamily="34" charset="-128"/>
              </a:defRPr>
            </a:lvl8pPr>
            <a:lvl9pPr marL="3886200" indent="-228600" eaLnBrk="0" fontAlgn="base" hangingPunct="0">
              <a:spcBef>
                <a:spcPct val="0"/>
              </a:spcBef>
              <a:spcAft>
                <a:spcPct val="0"/>
              </a:spcAft>
              <a:defRPr>
                <a:solidFill>
                  <a:schemeClr val="tx1"/>
                </a:solidFill>
                <a:latin typeface="Calibri" pitchFamily="34" charset="0"/>
                <a:ea typeface="MS PGothic" pitchFamily="34" charset="-128"/>
              </a:defRPr>
            </a:lvl9pPr>
          </a:lstStyle>
          <a:p>
            <a:pPr eaLnBrk="1" hangingPunct="1"/>
            <a:r>
              <a:rPr lang="en-GB" sz="6000" b="1" dirty="0"/>
              <a:t> </a:t>
            </a:r>
            <a:r>
              <a:rPr lang="en-GB" sz="5800" b="1" dirty="0"/>
              <a:t>Traffic Light </a:t>
            </a:r>
            <a:r>
              <a:rPr lang="en-GB" sz="7200" b="1" i="1" dirty="0">
                <a:solidFill>
                  <a:srgbClr val="FF0000"/>
                </a:solidFill>
                <a:latin typeface="Bradley Hand ITC" pitchFamily="66" charset="0"/>
              </a:rPr>
              <a:t>it</a:t>
            </a:r>
          </a:p>
        </p:txBody>
      </p:sp>
      <p:pic>
        <p:nvPicPr>
          <p:cNvPr id="4" name="Picture 3" descr="http://png.findicons.com/files/icons/2320/x_mac_general/400/traffic_lights.png">
            <a:hlinkClick r:id="" action="ppaction://noaction"/>
            <a:extLst>
              <a:ext uri="{FF2B5EF4-FFF2-40B4-BE49-F238E27FC236}">
                <a16:creationId xmlns:a16="http://schemas.microsoft.com/office/drawing/2014/main" id="{1CAD5F91-34FE-4424-B0B2-B61CA01C611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9294" y="3217839"/>
            <a:ext cx="2663825"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le 4">
            <a:extLst>
              <a:ext uri="{FF2B5EF4-FFF2-40B4-BE49-F238E27FC236}">
                <a16:creationId xmlns:a16="http://schemas.microsoft.com/office/drawing/2014/main" id="{865DB7FD-CA57-4659-925E-56D89A721884}"/>
              </a:ext>
            </a:extLst>
          </p:cNvPr>
          <p:cNvGraphicFramePr>
            <a:graphicFrameLocks noGrp="1"/>
          </p:cNvGraphicFramePr>
          <p:nvPr>
            <p:extLst>
              <p:ext uri="{D42A27DB-BD31-4B8C-83A1-F6EECF244321}">
                <p14:modId xmlns:p14="http://schemas.microsoft.com/office/powerpoint/2010/main" val="1253492353"/>
              </p:ext>
            </p:extLst>
          </p:nvPr>
        </p:nvGraphicFramePr>
        <p:xfrm>
          <a:off x="2351584" y="3092333"/>
          <a:ext cx="9532398" cy="2438400"/>
        </p:xfrm>
        <a:graphic>
          <a:graphicData uri="http://schemas.openxmlformats.org/drawingml/2006/table">
            <a:tbl>
              <a:tblPr firstRow="1" bandRow="1">
                <a:tableStyleId>{5C22544A-7EE6-4342-B048-85BDC9FD1C3A}</a:tableStyleId>
              </a:tblPr>
              <a:tblGrid>
                <a:gridCol w="1402612">
                  <a:extLst>
                    <a:ext uri="{9D8B030D-6E8A-4147-A177-3AD203B41FA5}">
                      <a16:colId xmlns:a16="http://schemas.microsoft.com/office/drawing/2014/main" val="2064328041"/>
                    </a:ext>
                  </a:extLst>
                </a:gridCol>
                <a:gridCol w="8129786">
                  <a:extLst>
                    <a:ext uri="{9D8B030D-6E8A-4147-A177-3AD203B41FA5}">
                      <a16:colId xmlns:a16="http://schemas.microsoft.com/office/drawing/2014/main" val="1982762199"/>
                    </a:ext>
                  </a:extLst>
                </a:gridCol>
              </a:tblGrid>
              <a:tr h="390262">
                <a:tc>
                  <a:txBody>
                    <a:bodyPr/>
                    <a:lstStyle/>
                    <a:p>
                      <a:endParaRPr lang="en-GB" dirty="0"/>
                    </a:p>
                  </a:txBody>
                  <a:tcPr/>
                </a:tc>
                <a:tc>
                  <a:txBody>
                    <a:bodyPr/>
                    <a:lstStyle/>
                    <a:p>
                      <a:pPr algn="ctr"/>
                      <a:r>
                        <a:rPr lang="en-GB" sz="2800" b="1" i="1" dirty="0">
                          <a:solidFill>
                            <a:schemeClr val="tx1"/>
                          </a:solidFill>
                          <a:effectLst>
                            <a:outerShdw blurRad="38100" dist="38100" dir="2700000" algn="tl">
                              <a:srgbClr val="000000">
                                <a:alpha val="43137"/>
                              </a:srgbClr>
                            </a:outerShdw>
                          </a:effectLst>
                        </a:rPr>
                        <a:t>Where is your learning at ?</a:t>
                      </a:r>
                      <a:endParaRPr lang="en-GB" sz="2800" dirty="0">
                        <a:solidFill>
                          <a:schemeClr val="tx1"/>
                        </a:solidFill>
                      </a:endParaRPr>
                    </a:p>
                  </a:txBody>
                  <a:tcPr/>
                </a:tc>
                <a:extLst>
                  <a:ext uri="{0D108BD9-81ED-4DB2-BD59-A6C34878D82A}">
                    <a16:rowId xmlns:a16="http://schemas.microsoft.com/office/drawing/2014/main" val="1770179185"/>
                  </a:ext>
                </a:extLst>
              </a:tr>
              <a:tr h="370840">
                <a:tc>
                  <a:txBody>
                    <a:bodyPr/>
                    <a:lstStyle/>
                    <a:p>
                      <a:r>
                        <a:rPr lang="en-GB" sz="2800" b="1" dirty="0">
                          <a:solidFill>
                            <a:srgbClr val="FF0000"/>
                          </a:solidFill>
                          <a:effectLst>
                            <a:outerShdw blurRad="38100" dist="38100" dir="2700000" algn="tl">
                              <a:srgbClr val="000000">
                                <a:alpha val="43137"/>
                              </a:srgbClr>
                            </a:outerShdw>
                          </a:effectLst>
                        </a:rPr>
                        <a:t>Red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misunderstood some of the topics. (write down 2 questions that you need help with)</a:t>
                      </a:r>
                    </a:p>
                  </a:txBody>
                  <a:tcPr anchor="ctr"/>
                </a:tc>
                <a:extLst>
                  <a:ext uri="{0D108BD9-81ED-4DB2-BD59-A6C34878D82A}">
                    <a16:rowId xmlns:a16="http://schemas.microsoft.com/office/drawing/2014/main" val="2655770272"/>
                  </a:ext>
                </a:extLst>
              </a:tr>
              <a:tr h="370840">
                <a:tc>
                  <a:txBody>
                    <a:bodyPr/>
                    <a:lstStyle/>
                    <a:p>
                      <a:r>
                        <a:rPr lang="en-GB" sz="2800" b="1" dirty="0">
                          <a:solidFill>
                            <a:srgbClr val="FFC000"/>
                          </a:solidFill>
                          <a:effectLst>
                            <a:outerShdw blurRad="38100" dist="38100" dir="2700000" algn="tl">
                              <a:srgbClr val="000000">
                                <a:alpha val="43137"/>
                              </a:srgbClr>
                            </a:outerShdw>
                          </a:effectLst>
                        </a:rPr>
                        <a:t>Amber</a:t>
                      </a:r>
                      <a:r>
                        <a:rPr lang="en-GB" b="1" dirty="0">
                          <a:solidFill>
                            <a:srgbClr val="FFC000"/>
                          </a:solidFill>
                          <a:effectLst>
                            <a:outerShdw blurRad="38100" dist="38100" dir="2700000" algn="tl">
                              <a:srgbClr val="000000">
                                <a:alpha val="43137"/>
                              </a:srgbClr>
                            </a:outerShdw>
                          </a:effectLst>
                        </a:rPr>
                        <a:t> </a:t>
                      </a:r>
                    </a:p>
                  </a:txBody>
                  <a:tcPr/>
                </a:tc>
                <a:tc>
                  <a: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GB" sz="1800" b="0" i="0" dirty="0">
                          <a:latin typeface="+mn-lt"/>
                          <a:ea typeface="+mn-ea"/>
                        </a:rPr>
                        <a:t>I have understood most of the topics so far (write down 1 question and 1 key theme you have understood)</a:t>
                      </a:r>
                    </a:p>
                  </a:txBody>
                  <a:tcPr/>
                </a:tc>
                <a:extLst>
                  <a:ext uri="{0D108BD9-81ED-4DB2-BD59-A6C34878D82A}">
                    <a16:rowId xmlns:a16="http://schemas.microsoft.com/office/drawing/2014/main" val="3643598402"/>
                  </a:ext>
                </a:extLst>
              </a:tr>
              <a:tr h="370840">
                <a:tc>
                  <a:txBody>
                    <a:bodyPr/>
                    <a:lstStyle/>
                    <a:p>
                      <a:r>
                        <a:rPr lang="en-GB" sz="2800" b="1" dirty="0">
                          <a:solidFill>
                            <a:schemeClr val="accent6"/>
                          </a:solidFill>
                          <a:effectLst>
                            <a:outerShdw blurRad="38100" dist="38100" dir="2700000" algn="tl">
                              <a:srgbClr val="000000">
                                <a:alpha val="43137"/>
                              </a:srgbClr>
                            </a:outerShdw>
                          </a:effectLst>
                        </a:rPr>
                        <a:t>Green</a:t>
                      </a:r>
                      <a:r>
                        <a:rPr lang="en-GB" sz="2800" b="1" dirty="0">
                          <a:solidFill>
                            <a:schemeClr val="accent3"/>
                          </a:solidFill>
                          <a:effectLst>
                            <a:outerShdw blurRad="38100" dist="38100" dir="2700000" algn="tl">
                              <a:srgbClr val="000000">
                                <a:alpha val="43137"/>
                              </a:srgbClr>
                            </a:outerShdw>
                          </a:effectLst>
                        </a:rPr>
                        <a:t> </a:t>
                      </a:r>
                    </a:p>
                  </a:txBody>
                  <a:tcPr/>
                </a:tc>
                <a:tc>
                  <a:txBody>
                    <a:bodyPr/>
                    <a:lstStyle/>
                    <a:p>
                      <a:pPr algn="just"/>
                      <a:r>
                        <a:rPr lang="en-GB" sz="1800" b="0" i="0" dirty="0">
                          <a:latin typeface="+mn-lt"/>
                          <a:ea typeface="+mn-ea"/>
                        </a:rPr>
                        <a:t>I have understood the topics so far (write down 2 key themes from the lesson to show your understanding)</a:t>
                      </a:r>
                      <a:endParaRPr lang="en-GB" sz="1800" b="0" i="0" dirty="0"/>
                    </a:p>
                  </a:txBody>
                  <a:tcPr/>
                </a:tc>
                <a:extLst>
                  <a:ext uri="{0D108BD9-81ED-4DB2-BD59-A6C34878D82A}">
                    <a16:rowId xmlns:a16="http://schemas.microsoft.com/office/drawing/2014/main" val="3562692869"/>
                  </a:ext>
                </a:extLst>
              </a:tr>
            </a:tbl>
          </a:graphicData>
        </a:graphic>
      </p:graphicFrame>
    </p:spTree>
    <p:extLst>
      <p:ext uri="{BB962C8B-B14F-4D97-AF65-F5344CB8AC3E}">
        <p14:creationId xmlns:p14="http://schemas.microsoft.com/office/powerpoint/2010/main" val="273526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AA960-0DC8-8AF7-7C7B-F8C0BB8E56F0}"/>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A5F52A07-9029-52BD-A8FF-D79EDB7754E2}"/>
              </a:ext>
            </a:extLst>
          </p:cNvPr>
          <p:cNvSpPr>
            <a:spLocks noGrp="1"/>
          </p:cNvSpPr>
          <p:nvPr>
            <p:ph idx="1"/>
          </p:nvPr>
        </p:nvSpPr>
        <p:spPr>
          <a:xfrm>
            <a:off x="358219" y="1825625"/>
            <a:ext cx="11481847" cy="2369857"/>
          </a:xfrm>
        </p:spPr>
        <p:txBody>
          <a:bodyPr/>
          <a:lstStyle/>
          <a:p>
            <a:pPr marL="0" indent="0">
              <a:buNone/>
            </a:pPr>
            <a:r>
              <a:rPr lang="en-GB" sz="3200" dirty="0"/>
              <a:t>During the session today we have: </a:t>
            </a:r>
          </a:p>
          <a:p>
            <a:pPr>
              <a:buFont typeface="Wingdings" panose="05000000000000000000" pitchFamily="2" charset="2"/>
              <a:buChar char="q"/>
            </a:pPr>
            <a:r>
              <a:rPr lang="en-GB" sz="3200" dirty="0"/>
              <a:t>Developed our understanding of peer reviewed journal articles</a:t>
            </a:r>
          </a:p>
          <a:p>
            <a:pPr>
              <a:buFont typeface="Wingdings" panose="05000000000000000000" pitchFamily="2" charset="2"/>
              <a:buChar char="q"/>
            </a:pPr>
            <a:r>
              <a:rPr lang="en-GB" sz="3200" dirty="0"/>
              <a:t>Critically evaluated articles. </a:t>
            </a:r>
          </a:p>
          <a:p>
            <a:pPr>
              <a:buFont typeface="Wingdings" panose="05000000000000000000" pitchFamily="2" charset="2"/>
              <a:buChar char="q"/>
            </a:pPr>
            <a:r>
              <a:rPr lang="en-GB" sz="3200" dirty="0"/>
              <a:t>Located relevant articles. </a:t>
            </a:r>
          </a:p>
          <a:p>
            <a:endParaRPr lang="en-GB" dirty="0"/>
          </a:p>
        </p:txBody>
      </p:sp>
    </p:spTree>
    <p:extLst>
      <p:ext uri="{BB962C8B-B14F-4D97-AF65-F5344CB8AC3E}">
        <p14:creationId xmlns:p14="http://schemas.microsoft.com/office/powerpoint/2010/main" val="42075095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6" ma:contentTypeDescription="Create a new document." ma:contentTypeScope="" ma:versionID="3e9a1b2e959880e4a76c3977d9ce4bf7">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fcf97f2708594b994a194b3975e3d81f"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OCR" minOccurs="0"/>
                <xsd:element ref="ns2:MediaServiceGenerationTime" minOccurs="0"/>
                <xsd:element ref="ns2:MediaServiceEventHashCode" minOccurs="0"/>
                <xsd:element ref="ns2:MediaServiceDateTake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DateTaken" ma:index="17" nillable="true" ma:displayName="MediaServiceDateTaken" ma:hidden="true" ma:internalName="MediaServiceDateTaken" ma:readOnly="true">
      <xsd:simpleType>
        <xsd:restriction base="dms:Text"/>
      </xsd:simpleType>
    </xsd:element>
    <xsd:element name="lcf76f155ced4ddcb4097134ff3c332f" ma:index="19"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21" nillable="true" ma:displayName="MediaServiceSearchProperties" ma:hidden="true" ma:internalName="MediaServiceSearchProperties" ma:readOnly="true">
      <xsd:simpleType>
        <xsd:restriction base="dms:Note"/>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TaxCatchAll" ma:index="20" nillable="true" ma:displayName="Taxonomy Catch All Column" ma:hidden="true" ma:list="{2a97a576-9b9a-4725-8082-46e909de400b}" ma:internalName="TaxCatchAll" ma:showField="CatchAllData" ma:web="303dbf9b-b85b-46a0-94f1-894078c07ec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9C2DCFA-149B-430D-8596-BC24F5C8AA48}">
  <ds:schemaRefs>
    <ds:schemaRef ds:uri="http://schemas.microsoft.com/sharepoint/v3/contenttype/forms"/>
  </ds:schemaRefs>
</ds:datastoreItem>
</file>

<file path=customXml/itemProps2.xml><?xml version="1.0" encoding="utf-8"?>
<ds:datastoreItem xmlns:ds="http://schemas.openxmlformats.org/officeDocument/2006/customXml" ds:itemID="{B423A366-52DD-4B0D-BE45-A2541ACCCAE8}">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243</TotalTime>
  <Words>1473</Words>
  <Application>Microsoft Office PowerPoint</Application>
  <PresentationFormat>Widescreen</PresentationFormat>
  <Paragraphs>150</Paragraphs>
  <Slides>22</Slides>
  <Notes>9</Notes>
  <HiddenSlides>0</HiddenSlides>
  <MMClips>0</MMClips>
  <ScaleCrop>false</ScaleCrop>
  <HeadingPairs>
    <vt:vector size="6" baseType="variant">
      <vt:variant>
        <vt:lpstr>Fonts Used</vt:lpstr>
      </vt:variant>
      <vt:variant>
        <vt:i4>6</vt:i4>
      </vt:variant>
      <vt:variant>
        <vt:lpstr>Theme</vt:lpstr>
      </vt:variant>
      <vt:variant>
        <vt:i4>7</vt:i4>
      </vt:variant>
      <vt:variant>
        <vt:lpstr>Slide Titles</vt:lpstr>
      </vt:variant>
      <vt:variant>
        <vt:i4>22</vt:i4>
      </vt:variant>
    </vt:vector>
  </HeadingPairs>
  <TitlesOfParts>
    <vt:vector size="35" baseType="lpstr">
      <vt:lpstr>Aptos</vt:lpstr>
      <vt:lpstr>Arial</vt:lpstr>
      <vt:lpstr>Bradley Hand ITC</vt:lpstr>
      <vt:lpstr>Calibri</vt:lpstr>
      <vt:lpstr>Calibri Light</vt:lpstr>
      <vt:lpstr>Wingdings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During in this session, we will..</vt:lpstr>
      <vt:lpstr>Exploring academic texts</vt:lpstr>
      <vt:lpstr>Peer reviewed articles </vt:lpstr>
      <vt:lpstr>PowerPoint Presentation</vt:lpstr>
      <vt:lpstr>Share – how did your knowledge check go? </vt:lpstr>
      <vt:lpstr>The Anatomy of an Academic Abstract</vt:lpstr>
      <vt:lpstr>How to read an abstract</vt:lpstr>
      <vt:lpstr>Navigate an abstract</vt:lpstr>
      <vt:lpstr>PowerPoint Presentation</vt:lpstr>
      <vt:lpstr>What did you identify?</vt:lpstr>
      <vt:lpstr>Evaluating and linking methods to conclusions </vt:lpstr>
      <vt:lpstr>Critical Analysis - Validity</vt:lpstr>
      <vt:lpstr>Critical evaluation - Reliability</vt:lpstr>
      <vt:lpstr>Working in pairs or small groups. </vt:lpstr>
      <vt:lpstr>Examining an article in detail</vt:lpstr>
      <vt:lpstr>Academic Journal articles - UWTSD</vt:lpstr>
      <vt:lpstr>Locate and evaluate</vt:lpstr>
      <vt:lpstr>Development Diary</vt:lpstr>
      <vt:lpstr>PowerPoint Presentation</vt:lpstr>
      <vt:lpstr>Summary</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Beau Academic</cp:lastModifiedBy>
  <cp:revision>21</cp:revision>
  <dcterms:created xsi:type="dcterms:W3CDTF">2021-03-09T15:35:42Z</dcterms:created>
  <dcterms:modified xsi:type="dcterms:W3CDTF">2026-02-06T15:27:41Z</dcterms:modified>
</cp:coreProperties>
</file>