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2"/>
  </p:notesMasterIdLst>
  <p:sldIdLst>
    <p:sldId id="297" r:id="rId2"/>
    <p:sldId id="263" r:id="rId3"/>
    <p:sldId id="264" r:id="rId4"/>
    <p:sldId id="265" r:id="rId5"/>
    <p:sldId id="266" r:id="rId6"/>
    <p:sldId id="267" r:id="rId7"/>
    <p:sldId id="268" r:id="rId8"/>
    <p:sldId id="288" r:id="rId9"/>
    <p:sldId id="269" r:id="rId10"/>
    <p:sldId id="270" r:id="rId11"/>
    <p:sldId id="271" r:id="rId12"/>
    <p:sldId id="272" r:id="rId13"/>
    <p:sldId id="273" r:id="rId14"/>
    <p:sldId id="274" r:id="rId15"/>
    <p:sldId id="275" r:id="rId16"/>
    <p:sldId id="276" r:id="rId17"/>
    <p:sldId id="295" r:id="rId18"/>
    <p:sldId id="277" r:id="rId19"/>
    <p:sldId id="278" r:id="rId20"/>
    <p:sldId id="296" r:id="rId21"/>
    <p:sldId id="279" r:id="rId22"/>
    <p:sldId id="289" r:id="rId23"/>
    <p:sldId id="290" r:id="rId24"/>
    <p:sldId id="282" r:id="rId25"/>
    <p:sldId id="298" r:id="rId26"/>
    <p:sldId id="299" r:id="rId27"/>
    <p:sldId id="283" r:id="rId28"/>
    <p:sldId id="284" r:id="rId29"/>
    <p:sldId id="300" r:id="rId30"/>
    <p:sldId id="301" r:id="rId31"/>
    <p:sldId id="302" r:id="rId32"/>
    <p:sldId id="303" r:id="rId33"/>
    <p:sldId id="304" r:id="rId34"/>
    <p:sldId id="305" r:id="rId35"/>
    <p:sldId id="306" r:id="rId36"/>
    <p:sldId id="307" r:id="rId37"/>
    <p:sldId id="308" r:id="rId38"/>
    <p:sldId id="309" r:id="rId39"/>
    <p:sldId id="285" r:id="rId40"/>
    <p:sldId id="287"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5040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945" autoAdjust="0"/>
  </p:normalViewPr>
  <p:slideViewPr>
    <p:cSldViewPr>
      <p:cViewPr>
        <p:scale>
          <a:sx n="70" d="100"/>
          <a:sy n="70" d="100"/>
        </p:scale>
        <p:origin x="1395" y="39"/>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28569F-D51B-4E85-AFBA-6E6BFBAE2DC5}" type="datetimeFigureOut">
              <a:rPr lang="en-GB" smtClean="0"/>
              <a:t>18/10/2019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82EE16-FF58-492B-9179-EFBA61ED9D4C}" type="slidenum">
              <a:rPr lang="en-GB" smtClean="0"/>
              <a:t>‹#›</a:t>
            </a:fld>
            <a:endParaRPr lang="en-GB"/>
          </a:p>
        </p:txBody>
      </p:sp>
    </p:spTree>
    <p:extLst>
      <p:ext uri="{BB962C8B-B14F-4D97-AF65-F5344CB8AC3E}">
        <p14:creationId xmlns:p14="http://schemas.microsoft.com/office/powerpoint/2010/main" val="26243012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a:t>
            </a:fld>
            <a:endParaRPr lang="en-GB"/>
          </a:p>
        </p:txBody>
      </p:sp>
    </p:spTree>
    <p:extLst>
      <p:ext uri="{BB962C8B-B14F-4D97-AF65-F5344CB8AC3E}">
        <p14:creationId xmlns:p14="http://schemas.microsoft.com/office/powerpoint/2010/main" val="29548947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9</a:t>
            </a:fld>
            <a:endParaRPr lang="en-GB"/>
          </a:p>
        </p:txBody>
      </p:sp>
    </p:spTree>
    <p:extLst>
      <p:ext uri="{BB962C8B-B14F-4D97-AF65-F5344CB8AC3E}">
        <p14:creationId xmlns:p14="http://schemas.microsoft.com/office/powerpoint/2010/main" val="3087045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11</a:t>
            </a:fld>
            <a:endParaRPr lang="en-GB"/>
          </a:p>
        </p:txBody>
      </p:sp>
    </p:spTree>
    <p:extLst>
      <p:ext uri="{BB962C8B-B14F-4D97-AF65-F5344CB8AC3E}">
        <p14:creationId xmlns:p14="http://schemas.microsoft.com/office/powerpoint/2010/main" val="10844179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22</a:t>
            </a:fld>
            <a:endParaRPr lang="en-GB"/>
          </a:p>
        </p:txBody>
      </p:sp>
    </p:spTree>
    <p:extLst>
      <p:ext uri="{BB962C8B-B14F-4D97-AF65-F5344CB8AC3E}">
        <p14:creationId xmlns:p14="http://schemas.microsoft.com/office/powerpoint/2010/main" val="10844179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23</a:t>
            </a:fld>
            <a:endParaRPr lang="en-GB"/>
          </a:p>
        </p:txBody>
      </p:sp>
    </p:spTree>
    <p:extLst>
      <p:ext uri="{BB962C8B-B14F-4D97-AF65-F5344CB8AC3E}">
        <p14:creationId xmlns:p14="http://schemas.microsoft.com/office/powerpoint/2010/main" val="8061330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25</a:t>
            </a:fld>
            <a:endParaRPr lang="en-GB"/>
          </a:p>
        </p:txBody>
      </p:sp>
    </p:spTree>
    <p:extLst>
      <p:ext uri="{BB962C8B-B14F-4D97-AF65-F5344CB8AC3E}">
        <p14:creationId xmlns:p14="http://schemas.microsoft.com/office/powerpoint/2010/main" val="24220828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30</a:t>
            </a:fld>
            <a:endParaRPr lang="en-GB"/>
          </a:p>
        </p:txBody>
      </p:sp>
    </p:spTree>
    <p:extLst>
      <p:ext uri="{BB962C8B-B14F-4D97-AF65-F5344CB8AC3E}">
        <p14:creationId xmlns:p14="http://schemas.microsoft.com/office/powerpoint/2010/main" val="3501802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34</a:t>
            </a:fld>
            <a:endParaRPr lang="en-GB"/>
          </a:p>
        </p:txBody>
      </p:sp>
    </p:spTree>
    <p:extLst>
      <p:ext uri="{BB962C8B-B14F-4D97-AF65-F5344CB8AC3E}">
        <p14:creationId xmlns:p14="http://schemas.microsoft.com/office/powerpoint/2010/main" val="38179388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35</a:t>
            </a:fld>
            <a:endParaRPr lang="en-GB"/>
          </a:p>
        </p:txBody>
      </p:sp>
    </p:spTree>
    <p:extLst>
      <p:ext uri="{BB962C8B-B14F-4D97-AF65-F5344CB8AC3E}">
        <p14:creationId xmlns:p14="http://schemas.microsoft.com/office/powerpoint/2010/main" val="9820216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BD910256-AA1F-45E7-9332-174294B017E0}" type="datetimeFigureOut">
              <a:rPr lang="en-GB" smtClean="0"/>
              <a:t>18/10/2019</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3CF19CE5-3B6D-4CDB-A886-C88CF57D7E52}"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BD910256-AA1F-45E7-9332-174294B017E0}" type="datetimeFigureOut">
              <a:rPr lang="en-GB" smtClean="0"/>
              <a:t>18/10/2019</a:t>
            </a:fld>
            <a:endParaRPr lang="en-GB"/>
          </a:p>
        </p:txBody>
      </p:sp>
      <p:sp>
        <p:nvSpPr>
          <p:cNvPr id="9" name="Slide Number Placeholder 8"/>
          <p:cNvSpPr>
            <a:spLocks noGrp="1"/>
          </p:cNvSpPr>
          <p:nvPr>
            <p:ph type="sldNum" sz="quarter" idx="15"/>
          </p:nvPr>
        </p:nvSpPr>
        <p:spPr/>
        <p:txBody>
          <a:bodyPr rtlCol="0"/>
          <a:lstStyle/>
          <a:p>
            <a:fld id="{3CF19CE5-3B6D-4CDB-A886-C88CF57D7E52}" type="slidenum">
              <a:rPr lang="en-GB" smtClean="0"/>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BD910256-AA1F-45E7-9332-174294B017E0}" type="datetimeFigureOut">
              <a:rPr lang="en-GB" smtClean="0"/>
              <a:t>18/10/2019</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3CF19CE5-3B6D-4CDB-A886-C88CF57D7E52}"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BD910256-AA1F-45E7-9332-174294B017E0}" type="datetimeFigureOut">
              <a:rPr lang="en-GB" smtClean="0"/>
              <a:t>18/10/2019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F19CE5-3B6D-4CDB-A886-C88CF57D7E52}" type="slidenum">
              <a:rPr lang="en-GB" smtClean="0"/>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BD910256-AA1F-45E7-9332-174294B017E0}" type="datetimeFigureOut">
              <a:rPr lang="en-GB" smtClean="0"/>
              <a:t>18/10/2019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F19CE5-3B6D-4CDB-A886-C88CF57D7E52}" type="slidenum">
              <a:rPr lang="en-GB" smtClean="0"/>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BD910256-AA1F-45E7-9332-174294B017E0}" type="datetimeFigureOut">
              <a:rPr lang="en-GB" smtClean="0"/>
              <a:t>18/10/2019</a:t>
            </a:fld>
            <a:endParaRPr lang="en-GB"/>
          </a:p>
        </p:txBody>
      </p:sp>
      <p:sp>
        <p:nvSpPr>
          <p:cNvPr id="7" name="Slide Number Placeholder 6"/>
          <p:cNvSpPr>
            <a:spLocks noGrp="1"/>
          </p:cNvSpPr>
          <p:nvPr>
            <p:ph type="sldNum" sz="quarter" idx="11"/>
          </p:nvPr>
        </p:nvSpPr>
        <p:spPr/>
        <p:txBody>
          <a:bodyPr rtlCol="0"/>
          <a:lstStyle/>
          <a:p>
            <a:fld id="{3CF19CE5-3B6D-4CDB-A886-C88CF57D7E52}" type="slidenum">
              <a:rPr lang="en-GB" smtClean="0"/>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910256-AA1F-45E7-9332-174294B017E0}" type="datetimeFigureOut">
              <a:rPr lang="en-GB" smtClean="0"/>
              <a:t>18/10/2019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F19CE5-3B6D-4CDB-A886-C88CF57D7E5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BD910256-AA1F-45E7-9332-174294B017E0}" type="datetimeFigureOut">
              <a:rPr lang="en-GB" smtClean="0"/>
              <a:t>18/10/2019</a:t>
            </a:fld>
            <a:endParaRPr lang="en-GB"/>
          </a:p>
        </p:txBody>
      </p:sp>
      <p:sp>
        <p:nvSpPr>
          <p:cNvPr id="22" name="Slide Number Placeholder 21"/>
          <p:cNvSpPr>
            <a:spLocks noGrp="1"/>
          </p:cNvSpPr>
          <p:nvPr>
            <p:ph type="sldNum" sz="quarter" idx="15"/>
          </p:nvPr>
        </p:nvSpPr>
        <p:spPr/>
        <p:txBody>
          <a:bodyPr rtlCol="0"/>
          <a:lstStyle/>
          <a:p>
            <a:fld id="{3CF19CE5-3B6D-4CDB-A886-C88CF57D7E52}" type="slidenum">
              <a:rPr lang="en-GB" smtClean="0"/>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BD910256-AA1F-45E7-9332-174294B017E0}" type="datetimeFigureOut">
              <a:rPr lang="en-GB" smtClean="0"/>
              <a:t>18/10/2019</a:t>
            </a:fld>
            <a:endParaRPr lang="en-GB"/>
          </a:p>
        </p:txBody>
      </p:sp>
      <p:sp>
        <p:nvSpPr>
          <p:cNvPr id="18" name="Slide Number Placeholder 17"/>
          <p:cNvSpPr>
            <a:spLocks noGrp="1"/>
          </p:cNvSpPr>
          <p:nvPr>
            <p:ph type="sldNum" sz="quarter" idx="11"/>
          </p:nvPr>
        </p:nvSpPr>
        <p:spPr/>
        <p:txBody>
          <a:bodyPr rtlCol="0"/>
          <a:lstStyle/>
          <a:p>
            <a:fld id="{3CF19CE5-3B6D-4CDB-A886-C88CF57D7E52}" type="slidenum">
              <a:rPr lang="en-GB" smtClean="0"/>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D910256-AA1F-45E7-9332-174294B017E0}" type="datetimeFigureOut">
              <a:rPr lang="en-GB" smtClean="0"/>
              <a:t>18/10/2019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F19CE5-3B6D-4CDB-A886-C88CF57D7E5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D910256-AA1F-45E7-9332-174294B017E0}" type="datetimeFigureOut">
              <a:rPr lang="en-GB" smtClean="0"/>
              <a:t>18/10/2019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F19CE5-3B6D-4CDB-A886-C88CF57D7E52}"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BD910256-AA1F-45E7-9332-174294B017E0}" type="datetimeFigureOut">
              <a:rPr lang="en-GB" smtClean="0"/>
              <a:t>18/10/2019</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3CF19CE5-3B6D-4CDB-A886-C88CF57D7E52}"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8.jpeg"/></Relationships>
</file>

<file path=ppt/slides/_rels/slide2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library.austincc.edu/gen-info/facplagiarism.htm" TargetMode="External"/><Relationship Id="rId2" Type="http://schemas.openxmlformats.org/officeDocument/2006/relationships/hyperlink" Target="http://www.lancs.ac.uk/depts/celt/sldc/materials.writing/referencing.htm" TargetMode="External"/><Relationship Id="rId1" Type="http://schemas.openxmlformats.org/officeDocument/2006/relationships/slideLayout" Target="../slideLayouts/slideLayout2.xml"/><Relationship Id="rId4" Type="http://schemas.openxmlformats.org/officeDocument/2006/relationships/hyperlink" Target="https://ilearn.csumb.edu/mod/forum/discuss.php?d=5424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71800" y="457200"/>
            <a:ext cx="6222848" cy="4648200"/>
          </a:xfrm>
        </p:spPr>
        <p:txBody>
          <a:bodyPr>
            <a:normAutofit/>
          </a:bodyPr>
          <a:lstStyle/>
          <a:p>
            <a:pPr algn="ctr"/>
            <a:r>
              <a:rPr lang="en-GB" sz="3600" dirty="0" smtClean="0">
                <a:solidFill>
                  <a:schemeClr val="accent1"/>
                </a:solidFill>
                <a:latin typeface="Arial" panose="020B0604020202020204" pitchFamily="34" charset="0"/>
                <a:cs typeface="Arial" panose="020B0604020202020204" pitchFamily="34" charset="0"/>
              </a:rPr>
              <a:t>ECGE4001</a:t>
            </a:r>
            <a:r>
              <a:rPr lang="en-GB" sz="3600" dirty="0">
                <a:solidFill>
                  <a:schemeClr val="accent1"/>
                </a:solidFill>
                <a:latin typeface="Arial" panose="020B0604020202020204" pitchFamily="34" charset="0"/>
                <a:cs typeface="Arial" panose="020B0604020202020204" pitchFamily="34" charset="0"/>
              </a:rPr>
              <a:t/>
            </a:r>
            <a:br>
              <a:rPr lang="en-GB" sz="3600" dirty="0">
                <a:solidFill>
                  <a:schemeClr val="accent1"/>
                </a:solidFill>
                <a:latin typeface="Arial" panose="020B0604020202020204" pitchFamily="34" charset="0"/>
                <a:cs typeface="Arial" panose="020B0604020202020204" pitchFamily="34" charset="0"/>
              </a:rPr>
            </a:br>
            <a:endParaRPr lang="en-GB" sz="3600" dirty="0">
              <a:solidFill>
                <a:schemeClr val="accent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771800" y="5661248"/>
            <a:ext cx="6077688" cy="762000"/>
          </a:xfrm>
        </p:spPr>
        <p:txBody>
          <a:bodyPr/>
          <a:lstStyle/>
          <a:p>
            <a:r>
              <a:rPr lang="en-GB" dirty="0" smtClean="0">
                <a:solidFill>
                  <a:schemeClr val="accent1"/>
                </a:solidFill>
                <a:latin typeface="Arial" panose="020B0604020202020204" pitchFamily="34" charset="0"/>
                <a:cs typeface="Arial" panose="020B0604020202020204" pitchFamily="34" charset="0"/>
              </a:rPr>
              <a:t>21.10.19</a:t>
            </a:r>
            <a:r>
              <a:rPr lang="en-GB"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003544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accent1"/>
                </a:solidFill>
              </a:rPr>
              <a:t>Gorolwg </a:t>
            </a:r>
            <a:br>
              <a:rPr lang="en-GB" dirty="0">
                <a:solidFill>
                  <a:schemeClr val="accent1"/>
                </a:solidFill>
              </a:rPr>
            </a:br>
            <a:r>
              <a:rPr lang="en-GB" dirty="0"/>
              <a:t> Overview</a:t>
            </a:r>
          </a:p>
        </p:txBody>
      </p:sp>
      <p:sp>
        <p:nvSpPr>
          <p:cNvPr id="4" name="Content Placeholder 3"/>
          <p:cNvSpPr>
            <a:spLocks noGrp="1"/>
          </p:cNvSpPr>
          <p:nvPr>
            <p:ph sz="half" idx="1"/>
          </p:nvPr>
        </p:nvSpPr>
        <p:spPr>
          <a:xfrm>
            <a:off x="457200" y="1600200"/>
            <a:ext cx="3657600" cy="3052936"/>
          </a:xfrm>
        </p:spPr>
        <p:style>
          <a:lnRef idx="2">
            <a:schemeClr val="accent4"/>
          </a:lnRef>
          <a:fillRef idx="1">
            <a:schemeClr val="lt1"/>
          </a:fillRef>
          <a:effectRef idx="0">
            <a:schemeClr val="accent4"/>
          </a:effectRef>
          <a:fontRef idx="minor">
            <a:schemeClr val="dk1"/>
          </a:fontRef>
        </p:style>
        <p:txBody>
          <a:bodyPr/>
          <a:lstStyle/>
          <a:p>
            <a:r>
              <a:rPr lang="en-GB" dirty="0" err="1">
                <a:latin typeface="Arial" panose="020B0604020202020204" pitchFamily="34" charset="0"/>
                <a:cs typeface="Arial" panose="020B0604020202020204" pitchFamily="34" charset="0"/>
              </a:rPr>
              <a:t>Cyfeirnodi</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Osgoi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llên-ladrad</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rhain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hanfodol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goroesi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prifysgol</a:t>
            </a:r>
            <a:r>
              <a:rPr lang="en-GB" dirty="0">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Gweler</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llawlyfr</a:t>
            </a:r>
            <a:endParaRPr lang="en-GB" dirty="0">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a:xfrm>
            <a:off x="4270248" y="1600200"/>
            <a:ext cx="3657600" cy="3052936"/>
          </a:xfrm>
        </p:spPr>
        <p:style>
          <a:lnRef idx="2">
            <a:schemeClr val="dk1"/>
          </a:lnRef>
          <a:fillRef idx="1">
            <a:schemeClr val="lt1"/>
          </a:fillRef>
          <a:effectRef idx="0">
            <a:schemeClr val="dk1"/>
          </a:effectRef>
          <a:fontRef idx="minor">
            <a:schemeClr val="dk1"/>
          </a:fontRef>
        </p:style>
        <p:txBody>
          <a:bodyPr/>
          <a:lstStyle/>
          <a:p>
            <a:r>
              <a:rPr lang="en-GB" i="1" dirty="0">
                <a:latin typeface="Arial" panose="020B0604020202020204" pitchFamily="34" charset="0"/>
                <a:cs typeface="Arial" panose="020B0604020202020204" pitchFamily="34" charset="0"/>
              </a:rPr>
              <a:t>Referencing</a:t>
            </a:r>
          </a:p>
          <a:p>
            <a:r>
              <a:rPr lang="en-GB" i="1" dirty="0">
                <a:latin typeface="Arial" panose="020B0604020202020204" pitchFamily="34" charset="0"/>
                <a:cs typeface="Arial" panose="020B0604020202020204" pitchFamily="34" charset="0"/>
              </a:rPr>
              <a:t>Avoiding plagiarism</a:t>
            </a:r>
          </a:p>
          <a:p>
            <a:r>
              <a:rPr lang="en-GB" i="1" dirty="0">
                <a:latin typeface="Arial" panose="020B0604020202020204" pitchFamily="34" charset="0"/>
                <a:cs typeface="Arial" panose="020B0604020202020204" pitchFamily="34" charset="0"/>
              </a:rPr>
              <a:t>These are essential survival skills for university</a:t>
            </a:r>
          </a:p>
          <a:p>
            <a:r>
              <a:rPr lang="en-GB" i="1" dirty="0">
                <a:latin typeface="Arial" panose="020B0604020202020204" pitchFamily="34" charset="0"/>
                <a:cs typeface="Arial" panose="020B0604020202020204" pitchFamily="34" charset="0"/>
              </a:rPr>
              <a:t>Refer to referencing handbook</a:t>
            </a:r>
          </a:p>
        </p:txBody>
      </p:sp>
      <p:pic>
        <p:nvPicPr>
          <p:cNvPr id="1026" name="Picture 2" descr="C:\Users\l.roberts\AppData\Local\Microsoft\Windows\Temporary Internet Files\Content.IE5\EEQLKL9O\MP900448290[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92723" y="4953000"/>
            <a:ext cx="4558553" cy="175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1129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err="1">
                <a:solidFill>
                  <a:schemeClr val="accent1"/>
                </a:solidFill>
              </a:rPr>
              <a:t>Cyfeirnodi</a:t>
            </a:r>
            <a:r>
              <a:rPr lang="en-GB" dirty="0">
                <a:solidFill>
                  <a:schemeClr val="accent1"/>
                </a:solidFill>
              </a:rPr>
              <a:t> </a:t>
            </a:r>
            <a:br>
              <a:rPr lang="en-GB" dirty="0">
                <a:solidFill>
                  <a:schemeClr val="accent1"/>
                </a:solidFill>
              </a:rPr>
            </a:br>
            <a:r>
              <a:rPr lang="en-GB" dirty="0"/>
              <a:t> Referencing</a:t>
            </a:r>
          </a:p>
        </p:txBody>
      </p:sp>
      <p:sp>
        <p:nvSpPr>
          <p:cNvPr id="5" name="Content Placeholder 4"/>
          <p:cNvSpPr>
            <a:spLocks noGrp="1"/>
          </p:cNvSpPr>
          <p:nvPr>
            <p:ph sz="half" idx="1"/>
          </p:nvPr>
        </p:nvSpPr>
        <p:spPr>
          <a:xfrm>
            <a:off x="323528" y="1700808"/>
            <a:ext cx="4038600" cy="4572000"/>
          </a:xfrm>
        </p:spPr>
        <p:style>
          <a:lnRef idx="2">
            <a:schemeClr val="accent4"/>
          </a:lnRef>
          <a:fillRef idx="1">
            <a:schemeClr val="lt1"/>
          </a:fillRef>
          <a:effectRef idx="0">
            <a:schemeClr val="accent4"/>
          </a:effectRef>
          <a:fontRef idx="minor">
            <a:schemeClr val="dk1"/>
          </a:fontRef>
        </p:style>
        <p:txBody>
          <a:bodyPr>
            <a:normAutofit lnSpcReduction="10000"/>
          </a:bodyPr>
          <a:lstStyle/>
          <a:p>
            <a:pPr marL="365760" indent="-256032">
              <a:lnSpc>
                <a:spcPct val="110000"/>
              </a:lnSpc>
              <a:buFont typeface="Wingdings 3"/>
              <a:buChar char=""/>
              <a:defRPr/>
            </a:pPr>
            <a:r>
              <a:rPr lang="en-US" dirty="0" err="1">
                <a:latin typeface="Arial" panose="020B0604020202020204" pitchFamily="34" charset="0"/>
                <a:cs typeface="Arial" panose="020B0604020202020204" pitchFamily="34" charset="0"/>
              </a:rPr>
              <a:t>Mewn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ysgrifennu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academaidd</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mae’n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hanfodol</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eich</a:t>
            </a:r>
            <a:r>
              <a:rPr lang="en-US" dirty="0">
                <a:latin typeface="Arial" panose="020B0604020202020204" pitchFamily="34" charset="0"/>
                <a:cs typeface="Arial" panose="020B0604020202020204" pitchFamily="34" charset="0"/>
              </a:rPr>
              <a:t> bod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gwneud</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eglur</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beth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yw</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eich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syniadau</a:t>
            </a:r>
            <a:r>
              <a:rPr lang="en-US" dirty="0">
                <a:latin typeface="Arial" panose="020B0604020202020204" pitchFamily="34" charset="0"/>
                <a:cs typeface="Arial" panose="020B0604020202020204" pitchFamily="34" charset="0"/>
              </a:rPr>
              <a:t> chi a </a:t>
            </a:r>
            <a:r>
              <a:rPr lang="en-US" dirty="0" err="1">
                <a:latin typeface="Arial" panose="020B0604020202020204" pitchFamily="34" charset="0"/>
                <a:cs typeface="Arial" panose="020B0604020202020204" pitchFamily="34" charset="0"/>
              </a:rPr>
              <a:t>beth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yw</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syniadau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pobl</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eraill</a:t>
            </a:r>
            <a:endParaRPr lang="en-US" dirty="0">
              <a:latin typeface="Arial" panose="020B0604020202020204" pitchFamily="34" charset="0"/>
              <a:cs typeface="Arial" panose="020B0604020202020204" pitchFamily="34" charset="0"/>
            </a:endParaRPr>
          </a:p>
          <a:p>
            <a:pPr marL="365760" indent="-256032">
              <a:lnSpc>
                <a:spcPct val="110000"/>
              </a:lnSpc>
              <a:buFont typeface="Wingdings 3"/>
              <a:buChar char=""/>
              <a:defRPr/>
            </a:pPr>
            <a:r>
              <a:rPr lang="en-US" dirty="0">
                <a:latin typeface="Arial" panose="020B0604020202020204" pitchFamily="34" charset="0"/>
                <a:cs typeface="Arial" panose="020B0604020202020204" pitchFamily="34" charset="0"/>
              </a:rPr>
              <a:t>Mae ‘</a:t>
            </a:r>
            <a:r>
              <a:rPr lang="en-US" dirty="0" err="1">
                <a:latin typeface="Arial" panose="020B0604020202020204" pitchFamily="34" charset="0"/>
                <a:cs typeface="Arial" panose="020B0604020202020204" pitchFamily="34" charset="0"/>
              </a:rPr>
              <a:t>cyfeirnodi</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neu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ddyfynnu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golygu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eich</a:t>
            </a:r>
            <a:r>
              <a:rPr lang="en-US" dirty="0">
                <a:latin typeface="Arial" panose="020B0604020202020204" pitchFamily="34" charset="0"/>
                <a:cs typeface="Arial" panose="020B0604020202020204" pitchFamily="34" charset="0"/>
              </a:rPr>
              <a:t> bod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dangos</a:t>
            </a:r>
            <a:r>
              <a:rPr lang="en-US" dirty="0">
                <a:latin typeface="Arial" panose="020B0604020202020204" pitchFamily="34" charset="0"/>
                <a:cs typeface="Arial" panose="020B0604020202020204" pitchFamily="34" charset="0"/>
              </a:rPr>
              <a:t> o </a:t>
            </a:r>
            <a:r>
              <a:rPr lang="en-US" dirty="0" err="1">
                <a:latin typeface="Arial" panose="020B0604020202020204" pitchFamily="34" charset="0"/>
                <a:cs typeface="Arial" panose="020B0604020202020204" pitchFamily="34" charset="0"/>
              </a:rPr>
              <a:t>ble</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cawsoch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eich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syniadau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a’ch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gwybodaeth</a:t>
            </a:r>
            <a:endParaRPr lang="en-US" dirty="0">
              <a:latin typeface="Arial" panose="020B0604020202020204" pitchFamily="34" charset="0"/>
              <a:cs typeface="Arial" panose="020B0604020202020204" pitchFamily="34" charset="0"/>
            </a:endParaRPr>
          </a:p>
          <a:p>
            <a:endParaRPr lang="en-GB" dirty="0"/>
          </a:p>
        </p:txBody>
      </p:sp>
      <p:sp>
        <p:nvSpPr>
          <p:cNvPr id="6" name="Content Placeholder 5"/>
          <p:cNvSpPr>
            <a:spLocks noGrp="1"/>
          </p:cNvSpPr>
          <p:nvPr>
            <p:ph sz="half" idx="2"/>
          </p:nvPr>
        </p:nvSpPr>
        <p:spPr>
          <a:xfrm>
            <a:off x="4499992" y="1700808"/>
            <a:ext cx="3657600" cy="4572000"/>
          </a:xfrm>
        </p:spPr>
        <p:style>
          <a:lnRef idx="2">
            <a:schemeClr val="dk1"/>
          </a:lnRef>
          <a:fillRef idx="1">
            <a:schemeClr val="lt1"/>
          </a:fillRef>
          <a:effectRef idx="0">
            <a:schemeClr val="dk1"/>
          </a:effectRef>
          <a:fontRef idx="minor">
            <a:schemeClr val="dk1"/>
          </a:fontRef>
        </p:style>
        <p:txBody>
          <a:bodyPr>
            <a:normAutofit lnSpcReduction="10000"/>
          </a:bodyPr>
          <a:lstStyle/>
          <a:p>
            <a:pPr marL="365760" indent="-256032">
              <a:lnSpc>
                <a:spcPct val="110000"/>
              </a:lnSpc>
              <a:buFont typeface="Wingdings 3"/>
              <a:buChar char=""/>
              <a:defRPr/>
            </a:pPr>
            <a:r>
              <a:rPr lang="en-US" i="1" dirty="0">
                <a:latin typeface="Arial" panose="020B0604020202020204" pitchFamily="34" charset="0"/>
                <a:cs typeface="Arial" panose="020B0604020202020204" pitchFamily="34" charset="0"/>
              </a:rPr>
              <a:t>In academic writing it is vital that you clearly note which are your ideas and which are other people’s ideas</a:t>
            </a:r>
          </a:p>
          <a:p>
            <a:pPr marL="365760" indent="-256032">
              <a:lnSpc>
                <a:spcPct val="110000"/>
              </a:lnSpc>
              <a:buFont typeface="Wingdings 3"/>
              <a:buChar char=""/>
              <a:defRPr/>
            </a:pPr>
            <a:r>
              <a:rPr lang="en-US" i="1" dirty="0">
                <a:latin typeface="Arial" panose="020B0604020202020204" pitchFamily="34" charset="0"/>
                <a:cs typeface="Arial" panose="020B0604020202020204" pitchFamily="34" charset="0"/>
              </a:rPr>
              <a:t>‘Referencing’ or ‘quoting’ means that you are showing where your ideas / information has come from.</a:t>
            </a:r>
          </a:p>
          <a:p>
            <a:endParaRPr lang="en-GB" dirty="0"/>
          </a:p>
        </p:txBody>
      </p:sp>
    </p:spTree>
    <p:extLst>
      <p:ext uri="{BB962C8B-B14F-4D97-AF65-F5344CB8AC3E}">
        <p14:creationId xmlns:p14="http://schemas.microsoft.com/office/powerpoint/2010/main" val="5674621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a:solidFill>
                  <a:schemeClr val="accent1"/>
                </a:solidFill>
              </a:rPr>
              <a:t>Rhestr</a:t>
            </a:r>
            <a:r>
              <a:rPr lang="en-GB" dirty="0">
                <a:solidFill>
                  <a:schemeClr val="accent1"/>
                </a:solidFill>
              </a:rPr>
              <a:t> </a:t>
            </a:r>
            <a:r>
              <a:rPr lang="en-GB" dirty="0" err="1">
                <a:solidFill>
                  <a:schemeClr val="accent1"/>
                </a:solidFill>
              </a:rPr>
              <a:t>gyfeirnodi</a:t>
            </a:r>
            <a:r>
              <a:rPr lang="en-GB" dirty="0">
                <a:solidFill>
                  <a:schemeClr val="accent1"/>
                </a:solidFill>
              </a:rPr>
              <a:t/>
            </a:r>
            <a:br>
              <a:rPr lang="en-GB" dirty="0">
                <a:solidFill>
                  <a:schemeClr val="accent1"/>
                </a:solidFill>
              </a:rPr>
            </a:br>
            <a:r>
              <a:rPr lang="en-GB" dirty="0"/>
              <a:t>Reference list</a:t>
            </a:r>
          </a:p>
        </p:txBody>
      </p:sp>
      <p:sp>
        <p:nvSpPr>
          <p:cNvPr id="3" name="Content Placeholder 2"/>
          <p:cNvSpPr>
            <a:spLocks noGrp="1"/>
          </p:cNvSpPr>
          <p:nvPr>
            <p:ph sz="half" idx="1"/>
          </p:nvPr>
        </p:nvSpPr>
        <p:spPr>
          <a:xfrm>
            <a:off x="457200" y="1600200"/>
            <a:ext cx="3657600" cy="2908920"/>
          </a:xfrm>
        </p:spPr>
        <p:style>
          <a:lnRef idx="2">
            <a:schemeClr val="accent2"/>
          </a:lnRef>
          <a:fillRef idx="1">
            <a:schemeClr val="lt1"/>
          </a:fillRef>
          <a:effectRef idx="0">
            <a:schemeClr val="accent2"/>
          </a:effectRef>
          <a:fontRef idx="minor">
            <a:schemeClr val="dk1"/>
          </a:fontRef>
        </p:style>
        <p:txBody>
          <a:bodyPr/>
          <a:lstStyle/>
          <a:p>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ddiwedd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pob</a:t>
            </a:r>
            <a:r>
              <a:rPr lang="en-GB" dirty="0">
                <a:latin typeface="Arial" panose="020B0604020202020204" pitchFamily="34" charset="0"/>
                <a:cs typeface="Arial" panose="020B0604020202020204" pitchFamily="34" charset="0"/>
              </a:rPr>
              <a:t> darn o </a:t>
            </a:r>
            <a:r>
              <a:rPr lang="en-GB" dirty="0" err="1">
                <a:latin typeface="Arial" panose="020B0604020202020204" pitchFamily="34" charset="0"/>
                <a:cs typeface="Arial" panose="020B0604020202020204" pitchFamily="34" charset="0"/>
              </a:rPr>
              <a:t>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academaidd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rhestr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gyfeirnodi</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Fe </a:t>
            </a:r>
            <a:r>
              <a:rPr lang="en-GB" dirty="0" err="1">
                <a:latin typeface="Arial" panose="020B0604020202020204" pitchFamily="34" charset="0"/>
                <a:cs typeface="Arial" panose="020B0604020202020204" pitchFamily="34" charset="0"/>
              </a:rPr>
              <a:t>fyddwn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trafod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mewn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darlith</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arall</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270248" y="1600200"/>
            <a:ext cx="3657600" cy="2908920"/>
          </a:xfrm>
        </p:spPr>
        <p:style>
          <a:lnRef idx="2">
            <a:schemeClr val="dk1"/>
          </a:lnRef>
          <a:fillRef idx="1">
            <a:schemeClr val="lt1"/>
          </a:fillRef>
          <a:effectRef idx="0">
            <a:schemeClr val="dk1"/>
          </a:effectRef>
          <a:fontRef idx="minor">
            <a:schemeClr val="dk1"/>
          </a:fontRef>
        </p:style>
        <p:txBody>
          <a:bodyPr/>
          <a:lstStyle/>
          <a:p>
            <a:r>
              <a:rPr lang="en-GB" i="1" dirty="0">
                <a:latin typeface="Arial" panose="020B0604020202020204" pitchFamily="34" charset="0"/>
                <a:cs typeface="Arial" panose="020B0604020202020204" pitchFamily="34" charset="0"/>
              </a:rPr>
              <a:t>At the end of each piece of academic work, a reference list is required</a:t>
            </a:r>
          </a:p>
          <a:p>
            <a:r>
              <a:rPr lang="en-GB" i="1" dirty="0">
                <a:latin typeface="Arial" panose="020B0604020202020204" pitchFamily="34" charset="0"/>
                <a:cs typeface="Arial" panose="020B0604020202020204" pitchFamily="34" charset="0"/>
              </a:rPr>
              <a:t>We will discuss this in </a:t>
            </a:r>
            <a:r>
              <a:rPr lang="en-GB" i="1" dirty="0" smtClean="0">
                <a:latin typeface="Arial" panose="020B0604020202020204" pitchFamily="34" charset="0"/>
                <a:cs typeface="Arial" panose="020B0604020202020204" pitchFamily="34" charset="0"/>
              </a:rPr>
              <a:t>another lecture</a:t>
            </a:r>
            <a:endParaRPr lang="en-GB" i="1" dirty="0">
              <a:latin typeface="Arial" panose="020B0604020202020204" pitchFamily="34" charset="0"/>
              <a:cs typeface="Arial" panose="020B0604020202020204" pitchFamily="34" charset="0"/>
            </a:endParaRPr>
          </a:p>
        </p:txBody>
      </p:sp>
      <p:pic>
        <p:nvPicPr>
          <p:cNvPr id="2050" name="Picture 2" descr="C:\Users\l.roberts\AppData\Local\Microsoft\Windows\Temporary Internet Files\Content.IE5\FX8L93BW\MP900387778[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0484453">
            <a:off x="2629671" y="4907447"/>
            <a:ext cx="2721372" cy="13606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8843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800" b="1" dirty="0">
                <a:solidFill>
                  <a:schemeClr val="accent1"/>
                </a:solidFill>
                <a:latin typeface="Lucida Sans Unicode"/>
              </a:rPr>
              <a:t>Pam </a:t>
            </a:r>
            <a:r>
              <a:rPr lang="en-US" sz="2800" b="1" dirty="0" err="1">
                <a:solidFill>
                  <a:schemeClr val="accent1"/>
                </a:solidFill>
                <a:latin typeface="Lucida Sans Unicode"/>
              </a:rPr>
              <a:t>Defnyddio</a:t>
            </a:r>
            <a:r>
              <a:rPr lang="en-US" sz="2800" b="1" dirty="0">
                <a:solidFill>
                  <a:schemeClr val="accent1"/>
                </a:solidFill>
                <a:latin typeface="Lucida Sans Unicode"/>
              </a:rPr>
              <a:t> Gwaith </a:t>
            </a:r>
            <a:r>
              <a:rPr lang="en-US" sz="2800" b="1" dirty="0" err="1">
                <a:solidFill>
                  <a:schemeClr val="accent1"/>
                </a:solidFill>
                <a:latin typeface="Lucida Sans Unicode"/>
              </a:rPr>
              <a:t>Awduron</a:t>
            </a:r>
            <a:r>
              <a:rPr lang="en-US" sz="2800" b="1" dirty="0">
                <a:solidFill>
                  <a:schemeClr val="accent1"/>
                </a:solidFill>
                <a:latin typeface="Lucida Sans Unicode"/>
              </a:rPr>
              <a:t> </a:t>
            </a:r>
            <a:r>
              <a:rPr lang="en-US" sz="2800" b="1" dirty="0" err="1">
                <a:solidFill>
                  <a:schemeClr val="accent1"/>
                </a:solidFill>
                <a:latin typeface="Lucida Sans Unicode"/>
              </a:rPr>
              <a:t>Eraill</a:t>
            </a:r>
            <a:r>
              <a:rPr lang="en-US" sz="2800" b="1" dirty="0">
                <a:solidFill>
                  <a:schemeClr val="accent1"/>
                </a:solidFill>
                <a:latin typeface="Lucida Sans Unicode"/>
              </a:rPr>
              <a:t>?</a:t>
            </a:r>
            <a:br>
              <a:rPr lang="en-US" sz="2800" b="1" dirty="0">
                <a:solidFill>
                  <a:schemeClr val="accent1"/>
                </a:solidFill>
                <a:latin typeface="Lucida Sans Unicode"/>
              </a:rPr>
            </a:br>
            <a:r>
              <a:rPr lang="en-US" sz="2800" b="1" i="1" dirty="0">
                <a:solidFill>
                  <a:srgbClr val="464646"/>
                </a:solidFill>
                <a:latin typeface="Lucida Sans Unicode"/>
              </a:rPr>
              <a:t>Why Use Other Authors’ Work?</a:t>
            </a:r>
            <a:endParaRPr lang="en-GB" dirty="0"/>
          </a:p>
        </p:txBody>
      </p:sp>
      <p:sp>
        <p:nvSpPr>
          <p:cNvPr id="3" name="Content Placeholder 2"/>
          <p:cNvSpPr>
            <a:spLocks noGrp="1"/>
          </p:cNvSpPr>
          <p:nvPr>
            <p:ph sz="half" idx="1"/>
          </p:nvPr>
        </p:nvSpPr>
        <p:spPr>
          <a:xfrm>
            <a:off x="323528" y="1628800"/>
            <a:ext cx="4038600" cy="4785515"/>
          </a:xfrm>
        </p:spPr>
        <p:style>
          <a:lnRef idx="2">
            <a:schemeClr val="accent2"/>
          </a:lnRef>
          <a:fillRef idx="1">
            <a:schemeClr val="lt1"/>
          </a:fillRef>
          <a:effectRef idx="0">
            <a:schemeClr val="accent2"/>
          </a:effectRef>
          <a:fontRef idx="minor">
            <a:schemeClr val="dk1"/>
          </a:fontRef>
        </p:style>
        <p:txBody>
          <a:bodyPr>
            <a:normAutofit fontScale="92500"/>
          </a:bodyPr>
          <a:lstStyle/>
          <a:p>
            <a:pPr marL="365760" lvl="0" indent="-256032">
              <a:lnSpc>
                <a:spcPct val="110000"/>
              </a:lnSpc>
              <a:spcBef>
                <a:spcPts val="400"/>
              </a:spcBef>
              <a:buClr>
                <a:srgbClr val="2DA2BF"/>
              </a:buClr>
              <a:buSzPct val="68000"/>
              <a:buFont typeface="Wingdings 3"/>
              <a:buChar char=""/>
              <a:defRPr/>
            </a:pPr>
            <a:r>
              <a:rPr lang="en-US" sz="2200" dirty="0">
                <a:solidFill>
                  <a:prstClr val="black"/>
                </a:solidFill>
                <a:latin typeface="Arial" panose="020B0604020202020204" pitchFamily="34" charset="0"/>
                <a:cs typeface="Arial" panose="020B0604020202020204" pitchFamily="34" charset="0"/>
              </a:rPr>
              <a:t>I </a:t>
            </a:r>
            <a:r>
              <a:rPr lang="en-US" sz="2200" dirty="0" err="1">
                <a:solidFill>
                  <a:prstClr val="black"/>
                </a:solidFill>
                <a:latin typeface="Arial" panose="020B0604020202020204" pitchFamily="34" charset="0"/>
                <a:cs typeface="Arial" panose="020B0604020202020204" pitchFamily="34" charset="0"/>
              </a:rPr>
              <a:t>ddangos</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eich</a:t>
            </a:r>
            <a:r>
              <a:rPr lang="en-US" sz="2200" dirty="0">
                <a:solidFill>
                  <a:prstClr val="black"/>
                </a:solidFill>
                <a:latin typeface="Arial" panose="020B0604020202020204" pitchFamily="34" charset="0"/>
                <a:cs typeface="Arial" panose="020B0604020202020204" pitchFamily="34" charset="0"/>
              </a:rPr>
              <a:t> bod </a:t>
            </a:r>
            <a:r>
              <a:rPr lang="en-US" sz="2200" dirty="0" err="1">
                <a:solidFill>
                  <a:prstClr val="black"/>
                </a:solidFill>
                <a:latin typeface="Arial" panose="020B0604020202020204" pitchFamily="34" charset="0"/>
                <a:cs typeface="Arial" panose="020B0604020202020204" pitchFamily="34" charset="0"/>
              </a:rPr>
              <a:t>yn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deall</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prif</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syniadau</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eich</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maes</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astudio</a:t>
            </a:r>
            <a:endParaRPr lang="en-US" sz="2200" dirty="0">
              <a:solidFill>
                <a:prstClr val="black"/>
              </a:solidFill>
              <a:latin typeface="Arial" panose="020B0604020202020204" pitchFamily="34" charset="0"/>
              <a:cs typeface="Arial" panose="020B0604020202020204" pitchFamily="34" charset="0"/>
            </a:endParaRPr>
          </a:p>
          <a:p>
            <a:pPr marL="365760" lvl="0" indent="-256032">
              <a:lnSpc>
                <a:spcPct val="110000"/>
              </a:lnSpc>
              <a:spcBef>
                <a:spcPts val="400"/>
              </a:spcBef>
              <a:buClr>
                <a:srgbClr val="2DA2BF"/>
              </a:buClr>
              <a:buSzPct val="68000"/>
              <a:buFont typeface="Wingdings 3"/>
              <a:buChar char=""/>
              <a:defRPr/>
            </a:pPr>
            <a:r>
              <a:rPr lang="en-US" sz="2200" dirty="0">
                <a:solidFill>
                  <a:prstClr val="black"/>
                </a:solidFill>
                <a:latin typeface="Arial" panose="020B0604020202020204" pitchFamily="34" charset="0"/>
                <a:cs typeface="Arial" panose="020B0604020202020204" pitchFamily="34" charset="0"/>
              </a:rPr>
              <a:t>I </a:t>
            </a:r>
            <a:r>
              <a:rPr lang="en-US" sz="2200" dirty="0" err="1">
                <a:solidFill>
                  <a:prstClr val="black"/>
                </a:solidFill>
                <a:latin typeface="Arial" panose="020B0604020202020204" pitchFamily="34" charset="0"/>
                <a:cs typeface="Arial" panose="020B0604020202020204" pitchFamily="34" charset="0"/>
              </a:rPr>
              <a:t>ddangos</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eich</a:t>
            </a:r>
            <a:r>
              <a:rPr lang="en-US" sz="2200" dirty="0">
                <a:solidFill>
                  <a:prstClr val="black"/>
                </a:solidFill>
                <a:latin typeface="Arial" panose="020B0604020202020204" pitchFamily="34" charset="0"/>
                <a:cs typeface="Arial" panose="020B0604020202020204" pitchFamily="34" charset="0"/>
              </a:rPr>
              <a:t> bod </a:t>
            </a:r>
            <a:r>
              <a:rPr lang="en-US" sz="2200" dirty="0" err="1">
                <a:solidFill>
                  <a:prstClr val="black"/>
                </a:solidFill>
                <a:latin typeface="Arial" panose="020B0604020202020204" pitchFamily="34" charset="0"/>
                <a:cs typeface="Arial" panose="020B0604020202020204" pitchFamily="34" charset="0"/>
              </a:rPr>
              <a:t>wedi</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darllen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yn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eang</a:t>
            </a:r>
            <a:r>
              <a:rPr lang="en-US" sz="2200" dirty="0">
                <a:solidFill>
                  <a:prstClr val="black"/>
                </a:solidFill>
                <a:latin typeface="Arial" panose="020B0604020202020204" pitchFamily="34" charset="0"/>
                <a:cs typeface="Arial" panose="020B0604020202020204" pitchFamily="34" charset="0"/>
              </a:rPr>
              <a:t> am </a:t>
            </a:r>
            <a:r>
              <a:rPr lang="en-US" sz="2200" dirty="0" err="1">
                <a:solidFill>
                  <a:prstClr val="black"/>
                </a:solidFill>
                <a:latin typeface="Arial" panose="020B0604020202020204" pitchFamily="34" charset="0"/>
                <a:cs typeface="Arial" panose="020B0604020202020204" pitchFamily="34" charset="0"/>
              </a:rPr>
              <a:t>bwnc</a:t>
            </a:r>
            <a:r>
              <a:rPr lang="en-US" sz="2200" dirty="0">
                <a:solidFill>
                  <a:prstClr val="black"/>
                </a:solidFill>
                <a:latin typeface="Arial" panose="020B0604020202020204" pitchFamily="34" charset="0"/>
                <a:cs typeface="Arial" panose="020B0604020202020204" pitchFamily="34" charset="0"/>
              </a:rPr>
              <a:t> - </a:t>
            </a:r>
            <a:r>
              <a:rPr lang="en-US" sz="2200" dirty="0" err="1">
                <a:solidFill>
                  <a:prstClr val="black"/>
                </a:solidFill>
                <a:latin typeface="Arial" panose="020B0604020202020204" pitchFamily="34" charset="0"/>
                <a:cs typeface="Arial" panose="020B0604020202020204" pitchFamily="34" charset="0"/>
              </a:rPr>
              <a:t>mae</a:t>
            </a:r>
            <a:r>
              <a:rPr lang="en-US" sz="2200" dirty="0">
                <a:solidFill>
                  <a:prstClr val="black"/>
                </a:solidFill>
                <a:latin typeface="Arial" panose="020B0604020202020204" pitchFamily="34" charset="0"/>
                <a:cs typeface="Arial" panose="020B0604020202020204" pitchFamily="34" charset="0"/>
              </a:rPr>
              <a:t> bod </a:t>
            </a:r>
            <a:r>
              <a:rPr lang="en-US" sz="2200" dirty="0" err="1">
                <a:solidFill>
                  <a:prstClr val="black"/>
                </a:solidFill>
                <a:latin typeface="Arial" panose="020B0604020202020204" pitchFamily="34" charset="0"/>
                <a:cs typeface="Arial" panose="020B0604020202020204" pitchFamily="34" charset="0"/>
              </a:rPr>
              <a:t>yn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fyfyriwr</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yn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brentisiaeth</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lle</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mae</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angen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astudio</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pynciau</a:t>
            </a:r>
            <a:endParaRPr lang="en-US" sz="2200" dirty="0">
              <a:solidFill>
                <a:prstClr val="black"/>
              </a:solidFill>
              <a:latin typeface="Arial" panose="020B0604020202020204" pitchFamily="34" charset="0"/>
              <a:cs typeface="Arial" panose="020B0604020202020204" pitchFamily="34" charset="0"/>
            </a:endParaRPr>
          </a:p>
          <a:p>
            <a:pPr marL="365760" lvl="0" indent="-256032">
              <a:lnSpc>
                <a:spcPct val="110000"/>
              </a:lnSpc>
              <a:spcBef>
                <a:spcPts val="400"/>
              </a:spcBef>
              <a:buClr>
                <a:srgbClr val="2DA2BF"/>
              </a:buClr>
              <a:buSzPct val="68000"/>
              <a:buFont typeface="Wingdings 3"/>
              <a:buChar char=""/>
              <a:defRPr/>
            </a:pPr>
            <a:r>
              <a:rPr lang="en-US" sz="2200" dirty="0">
                <a:solidFill>
                  <a:prstClr val="black"/>
                </a:solidFill>
                <a:latin typeface="Arial" panose="020B0604020202020204" pitchFamily="34" charset="0"/>
                <a:cs typeface="Arial" panose="020B0604020202020204" pitchFamily="34" charset="0"/>
              </a:rPr>
              <a:t>I </a:t>
            </a:r>
            <a:r>
              <a:rPr lang="en-US" sz="2200" dirty="0" err="1">
                <a:solidFill>
                  <a:prstClr val="black"/>
                </a:solidFill>
                <a:latin typeface="Arial" panose="020B0604020202020204" pitchFamily="34" charset="0"/>
                <a:cs typeface="Arial" panose="020B0604020202020204" pitchFamily="34" charset="0"/>
              </a:rPr>
              <a:t>bwysleisio</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pwyntiau</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rydych</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yn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ceisio</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eu</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gwneud</a:t>
            </a:r>
            <a:r>
              <a:rPr lang="en-US" sz="2200" dirty="0">
                <a:solidFill>
                  <a:prstClr val="black"/>
                </a:solidFill>
                <a:latin typeface="Arial" panose="020B0604020202020204" pitchFamily="34" charset="0"/>
                <a:cs typeface="Arial" panose="020B0604020202020204" pitchFamily="34" charset="0"/>
              </a:rPr>
              <a:t> – </a:t>
            </a:r>
            <a:r>
              <a:rPr lang="en-US" sz="2200" dirty="0" err="1">
                <a:solidFill>
                  <a:prstClr val="black"/>
                </a:solidFill>
                <a:latin typeface="Arial" panose="020B0604020202020204" pitchFamily="34" charset="0"/>
                <a:cs typeface="Arial" panose="020B0604020202020204" pitchFamily="34" charset="0"/>
              </a:rPr>
              <a:t>mae’r</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llenyddiaeth</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yn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darparu</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tystiolaeth</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o’ch</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syniadau</a:t>
            </a:r>
            <a:endParaRPr lang="en-US" sz="2200" dirty="0">
              <a:solidFill>
                <a:prstClr val="black"/>
              </a:solidFill>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a:xfrm>
            <a:off x="4499992" y="1628800"/>
            <a:ext cx="3657600" cy="4752528"/>
          </a:xfrm>
        </p:spPr>
        <p:style>
          <a:lnRef idx="2">
            <a:schemeClr val="dk1"/>
          </a:lnRef>
          <a:fillRef idx="1">
            <a:schemeClr val="lt1"/>
          </a:fillRef>
          <a:effectRef idx="0">
            <a:schemeClr val="dk1"/>
          </a:effectRef>
          <a:fontRef idx="minor">
            <a:schemeClr val="dk1"/>
          </a:fontRef>
        </p:style>
        <p:txBody>
          <a:bodyPr>
            <a:normAutofit fontScale="92500"/>
          </a:bodyPr>
          <a:lstStyle/>
          <a:p>
            <a:pPr marL="365760" lvl="0" indent="-256032">
              <a:lnSpc>
                <a:spcPct val="110000"/>
              </a:lnSpc>
              <a:spcBef>
                <a:spcPts val="400"/>
              </a:spcBef>
              <a:buClr>
                <a:srgbClr val="2DA2BF"/>
              </a:buClr>
              <a:buSzPct val="68000"/>
              <a:buFont typeface="Wingdings 3"/>
              <a:buChar char=""/>
              <a:defRPr/>
            </a:pPr>
            <a:r>
              <a:rPr lang="en-US" sz="2200" i="1" dirty="0">
                <a:solidFill>
                  <a:prstClr val="black"/>
                </a:solidFill>
                <a:latin typeface="Arial" panose="020B0604020202020204" pitchFamily="34" charset="0"/>
                <a:cs typeface="Arial" panose="020B0604020202020204" pitchFamily="34" charset="0"/>
              </a:rPr>
              <a:t>To show that you understand the main ideas in our area of study</a:t>
            </a:r>
          </a:p>
          <a:p>
            <a:pPr marL="365760" lvl="0" indent="-256032">
              <a:lnSpc>
                <a:spcPct val="110000"/>
              </a:lnSpc>
              <a:spcBef>
                <a:spcPts val="400"/>
              </a:spcBef>
              <a:buClr>
                <a:srgbClr val="2DA2BF"/>
              </a:buClr>
              <a:buSzPct val="68000"/>
              <a:buFont typeface="Wingdings 3"/>
              <a:buChar char=""/>
              <a:defRPr/>
            </a:pPr>
            <a:r>
              <a:rPr lang="en-US" sz="2200" i="1" dirty="0">
                <a:solidFill>
                  <a:prstClr val="black"/>
                </a:solidFill>
                <a:latin typeface="Arial" panose="020B0604020202020204" pitchFamily="34" charset="0"/>
                <a:cs typeface="Arial" panose="020B0604020202020204" pitchFamily="34" charset="0"/>
              </a:rPr>
              <a:t>To show that you have read widely about a subject- being a student is an apprenticeship where you need to study subjects</a:t>
            </a:r>
          </a:p>
          <a:p>
            <a:pPr marL="365760" lvl="0" indent="-256032">
              <a:lnSpc>
                <a:spcPct val="110000"/>
              </a:lnSpc>
              <a:spcBef>
                <a:spcPts val="400"/>
              </a:spcBef>
              <a:buClr>
                <a:srgbClr val="2DA2BF"/>
              </a:buClr>
              <a:buSzPct val="68000"/>
              <a:buFont typeface="Wingdings 3"/>
              <a:buChar char=""/>
              <a:defRPr/>
            </a:pPr>
            <a:r>
              <a:rPr lang="en-US" sz="2200" i="1" dirty="0">
                <a:solidFill>
                  <a:prstClr val="black"/>
                </a:solidFill>
                <a:latin typeface="Arial" panose="020B0604020202020204" pitchFamily="34" charset="0"/>
                <a:cs typeface="Arial" panose="020B0604020202020204" pitchFamily="34" charset="0"/>
              </a:rPr>
              <a:t>To underline points that you are trying to make- literature provides evidence for your ideas</a:t>
            </a:r>
          </a:p>
          <a:p>
            <a:endParaRPr lang="en-GB" dirty="0"/>
          </a:p>
        </p:txBody>
      </p:sp>
    </p:spTree>
    <p:extLst>
      <p:ext uri="{BB962C8B-B14F-4D97-AF65-F5344CB8AC3E}">
        <p14:creationId xmlns:p14="http://schemas.microsoft.com/office/powerpoint/2010/main" val="12737683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000" dirty="0" err="1">
                <a:solidFill>
                  <a:schemeClr val="accent1"/>
                </a:solidFill>
              </a:rPr>
              <a:t>Ble</a:t>
            </a:r>
            <a:r>
              <a:rPr lang="en-GB" sz="4000" dirty="0">
                <a:solidFill>
                  <a:schemeClr val="accent1"/>
                </a:solidFill>
              </a:rPr>
              <a:t> </a:t>
            </a:r>
            <a:r>
              <a:rPr lang="en-GB" sz="4000" dirty="0" err="1">
                <a:solidFill>
                  <a:schemeClr val="accent1"/>
                </a:solidFill>
              </a:rPr>
              <a:t>Dwi’n</a:t>
            </a:r>
            <a:r>
              <a:rPr lang="en-GB" sz="4000" dirty="0">
                <a:solidFill>
                  <a:schemeClr val="accent1"/>
                </a:solidFill>
              </a:rPr>
              <a:t> </a:t>
            </a:r>
            <a:r>
              <a:rPr lang="en-GB" sz="4000" dirty="0" err="1">
                <a:solidFill>
                  <a:schemeClr val="accent1"/>
                </a:solidFill>
              </a:rPr>
              <a:t>Dechrau</a:t>
            </a:r>
            <a:r>
              <a:rPr lang="en-GB" sz="4000" dirty="0">
                <a:solidFill>
                  <a:schemeClr val="accent1"/>
                </a:solidFill>
              </a:rPr>
              <a:t>?</a:t>
            </a:r>
            <a:br>
              <a:rPr lang="en-GB" sz="4000" dirty="0">
                <a:solidFill>
                  <a:schemeClr val="accent1"/>
                </a:solidFill>
              </a:rPr>
            </a:br>
            <a:r>
              <a:rPr lang="en-GB" sz="4000" dirty="0"/>
              <a:t>Where Do I Start? </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a:bodyPr>
          <a:lstStyle/>
          <a:p>
            <a:pPr marL="365760" lvl="0" indent="-256032">
              <a:spcBef>
                <a:spcPts val="400"/>
              </a:spcBef>
              <a:buClr>
                <a:srgbClr val="2DA2BF"/>
              </a:buClr>
              <a:buSzPct val="68000"/>
              <a:buFont typeface="Wingdings 3"/>
              <a:buChar char=""/>
              <a:defRPr/>
            </a:pPr>
            <a:r>
              <a:rPr lang="en-US" dirty="0" err="1">
                <a:solidFill>
                  <a:prstClr val="black"/>
                </a:solidFill>
                <a:latin typeface="Arial" panose="020B0604020202020204" pitchFamily="34" charset="0"/>
                <a:cs typeface="Arial" panose="020B0604020202020204" pitchFamily="34" charset="0"/>
              </a:rPr>
              <a:t>Tra’n</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paratoi</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ar</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gyfer</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aseiniadau</a:t>
            </a:r>
            <a:r>
              <a:rPr lang="en-US" dirty="0">
                <a:solidFill>
                  <a:prstClr val="black"/>
                </a:solidFill>
                <a:latin typeface="Arial" panose="020B0604020202020204" pitchFamily="34" charset="0"/>
                <a:cs typeface="Arial" panose="020B0604020202020204" pitchFamily="34" charset="0"/>
              </a:rPr>
              <a:t> </a:t>
            </a:r>
          </a:p>
          <a:p>
            <a:pPr marL="365760" lvl="0" indent="-256032">
              <a:spcBef>
                <a:spcPts val="400"/>
              </a:spcBef>
              <a:buClr>
                <a:srgbClr val="2DA2BF"/>
              </a:buClr>
              <a:buSzPct val="68000"/>
              <a:buFont typeface="Wingdings 3"/>
              <a:buChar char=""/>
              <a:defRPr/>
            </a:pPr>
            <a:endParaRPr lang="en-US"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dirty="0">
                <a:solidFill>
                  <a:prstClr val="black"/>
                </a:solidFill>
                <a:latin typeface="Arial" panose="020B0604020202020204" pitchFamily="34" charset="0"/>
                <a:cs typeface="Arial" panose="020B0604020202020204" pitchFamily="34" charset="0"/>
              </a:rPr>
              <a:t>PWYSIG</a:t>
            </a:r>
          </a:p>
          <a:p>
            <a:pPr marL="365760" lvl="0" indent="-256032">
              <a:spcBef>
                <a:spcPts val="400"/>
              </a:spcBef>
              <a:buClr>
                <a:srgbClr val="2DA2BF"/>
              </a:buClr>
              <a:buSzPct val="68000"/>
              <a:buFont typeface="Wingdings 3"/>
              <a:buChar char=""/>
              <a:defRPr/>
            </a:pPr>
            <a:r>
              <a:rPr lang="en-US" dirty="0">
                <a:solidFill>
                  <a:prstClr val="black"/>
                </a:solidFill>
                <a:latin typeface="Arial" panose="020B0604020202020204" pitchFamily="34" charset="0"/>
                <a:cs typeface="Arial" panose="020B0604020202020204" pitchFamily="34" charset="0"/>
              </a:rPr>
              <a:t>YSGRIFENNWCH </a:t>
            </a:r>
          </a:p>
          <a:p>
            <a:pPr marL="365760" lvl="0" indent="-256032">
              <a:spcBef>
                <a:spcPts val="400"/>
              </a:spcBef>
              <a:buClr>
                <a:srgbClr val="2DA2BF"/>
              </a:buClr>
              <a:buSzPct val="68000"/>
              <a:buFont typeface="Wingdings 3"/>
              <a:buChar char=""/>
              <a:defRPr/>
            </a:pPr>
            <a:endParaRPr lang="en-US"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dirty="0" err="1">
                <a:solidFill>
                  <a:prstClr val="black"/>
                </a:solidFill>
                <a:latin typeface="Arial" panose="020B0604020202020204" pitchFamily="34" charset="0"/>
                <a:cs typeface="Arial" panose="020B0604020202020204" pitchFamily="34" charset="0"/>
              </a:rPr>
              <a:t>Pwy</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ddywedodd</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hyn</a:t>
            </a:r>
            <a:r>
              <a:rPr lang="en-US" dirty="0">
                <a:solidFill>
                  <a:prstClr val="black"/>
                </a:solidFill>
                <a:latin typeface="Arial" panose="020B0604020202020204" pitchFamily="34" charset="0"/>
                <a:cs typeface="Arial" panose="020B0604020202020204" pitchFamily="34" charset="0"/>
              </a:rPr>
              <a:t>?</a:t>
            </a:r>
          </a:p>
          <a:p>
            <a:pPr marL="365760" lvl="0" indent="-256032">
              <a:spcBef>
                <a:spcPts val="400"/>
              </a:spcBef>
              <a:buClr>
                <a:srgbClr val="2DA2BF"/>
              </a:buClr>
              <a:buSzPct val="68000"/>
              <a:buFont typeface="Wingdings 3"/>
              <a:buChar char=""/>
              <a:defRPr/>
            </a:pPr>
            <a:r>
              <a:rPr lang="en-US" dirty="0">
                <a:solidFill>
                  <a:prstClr val="black"/>
                </a:solidFill>
                <a:latin typeface="Arial" panose="020B0604020202020204" pitchFamily="34" charset="0"/>
                <a:cs typeface="Arial" panose="020B0604020202020204" pitchFamily="34" charset="0"/>
              </a:rPr>
              <a:t>Beth </a:t>
            </a:r>
            <a:r>
              <a:rPr lang="en-US" dirty="0" err="1">
                <a:solidFill>
                  <a:prstClr val="black"/>
                </a:solidFill>
                <a:latin typeface="Arial" panose="020B0604020202020204" pitchFamily="34" charset="0"/>
                <a:cs typeface="Arial" panose="020B0604020202020204" pitchFamily="34" charset="0"/>
              </a:rPr>
              <a:t>sydd</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yn</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cael</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ei</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ddweud</a:t>
            </a:r>
            <a:r>
              <a:rPr lang="en-US" dirty="0">
                <a:solidFill>
                  <a:prstClr val="black"/>
                </a:solidFill>
                <a:latin typeface="Arial" panose="020B0604020202020204" pitchFamily="34" charset="0"/>
                <a:cs typeface="Arial" panose="020B0604020202020204" pitchFamily="34" charset="0"/>
              </a:rPr>
              <a:t>?</a:t>
            </a:r>
          </a:p>
          <a:p>
            <a:pPr marL="365760" lvl="0" indent="-256032">
              <a:spcBef>
                <a:spcPts val="400"/>
              </a:spcBef>
              <a:buClr>
                <a:srgbClr val="2DA2BF"/>
              </a:buClr>
              <a:buSzPct val="68000"/>
              <a:buFont typeface="Wingdings 3"/>
              <a:buChar char=""/>
              <a:defRPr/>
            </a:pPr>
            <a:r>
              <a:rPr lang="en-US" dirty="0" err="1">
                <a:solidFill>
                  <a:prstClr val="black"/>
                </a:solidFill>
                <a:latin typeface="Arial" panose="020B0604020202020204" pitchFamily="34" charset="0"/>
                <a:cs typeface="Arial" panose="020B0604020202020204" pitchFamily="34" charset="0"/>
              </a:rPr>
              <a:t>Ble</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ddywedwyd</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hyn</a:t>
            </a:r>
            <a:r>
              <a:rPr lang="en-US" dirty="0">
                <a:solidFill>
                  <a:prstClr val="black"/>
                </a:solidFill>
                <a:latin typeface="Arial" panose="020B0604020202020204" pitchFamily="34" charset="0"/>
                <a:cs typeface="Arial" panose="020B0604020202020204" pitchFamily="34" charset="0"/>
              </a:rPr>
              <a:t>?</a:t>
            </a: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a:bodyPr>
          <a:lstStyle/>
          <a:p>
            <a:pPr marL="365760" lvl="0" indent="-256032">
              <a:spcBef>
                <a:spcPts val="400"/>
              </a:spcBef>
              <a:buClr>
                <a:srgbClr val="2DA2BF"/>
              </a:buClr>
              <a:buSzPct val="68000"/>
              <a:buFont typeface="Wingdings 3"/>
              <a:buChar char=""/>
              <a:defRPr/>
            </a:pPr>
            <a:r>
              <a:rPr lang="en-US" i="1" dirty="0">
                <a:solidFill>
                  <a:prstClr val="black"/>
                </a:solidFill>
                <a:latin typeface="Arial" panose="020B0604020202020204" pitchFamily="34" charset="0"/>
                <a:cs typeface="Arial" panose="020B0604020202020204" pitchFamily="34" charset="0"/>
              </a:rPr>
              <a:t>Whilst preparing for an assignment</a:t>
            </a:r>
          </a:p>
          <a:p>
            <a:pPr marL="365760" lvl="0" indent="-256032">
              <a:spcBef>
                <a:spcPts val="400"/>
              </a:spcBef>
              <a:buClr>
                <a:srgbClr val="2DA2BF"/>
              </a:buClr>
              <a:buSzPct val="68000"/>
              <a:buFont typeface="Wingdings 3"/>
              <a:buChar char=""/>
              <a:defRPr/>
            </a:pPr>
            <a:endParaRPr lang="en-US" i="1"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i="1" dirty="0">
                <a:solidFill>
                  <a:prstClr val="black"/>
                </a:solidFill>
                <a:latin typeface="Arial" panose="020B0604020202020204" pitchFamily="34" charset="0"/>
                <a:cs typeface="Arial" panose="020B0604020202020204" pitchFamily="34" charset="0"/>
              </a:rPr>
              <a:t>IMPORTANT </a:t>
            </a:r>
          </a:p>
          <a:p>
            <a:pPr marL="365760" lvl="0" indent="-256032">
              <a:spcBef>
                <a:spcPts val="400"/>
              </a:spcBef>
              <a:buClr>
                <a:srgbClr val="2DA2BF"/>
              </a:buClr>
              <a:buSzPct val="68000"/>
              <a:buFont typeface="Wingdings 3"/>
              <a:buChar char=""/>
              <a:defRPr/>
            </a:pPr>
            <a:r>
              <a:rPr lang="en-US" i="1" dirty="0">
                <a:solidFill>
                  <a:prstClr val="black"/>
                </a:solidFill>
                <a:latin typeface="Arial" panose="020B0604020202020204" pitchFamily="34" charset="0"/>
                <a:cs typeface="Arial" panose="020B0604020202020204" pitchFamily="34" charset="0"/>
              </a:rPr>
              <a:t>WRITE</a:t>
            </a:r>
          </a:p>
          <a:p>
            <a:pPr marL="109728" lvl="0" indent="0">
              <a:spcBef>
                <a:spcPts val="400"/>
              </a:spcBef>
              <a:buClr>
                <a:srgbClr val="2DA2BF"/>
              </a:buClr>
              <a:buSzPct val="68000"/>
              <a:buNone/>
              <a:defRPr/>
            </a:pPr>
            <a:endParaRPr lang="en-US" i="1"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i="1" dirty="0">
                <a:solidFill>
                  <a:prstClr val="black"/>
                </a:solidFill>
                <a:latin typeface="Arial" panose="020B0604020202020204" pitchFamily="34" charset="0"/>
                <a:cs typeface="Arial" panose="020B0604020202020204" pitchFamily="34" charset="0"/>
              </a:rPr>
              <a:t>Who said this?</a:t>
            </a:r>
          </a:p>
          <a:p>
            <a:pPr marL="365760" lvl="0" indent="-256032">
              <a:spcBef>
                <a:spcPts val="400"/>
              </a:spcBef>
              <a:buClr>
                <a:srgbClr val="2DA2BF"/>
              </a:buClr>
              <a:buSzPct val="68000"/>
              <a:buFont typeface="Wingdings 3"/>
              <a:buChar char=""/>
              <a:defRPr/>
            </a:pPr>
            <a:r>
              <a:rPr lang="en-US" i="1" dirty="0">
                <a:solidFill>
                  <a:prstClr val="black"/>
                </a:solidFill>
                <a:latin typeface="Arial" panose="020B0604020202020204" pitchFamily="34" charset="0"/>
                <a:cs typeface="Arial" panose="020B0604020202020204" pitchFamily="34" charset="0"/>
              </a:rPr>
              <a:t>What are they saying?</a:t>
            </a:r>
          </a:p>
          <a:p>
            <a:pPr marL="365760" lvl="0" indent="-256032">
              <a:spcBef>
                <a:spcPts val="400"/>
              </a:spcBef>
              <a:buClr>
                <a:srgbClr val="2DA2BF"/>
              </a:buClr>
              <a:buSzPct val="68000"/>
              <a:buFont typeface="Wingdings 3"/>
              <a:buChar char=""/>
              <a:defRPr/>
            </a:pPr>
            <a:r>
              <a:rPr lang="en-US" i="1" dirty="0">
                <a:solidFill>
                  <a:prstClr val="black"/>
                </a:solidFill>
                <a:latin typeface="Arial" panose="020B0604020202020204" pitchFamily="34" charset="0"/>
                <a:cs typeface="Arial" panose="020B0604020202020204" pitchFamily="34" charset="0"/>
              </a:rPr>
              <a:t>Where have they said it?</a:t>
            </a:r>
          </a:p>
          <a:p>
            <a:endParaRPr lang="en-GB" dirty="0"/>
          </a:p>
        </p:txBody>
      </p:sp>
    </p:spTree>
    <p:extLst>
      <p:ext uri="{BB962C8B-B14F-4D97-AF65-F5344CB8AC3E}">
        <p14:creationId xmlns:p14="http://schemas.microsoft.com/office/powerpoint/2010/main" val="40738885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accent1"/>
                </a:solidFill>
              </a:rPr>
              <a:t>Beth ? </a:t>
            </a:r>
            <a:br>
              <a:rPr lang="en-GB" dirty="0">
                <a:solidFill>
                  <a:schemeClr val="accent1"/>
                </a:solidFill>
              </a:rPr>
            </a:br>
            <a:r>
              <a:rPr lang="en-GB" dirty="0"/>
              <a:t>What?</a:t>
            </a:r>
          </a:p>
        </p:txBody>
      </p:sp>
      <p:sp>
        <p:nvSpPr>
          <p:cNvPr id="3" name="Content Placeholder 2"/>
          <p:cNvSpPr>
            <a:spLocks noGrp="1"/>
          </p:cNvSpPr>
          <p:nvPr>
            <p:ph sz="half" idx="1"/>
          </p:nvPr>
        </p:nvSpPr>
        <p:spPr>
          <a:xfrm>
            <a:off x="457200" y="1600200"/>
            <a:ext cx="3657600" cy="2764904"/>
          </a:xfrm>
        </p:spPr>
        <p:style>
          <a:lnRef idx="2">
            <a:schemeClr val="accent2"/>
          </a:lnRef>
          <a:fillRef idx="1">
            <a:schemeClr val="lt1"/>
          </a:fillRef>
          <a:effectRef idx="0">
            <a:schemeClr val="accent2"/>
          </a:effectRef>
          <a:fontRef idx="minor">
            <a:schemeClr val="dk1"/>
          </a:fontRef>
        </p:style>
        <p:txBody>
          <a:bodyPr/>
          <a:lstStyle/>
          <a:p>
            <a:r>
              <a:rPr lang="en-GB" dirty="0" err="1">
                <a:latin typeface="Arial" panose="020B0604020202020204" pitchFamily="34" charset="0"/>
                <a:cs typeface="Arial" panose="020B0604020202020204" pitchFamily="34" charset="0"/>
              </a:rPr>
              <a:t>Cyfeiriwch</a:t>
            </a:r>
            <a:r>
              <a:rPr lang="en-GB" dirty="0">
                <a:latin typeface="Arial" panose="020B0604020202020204" pitchFamily="34" charset="0"/>
                <a:cs typeface="Arial" panose="020B0604020202020204" pitchFamily="34" charset="0"/>
              </a:rPr>
              <a:t> at </a:t>
            </a:r>
            <a:r>
              <a:rPr lang="en-GB" dirty="0" err="1">
                <a:latin typeface="Arial" panose="020B0604020202020204" pitchFamily="34" charset="0"/>
                <a:cs typeface="Arial" panose="020B0604020202020204" pitchFamily="34" charset="0"/>
              </a:rPr>
              <a:t>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awduron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hun</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Dyfynnwch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awduron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hun</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270248" y="1600200"/>
            <a:ext cx="3657600" cy="2764904"/>
          </a:xfrm>
        </p:spPr>
        <p:style>
          <a:lnRef idx="2">
            <a:schemeClr val="dk1"/>
          </a:lnRef>
          <a:fillRef idx="1">
            <a:schemeClr val="lt1"/>
          </a:fillRef>
          <a:effectRef idx="0">
            <a:schemeClr val="dk1"/>
          </a:effectRef>
          <a:fontRef idx="minor">
            <a:schemeClr val="dk1"/>
          </a:fontRef>
        </p:style>
        <p:txBody>
          <a:bodyPr/>
          <a:lstStyle/>
          <a:p>
            <a:r>
              <a:rPr lang="en-GB" i="1" dirty="0">
                <a:latin typeface="Arial" panose="020B0604020202020204" pitchFamily="34" charset="0"/>
                <a:cs typeface="Arial" panose="020B0604020202020204" pitchFamily="34" charset="0"/>
              </a:rPr>
              <a:t>Refer to other authors’ work in your own work</a:t>
            </a:r>
          </a:p>
          <a:p>
            <a:r>
              <a:rPr lang="en-GB" i="1" dirty="0">
                <a:latin typeface="Arial" panose="020B0604020202020204" pitchFamily="34" charset="0"/>
                <a:cs typeface="Arial" panose="020B0604020202020204" pitchFamily="34" charset="0"/>
              </a:rPr>
              <a:t>Quote other authors’ work in your own work</a:t>
            </a:r>
          </a:p>
        </p:txBody>
      </p:sp>
      <p:pic>
        <p:nvPicPr>
          <p:cNvPr id="3074" name="Picture 2" descr="C:\Users\l.roberts\AppData\Local\Microsoft\Windows\Temporary Internet Files\Content.IE5\EME09GLO\MP900174966[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3200" y="4724400"/>
            <a:ext cx="3657600" cy="1981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0699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Gwybodaeth</a:t>
            </a:r>
            <a:r>
              <a:rPr lang="en-GB" dirty="0">
                <a:solidFill>
                  <a:schemeClr val="accent1"/>
                </a:solidFill>
              </a:rPr>
              <a:t> </a:t>
            </a:r>
            <a:r>
              <a:rPr lang="en-GB" dirty="0" err="1">
                <a:solidFill>
                  <a:schemeClr val="accent1"/>
                </a:solidFill>
              </a:rPr>
              <a:t>Allweddol</a:t>
            </a:r>
            <a:r>
              <a:rPr lang="en-GB" dirty="0">
                <a:solidFill>
                  <a:schemeClr val="accent1"/>
                </a:solidFill>
              </a:rPr>
              <a:t/>
            </a:r>
            <a:br>
              <a:rPr lang="en-GB" dirty="0">
                <a:solidFill>
                  <a:schemeClr val="accent1"/>
                </a:solidFill>
              </a:rPr>
            </a:br>
            <a:r>
              <a:rPr lang="en-GB" dirty="0"/>
              <a:t>Key information </a:t>
            </a:r>
          </a:p>
        </p:txBody>
      </p:sp>
      <p:sp>
        <p:nvSpPr>
          <p:cNvPr id="3" name="Content Placeholder 2"/>
          <p:cNvSpPr>
            <a:spLocks noGrp="1"/>
          </p:cNvSpPr>
          <p:nvPr>
            <p:ph sz="quarter" idx="1"/>
          </p:nvPr>
        </p:nvSpPr>
        <p:spPr>
          <a:xfrm>
            <a:off x="457200" y="1600200"/>
            <a:ext cx="3657600" cy="4565104"/>
          </a:xfrm>
        </p:spPr>
        <p:style>
          <a:lnRef idx="2">
            <a:schemeClr val="accent2"/>
          </a:lnRef>
          <a:fillRef idx="1">
            <a:schemeClr val="lt1"/>
          </a:fillRef>
          <a:effectRef idx="0">
            <a:schemeClr val="accent2"/>
          </a:effectRef>
          <a:fontRef idx="minor">
            <a:schemeClr val="dk1"/>
          </a:fontRef>
        </p:style>
        <p:txBody>
          <a:bodyPr/>
          <a:lstStyle/>
          <a:p>
            <a:r>
              <a:rPr lang="en-GB" dirty="0"/>
              <a:t>Mae </a:t>
            </a:r>
            <a:r>
              <a:rPr lang="en-GB" dirty="0" err="1"/>
              <a:t>cyfeirnod</a:t>
            </a:r>
            <a:r>
              <a:rPr lang="en-GB" dirty="0"/>
              <a:t> </a:t>
            </a:r>
            <a:r>
              <a:rPr lang="en-GB" dirty="0" err="1"/>
              <a:t>fel</a:t>
            </a:r>
            <a:r>
              <a:rPr lang="en-GB" dirty="0"/>
              <a:t> </a:t>
            </a:r>
            <a:r>
              <a:rPr lang="en-GB" dirty="0" err="1"/>
              <a:t>arfer</a:t>
            </a:r>
            <a:r>
              <a:rPr lang="en-GB" dirty="0"/>
              <a:t> </a:t>
            </a:r>
            <a:r>
              <a:rPr lang="en-GB" dirty="0" err="1"/>
              <a:t>yn</a:t>
            </a:r>
            <a:r>
              <a:rPr lang="en-GB" dirty="0"/>
              <a:t> </a:t>
            </a:r>
            <a:r>
              <a:rPr lang="en-GB" dirty="0" err="1"/>
              <a:t>cynnwys</a:t>
            </a:r>
            <a:r>
              <a:rPr lang="en-GB" dirty="0"/>
              <a:t>:</a:t>
            </a:r>
          </a:p>
          <a:p>
            <a:pPr lvl="1"/>
            <a:r>
              <a:rPr lang="en-GB" dirty="0" err="1"/>
              <a:t>Cyfenw’r</a:t>
            </a:r>
            <a:r>
              <a:rPr lang="en-GB" dirty="0"/>
              <a:t> </a:t>
            </a:r>
            <a:r>
              <a:rPr lang="en-GB" dirty="0" err="1"/>
              <a:t>awdur</a:t>
            </a:r>
            <a:r>
              <a:rPr lang="en-GB" dirty="0"/>
              <a:t> YN UNIG</a:t>
            </a:r>
          </a:p>
          <a:p>
            <a:pPr lvl="1"/>
            <a:r>
              <a:rPr lang="en-GB" dirty="0" err="1"/>
              <a:t>Blwyddyn</a:t>
            </a:r>
            <a:r>
              <a:rPr lang="en-GB" dirty="0"/>
              <a:t> </a:t>
            </a:r>
            <a:r>
              <a:rPr lang="en-GB" dirty="0" err="1"/>
              <a:t>cyhoeddi</a:t>
            </a:r>
            <a:endParaRPr lang="en-GB" dirty="0"/>
          </a:p>
          <a:p>
            <a:pPr lvl="1"/>
            <a:r>
              <a:rPr lang="en-GB" dirty="0" err="1"/>
              <a:t>Rhif</a:t>
            </a:r>
            <a:r>
              <a:rPr lang="en-GB" dirty="0"/>
              <a:t> </a:t>
            </a:r>
            <a:r>
              <a:rPr lang="en-GB" dirty="0" err="1"/>
              <a:t>tudalen</a:t>
            </a:r>
            <a:r>
              <a:rPr lang="en-GB" dirty="0"/>
              <a:t> (</a:t>
            </a:r>
            <a:r>
              <a:rPr lang="en-GB" dirty="0" err="1"/>
              <a:t>ar</a:t>
            </a:r>
            <a:r>
              <a:rPr lang="en-GB" dirty="0"/>
              <a:t> </a:t>
            </a:r>
            <a:r>
              <a:rPr lang="en-GB" dirty="0" err="1"/>
              <a:t>gyfer</a:t>
            </a:r>
            <a:r>
              <a:rPr lang="en-GB" dirty="0"/>
              <a:t> </a:t>
            </a:r>
            <a:r>
              <a:rPr lang="en-GB" dirty="0" err="1"/>
              <a:t>syniadau</a:t>
            </a:r>
            <a:r>
              <a:rPr lang="en-GB" dirty="0"/>
              <a:t> </a:t>
            </a:r>
            <a:r>
              <a:rPr lang="en-GB" dirty="0" err="1"/>
              <a:t>penodol</a:t>
            </a:r>
            <a:r>
              <a:rPr lang="en-GB" dirty="0"/>
              <a:t>/ </a:t>
            </a:r>
            <a:r>
              <a:rPr lang="en-GB" dirty="0" err="1"/>
              <a:t>dyfyniadau</a:t>
            </a:r>
            <a:r>
              <a:rPr lang="en-GB" dirty="0"/>
              <a:t> </a:t>
            </a:r>
            <a:r>
              <a:rPr lang="en-GB" dirty="0" err="1"/>
              <a:t>uniongyrchol</a:t>
            </a:r>
            <a:r>
              <a:rPr lang="en-GB" dirty="0"/>
              <a:t>)</a:t>
            </a:r>
          </a:p>
        </p:txBody>
      </p:sp>
      <p:sp>
        <p:nvSpPr>
          <p:cNvPr id="4" name="Content Placeholder 3"/>
          <p:cNvSpPr>
            <a:spLocks noGrp="1"/>
          </p:cNvSpPr>
          <p:nvPr>
            <p:ph sz="quarter" idx="2"/>
          </p:nvPr>
        </p:nvSpPr>
        <p:spPr/>
        <p:style>
          <a:lnRef idx="2">
            <a:schemeClr val="dk1"/>
          </a:lnRef>
          <a:fillRef idx="1">
            <a:schemeClr val="lt1"/>
          </a:fillRef>
          <a:effectRef idx="0">
            <a:schemeClr val="dk1"/>
          </a:effectRef>
          <a:fontRef idx="minor">
            <a:schemeClr val="dk1"/>
          </a:fontRef>
        </p:style>
        <p:txBody>
          <a:bodyPr/>
          <a:lstStyle/>
          <a:p>
            <a:r>
              <a:rPr lang="en-GB" dirty="0"/>
              <a:t>A reference includes some key information:</a:t>
            </a:r>
          </a:p>
          <a:p>
            <a:pPr lvl="1"/>
            <a:r>
              <a:rPr lang="en-GB" dirty="0"/>
              <a:t>Author’s surname ONLY</a:t>
            </a:r>
          </a:p>
          <a:p>
            <a:pPr lvl="1"/>
            <a:r>
              <a:rPr lang="en-GB" dirty="0"/>
              <a:t>Year of publication</a:t>
            </a:r>
          </a:p>
          <a:p>
            <a:pPr lvl="1"/>
            <a:r>
              <a:rPr lang="en-GB" dirty="0"/>
              <a:t>Page number (for specific ideas/direct quotations) </a:t>
            </a:r>
          </a:p>
        </p:txBody>
      </p:sp>
    </p:spTree>
    <p:extLst>
      <p:ext uri="{BB962C8B-B14F-4D97-AF65-F5344CB8AC3E}">
        <p14:creationId xmlns:p14="http://schemas.microsoft.com/office/powerpoint/2010/main" val="2201920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GB" dirty="0" err="1">
                <a:solidFill>
                  <a:schemeClr val="accent1"/>
                </a:solidFill>
              </a:rPr>
              <a:t>Cyfeirio</a:t>
            </a:r>
            <a:r>
              <a:rPr lang="en-GB" dirty="0">
                <a:solidFill>
                  <a:schemeClr val="accent1"/>
                </a:solidFill>
              </a:rPr>
              <a:t> at </a:t>
            </a:r>
            <a:r>
              <a:rPr lang="en-GB" dirty="0" err="1">
                <a:solidFill>
                  <a:schemeClr val="accent1"/>
                </a:solidFill>
              </a:rPr>
              <a:t>waith</a:t>
            </a:r>
            <a:r>
              <a:rPr lang="en-GB" dirty="0">
                <a:solidFill>
                  <a:schemeClr val="accent1"/>
                </a:solidFill>
              </a:rPr>
              <a:t> </a:t>
            </a:r>
            <a:r>
              <a:rPr lang="en-GB" dirty="0" err="1">
                <a:solidFill>
                  <a:schemeClr val="accent1"/>
                </a:solidFill>
              </a:rPr>
              <a:t>awduron</a:t>
            </a:r>
            <a:r>
              <a:rPr lang="en-GB" dirty="0">
                <a:solidFill>
                  <a:schemeClr val="accent1"/>
                </a:solidFill>
              </a:rPr>
              <a:t> </a:t>
            </a:r>
            <a:r>
              <a:rPr lang="en-GB" dirty="0" err="1">
                <a:solidFill>
                  <a:schemeClr val="accent1"/>
                </a:solidFill>
              </a:rPr>
              <a:t>eraill</a:t>
            </a:r>
            <a:r>
              <a:rPr lang="en-GB" dirty="0">
                <a:solidFill>
                  <a:schemeClr val="accent1"/>
                </a:solidFill>
              </a:rPr>
              <a:t/>
            </a:r>
            <a:br>
              <a:rPr lang="en-GB" dirty="0">
                <a:solidFill>
                  <a:schemeClr val="accent1"/>
                </a:solidFill>
              </a:rPr>
            </a:br>
            <a:r>
              <a:rPr lang="en-GB" dirty="0"/>
              <a:t>Referring to other authors’ works</a:t>
            </a:r>
          </a:p>
        </p:txBody>
      </p:sp>
      <p:sp>
        <p:nvSpPr>
          <p:cNvPr id="6" name="Content Placeholder 5"/>
          <p:cNvSpPr>
            <a:spLocks noGrp="1"/>
          </p:cNvSpPr>
          <p:nvPr>
            <p:ph idx="1"/>
          </p:nvPr>
        </p:nvSpPr>
        <p:spPr/>
        <p:txBody>
          <a:bodyPr>
            <a:normAutofit/>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200" dirty="0">
                <a:solidFill>
                  <a:prstClr val="black"/>
                </a:solidFill>
                <a:latin typeface="Arial" panose="020B0604020202020204" pitchFamily="34" charset="0"/>
                <a:cs typeface="Arial" panose="020B0604020202020204" pitchFamily="34" charset="0"/>
              </a:rPr>
              <a:t>Plagiarism in higher education has been debated at length (Neville, 2007).</a:t>
            </a:r>
          </a:p>
          <a:p>
            <a:pPr marL="365125" lvl="0" indent="-255588" fontAlgn="base">
              <a:spcBef>
                <a:spcPts val="400"/>
              </a:spcBef>
              <a:spcAft>
                <a:spcPct val="0"/>
              </a:spcAft>
              <a:buClr>
                <a:srgbClr val="2DA2BF"/>
              </a:buClr>
              <a:buSzPct val="68000"/>
              <a:buFont typeface="Wingdings 3" pitchFamily="18" charset="2"/>
              <a:buChar char=""/>
            </a:pPr>
            <a:r>
              <a:rPr lang="en-US" altLang="en-US" sz="2200" i="1" dirty="0">
                <a:solidFill>
                  <a:schemeClr val="accent3"/>
                </a:solidFill>
                <a:latin typeface="Arial" panose="020B0604020202020204" pitchFamily="34" charset="0"/>
                <a:cs typeface="Arial" panose="020B0604020202020204" pitchFamily="34" charset="0"/>
              </a:rPr>
              <a:t>Mae </a:t>
            </a:r>
            <a:r>
              <a:rPr lang="en-US" altLang="en-US" sz="2200" i="1" dirty="0" err="1">
                <a:solidFill>
                  <a:schemeClr val="accent3"/>
                </a:solidFill>
                <a:latin typeface="Arial" panose="020B0604020202020204" pitchFamily="34" charset="0"/>
                <a:cs typeface="Arial" panose="020B0604020202020204" pitchFamily="34" charset="0"/>
              </a:rPr>
              <a:t>llên-ladrad</a:t>
            </a:r>
            <a:r>
              <a:rPr lang="en-US" altLang="en-US" sz="2200" i="1" dirty="0">
                <a:solidFill>
                  <a:schemeClr val="accent3"/>
                </a:solidFill>
                <a:latin typeface="Arial" panose="020B0604020202020204" pitchFamily="34" charset="0"/>
                <a:cs typeface="Arial" panose="020B0604020202020204" pitchFamily="34" charset="0"/>
              </a:rPr>
              <a:t> o </a:t>
            </a:r>
            <a:r>
              <a:rPr lang="en-US" altLang="en-US" sz="2200" i="1" dirty="0" err="1">
                <a:solidFill>
                  <a:schemeClr val="accent3"/>
                </a:solidFill>
                <a:latin typeface="Arial" panose="020B0604020202020204" pitchFamily="34" charset="0"/>
                <a:cs typeface="Arial" panose="020B0604020202020204" pitchFamily="34" charset="0"/>
              </a:rPr>
              <a:t>fewn</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addysg</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uwch</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wedi</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ei</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ddadlau</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yn</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drylwyr</a:t>
            </a:r>
            <a:r>
              <a:rPr lang="en-US" altLang="en-US" sz="2200" i="1" dirty="0">
                <a:solidFill>
                  <a:schemeClr val="accent3"/>
                </a:solidFill>
                <a:latin typeface="Arial" panose="020B0604020202020204" pitchFamily="34" charset="0"/>
                <a:cs typeface="Arial" panose="020B0604020202020204" pitchFamily="34" charset="0"/>
              </a:rPr>
              <a:t> (Neville, 2007).</a:t>
            </a:r>
          </a:p>
          <a:p>
            <a:pPr marL="109537" lvl="0" indent="0" fontAlgn="base">
              <a:spcBef>
                <a:spcPts val="400"/>
              </a:spcBef>
              <a:spcAft>
                <a:spcPct val="0"/>
              </a:spcAft>
              <a:buClr>
                <a:srgbClr val="2DA2BF"/>
              </a:buClr>
              <a:buSzPct val="68000"/>
              <a:buNone/>
            </a:pPr>
            <a:endParaRPr lang="en-US" altLang="en-US" sz="27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None/>
            </a:pPr>
            <a:r>
              <a:rPr lang="en-US" altLang="en-US" sz="2700" dirty="0" err="1">
                <a:solidFill>
                  <a:schemeClr val="accent1"/>
                </a:solidFill>
                <a:latin typeface="Arial" panose="020B0604020202020204" pitchFamily="34" charset="0"/>
                <a:cs typeface="Arial" panose="020B0604020202020204" pitchFamily="34" charset="0"/>
              </a:rPr>
              <a:t>Neu</a:t>
            </a:r>
            <a:r>
              <a:rPr lang="en-US" altLang="en-US" sz="2700" dirty="0">
                <a:solidFill>
                  <a:prstClr val="black"/>
                </a:solidFill>
                <a:latin typeface="Arial" panose="020B0604020202020204" pitchFamily="34" charset="0"/>
                <a:cs typeface="Arial" panose="020B0604020202020204" pitchFamily="34" charset="0"/>
              </a:rPr>
              <a:t>/Or</a:t>
            </a:r>
          </a:p>
          <a:p>
            <a:pPr marL="365125" lvl="0" indent="-255588" fontAlgn="base">
              <a:spcBef>
                <a:spcPts val="400"/>
              </a:spcBef>
              <a:spcAft>
                <a:spcPct val="0"/>
              </a:spcAft>
              <a:buClr>
                <a:srgbClr val="2DA2BF"/>
              </a:buClr>
              <a:buSzPct val="68000"/>
              <a:buNone/>
            </a:pPr>
            <a:endParaRPr lang="en-US" altLang="en-US" sz="27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dirty="0">
                <a:solidFill>
                  <a:prstClr val="black"/>
                </a:solidFill>
                <a:latin typeface="Arial" panose="020B0604020202020204" pitchFamily="34" charset="0"/>
                <a:cs typeface="Arial" panose="020B0604020202020204" pitchFamily="34" charset="0"/>
              </a:rPr>
              <a:t>According to Neville (2007) plagiarism in higher education has been debated at length.</a:t>
            </a:r>
          </a:p>
          <a:p>
            <a:pPr marL="365125" lvl="0" indent="-255588" fontAlgn="base">
              <a:spcBef>
                <a:spcPts val="400"/>
              </a:spcBef>
              <a:spcAft>
                <a:spcPct val="0"/>
              </a:spcAft>
              <a:buClr>
                <a:srgbClr val="2DA2BF"/>
              </a:buClr>
              <a:buSzPct val="68000"/>
              <a:buFont typeface="Wingdings 3" pitchFamily="18" charset="2"/>
              <a:buChar char=""/>
            </a:pPr>
            <a:r>
              <a:rPr lang="en-US" altLang="en-US" i="1" dirty="0" err="1">
                <a:solidFill>
                  <a:schemeClr val="accent3"/>
                </a:solidFill>
                <a:latin typeface="Arial" panose="020B0604020202020204" pitchFamily="34" charset="0"/>
                <a:cs typeface="Arial" panose="020B0604020202020204" pitchFamily="34" charset="0"/>
              </a:rPr>
              <a:t>Yn</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ol</a:t>
            </a:r>
            <a:r>
              <a:rPr lang="en-US" altLang="en-US" i="1" dirty="0">
                <a:solidFill>
                  <a:schemeClr val="accent3"/>
                </a:solidFill>
                <a:latin typeface="Arial" panose="020B0604020202020204" pitchFamily="34" charset="0"/>
                <a:cs typeface="Arial" panose="020B0604020202020204" pitchFamily="34" charset="0"/>
              </a:rPr>
              <a:t> Neville (2007) </a:t>
            </a:r>
            <a:r>
              <a:rPr lang="en-US" altLang="en-US" i="1" dirty="0" err="1">
                <a:solidFill>
                  <a:schemeClr val="accent3"/>
                </a:solidFill>
                <a:latin typeface="Arial" panose="020B0604020202020204" pitchFamily="34" charset="0"/>
                <a:cs typeface="Arial" panose="020B0604020202020204" pitchFamily="34" charset="0"/>
              </a:rPr>
              <a:t>mae</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llên-ladrad</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mewn</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addysg</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uwch</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wedi</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ei</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drafod</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yn</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drylwyr</a:t>
            </a:r>
            <a:r>
              <a:rPr lang="en-US" altLang="en-US" i="1" dirty="0">
                <a:solidFill>
                  <a:schemeClr val="accent3"/>
                </a:solidFill>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p:txBody>
      </p:sp>
      <p:sp>
        <p:nvSpPr>
          <p:cNvPr id="2" name="Up Arrow 1"/>
          <p:cNvSpPr/>
          <p:nvPr/>
        </p:nvSpPr>
        <p:spPr>
          <a:xfrm rot="1787334">
            <a:off x="2395645" y="3070826"/>
            <a:ext cx="432048" cy="91969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Up Arrow 2"/>
          <p:cNvSpPr/>
          <p:nvPr/>
        </p:nvSpPr>
        <p:spPr>
          <a:xfrm rot="11744801">
            <a:off x="3805447" y="3382249"/>
            <a:ext cx="379630" cy="977261"/>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50811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11560" y="188640"/>
            <a:ext cx="7467600" cy="1143000"/>
          </a:xfrm>
        </p:spPr>
        <p:txBody>
          <a:bodyPr/>
          <a:lstStyle/>
          <a:p>
            <a:pPr algn="ctr"/>
            <a:r>
              <a:rPr lang="cy-GB" dirty="0">
                <a:solidFill>
                  <a:schemeClr val="accent1"/>
                </a:solidFill>
              </a:rPr>
              <a:t>Cefnogaeth academaidd</a:t>
            </a:r>
            <a:br>
              <a:rPr lang="cy-GB" dirty="0">
                <a:solidFill>
                  <a:schemeClr val="accent1"/>
                </a:solidFill>
              </a:rPr>
            </a:br>
            <a:r>
              <a:rPr lang="cy-GB" dirty="0">
                <a:solidFill>
                  <a:srgbClr val="050403"/>
                </a:solidFill>
              </a:rPr>
              <a:t>Academic credibility </a:t>
            </a:r>
          </a:p>
        </p:txBody>
      </p:sp>
      <p:sp>
        <p:nvSpPr>
          <p:cNvPr id="5" name="Content Placeholder 4"/>
          <p:cNvSpPr>
            <a:spLocks noGrp="1"/>
          </p:cNvSpPr>
          <p:nvPr>
            <p:ph sz="half" idx="1"/>
          </p:nvPr>
        </p:nvSpPr>
        <p:spPr>
          <a:xfrm>
            <a:off x="395536" y="3284984"/>
            <a:ext cx="3657600" cy="2836912"/>
          </a:xfrm>
        </p:spPr>
        <p:style>
          <a:lnRef idx="2">
            <a:schemeClr val="accent2"/>
          </a:lnRef>
          <a:fillRef idx="1">
            <a:schemeClr val="lt1"/>
          </a:fillRef>
          <a:effectRef idx="0">
            <a:schemeClr val="accent2"/>
          </a:effectRef>
          <a:fontRef idx="minor">
            <a:schemeClr val="dk1"/>
          </a:fontRef>
        </p:style>
        <p:txBody>
          <a:bodyPr>
            <a:normAutofit/>
          </a:bodyPr>
          <a:lstStyle/>
          <a:p>
            <a:r>
              <a:rPr lang="en-GB" dirty="0">
                <a:latin typeface="Arial" panose="020B0604020202020204" pitchFamily="34" charset="0"/>
                <a:cs typeface="Arial" panose="020B0604020202020204" pitchFamily="34" charset="0"/>
              </a:rPr>
              <a:t>Fe </a:t>
            </a:r>
            <a:r>
              <a:rPr lang="en-GB" dirty="0" err="1">
                <a:latin typeface="Arial" panose="020B0604020202020204" pitchFamily="34" charset="0"/>
                <a:cs typeface="Arial" panose="020B0604020202020204" pitchFamily="34" charset="0"/>
              </a:rPr>
              <a:t>fyddwch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cyfeirio</a:t>
            </a:r>
            <a:r>
              <a:rPr lang="en-GB" dirty="0">
                <a:latin typeface="Arial" panose="020B0604020202020204" pitchFamily="34" charset="0"/>
                <a:cs typeface="Arial" panose="020B0604020202020204" pitchFamily="34" charset="0"/>
              </a:rPr>
              <a:t> at </a:t>
            </a:r>
            <a:r>
              <a:rPr lang="en-GB" dirty="0" err="1">
                <a:latin typeface="Arial" panose="020B0604020202020204" pitchFamily="34" charset="0"/>
                <a:cs typeface="Arial" panose="020B0604020202020204" pitchFamily="34" charset="0"/>
              </a:rPr>
              <a:t>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awduron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llawer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amlach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dyfynnu’n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uniongyrchol</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Dysgwch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gywir</a:t>
            </a:r>
            <a:endParaRPr lang="cy-GB" dirty="0">
              <a:latin typeface="Arial" panose="020B0604020202020204" pitchFamily="34" charset="0"/>
              <a:cs typeface="Arial" panose="020B0604020202020204" pitchFamily="34" charset="0"/>
            </a:endParaRPr>
          </a:p>
        </p:txBody>
      </p:sp>
      <p:sp>
        <p:nvSpPr>
          <p:cNvPr id="6" name="Content Placeholder 5"/>
          <p:cNvSpPr>
            <a:spLocks noGrp="1"/>
          </p:cNvSpPr>
          <p:nvPr>
            <p:ph sz="half" idx="2"/>
          </p:nvPr>
        </p:nvSpPr>
        <p:spPr>
          <a:xfrm>
            <a:off x="4270248" y="3284984"/>
            <a:ext cx="3657600" cy="2887216"/>
          </a:xfrm>
        </p:spPr>
        <p:style>
          <a:lnRef idx="2">
            <a:schemeClr val="dk1"/>
          </a:lnRef>
          <a:fillRef idx="1">
            <a:schemeClr val="lt1"/>
          </a:fillRef>
          <a:effectRef idx="0">
            <a:schemeClr val="dk1"/>
          </a:effectRef>
          <a:fontRef idx="minor">
            <a:schemeClr val="dk1"/>
          </a:fontRef>
        </p:style>
        <p:txBody>
          <a:bodyPr>
            <a:normAutofit/>
          </a:bodyPr>
          <a:lstStyle/>
          <a:p>
            <a:r>
              <a:rPr lang="en-GB" i="1" dirty="0">
                <a:latin typeface="Arial" panose="020B0604020202020204" pitchFamily="34" charset="0"/>
                <a:cs typeface="Arial" panose="020B0604020202020204" pitchFamily="34" charset="0"/>
              </a:rPr>
              <a:t>You will be referring to other authors’ work much more often than directly quoting their work</a:t>
            </a:r>
          </a:p>
          <a:p>
            <a:r>
              <a:rPr lang="en-GB" i="1" dirty="0">
                <a:latin typeface="Arial" panose="020B0604020202020204" pitchFamily="34" charset="0"/>
                <a:cs typeface="Arial" panose="020B0604020202020204" pitchFamily="34" charset="0"/>
              </a:rPr>
              <a:t>Learn to do this accurately</a:t>
            </a:r>
            <a:endParaRPr lang="cy-GB" i="1" dirty="0">
              <a:latin typeface="Arial" panose="020B0604020202020204" pitchFamily="34" charset="0"/>
              <a:cs typeface="Arial" panose="020B0604020202020204" pitchFamily="34" charset="0"/>
            </a:endParaRPr>
          </a:p>
        </p:txBody>
      </p:sp>
      <p:pic>
        <p:nvPicPr>
          <p:cNvPr id="1028" name="Picture 4" descr="http://stud.carlisle.ac.uk/images/noun/reference.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1379466">
            <a:off x="3119328" y="1472273"/>
            <a:ext cx="1770956" cy="1770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94482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pPr algn="ctr"/>
            <a:r>
              <a:rPr lang="cy-GB" dirty="0"/>
              <a:t/>
            </a:r>
            <a:br>
              <a:rPr lang="cy-GB" dirty="0"/>
            </a:br>
            <a:r>
              <a:rPr lang="cy-GB" dirty="0"/>
              <a:t/>
            </a:r>
            <a:br>
              <a:rPr lang="cy-GB" dirty="0"/>
            </a:br>
            <a:r>
              <a:rPr lang="cy-GB" sz="3600" dirty="0">
                <a:solidFill>
                  <a:schemeClr val="accent1"/>
                </a:solidFill>
              </a:rPr>
              <a:t>Ymarfer Cyfeirnodi</a:t>
            </a:r>
            <a:br>
              <a:rPr lang="cy-GB" sz="3600" dirty="0">
                <a:solidFill>
                  <a:schemeClr val="accent1"/>
                </a:solidFill>
              </a:rPr>
            </a:br>
            <a:r>
              <a:rPr lang="cy-GB" sz="3600" dirty="0"/>
              <a:t>Referencing Practise</a:t>
            </a:r>
          </a:p>
        </p:txBody>
      </p:sp>
      <p:pic>
        <p:nvPicPr>
          <p:cNvPr id="7"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1339" y="404664"/>
            <a:ext cx="933150" cy="93315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sers\TERRY\AppData\Local\Microsoft\Windows\INetCache\IE\C75X736V\4048627635_1ea64cf383_s[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7824" y="2564904"/>
            <a:ext cx="2877468" cy="28774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8412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Dyfyniadau</a:t>
            </a:r>
            <a:r>
              <a:rPr lang="en-GB" dirty="0"/>
              <a:t> </a:t>
            </a:r>
            <a:br>
              <a:rPr lang="en-GB" dirty="0"/>
            </a:br>
            <a:r>
              <a:rPr lang="en-GB" dirty="0"/>
              <a:t> Quotations</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Perthnasol</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i’r</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pwnc</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Eu</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defnyddio</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i</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bwysleisio</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safbwynt</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Ffordd</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effeithiol</a:t>
            </a:r>
            <a:r>
              <a:rPr lang="en-US" altLang="en-US" sz="2800" dirty="0">
                <a:solidFill>
                  <a:prstClr val="black"/>
                </a:solidFill>
                <a:latin typeface="Arial" panose="020B0604020202020204" pitchFamily="34" charset="0"/>
                <a:cs typeface="Arial" panose="020B0604020202020204" pitchFamily="34" charset="0"/>
              </a:rPr>
              <a:t> o </a:t>
            </a:r>
            <a:r>
              <a:rPr lang="en-US" altLang="en-US" sz="2800" dirty="0" err="1">
                <a:solidFill>
                  <a:prstClr val="black"/>
                </a:solidFill>
                <a:latin typeface="Arial" panose="020B0604020202020204" pitchFamily="34" charset="0"/>
                <a:cs typeface="Arial" panose="020B0604020202020204" pitchFamily="34" charset="0"/>
              </a:rPr>
              <a:t>gyflwyno</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testun</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neu</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i</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gloi</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traethawd</a:t>
            </a:r>
            <a:endParaRPr lang="en-US" altLang="en-US" sz="2800" dirty="0">
              <a:solidFill>
                <a:prstClr val="black"/>
              </a:solidFill>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Relevant to the subject</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Use to emphasize a point</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An effective way to introduce a subject or to close an essay</a:t>
            </a:r>
          </a:p>
          <a:p>
            <a:endParaRPr lang="en-GB" dirty="0"/>
          </a:p>
        </p:txBody>
      </p:sp>
    </p:spTree>
    <p:extLst>
      <p:ext uri="{BB962C8B-B14F-4D97-AF65-F5344CB8AC3E}">
        <p14:creationId xmlns:p14="http://schemas.microsoft.com/office/powerpoint/2010/main" val="9674252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Dyfyniadau</a:t>
            </a:r>
            <a:r>
              <a:rPr lang="en-GB" dirty="0">
                <a:solidFill>
                  <a:schemeClr val="accent1"/>
                </a:solidFill>
              </a:rPr>
              <a:t> </a:t>
            </a:r>
            <a:br>
              <a:rPr lang="en-GB" dirty="0">
                <a:solidFill>
                  <a:schemeClr val="accent1"/>
                </a:solidFill>
              </a:rPr>
            </a:br>
            <a:r>
              <a:rPr lang="en-GB" dirty="0"/>
              <a:t> Quotations</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Ffordd</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wych</a:t>
            </a:r>
            <a:r>
              <a:rPr lang="en-US" altLang="en-US" sz="2800" dirty="0">
                <a:solidFill>
                  <a:prstClr val="black"/>
                </a:solidFill>
                <a:latin typeface="Arial" panose="020B0604020202020204" pitchFamily="34" charset="0"/>
                <a:cs typeface="Arial" panose="020B0604020202020204" pitchFamily="34" charset="0"/>
              </a:rPr>
              <a:t> o </a:t>
            </a:r>
            <a:r>
              <a:rPr lang="en-US" altLang="en-US" sz="2800" dirty="0" err="1">
                <a:solidFill>
                  <a:prstClr val="black"/>
                </a:solidFill>
                <a:latin typeface="Arial" panose="020B0604020202020204" pitchFamily="34" charset="0"/>
                <a:cs typeface="Arial" panose="020B0604020202020204" pitchFamily="34" charset="0"/>
              </a:rPr>
              <a:t>eirio’r</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pwynt</a:t>
            </a:r>
            <a:r>
              <a:rPr lang="en-US" altLang="en-US" sz="2800" dirty="0">
                <a:solidFill>
                  <a:prstClr val="black"/>
                </a:solidFill>
                <a:latin typeface="Arial" panose="020B0604020202020204" pitchFamily="34" charset="0"/>
                <a:cs typeface="Arial" panose="020B0604020202020204" pitchFamily="34" charset="0"/>
              </a:rPr>
              <a:t> a </a:t>
            </a:r>
            <a:r>
              <a:rPr lang="en-US" altLang="en-US" sz="2800" dirty="0" err="1">
                <a:solidFill>
                  <a:prstClr val="black"/>
                </a:solidFill>
                <a:latin typeface="Arial" panose="020B0604020202020204" pitchFamily="34" charset="0"/>
                <a:cs typeface="Arial" panose="020B0604020202020204" pitchFamily="34" charset="0"/>
              </a:rPr>
              <a:t>gyflwynir</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Peidiwch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eu</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gor-ddefnyddio</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a:solidFill>
                  <a:prstClr val="black"/>
                </a:solidFill>
                <a:latin typeface="Arial" panose="020B0604020202020204" pitchFamily="34" charset="0"/>
                <a:cs typeface="Arial" panose="020B0604020202020204" pitchFamily="34" charset="0"/>
              </a:rPr>
              <a:t>Ni </a:t>
            </a:r>
            <a:r>
              <a:rPr lang="en-US" altLang="en-US" sz="2800" dirty="0" err="1">
                <a:solidFill>
                  <a:prstClr val="black"/>
                </a:solidFill>
                <a:latin typeface="Arial" panose="020B0604020202020204" pitchFamily="34" charset="0"/>
                <a:cs typeface="Arial" panose="020B0604020202020204" pitchFamily="34" charset="0"/>
              </a:rPr>
              <a:t>ddylid</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eu</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defnyddio</a:t>
            </a:r>
            <a:r>
              <a:rPr lang="en-US" altLang="en-US" sz="2800" dirty="0">
                <a:solidFill>
                  <a:prstClr val="black"/>
                </a:solidFill>
                <a:latin typeface="Arial" panose="020B0604020202020204" pitchFamily="34" charset="0"/>
                <a:cs typeface="Arial" panose="020B0604020202020204" pitchFamily="34" charset="0"/>
              </a:rPr>
              <a:t> am </a:t>
            </a:r>
            <a:r>
              <a:rPr lang="en-US" altLang="en-US" sz="2800" dirty="0" err="1">
                <a:solidFill>
                  <a:prstClr val="black"/>
                </a:solidFill>
                <a:latin typeface="Arial" panose="020B0604020202020204" pitchFamily="34" charset="0"/>
                <a:cs typeface="Arial" panose="020B0604020202020204" pitchFamily="34" charset="0"/>
              </a:rPr>
              <a:t>na</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fedrwch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grynhoi</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geiriau’r</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awdur</a:t>
            </a:r>
            <a:endParaRPr lang="en-US" altLang="en-US" sz="2800" dirty="0">
              <a:solidFill>
                <a:prstClr val="black"/>
              </a:solidFill>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A great way to word the point that you are making</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Do not use too many</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They shouldn’t be used because you’re unable to </a:t>
            </a:r>
            <a:r>
              <a:rPr lang="en-US" altLang="en-US" sz="2800" i="1" dirty="0" err="1">
                <a:solidFill>
                  <a:prstClr val="black"/>
                </a:solidFill>
                <a:latin typeface="Arial" panose="020B0604020202020204" pitchFamily="34" charset="0"/>
                <a:cs typeface="Arial" panose="020B0604020202020204" pitchFamily="34" charset="0"/>
              </a:rPr>
              <a:t>summarise</a:t>
            </a:r>
            <a:r>
              <a:rPr lang="en-US" altLang="en-US" sz="2800" i="1" dirty="0">
                <a:solidFill>
                  <a:prstClr val="black"/>
                </a:solidFill>
                <a:latin typeface="Arial" panose="020B0604020202020204" pitchFamily="34" charset="0"/>
                <a:cs typeface="Arial" panose="020B0604020202020204" pitchFamily="34" charset="0"/>
              </a:rPr>
              <a:t> the author’s words</a:t>
            </a:r>
          </a:p>
          <a:p>
            <a:endParaRPr lang="en-GB" dirty="0"/>
          </a:p>
        </p:txBody>
      </p:sp>
    </p:spTree>
    <p:extLst>
      <p:ext uri="{BB962C8B-B14F-4D97-AF65-F5344CB8AC3E}">
        <p14:creationId xmlns:p14="http://schemas.microsoft.com/office/powerpoint/2010/main" val="26758784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000" dirty="0" err="1">
                <a:solidFill>
                  <a:schemeClr val="accent1"/>
                </a:solidFill>
              </a:rPr>
              <a:t>Dyfyniadau</a:t>
            </a:r>
            <a:r>
              <a:rPr lang="en-GB" sz="4000" dirty="0">
                <a:solidFill>
                  <a:schemeClr val="accent1"/>
                </a:solidFill>
              </a:rPr>
              <a:t> </a:t>
            </a:r>
            <a:r>
              <a:rPr lang="en-GB" sz="4000" dirty="0" err="1">
                <a:solidFill>
                  <a:schemeClr val="accent1"/>
                </a:solidFill>
              </a:rPr>
              <a:t>Uniongyrchol</a:t>
            </a:r>
            <a:r>
              <a:rPr lang="en-GB" sz="4000" dirty="0">
                <a:solidFill>
                  <a:schemeClr val="accent1"/>
                </a:solidFill>
              </a:rPr>
              <a:t> </a:t>
            </a:r>
            <a:br>
              <a:rPr lang="en-GB" sz="4000" dirty="0">
                <a:solidFill>
                  <a:schemeClr val="accent1"/>
                </a:solidFill>
              </a:rPr>
            </a:br>
            <a:r>
              <a:rPr lang="en-GB" sz="4000" dirty="0"/>
              <a:t> Direct Quotations</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fontScale="92500"/>
          </a:bodyPr>
          <a:lstStyle/>
          <a:p>
            <a:pPr marL="365760" lvl="0" indent="-256032">
              <a:spcBef>
                <a:spcPts val="400"/>
              </a:spcBef>
              <a:buClr>
                <a:srgbClr val="2DA2BF"/>
              </a:buClr>
              <a:buSzPct val="68000"/>
              <a:buFont typeface="Wingdings 3"/>
              <a:buChar char=""/>
              <a:defRPr/>
            </a:pPr>
            <a:r>
              <a:rPr lang="en-US" sz="3200" dirty="0" err="1">
                <a:solidFill>
                  <a:prstClr val="black"/>
                </a:solidFill>
                <a:latin typeface="Arial" panose="020B0604020202020204" pitchFamily="34" charset="0"/>
                <a:cs typeface="Arial" panose="020B0604020202020204" pitchFamily="34" charset="0"/>
              </a:rPr>
              <a:t>Dylent</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fod</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yn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gywir</a:t>
            </a:r>
            <a:endParaRPr lang="en-US" sz="3200"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sz="3200" dirty="0" err="1">
                <a:solidFill>
                  <a:prstClr val="black"/>
                </a:solidFill>
                <a:latin typeface="Arial" panose="020B0604020202020204" pitchFamily="34" charset="0"/>
                <a:cs typeface="Arial" panose="020B0604020202020204" pitchFamily="34" charset="0"/>
              </a:rPr>
              <a:t>Angen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iddynt</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gael</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eu</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cyfeirnodi’n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llawn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ar</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ddiwedd</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yr</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aseiniad</a:t>
            </a:r>
            <a:endParaRPr lang="en-US" sz="3200"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sz="3200" dirty="0" err="1">
                <a:solidFill>
                  <a:prstClr val="black"/>
                </a:solidFill>
                <a:latin typeface="Arial" panose="020B0604020202020204" pitchFamily="34" charset="0"/>
                <a:cs typeface="Arial" panose="020B0604020202020204" pitchFamily="34" charset="0"/>
              </a:rPr>
              <a:t>Dylent</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gael</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eu</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cyferinodi’n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gywir</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yn</a:t>
            </a:r>
            <a:r>
              <a:rPr lang="en-US" sz="3200" dirty="0">
                <a:solidFill>
                  <a:prstClr val="black"/>
                </a:solidFill>
                <a:latin typeface="Arial" panose="020B0604020202020204" pitchFamily="34" charset="0"/>
                <a:cs typeface="Arial" panose="020B0604020202020204" pitchFamily="34" charset="0"/>
              </a:rPr>
              <a:t> y </a:t>
            </a:r>
            <a:r>
              <a:rPr lang="en-US" sz="3200" dirty="0" err="1">
                <a:solidFill>
                  <a:prstClr val="black"/>
                </a:solidFill>
                <a:latin typeface="Arial" panose="020B0604020202020204" pitchFamily="34" charset="0"/>
                <a:cs typeface="Arial" panose="020B0604020202020204" pitchFamily="34" charset="0"/>
              </a:rPr>
              <a:t>testun</a:t>
            </a:r>
            <a:endParaRPr lang="en-US" sz="3200" dirty="0">
              <a:solidFill>
                <a:prstClr val="black"/>
              </a:solidFill>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92500"/>
          </a:bodyPr>
          <a:lstStyle/>
          <a:p>
            <a:pPr marL="365760" lvl="0" indent="-256032">
              <a:spcBef>
                <a:spcPts val="400"/>
              </a:spcBef>
              <a:buClr>
                <a:srgbClr val="2DA2BF"/>
              </a:buClr>
              <a:buSzPct val="68000"/>
              <a:buFont typeface="Wingdings 3"/>
              <a:buChar char=""/>
              <a:defRPr/>
            </a:pPr>
            <a:r>
              <a:rPr lang="en-US" sz="2800" i="1" dirty="0">
                <a:solidFill>
                  <a:prstClr val="black"/>
                </a:solidFill>
                <a:latin typeface="Arial" panose="020B0604020202020204" pitchFamily="34" charset="0"/>
                <a:cs typeface="Arial" panose="020B0604020202020204" pitchFamily="34" charset="0"/>
              </a:rPr>
              <a:t>They need to be accurate</a:t>
            </a:r>
          </a:p>
          <a:p>
            <a:pPr marL="365760" lvl="0" indent="-256032">
              <a:spcBef>
                <a:spcPts val="400"/>
              </a:spcBef>
              <a:buClr>
                <a:srgbClr val="2DA2BF"/>
              </a:buClr>
              <a:buSzPct val="68000"/>
              <a:buFont typeface="Wingdings 3"/>
              <a:buChar char=""/>
              <a:defRPr/>
            </a:pPr>
            <a:r>
              <a:rPr lang="en-US" sz="2800" i="1" dirty="0">
                <a:solidFill>
                  <a:prstClr val="black"/>
                </a:solidFill>
                <a:latin typeface="Arial" panose="020B0604020202020204" pitchFamily="34" charset="0"/>
                <a:cs typeface="Arial" panose="020B0604020202020204" pitchFamily="34" charset="0"/>
              </a:rPr>
              <a:t>They need to be fully referenced at the end of the  assignment</a:t>
            </a:r>
          </a:p>
          <a:p>
            <a:pPr marL="365760" lvl="0" indent="-256032">
              <a:spcBef>
                <a:spcPts val="400"/>
              </a:spcBef>
              <a:buClr>
                <a:srgbClr val="2DA2BF"/>
              </a:buClr>
              <a:buSzPct val="68000"/>
              <a:buFont typeface="Wingdings 3"/>
              <a:buChar char=""/>
              <a:defRPr/>
            </a:pPr>
            <a:r>
              <a:rPr lang="en-US" sz="2800" i="1" dirty="0">
                <a:solidFill>
                  <a:prstClr val="black"/>
                </a:solidFill>
                <a:latin typeface="Arial" panose="020B0604020202020204" pitchFamily="34" charset="0"/>
                <a:cs typeface="Arial" panose="020B0604020202020204" pitchFamily="34" charset="0"/>
              </a:rPr>
              <a:t>They need to be accurately referenced in the text</a:t>
            </a:r>
          </a:p>
          <a:p>
            <a:pPr marL="365760" lvl="0" indent="-256032">
              <a:spcBef>
                <a:spcPts val="400"/>
              </a:spcBef>
              <a:buClr>
                <a:srgbClr val="2DA2BF"/>
              </a:buClr>
              <a:buSzPct val="68000"/>
              <a:buFont typeface="Wingdings 3"/>
              <a:buChar char=""/>
              <a:defRPr/>
            </a:pPr>
            <a:endParaRPr lang="en-US" sz="2800" i="1" dirty="0">
              <a:solidFill>
                <a:prstClr val="black"/>
              </a:solidFill>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475785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3600" dirty="0" err="1">
                <a:solidFill>
                  <a:schemeClr val="accent1"/>
                </a:solidFill>
              </a:rPr>
              <a:t>Dyfyniadau</a:t>
            </a:r>
            <a:r>
              <a:rPr lang="en-GB" sz="3600" dirty="0">
                <a:solidFill>
                  <a:schemeClr val="accent1"/>
                </a:solidFill>
              </a:rPr>
              <a:t> </a:t>
            </a:r>
            <a:r>
              <a:rPr lang="en-GB" sz="3600" dirty="0" err="1">
                <a:solidFill>
                  <a:schemeClr val="accent1"/>
                </a:solidFill>
              </a:rPr>
              <a:t>Uniongyrchol</a:t>
            </a:r>
            <a:r>
              <a:rPr lang="en-GB" sz="3600" dirty="0">
                <a:solidFill>
                  <a:schemeClr val="accent1"/>
                </a:solidFill>
              </a:rPr>
              <a:t/>
            </a:r>
            <a:br>
              <a:rPr lang="en-GB" sz="3600" dirty="0">
                <a:solidFill>
                  <a:schemeClr val="accent1"/>
                </a:solidFill>
              </a:rPr>
            </a:br>
            <a:r>
              <a:rPr lang="en-GB" sz="3600" dirty="0"/>
              <a:t>Direct Quotations</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fontScale="92500" lnSpcReduction="10000"/>
          </a:bodyPr>
          <a:lstStyle/>
          <a:p>
            <a:pPr marL="365760" lvl="0" indent="-256032">
              <a:spcBef>
                <a:spcPts val="400"/>
              </a:spcBef>
              <a:buClr>
                <a:srgbClr val="2DA2BF"/>
              </a:buClr>
              <a:buSzPct val="68000"/>
              <a:buFont typeface="Wingdings 3"/>
              <a:buChar char=""/>
              <a:defRPr/>
            </a:pPr>
            <a:r>
              <a:rPr lang="en-US" sz="3200" dirty="0">
                <a:solidFill>
                  <a:prstClr val="black"/>
                </a:solidFill>
                <a:latin typeface="Arial" panose="020B0604020202020204" pitchFamily="34" charset="0"/>
                <a:cs typeface="Arial" panose="020B0604020202020204" pitchFamily="34" charset="0"/>
              </a:rPr>
              <a:t>RHAID </a:t>
            </a:r>
            <a:r>
              <a:rPr lang="en-US" sz="3200" dirty="0" err="1">
                <a:solidFill>
                  <a:prstClr val="black"/>
                </a:solidFill>
                <a:latin typeface="Arial" panose="020B0604020202020204" pitchFamily="34" charset="0"/>
                <a:cs typeface="Arial" panose="020B0604020202020204" pitchFamily="34" charset="0"/>
              </a:rPr>
              <a:t>cynnwys</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mewn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dyfynodau</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os</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yn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llai</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na</a:t>
            </a:r>
            <a:r>
              <a:rPr lang="en-US" sz="3200" dirty="0">
                <a:solidFill>
                  <a:prstClr val="black"/>
                </a:solidFill>
                <a:latin typeface="Arial" panose="020B0604020202020204" pitchFamily="34" charset="0"/>
                <a:cs typeface="Arial" panose="020B0604020202020204" pitchFamily="34" charset="0"/>
              </a:rPr>
              <a:t> 2 </a:t>
            </a:r>
            <a:r>
              <a:rPr lang="en-US" sz="3200" dirty="0" err="1">
                <a:solidFill>
                  <a:prstClr val="black"/>
                </a:solidFill>
                <a:latin typeface="Arial" panose="020B0604020202020204" pitchFamily="34" charset="0"/>
                <a:cs typeface="Arial" panose="020B0604020202020204" pitchFamily="34" charset="0"/>
              </a:rPr>
              <a:t>linell</a:t>
            </a:r>
            <a:r>
              <a:rPr lang="en-US" sz="3200" dirty="0">
                <a:solidFill>
                  <a:prstClr val="black"/>
                </a:solidFill>
                <a:latin typeface="Arial" panose="020B0604020202020204" pitchFamily="34" charset="0"/>
                <a:cs typeface="Arial" panose="020B0604020202020204" pitchFamily="34" charset="0"/>
              </a:rPr>
              <a:t> o </a:t>
            </a:r>
            <a:r>
              <a:rPr lang="en-US" sz="3200" dirty="0" err="1">
                <a:solidFill>
                  <a:prstClr val="black"/>
                </a:solidFill>
                <a:latin typeface="Arial" panose="020B0604020202020204" pitchFamily="34" charset="0"/>
                <a:cs typeface="Arial" panose="020B0604020202020204" pitchFamily="34" charset="0"/>
              </a:rPr>
              <a:t>hyd</a:t>
            </a:r>
            <a:r>
              <a:rPr lang="en-US" sz="3200" dirty="0">
                <a:solidFill>
                  <a:prstClr val="black"/>
                </a:solidFill>
                <a:latin typeface="Arial" panose="020B0604020202020204" pitchFamily="34" charset="0"/>
                <a:cs typeface="Arial" panose="020B0604020202020204" pitchFamily="34" charset="0"/>
              </a:rPr>
              <a:t>)</a:t>
            </a:r>
          </a:p>
          <a:p>
            <a:pPr marL="365760" lvl="0" indent="-256032">
              <a:spcBef>
                <a:spcPts val="400"/>
              </a:spcBef>
              <a:buClr>
                <a:srgbClr val="2DA2BF"/>
              </a:buClr>
              <a:buSzPct val="68000"/>
              <a:buFont typeface="Wingdings 3"/>
              <a:buChar char=""/>
              <a:defRPr/>
            </a:pPr>
            <a:endParaRPr lang="en-US" sz="3200"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sz="3200" dirty="0" err="1">
                <a:solidFill>
                  <a:prstClr val="black"/>
                </a:solidFill>
                <a:latin typeface="Arial" panose="020B0604020202020204" pitchFamily="34" charset="0"/>
                <a:cs typeface="Arial" panose="020B0604020202020204" pitchFamily="34" charset="0"/>
              </a:rPr>
              <a:t>Angen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cynnwys</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rhif</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tudalen</a:t>
            </a:r>
            <a:endParaRPr lang="en-US" sz="3200"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endParaRPr lang="en-US" sz="3200"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sz="3200" dirty="0" err="1">
                <a:solidFill>
                  <a:prstClr val="black"/>
                </a:solidFill>
                <a:latin typeface="Arial" panose="020B0604020202020204" pitchFamily="34" charset="0"/>
                <a:cs typeface="Arial" panose="020B0604020202020204" pitchFamily="34" charset="0"/>
              </a:rPr>
              <a:t>Yn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yr</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iaith</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wreiddiol</a:t>
            </a:r>
            <a:endParaRPr lang="en-US" sz="3200" dirty="0">
              <a:solidFill>
                <a:prstClr val="black"/>
              </a:solidFill>
              <a:latin typeface="Arial" panose="020B0604020202020204" pitchFamily="34" charset="0"/>
              <a:cs typeface="Arial" panose="020B0604020202020204" pitchFamily="34" charset="0"/>
            </a:endParaRPr>
          </a:p>
          <a:p>
            <a:endParaRPr lang="en-GB" sz="3200"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92500" lnSpcReduction="10000"/>
          </a:bodyPr>
          <a:lstStyle/>
          <a:p>
            <a:pPr marL="365760" lvl="0" indent="-256032">
              <a:spcBef>
                <a:spcPts val="400"/>
              </a:spcBef>
              <a:buClr>
                <a:srgbClr val="2DA2BF"/>
              </a:buClr>
              <a:buSzPct val="68000"/>
              <a:buFont typeface="Wingdings 3"/>
              <a:buChar char=""/>
              <a:defRPr/>
            </a:pPr>
            <a:r>
              <a:rPr lang="en-US" sz="3200" i="1" dirty="0">
                <a:solidFill>
                  <a:prstClr val="black"/>
                </a:solidFill>
                <a:latin typeface="Arial" panose="020B0604020202020204" pitchFamily="34" charset="0"/>
                <a:cs typeface="Arial" panose="020B0604020202020204" pitchFamily="34" charset="0"/>
              </a:rPr>
              <a:t>MUST be in quotation marks (if less than 2 lines long)</a:t>
            </a:r>
          </a:p>
          <a:p>
            <a:pPr marL="365760" lvl="0" indent="-256032">
              <a:spcBef>
                <a:spcPts val="400"/>
              </a:spcBef>
              <a:buClr>
                <a:srgbClr val="2DA2BF"/>
              </a:buClr>
              <a:buSzPct val="68000"/>
              <a:buFont typeface="Wingdings 3"/>
              <a:buChar char=""/>
              <a:defRPr/>
            </a:pPr>
            <a:endParaRPr lang="en-US" sz="3200" i="1"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sz="3200" i="1" dirty="0">
                <a:solidFill>
                  <a:prstClr val="black"/>
                </a:solidFill>
                <a:latin typeface="Arial" panose="020B0604020202020204" pitchFamily="34" charset="0"/>
                <a:cs typeface="Arial" panose="020B0604020202020204" pitchFamily="34" charset="0"/>
              </a:rPr>
              <a:t>Need to include the page number</a:t>
            </a:r>
          </a:p>
          <a:p>
            <a:pPr marL="109728" lvl="0" indent="0">
              <a:spcBef>
                <a:spcPts val="400"/>
              </a:spcBef>
              <a:buClr>
                <a:srgbClr val="2DA2BF"/>
              </a:buClr>
              <a:buSzPct val="68000"/>
              <a:buNone/>
              <a:defRPr/>
            </a:pPr>
            <a:endParaRPr lang="en-US" sz="3200" i="1"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sz="3200" i="1" dirty="0">
                <a:solidFill>
                  <a:prstClr val="black"/>
                </a:solidFill>
                <a:latin typeface="Arial" panose="020B0604020202020204" pitchFamily="34" charset="0"/>
                <a:cs typeface="Arial" panose="020B0604020202020204" pitchFamily="34" charset="0"/>
              </a:rPr>
              <a:t>In the original language</a:t>
            </a:r>
          </a:p>
          <a:p>
            <a:endParaRPr lang="en-GB" dirty="0"/>
          </a:p>
        </p:txBody>
      </p:sp>
    </p:spTree>
    <p:extLst>
      <p:ext uri="{BB962C8B-B14F-4D97-AF65-F5344CB8AC3E}">
        <p14:creationId xmlns:p14="http://schemas.microsoft.com/office/powerpoint/2010/main" val="14293708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67543" y="-99392"/>
            <a:ext cx="1184887" cy="864096"/>
          </a:xfrm>
        </p:spPr>
        <p:txBody>
          <a:bodyPr>
            <a:normAutofit/>
          </a:bodyPr>
          <a:lstStyle/>
          <a:p>
            <a:r>
              <a:rPr lang="en-GB" dirty="0"/>
              <a:t>E.g.</a:t>
            </a:r>
          </a:p>
        </p:txBody>
      </p:sp>
      <p:sp>
        <p:nvSpPr>
          <p:cNvPr id="4" name="Content Placeholder 3"/>
          <p:cNvSpPr>
            <a:spLocks noGrp="1"/>
          </p:cNvSpPr>
          <p:nvPr>
            <p:ph idx="1"/>
          </p:nvPr>
        </p:nvSpPr>
        <p:spPr/>
        <p:txBody>
          <a:bodyPr/>
          <a:lstStyle/>
          <a:p>
            <a:pPr marL="109537" lvl="0" indent="0" fontAlgn="base">
              <a:spcBef>
                <a:spcPts val="400"/>
              </a:spcBef>
              <a:spcAft>
                <a:spcPct val="0"/>
              </a:spcAft>
              <a:buClr>
                <a:srgbClr val="2DA2BF"/>
              </a:buClr>
              <a:buSzPct val="68000"/>
              <a:buNone/>
            </a:pPr>
            <a:r>
              <a:rPr lang="en-US" altLang="en-US" sz="3200" dirty="0">
                <a:solidFill>
                  <a:prstClr val="black"/>
                </a:solidFill>
                <a:latin typeface="Arial" panose="020B0604020202020204" pitchFamily="34" charset="0"/>
                <a:cs typeface="Arial" panose="020B0604020202020204" pitchFamily="34" charset="0"/>
              </a:rPr>
              <a:t>‘You will no doubt be aware that plagiarism is a hot topic of discussion in higher education’ (Neville, 2007, p.27).</a:t>
            </a:r>
          </a:p>
          <a:p>
            <a:pPr marL="109537" lvl="0" indent="0" fontAlgn="base">
              <a:spcBef>
                <a:spcPts val="400"/>
              </a:spcBef>
              <a:spcAft>
                <a:spcPct val="0"/>
              </a:spcAft>
              <a:buClr>
                <a:srgbClr val="2DA2BF"/>
              </a:buClr>
              <a:buSzPct val="68000"/>
              <a:buNone/>
            </a:pPr>
            <a:endParaRPr lang="en-US" altLang="en-US" sz="3200" dirty="0">
              <a:solidFill>
                <a:prstClr val="black"/>
              </a:solidFill>
              <a:latin typeface="Arial" panose="020B0604020202020204" pitchFamily="34" charset="0"/>
              <a:cs typeface="Arial" panose="020B0604020202020204" pitchFamily="34" charset="0"/>
            </a:endParaRPr>
          </a:p>
          <a:p>
            <a:pPr>
              <a:buNone/>
            </a:pPr>
            <a:r>
              <a:rPr lang="en-US" altLang="en-US" sz="3200" dirty="0">
                <a:solidFill>
                  <a:schemeClr val="accent1"/>
                </a:solidFill>
                <a:latin typeface="Arial" panose="020B0604020202020204" pitchFamily="34" charset="0"/>
                <a:cs typeface="Arial" panose="020B0604020202020204" pitchFamily="34" charset="0"/>
              </a:rPr>
              <a:t>NEU</a:t>
            </a:r>
            <a:r>
              <a:rPr lang="en-US" altLang="en-US" sz="3200" dirty="0">
                <a:latin typeface="Arial" panose="020B0604020202020204" pitchFamily="34" charset="0"/>
                <a:cs typeface="Arial" panose="020B0604020202020204" pitchFamily="34" charset="0"/>
              </a:rPr>
              <a:t>/OR</a:t>
            </a:r>
          </a:p>
          <a:p>
            <a:pPr>
              <a:buNone/>
            </a:pPr>
            <a:endParaRPr lang="en-US" altLang="en-US" sz="3200" dirty="0">
              <a:latin typeface="Arial" panose="020B0604020202020204" pitchFamily="34" charset="0"/>
              <a:cs typeface="Arial" panose="020B0604020202020204" pitchFamily="34" charset="0"/>
            </a:endParaRPr>
          </a:p>
          <a:p>
            <a:pPr>
              <a:buNone/>
            </a:pPr>
            <a:r>
              <a:rPr lang="en-US" altLang="en-US" sz="3200" dirty="0">
                <a:latin typeface="Arial" panose="020B0604020202020204" pitchFamily="34" charset="0"/>
                <a:cs typeface="Arial" panose="020B0604020202020204" pitchFamily="34" charset="0"/>
              </a:rPr>
              <a:t>Neville (2007, p.27) believes that ‘plagiarism  is a hot topic of discussion in higher education’.</a:t>
            </a:r>
          </a:p>
          <a:p>
            <a:pPr marL="365125" lvl="0" indent="-255588" fontAlgn="base">
              <a:spcBef>
                <a:spcPts val="400"/>
              </a:spcBef>
              <a:spcAft>
                <a:spcPct val="0"/>
              </a:spcAft>
              <a:buClr>
                <a:srgbClr val="2DA2BF"/>
              </a:buClr>
              <a:buSzPct val="68000"/>
              <a:buFont typeface="Wingdings 3" pitchFamily="18" charset="2"/>
              <a:buChar char=""/>
            </a:pPr>
            <a:endParaRPr lang="en-US" altLang="en-US" sz="3200" dirty="0">
              <a:solidFill>
                <a:prstClr val="black"/>
              </a:solidFill>
              <a:latin typeface="Arial" panose="020B0604020202020204" pitchFamily="34" charset="0"/>
              <a:cs typeface="Arial" panose="020B0604020202020204" pitchFamily="34" charset="0"/>
            </a:endParaRPr>
          </a:p>
          <a:p>
            <a:pPr marL="0" indent="0">
              <a:buNone/>
            </a:pPr>
            <a:endParaRPr lang="en-GB" dirty="0"/>
          </a:p>
        </p:txBody>
      </p:sp>
      <p:sp>
        <p:nvSpPr>
          <p:cNvPr id="2" name="Down Arrow 1"/>
          <p:cNvSpPr/>
          <p:nvPr/>
        </p:nvSpPr>
        <p:spPr>
          <a:xfrm rot="2905570">
            <a:off x="915971" y="756740"/>
            <a:ext cx="432048" cy="10081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rot="9654041">
            <a:off x="3644919" y="3039889"/>
            <a:ext cx="432048" cy="10081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1652431" y="764704"/>
            <a:ext cx="2711893" cy="646331"/>
          </a:xfrm>
          <a:prstGeom prst="rect">
            <a:avLst/>
          </a:prstGeom>
          <a:noFill/>
        </p:spPr>
        <p:txBody>
          <a:bodyPr wrap="square" rtlCol="0">
            <a:spAutoFit/>
          </a:bodyPr>
          <a:lstStyle/>
          <a:p>
            <a:r>
              <a:rPr lang="en-GB" dirty="0"/>
              <a:t>Consistent use of speech mark</a:t>
            </a:r>
          </a:p>
        </p:txBody>
      </p:sp>
      <p:sp>
        <p:nvSpPr>
          <p:cNvPr id="8" name="TextBox 7"/>
          <p:cNvSpPr txBox="1"/>
          <p:nvPr/>
        </p:nvSpPr>
        <p:spPr>
          <a:xfrm>
            <a:off x="3347864" y="3946924"/>
            <a:ext cx="2711893" cy="646331"/>
          </a:xfrm>
          <a:prstGeom prst="rect">
            <a:avLst/>
          </a:prstGeom>
          <a:noFill/>
        </p:spPr>
        <p:txBody>
          <a:bodyPr wrap="square" rtlCol="0">
            <a:spAutoFit/>
          </a:bodyPr>
          <a:lstStyle/>
          <a:p>
            <a:r>
              <a:rPr lang="en-GB" dirty="0"/>
              <a:t>Speech mark opened and closed</a:t>
            </a:r>
          </a:p>
        </p:txBody>
      </p:sp>
      <p:sp>
        <p:nvSpPr>
          <p:cNvPr id="9" name="Down Arrow 8"/>
          <p:cNvSpPr/>
          <p:nvPr/>
        </p:nvSpPr>
        <p:spPr>
          <a:xfrm rot="883708">
            <a:off x="5203563" y="1070079"/>
            <a:ext cx="432048" cy="169305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5015641" y="276765"/>
            <a:ext cx="2088232" cy="646331"/>
          </a:xfrm>
          <a:prstGeom prst="rect">
            <a:avLst/>
          </a:prstGeom>
          <a:noFill/>
        </p:spPr>
        <p:txBody>
          <a:bodyPr wrap="square" rtlCol="0">
            <a:spAutoFit/>
          </a:bodyPr>
          <a:lstStyle/>
          <a:p>
            <a:r>
              <a:rPr lang="en-GB" dirty="0"/>
              <a:t>Use commas to separate items</a:t>
            </a:r>
          </a:p>
        </p:txBody>
      </p:sp>
      <p:sp>
        <p:nvSpPr>
          <p:cNvPr id="11" name="TextBox 10"/>
          <p:cNvSpPr txBox="1"/>
          <p:nvPr/>
        </p:nvSpPr>
        <p:spPr>
          <a:xfrm>
            <a:off x="6732240" y="764704"/>
            <a:ext cx="1656184" cy="923330"/>
          </a:xfrm>
          <a:prstGeom prst="rect">
            <a:avLst/>
          </a:prstGeom>
          <a:noFill/>
        </p:spPr>
        <p:txBody>
          <a:bodyPr wrap="square" rtlCol="0">
            <a:spAutoFit/>
          </a:bodyPr>
          <a:lstStyle/>
          <a:p>
            <a:r>
              <a:rPr lang="en-GB" dirty="0"/>
              <a:t>Surname, Year, Page Number </a:t>
            </a:r>
          </a:p>
        </p:txBody>
      </p:sp>
      <p:sp>
        <p:nvSpPr>
          <p:cNvPr id="12" name="Up Arrow 11"/>
          <p:cNvSpPr/>
          <p:nvPr/>
        </p:nvSpPr>
        <p:spPr>
          <a:xfrm>
            <a:off x="7398314" y="3094946"/>
            <a:ext cx="324036" cy="792089"/>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7103873" y="4090939"/>
            <a:ext cx="1284551" cy="646331"/>
          </a:xfrm>
          <a:prstGeom prst="rect">
            <a:avLst/>
          </a:prstGeom>
          <a:noFill/>
        </p:spPr>
        <p:txBody>
          <a:bodyPr wrap="square" rtlCol="0">
            <a:spAutoFit/>
          </a:bodyPr>
          <a:lstStyle/>
          <a:p>
            <a:r>
              <a:rPr lang="en-GB" dirty="0"/>
              <a:t>Full stop at end</a:t>
            </a:r>
          </a:p>
        </p:txBody>
      </p:sp>
    </p:spTree>
    <p:extLst>
      <p:ext uri="{BB962C8B-B14F-4D97-AF65-F5344CB8AC3E}">
        <p14:creationId xmlns:p14="http://schemas.microsoft.com/office/powerpoint/2010/main" val="4235300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ppt_x"/>
                                          </p:val>
                                        </p:tav>
                                        <p:tav tm="100000">
                                          <p:val>
                                            <p:strVal val="#ppt_x"/>
                                          </p:val>
                                        </p:tav>
                                      </p:tavLst>
                                    </p:anim>
                                    <p:anim calcmode="lin" valueType="num">
                                      <p:cBhvr additive="base">
                                        <p:cTn id="4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 calcmode="lin" valueType="num">
                                      <p:cBhvr additive="base">
                                        <p:cTn id="49" dur="500" fill="hold"/>
                                        <p:tgtEl>
                                          <p:spTgt spid="12"/>
                                        </p:tgtEl>
                                        <p:attrNameLst>
                                          <p:attrName>ppt_x</p:attrName>
                                        </p:attrNameLst>
                                      </p:cBhvr>
                                      <p:tavLst>
                                        <p:tav tm="0">
                                          <p:val>
                                            <p:strVal val="#ppt_x"/>
                                          </p:val>
                                        </p:tav>
                                        <p:tav tm="100000">
                                          <p:val>
                                            <p:strVal val="#ppt_x"/>
                                          </p:val>
                                        </p:tav>
                                      </p:tavLst>
                                    </p:anim>
                                    <p:anim calcmode="lin" valueType="num">
                                      <p:cBhvr additive="base">
                                        <p:cTn id="5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3"/>
                                        </p:tgtEl>
                                        <p:attrNameLst>
                                          <p:attrName>style.visibility</p:attrName>
                                        </p:attrNameLst>
                                      </p:cBhvr>
                                      <p:to>
                                        <p:strVal val="visible"/>
                                      </p:to>
                                    </p:set>
                                    <p:anim calcmode="lin" valueType="num">
                                      <p:cBhvr additive="base">
                                        <p:cTn id="55" dur="500" fill="hold"/>
                                        <p:tgtEl>
                                          <p:spTgt spid="13"/>
                                        </p:tgtEl>
                                        <p:attrNameLst>
                                          <p:attrName>ppt_x</p:attrName>
                                        </p:attrNameLst>
                                      </p:cBhvr>
                                      <p:tavLst>
                                        <p:tav tm="0">
                                          <p:val>
                                            <p:strVal val="#ppt_x"/>
                                          </p:val>
                                        </p:tav>
                                        <p:tav tm="100000">
                                          <p:val>
                                            <p:strVal val="#ppt_x"/>
                                          </p:val>
                                        </p:tav>
                                      </p:tavLst>
                                    </p:anim>
                                    <p:anim calcmode="lin" valueType="num">
                                      <p:cBhvr additive="base">
                                        <p:cTn id="5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P spid="7" grpId="0"/>
      <p:bldP spid="8" grpId="0"/>
      <p:bldP spid="9" grpId="0" animBg="1"/>
      <p:bldP spid="10" grpId="0"/>
      <p:bldP spid="11" grpId="0"/>
      <p:bldP spid="12" grpId="0" animBg="1"/>
      <p:bldP spid="1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67543" y="-99392"/>
            <a:ext cx="1800201" cy="864096"/>
          </a:xfrm>
        </p:spPr>
        <p:txBody>
          <a:bodyPr>
            <a:normAutofit/>
          </a:bodyPr>
          <a:lstStyle/>
          <a:p>
            <a:r>
              <a:rPr lang="en-GB" dirty="0" err="1"/>
              <a:t>E.e.</a:t>
            </a:r>
            <a:r>
              <a:rPr lang="en-GB" dirty="0"/>
              <a:t>/E.g.</a:t>
            </a:r>
          </a:p>
        </p:txBody>
      </p:sp>
      <p:sp>
        <p:nvSpPr>
          <p:cNvPr id="4" name="Content Placeholder 3"/>
          <p:cNvSpPr>
            <a:spLocks noGrp="1"/>
          </p:cNvSpPr>
          <p:nvPr>
            <p:ph idx="1"/>
          </p:nvPr>
        </p:nvSpPr>
        <p:spPr/>
        <p:txBody>
          <a:bodyPr/>
          <a:lstStyle/>
          <a:p>
            <a:pPr marL="109537" lvl="0" indent="0" fontAlgn="base">
              <a:spcBef>
                <a:spcPts val="400"/>
              </a:spcBef>
              <a:spcAft>
                <a:spcPct val="0"/>
              </a:spcAft>
              <a:buClr>
                <a:srgbClr val="2DA2BF"/>
              </a:buClr>
              <a:buSzPct val="68000"/>
              <a:buNone/>
            </a:pPr>
            <a:r>
              <a:rPr lang="en-US" altLang="en-US" sz="3200" dirty="0">
                <a:solidFill>
                  <a:prstClr val="black"/>
                </a:solidFill>
                <a:latin typeface="Arial" panose="020B0604020202020204" pitchFamily="34" charset="0"/>
                <a:cs typeface="Arial" panose="020B0604020202020204" pitchFamily="34" charset="0"/>
              </a:rPr>
              <a:t>‘You will no doubt be aware that plagiarism is a hot topic of discussion in higher education’ (Neville, 2007, p.27).</a:t>
            </a:r>
          </a:p>
          <a:p>
            <a:pPr marL="109537" lvl="0" indent="0" fontAlgn="base">
              <a:spcBef>
                <a:spcPts val="400"/>
              </a:spcBef>
              <a:spcAft>
                <a:spcPct val="0"/>
              </a:spcAft>
              <a:buClr>
                <a:srgbClr val="2DA2BF"/>
              </a:buClr>
              <a:buSzPct val="68000"/>
              <a:buNone/>
            </a:pPr>
            <a:endParaRPr lang="en-US" altLang="en-US" sz="3200" dirty="0">
              <a:solidFill>
                <a:prstClr val="black"/>
              </a:solidFill>
              <a:latin typeface="Arial" panose="020B0604020202020204" pitchFamily="34" charset="0"/>
              <a:cs typeface="Arial" panose="020B0604020202020204" pitchFamily="34" charset="0"/>
            </a:endParaRPr>
          </a:p>
          <a:p>
            <a:pPr>
              <a:buNone/>
            </a:pPr>
            <a:r>
              <a:rPr lang="en-US" altLang="en-US" sz="3200" dirty="0">
                <a:solidFill>
                  <a:schemeClr val="accent1"/>
                </a:solidFill>
                <a:latin typeface="Arial" panose="020B0604020202020204" pitchFamily="34" charset="0"/>
                <a:cs typeface="Arial" panose="020B0604020202020204" pitchFamily="34" charset="0"/>
              </a:rPr>
              <a:t>NEU</a:t>
            </a:r>
            <a:r>
              <a:rPr lang="en-US" altLang="en-US" sz="3200" dirty="0">
                <a:latin typeface="Arial" panose="020B0604020202020204" pitchFamily="34" charset="0"/>
                <a:cs typeface="Arial" panose="020B0604020202020204" pitchFamily="34" charset="0"/>
              </a:rPr>
              <a:t>/OR</a:t>
            </a:r>
          </a:p>
          <a:p>
            <a:pPr>
              <a:buNone/>
            </a:pPr>
            <a:endParaRPr lang="en-US" altLang="en-US" sz="3200" dirty="0">
              <a:latin typeface="Arial" panose="020B0604020202020204" pitchFamily="34" charset="0"/>
              <a:cs typeface="Arial" panose="020B0604020202020204" pitchFamily="34" charset="0"/>
            </a:endParaRPr>
          </a:p>
          <a:p>
            <a:pPr>
              <a:buNone/>
            </a:pPr>
            <a:r>
              <a:rPr lang="en-US" altLang="en-US" sz="3200" dirty="0">
                <a:latin typeface="Arial" panose="020B0604020202020204" pitchFamily="34" charset="0"/>
                <a:cs typeface="Arial" panose="020B0604020202020204" pitchFamily="34" charset="0"/>
              </a:rPr>
              <a:t>Neville (2007, p.27) believes that ‘plagiarism  is a hot topic of discussion in higher education’.</a:t>
            </a:r>
          </a:p>
          <a:p>
            <a:pPr marL="365125" lvl="0" indent="-255588" fontAlgn="base">
              <a:spcBef>
                <a:spcPts val="400"/>
              </a:spcBef>
              <a:spcAft>
                <a:spcPct val="0"/>
              </a:spcAft>
              <a:buClr>
                <a:srgbClr val="2DA2BF"/>
              </a:buClr>
              <a:buSzPct val="68000"/>
              <a:buFont typeface="Wingdings 3" pitchFamily="18" charset="2"/>
              <a:buChar char=""/>
            </a:pPr>
            <a:endParaRPr lang="en-US" altLang="en-US" sz="3200" dirty="0">
              <a:solidFill>
                <a:prstClr val="black"/>
              </a:solidFill>
              <a:latin typeface="Arial" panose="020B0604020202020204" pitchFamily="34" charset="0"/>
              <a:cs typeface="Arial" panose="020B0604020202020204" pitchFamily="34" charset="0"/>
            </a:endParaRPr>
          </a:p>
          <a:p>
            <a:pPr marL="0" indent="0">
              <a:buNone/>
            </a:pPr>
            <a:endParaRPr lang="en-GB" dirty="0"/>
          </a:p>
        </p:txBody>
      </p:sp>
      <p:sp>
        <p:nvSpPr>
          <p:cNvPr id="2" name="Down Arrow 1"/>
          <p:cNvSpPr/>
          <p:nvPr/>
        </p:nvSpPr>
        <p:spPr>
          <a:xfrm rot="2905570">
            <a:off x="915971" y="756740"/>
            <a:ext cx="432048" cy="10081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rot="9654041">
            <a:off x="3644919" y="3039889"/>
            <a:ext cx="432048" cy="10081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1652431" y="764704"/>
            <a:ext cx="2711893" cy="646331"/>
          </a:xfrm>
          <a:prstGeom prst="rect">
            <a:avLst/>
          </a:prstGeom>
          <a:noFill/>
        </p:spPr>
        <p:txBody>
          <a:bodyPr wrap="square" rtlCol="0">
            <a:spAutoFit/>
          </a:bodyPr>
          <a:lstStyle/>
          <a:p>
            <a:r>
              <a:rPr lang="en-GB" dirty="0" err="1"/>
              <a:t>Defnydd</a:t>
            </a:r>
            <a:r>
              <a:rPr lang="en-GB" dirty="0"/>
              <a:t> </a:t>
            </a:r>
            <a:r>
              <a:rPr lang="en-GB" dirty="0" err="1"/>
              <a:t>cyson</a:t>
            </a:r>
            <a:r>
              <a:rPr lang="en-GB" dirty="0"/>
              <a:t> </a:t>
            </a:r>
            <a:r>
              <a:rPr lang="en-GB" dirty="0" err="1"/>
              <a:t>o’r</a:t>
            </a:r>
            <a:r>
              <a:rPr lang="en-GB" dirty="0"/>
              <a:t> </a:t>
            </a:r>
            <a:r>
              <a:rPr lang="en-GB" dirty="0" err="1"/>
              <a:t>dyfynod</a:t>
            </a:r>
            <a:r>
              <a:rPr lang="en-GB" dirty="0"/>
              <a:t>. </a:t>
            </a:r>
          </a:p>
        </p:txBody>
      </p:sp>
      <p:sp>
        <p:nvSpPr>
          <p:cNvPr id="8" name="TextBox 7"/>
          <p:cNvSpPr txBox="1"/>
          <p:nvPr/>
        </p:nvSpPr>
        <p:spPr>
          <a:xfrm>
            <a:off x="3373794" y="4019002"/>
            <a:ext cx="2711893" cy="646331"/>
          </a:xfrm>
          <a:prstGeom prst="rect">
            <a:avLst/>
          </a:prstGeom>
          <a:noFill/>
        </p:spPr>
        <p:txBody>
          <a:bodyPr wrap="square" rtlCol="0">
            <a:spAutoFit/>
          </a:bodyPr>
          <a:lstStyle/>
          <a:p>
            <a:r>
              <a:rPr lang="en-GB" dirty="0" err="1"/>
              <a:t>Dyfyniadau</a:t>
            </a:r>
            <a:r>
              <a:rPr lang="en-GB" dirty="0"/>
              <a:t> </a:t>
            </a:r>
            <a:r>
              <a:rPr lang="en-GB" dirty="0" err="1"/>
              <a:t>wedi</a:t>
            </a:r>
            <a:r>
              <a:rPr lang="en-GB" dirty="0"/>
              <a:t> </a:t>
            </a:r>
            <a:r>
              <a:rPr lang="en-GB" dirty="0" err="1"/>
              <a:t>agor</a:t>
            </a:r>
            <a:r>
              <a:rPr lang="en-GB" dirty="0"/>
              <a:t> a </a:t>
            </a:r>
            <a:r>
              <a:rPr lang="en-GB" dirty="0" err="1"/>
              <a:t>chau</a:t>
            </a:r>
            <a:r>
              <a:rPr lang="en-GB" dirty="0"/>
              <a:t>.</a:t>
            </a:r>
          </a:p>
        </p:txBody>
      </p:sp>
      <p:sp>
        <p:nvSpPr>
          <p:cNvPr id="9" name="Down Arrow 8"/>
          <p:cNvSpPr/>
          <p:nvPr/>
        </p:nvSpPr>
        <p:spPr>
          <a:xfrm rot="883708">
            <a:off x="5146270" y="1513380"/>
            <a:ext cx="432048" cy="124235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5015641" y="276765"/>
            <a:ext cx="2088232" cy="1200329"/>
          </a:xfrm>
          <a:prstGeom prst="rect">
            <a:avLst/>
          </a:prstGeom>
          <a:noFill/>
        </p:spPr>
        <p:txBody>
          <a:bodyPr wrap="square" rtlCol="0">
            <a:spAutoFit/>
          </a:bodyPr>
          <a:lstStyle/>
          <a:p>
            <a:r>
              <a:rPr lang="en-GB" dirty="0" err="1"/>
              <a:t>Defnyddio</a:t>
            </a:r>
            <a:r>
              <a:rPr lang="en-GB" dirty="0"/>
              <a:t> </a:t>
            </a:r>
            <a:r>
              <a:rPr lang="en-GB" dirty="0" err="1"/>
              <a:t>atalnodau</a:t>
            </a:r>
            <a:r>
              <a:rPr lang="en-GB" dirty="0"/>
              <a:t> </a:t>
            </a:r>
            <a:r>
              <a:rPr lang="en-GB" dirty="0" err="1"/>
              <a:t>i</a:t>
            </a:r>
            <a:r>
              <a:rPr lang="en-GB" dirty="0"/>
              <a:t> </a:t>
            </a:r>
            <a:r>
              <a:rPr lang="en-GB" dirty="0" err="1"/>
              <a:t>wahanu</a:t>
            </a:r>
            <a:r>
              <a:rPr lang="en-GB" dirty="0"/>
              <a:t> </a:t>
            </a:r>
            <a:r>
              <a:rPr lang="en-GB" dirty="0" err="1"/>
              <a:t>eitemau</a:t>
            </a:r>
            <a:r>
              <a:rPr lang="en-GB" dirty="0"/>
              <a:t> </a:t>
            </a:r>
            <a:r>
              <a:rPr lang="en-GB" dirty="0" err="1"/>
              <a:t>mewn</a:t>
            </a:r>
            <a:r>
              <a:rPr lang="en-GB" dirty="0"/>
              <a:t> </a:t>
            </a:r>
            <a:r>
              <a:rPr lang="en-GB" dirty="0" err="1"/>
              <a:t>rhestr</a:t>
            </a:r>
            <a:r>
              <a:rPr lang="en-GB" dirty="0"/>
              <a:t>. </a:t>
            </a:r>
          </a:p>
        </p:txBody>
      </p:sp>
      <p:sp>
        <p:nvSpPr>
          <p:cNvPr id="11" name="TextBox 10"/>
          <p:cNvSpPr txBox="1"/>
          <p:nvPr/>
        </p:nvSpPr>
        <p:spPr>
          <a:xfrm>
            <a:off x="7103873" y="626204"/>
            <a:ext cx="1656184" cy="923330"/>
          </a:xfrm>
          <a:prstGeom prst="rect">
            <a:avLst/>
          </a:prstGeom>
          <a:noFill/>
        </p:spPr>
        <p:txBody>
          <a:bodyPr wrap="square" rtlCol="0">
            <a:spAutoFit/>
          </a:bodyPr>
          <a:lstStyle/>
          <a:p>
            <a:r>
              <a:rPr lang="en-GB" dirty="0" err="1"/>
              <a:t>Cyfenw</a:t>
            </a:r>
            <a:r>
              <a:rPr lang="en-GB" dirty="0"/>
              <a:t>, </a:t>
            </a:r>
            <a:r>
              <a:rPr lang="en-GB" dirty="0" err="1"/>
              <a:t>blwyddyn</a:t>
            </a:r>
            <a:r>
              <a:rPr lang="en-GB" dirty="0"/>
              <a:t>, </a:t>
            </a:r>
            <a:r>
              <a:rPr lang="en-GB" dirty="0" err="1"/>
              <a:t>tudalen</a:t>
            </a:r>
            <a:r>
              <a:rPr lang="en-GB" dirty="0"/>
              <a:t>. </a:t>
            </a:r>
          </a:p>
        </p:txBody>
      </p:sp>
      <p:sp>
        <p:nvSpPr>
          <p:cNvPr id="12" name="Up Arrow 11"/>
          <p:cNvSpPr/>
          <p:nvPr/>
        </p:nvSpPr>
        <p:spPr>
          <a:xfrm>
            <a:off x="7398314" y="3094946"/>
            <a:ext cx="324036" cy="792089"/>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7103873" y="4090939"/>
            <a:ext cx="1284551" cy="923330"/>
          </a:xfrm>
          <a:prstGeom prst="rect">
            <a:avLst/>
          </a:prstGeom>
          <a:noFill/>
        </p:spPr>
        <p:txBody>
          <a:bodyPr wrap="square" rtlCol="0">
            <a:spAutoFit/>
          </a:bodyPr>
          <a:lstStyle/>
          <a:p>
            <a:r>
              <a:rPr lang="en-GB" dirty="0" err="1"/>
              <a:t>Atalnod</a:t>
            </a:r>
            <a:r>
              <a:rPr lang="en-GB" dirty="0"/>
              <a:t> </a:t>
            </a:r>
            <a:r>
              <a:rPr lang="en-GB" dirty="0" err="1"/>
              <a:t>llawn</a:t>
            </a:r>
            <a:r>
              <a:rPr lang="en-GB" dirty="0"/>
              <a:t> </a:t>
            </a:r>
            <a:r>
              <a:rPr lang="en-GB" dirty="0" err="1"/>
              <a:t>ar</a:t>
            </a:r>
            <a:r>
              <a:rPr lang="en-GB" dirty="0"/>
              <a:t> y </a:t>
            </a:r>
            <a:r>
              <a:rPr lang="en-GB" dirty="0" err="1"/>
              <a:t>diwedd</a:t>
            </a:r>
            <a:r>
              <a:rPr lang="en-GB" dirty="0"/>
              <a:t>.</a:t>
            </a:r>
          </a:p>
        </p:txBody>
      </p:sp>
    </p:spTree>
    <p:extLst>
      <p:ext uri="{BB962C8B-B14F-4D97-AF65-F5344CB8AC3E}">
        <p14:creationId xmlns:p14="http://schemas.microsoft.com/office/powerpoint/2010/main" val="1361683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ppt_x"/>
                                          </p:val>
                                        </p:tav>
                                        <p:tav tm="100000">
                                          <p:val>
                                            <p:strVal val="#ppt_x"/>
                                          </p:val>
                                        </p:tav>
                                      </p:tavLst>
                                    </p:anim>
                                    <p:anim calcmode="lin" valueType="num">
                                      <p:cBhvr additive="base">
                                        <p:cTn id="4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 calcmode="lin" valueType="num">
                                      <p:cBhvr additive="base">
                                        <p:cTn id="49" dur="500" fill="hold"/>
                                        <p:tgtEl>
                                          <p:spTgt spid="12"/>
                                        </p:tgtEl>
                                        <p:attrNameLst>
                                          <p:attrName>ppt_x</p:attrName>
                                        </p:attrNameLst>
                                      </p:cBhvr>
                                      <p:tavLst>
                                        <p:tav tm="0">
                                          <p:val>
                                            <p:strVal val="#ppt_x"/>
                                          </p:val>
                                        </p:tav>
                                        <p:tav tm="100000">
                                          <p:val>
                                            <p:strVal val="#ppt_x"/>
                                          </p:val>
                                        </p:tav>
                                      </p:tavLst>
                                    </p:anim>
                                    <p:anim calcmode="lin" valueType="num">
                                      <p:cBhvr additive="base">
                                        <p:cTn id="5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3"/>
                                        </p:tgtEl>
                                        <p:attrNameLst>
                                          <p:attrName>style.visibility</p:attrName>
                                        </p:attrNameLst>
                                      </p:cBhvr>
                                      <p:to>
                                        <p:strVal val="visible"/>
                                      </p:to>
                                    </p:set>
                                    <p:anim calcmode="lin" valueType="num">
                                      <p:cBhvr additive="base">
                                        <p:cTn id="55" dur="500" fill="hold"/>
                                        <p:tgtEl>
                                          <p:spTgt spid="13"/>
                                        </p:tgtEl>
                                        <p:attrNameLst>
                                          <p:attrName>ppt_x</p:attrName>
                                        </p:attrNameLst>
                                      </p:cBhvr>
                                      <p:tavLst>
                                        <p:tav tm="0">
                                          <p:val>
                                            <p:strVal val="#ppt_x"/>
                                          </p:val>
                                        </p:tav>
                                        <p:tav tm="100000">
                                          <p:val>
                                            <p:strVal val="#ppt_x"/>
                                          </p:val>
                                        </p:tav>
                                      </p:tavLst>
                                    </p:anim>
                                    <p:anim calcmode="lin" valueType="num">
                                      <p:cBhvr additive="base">
                                        <p:cTn id="5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P spid="7" grpId="0"/>
      <p:bldP spid="8" grpId="0"/>
      <p:bldP spid="9" grpId="0" animBg="1"/>
      <p:bldP spid="10" grpId="0"/>
      <p:bldP spid="11" grpId="0"/>
      <p:bldP spid="12" grpId="0" animBg="1"/>
      <p:bldP spid="1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a:solidFill>
                  <a:schemeClr val="accent1"/>
                </a:solidFill>
              </a:rPr>
              <a:t>Beth </a:t>
            </a:r>
            <a:r>
              <a:rPr lang="en-GB" dirty="0" err="1">
                <a:solidFill>
                  <a:schemeClr val="accent1"/>
                </a:solidFill>
              </a:rPr>
              <a:t>yw</a:t>
            </a:r>
            <a:r>
              <a:rPr lang="en-GB" dirty="0">
                <a:solidFill>
                  <a:schemeClr val="accent1"/>
                </a:solidFill>
              </a:rPr>
              <a:t> </a:t>
            </a:r>
            <a:r>
              <a:rPr lang="en-GB" dirty="0" err="1">
                <a:solidFill>
                  <a:schemeClr val="accent1"/>
                </a:solidFill>
              </a:rPr>
              <a:t>dyfyniad</a:t>
            </a:r>
            <a:r>
              <a:rPr lang="en-GB" dirty="0">
                <a:solidFill>
                  <a:schemeClr val="accent1"/>
                </a:solidFill>
              </a:rPr>
              <a:t> </a:t>
            </a:r>
            <a:r>
              <a:rPr lang="en-GB" dirty="0" err="1">
                <a:solidFill>
                  <a:schemeClr val="accent1"/>
                </a:solidFill>
              </a:rPr>
              <a:t>hir</a:t>
            </a:r>
            <a:r>
              <a:rPr lang="en-GB" dirty="0">
                <a:solidFill>
                  <a:schemeClr val="accent1"/>
                </a:solidFill>
              </a:rPr>
              <a:t>?</a:t>
            </a:r>
            <a:br>
              <a:rPr lang="en-GB" dirty="0">
                <a:solidFill>
                  <a:schemeClr val="accent1"/>
                </a:solidFill>
              </a:rPr>
            </a:br>
            <a:r>
              <a:rPr lang="en-GB" dirty="0"/>
              <a:t>What is a long quotation?</a:t>
            </a:r>
          </a:p>
        </p:txBody>
      </p:sp>
      <p:sp>
        <p:nvSpPr>
          <p:cNvPr id="5" name="Content Placeholder 4"/>
          <p:cNvSpPr>
            <a:spLocks noGrp="1"/>
          </p:cNvSpPr>
          <p:nvPr>
            <p:ph sz="half" idx="1"/>
          </p:nvPr>
        </p:nvSpPr>
        <p:spPr>
          <a:xfrm>
            <a:off x="467544" y="2276872"/>
            <a:ext cx="3657600" cy="2260848"/>
          </a:xfrm>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dirty="0" err="1">
                <a:latin typeface="Arial" panose="020B0604020202020204" pitchFamily="34" charset="0"/>
                <a:cs typeface="Arial" panose="020B0604020202020204" pitchFamily="34" charset="0"/>
              </a:rPr>
              <a:t>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linell</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hyd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dylid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mewnoli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dyfyniadau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unioni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bwlch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llinell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sengl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ddyfynodau</a:t>
            </a:r>
            <a:endParaRPr lang="en-GB" dirty="0">
              <a:latin typeface="Arial" panose="020B0604020202020204" pitchFamily="34" charset="0"/>
              <a:cs typeface="Arial" panose="020B0604020202020204" pitchFamily="34" charset="0"/>
            </a:endParaRPr>
          </a:p>
        </p:txBody>
      </p:sp>
      <p:sp>
        <p:nvSpPr>
          <p:cNvPr id="6" name="Content Placeholder 5"/>
          <p:cNvSpPr>
            <a:spLocks noGrp="1"/>
          </p:cNvSpPr>
          <p:nvPr>
            <p:ph sz="half" idx="2"/>
          </p:nvPr>
        </p:nvSpPr>
        <p:spPr>
          <a:xfrm>
            <a:off x="4644008" y="2276872"/>
            <a:ext cx="3657600" cy="2260848"/>
          </a:xfrm>
        </p:spPr>
        <p:style>
          <a:lnRef idx="2">
            <a:schemeClr val="dk1"/>
          </a:lnRef>
          <a:fillRef idx="1">
            <a:schemeClr val="lt1"/>
          </a:fillRef>
          <a:effectRef idx="0">
            <a:schemeClr val="dk1"/>
          </a:effectRef>
          <a:fontRef idx="minor">
            <a:schemeClr val="dk1"/>
          </a:fontRef>
        </p:style>
        <p:txBody>
          <a:bodyPr>
            <a:normAutofit lnSpcReduction="10000"/>
          </a:bodyPr>
          <a:lstStyle/>
          <a:p>
            <a:r>
              <a:rPr lang="en-GB" i="1" dirty="0">
                <a:latin typeface="Arial" panose="020B0604020202020204" pitchFamily="34" charset="0"/>
                <a:cs typeface="Arial" panose="020B0604020202020204" pitchFamily="34" charset="0"/>
              </a:rPr>
              <a:t>If more than two lines long, quotations should be indented, justified, single line spacing, with no quotation marks</a:t>
            </a:r>
          </a:p>
        </p:txBody>
      </p:sp>
    </p:spTree>
    <p:extLst>
      <p:ext uri="{BB962C8B-B14F-4D97-AF65-F5344CB8AC3E}">
        <p14:creationId xmlns:p14="http://schemas.microsoft.com/office/powerpoint/2010/main" val="4701792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E.g. </a:t>
            </a:r>
          </a:p>
        </p:txBody>
      </p:sp>
      <p:sp>
        <p:nvSpPr>
          <p:cNvPr id="5" name="Content Placeholder 4"/>
          <p:cNvSpPr>
            <a:spLocks noGrp="1"/>
          </p:cNvSpPr>
          <p:nvPr>
            <p:ph idx="1"/>
          </p:nvPr>
        </p:nvSpPr>
        <p:spPr/>
        <p:txBody>
          <a:bodyPr>
            <a:normAutofit/>
          </a:bodyPr>
          <a:lstStyle/>
          <a:p>
            <a:pPr marL="0" indent="0">
              <a:lnSpc>
                <a:spcPct val="150000"/>
              </a:lnSpc>
              <a:buNone/>
            </a:pPr>
            <a:r>
              <a:rPr lang="en-GB" dirty="0">
                <a:latin typeface="Arial" panose="020B0604020202020204" pitchFamily="34" charset="0"/>
                <a:cs typeface="Arial" panose="020B0604020202020204" pitchFamily="34" charset="0"/>
              </a:rPr>
              <a:t>It does not appear to be case that all young people are rebellious as is often portrayed in the media.  As Miles (2005) states:</a:t>
            </a:r>
          </a:p>
          <a:p>
            <a:pPr marL="365760" lvl="1" indent="0" algn="just">
              <a:buNone/>
            </a:pPr>
            <a:r>
              <a:rPr lang="en-GB" dirty="0">
                <a:latin typeface="Arial" panose="020B0604020202020204" pitchFamily="34" charset="0"/>
                <a:cs typeface="Arial" panose="020B0604020202020204" pitchFamily="34" charset="0"/>
              </a:rPr>
              <a:t>Young people are not always rebellious and are not simply on a mission to undermine society or that society as it appears to be represented to them by their parents. Nor is it possible or even desirable to generalise about what it is that constitutes youth, because youth is far more complicated than a single word inevitable implies (Miles, 2005, p.1). </a:t>
            </a:r>
          </a:p>
          <a:p>
            <a:pPr marL="0" indent="0">
              <a:buNone/>
            </a:pPr>
            <a:r>
              <a:rPr lang="en-GB" b="1"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endParaRPr lang="en-GB" dirty="0"/>
          </a:p>
        </p:txBody>
      </p:sp>
      <p:sp>
        <p:nvSpPr>
          <p:cNvPr id="3" name="Right Arrow 2"/>
          <p:cNvSpPr/>
          <p:nvPr/>
        </p:nvSpPr>
        <p:spPr>
          <a:xfrm>
            <a:off x="107504" y="4365104"/>
            <a:ext cx="755576"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Up Arrow 3"/>
          <p:cNvSpPr/>
          <p:nvPr/>
        </p:nvSpPr>
        <p:spPr>
          <a:xfrm rot="13512580">
            <a:off x="1769021" y="555583"/>
            <a:ext cx="493389" cy="3264379"/>
          </a:xfrm>
          <a:prstGeom prst="upArrow">
            <a:avLst>
              <a:gd name="adj1" fmla="val 43922"/>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Down Arrow 6"/>
          <p:cNvSpPr/>
          <p:nvPr/>
        </p:nvSpPr>
        <p:spPr>
          <a:xfrm>
            <a:off x="5472100" y="2924944"/>
            <a:ext cx="216024" cy="79208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Up Arrow 7"/>
          <p:cNvSpPr/>
          <p:nvPr/>
        </p:nvSpPr>
        <p:spPr>
          <a:xfrm rot="20062741">
            <a:off x="1635929" y="5661247"/>
            <a:ext cx="540059" cy="86409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53244" y="3995772"/>
            <a:ext cx="990364" cy="369332"/>
          </a:xfrm>
          <a:prstGeom prst="rect">
            <a:avLst/>
          </a:prstGeom>
          <a:noFill/>
        </p:spPr>
        <p:txBody>
          <a:bodyPr wrap="square" rtlCol="0">
            <a:spAutoFit/>
          </a:bodyPr>
          <a:lstStyle/>
          <a:p>
            <a:r>
              <a:rPr lang="en-GB" b="1" dirty="0"/>
              <a:t>Indent</a:t>
            </a:r>
          </a:p>
        </p:txBody>
      </p:sp>
      <p:sp>
        <p:nvSpPr>
          <p:cNvPr id="10" name="TextBox 9"/>
          <p:cNvSpPr txBox="1"/>
          <p:nvPr/>
        </p:nvSpPr>
        <p:spPr>
          <a:xfrm>
            <a:off x="3347864" y="620688"/>
            <a:ext cx="1368152" cy="646331"/>
          </a:xfrm>
          <a:prstGeom prst="rect">
            <a:avLst/>
          </a:prstGeom>
          <a:noFill/>
        </p:spPr>
        <p:txBody>
          <a:bodyPr wrap="square" rtlCol="0">
            <a:spAutoFit/>
          </a:bodyPr>
          <a:lstStyle/>
          <a:p>
            <a:pPr algn="ctr"/>
            <a:r>
              <a:rPr lang="en-GB" b="1" dirty="0"/>
              <a:t>No speech marks</a:t>
            </a:r>
          </a:p>
        </p:txBody>
      </p:sp>
      <p:sp>
        <p:nvSpPr>
          <p:cNvPr id="12" name="TextBox 11"/>
          <p:cNvSpPr txBox="1"/>
          <p:nvPr/>
        </p:nvSpPr>
        <p:spPr>
          <a:xfrm>
            <a:off x="5763900" y="2715652"/>
            <a:ext cx="1832435" cy="646331"/>
          </a:xfrm>
          <a:prstGeom prst="rect">
            <a:avLst/>
          </a:prstGeom>
          <a:noFill/>
        </p:spPr>
        <p:txBody>
          <a:bodyPr wrap="square" rtlCol="0">
            <a:spAutoFit/>
          </a:bodyPr>
          <a:lstStyle/>
          <a:p>
            <a:pPr algn="ctr"/>
            <a:r>
              <a:rPr lang="en-GB" b="1" dirty="0"/>
              <a:t>Single Line Spacing</a:t>
            </a:r>
          </a:p>
        </p:txBody>
      </p:sp>
      <p:sp>
        <p:nvSpPr>
          <p:cNvPr id="13" name="TextBox 12"/>
          <p:cNvSpPr txBox="1"/>
          <p:nvPr/>
        </p:nvSpPr>
        <p:spPr>
          <a:xfrm>
            <a:off x="2344712" y="6068872"/>
            <a:ext cx="2069645" cy="646331"/>
          </a:xfrm>
          <a:prstGeom prst="rect">
            <a:avLst/>
          </a:prstGeom>
          <a:noFill/>
        </p:spPr>
        <p:txBody>
          <a:bodyPr wrap="square" rtlCol="0">
            <a:spAutoFit/>
          </a:bodyPr>
          <a:lstStyle/>
          <a:p>
            <a:pPr algn="ctr"/>
            <a:r>
              <a:rPr lang="en-GB" b="1" dirty="0"/>
              <a:t>Surname, Year, Page Number. </a:t>
            </a:r>
          </a:p>
        </p:txBody>
      </p:sp>
    </p:spTree>
    <p:extLst>
      <p:ext uri="{BB962C8B-B14F-4D97-AF65-F5344CB8AC3E}">
        <p14:creationId xmlns:p14="http://schemas.microsoft.com/office/powerpoint/2010/main" val="3007975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7" grpId="0" animBg="1"/>
      <p:bldP spid="8" grpId="0" animBg="1"/>
      <p:bldP spid="9" grpId="0"/>
      <p:bldP spid="10" grpId="0"/>
      <p:bldP spid="12" grpId="0"/>
      <p:bldP spid="1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E.e.</a:t>
            </a:r>
            <a:r>
              <a:rPr lang="en-GB" dirty="0"/>
              <a:t>/E.g. </a:t>
            </a:r>
          </a:p>
        </p:txBody>
      </p:sp>
      <p:sp>
        <p:nvSpPr>
          <p:cNvPr id="5" name="Content Placeholder 4"/>
          <p:cNvSpPr>
            <a:spLocks noGrp="1"/>
          </p:cNvSpPr>
          <p:nvPr>
            <p:ph idx="1"/>
          </p:nvPr>
        </p:nvSpPr>
        <p:spPr/>
        <p:txBody>
          <a:bodyPr>
            <a:normAutofit/>
          </a:bodyPr>
          <a:lstStyle/>
          <a:p>
            <a:pPr marL="0" indent="0">
              <a:lnSpc>
                <a:spcPct val="150000"/>
              </a:lnSpc>
              <a:buNone/>
            </a:pPr>
            <a:r>
              <a:rPr lang="en-GB" dirty="0">
                <a:latin typeface="Arial" panose="020B0604020202020204" pitchFamily="34" charset="0"/>
                <a:cs typeface="Arial" panose="020B0604020202020204" pitchFamily="34" charset="0"/>
              </a:rPr>
              <a:t>It does not appear to be case that all young people are rebellious as is often portrayed in the media.  As Miles (2005) states:</a:t>
            </a:r>
          </a:p>
          <a:p>
            <a:pPr marL="365760" lvl="1" indent="0" algn="just">
              <a:buNone/>
            </a:pPr>
            <a:r>
              <a:rPr lang="en-GB" dirty="0">
                <a:latin typeface="Arial" panose="020B0604020202020204" pitchFamily="34" charset="0"/>
                <a:cs typeface="Arial" panose="020B0604020202020204" pitchFamily="34" charset="0"/>
              </a:rPr>
              <a:t>Young people are not always rebellious and are not simply on a mission to undermine society or that society as it appears to be represented to them by their parents. Nor is it possible or even desirable to generalise about what it is that constitutes youth, because youth is far more complicated than a single word inevitable implies (Miles, 2005, p.1). </a:t>
            </a:r>
          </a:p>
          <a:p>
            <a:pPr marL="0" indent="0">
              <a:buNone/>
            </a:pPr>
            <a:r>
              <a:rPr lang="en-GB" b="1"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endParaRPr lang="en-GB" dirty="0"/>
          </a:p>
        </p:txBody>
      </p:sp>
      <p:sp>
        <p:nvSpPr>
          <p:cNvPr id="3" name="Right Arrow 2"/>
          <p:cNvSpPr/>
          <p:nvPr/>
        </p:nvSpPr>
        <p:spPr>
          <a:xfrm>
            <a:off x="107504" y="4365104"/>
            <a:ext cx="755576"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Up Arrow 3"/>
          <p:cNvSpPr/>
          <p:nvPr/>
        </p:nvSpPr>
        <p:spPr>
          <a:xfrm rot="13512580">
            <a:off x="1769021" y="555583"/>
            <a:ext cx="493389" cy="3264379"/>
          </a:xfrm>
          <a:prstGeom prst="upArrow">
            <a:avLst>
              <a:gd name="adj1" fmla="val 43922"/>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Down Arrow 6"/>
          <p:cNvSpPr/>
          <p:nvPr/>
        </p:nvSpPr>
        <p:spPr>
          <a:xfrm>
            <a:off x="5472100" y="2924944"/>
            <a:ext cx="216024" cy="79208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Up Arrow 7"/>
          <p:cNvSpPr/>
          <p:nvPr/>
        </p:nvSpPr>
        <p:spPr>
          <a:xfrm rot="20062741">
            <a:off x="1635929" y="5661247"/>
            <a:ext cx="540059" cy="86409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53244" y="3995772"/>
            <a:ext cx="990364" cy="369332"/>
          </a:xfrm>
          <a:prstGeom prst="rect">
            <a:avLst/>
          </a:prstGeom>
          <a:noFill/>
        </p:spPr>
        <p:txBody>
          <a:bodyPr wrap="square" rtlCol="0">
            <a:spAutoFit/>
          </a:bodyPr>
          <a:lstStyle/>
          <a:p>
            <a:r>
              <a:rPr lang="en-GB" b="1" dirty="0" err="1"/>
              <a:t>Unioni</a:t>
            </a:r>
            <a:endParaRPr lang="en-GB" b="1" dirty="0"/>
          </a:p>
        </p:txBody>
      </p:sp>
      <p:sp>
        <p:nvSpPr>
          <p:cNvPr id="10" name="TextBox 9"/>
          <p:cNvSpPr txBox="1"/>
          <p:nvPr/>
        </p:nvSpPr>
        <p:spPr>
          <a:xfrm>
            <a:off x="3347864" y="620688"/>
            <a:ext cx="1512168" cy="646331"/>
          </a:xfrm>
          <a:prstGeom prst="rect">
            <a:avLst/>
          </a:prstGeom>
          <a:noFill/>
        </p:spPr>
        <p:txBody>
          <a:bodyPr wrap="square" rtlCol="0">
            <a:spAutoFit/>
          </a:bodyPr>
          <a:lstStyle/>
          <a:p>
            <a:pPr algn="ctr"/>
            <a:r>
              <a:rPr lang="en-GB" b="1" dirty="0"/>
              <a:t>Dim </a:t>
            </a:r>
            <a:r>
              <a:rPr lang="en-GB" b="1" dirty="0" err="1"/>
              <a:t>dyfynodau</a:t>
            </a:r>
            <a:endParaRPr lang="en-GB" b="1" dirty="0"/>
          </a:p>
        </p:txBody>
      </p:sp>
      <p:sp>
        <p:nvSpPr>
          <p:cNvPr id="12" name="TextBox 11"/>
          <p:cNvSpPr txBox="1"/>
          <p:nvPr/>
        </p:nvSpPr>
        <p:spPr>
          <a:xfrm>
            <a:off x="5763900" y="2715652"/>
            <a:ext cx="1832435" cy="369332"/>
          </a:xfrm>
          <a:prstGeom prst="rect">
            <a:avLst/>
          </a:prstGeom>
          <a:noFill/>
        </p:spPr>
        <p:txBody>
          <a:bodyPr wrap="square" rtlCol="0">
            <a:spAutoFit/>
          </a:bodyPr>
          <a:lstStyle/>
          <a:p>
            <a:pPr algn="ctr"/>
            <a:r>
              <a:rPr lang="en-GB" b="1" dirty="0" err="1"/>
              <a:t>Llinell</a:t>
            </a:r>
            <a:r>
              <a:rPr lang="en-GB" b="1" dirty="0"/>
              <a:t> </a:t>
            </a:r>
            <a:r>
              <a:rPr lang="en-GB" b="1" dirty="0" err="1"/>
              <a:t>sengl</a:t>
            </a:r>
            <a:endParaRPr lang="en-GB" b="1" dirty="0"/>
          </a:p>
        </p:txBody>
      </p:sp>
      <p:sp>
        <p:nvSpPr>
          <p:cNvPr id="13" name="TextBox 12"/>
          <p:cNvSpPr txBox="1"/>
          <p:nvPr/>
        </p:nvSpPr>
        <p:spPr>
          <a:xfrm>
            <a:off x="2344712" y="5726506"/>
            <a:ext cx="2069645" cy="923330"/>
          </a:xfrm>
          <a:prstGeom prst="rect">
            <a:avLst/>
          </a:prstGeom>
          <a:noFill/>
        </p:spPr>
        <p:txBody>
          <a:bodyPr wrap="square" rtlCol="0">
            <a:spAutoFit/>
          </a:bodyPr>
          <a:lstStyle/>
          <a:p>
            <a:pPr algn="ctr"/>
            <a:r>
              <a:rPr lang="en-GB" b="1" dirty="0" err="1"/>
              <a:t>Cyfenw</a:t>
            </a:r>
            <a:r>
              <a:rPr lang="en-GB" b="1" dirty="0"/>
              <a:t>, </a:t>
            </a:r>
            <a:r>
              <a:rPr lang="en-GB" b="1" dirty="0" err="1"/>
              <a:t>blwyddyn</a:t>
            </a:r>
            <a:r>
              <a:rPr lang="en-GB" b="1" dirty="0"/>
              <a:t>, </a:t>
            </a:r>
            <a:r>
              <a:rPr lang="en-GB" b="1" dirty="0" err="1"/>
              <a:t>tudalen</a:t>
            </a:r>
            <a:r>
              <a:rPr lang="en-GB" b="1" dirty="0"/>
              <a:t>.  </a:t>
            </a:r>
          </a:p>
        </p:txBody>
      </p:sp>
    </p:spTree>
    <p:extLst>
      <p:ext uri="{BB962C8B-B14F-4D97-AF65-F5344CB8AC3E}">
        <p14:creationId xmlns:p14="http://schemas.microsoft.com/office/powerpoint/2010/main" val="3335054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7" grpId="0" animBg="1"/>
      <p:bldP spid="8" grpId="0" animBg="1"/>
      <p:bldP spid="9" grpId="0"/>
      <p:bldP spid="10" grpId="0"/>
      <p:bldP spid="12" grpId="0"/>
      <p:bldP spid="1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Yn</a:t>
            </a:r>
            <a:r>
              <a:rPr lang="en-GB" dirty="0">
                <a:solidFill>
                  <a:schemeClr val="accent1"/>
                </a:solidFill>
              </a:rPr>
              <a:t> </a:t>
            </a:r>
            <a:r>
              <a:rPr lang="en-GB" dirty="0" err="1">
                <a:solidFill>
                  <a:schemeClr val="accent1"/>
                </a:solidFill>
              </a:rPr>
              <a:t>yr</a:t>
            </a:r>
            <a:r>
              <a:rPr lang="en-GB" dirty="0">
                <a:solidFill>
                  <a:schemeClr val="accent1"/>
                </a:solidFill>
              </a:rPr>
              <a:t> </a:t>
            </a:r>
            <a:r>
              <a:rPr lang="en-GB" dirty="0" err="1">
                <a:solidFill>
                  <a:schemeClr val="accent1"/>
                </a:solidFill>
              </a:rPr>
              <a:t>iaith</a:t>
            </a:r>
            <a:r>
              <a:rPr lang="en-GB" dirty="0">
                <a:solidFill>
                  <a:schemeClr val="accent1"/>
                </a:solidFill>
              </a:rPr>
              <a:t> </a:t>
            </a:r>
            <a:r>
              <a:rPr lang="en-GB" dirty="0" err="1">
                <a:solidFill>
                  <a:schemeClr val="accent1"/>
                </a:solidFill>
              </a:rPr>
              <a:t>wreiddiol</a:t>
            </a:r>
            <a:endParaRPr lang="en-GB" dirty="0">
              <a:solidFill>
                <a:schemeClr val="accent1"/>
              </a:solidFill>
            </a:endParaRPr>
          </a:p>
        </p:txBody>
      </p:sp>
      <p:sp>
        <p:nvSpPr>
          <p:cNvPr id="3" name="Content Placeholder 2"/>
          <p:cNvSpPr>
            <a:spLocks noGrp="1"/>
          </p:cNvSpPr>
          <p:nvPr>
            <p:ph idx="1"/>
          </p:nvPr>
        </p:nvSpPr>
        <p:spPr/>
        <p:txBody>
          <a:bodyPr>
            <a:normAutofit/>
          </a:bodyPr>
          <a:lstStyle/>
          <a:p>
            <a:pPr marL="0" indent="0">
              <a:lnSpc>
                <a:spcPct val="160000"/>
              </a:lnSpc>
              <a:buNone/>
            </a:pPr>
            <a:r>
              <a:rPr lang="cy-GB" dirty="0">
                <a:latin typeface="Arial" panose="020B0604020202020204" pitchFamily="34" charset="0"/>
                <a:cs typeface="Arial" panose="020B0604020202020204" pitchFamily="34" charset="0"/>
              </a:rPr>
              <a:t>Ni ymddengys fod pob person ifanc yn wrthryfelgar fel y portreadir yn aml yn y cyfryngau.</a:t>
            </a:r>
            <a:r>
              <a:rPr lang="en-GB" dirty="0">
                <a:latin typeface="Arial" panose="020B0604020202020204" pitchFamily="34" charset="0"/>
                <a:cs typeface="Arial" panose="020B0604020202020204" pitchFamily="34" charset="0"/>
              </a:rPr>
              <a:t>  </a:t>
            </a:r>
            <a:r>
              <a:rPr lang="cy-GB" dirty="0">
                <a:latin typeface="Arial" panose="020B0604020202020204" pitchFamily="34" charset="0"/>
                <a:cs typeface="Arial" panose="020B0604020202020204" pitchFamily="34" charset="0"/>
              </a:rPr>
              <a:t>Fel y noda Miles (2005):</a:t>
            </a:r>
            <a:endParaRPr lang="en-GB" dirty="0">
              <a:latin typeface="Arial" panose="020B0604020202020204" pitchFamily="34" charset="0"/>
              <a:cs typeface="Arial" panose="020B0604020202020204" pitchFamily="34" charset="0"/>
            </a:endParaRPr>
          </a:p>
          <a:p>
            <a:pPr marL="365760" lvl="1" indent="0">
              <a:buNone/>
            </a:pPr>
            <a:r>
              <a:rPr lang="cy-GB" dirty="0">
                <a:latin typeface="Arial" panose="020B0604020202020204" pitchFamily="34" charset="0"/>
                <a:cs typeface="Arial" panose="020B0604020202020204" pitchFamily="34" charset="0"/>
              </a:rPr>
              <a:t>Young </a:t>
            </a:r>
            <a:r>
              <a:rPr lang="cy-GB" dirty="0" err="1">
                <a:latin typeface="Arial" panose="020B0604020202020204" pitchFamily="34" charset="0"/>
                <a:cs typeface="Arial" panose="020B0604020202020204" pitchFamily="34" charset="0"/>
              </a:rPr>
              <a:t>people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are</a:t>
            </a:r>
            <a:r>
              <a:rPr lang="cy-GB" dirty="0">
                <a:latin typeface="Arial" panose="020B0604020202020204" pitchFamily="34" charset="0"/>
                <a:cs typeface="Arial" panose="020B0604020202020204" pitchFamily="34" charset="0"/>
              </a:rPr>
              <a:t> not </a:t>
            </a:r>
            <a:r>
              <a:rPr lang="cy-GB" dirty="0" err="1">
                <a:latin typeface="Arial" panose="020B0604020202020204" pitchFamily="34" charset="0"/>
                <a:cs typeface="Arial" panose="020B0604020202020204" pitchFamily="34" charset="0"/>
              </a:rPr>
              <a:t>always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rebellious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and</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are</a:t>
            </a:r>
            <a:r>
              <a:rPr lang="cy-GB" dirty="0">
                <a:latin typeface="Arial" panose="020B0604020202020204" pitchFamily="34" charset="0"/>
                <a:cs typeface="Arial" panose="020B0604020202020204" pitchFamily="34" charset="0"/>
              </a:rPr>
              <a:t> not </a:t>
            </a:r>
            <a:r>
              <a:rPr lang="cy-GB" dirty="0" err="1">
                <a:latin typeface="Arial" panose="020B0604020202020204" pitchFamily="34" charset="0"/>
                <a:cs typeface="Arial" panose="020B0604020202020204" pitchFamily="34" charset="0"/>
              </a:rPr>
              <a:t>simply</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on</a:t>
            </a:r>
            <a:r>
              <a:rPr lang="cy-GB" dirty="0">
                <a:latin typeface="Arial" panose="020B0604020202020204" pitchFamily="34" charset="0"/>
                <a:cs typeface="Arial" panose="020B0604020202020204" pitchFamily="34" charset="0"/>
              </a:rPr>
              <a:t> a </a:t>
            </a:r>
            <a:r>
              <a:rPr lang="cy-GB" dirty="0" err="1">
                <a:latin typeface="Arial" panose="020B0604020202020204" pitchFamily="34" charset="0"/>
                <a:cs typeface="Arial" panose="020B0604020202020204" pitchFamily="34" charset="0"/>
              </a:rPr>
              <a:t>mission</a:t>
            </a:r>
            <a:r>
              <a:rPr lang="cy-GB" dirty="0">
                <a:latin typeface="Arial" panose="020B0604020202020204" pitchFamily="34" charset="0"/>
                <a:cs typeface="Arial" panose="020B0604020202020204" pitchFamily="34" charset="0"/>
              </a:rPr>
              <a:t> to </a:t>
            </a:r>
            <a:r>
              <a:rPr lang="cy-GB" dirty="0" err="1">
                <a:latin typeface="Arial" panose="020B0604020202020204" pitchFamily="34" charset="0"/>
                <a:cs typeface="Arial" panose="020B0604020202020204" pitchFamily="34" charset="0"/>
              </a:rPr>
              <a:t>undermine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society</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or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that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society</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it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appears</a:t>
            </a:r>
            <a:r>
              <a:rPr lang="cy-GB" dirty="0">
                <a:latin typeface="Arial" panose="020B0604020202020204" pitchFamily="34" charset="0"/>
                <a:cs typeface="Arial" panose="020B0604020202020204" pitchFamily="34" charset="0"/>
              </a:rPr>
              <a:t> to be </a:t>
            </a:r>
            <a:r>
              <a:rPr lang="cy-GB" dirty="0" err="1">
                <a:latin typeface="Arial" panose="020B0604020202020204" pitchFamily="34" charset="0"/>
                <a:cs typeface="Arial" panose="020B0604020202020204" pitchFamily="34" charset="0"/>
              </a:rPr>
              <a:t>represented</a:t>
            </a:r>
            <a:r>
              <a:rPr lang="cy-GB" dirty="0">
                <a:latin typeface="Arial" panose="020B0604020202020204" pitchFamily="34" charset="0"/>
                <a:cs typeface="Arial" panose="020B0604020202020204" pitchFamily="34" charset="0"/>
              </a:rPr>
              <a:t> to </a:t>
            </a:r>
            <a:r>
              <a:rPr lang="cy-GB" dirty="0" err="1">
                <a:latin typeface="Arial" panose="020B0604020202020204" pitchFamily="34" charset="0"/>
                <a:cs typeface="Arial" panose="020B0604020202020204" pitchFamily="34" charset="0"/>
              </a:rPr>
              <a:t>them</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by</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their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parents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Nor</a:t>
            </a:r>
            <a:r>
              <a:rPr lang="cy-GB" dirty="0">
                <a:latin typeface="Arial" panose="020B0604020202020204" pitchFamily="34" charset="0"/>
                <a:cs typeface="Arial" panose="020B0604020202020204" pitchFamily="34" charset="0"/>
              </a:rPr>
              <a:t> is </a:t>
            </a:r>
            <a:r>
              <a:rPr lang="cy-GB" dirty="0" err="1">
                <a:latin typeface="Arial" panose="020B0604020202020204" pitchFamily="34" charset="0"/>
                <a:cs typeface="Arial" panose="020B0604020202020204" pitchFamily="34" charset="0"/>
              </a:rPr>
              <a:t>it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possible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or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even</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desirable</a:t>
            </a:r>
            <a:r>
              <a:rPr lang="cy-GB" dirty="0">
                <a:latin typeface="Arial" panose="020B0604020202020204" pitchFamily="34" charset="0"/>
                <a:cs typeface="Arial" panose="020B0604020202020204" pitchFamily="34" charset="0"/>
              </a:rPr>
              <a:t> to </a:t>
            </a:r>
            <a:r>
              <a:rPr lang="cy-GB" dirty="0" err="1">
                <a:latin typeface="Arial" panose="020B0604020202020204" pitchFamily="34" charset="0"/>
                <a:cs typeface="Arial" panose="020B0604020202020204" pitchFamily="34" charset="0"/>
              </a:rPr>
              <a:t>generalise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about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what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it</a:t>
            </a:r>
            <a:r>
              <a:rPr lang="cy-GB" dirty="0">
                <a:latin typeface="Arial" panose="020B0604020202020204" pitchFamily="34" charset="0"/>
                <a:cs typeface="Arial" panose="020B0604020202020204" pitchFamily="34" charset="0"/>
              </a:rPr>
              <a:t> is </a:t>
            </a:r>
            <a:r>
              <a:rPr lang="cy-GB" dirty="0" err="1">
                <a:latin typeface="Arial" panose="020B0604020202020204" pitchFamily="34" charset="0"/>
                <a:cs typeface="Arial" panose="020B0604020202020204" pitchFamily="34" charset="0"/>
              </a:rPr>
              <a:t>that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constitutes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youth</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because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youth</a:t>
            </a:r>
            <a:r>
              <a:rPr lang="cy-GB" dirty="0">
                <a:latin typeface="Arial" panose="020B0604020202020204" pitchFamily="34" charset="0"/>
                <a:cs typeface="Arial" panose="020B0604020202020204" pitchFamily="34" charset="0"/>
              </a:rPr>
              <a:t> is far more </a:t>
            </a:r>
            <a:r>
              <a:rPr lang="cy-GB" dirty="0" err="1">
                <a:latin typeface="Arial" panose="020B0604020202020204" pitchFamily="34" charset="0"/>
                <a:cs typeface="Arial" panose="020B0604020202020204" pitchFamily="34" charset="0"/>
              </a:rPr>
              <a:t>complicated</a:t>
            </a:r>
            <a:r>
              <a:rPr lang="cy-GB" dirty="0">
                <a:latin typeface="Arial" panose="020B0604020202020204" pitchFamily="34" charset="0"/>
                <a:cs typeface="Arial" panose="020B0604020202020204" pitchFamily="34" charset="0"/>
              </a:rPr>
              <a:t> than a </a:t>
            </a:r>
            <a:r>
              <a:rPr lang="cy-GB" dirty="0" err="1">
                <a:latin typeface="Arial" panose="020B0604020202020204" pitchFamily="34" charset="0"/>
                <a:cs typeface="Arial" panose="020B0604020202020204" pitchFamily="34" charset="0"/>
              </a:rPr>
              <a:t>single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word</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inevitable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implies</a:t>
            </a:r>
            <a:r>
              <a:rPr lang="cy-GB" dirty="0">
                <a:latin typeface="Arial" panose="020B0604020202020204" pitchFamily="34" charset="0"/>
                <a:cs typeface="Arial" panose="020B0604020202020204" pitchFamily="34" charset="0"/>
              </a:rPr>
              <a:t> (Miles, 2005, t.1). </a:t>
            </a:r>
            <a:endParaRPr lang="en-GB" dirty="0">
              <a:latin typeface="Arial" panose="020B0604020202020204" pitchFamily="34" charset="0"/>
              <a:cs typeface="Arial" panose="020B0604020202020204" pitchFamily="34" charset="0"/>
            </a:endParaRPr>
          </a:p>
          <a:p>
            <a:pPr marL="365760" lvl="1" indent="0">
              <a:buNone/>
            </a:pPr>
            <a:r>
              <a:rPr lang="en-GB" b="1" dirty="0"/>
              <a:t> </a:t>
            </a:r>
            <a:endParaRPr lang="en-GB" dirty="0"/>
          </a:p>
          <a:p>
            <a:endParaRPr lang="en-GB" dirty="0"/>
          </a:p>
        </p:txBody>
      </p:sp>
    </p:spTree>
    <p:extLst>
      <p:ext uri="{BB962C8B-B14F-4D97-AF65-F5344CB8AC3E}">
        <p14:creationId xmlns:p14="http://schemas.microsoft.com/office/powerpoint/2010/main" val="36918581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cy-GB" dirty="0">
                <a:solidFill>
                  <a:schemeClr val="accent1"/>
                </a:solidFill>
              </a:rPr>
              <a:t>Mwy o ymarfer</a:t>
            </a:r>
            <a:br>
              <a:rPr lang="cy-GB" dirty="0">
                <a:solidFill>
                  <a:schemeClr val="accent1"/>
                </a:solidFill>
              </a:rPr>
            </a:br>
            <a:r>
              <a:rPr lang="cy-GB" dirty="0">
                <a:solidFill>
                  <a:schemeClr val="tx1"/>
                </a:solidFill>
              </a:rPr>
              <a:t>Practise makes perfect! </a:t>
            </a:r>
          </a:p>
        </p:txBody>
      </p:sp>
      <p:sp>
        <p:nvSpPr>
          <p:cNvPr id="2" name="Content Placeholder 1"/>
          <p:cNvSpPr>
            <a:spLocks noGrp="1"/>
          </p:cNvSpPr>
          <p:nvPr>
            <p:ph sz="quarter" idx="1"/>
          </p:nvPr>
        </p:nvSpPr>
        <p:spPr>
          <a:xfrm>
            <a:off x="457200" y="1600200"/>
            <a:ext cx="3657600" cy="4997152"/>
          </a:xfrm>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dirty="0" err="1"/>
              <a:t>Ysgrifennwch</a:t>
            </a:r>
            <a:r>
              <a:rPr lang="en-GB" dirty="0"/>
              <a:t> </a:t>
            </a:r>
            <a:r>
              <a:rPr lang="en-GB" dirty="0" err="1"/>
              <a:t>frawddegau</a:t>
            </a:r>
            <a:r>
              <a:rPr lang="en-GB" dirty="0"/>
              <a:t> </a:t>
            </a:r>
            <a:r>
              <a:rPr lang="en-GB" dirty="0" err="1"/>
              <a:t>sy’n</a:t>
            </a:r>
            <a:r>
              <a:rPr lang="en-GB" dirty="0"/>
              <a:t> </a:t>
            </a:r>
            <a:r>
              <a:rPr lang="en-GB" dirty="0" err="1"/>
              <a:t>cyflwyno</a:t>
            </a:r>
            <a:r>
              <a:rPr lang="en-GB" dirty="0"/>
              <a:t> </a:t>
            </a:r>
            <a:r>
              <a:rPr lang="en-GB" dirty="0" err="1"/>
              <a:t>dyfyniadau</a:t>
            </a:r>
            <a:r>
              <a:rPr lang="en-GB" dirty="0"/>
              <a:t> union:</a:t>
            </a:r>
          </a:p>
          <a:p>
            <a:pPr lvl="1"/>
            <a:r>
              <a:rPr lang="en-GB" dirty="0"/>
              <a:t>…</a:t>
            </a:r>
            <a:r>
              <a:rPr lang="en-GB" dirty="0" err="1"/>
              <a:t>yn</a:t>
            </a:r>
            <a:r>
              <a:rPr lang="en-GB" dirty="0"/>
              <a:t> </a:t>
            </a:r>
            <a:r>
              <a:rPr lang="en-GB" dirty="0" err="1"/>
              <a:t>awgrymu</a:t>
            </a:r>
            <a:r>
              <a:rPr lang="en-GB" dirty="0"/>
              <a:t>…</a:t>
            </a:r>
          </a:p>
          <a:p>
            <a:pPr lvl="1"/>
            <a:r>
              <a:rPr lang="en-GB" dirty="0"/>
              <a:t>…</a:t>
            </a:r>
            <a:r>
              <a:rPr lang="en-GB" dirty="0" err="1"/>
              <a:t>yn</a:t>
            </a:r>
            <a:r>
              <a:rPr lang="en-GB" dirty="0"/>
              <a:t> </a:t>
            </a:r>
            <a:r>
              <a:rPr lang="en-GB" dirty="0" err="1"/>
              <a:t>dadlau</a:t>
            </a:r>
            <a:r>
              <a:rPr lang="en-GB" dirty="0"/>
              <a:t>…</a:t>
            </a:r>
          </a:p>
          <a:p>
            <a:pPr lvl="1"/>
            <a:r>
              <a:rPr lang="en-GB" dirty="0" err="1"/>
              <a:t>Esbonia</a:t>
            </a:r>
            <a:r>
              <a:rPr lang="en-GB" dirty="0"/>
              <a:t>…</a:t>
            </a:r>
          </a:p>
          <a:p>
            <a:pPr lvl="1"/>
            <a:r>
              <a:rPr lang="en-GB" dirty="0"/>
              <a:t>Mae X </a:t>
            </a:r>
            <a:r>
              <a:rPr lang="en-GB" dirty="0" err="1"/>
              <a:t>yn</a:t>
            </a:r>
            <a:r>
              <a:rPr lang="en-GB" dirty="0"/>
              <a:t> </a:t>
            </a:r>
            <a:r>
              <a:rPr lang="en-GB" dirty="0" err="1"/>
              <a:t>dangos</a:t>
            </a:r>
            <a:r>
              <a:rPr lang="en-GB" dirty="0"/>
              <a:t> bod…</a:t>
            </a:r>
          </a:p>
          <a:p>
            <a:pPr lvl="1"/>
            <a:r>
              <a:rPr lang="en-GB" dirty="0" err="1"/>
              <a:t>Awgrymir</a:t>
            </a:r>
            <a:r>
              <a:rPr lang="en-GB" dirty="0"/>
              <a:t> X…</a:t>
            </a:r>
          </a:p>
          <a:p>
            <a:pPr lvl="1"/>
            <a:r>
              <a:rPr lang="en-GB" dirty="0" err="1"/>
              <a:t>Yn</a:t>
            </a:r>
            <a:r>
              <a:rPr lang="en-GB" dirty="0"/>
              <a:t> </a:t>
            </a:r>
            <a:r>
              <a:rPr lang="en-GB" dirty="0" err="1"/>
              <a:t>ôl</a:t>
            </a:r>
            <a:r>
              <a:rPr lang="en-GB" dirty="0"/>
              <a:t>…</a:t>
            </a:r>
          </a:p>
          <a:p>
            <a:pPr lvl="1"/>
            <a:r>
              <a:rPr lang="en-GB" dirty="0" err="1"/>
              <a:t>Wrth</a:t>
            </a:r>
            <a:r>
              <a:rPr lang="en-GB" dirty="0"/>
              <a:t> </a:t>
            </a:r>
            <a:r>
              <a:rPr lang="en-GB" dirty="0" err="1"/>
              <a:t>gyfeirio</a:t>
            </a:r>
            <a:r>
              <a:rPr lang="en-GB" dirty="0"/>
              <a:t> at… </a:t>
            </a:r>
            <a:r>
              <a:rPr lang="en-GB" dirty="0" err="1"/>
              <a:t>mae</a:t>
            </a:r>
            <a:r>
              <a:rPr lang="en-GB" dirty="0"/>
              <a:t> X </a:t>
            </a:r>
            <a:r>
              <a:rPr lang="en-GB" dirty="0" err="1"/>
              <a:t>yn</a:t>
            </a:r>
            <a:r>
              <a:rPr lang="en-GB" dirty="0"/>
              <a:t> </a:t>
            </a:r>
            <a:r>
              <a:rPr lang="en-GB" dirty="0" err="1"/>
              <a:t>ddweud</a:t>
            </a:r>
            <a:r>
              <a:rPr lang="en-GB" dirty="0"/>
              <a:t>…</a:t>
            </a:r>
          </a:p>
          <a:p>
            <a:endParaRPr lang="en-GB" dirty="0"/>
          </a:p>
        </p:txBody>
      </p:sp>
      <p:sp>
        <p:nvSpPr>
          <p:cNvPr id="3" name="Content Placeholder 2"/>
          <p:cNvSpPr>
            <a:spLocks noGrp="1"/>
          </p:cNvSpPr>
          <p:nvPr>
            <p:ph sz="quarter" idx="2"/>
          </p:nvPr>
        </p:nvSpPr>
        <p:spPr>
          <a:xfrm>
            <a:off x="4270248" y="1600200"/>
            <a:ext cx="3657600" cy="4997152"/>
          </a:xfrm>
        </p:spPr>
        <p:style>
          <a:lnRef idx="2">
            <a:schemeClr val="dk1"/>
          </a:lnRef>
          <a:fillRef idx="1">
            <a:schemeClr val="lt1"/>
          </a:fillRef>
          <a:effectRef idx="0">
            <a:schemeClr val="dk1"/>
          </a:effectRef>
          <a:fontRef idx="minor">
            <a:schemeClr val="dk1"/>
          </a:fontRef>
        </p:style>
        <p:txBody>
          <a:bodyPr>
            <a:normAutofit lnSpcReduction="10000"/>
          </a:bodyPr>
          <a:lstStyle/>
          <a:p>
            <a:r>
              <a:rPr lang="en-GB" dirty="0"/>
              <a:t>Practise introducing direct quotations. Try using some of these sentences:</a:t>
            </a:r>
          </a:p>
          <a:p>
            <a:pPr lvl="1"/>
            <a:r>
              <a:rPr lang="en-GB" dirty="0"/>
              <a:t>… suggests that…</a:t>
            </a:r>
          </a:p>
          <a:p>
            <a:pPr lvl="1"/>
            <a:r>
              <a:rPr lang="en-GB" dirty="0"/>
              <a:t>…argues that…</a:t>
            </a:r>
          </a:p>
          <a:p>
            <a:pPr lvl="1"/>
            <a:r>
              <a:rPr lang="en-GB" dirty="0"/>
              <a:t>…explains that…</a:t>
            </a:r>
          </a:p>
          <a:p>
            <a:pPr lvl="1"/>
            <a:r>
              <a:rPr lang="en-GB" dirty="0"/>
              <a:t>…shows us that…</a:t>
            </a:r>
          </a:p>
          <a:p>
            <a:pPr lvl="1"/>
            <a:r>
              <a:rPr lang="en-GB" dirty="0"/>
              <a:t>As X points out…</a:t>
            </a:r>
          </a:p>
          <a:p>
            <a:pPr lvl="1"/>
            <a:r>
              <a:rPr lang="en-GB" dirty="0"/>
              <a:t>According to X…</a:t>
            </a:r>
          </a:p>
          <a:p>
            <a:pPr lvl="1"/>
            <a:r>
              <a:rPr lang="en-GB" dirty="0"/>
              <a:t>X makes the point that…</a:t>
            </a:r>
          </a:p>
          <a:p>
            <a:pPr lvl="1"/>
            <a:r>
              <a:rPr lang="en-GB" dirty="0"/>
              <a:t>Referring to… X says that… </a:t>
            </a:r>
          </a:p>
        </p:txBody>
      </p:sp>
      <p:pic>
        <p:nvPicPr>
          <p:cNvPr id="7"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50143" y="332656"/>
            <a:ext cx="933150" cy="933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1106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2540" y="415490"/>
            <a:ext cx="7467600" cy="1143000"/>
          </a:xfrm>
        </p:spPr>
        <p:txBody>
          <a:bodyPr/>
          <a:lstStyle/>
          <a:p>
            <a:pPr algn="ctr"/>
            <a:r>
              <a:rPr lang="en-GB" dirty="0" err="1">
                <a:solidFill>
                  <a:schemeClr val="bg2"/>
                </a:solidFill>
              </a:rPr>
              <a:t>Ymarfer</a:t>
            </a:r>
            <a:r>
              <a:rPr lang="en-GB" dirty="0">
                <a:solidFill>
                  <a:schemeClr val="bg2"/>
                </a:solidFill>
              </a:rPr>
              <a:t> </a:t>
            </a:r>
            <a:r>
              <a:rPr lang="en-GB" dirty="0" err="1">
                <a:solidFill>
                  <a:schemeClr val="bg2"/>
                </a:solidFill>
              </a:rPr>
              <a:t>Arall</a:t>
            </a:r>
            <a:r>
              <a:rPr lang="en-GB" dirty="0">
                <a:solidFill>
                  <a:schemeClr val="bg2"/>
                </a:solidFill>
              </a:rPr>
              <a:t> </a:t>
            </a:r>
            <a:r>
              <a:rPr lang="en-GB" dirty="0" err="1">
                <a:solidFill>
                  <a:schemeClr val="bg2"/>
                </a:solidFill>
              </a:rPr>
              <a:t>Eirio</a:t>
            </a:r>
            <a:r>
              <a:rPr lang="en-GB" dirty="0">
                <a:solidFill>
                  <a:schemeClr val="bg2"/>
                </a:solidFill>
              </a:rPr>
              <a:t/>
            </a:r>
            <a:br>
              <a:rPr lang="en-GB" dirty="0">
                <a:solidFill>
                  <a:schemeClr val="bg2"/>
                </a:solidFill>
              </a:rPr>
            </a:br>
            <a:r>
              <a:rPr lang="en-GB" dirty="0"/>
              <a:t>Paraphrasing Practise!</a:t>
            </a:r>
          </a:p>
        </p:txBody>
      </p:sp>
      <p:pic>
        <p:nvPicPr>
          <p:cNvPr id="6"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43608" y="476672"/>
            <a:ext cx="933150" cy="933150"/>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C:\Users\TERRY\AppData\Local\Microsoft\Windows\INetCache\IE\RCMPPI9Y\books[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27784" y="2492896"/>
            <a:ext cx="3362325" cy="2933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67095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3" descr="picture of thie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68993" y="1844824"/>
            <a:ext cx="5943600" cy="327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EAD7FD35-BB42-488A-BA3A-633DA570CCF6}"/>
              </a:ext>
            </a:extLst>
          </p:cNvPr>
          <p:cNvSpPr/>
          <p:nvPr/>
        </p:nvSpPr>
        <p:spPr>
          <a:xfrm>
            <a:off x="2411760" y="921494"/>
            <a:ext cx="3916458" cy="923330"/>
          </a:xfrm>
          <a:prstGeom prst="rect">
            <a:avLst/>
          </a:prstGeom>
          <a:noFill/>
        </p:spPr>
        <p:txBody>
          <a:bodyPr wrap="none" lIns="91440" tIns="45720" rIns="91440" bIns="45720">
            <a:spAutoFit/>
          </a:bodyPr>
          <a:lstStyle/>
          <a:p>
            <a:pPr algn="ctr"/>
            <a:r>
              <a:rPr lang="en-US" sz="5400" b="1" cap="none" spc="0"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Llên-ladrad</a:t>
            </a:r>
            <a:endPar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26922651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4"/>
          <p:cNvSpPr>
            <a:spLocks noGrp="1" noChangeArrowheads="1"/>
          </p:cNvSpPr>
          <p:nvPr>
            <p:ph type="title"/>
          </p:nvPr>
        </p:nvSpPr>
        <p:spPr/>
        <p:txBody>
          <a:bodyPr>
            <a:normAutofit/>
          </a:bodyPr>
          <a:lstStyle/>
          <a:p>
            <a:pPr algn="ctr"/>
            <a:r>
              <a:rPr lang="en-GB" sz="3200" dirty="0" err="1" smtClean="0">
                <a:solidFill>
                  <a:schemeClr val="accent1"/>
                </a:solidFill>
              </a:rPr>
              <a:t>Gweithgaredd</a:t>
            </a:r>
            <a:r>
              <a:rPr lang="en-GB" sz="3200" dirty="0" smtClean="0">
                <a:solidFill>
                  <a:schemeClr val="accent1"/>
                </a:solidFill>
              </a:rPr>
              <a:t> </a:t>
            </a:r>
            <a:r>
              <a:rPr lang="en-GB" sz="3200" dirty="0" err="1" smtClean="0">
                <a:solidFill>
                  <a:schemeClr val="accent1"/>
                </a:solidFill>
              </a:rPr>
              <a:t>Grwp</a:t>
            </a:r>
            <a:r>
              <a:rPr lang="en-GB" sz="3200" dirty="0" smtClean="0">
                <a:solidFill>
                  <a:schemeClr val="accent1"/>
                </a:solidFill>
              </a:rPr>
              <a:t> </a:t>
            </a:r>
            <a:r>
              <a:rPr lang="en-GB" sz="3200" dirty="0">
                <a:solidFill>
                  <a:schemeClr val="accent1"/>
                </a:solidFill>
              </a:rPr>
              <a:t/>
            </a:r>
            <a:br>
              <a:rPr lang="en-GB" sz="3200" dirty="0">
                <a:solidFill>
                  <a:schemeClr val="accent1"/>
                </a:solidFill>
              </a:rPr>
            </a:br>
            <a:r>
              <a:rPr lang="en-GB" sz="3200" dirty="0"/>
              <a:t> </a:t>
            </a:r>
            <a:r>
              <a:rPr lang="en-GB" sz="3200" dirty="0" smtClean="0"/>
              <a:t>Group Activity</a:t>
            </a:r>
            <a:endParaRPr lang="en-GB" sz="3200" b="1" dirty="0" smtClean="0"/>
          </a:p>
        </p:txBody>
      </p:sp>
      <p:sp>
        <p:nvSpPr>
          <p:cNvPr id="14338" name="Rectangle 5"/>
          <p:cNvSpPr>
            <a:spLocks noGrp="1" noChangeArrowheads="1"/>
          </p:cNvSpPr>
          <p:nvPr>
            <p:ph sz="quarter" idx="1"/>
          </p:nvPr>
        </p:nvSpPr>
        <p:spPr/>
        <p:txBody>
          <a:bodyPr/>
          <a:lstStyle/>
          <a:p>
            <a:r>
              <a:rPr lang="en-GB" sz="2800" dirty="0" err="1" smtClean="0"/>
              <a:t>Rhowch</a:t>
            </a:r>
            <a:r>
              <a:rPr lang="en-GB" sz="2800" dirty="0" smtClean="0"/>
              <a:t> </a:t>
            </a:r>
            <a:r>
              <a:rPr lang="en-GB" sz="2800" dirty="0" err="1" smtClean="0"/>
              <a:t>ddyfyniad</a:t>
            </a:r>
            <a:r>
              <a:rPr lang="en-GB" sz="2800" dirty="0" smtClean="0"/>
              <a:t> o </a:t>
            </a:r>
            <a:r>
              <a:rPr lang="en-US" sz="2800" dirty="0" err="1" smtClean="0">
                <a:latin typeface="Arial" panose="020B0604020202020204" pitchFamily="34" charset="0"/>
                <a:cs typeface="Arial" panose="020B0604020202020204" pitchFamily="34" charset="0"/>
              </a:rPr>
              <a:t>lên-Ladra</a:t>
            </a:r>
            <a:r>
              <a:rPr lang="en-GB" sz="2800" dirty="0" smtClean="0"/>
              <a:t>d</a:t>
            </a:r>
          </a:p>
        </p:txBody>
      </p:sp>
      <p:sp>
        <p:nvSpPr>
          <p:cNvPr id="2" name="Content Placeholder 1"/>
          <p:cNvSpPr>
            <a:spLocks noGrp="1"/>
          </p:cNvSpPr>
          <p:nvPr>
            <p:ph sz="quarter" idx="2"/>
          </p:nvPr>
        </p:nvSpPr>
        <p:spPr/>
        <p:txBody>
          <a:bodyPr/>
          <a:lstStyle/>
          <a:p>
            <a:r>
              <a:rPr lang="en-GB" sz="2800" dirty="0"/>
              <a:t>Definition of plagiarism.</a:t>
            </a:r>
          </a:p>
          <a:p>
            <a:endParaRPr lang="en-GB" dirty="0"/>
          </a:p>
        </p:txBody>
      </p:sp>
    </p:spTree>
    <p:extLst>
      <p:ext uri="{BB962C8B-B14F-4D97-AF65-F5344CB8AC3E}">
        <p14:creationId xmlns:p14="http://schemas.microsoft.com/office/powerpoint/2010/main" val="313035728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p:txBody>
          <a:bodyPr/>
          <a:lstStyle/>
          <a:p>
            <a:pPr eaLnBrk="1" hangingPunct="1"/>
            <a:endParaRPr lang="cy-GB" sz="3200" b="1" dirty="0" smtClean="0"/>
          </a:p>
        </p:txBody>
      </p:sp>
      <p:sp>
        <p:nvSpPr>
          <p:cNvPr id="15362" name="Rectangle 4"/>
          <p:cNvSpPr>
            <a:spLocks noGrp="1" noChangeArrowheads="1"/>
          </p:cNvSpPr>
          <p:nvPr>
            <p:ph idx="1"/>
          </p:nvPr>
        </p:nvSpPr>
        <p:spPr/>
        <p:txBody>
          <a:bodyPr/>
          <a:lstStyle/>
          <a:p>
            <a:pPr eaLnBrk="1" hangingPunct="1"/>
            <a:r>
              <a:rPr lang="en-GB" sz="2400" dirty="0" smtClean="0"/>
              <a:t>‘Plagiarism is using the work of others without acknowledging your source of information or inspiration’.</a:t>
            </a:r>
          </a:p>
          <a:p>
            <a:pPr eaLnBrk="1" hangingPunct="1">
              <a:buFont typeface="Wingdings" pitchFamily="2" charset="2"/>
              <a:buNone/>
            </a:pPr>
            <a:endParaRPr lang="en-GB" sz="2400" dirty="0" smtClean="0"/>
          </a:p>
          <a:p>
            <a:pPr algn="r" eaLnBrk="1" hangingPunct="1">
              <a:buFont typeface="Wingdings" pitchFamily="2" charset="2"/>
              <a:buNone/>
            </a:pPr>
            <a:r>
              <a:rPr lang="en-GB" sz="2400" dirty="0" smtClean="0"/>
              <a:t>(Cottrell, 2008, p. 128)</a:t>
            </a:r>
          </a:p>
          <a:p>
            <a:pPr eaLnBrk="1" hangingPunct="1">
              <a:buFont typeface="Wingdings" pitchFamily="2" charset="2"/>
              <a:buNone/>
            </a:pPr>
            <a:r>
              <a:rPr lang="en-GB" sz="2100" dirty="0" smtClean="0"/>
              <a:t> </a:t>
            </a:r>
          </a:p>
        </p:txBody>
      </p:sp>
      <p:sp>
        <p:nvSpPr>
          <p:cNvPr id="15363" name="Rectangle 5"/>
          <p:cNvSpPr>
            <a:spLocks noGrp="1" noChangeArrowheads="1"/>
          </p:cNvSpPr>
          <p:nvPr>
            <p:ph type="body" sz="half" idx="4294967295"/>
          </p:nvPr>
        </p:nvSpPr>
        <p:spPr>
          <a:xfrm>
            <a:off x="5562600" y="1827213"/>
            <a:ext cx="3581400" cy="4114800"/>
          </a:xfrm>
        </p:spPr>
        <p:txBody>
          <a:bodyPr/>
          <a:lstStyle/>
          <a:p>
            <a:pPr eaLnBrk="1" hangingPunct="1">
              <a:buFont typeface="Wingdings" pitchFamily="2" charset="2"/>
              <a:buNone/>
            </a:pPr>
            <a:r>
              <a:rPr lang="en-GB" sz="2100" dirty="0" smtClean="0"/>
              <a:t> </a:t>
            </a:r>
          </a:p>
        </p:txBody>
      </p:sp>
    </p:spTree>
    <p:extLst>
      <p:ext uri="{BB962C8B-B14F-4D97-AF65-F5344CB8AC3E}">
        <p14:creationId xmlns:p14="http://schemas.microsoft.com/office/powerpoint/2010/main" val="284930179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US" sz="3700" dirty="0">
                <a:solidFill>
                  <a:schemeClr val="accent1"/>
                </a:solidFill>
                <a:latin typeface="Arial" panose="020B0604020202020204" pitchFamily="34" charset="0"/>
                <a:cs typeface="Arial" panose="020B0604020202020204" pitchFamily="34" charset="0"/>
              </a:rPr>
              <a:t>Beth </a:t>
            </a:r>
            <a:r>
              <a:rPr lang="en-US" sz="3700" dirty="0" err="1">
                <a:solidFill>
                  <a:schemeClr val="accent1"/>
                </a:solidFill>
                <a:latin typeface="Arial" panose="020B0604020202020204" pitchFamily="34" charset="0"/>
                <a:cs typeface="Arial" panose="020B0604020202020204" pitchFamily="34" charset="0"/>
              </a:rPr>
              <a:t>yw</a:t>
            </a:r>
            <a:r>
              <a:rPr lang="en-US" sz="3700" dirty="0">
                <a:solidFill>
                  <a:schemeClr val="accent1"/>
                </a:solidFill>
                <a:latin typeface="Arial" panose="020B0604020202020204" pitchFamily="34" charset="0"/>
                <a:cs typeface="Arial" panose="020B0604020202020204" pitchFamily="34" charset="0"/>
              </a:rPr>
              <a:t> Llên-Ladrad? </a:t>
            </a:r>
            <a:br>
              <a:rPr lang="en-US" sz="3700" dirty="0">
                <a:solidFill>
                  <a:schemeClr val="accent1"/>
                </a:solidFill>
                <a:latin typeface="Arial" panose="020B0604020202020204" pitchFamily="34" charset="0"/>
                <a:cs typeface="Arial" panose="020B0604020202020204" pitchFamily="34" charset="0"/>
              </a:rPr>
            </a:br>
            <a:r>
              <a:rPr lang="en-US" sz="3700" dirty="0">
                <a:solidFill>
                  <a:srgbClr val="464646"/>
                </a:solidFill>
                <a:latin typeface="Arial" panose="020B0604020202020204" pitchFamily="34" charset="0"/>
                <a:cs typeface="Arial" panose="020B0604020202020204" pitchFamily="34" charset="0"/>
              </a:rPr>
              <a:t> </a:t>
            </a:r>
            <a:r>
              <a:rPr lang="en-US" sz="3700" i="1" dirty="0">
                <a:solidFill>
                  <a:srgbClr val="464646"/>
                </a:solidFill>
                <a:latin typeface="Arial" panose="020B0604020202020204" pitchFamily="34" charset="0"/>
                <a:cs typeface="Arial" panose="020B0604020202020204" pitchFamily="34" charset="0"/>
              </a:rPr>
              <a:t>What is Plagiarism?</a:t>
            </a:r>
            <a:endParaRPr lang="en-GB" dirty="0">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Autofit/>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Cymryd</a:t>
            </a:r>
            <a:r>
              <a:rPr lang="en-US" altLang="en-US" sz="2800" dirty="0">
                <a:solidFill>
                  <a:prstClr val="black"/>
                </a:solidFill>
                <a:latin typeface="Arial" panose="020B0604020202020204" pitchFamily="34" charset="0"/>
                <a:cs typeface="Arial" panose="020B0604020202020204" pitchFamily="34" charset="0"/>
              </a:rPr>
              <a:t> a </a:t>
            </a:r>
            <a:r>
              <a:rPr lang="en-US" altLang="en-US" sz="2800" dirty="0" err="1">
                <a:solidFill>
                  <a:prstClr val="black"/>
                </a:solidFill>
                <a:latin typeface="Arial" panose="020B0604020202020204" pitchFamily="34" charset="0"/>
                <a:cs typeface="Arial" panose="020B0604020202020204" pitchFamily="34" charset="0"/>
              </a:rPr>
              <a:t>defnyddio</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gwaith</a:t>
            </a:r>
            <a:r>
              <a:rPr lang="en-US" altLang="en-US" sz="2800" dirty="0">
                <a:solidFill>
                  <a:prstClr val="black"/>
                </a:solidFill>
                <a:latin typeface="Arial" panose="020B0604020202020204" pitchFamily="34" charset="0"/>
                <a:cs typeface="Arial" panose="020B0604020202020204" pitchFamily="34" charset="0"/>
              </a:rPr>
              <a:t> person </a:t>
            </a:r>
            <a:r>
              <a:rPr lang="en-US" altLang="en-US" sz="2800" dirty="0" err="1">
                <a:solidFill>
                  <a:prstClr val="black"/>
                </a:solidFill>
                <a:latin typeface="Arial" panose="020B0604020202020204" pitchFamily="34" charset="0"/>
                <a:cs typeface="Arial" panose="020B0604020202020204" pitchFamily="34" charset="0"/>
              </a:rPr>
              <a:t>arall</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gan</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honni</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yn</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fwriadol</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mai</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eich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gwaith</a:t>
            </a:r>
            <a:r>
              <a:rPr lang="en-US" altLang="en-US" sz="2800" dirty="0">
                <a:solidFill>
                  <a:prstClr val="black"/>
                </a:solidFill>
                <a:latin typeface="Arial" panose="020B0604020202020204" pitchFamily="34" charset="0"/>
                <a:cs typeface="Arial" panose="020B0604020202020204" pitchFamily="34" charset="0"/>
              </a:rPr>
              <a:t> chi </a:t>
            </a:r>
            <a:r>
              <a:rPr lang="en-US" altLang="en-US" sz="2800" dirty="0" err="1">
                <a:solidFill>
                  <a:prstClr val="black"/>
                </a:solidFill>
                <a:latin typeface="Arial" panose="020B0604020202020204" pitchFamily="34" charset="0"/>
                <a:cs typeface="Arial" panose="020B0604020202020204" pitchFamily="34" charset="0"/>
              </a:rPr>
              <a:t>ydyw</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Trosedd</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academaidd</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Cosbau</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a:solidFill>
                  <a:prstClr val="black"/>
                </a:solidFill>
                <a:latin typeface="Arial" panose="020B0604020202020204" pitchFamily="34" charset="0"/>
                <a:cs typeface="Arial" panose="020B0604020202020204" pitchFamily="34" charset="0"/>
              </a:rPr>
              <a:t>Proses </a:t>
            </a:r>
            <a:r>
              <a:rPr lang="en-US" altLang="en-US" sz="2800" dirty="0" err="1">
                <a:solidFill>
                  <a:prstClr val="black"/>
                </a:solidFill>
                <a:latin typeface="Arial" panose="020B0604020202020204" pitchFamily="34" charset="0"/>
                <a:cs typeface="Arial" panose="020B0604020202020204" pitchFamily="34" charset="0"/>
              </a:rPr>
              <a:t>Prifysgol</a:t>
            </a:r>
            <a:endParaRPr lang="en-US" altLang="en-US" sz="2800" dirty="0">
              <a:solidFill>
                <a:prstClr val="black"/>
              </a:solidFill>
              <a:latin typeface="Arial" panose="020B0604020202020204" pitchFamily="34" charset="0"/>
              <a:cs typeface="Arial" panose="020B0604020202020204" pitchFamily="34" charset="0"/>
            </a:endParaRPr>
          </a:p>
          <a:p>
            <a:endParaRPr lang="en-GB" sz="3200" dirty="0"/>
          </a:p>
        </p:txBody>
      </p:sp>
      <p:sp>
        <p:nvSpPr>
          <p:cNvPr id="6" name="Content Placeholder 5"/>
          <p:cNvSpPr>
            <a:spLocks noGrp="1"/>
          </p:cNvSpPr>
          <p:nvPr>
            <p:ph sz="half" idx="2"/>
          </p:nvPr>
        </p:nvSpPr>
        <p:spPr/>
        <p:style>
          <a:lnRef idx="2">
            <a:schemeClr val="dk1"/>
          </a:lnRef>
          <a:fillRef idx="1">
            <a:schemeClr val="lt1"/>
          </a:fillRef>
          <a:effectRef idx="0">
            <a:schemeClr val="dk1"/>
          </a:effectRef>
          <a:fontRef idx="minor">
            <a:schemeClr val="dk1"/>
          </a:fontRef>
        </p:style>
        <p:txBody>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Taking and using another person’s work deliberately and allege that it’s your own work</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An academic offence</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Consequences</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University Process</a:t>
            </a:r>
          </a:p>
          <a:p>
            <a:endParaRPr lang="en-GB" dirty="0"/>
          </a:p>
        </p:txBody>
      </p:sp>
    </p:spTree>
    <p:extLst>
      <p:ext uri="{BB962C8B-B14F-4D97-AF65-F5344CB8AC3E}">
        <p14:creationId xmlns:p14="http://schemas.microsoft.com/office/powerpoint/2010/main" val="707320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bg2"/>
                </a:solidFill>
              </a:rPr>
              <a:t>Pwysig</a:t>
            </a:r>
            <a:r>
              <a:rPr lang="en-GB" dirty="0">
                <a:solidFill>
                  <a:schemeClr val="bg2"/>
                </a:solidFill>
              </a:rPr>
              <a:t>!</a:t>
            </a:r>
            <a:r>
              <a:rPr lang="en-GB" dirty="0"/>
              <a:t/>
            </a:r>
            <a:br>
              <a:rPr lang="en-GB" dirty="0"/>
            </a:br>
            <a:r>
              <a:rPr lang="en-GB" dirty="0"/>
              <a:t>Important!</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Cyfeirnodwch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eich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gwaith</a:t>
            </a:r>
            <a:r>
              <a:rPr lang="en-US" altLang="en-US" sz="2800" dirty="0">
                <a:solidFill>
                  <a:prstClr val="black"/>
                </a:solidFill>
                <a:latin typeface="Arial" panose="020B0604020202020204" pitchFamily="34" charset="0"/>
                <a:cs typeface="Arial" panose="020B0604020202020204" pitchFamily="34" charset="0"/>
              </a:rPr>
              <a:t> bob </a:t>
            </a:r>
            <a:r>
              <a:rPr lang="en-US" altLang="en-US" sz="2800" dirty="0" err="1">
                <a:solidFill>
                  <a:prstClr val="black"/>
                </a:solidFill>
                <a:latin typeface="Arial" panose="020B0604020202020204" pitchFamily="34" charset="0"/>
                <a:cs typeface="Arial" panose="020B0604020202020204" pitchFamily="34" charset="0"/>
              </a:rPr>
              <a:t>amser</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Cofiwch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gynnwys</a:t>
            </a:r>
            <a:r>
              <a:rPr lang="en-US" altLang="en-US" sz="2800" dirty="0">
                <a:solidFill>
                  <a:prstClr val="black"/>
                </a:solidFill>
                <a:latin typeface="Arial" panose="020B0604020202020204" pitchFamily="34" charset="0"/>
                <a:cs typeface="Arial" panose="020B0604020202020204" pitchFamily="34" charset="0"/>
              </a:rPr>
              <a:t> LLYFRYDDIAETH</a:t>
            </a:r>
          </a:p>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Defnyddiwch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syniadau</a:t>
            </a:r>
            <a:r>
              <a:rPr lang="en-US" altLang="en-US" sz="2800" dirty="0">
                <a:solidFill>
                  <a:prstClr val="black"/>
                </a:solidFill>
                <a:latin typeface="Arial" panose="020B0604020202020204" pitchFamily="34" charset="0"/>
                <a:cs typeface="Arial" panose="020B0604020202020204" pitchFamily="34" charset="0"/>
              </a:rPr>
              <a:t> GWREIDDIOL</a:t>
            </a:r>
          </a:p>
          <a:p>
            <a:pPr marL="0" indent="0">
              <a:buNone/>
            </a:pPr>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Always reference your work</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Remember to include REFERENCES</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Use ORIGINAL ideas</a:t>
            </a:r>
          </a:p>
          <a:p>
            <a:pPr marL="0" indent="0">
              <a:buNone/>
            </a:pPr>
            <a:endParaRPr lang="en-GB" dirty="0"/>
          </a:p>
        </p:txBody>
      </p:sp>
      <p:pic>
        <p:nvPicPr>
          <p:cNvPr id="5123" name="Picture 3" descr="C:\Users\l.roberts\AppData\Local\Microsoft\Windows\Temporary Internet Files\Content.IE5\FX8L93BW\MC900251695[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95800" y="4800600"/>
            <a:ext cx="3505200" cy="182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03186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4"/>
          <p:cNvSpPr>
            <a:spLocks noGrp="1" noChangeArrowheads="1"/>
          </p:cNvSpPr>
          <p:nvPr>
            <p:ph type="title"/>
          </p:nvPr>
        </p:nvSpPr>
        <p:spPr/>
        <p:txBody>
          <a:bodyPr>
            <a:normAutofit fontScale="90000"/>
          </a:bodyPr>
          <a:lstStyle/>
          <a:p>
            <a:r>
              <a:rPr lang="en-GB" sz="2400" b="1" dirty="0" smtClean="0"/>
              <a:t/>
            </a:r>
            <a:br>
              <a:rPr lang="en-GB" sz="2400" b="1" dirty="0" smtClean="0"/>
            </a:br>
            <a:r>
              <a:rPr lang="en-GB" sz="2400" dirty="0" smtClean="0">
                <a:solidFill>
                  <a:schemeClr val="accent1"/>
                </a:solidFill>
              </a:rPr>
              <a:t>Beth </a:t>
            </a:r>
            <a:r>
              <a:rPr lang="en-GB" sz="2400" dirty="0" err="1" smtClean="0">
                <a:solidFill>
                  <a:schemeClr val="accent1"/>
                </a:solidFill>
              </a:rPr>
              <a:t>yw</a:t>
            </a:r>
            <a:r>
              <a:rPr lang="en-GB" sz="2400" dirty="0" smtClean="0">
                <a:solidFill>
                  <a:schemeClr val="accent1"/>
                </a:solidFill>
              </a:rPr>
              <a:t> </a:t>
            </a:r>
            <a:r>
              <a:rPr lang="en-GB" sz="2400" dirty="0" err="1" smtClean="0">
                <a:solidFill>
                  <a:schemeClr val="accent1"/>
                </a:solidFill>
              </a:rPr>
              <a:t>Llen-ladrad</a:t>
            </a:r>
            <a:r>
              <a:rPr lang="en-GB" sz="2400" dirty="0" smtClean="0">
                <a:solidFill>
                  <a:schemeClr val="accent1"/>
                </a:solidFill>
              </a:rPr>
              <a:t>? Mae </a:t>
            </a:r>
            <a:r>
              <a:rPr lang="en-GB" sz="2400" dirty="0" err="1" smtClean="0">
                <a:solidFill>
                  <a:schemeClr val="accent1"/>
                </a:solidFill>
              </a:rPr>
              <a:t>hyn</a:t>
            </a:r>
            <a:r>
              <a:rPr lang="en-GB" sz="2400" dirty="0" smtClean="0">
                <a:solidFill>
                  <a:schemeClr val="accent1"/>
                </a:solidFill>
              </a:rPr>
              <a:t> </a:t>
            </a:r>
            <a:r>
              <a:rPr lang="en-GB" sz="2400" dirty="0" err="1" smtClean="0">
                <a:solidFill>
                  <a:schemeClr val="accent1"/>
                </a:solidFill>
              </a:rPr>
              <a:t>yn</a:t>
            </a:r>
            <a:r>
              <a:rPr lang="en-GB" sz="2400" dirty="0" smtClean="0">
                <a:solidFill>
                  <a:schemeClr val="accent1"/>
                </a:solidFill>
              </a:rPr>
              <a:t> </a:t>
            </a:r>
            <a:r>
              <a:rPr lang="en-GB" sz="2400" dirty="0" err="1" smtClean="0">
                <a:solidFill>
                  <a:schemeClr val="accent1"/>
                </a:solidFill>
              </a:rPr>
              <a:t>cynnwys</a:t>
            </a:r>
            <a:r>
              <a:rPr lang="en-GB" sz="2400" dirty="0" smtClean="0">
                <a:solidFill>
                  <a:schemeClr val="accent1"/>
                </a:solidFill>
              </a:rPr>
              <a:t>:</a:t>
            </a:r>
            <a:br>
              <a:rPr lang="en-GB" sz="2400" dirty="0" smtClean="0">
                <a:solidFill>
                  <a:schemeClr val="accent1"/>
                </a:solidFill>
              </a:rPr>
            </a:br>
            <a:r>
              <a:rPr lang="en-GB" sz="2400" dirty="0" smtClean="0"/>
              <a:t>What </a:t>
            </a:r>
            <a:r>
              <a:rPr lang="en-GB" sz="2400" dirty="0"/>
              <a:t>is plagiarism?  This includes:</a:t>
            </a:r>
            <a:endParaRPr lang="en-GB" sz="2400" b="1" dirty="0" smtClean="0"/>
          </a:p>
        </p:txBody>
      </p:sp>
      <p:sp>
        <p:nvSpPr>
          <p:cNvPr id="16386" name="Rectangle 5"/>
          <p:cNvSpPr>
            <a:spLocks noGrp="1" noChangeArrowheads="1"/>
          </p:cNvSpPr>
          <p:nvPr>
            <p:ph type="body" sz="half" idx="1"/>
          </p:nvPr>
        </p:nvSpPr>
        <p:spPr>
          <a:xfrm>
            <a:off x="827088" y="1700808"/>
            <a:ext cx="3960935" cy="5157192"/>
          </a:xfrm>
        </p:spPr>
        <p:txBody>
          <a:bodyPr>
            <a:normAutofit/>
          </a:bodyPr>
          <a:lstStyle/>
          <a:p>
            <a:pPr>
              <a:lnSpc>
                <a:spcPct val="80000"/>
              </a:lnSpc>
            </a:pPr>
            <a:r>
              <a:rPr lang="cy-GB" sz="2000" dirty="0">
                <a:latin typeface="+mj-lt"/>
              </a:rPr>
              <a:t>Defnyddio geiriau fwy neu lai yn union yr un ffordd ag y’u defnyddiwyd mewn erthyglau, darlithoedd, rhaglenni teledu, llyfrau neu unrhyw le arall</a:t>
            </a:r>
          </a:p>
          <a:p>
            <a:pPr>
              <a:lnSpc>
                <a:spcPct val="80000"/>
              </a:lnSpc>
            </a:pPr>
            <a:r>
              <a:rPr lang="cy-GB" sz="2000" dirty="0">
                <a:latin typeface="+mj-lt"/>
              </a:rPr>
              <a:t>Defnyddio syniadau neu ddamcaniaethau pobl eraill heb ddweud pwy a’u piau </a:t>
            </a:r>
          </a:p>
          <a:p>
            <a:pPr>
              <a:lnSpc>
                <a:spcPct val="80000"/>
              </a:lnSpc>
            </a:pPr>
            <a:r>
              <a:rPr lang="cy-GB" sz="2000" dirty="0">
                <a:latin typeface="+mj-lt"/>
              </a:rPr>
              <a:t>Aralleirio’r hyn rydych yn ei ddarllen neu’n ei glywed heb ddweud o ble mae’n deillio </a:t>
            </a:r>
          </a:p>
          <a:p>
            <a:pPr>
              <a:lnSpc>
                <a:spcPct val="80000"/>
              </a:lnSpc>
            </a:pPr>
            <a:r>
              <a:rPr lang="cy-GB" sz="2000" dirty="0">
                <a:latin typeface="+mj-lt"/>
              </a:rPr>
              <a:t>Hyd yn oed os byddwch yn newid geiriau neu frawddegau rydych wedi’u ‘benthyg’, neu’n eu haildrefnu, llên-ladrad yw hynny o hyd </a:t>
            </a:r>
          </a:p>
          <a:p>
            <a:pPr>
              <a:lnSpc>
                <a:spcPct val="80000"/>
              </a:lnSpc>
            </a:pPr>
            <a:r>
              <a:rPr lang="cy-GB" sz="2000" dirty="0">
                <a:latin typeface="+mj-lt"/>
              </a:rPr>
              <a:t>Ystyrir llên-ladrad yn beth difrifol iawn</a:t>
            </a:r>
            <a:r>
              <a:rPr lang="en-GB" sz="2000" dirty="0">
                <a:latin typeface="+mj-lt"/>
              </a:rPr>
              <a:t>			</a:t>
            </a:r>
          </a:p>
          <a:p>
            <a:pPr algn="r">
              <a:lnSpc>
                <a:spcPct val="80000"/>
              </a:lnSpc>
              <a:buNone/>
            </a:pPr>
            <a:r>
              <a:rPr lang="en-GB" sz="2000" dirty="0">
                <a:latin typeface="+mj-lt"/>
              </a:rPr>
              <a:t>(Cottrell, 2008, t. 128)</a:t>
            </a:r>
          </a:p>
          <a:p>
            <a:pPr eaLnBrk="1" hangingPunct="1">
              <a:lnSpc>
                <a:spcPct val="80000"/>
              </a:lnSpc>
              <a:buFont typeface="Wingdings" pitchFamily="2" charset="2"/>
              <a:buNone/>
            </a:pPr>
            <a:endParaRPr lang="en-GB" sz="1650" dirty="0">
              <a:latin typeface="+mj-lt"/>
            </a:endParaRPr>
          </a:p>
          <a:p>
            <a:pPr eaLnBrk="1" hangingPunct="1">
              <a:lnSpc>
                <a:spcPct val="80000"/>
              </a:lnSpc>
              <a:buFont typeface="Wingdings" pitchFamily="2" charset="2"/>
              <a:buNone/>
            </a:pPr>
            <a:endParaRPr lang="en-GB" sz="900" dirty="0" smtClean="0"/>
          </a:p>
        </p:txBody>
      </p:sp>
      <p:sp>
        <p:nvSpPr>
          <p:cNvPr id="16387" name="Rectangle 6"/>
          <p:cNvSpPr>
            <a:spLocks noGrp="1" noChangeArrowheads="1"/>
          </p:cNvSpPr>
          <p:nvPr>
            <p:ph type="body" sz="half" idx="2"/>
          </p:nvPr>
        </p:nvSpPr>
        <p:spPr>
          <a:xfrm>
            <a:off x="4860032" y="1700808"/>
            <a:ext cx="3960440" cy="4625975"/>
          </a:xfrm>
        </p:spPr>
        <p:txBody>
          <a:bodyPr>
            <a:normAutofit lnSpcReduction="10000"/>
          </a:bodyPr>
          <a:lstStyle/>
          <a:p>
            <a:pPr>
              <a:lnSpc>
                <a:spcPct val="80000"/>
              </a:lnSpc>
            </a:pPr>
            <a:r>
              <a:rPr lang="en-GB" sz="2000" dirty="0">
                <a:latin typeface="+mj-lt"/>
              </a:rPr>
              <a:t>Using words more or less exactly as they have been used in articles, lectures, television programmes, books or anywhere else</a:t>
            </a:r>
          </a:p>
          <a:p>
            <a:pPr>
              <a:lnSpc>
                <a:spcPct val="80000"/>
              </a:lnSpc>
            </a:pPr>
            <a:r>
              <a:rPr lang="en-GB" sz="2000" dirty="0">
                <a:latin typeface="+mj-lt"/>
              </a:rPr>
              <a:t>Using other people’s ideas or theories without saying whose ideas they are</a:t>
            </a:r>
          </a:p>
          <a:p>
            <a:pPr>
              <a:lnSpc>
                <a:spcPct val="80000"/>
              </a:lnSpc>
            </a:pPr>
            <a:r>
              <a:rPr lang="en-GB" sz="2000" dirty="0">
                <a:latin typeface="+mj-lt"/>
              </a:rPr>
              <a:t>Paraphrasing what you read or hear without stating where it comes from </a:t>
            </a:r>
          </a:p>
          <a:p>
            <a:pPr>
              <a:lnSpc>
                <a:spcPct val="80000"/>
              </a:lnSpc>
            </a:pPr>
            <a:r>
              <a:rPr lang="en-GB" sz="2000" dirty="0">
                <a:latin typeface="+mj-lt"/>
              </a:rPr>
              <a:t>Even if you change words or sentences you have ‘borrowed’ or put in a different order, the result is still plagiarism</a:t>
            </a:r>
          </a:p>
          <a:p>
            <a:pPr>
              <a:lnSpc>
                <a:spcPct val="80000"/>
              </a:lnSpc>
            </a:pPr>
            <a:r>
              <a:rPr lang="en-GB" sz="2000" dirty="0">
                <a:latin typeface="+mj-lt"/>
              </a:rPr>
              <a:t>Plagiarism is treated very seriously</a:t>
            </a:r>
          </a:p>
          <a:p>
            <a:pPr algn="r">
              <a:lnSpc>
                <a:spcPct val="80000"/>
              </a:lnSpc>
              <a:buNone/>
            </a:pPr>
            <a:r>
              <a:rPr lang="en-GB" sz="2000" dirty="0">
                <a:latin typeface="+mj-lt"/>
              </a:rPr>
              <a:t>		(Cottrell, 2008, p. 128)</a:t>
            </a:r>
          </a:p>
          <a:p>
            <a:pPr eaLnBrk="1" hangingPunct="1">
              <a:lnSpc>
                <a:spcPct val="80000"/>
              </a:lnSpc>
            </a:pPr>
            <a:endParaRPr lang="en-GB" sz="2000" dirty="0" smtClean="0">
              <a:latin typeface="+mj-lt"/>
            </a:endParaRPr>
          </a:p>
        </p:txBody>
      </p:sp>
    </p:spTree>
    <p:extLst>
      <p:ext uri="{BB962C8B-B14F-4D97-AF65-F5344CB8AC3E}">
        <p14:creationId xmlns:p14="http://schemas.microsoft.com/office/powerpoint/2010/main" val="36379629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a:bodyPr>
          <a:lstStyle/>
          <a:p>
            <a:r>
              <a:rPr lang="en-GB" dirty="0" err="1" smtClean="0">
                <a:latin typeface="+mj-lt"/>
              </a:rPr>
              <a:t>Mae’r</a:t>
            </a:r>
            <a:r>
              <a:rPr lang="en-GB" dirty="0" smtClean="0">
                <a:latin typeface="+mj-lt"/>
              </a:rPr>
              <a:t> </a:t>
            </a:r>
            <a:r>
              <a:rPr lang="en-GB" dirty="0" err="1">
                <a:latin typeface="+mj-lt"/>
              </a:rPr>
              <a:t>Brifysgol</a:t>
            </a:r>
            <a:r>
              <a:rPr lang="en-GB" dirty="0">
                <a:latin typeface="+mj-lt"/>
              </a:rPr>
              <a:t> </a:t>
            </a:r>
            <a:r>
              <a:rPr lang="en-GB" dirty="0" err="1">
                <a:latin typeface="+mj-lt"/>
              </a:rPr>
              <a:t>yn</a:t>
            </a:r>
            <a:r>
              <a:rPr lang="en-GB" dirty="0">
                <a:latin typeface="+mj-lt"/>
              </a:rPr>
              <a:t> </a:t>
            </a:r>
            <a:r>
              <a:rPr lang="en-GB" dirty="0" err="1">
                <a:latin typeface="+mj-lt"/>
              </a:rPr>
              <a:t>defnyddio</a:t>
            </a:r>
            <a:r>
              <a:rPr lang="en-GB" dirty="0">
                <a:latin typeface="+mj-lt"/>
              </a:rPr>
              <a:t> </a:t>
            </a:r>
            <a:r>
              <a:rPr lang="en-GB" dirty="0" err="1">
                <a:latin typeface="+mj-lt"/>
              </a:rPr>
              <a:t>amryw</a:t>
            </a:r>
            <a:r>
              <a:rPr lang="en-GB" dirty="0">
                <a:latin typeface="+mj-lt"/>
              </a:rPr>
              <a:t> </a:t>
            </a:r>
            <a:r>
              <a:rPr lang="en-GB" dirty="0" err="1">
                <a:latin typeface="+mj-lt"/>
              </a:rPr>
              <a:t>gosbau</a:t>
            </a:r>
            <a:r>
              <a:rPr lang="en-GB" dirty="0">
                <a:latin typeface="+mj-lt"/>
              </a:rPr>
              <a:t>, </a:t>
            </a:r>
            <a:r>
              <a:rPr lang="en-GB" dirty="0" err="1">
                <a:latin typeface="+mj-lt"/>
              </a:rPr>
              <a:t>sy’n</a:t>
            </a:r>
            <a:r>
              <a:rPr lang="en-GB" dirty="0">
                <a:latin typeface="+mj-lt"/>
              </a:rPr>
              <a:t> </a:t>
            </a:r>
            <a:r>
              <a:rPr lang="en-GB" dirty="0" err="1">
                <a:latin typeface="+mj-lt"/>
              </a:rPr>
              <a:t>amrywio</a:t>
            </a:r>
            <a:r>
              <a:rPr lang="en-GB" dirty="0">
                <a:latin typeface="+mj-lt"/>
              </a:rPr>
              <a:t> o ran </a:t>
            </a:r>
            <a:r>
              <a:rPr lang="en-GB" dirty="0" err="1">
                <a:latin typeface="+mj-lt"/>
              </a:rPr>
              <a:t>eu</a:t>
            </a:r>
            <a:r>
              <a:rPr lang="en-GB" dirty="0">
                <a:latin typeface="+mj-lt"/>
              </a:rPr>
              <a:t> </a:t>
            </a:r>
            <a:r>
              <a:rPr lang="en-GB" dirty="0" err="1">
                <a:latin typeface="+mj-lt"/>
              </a:rPr>
              <a:t>llymder</a:t>
            </a:r>
            <a:r>
              <a:rPr lang="en-GB" dirty="0">
                <a:latin typeface="+mj-lt"/>
              </a:rPr>
              <a:t>, </a:t>
            </a:r>
            <a:r>
              <a:rPr lang="en-GB" dirty="0" err="1">
                <a:latin typeface="+mj-lt"/>
              </a:rPr>
              <a:t>mewn</a:t>
            </a:r>
            <a:r>
              <a:rPr lang="en-GB" dirty="0">
                <a:latin typeface="+mj-lt"/>
              </a:rPr>
              <a:t> </a:t>
            </a:r>
            <a:r>
              <a:rPr lang="en-GB" dirty="0" err="1">
                <a:latin typeface="+mj-lt"/>
              </a:rPr>
              <a:t>achosion</a:t>
            </a:r>
            <a:r>
              <a:rPr lang="en-GB" dirty="0">
                <a:latin typeface="+mj-lt"/>
              </a:rPr>
              <a:t> </a:t>
            </a:r>
            <a:r>
              <a:rPr lang="en-GB" dirty="0" err="1">
                <a:latin typeface="+mj-lt"/>
              </a:rPr>
              <a:t>lle</a:t>
            </a:r>
            <a:r>
              <a:rPr lang="en-GB" dirty="0">
                <a:latin typeface="+mj-lt"/>
              </a:rPr>
              <a:t> </a:t>
            </a:r>
            <a:r>
              <a:rPr lang="en-GB" dirty="0" err="1">
                <a:latin typeface="+mj-lt"/>
              </a:rPr>
              <a:t>mae</a:t>
            </a:r>
            <a:r>
              <a:rPr lang="en-GB" dirty="0">
                <a:latin typeface="+mj-lt"/>
              </a:rPr>
              <a:t> </a:t>
            </a:r>
            <a:r>
              <a:rPr lang="en-GB" dirty="0" err="1">
                <a:latin typeface="+mj-lt"/>
              </a:rPr>
              <a:t>arfer</a:t>
            </a:r>
            <a:r>
              <a:rPr lang="en-GB" dirty="0">
                <a:latin typeface="+mj-lt"/>
              </a:rPr>
              <a:t> </a:t>
            </a:r>
            <a:r>
              <a:rPr lang="en-GB" dirty="0" err="1">
                <a:latin typeface="+mj-lt"/>
              </a:rPr>
              <a:t>annheg</a:t>
            </a:r>
            <a:r>
              <a:rPr lang="en-GB" dirty="0">
                <a:latin typeface="+mj-lt"/>
              </a:rPr>
              <a:t> </a:t>
            </a:r>
            <a:r>
              <a:rPr lang="en-GB" dirty="0" err="1">
                <a:latin typeface="+mj-lt"/>
              </a:rPr>
              <a:t>wedi’i</a:t>
            </a:r>
            <a:r>
              <a:rPr lang="en-GB" dirty="0">
                <a:latin typeface="+mj-lt"/>
              </a:rPr>
              <a:t> </a:t>
            </a:r>
            <a:r>
              <a:rPr lang="en-GB" dirty="0" err="1">
                <a:latin typeface="+mj-lt"/>
              </a:rPr>
              <a:t>gadarnhau</a:t>
            </a:r>
            <a:r>
              <a:rPr lang="en-GB" dirty="0">
                <a:latin typeface="+mj-lt"/>
              </a:rPr>
              <a:t>.</a:t>
            </a:r>
          </a:p>
          <a:p>
            <a:r>
              <a:rPr lang="en-GB" dirty="0" err="1">
                <a:latin typeface="+mj-lt"/>
              </a:rPr>
              <a:t>Cyfeiriwch</a:t>
            </a:r>
            <a:r>
              <a:rPr lang="en-GB" dirty="0">
                <a:latin typeface="+mj-lt"/>
              </a:rPr>
              <a:t> at </a:t>
            </a:r>
            <a:r>
              <a:rPr lang="en-GB" dirty="0" err="1">
                <a:latin typeface="+mj-lt"/>
              </a:rPr>
              <a:t>eich</a:t>
            </a:r>
            <a:r>
              <a:rPr lang="en-GB" dirty="0">
                <a:latin typeface="+mj-lt"/>
              </a:rPr>
              <a:t> </a:t>
            </a:r>
            <a:r>
              <a:rPr lang="en-GB" dirty="0" err="1">
                <a:latin typeface="+mj-lt"/>
              </a:rPr>
              <a:t>copi</a:t>
            </a:r>
            <a:r>
              <a:rPr lang="en-GB" dirty="0">
                <a:latin typeface="+mj-lt"/>
              </a:rPr>
              <a:t> o “</a:t>
            </a:r>
            <a:r>
              <a:rPr lang="en-GB" dirty="0" err="1">
                <a:latin typeface="+mj-lt"/>
              </a:rPr>
              <a:t>Reoliadau’r</a:t>
            </a:r>
            <a:r>
              <a:rPr lang="en-GB" dirty="0">
                <a:latin typeface="+mj-lt"/>
              </a:rPr>
              <a:t> </a:t>
            </a:r>
            <a:r>
              <a:rPr lang="en-GB" dirty="0" err="1">
                <a:latin typeface="+mj-lt"/>
              </a:rPr>
              <a:t>Brifysgol</a:t>
            </a:r>
            <a:r>
              <a:rPr lang="en-GB" dirty="0">
                <a:latin typeface="+mj-lt"/>
              </a:rPr>
              <a:t>: </a:t>
            </a:r>
            <a:r>
              <a:rPr lang="en-GB" dirty="0" err="1">
                <a:latin typeface="+mj-lt"/>
              </a:rPr>
              <a:t>Canllaw</a:t>
            </a:r>
            <a:r>
              <a:rPr lang="en-GB" dirty="0">
                <a:latin typeface="+mj-lt"/>
              </a:rPr>
              <a:t> </a:t>
            </a:r>
            <a:r>
              <a:rPr lang="en-GB" dirty="0" err="1">
                <a:latin typeface="+mj-lt"/>
              </a:rPr>
              <a:t>i</a:t>
            </a:r>
            <a:r>
              <a:rPr lang="en-GB" dirty="0">
                <a:latin typeface="+mj-lt"/>
              </a:rPr>
              <a:t> </a:t>
            </a:r>
            <a:r>
              <a:rPr lang="en-GB" dirty="0" err="1">
                <a:latin typeface="+mj-lt"/>
              </a:rPr>
              <a:t>Fyfyrwyr</a:t>
            </a:r>
            <a:r>
              <a:rPr lang="en-GB" dirty="0">
                <a:latin typeface="+mj-lt"/>
              </a:rPr>
              <a:t> </a:t>
            </a:r>
            <a:r>
              <a:rPr lang="en-GB" dirty="0" err="1" smtClean="0">
                <a:latin typeface="+mj-lt"/>
              </a:rPr>
              <a:t>Israddedig</a:t>
            </a:r>
            <a:r>
              <a:rPr lang="en-GB" dirty="0" smtClean="0">
                <a:latin typeface="+mj-lt"/>
              </a:rPr>
              <a:t>”</a:t>
            </a:r>
            <a:endParaRPr lang="en-GB" dirty="0">
              <a:latin typeface="+mj-lt"/>
            </a:endParaRPr>
          </a:p>
          <a:p>
            <a:endParaRPr lang="en-GB" dirty="0"/>
          </a:p>
        </p:txBody>
      </p:sp>
      <p:sp>
        <p:nvSpPr>
          <p:cNvPr id="4" name="Content Placeholder 3"/>
          <p:cNvSpPr>
            <a:spLocks noGrp="1"/>
          </p:cNvSpPr>
          <p:nvPr>
            <p:ph sz="half" idx="2"/>
          </p:nvPr>
        </p:nvSpPr>
        <p:spPr/>
        <p:txBody>
          <a:bodyPr>
            <a:normAutofit/>
          </a:bodyPr>
          <a:lstStyle/>
          <a:p>
            <a:r>
              <a:rPr lang="en-GB" dirty="0">
                <a:latin typeface="+mj-lt"/>
              </a:rPr>
              <a:t>The University applies a range of penalties, varying in severity, where unfair practice is confirmed</a:t>
            </a:r>
          </a:p>
          <a:p>
            <a:r>
              <a:rPr lang="en-GB" dirty="0">
                <a:latin typeface="+mj-lt"/>
              </a:rPr>
              <a:t>Please refer to your copy of the “University Regulations: Undergraduate Student Guide”</a:t>
            </a:r>
          </a:p>
          <a:p>
            <a:endParaRPr lang="en-GB" sz="2400" dirty="0">
              <a:latin typeface="+mj-lt"/>
            </a:endParaRPr>
          </a:p>
        </p:txBody>
      </p:sp>
    </p:spTree>
    <p:extLst>
      <p:ext uri="{BB962C8B-B14F-4D97-AF65-F5344CB8AC3E}">
        <p14:creationId xmlns:p14="http://schemas.microsoft.com/office/powerpoint/2010/main" val="377961144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5"/>
          <p:cNvSpPr>
            <a:spLocks noGrp="1" noChangeArrowheads="1"/>
          </p:cNvSpPr>
          <p:nvPr>
            <p:ph type="title"/>
          </p:nvPr>
        </p:nvSpPr>
        <p:spPr/>
        <p:txBody>
          <a:bodyPr/>
          <a:lstStyle/>
          <a:p>
            <a:pPr eaLnBrk="1" hangingPunct="1"/>
            <a:endParaRPr lang="en-US" smtClean="0"/>
          </a:p>
        </p:txBody>
      </p:sp>
      <p:pic>
        <p:nvPicPr>
          <p:cNvPr id="17410" name="Picture 4"/>
          <p:cNvPicPr>
            <a:picLocks noGrp="1" noChangeAspect="1" noChangeArrowheads="1"/>
          </p:cNvPicPr>
          <p:nvPr>
            <p:ph idx="1"/>
          </p:nvPr>
        </p:nvPicPr>
        <p:blipFill>
          <a:blip r:embed="rId2" cstate="print"/>
          <a:srcRect/>
          <a:stretch>
            <a:fillRect/>
          </a:stretch>
        </p:blipFill>
        <p:spPr>
          <a:xfrm>
            <a:off x="684213" y="260350"/>
            <a:ext cx="8208962" cy="6219825"/>
          </a:xfrm>
        </p:spPr>
      </p:pic>
    </p:spTree>
    <p:extLst>
      <p:ext uri="{BB962C8B-B14F-4D97-AF65-F5344CB8AC3E}">
        <p14:creationId xmlns:p14="http://schemas.microsoft.com/office/powerpoint/2010/main" val="400380567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4"/>
          <p:cNvPicPr>
            <a:picLocks noGrp="1" noChangeAspect="1" noChangeArrowheads="1"/>
          </p:cNvPicPr>
          <p:nvPr>
            <p:ph idx="1"/>
          </p:nvPr>
        </p:nvPicPr>
        <p:blipFill>
          <a:blip r:embed="rId2" cstate="print"/>
          <a:srcRect/>
          <a:stretch>
            <a:fillRect/>
          </a:stretch>
        </p:blipFill>
        <p:spPr>
          <a:xfrm>
            <a:off x="827088" y="260350"/>
            <a:ext cx="7921625" cy="6337300"/>
          </a:xfrm>
        </p:spPr>
      </p:pic>
    </p:spTree>
    <p:extLst>
      <p:ext uri="{BB962C8B-B14F-4D97-AF65-F5344CB8AC3E}">
        <p14:creationId xmlns:p14="http://schemas.microsoft.com/office/powerpoint/2010/main" val="378079599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a:xfrm>
            <a:off x="683568" y="301625"/>
            <a:ext cx="8000057" cy="1182688"/>
          </a:xfrm>
        </p:spPr>
        <p:txBody>
          <a:bodyPr>
            <a:normAutofit fontScale="90000"/>
          </a:bodyPr>
          <a:lstStyle/>
          <a:p>
            <a:r>
              <a:rPr lang="cy-GB" sz="2800" dirty="0">
                <a:solidFill>
                  <a:schemeClr val="accent1"/>
                </a:solidFill>
              </a:rPr>
              <a:t>Magwch hyder yn eich </a:t>
            </a:r>
            <a:r>
              <a:rPr lang="cy-GB" sz="2800" dirty="0" err="1">
                <a:solidFill>
                  <a:schemeClr val="accent1"/>
                </a:solidFill>
              </a:rPr>
              <a:t>geiriau’ch</a:t>
            </a:r>
            <a:r>
              <a:rPr lang="cy-GB" sz="2800" dirty="0">
                <a:solidFill>
                  <a:schemeClr val="accent1"/>
                </a:solidFill>
              </a:rPr>
              <a:t> hun.</a:t>
            </a:r>
            <a:r>
              <a:rPr lang="cy-GB" sz="2800" dirty="0"/>
              <a:t/>
            </a:r>
            <a:br>
              <a:rPr lang="cy-GB" sz="2800" dirty="0"/>
            </a:br>
            <a:r>
              <a:rPr lang="en-GB" sz="2800" dirty="0" smtClean="0"/>
              <a:t>Develop </a:t>
            </a:r>
            <a:r>
              <a:rPr lang="en-GB" sz="2800" dirty="0" smtClean="0"/>
              <a:t>confidence in your own words. </a:t>
            </a:r>
            <a:r>
              <a:rPr lang="en-GB" sz="2800" b="1" dirty="0" smtClean="0"/>
              <a:t/>
            </a:r>
            <a:br>
              <a:rPr lang="en-GB" sz="2800" b="1" dirty="0" smtClean="0"/>
            </a:br>
            <a:endParaRPr lang="cy-GB" sz="2800" b="1" dirty="0" smtClean="0"/>
          </a:p>
        </p:txBody>
      </p:sp>
      <p:sp>
        <p:nvSpPr>
          <p:cNvPr id="19458" name="Rectangle 4"/>
          <p:cNvSpPr>
            <a:spLocks noGrp="1" noChangeArrowheads="1"/>
          </p:cNvSpPr>
          <p:nvPr>
            <p:ph type="body" sz="half" idx="1"/>
          </p:nvPr>
        </p:nvSpPr>
        <p:spPr/>
        <p:txBody>
          <a:bodyPr/>
          <a:lstStyle/>
          <a:p>
            <a:r>
              <a:rPr lang="cy-GB" sz="2100" dirty="0"/>
              <a:t>Defnyddiwch eich </a:t>
            </a:r>
            <a:r>
              <a:rPr lang="cy-GB" sz="2100" dirty="0" err="1"/>
              <a:t>geiriau’ch</a:t>
            </a:r>
            <a:r>
              <a:rPr lang="cy-GB" sz="2100" dirty="0"/>
              <a:t> hun, hyd yn oed os nad ydych yn meddwl eich bod yn ysgrifennu’n dda – maent yn cyfrif yn fwy na thestun a gopïwyd</a:t>
            </a:r>
            <a:r>
              <a:rPr lang="cy-GB" sz="2100" dirty="0" smtClean="0"/>
              <a:t>.</a:t>
            </a:r>
          </a:p>
          <a:p>
            <a:pPr eaLnBrk="1" hangingPunct="1">
              <a:buFont typeface="Wingdings" pitchFamily="2" charset="2"/>
              <a:buNone/>
            </a:pPr>
            <a:endParaRPr lang="en-GB" sz="2100" dirty="0" smtClean="0"/>
          </a:p>
          <a:p>
            <a:pPr eaLnBrk="1" hangingPunct="1">
              <a:buFont typeface="Wingdings" pitchFamily="2" charset="2"/>
              <a:buNone/>
            </a:pPr>
            <a:endParaRPr lang="en-GB" sz="2100" dirty="0" smtClean="0"/>
          </a:p>
          <a:p>
            <a:pPr eaLnBrk="1" hangingPunct="1">
              <a:buFont typeface="Wingdings" pitchFamily="2" charset="2"/>
              <a:buNone/>
            </a:pPr>
            <a:endParaRPr lang="en-GB" sz="2100" dirty="0" smtClean="0"/>
          </a:p>
          <a:p>
            <a:pPr eaLnBrk="1" hangingPunct="1">
              <a:buFont typeface="Wingdings" pitchFamily="2" charset="2"/>
              <a:buNone/>
            </a:pPr>
            <a:endParaRPr lang="en-GB" sz="2100" dirty="0" smtClean="0"/>
          </a:p>
        </p:txBody>
      </p:sp>
      <p:sp>
        <p:nvSpPr>
          <p:cNvPr id="19459" name="Rectangle 5"/>
          <p:cNvSpPr>
            <a:spLocks noGrp="1" noChangeArrowheads="1"/>
          </p:cNvSpPr>
          <p:nvPr>
            <p:ph type="body" sz="half" idx="2"/>
          </p:nvPr>
        </p:nvSpPr>
        <p:spPr/>
        <p:txBody>
          <a:bodyPr/>
          <a:lstStyle/>
          <a:p>
            <a:r>
              <a:rPr lang="en-GB" sz="2100" dirty="0" smtClean="0"/>
              <a:t>Use </a:t>
            </a:r>
            <a:r>
              <a:rPr lang="en-GB" sz="2100" dirty="0"/>
              <a:t>your own words, even if you don’t think you write well – they count more than copied text.</a:t>
            </a:r>
          </a:p>
          <a:p>
            <a:pPr marL="0" indent="0" eaLnBrk="1" hangingPunct="1">
              <a:buNone/>
            </a:pPr>
            <a:r>
              <a:rPr lang="en-GB" sz="2100" dirty="0" smtClean="0"/>
              <a:t>		</a:t>
            </a:r>
          </a:p>
          <a:p>
            <a:pPr eaLnBrk="1" hangingPunct="1">
              <a:buFont typeface="Wingdings" pitchFamily="2" charset="2"/>
              <a:buNone/>
            </a:pPr>
            <a:r>
              <a:rPr lang="en-GB" sz="2100" dirty="0" smtClean="0"/>
              <a:t>	</a:t>
            </a:r>
          </a:p>
          <a:p>
            <a:pPr eaLnBrk="1" hangingPunct="1">
              <a:buFont typeface="Wingdings" pitchFamily="2" charset="2"/>
              <a:buNone/>
            </a:pPr>
            <a:endParaRPr lang="en-GB" sz="2100" dirty="0" smtClean="0"/>
          </a:p>
          <a:p>
            <a:pPr eaLnBrk="1" hangingPunct="1">
              <a:buFont typeface="Wingdings" pitchFamily="2" charset="2"/>
              <a:buNone/>
            </a:pPr>
            <a:endParaRPr lang="en-GB" sz="2100" dirty="0" smtClean="0"/>
          </a:p>
          <a:p>
            <a:pPr algn="r" eaLnBrk="1" hangingPunct="1">
              <a:buFont typeface="Wingdings" pitchFamily="2" charset="2"/>
              <a:buNone/>
            </a:pPr>
            <a:r>
              <a:rPr lang="en-GB" sz="2100" dirty="0" smtClean="0"/>
              <a:t>		</a:t>
            </a:r>
            <a:r>
              <a:rPr lang="en-GB" sz="1200" dirty="0" smtClean="0"/>
              <a:t>(Cottrell, 2008, p.128)</a:t>
            </a:r>
            <a:endParaRPr lang="en-GB" sz="2100" dirty="0" smtClean="0"/>
          </a:p>
        </p:txBody>
      </p:sp>
    </p:spTree>
    <p:extLst>
      <p:ext uri="{BB962C8B-B14F-4D97-AF65-F5344CB8AC3E}">
        <p14:creationId xmlns:p14="http://schemas.microsoft.com/office/powerpoint/2010/main" val="71693431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ChangeArrowheads="1"/>
          </p:cNvSpPr>
          <p:nvPr>
            <p:ph type="title"/>
          </p:nvPr>
        </p:nvSpPr>
        <p:spPr>
          <a:xfrm>
            <a:off x="395536" y="301625"/>
            <a:ext cx="8288089" cy="1543050"/>
          </a:xfrm>
        </p:spPr>
        <p:txBody>
          <a:bodyPr>
            <a:normAutofit fontScale="90000"/>
          </a:bodyPr>
          <a:lstStyle/>
          <a:p>
            <a:r>
              <a:rPr lang="cy-GB" sz="3200" dirty="0">
                <a:solidFill>
                  <a:schemeClr val="accent1"/>
                </a:solidFill>
              </a:rPr>
              <a:t>Sut i osgoi llên-ladrad</a:t>
            </a:r>
            <a:r>
              <a:rPr lang="cy-GB" sz="3200" dirty="0" smtClean="0">
                <a:solidFill>
                  <a:schemeClr val="accent1"/>
                </a:solidFill>
              </a:rPr>
              <a:t>:</a:t>
            </a:r>
            <a:r>
              <a:rPr lang="cy-GB" sz="3200" dirty="0" smtClean="0"/>
              <a:t/>
            </a:r>
            <a:br>
              <a:rPr lang="cy-GB" sz="3200" dirty="0" smtClean="0"/>
            </a:br>
            <a:r>
              <a:rPr lang="cy-GB" sz="3200" dirty="0" smtClean="0"/>
              <a:t>H</a:t>
            </a:r>
            <a:r>
              <a:rPr lang="en-GB" sz="3200" dirty="0" smtClean="0"/>
              <a:t>ow </a:t>
            </a:r>
            <a:r>
              <a:rPr lang="en-GB" sz="3200" dirty="0" smtClean="0"/>
              <a:t>to avoid plagiarism:</a:t>
            </a:r>
            <a:r>
              <a:rPr lang="en-GB" sz="3200" b="1" dirty="0" smtClean="0"/>
              <a:t/>
            </a:r>
            <a:br>
              <a:rPr lang="en-GB" sz="3200" b="1" dirty="0" smtClean="0"/>
            </a:br>
            <a:endParaRPr lang="cy-GB" sz="3200" dirty="0" smtClean="0"/>
          </a:p>
        </p:txBody>
      </p:sp>
      <p:sp>
        <p:nvSpPr>
          <p:cNvPr id="20482" name="Rectangle 4"/>
          <p:cNvSpPr>
            <a:spLocks noGrp="1" noChangeArrowheads="1"/>
          </p:cNvSpPr>
          <p:nvPr>
            <p:ph type="body" sz="half" idx="1"/>
          </p:nvPr>
        </p:nvSpPr>
        <p:spPr>
          <a:xfrm>
            <a:off x="755651" y="1628775"/>
            <a:ext cx="3528318" cy="4824413"/>
          </a:xfrm>
        </p:spPr>
        <p:txBody>
          <a:bodyPr>
            <a:normAutofit fontScale="92500" lnSpcReduction="10000"/>
          </a:bodyPr>
          <a:lstStyle/>
          <a:p>
            <a:pPr>
              <a:lnSpc>
                <a:spcPct val="80000"/>
              </a:lnSpc>
            </a:pPr>
            <a:r>
              <a:rPr lang="cy-GB" sz="1800" dirty="0"/>
              <a:t>Ysgrifennwch yr holl nodiadau yn eich </a:t>
            </a:r>
            <a:r>
              <a:rPr lang="cy-GB" sz="1800" dirty="0" err="1"/>
              <a:t>geiriau’ch</a:t>
            </a:r>
            <a:r>
              <a:rPr lang="cy-GB" sz="1800" dirty="0"/>
              <a:t> hun.</a:t>
            </a:r>
          </a:p>
          <a:p>
            <a:pPr>
              <a:lnSpc>
                <a:spcPct val="80000"/>
              </a:lnSpc>
            </a:pPr>
            <a:r>
              <a:rPr lang="cy-GB" sz="1800" dirty="0"/>
              <a:t>Nodwch ble yn union y darllenwyd y wybodaeth a roddwyd yn eich nodiadau.</a:t>
            </a:r>
          </a:p>
          <a:p>
            <a:pPr>
              <a:lnSpc>
                <a:spcPct val="80000"/>
              </a:lnSpc>
            </a:pPr>
            <a:r>
              <a:rPr lang="cy-GB" sz="1800" dirty="0"/>
              <a:t>Yn eich aseiniad, ysgrifennwch o ble y mae syniadau a gwybodaeth yn </a:t>
            </a:r>
            <a:r>
              <a:rPr lang="cy-GB" sz="1800" dirty="0" smtClean="0"/>
              <a:t>deillio</a:t>
            </a:r>
            <a:endParaRPr lang="cy-GB" sz="1800" dirty="0"/>
          </a:p>
          <a:p>
            <a:pPr>
              <a:lnSpc>
                <a:spcPct val="80000"/>
              </a:lnSpc>
            </a:pPr>
            <a:r>
              <a:rPr lang="cy-GB" sz="1800" dirty="0"/>
              <a:t>Cyfeirnodwch eich gwaith</a:t>
            </a:r>
          </a:p>
          <a:p>
            <a:pPr>
              <a:lnSpc>
                <a:spcPct val="80000"/>
              </a:lnSpc>
            </a:pPr>
            <a:r>
              <a:rPr lang="cy-GB" sz="1800" dirty="0"/>
              <a:t>Gwnewch hi’n eglur pan fyddwch yn defnyddio dyfyniad uniongyrchol trwy ddefnyddio dyfynodau, ac ychwanegwch y ffynhonnell at eich rhestr gyfeiriadau (nid yw peidio â gwneud unrhyw un neu ddim ond gwneud un yn dderbyniol)</a:t>
            </a:r>
          </a:p>
          <a:p>
            <a:pPr>
              <a:lnSpc>
                <a:spcPct val="80000"/>
              </a:lnSpc>
            </a:pPr>
            <a:r>
              <a:rPr lang="cy-GB" sz="1800" dirty="0"/>
              <a:t>Lluniwch restr gyfeirnodi gyflawn (yr holl lyfrau a deunyddiau eraill a ddefnyddiwyd gennych).</a:t>
            </a:r>
            <a:r>
              <a:rPr lang="en-GB" sz="800" dirty="0"/>
              <a:t>	</a:t>
            </a:r>
          </a:p>
        </p:txBody>
      </p:sp>
      <p:sp>
        <p:nvSpPr>
          <p:cNvPr id="20483" name="Rectangle 5"/>
          <p:cNvSpPr>
            <a:spLocks noGrp="1" noChangeArrowheads="1"/>
          </p:cNvSpPr>
          <p:nvPr>
            <p:ph type="body" sz="half" idx="2"/>
          </p:nvPr>
        </p:nvSpPr>
        <p:spPr>
          <a:xfrm>
            <a:off x="4643438" y="1628775"/>
            <a:ext cx="3816994" cy="4913313"/>
          </a:xfrm>
        </p:spPr>
        <p:txBody>
          <a:bodyPr/>
          <a:lstStyle/>
          <a:p>
            <a:pPr>
              <a:lnSpc>
                <a:spcPct val="80000"/>
              </a:lnSpc>
            </a:pPr>
            <a:r>
              <a:rPr lang="en-GB" sz="1700" dirty="0" smtClean="0"/>
              <a:t>Write </a:t>
            </a:r>
            <a:r>
              <a:rPr lang="en-GB" sz="1700" dirty="0"/>
              <a:t>all notes in your own words.</a:t>
            </a:r>
          </a:p>
          <a:p>
            <a:pPr>
              <a:lnSpc>
                <a:spcPct val="80000"/>
              </a:lnSpc>
            </a:pPr>
            <a:r>
              <a:rPr lang="en-GB" sz="1700" dirty="0"/>
              <a:t>Note down exactly where you read the information you put in your notes.</a:t>
            </a:r>
          </a:p>
          <a:p>
            <a:pPr>
              <a:lnSpc>
                <a:spcPct val="80000"/>
              </a:lnSpc>
            </a:pPr>
            <a:r>
              <a:rPr lang="en-GB" sz="1700" dirty="0"/>
              <a:t>In your assignment, write out where ideas and information come </a:t>
            </a:r>
            <a:r>
              <a:rPr lang="en-GB" sz="1700" dirty="0" smtClean="0"/>
              <a:t>from</a:t>
            </a:r>
            <a:endParaRPr lang="en-GB" sz="1700" dirty="0"/>
          </a:p>
          <a:p>
            <a:pPr>
              <a:lnSpc>
                <a:spcPct val="80000"/>
              </a:lnSpc>
            </a:pPr>
            <a:r>
              <a:rPr lang="en-GB" sz="1700" dirty="0"/>
              <a:t>Reference your work</a:t>
            </a:r>
          </a:p>
          <a:p>
            <a:pPr>
              <a:lnSpc>
                <a:spcPct val="80000"/>
              </a:lnSpc>
            </a:pPr>
            <a:r>
              <a:rPr lang="en-GB" sz="1700" dirty="0"/>
              <a:t>Make clear when you are using a direct quotation by using quotation marks, and include the source in your list of references (doing none or only one of these is not acceptable)</a:t>
            </a:r>
          </a:p>
          <a:p>
            <a:pPr>
              <a:lnSpc>
                <a:spcPct val="80000"/>
              </a:lnSpc>
            </a:pPr>
            <a:r>
              <a:rPr lang="en-GB" sz="1700" dirty="0"/>
              <a:t>Write a full reference list (all the books and other material you used).			</a:t>
            </a:r>
          </a:p>
          <a:p>
            <a:pPr>
              <a:lnSpc>
                <a:spcPct val="80000"/>
              </a:lnSpc>
              <a:buNone/>
            </a:pPr>
            <a:endParaRPr lang="en-GB" sz="1700" dirty="0"/>
          </a:p>
          <a:p>
            <a:pPr>
              <a:lnSpc>
                <a:spcPct val="80000"/>
              </a:lnSpc>
              <a:buNone/>
            </a:pPr>
            <a:r>
              <a:rPr lang="en-GB" sz="1700" dirty="0"/>
              <a:t>		(Cottrell, 2008, p.128)</a:t>
            </a:r>
          </a:p>
          <a:p>
            <a:pPr eaLnBrk="1" hangingPunct="1">
              <a:lnSpc>
                <a:spcPct val="80000"/>
              </a:lnSpc>
              <a:buFont typeface="Wingdings" pitchFamily="2" charset="2"/>
              <a:buNone/>
            </a:pPr>
            <a:r>
              <a:rPr lang="en-GB" sz="800" dirty="0" smtClean="0"/>
              <a:t>	</a:t>
            </a:r>
          </a:p>
        </p:txBody>
      </p:sp>
    </p:spTree>
    <p:extLst>
      <p:ext uri="{BB962C8B-B14F-4D97-AF65-F5344CB8AC3E}">
        <p14:creationId xmlns:p14="http://schemas.microsoft.com/office/powerpoint/2010/main" val="133984790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normAutofit/>
          </a:bodyPr>
          <a:lstStyle/>
          <a:p>
            <a:r>
              <a:rPr lang="cy-GB" sz="3200" dirty="0">
                <a:solidFill>
                  <a:schemeClr val="accent1"/>
                </a:solidFill>
              </a:rPr>
              <a:t>Sut i osgoi llên-ladrad:</a:t>
            </a:r>
            <a:r>
              <a:rPr lang="cy-GB" sz="3200" dirty="0"/>
              <a:t/>
            </a:r>
            <a:br>
              <a:rPr lang="cy-GB" sz="3200" dirty="0"/>
            </a:br>
            <a:r>
              <a:rPr lang="cy-GB" sz="3200" dirty="0"/>
              <a:t>H</a:t>
            </a:r>
            <a:r>
              <a:rPr lang="en-GB" sz="3200" dirty="0"/>
              <a:t>ow to avoid plagiarism</a:t>
            </a:r>
            <a:r>
              <a:rPr lang="en-GB" sz="3200" dirty="0" smtClean="0"/>
              <a:t>:</a:t>
            </a:r>
            <a:endParaRPr lang="cy-GB" sz="3200" dirty="0" smtClean="0"/>
          </a:p>
        </p:txBody>
      </p:sp>
      <p:sp>
        <p:nvSpPr>
          <p:cNvPr id="21506" name="Rectangle 4"/>
          <p:cNvSpPr>
            <a:spLocks noGrp="1" noChangeArrowheads="1"/>
          </p:cNvSpPr>
          <p:nvPr>
            <p:ph type="body" sz="half" idx="1"/>
          </p:nvPr>
        </p:nvSpPr>
        <p:spPr>
          <a:xfrm>
            <a:off x="971550" y="1557338"/>
            <a:ext cx="3978275" cy="4824412"/>
          </a:xfrm>
        </p:spPr>
        <p:txBody>
          <a:bodyPr>
            <a:normAutofit lnSpcReduction="10000"/>
          </a:bodyPr>
          <a:lstStyle/>
          <a:p>
            <a:pPr>
              <a:lnSpc>
                <a:spcPct val="80000"/>
              </a:lnSpc>
            </a:pPr>
            <a:r>
              <a:rPr lang="cy-GB" sz="2000" dirty="0" smtClean="0"/>
              <a:t>Wrth </a:t>
            </a:r>
            <a:r>
              <a:rPr lang="cy-GB" sz="2000" dirty="0"/>
              <a:t>ddefnyddio deunydd ar y rhyngrwyd, gwnewch nodyn o’r ffynhonnell (awdur, teitl, URL ac ati) a’r dyddiad y darllenwyd y dudalen</a:t>
            </a:r>
          </a:p>
          <a:p>
            <a:pPr>
              <a:lnSpc>
                <a:spcPct val="80000"/>
              </a:lnSpc>
            </a:pPr>
            <a:r>
              <a:rPr lang="cy-GB" sz="2000" dirty="0"/>
              <a:t>Peidiwch â defnyddio gwaith rhywun arall a rhyw fân newidiadau cosmetig yn unig, er enghraifft defnyddio ‘cryf’ yn lle ‘cadarn’ neu newid trefn brawddeg </a:t>
            </a:r>
          </a:p>
          <a:p>
            <a:pPr>
              <a:lnSpc>
                <a:spcPct val="80000"/>
              </a:lnSpc>
            </a:pPr>
            <a:r>
              <a:rPr lang="cy-GB" sz="2000" dirty="0"/>
              <a:t>Wrth aralleirio, defnyddiwch eiriau neu ffurf brawddeg sy’n wahanol i’r gwaith gwreiddiol gan gydnabod y ffynhonnell trwy ddyfyniad yn y testun yn union ar ôl yr aralleiriad</a:t>
            </a:r>
            <a:r>
              <a:rPr lang="en-GB" sz="2000" dirty="0"/>
              <a:t>.</a:t>
            </a:r>
          </a:p>
          <a:p>
            <a:pPr>
              <a:lnSpc>
                <a:spcPct val="80000"/>
              </a:lnSpc>
            </a:pPr>
            <a:endParaRPr lang="en-GB" sz="2000" dirty="0"/>
          </a:p>
          <a:p>
            <a:pPr algn="r">
              <a:lnSpc>
                <a:spcPct val="80000"/>
              </a:lnSpc>
              <a:buNone/>
            </a:pPr>
            <a:r>
              <a:rPr lang="en-GB" sz="1400" dirty="0"/>
              <a:t>(Pears &amp; Shields, 2010)</a:t>
            </a:r>
          </a:p>
          <a:p>
            <a:pPr>
              <a:lnSpc>
                <a:spcPct val="80000"/>
              </a:lnSpc>
            </a:pPr>
            <a:endParaRPr lang="en-US" sz="1050" dirty="0"/>
          </a:p>
          <a:p>
            <a:pPr eaLnBrk="1" hangingPunct="1">
              <a:lnSpc>
                <a:spcPct val="80000"/>
              </a:lnSpc>
            </a:pPr>
            <a:endParaRPr lang="en-GB" sz="1900" dirty="0" smtClean="0"/>
          </a:p>
        </p:txBody>
      </p:sp>
      <p:sp>
        <p:nvSpPr>
          <p:cNvPr id="21507" name="Rectangle 5"/>
          <p:cNvSpPr>
            <a:spLocks noGrp="1" noChangeArrowheads="1"/>
          </p:cNvSpPr>
          <p:nvPr>
            <p:ph type="body" sz="half" idx="2"/>
          </p:nvPr>
        </p:nvSpPr>
        <p:spPr>
          <a:xfrm>
            <a:off x="4859339" y="1628775"/>
            <a:ext cx="3889126" cy="4313238"/>
          </a:xfrm>
        </p:spPr>
        <p:txBody>
          <a:bodyPr>
            <a:normAutofit fontScale="92500" lnSpcReduction="10000"/>
          </a:bodyPr>
          <a:lstStyle/>
          <a:p>
            <a:pPr>
              <a:lnSpc>
                <a:spcPct val="80000"/>
              </a:lnSpc>
            </a:pPr>
            <a:r>
              <a:rPr lang="en-GB" sz="2000" dirty="0"/>
              <a:t>When using material on the internet, make a note of the source (author, title, URL and so on) and the date that you accessed the page</a:t>
            </a:r>
          </a:p>
          <a:p>
            <a:pPr>
              <a:lnSpc>
                <a:spcPct val="80000"/>
              </a:lnSpc>
            </a:pPr>
            <a:r>
              <a:rPr lang="en-GB" sz="2000" dirty="0"/>
              <a:t>Avoid using someone else’s work with only minor cosmetic changes, for example using ‘strong’ for ‘robust’ or changing a sentence around</a:t>
            </a:r>
          </a:p>
          <a:p>
            <a:pPr>
              <a:lnSpc>
                <a:spcPct val="80000"/>
              </a:lnSpc>
            </a:pPr>
            <a:r>
              <a:rPr lang="en-GB" sz="2000" dirty="0"/>
              <a:t>When paraphrasing, use words or a sentence structure different from the original work and acknowledge the source through in-text citation immediately following the paraphrase</a:t>
            </a:r>
            <a:r>
              <a:rPr lang="en-GB" sz="2000" dirty="0" smtClean="0"/>
              <a:t>.</a:t>
            </a:r>
          </a:p>
          <a:p>
            <a:pPr marL="0" indent="0" algn="r">
              <a:lnSpc>
                <a:spcPct val="80000"/>
              </a:lnSpc>
              <a:buNone/>
            </a:pPr>
            <a:r>
              <a:rPr lang="en-GB" sz="1400" dirty="0" smtClean="0"/>
              <a:t>(</a:t>
            </a:r>
            <a:r>
              <a:rPr lang="en-GB" sz="1400" dirty="0"/>
              <a:t>Pears &amp; Shields, 2010)</a:t>
            </a:r>
          </a:p>
          <a:p>
            <a:pPr marL="0" indent="0">
              <a:lnSpc>
                <a:spcPct val="80000"/>
              </a:lnSpc>
              <a:buNone/>
            </a:pPr>
            <a:endParaRPr lang="en-GB" sz="2000" dirty="0"/>
          </a:p>
          <a:p>
            <a:pPr>
              <a:lnSpc>
                <a:spcPct val="80000"/>
              </a:lnSpc>
            </a:pPr>
            <a:endParaRPr lang="en-GB" sz="1000" dirty="0" smtClean="0"/>
          </a:p>
          <a:p>
            <a:pPr eaLnBrk="1" hangingPunct="1">
              <a:lnSpc>
                <a:spcPct val="80000"/>
              </a:lnSpc>
            </a:pPr>
            <a:endParaRPr lang="en-US" sz="1000" dirty="0" smtClean="0"/>
          </a:p>
        </p:txBody>
      </p:sp>
    </p:spTree>
    <p:extLst>
      <p:ext uri="{BB962C8B-B14F-4D97-AF65-F5344CB8AC3E}">
        <p14:creationId xmlns:p14="http://schemas.microsoft.com/office/powerpoint/2010/main" val="145440230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4"/>
          <p:cNvSpPr>
            <a:spLocks noGrp="1" noChangeArrowheads="1"/>
          </p:cNvSpPr>
          <p:nvPr>
            <p:ph type="title"/>
          </p:nvPr>
        </p:nvSpPr>
        <p:spPr/>
        <p:txBody>
          <a:bodyPr/>
          <a:lstStyle/>
          <a:p>
            <a:r>
              <a:rPr lang="cy-GB" sz="3200" dirty="0">
                <a:solidFill>
                  <a:schemeClr val="accent1"/>
                </a:solidFill>
              </a:rPr>
              <a:t>Sut i osgoi llên-ladrad:</a:t>
            </a:r>
            <a:r>
              <a:rPr lang="cy-GB" sz="3200" dirty="0"/>
              <a:t/>
            </a:r>
            <a:br>
              <a:rPr lang="cy-GB" sz="3200" dirty="0"/>
            </a:br>
            <a:r>
              <a:rPr lang="cy-GB" sz="3200" dirty="0"/>
              <a:t>H</a:t>
            </a:r>
            <a:r>
              <a:rPr lang="en-GB" sz="3200" dirty="0"/>
              <a:t>ow to avoid plagiarism:</a:t>
            </a:r>
            <a:endParaRPr lang="cy-GB" sz="3200" b="1" dirty="0" smtClean="0"/>
          </a:p>
        </p:txBody>
      </p:sp>
      <p:sp>
        <p:nvSpPr>
          <p:cNvPr id="23554" name="Rectangle 5"/>
          <p:cNvSpPr>
            <a:spLocks noGrp="1" noChangeArrowheads="1"/>
          </p:cNvSpPr>
          <p:nvPr>
            <p:ph type="body" sz="half" idx="1"/>
          </p:nvPr>
        </p:nvSpPr>
        <p:spPr>
          <a:xfrm>
            <a:off x="539552" y="1827213"/>
            <a:ext cx="4122737" cy="4697412"/>
          </a:xfrm>
        </p:spPr>
        <p:txBody>
          <a:bodyPr>
            <a:normAutofit/>
          </a:bodyPr>
          <a:lstStyle/>
          <a:p>
            <a:pPr eaLnBrk="1" hangingPunct="1">
              <a:lnSpc>
                <a:spcPct val="90000"/>
              </a:lnSpc>
            </a:pPr>
            <a:r>
              <a:rPr lang="cy-GB" sz="1700" dirty="0" smtClean="0"/>
              <a:t>Efallai </a:t>
            </a:r>
            <a:r>
              <a:rPr lang="cy-GB" sz="1700" dirty="0"/>
              <a:t>fel myfyriwr dim ond newydd ddechrau astudio pwnc penodol ydych chi ac felly gwybodaeth newydd yw’r deunydd yr ydych yn ei ddarllen.</a:t>
            </a:r>
          </a:p>
          <a:p>
            <a:pPr>
              <a:lnSpc>
                <a:spcPct val="80000"/>
              </a:lnSpc>
            </a:pPr>
            <a:r>
              <a:rPr lang="cy-GB" sz="1700" dirty="0"/>
              <a:t>Holwch y cwestiynau canlynol i chi eich </a:t>
            </a:r>
            <a:r>
              <a:rPr lang="cy-GB" sz="1700" dirty="0" smtClean="0"/>
              <a:t>hun</a:t>
            </a:r>
          </a:p>
          <a:p>
            <a:pPr lvl="1">
              <a:lnSpc>
                <a:spcPct val="80000"/>
              </a:lnSpc>
            </a:pPr>
            <a:r>
              <a:rPr lang="cy-GB" sz="1400" dirty="0" smtClean="0"/>
              <a:t>A </a:t>
            </a:r>
            <a:r>
              <a:rPr lang="cy-GB" sz="1400" dirty="0"/>
              <a:t>oeddwn i’n gwybod am y wybodaeth hon cyn i mi ddechrau ar fy </a:t>
            </a:r>
            <a:r>
              <a:rPr lang="cy-GB" sz="1400" dirty="0" smtClean="0"/>
              <a:t>nghwrs?</a:t>
            </a:r>
          </a:p>
          <a:p>
            <a:pPr lvl="1">
              <a:lnSpc>
                <a:spcPct val="80000"/>
              </a:lnSpc>
            </a:pPr>
            <a:r>
              <a:rPr lang="cy-GB" sz="1400" dirty="0" smtClean="0"/>
              <a:t>Ai </a:t>
            </a:r>
            <a:r>
              <a:rPr lang="cy-GB" sz="1400" dirty="0"/>
              <a:t>o’m pen i y daeth y wybodaeth hon/syniad </a:t>
            </a:r>
            <a:r>
              <a:rPr lang="cy-GB" sz="1400" dirty="0" smtClean="0"/>
              <a:t>hwn?</a:t>
            </a:r>
          </a:p>
          <a:p>
            <a:pPr>
              <a:lnSpc>
                <a:spcPct val="80000"/>
              </a:lnSpc>
            </a:pPr>
            <a:r>
              <a:rPr lang="cy-GB" sz="1700" dirty="0" smtClean="0"/>
              <a:t>Os ‘na’/‘nage</a:t>
            </a:r>
            <a:r>
              <a:rPr lang="cy-GB" sz="1700" dirty="0"/>
              <a:t>’ yw’r ateb i’r naill gwestiwn neu’r llall neu’r ddau, wedyn nid yw’r wybodaeth yn wybodaeth gyffredinol i chi ac yn yr achosion hyn mae angen i chi ddyfynnu eich ffynhonnell (ffynonellau).</a:t>
            </a:r>
          </a:p>
          <a:p>
            <a:pPr lvl="1" eaLnBrk="1" hangingPunct="1">
              <a:lnSpc>
                <a:spcPct val="90000"/>
              </a:lnSpc>
            </a:pPr>
            <a:endParaRPr lang="en-GB" sz="1700" dirty="0" smtClean="0"/>
          </a:p>
        </p:txBody>
      </p:sp>
      <p:sp>
        <p:nvSpPr>
          <p:cNvPr id="23555" name="Rectangle 6"/>
          <p:cNvSpPr>
            <a:spLocks noGrp="1" noChangeArrowheads="1"/>
          </p:cNvSpPr>
          <p:nvPr>
            <p:ph type="body" sz="half" idx="2"/>
          </p:nvPr>
        </p:nvSpPr>
        <p:spPr>
          <a:xfrm>
            <a:off x="4500563" y="1827212"/>
            <a:ext cx="4103885" cy="4626123"/>
          </a:xfrm>
        </p:spPr>
        <p:txBody>
          <a:bodyPr>
            <a:normAutofit/>
          </a:bodyPr>
          <a:lstStyle/>
          <a:p>
            <a:pPr>
              <a:lnSpc>
                <a:spcPct val="90000"/>
              </a:lnSpc>
            </a:pPr>
            <a:r>
              <a:rPr lang="en-GB" sz="1900" dirty="0"/>
              <a:t>As a student you may only have just started to study a particular subject so the material you are reading is new information to you.</a:t>
            </a:r>
          </a:p>
          <a:p>
            <a:pPr>
              <a:lnSpc>
                <a:spcPct val="90000"/>
              </a:lnSpc>
            </a:pPr>
            <a:r>
              <a:rPr lang="en-GB" sz="1900" dirty="0"/>
              <a:t>Ask yourself the following </a:t>
            </a:r>
            <a:r>
              <a:rPr lang="en-GB" sz="1900" dirty="0" smtClean="0"/>
              <a:t>questions</a:t>
            </a:r>
          </a:p>
          <a:p>
            <a:pPr lvl="1">
              <a:lnSpc>
                <a:spcPct val="90000"/>
              </a:lnSpc>
            </a:pPr>
            <a:r>
              <a:rPr lang="en-GB" sz="1400" dirty="0" smtClean="0"/>
              <a:t>Did </a:t>
            </a:r>
            <a:r>
              <a:rPr lang="en-GB" sz="1400" dirty="0"/>
              <a:t>I know this information before I started my </a:t>
            </a:r>
            <a:r>
              <a:rPr lang="en-GB" sz="1400" dirty="0" smtClean="0"/>
              <a:t>course?</a:t>
            </a:r>
          </a:p>
          <a:p>
            <a:pPr lvl="1">
              <a:lnSpc>
                <a:spcPct val="90000"/>
              </a:lnSpc>
            </a:pPr>
            <a:r>
              <a:rPr lang="en-GB" sz="1400" dirty="0" smtClean="0"/>
              <a:t>Did </a:t>
            </a:r>
            <a:r>
              <a:rPr lang="en-GB" sz="1400" dirty="0"/>
              <a:t>this information/idea come from my own brain?</a:t>
            </a:r>
          </a:p>
          <a:p>
            <a:pPr>
              <a:lnSpc>
                <a:spcPct val="80000"/>
              </a:lnSpc>
            </a:pPr>
            <a:r>
              <a:rPr lang="en-GB" sz="1700" dirty="0"/>
              <a:t>If the answer to either or both is ‘no’, then the information is not common knowledge to you and in these cases you need to cite and reference your source(s).</a:t>
            </a:r>
            <a:r>
              <a:rPr lang="cy-GB" sz="1700" dirty="0"/>
              <a:t> </a:t>
            </a:r>
            <a:endParaRPr lang="cy-GB" sz="1800" dirty="0" smtClean="0"/>
          </a:p>
        </p:txBody>
      </p:sp>
    </p:spTree>
    <p:extLst>
      <p:ext uri="{BB962C8B-B14F-4D97-AF65-F5344CB8AC3E}">
        <p14:creationId xmlns:p14="http://schemas.microsoft.com/office/powerpoint/2010/main" val="298185701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p:cNvSpPr>
            <a:spLocks noGrp="1"/>
          </p:cNvSpPr>
          <p:nvPr>
            <p:ph type="title"/>
          </p:nvPr>
        </p:nvSpPr>
        <p:spPr/>
        <p:txBody>
          <a:bodyPr/>
          <a:lstStyle/>
          <a:p>
            <a:r>
              <a:rPr lang="cy-GB" dirty="0" smtClean="0">
                <a:solidFill>
                  <a:schemeClr val="accent1"/>
                </a:solidFill>
              </a:rPr>
              <a:t>Hunan lên-ladrad</a:t>
            </a:r>
            <a:r>
              <a:rPr lang="cy-GB" dirty="0" smtClean="0"/>
              <a:t/>
            </a:r>
            <a:br>
              <a:rPr lang="cy-GB" dirty="0" smtClean="0"/>
            </a:br>
            <a:r>
              <a:rPr lang="en-GB" dirty="0" smtClean="0"/>
              <a:t>Self </a:t>
            </a:r>
            <a:r>
              <a:rPr lang="en-GB" dirty="0"/>
              <a:t>plagiarism </a:t>
            </a:r>
            <a:endParaRPr lang="en-GB" dirty="0" smtClean="0"/>
          </a:p>
        </p:txBody>
      </p:sp>
      <p:sp>
        <p:nvSpPr>
          <p:cNvPr id="24578" name="Content Placeholder 2"/>
          <p:cNvSpPr>
            <a:spLocks noGrp="1"/>
          </p:cNvSpPr>
          <p:nvPr>
            <p:ph sz="half" idx="1"/>
          </p:nvPr>
        </p:nvSpPr>
        <p:spPr/>
        <p:txBody>
          <a:bodyPr>
            <a:normAutofit fontScale="92500" lnSpcReduction="20000"/>
          </a:bodyPr>
          <a:lstStyle/>
          <a:p>
            <a:pPr eaLnBrk="1" hangingPunct="1">
              <a:spcBef>
                <a:spcPct val="50000"/>
              </a:spcBef>
              <a:buFontTx/>
              <a:buChar char="•"/>
            </a:pPr>
            <a:r>
              <a:rPr lang="cy-GB" dirty="0" smtClean="0"/>
              <a:t>Mae’n </a:t>
            </a:r>
            <a:r>
              <a:rPr lang="cy-GB" dirty="0"/>
              <a:t>amlwg o’r teitl beth a olygir hunan lên-ladrad – mae’n golygu ailddefnyddio darnau o waith blaenorol yr awdur mewn aseiniadau eraill </a:t>
            </a:r>
          </a:p>
          <a:p>
            <a:pPr>
              <a:spcBef>
                <a:spcPct val="50000"/>
              </a:spcBef>
              <a:buFontTx/>
              <a:buChar char="•"/>
            </a:pPr>
            <a:r>
              <a:rPr lang="cy-GB" dirty="0"/>
              <a:t>Ystyrir mai llên-ladrad yw hyn ac ymdrinnir ag ef felly</a:t>
            </a:r>
          </a:p>
          <a:p>
            <a:pPr>
              <a:spcBef>
                <a:spcPct val="50000"/>
              </a:spcBef>
              <a:buFontTx/>
              <a:buChar char="•"/>
            </a:pPr>
            <a:r>
              <a:rPr lang="cy-GB" dirty="0"/>
              <a:t> Edrychwch ar eich copi o ‘Reoliadau’r Brifysgol – Canllaw i Fyfyrwyr Israddedig’</a:t>
            </a:r>
            <a:endParaRPr lang="en-GB" dirty="0"/>
          </a:p>
          <a:p>
            <a:pPr eaLnBrk="1" hangingPunct="1">
              <a:spcBef>
                <a:spcPct val="50000"/>
              </a:spcBef>
              <a:buFontTx/>
              <a:buChar char="•"/>
            </a:pPr>
            <a:endParaRPr lang="en-GB" dirty="0" smtClean="0"/>
          </a:p>
        </p:txBody>
      </p:sp>
      <p:sp>
        <p:nvSpPr>
          <p:cNvPr id="24579" name="Content Placeholder 3"/>
          <p:cNvSpPr>
            <a:spLocks noGrp="1"/>
          </p:cNvSpPr>
          <p:nvPr>
            <p:ph sz="half" idx="2"/>
          </p:nvPr>
        </p:nvSpPr>
        <p:spPr/>
        <p:txBody>
          <a:bodyPr>
            <a:normAutofit fontScale="92500" lnSpcReduction="20000"/>
          </a:bodyPr>
          <a:lstStyle/>
          <a:p>
            <a:pPr>
              <a:spcBef>
                <a:spcPct val="50000"/>
              </a:spcBef>
              <a:buFontTx/>
              <a:buChar char="•"/>
            </a:pPr>
            <a:r>
              <a:rPr lang="en-GB" dirty="0"/>
              <a:t>Self-plagiarism does exactly what it says on the tin – it means reusing parts of the author’s previous work in other assignments </a:t>
            </a:r>
          </a:p>
          <a:p>
            <a:pPr>
              <a:spcBef>
                <a:spcPct val="50000"/>
              </a:spcBef>
              <a:buFontTx/>
              <a:buChar char="•"/>
            </a:pPr>
            <a:r>
              <a:rPr lang="en-GB" dirty="0"/>
              <a:t>It is regarded as plagiarism and will be treated as such</a:t>
            </a:r>
          </a:p>
          <a:p>
            <a:pPr>
              <a:spcBef>
                <a:spcPct val="50000"/>
              </a:spcBef>
              <a:buFontTx/>
              <a:buChar char="•"/>
            </a:pPr>
            <a:r>
              <a:rPr lang="en-GB" dirty="0"/>
              <a:t>Please refer to your copy of the ‘University Regulations Undergraduate Student Guide’</a:t>
            </a:r>
            <a:r>
              <a:rPr lang="cy-GB" dirty="0"/>
              <a:t> </a:t>
            </a:r>
            <a:endParaRPr lang="en-GB" dirty="0" smtClean="0"/>
          </a:p>
        </p:txBody>
      </p:sp>
    </p:spTree>
    <p:extLst>
      <p:ext uri="{BB962C8B-B14F-4D97-AF65-F5344CB8AC3E}">
        <p14:creationId xmlns:p14="http://schemas.microsoft.com/office/powerpoint/2010/main" val="356992673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a:xfrm>
            <a:off x="457200" y="274638"/>
            <a:ext cx="8147248" cy="1143000"/>
          </a:xfrm>
        </p:spPr>
        <p:txBody>
          <a:bodyPr>
            <a:normAutofit fontScale="90000"/>
          </a:bodyPr>
          <a:lstStyle/>
          <a:p>
            <a:pPr eaLnBrk="1" hangingPunct="1"/>
            <a:r>
              <a:rPr lang="en-GB" sz="3600" dirty="0" err="1" smtClean="0">
                <a:solidFill>
                  <a:schemeClr val="accent1"/>
                </a:solidFill>
              </a:rPr>
              <a:t>Gwybodaeth</a:t>
            </a:r>
            <a:r>
              <a:rPr lang="en-GB" sz="3600" dirty="0" smtClean="0">
                <a:solidFill>
                  <a:schemeClr val="accent1"/>
                </a:solidFill>
              </a:rPr>
              <a:t> am </a:t>
            </a:r>
            <a:r>
              <a:rPr lang="en-GB" sz="3600" dirty="0" err="1" smtClean="0">
                <a:solidFill>
                  <a:schemeClr val="accent1"/>
                </a:solidFill>
              </a:rPr>
              <a:t>eich</a:t>
            </a:r>
            <a:r>
              <a:rPr lang="en-GB" sz="3600" dirty="0" smtClean="0">
                <a:solidFill>
                  <a:schemeClr val="accent1"/>
                </a:solidFill>
              </a:rPr>
              <a:t> </a:t>
            </a:r>
            <a:r>
              <a:rPr lang="en-GB" sz="3600" dirty="0" err="1" smtClean="0">
                <a:solidFill>
                  <a:schemeClr val="accent1"/>
                </a:solidFill>
              </a:rPr>
              <a:t>pwnc</a:t>
            </a:r>
            <a:r>
              <a:rPr lang="en-GB" sz="3600" dirty="0" smtClean="0">
                <a:solidFill>
                  <a:schemeClr val="accent1"/>
                </a:solidFill>
              </a:rPr>
              <a:t> </a:t>
            </a:r>
            <a:r>
              <a:rPr lang="en-GB" sz="3600" dirty="0" err="1" smtClean="0">
                <a:solidFill>
                  <a:schemeClr val="accent1"/>
                </a:solidFill>
              </a:rPr>
              <a:t>mor</a:t>
            </a:r>
            <a:r>
              <a:rPr lang="en-GB" sz="3600" dirty="0" smtClean="0">
                <a:solidFill>
                  <a:schemeClr val="accent1"/>
                </a:solidFill>
              </a:rPr>
              <a:t> belled…</a:t>
            </a:r>
            <a:br>
              <a:rPr lang="en-GB" sz="3600" dirty="0" smtClean="0">
                <a:solidFill>
                  <a:schemeClr val="accent1"/>
                </a:solidFill>
              </a:rPr>
            </a:br>
            <a:r>
              <a:rPr lang="en-GB" sz="3600" dirty="0" smtClean="0"/>
              <a:t>subject knowledge so far…</a:t>
            </a:r>
            <a:endParaRPr lang="en-GB" sz="3600" dirty="0" smtClean="0"/>
          </a:p>
        </p:txBody>
      </p:sp>
      <p:sp>
        <p:nvSpPr>
          <p:cNvPr id="25602" name="Rectangle 4"/>
          <p:cNvSpPr>
            <a:spLocks noGrp="1" noChangeArrowheads="1"/>
          </p:cNvSpPr>
          <p:nvPr>
            <p:ph sz="quarter" idx="1"/>
          </p:nvPr>
        </p:nvSpPr>
        <p:spPr/>
        <p:txBody>
          <a:bodyPr/>
          <a:lstStyle/>
          <a:p>
            <a:r>
              <a:rPr lang="en-GB" dirty="0"/>
              <a:t>Beth </a:t>
            </a:r>
            <a:r>
              <a:rPr lang="cy-GB" dirty="0" smtClean="0"/>
              <a:t>ydych </a:t>
            </a:r>
            <a:r>
              <a:rPr lang="cy-GB" dirty="0"/>
              <a:t>yn ei wybod am waith </a:t>
            </a:r>
            <a:r>
              <a:rPr lang="cy-GB" dirty="0" smtClean="0"/>
              <a:t>ieuenctid/astudiaethau addysg: cynradd</a:t>
            </a:r>
            <a:r>
              <a:rPr lang="en-GB" dirty="0" smtClean="0"/>
              <a:t>?</a:t>
            </a:r>
            <a:endParaRPr lang="en-GB" dirty="0"/>
          </a:p>
          <a:p>
            <a:pPr lvl="1"/>
            <a:r>
              <a:rPr lang="cy-GB" dirty="0" smtClean="0"/>
              <a:t>Sut ydych yn gwybod?</a:t>
            </a:r>
            <a:endParaRPr lang="cy-GB" dirty="0" smtClean="0"/>
          </a:p>
        </p:txBody>
      </p:sp>
      <p:sp>
        <p:nvSpPr>
          <p:cNvPr id="2" name="Content Placeholder 1"/>
          <p:cNvSpPr>
            <a:spLocks noGrp="1"/>
          </p:cNvSpPr>
          <p:nvPr>
            <p:ph sz="quarter" idx="2"/>
          </p:nvPr>
        </p:nvSpPr>
        <p:spPr/>
        <p:txBody>
          <a:bodyPr/>
          <a:lstStyle/>
          <a:p>
            <a:r>
              <a:rPr lang="en-GB" dirty="0" smtClean="0"/>
              <a:t>What do you know about youth work/education studies: primary?</a:t>
            </a:r>
          </a:p>
          <a:p>
            <a:pPr lvl="1"/>
            <a:r>
              <a:rPr lang="en-GB" dirty="0" smtClean="0"/>
              <a:t>How </a:t>
            </a:r>
            <a:r>
              <a:rPr lang="en-GB" dirty="0"/>
              <a:t>do </a:t>
            </a:r>
            <a:r>
              <a:rPr lang="en-GB" dirty="0" smtClean="0"/>
              <a:t>you </a:t>
            </a:r>
            <a:r>
              <a:rPr lang="en-GB" dirty="0"/>
              <a:t>know?</a:t>
            </a:r>
          </a:p>
          <a:p>
            <a:pPr marL="0" indent="0">
              <a:buNone/>
            </a:pPr>
            <a:endParaRPr lang="en-GB" dirty="0"/>
          </a:p>
        </p:txBody>
      </p:sp>
    </p:spTree>
    <p:extLst>
      <p:ext uri="{BB962C8B-B14F-4D97-AF65-F5344CB8AC3E}">
        <p14:creationId xmlns:p14="http://schemas.microsoft.com/office/powerpoint/2010/main" val="3398215393"/>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59632" y="1412776"/>
            <a:ext cx="6324600" cy="3429000"/>
          </a:xfrm>
        </p:spPr>
      </p:pic>
    </p:spTree>
    <p:extLst>
      <p:ext uri="{BB962C8B-B14F-4D97-AF65-F5344CB8AC3E}">
        <p14:creationId xmlns:p14="http://schemas.microsoft.com/office/powerpoint/2010/main" val="46561963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dirty="0" err="1">
                <a:solidFill>
                  <a:schemeClr val="bg2"/>
                </a:solidFill>
              </a:rPr>
              <a:t>Llyfryddiaeth</a:t>
            </a:r>
            <a:r>
              <a:rPr lang="en-GB">
                <a:solidFill>
                  <a:schemeClr val="bg2"/>
                </a:solidFill>
              </a:rPr>
              <a:t/>
            </a:r>
            <a:br>
              <a:rPr lang="en-GB">
                <a:solidFill>
                  <a:schemeClr val="bg2"/>
                </a:solidFill>
              </a:rPr>
            </a:br>
            <a:r>
              <a:rPr lang="en-GB">
                <a:solidFill>
                  <a:schemeClr val="tx1"/>
                </a:solidFill>
              </a:rPr>
              <a:t>Bibliography</a:t>
            </a:r>
            <a:endParaRPr lang="en-GB" dirty="0">
              <a:solidFill>
                <a:schemeClr val="bg2"/>
              </a:solidFill>
            </a:endParaRPr>
          </a:p>
        </p:txBody>
      </p:sp>
      <p:sp>
        <p:nvSpPr>
          <p:cNvPr id="8" name="Content Placeholder 7"/>
          <p:cNvSpPr>
            <a:spLocks noGrp="1"/>
          </p:cNvSpPr>
          <p:nvPr>
            <p:ph idx="1"/>
          </p:nvPr>
        </p:nvSpPr>
        <p:spPr/>
        <p:txBody>
          <a:bodyPr>
            <a:normAutofit fontScale="92500" lnSpcReduction="10000"/>
          </a:bodyPr>
          <a:lstStyle/>
          <a:p>
            <a:pPr marL="365760" lvl="0" indent="-256032">
              <a:spcBef>
                <a:spcPts val="400"/>
              </a:spcBef>
              <a:buClr>
                <a:srgbClr val="2DA2BF"/>
              </a:buClr>
              <a:buSzPct val="68000"/>
              <a:buFont typeface="Wingdings 3"/>
              <a:buChar char=""/>
              <a:defRPr/>
            </a:pPr>
            <a:r>
              <a:rPr lang="en-US" sz="2000" dirty="0" err="1">
                <a:solidFill>
                  <a:prstClr val="black"/>
                </a:solidFill>
                <a:latin typeface="Arial" panose="020B0604020202020204" pitchFamily="34" charset="0"/>
                <a:cs typeface="Arial" panose="020B0604020202020204" pitchFamily="34" charset="0"/>
              </a:rPr>
              <a:t>Crème,P</a:t>
            </a:r>
            <a:r>
              <a:rPr lang="en-US" sz="2000" dirty="0">
                <a:solidFill>
                  <a:prstClr val="black"/>
                </a:solidFill>
                <a:latin typeface="Arial" panose="020B0604020202020204" pitchFamily="34" charset="0"/>
                <a:cs typeface="Arial" panose="020B0604020202020204" pitchFamily="34" charset="0"/>
              </a:rPr>
              <a:t> &amp; </a:t>
            </a:r>
            <a:r>
              <a:rPr lang="en-US" sz="2000" dirty="0" err="1">
                <a:solidFill>
                  <a:prstClr val="black"/>
                </a:solidFill>
                <a:latin typeface="Arial" panose="020B0604020202020204" pitchFamily="34" charset="0"/>
                <a:cs typeface="Arial" panose="020B0604020202020204" pitchFamily="34" charset="0"/>
              </a:rPr>
              <a:t>Lea,R</a:t>
            </a:r>
            <a:r>
              <a:rPr lang="en-US" sz="2000" dirty="0">
                <a:solidFill>
                  <a:prstClr val="black"/>
                </a:solidFill>
                <a:latin typeface="Arial" panose="020B0604020202020204" pitchFamily="34" charset="0"/>
                <a:cs typeface="Arial" panose="020B0604020202020204" pitchFamily="34" charset="0"/>
              </a:rPr>
              <a:t> ( 2003) </a:t>
            </a:r>
            <a:r>
              <a:rPr lang="en-US" sz="2000" i="1" dirty="0">
                <a:solidFill>
                  <a:prstClr val="black"/>
                </a:solidFill>
                <a:latin typeface="Arial" panose="020B0604020202020204" pitchFamily="34" charset="0"/>
                <a:cs typeface="Arial" panose="020B0604020202020204" pitchFamily="34" charset="0"/>
              </a:rPr>
              <a:t>Writing at University – a Guide for Students.</a:t>
            </a:r>
            <a:r>
              <a:rPr lang="en-US" sz="2000" dirty="0">
                <a:solidFill>
                  <a:prstClr val="black"/>
                </a:solidFill>
                <a:latin typeface="Arial" panose="020B0604020202020204" pitchFamily="34" charset="0"/>
                <a:cs typeface="Arial" panose="020B0604020202020204" pitchFamily="34" charset="0"/>
              </a:rPr>
              <a:t> Maidenhead: Open University Press.</a:t>
            </a:r>
          </a:p>
          <a:p>
            <a:pPr marL="365760" lvl="0" indent="-256032">
              <a:spcBef>
                <a:spcPts val="400"/>
              </a:spcBef>
              <a:buClr>
                <a:srgbClr val="2DA2BF"/>
              </a:buClr>
              <a:buSzPct val="68000"/>
              <a:buFont typeface="Wingdings 3"/>
              <a:buChar char=""/>
              <a:defRPr/>
            </a:pPr>
            <a:r>
              <a:rPr lang="en-US" sz="2000" dirty="0">
                <a:solidFill>
                  <a:prstClr val="black"/>
                </a:solidFill>
                <a:latin typeface="Arial" panose="020B0604020202020204" pitchFamily="34" charset="0"/>
                <a:cs typeface="Arial" panose="020B0604020202020204" pitchFamily="34" charset="0"/>
              </a:rPr>
              <a:t>Lancashire University (2008) </a:t>
            </a:r>
            <a:r>
              <a:rPr lang="en-US" sz="2000" i="1" dirty="0">
                <a:solidFill>
                  <a:prstClr val="black"/>
                </a:solidFill>
                <a:latin typeface="Arial" panose="020B0604020202020204" pitchFamily="34" charset="0"/>
                <a:cs typeface="Arial" panose="020B0604020202020204" pitchFamily="34" charset="0"/>
              </a:rPr>
              <a:t>Referencing: Effective Learning</a:t>
            </a:r>
            <a:r>
              <a:rPr lang="en-US" sz="2000" dirty="0">
                <a:solidFill>
                  <a:prstClr val="black"/>
                </a:solidFill>
                <a:latin typeface="Arial" panose="020B0604020202020204" pitchFamily="34" charset="0"/>
                <a:cs typeface="Arial" panose="020B0604020202020204" pitchFamily="34" charset="0"/>
              </a:rPr>
              <a:t>. Available at </a:t>
            </a:r>
            <a:r>
              <a:rPr lang="en-US" sz="2000" dirty="0">
                <a:solidFill>
                  <a:prstClr val="black"/>
                </a:solidFill>
                <a:latin typeface="Arial" panose="020B0604020202020204" pitchFamily="34" charset="0"/>
                <a:cs typeface="Arial" panose="020B0604020202020204" pitchFamily="34" charset="0"/>
                <a:hlinkClick r:id="rId2"/>
              </a:rPr>
              <a:t>http://www.lancs.ac.uk/depts/celt/sldc/materials.writing/referencing.htm</a:t>
            </a:r>
            <a:r>
              <a:rPr lang="en-US" sz="2000" dirty="0">
                <a:solidFill>
                  <a:prstClr val="black"/>
                </a:solidFill>
                <a:latin typeface="Arial" panose="020B0604020202020204" pitchFamily="34" charset="0"/>
                <a:cs typeface="Arial" panose="020B0604020202020204" pitchFamily="34" charset="0"/>
              </a:rPr>
              <a:t>  [</a:t>
            </a:r>
            <a:r>
              <a:rPr lang="en-US" sz="2000" dirty="0" err="1">
                <a:solidFill>
                  <a:prstClr val="black"/>
                </a:solidFill>
                <a:latin typeface="Arial" panose="020B0604020202020204" pitchFamily="34" charset="0"/>
                <a:cs typeface="Arial" panose="020B0604020202020204" pitchFamily="34" charset="0"/>
              </a:rPr>
              <a:t>gwelwyd</a:t>
            </a:r>
            <a:r>
              <a:rPr lang="en-US" sz="2000" dirty="0">
                <a:solidFill>
                  <a:prstClr val="black"/>
                </a:solidFill>
                <a:latin typeface="Arial" panose="020B0604020202020204" pitchFamily="34" charset="0"/>
                <a:cs typeface="Arial" panose="020B0604020202020204" pitchFamily="34" charset="0"/>
              </a:rPr>
              <a:t> 12/9/08]</a:t>
            </a:r>
          </a:p>
          <a:p>
            <a:pPr marL="365760" lvl="0" indent="-256032">
              <a:spcBef>
                <a:spcPts val="400"/>
              </a:spcBef>
              <a:buClr>
                <a:srgbClr val="2DA2BF"/>
              </a:buClr>
              <a:buSzPct val="68000"/>
              <a:buFont typeface="Wingdings 3"/>
              <a:buChar char=""/>
              <a:defRPr/>
            </a:pPr>
            <a:r>
              <a:rPr lang="en-US" sz="2000" dirty="0" err="1">
                <a:solidFill>
                  <a:prstClr val="black"/>
                </a:solidFill>
                <a:latin typeface="Arial" panose="020B0604020202020204" pitchFamily="34" charset="0"/>
                <a:cs typeface="Arial" panose="020B0604020202020204" pitchFamily="34" charset="0"/>
              </a:rPr>
              <a:t>Neville,C</a:t>
            </a:r>
            <a:r>
              <a:rPr lang="en-US" sz="2000" dirty="0">
                <a:solidFill>
                  <a:prstClr val="black"/>
                </a:solidFill>
                <a:latin typeface="Arial" panose="020B0604020202020204" pitchFamily="34" charset="0"/>
                <a:cs typeface="Arial" panose="020B0604020202020204" pitchFamily="34" charset="0"/>
              </a:rPr>
              <a:t> (2007)  T</a:t>
            </a:r>
            <a:r>
              <a:rPr lang="en-US" sz="2000" i="1" dirty="0">
                <a:solidFill>
                  <a:prstClr val="black"/>
                </a:solidFill>
                <a:latin typeface="Arial" panose="020B0604020202020204" pitchFamily="34" charset="0"/>
                <a:cs typeface="Arial" panose="020B0604020202020204" pitchFamily="34" charset="0"/>
              </a:rPr>
              <a:t>he Complete Guide to Referencing and Avoiding Plagiarism</a:t>
            </a:r>
            <a:r>
              <a:rPr lang="en-US" sz="2000" dirty="0">
                <a:solidFill>
                  <a:prstClr val="black"/>
                </a:solidFill>
                <a:latin typeface="Arial" panose="020B0604020202020204" pitchFamily="34" charset="0"/>
                <a:cs typeface="Arial" panose="020B0604020202020204" pitchFamily="34" charset="0"/>
              </a:rPr>
              <a:t>. Maidenhead: Open University Press.</a:t>
            </a:r>
          </a:p>
          <a:p>
            <a:pPr marL="365760" lvl="0" indent="-256032">
              <a:spcBef>
                <a:spcPts val="400"/>
              </a:spcBef>
              <a:buClr>
                <a:srgbClr val="2DA2BF"/>
              </a:buClr>
              <a:buSzPct val="68000"/>
              <a:buFont typeface="Wingdings 3"/>
              <a:buChar char=""/>
              <a:defRPr/>
            </a:pPr>
            <a:r>
              <a:rPr lang="en-US" sz="2000" dirty="0">
                <a:solidFill>
                  <a:prstClr val="black"/>
                </a:solidFill>
                <a:latin typeface="Arial" panose="020B0604020202020204" pitchFamily="34" charset="0"/>
                <a:cs typeface="Arial" panose="020B0604020202020204" pitchFamily="34" charset="0"/>
              </a:rPr>
              <a:t>Wyse, D (2006) </a:t>
            </a:r>
            <a:r>
              <a:rPr lang="en-US" sz="2000" i="1" dirty="0">
                <a:solidFill>
                  <a:prstClr val="black"/>
                </a:solidFill>
                <a:latin typeface="Arial" panose="020B0604020202020204" pitchFamily="34" charset="0"/>
                <a:cs typeface="Arial" panose="020B0604020202020204" pitchFamily="34" charset="0"/>
              </a:rPr>
              <a:t>The Good Writing Guide for Education Students. </a:t>
            </a:r>
            <a:r>
              <a:rPr lang="en-US" sz="2000" dirty="0">
                <a:solidFill>
                  <a:prstClr val="black"/>
                </a:solidFill>
                <a:latin typeface="Arial" panose="020B0604020202020204" pitchFamily="34" charset="0"/>
                <a:cs typeface="Arial" panose="020B0604020202020204" pitchFamily="34" charset="0"/>
              </a:rPr>
              <a:t>London: Sage Publications Ltd</a:t>
            </a:r>
          </a:p>
          <a:p>
            <a:pPr marL="365125" lvl="0" indent="-255588" fontAlgn="base">
              <a:spcBef>
                <a:spcPts val="400"/>
              </a:spcBef>
              <a:spcAft>
                <a:spcPct val="0"/>
              </a:spcAft>
              <a:buClr>
                <a:srgbClr val="2DA2BF"/>
              </a:buClr>
              <a:buSzPct val="68000"/>
              <a:buFont typeface="Wingdings 3" pitchFamily="18" charset="2"/>
              <a:buChar char=""/>
            </a:pPr>
            <a:r>
              <a:rPr lang="en-GB" altLang="en-US" sz="2000" u="sng" dirty="0">
                <a:solidFill>
                  <a:prstClr val="black"/>
                </a:solidFill>
                <a:latin typeface="Arial" panose="020B0604020202020204" pitchFamily="34" charset="0"/>
                <a:cs typeface="Arial" panose="020B0604020202020204" pitchFamily="34" charset="0"/>
              </a:rPr>
              <a:t>Image 1</a:t>
            </a:r>
            <a:r>
              <a:rPr lang="en-GB" altLang="en-US" sz="2000" dirty="0">
                <a:solidFill>
                  <a:prstClr val="black"/>
                </a:solidFill>
                <a:latin typeface="Arial" panose="020B0604020202020204" pitchFamily="34" charset="0"/>
                <a:cs typeface="Arial" panose="020B0604020202020204" pitchFamily="34" charset="0"/>
              </a:rPr>
              <a:t>: Austin Community College (</a:t>
            </a:r>
            <a:r>
              <a:rPr lang="en-GB" altLang="en-US" sz="2000" dirty="0" err="1">
                <a:solidFill>
                  <a:prstClr val="black"/>
                </a:solidFill>
                <a:latin typeface="Arial" panose="020B0604020202020204" pitchFamily="34" charset="0"/>
                <a:cs typeface="Arial" panose="020B0604020202020204" pitchFamily="34" charset="0"/>
              </a:rPr>
              <a:t>dd</a:t>
            </a:r>
            <a:r>
              <a:rPr lang="en-GB" altLang="en-US" sz="2000" dirty="0">
                <a:solidFill>
                  <a:prstClr val="black"/>
                </a:solidFill>
                <a:latin typeface="Arial" panose="020B0604020202020204" pitchFamily="34" charset="0"/>
                <a:cs typeface="Arial" panose="020B0604020202020204" pitchFamily="34" charset="0"/>
              </a:rPr>
              <a:t>) Library Services- Faculty Guide to Plagiarism. Available at </a:t>
            </a:r>
            <a:r>
              <a:rPr lang="en-GB" altLang="en-US" sz="2000" dirty="0">
                <a:solidFill>
                  <a:prstClr val="black"/>
                </a:solidFill>
                <a:latin typeface="Arial" panose="020B0604020202020204" pitchFamily="34" charset="0"/>
                <a:cs typeface="Arial" panose="020B0604020202020204" pitchFamily="34" charset="0"/>
                <a:hlinkClick r:id="rId3"/>
              </a:rPr>
              <a:t>http://library.austincc.edu/gen-info/facplagiarism.htm</a:t>
            </a:r>
            <a:r>
              <a:rPr lang="en-GB" altLang="en-US" sz="2000" dirty="0">
                <a:solidFill>
                  <a:prstClr val="black"/>
                </a:solidFill>
                <a:latin typeface="Arial" panose="020B0604020202020204" pitchFamily="34" charset="0"/>
                <a:cs typeface="Arial" panose="020B0604020202020204" pitchFamily="34" charset="0"/>
              </a:rPr>
              <a:t> [</a:t>
            </a:r>
            <a:r>
              <a:rPr lang="en-GB" altLang="en-US" sz="2000" dirty="0" err="1">
                <a:solidFill>
                  <a:prstClr val="black"/>
                </a:solidFill>
                <a:latin typeface="Arial" panose="020B0604020202020204" pitchFamily="34" charset="0"/>
                <a:cs typeface="Arial" panose="020B0604020202020204" pitchFamily="34" charset="0"/>
              </a:rPr>
              <a:t>gwelwyd</a:t>
            </a:r>
            <a:r>
              <a:rPr lang="en-GB" altLang="en-US" sz="2000" dirty="0">
                <a:solidFill>
                  <a:prstClr val="black"/>
                </a:solidFill>
                <a:latin typeface="Arial" panose="020B0604020202020204" pitchFamily="34" charset="0"/>
                <a:cs typeface="Arial" panose="020B0604020202020204" pitchFamily="34" charset="0"/>
              </a:rPr>
              <a:t> 16/04/12]</a:t>
            </a:r>
          </a:p>
          <a:p>
            <a:pPr marL="365125" lvl="0" indent="-255588" fontAlgn="base">
              <a:spcBef>
                <a:spcPts val="400"/>
              </a:spcBef>
              <a:spcAft>
                <a:spcPct val="0"/>
              </a:spcAft>
              <a:buClr>
                <a:srgbClr val="2DA2BF"/>
              </a:buClr>
              <a:buSzPct val="68000"/>
              <a:buFont typeface="Wingdings 3" pitchFamily="18" charset="2"/>
              <a:buChar char=""/>
            </a:pPr>
            <a:r>
              <a:rPr lang="en-GB" altLang="en-US" sz="2000" dirty="0">
                <a:solidFill>
                  <a:prstClr val="black"/>
                </a:solidFill>
                <a:latin typeface="Arial" panose="020B0604020202020204" pitchFamily="34" charset="0"/>
                <a:cs typeface="Arial" panose="020B0604020202020204" pitchFamily="34" charset="0"/>
              </a:rPr>
              <a:t>Image 2: </a:t>
            </a:r>
            <a:r>
              <a:rPr lang="en-GB" altLang="en-US" sz="2000" dirty="0" err="1">
                <a:solidFill>
                  <a:prstClr val="black"/>
                </a:solidFill>
                <a:latin typeface="Arial" panose="020B0604020202020204" pitchFamily="34" charset="0"/>
                <a:cs typeface="Arial" panose="020B0604020202020204" pitchFamily="34" charset="0"/>
              </a:rPr>
              <a:t>Turnitin</a:t>
            </a:r>
            <a:r>
              <a:rPr lang="en-GB" altLang="en-US" sz="2000" dirty="0">
                <a:solidFill>
                  <a:prstClr val="black"/>
                </a:solidFill>
                <a:latin typeface="Arial" panose="020B0604020202020204" pitchFamily="34" charset="0"/>
                <a:cs typeface="Arial" panose="020B0604020202020204" pitchFamily="34" charset="0"/>
              </a:rPr>
              <a:t> logo. Available at </a:t>
            </a:r>
            <a:r>
              <a:rPr lang="en-GB" altLang="en-US" sz="2000" dirty="0">
                <a:solidFill>
                  <a:prstClr val="black"/>
                </a:solidFill>
                <a:latin typeface="Arial" panose="020B0604020202020204" pitchFamily="34" charset="0"/>
                <a:cs typeface="Arial" panose="020B0604020202020204" pitchFamily="34" charset="0"/>
                <a:hlinkClick r:id="rId4"/>
              </a:rPr>
              <a:t>https://ilearn.csumb.edu/mod/forum/discuss.php?d=54245</a:t>
            </a:r>
            <a:r>
              <a:rPr lang="en-GB" altLang="en-US" sz="2000" dirty="0">
                <a:solidFill>
                  <a:prstClr val="black"/>
                </a:solidFill>
                <a:latin typeface="Arial" panose="020B0604020202020204" pitchFamily="34" charset="0"/>
                <a:cs typeface="Arial" panose="020B0604020202020204" pitchFamily="34" charset="0"/>
              </a:rPr>
              <a:t>  [accessed 12/07/14]</a:t>
            </a:r>
          </a:p>
          <a:p>
            <a:endParaRPr lang="en-GB" dirty="0"/>
          </a:p>
        </p:txBody>
      </p:sp>
    </p:spTree>
    <p:extLst>
      <p:ext uri="{BB962C8B-B14F-4D97-AF65-F5344CB8AC3E}">
        <p14:creationId xmlns:p14="http://schemas.microsoft.com/office/powerpoint/2010/main" val="101234242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Couture">
      <a:dk1>
        <a:sysClr val="windowText" lastClr="000000"/>
      </a:dk1>
      <a:lt1>
        <a:sysClr val="window" lastClr="FFFFFF"/>
      </a:lt1>
      <a:dk2>
        <a:srgbClr val="37302A"/>
      </a:dk2>
      <a:lt2>
        <a:srgbClr val="D0CCB9"/>
      </a:lt2>
      <a:accent1>
        <a:srgbClr val="9E8E5C"/>
      </a:accent1>
      <a:accent2>
        <a:srgbClr val="A09781"/>
      </a:accent2>
      <a:accent3>
        <a:srgbClr val="85776D"/>
      </a:accent3>
      <a:accent4>
        <a:srgbClr val="AEAFA9"/>
      </a:accent4>
      <a:accent5>
        <a:srgbClr val="8D878B"/>
      </a:accent5>
      <a:accent6>
        <a:srgbClr val="6B6149"/>
      </a:accent6>
      <a:hlink>
        <a:srgbClr val="B6A272"/>
      </a:hlink>
      <a:folHlink>
        <a:srgbClr val="8A784F"/>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2668</TotalTime>
  <Words>2530</Words>
  <Application>Microsoft Office PowerPoint</Application>
  <PresentationFormat>On-screen Show (4:3)</PresentationFormat>
  <Paragraphs>287</Paragraphs>
  <Slides>40</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Arial</vt:lpstr>
      <vt:lpstr>Calibri</vt:lpstr>
      <vt:lpstr>Lucida Sans Unicode</vt:lpstr>
      <vt:lpstr>Wingdings</vt:lpstr>
      <vt:lpstr>Wingdings 2</vt:lpstr>
      <vt:lpstr>Wingdings 3</vt:lpstr>
      <vt:lpstr>Oriel</vt:lpstr>
      <vt:lpstr>ECGE4001 </vt:lpstr>
      <vt:lpstr>Gorolwg   Overview</vt:lpstr>
      <vt:lpstr>Cyfeirnodi   Referencing</vt:lpstr>
      <vt:lpstr>Rhestr gyfeirnodi Reference list</vt:lpstr>
      <vt:lpstr>Pam Defnyddio Gwaith Awduron Eraill? Why Use Other Authors’ Work?</vt:lpstr>
      <vt:lpstr>Ble Dwi’n Dechrau? Where Do I Start? </vt:lpstr>
      <vt:lpstr>Beth ?  What?</vt:lpstr>
      <vt:lpstr>Gwybodaeth Allweddol Key information </vt:lpstr>
      <vt:lpstr>Cyfeirio at waith awduron eraill Referring to other authors’ works</vt:lpstr>
      <vt:lpstr>Cefnogaeth academaidd Academic credibility </vt:lpstr>
      <vt:lpstr>  Ymarfer Cyfeirnodi Referencing Practise</vt:lpstr>
      <vt:lpstr>Dyfyniadau   Quotations</vt:lpstr>
      <vt:lpstr>Dyfyniadau   Quotations</vt:lpstr>
      <vt:lpstr>Dyfyniadau Uniongyrchol   Direct Quotations</vt:lpstr>
      <vt:lpstr>Dyfyniadau Uniongyrchol Direct Quotations</vt:lpstr>
      <vt:lpstr>E.g.</vt:lpstr>
      <vt:lpstr>E.e./E.g.</vt:lpstr>
      <vt:lpstr>Beth yw dyfyniad hir? What is a long quotation?</vt:lpstr>
      <vt:lpstr>E.g. </vt:lpstr>
      <vt:lpstr>E.e./E.g. </vt:lpstr>
      <vt:lpstr>Yn yr iaith wreiddiol</vt:lpstr>
      <vt:lpstr>Mwy o ymarfer Practise makes perfect! </vt:lpstr>
      <vt:lpstr>Ymarfer Arall Eirio Paraphrasing Practise!</vt:lpstr>
      <vt:lpstr>PowerPoint Presentation</vt:lpstr>
      <vt:lpstr>Gweithgaredd Grwp   Group Activity</vt:lpstr>
      <vt:lpstr>PowerPoint Presentation</vt:lpstr>
      <vt:lpstr>Beth yw Llên-Ladrad?   What is Plagiarism?</vt:lpstr>
      <vt:lpstr>Pwysig! Important!</vt:lpstr>
      <vt:lpstr> Beth yw Llen-ladrad? Mae hyn yn cynnwys: What is plagiarism?  This includes:</vt:lpstr>
      <vt:lpstr>PowerPoint Presentation</vt:lpstr>
      <vt:lpstr>PowerPoint Presentation</vt:lpstr>
      <vt:lpstr>PowerPoint Presentation</vt:lpstr>
      <vt:lpstr>Magwch hyder yn eich geiriau’ch hun. Develop confidence in your own words.  </vt:lpstr>
      <vt:lpstr>Sut i osgoi llên-ladrad: How to avoid plagiarism: </vt:lpstr>
      <vt:lpstr>Sut i osgoi llên-ladrad: How to avoid plagiarism:</vt:lpstr>
      <vt:lpstr>Sut i osgoi llên-ladrad: How to avoid plagiarism:</vt:lpstr>
      <vt:lpstr>Hunan lên-ladrad Self plagiarism </vt:lpstr>
      <vt:lpstr>Gwybodaeth am eich pwnc mor belled… subject knowledge so far…</vt:lpstr>
      <vt:lpstr>PowerPoint Presentation</vt:lpstr>
      <vt:lpstr>Llyfryddiaeth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SJEU4001/C  Skills for Studying Education  Sgiliau ar gyfer Astudio Addysg</dc:title>
  <dc:creator>Sarah Stewart</dc:creator>
  <cp:lastModifiedBy>Angharad Lewis</cp:lastModifiedBy>
  <cp:revision>28</cp:revision>
  <dcterms:created xsi:type="dcterms:W3CDTF">2016-06-23T12:25:16Z</dcterms:created>
  <dcterms:modified xsi:type="dcterms:W3CDTF">2019-10-20T09:41:37Z</dcterms:modified>
</cp:coreProperties>
</file>