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607" autoAdjust="0"/>
  </p:normalViewPr>
  <p:slideViewPr>
    <p:cSldViewPr snapToGrid="0">
      <p:cViewPr varScale="1">
        <p:scale>
          <a:sx n="70" d="100"/>
          <a:sy n="70" d="100"/>
        </p:scale>
        <p:origin x="113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82636C-B100-47E4-A63B-19A5DBB1D690}" type="doc">
      <dgm:prSet loTypeId="urn:microsoft.com/office/officeart/2005/8/layout/vList2" loCatId="list" qsTypeId="urn:microsoft.com/office/officeart/2005/8/quickstyle/3d3" qsCatId="3D" csTypeId="urn:microsoft.com/office/officeart/2005/8/colors/accent1_2" csCatId="accent1"/>
      <dgm:spPr/>
      <dgm:t>
        <a:bodyPr/>
        <a:lstStyle/>
        <a:p>
          <a:endParaRPr lang="en-US"/>
        </a:p>
      </dgm:t>
    </dgm:pt>
    <dgm:pt modelId="{2589A7BE-C5B3-4D74-8302-D930D77D2675}">
      <dgm:prSet/>
      <dgm:spPr/>
      <dgm:t>
        <a:bodyPr/>
        <a:lstStyle/>
        <a:p>
          <a:pPr algn="ctr" rtl="0"/>
          <a:r>
            <a:rPr lang="en-US" b="1" dirty="0" smtClean="0"/>
            <a:t>Strengths</a:t>
          </a:r>
          <a:endParaRPr lang="en-IN" dirty="0"/>
        </a:p>
      </dgm:t>
    </dgm:pt>
    <dgm:pt modelId="{7C4EDD82-4841-47C0-B5C2-610E884113A6}" type="parTrans" cxnId="{B30BD862-19D0-40B4-8776-E59C09F62DDB}">
      <dgm:prSet/>
      <dgm:spPr/>
      <dgm:t>
        <a:bodyPr/>
        <a:lstStyle/>
        <a:p>
          <a:endParaRPr lang="en-US"/>
        </a:p>
      </dgm:t>
    </dgm:pt>
    <dgm:pt modelId="{11277F1F-FE56-4B0B-ADAE-F84DDD704B2B}" type="sibTrans" cxnId="{B30BD862-19D0-40B4-8776-E59C09F62DDB}">
      <dgm:prSet/>
      <dgm:spPr/>
      <dgm:t>
        <a:bodyPr/>
        <a:lstStyle/>
        <a:p>
          <a:endParaRPr lang="en-US"/>
        </a:p>
      </dgm:t>
    </dgm:pt>
    <dgm:pt modelId="{A6D8496A-BF54-431B-B767-BC4CE42054AA}">
      <dgm:prSet/>
      <dgm:spPr/>
      <dgm:t>
        <a:bodyPr/>
        <a:lstStyle/>
        <a:p>
          <a:pPr rtl="0"/>
          <a:r>
            <a:rPr lang="en-US" smtClean="0"/>
            <a:t>Excellent Communication Skill- I have effective communication skills. </a:t>
          </a:r>
          <a:endParaRPr lang="en-IN"/>
        </a:p>
      </dgm:t>
    </dgm:pt>
    <dgm:pt modelId="{579A88FA-4718-4F8D-B1E1-4E53CC56B2D8}" type="parTrans" cxnId="{F19FC808-DA19-4525-90CC-4724B7F60DF9}">
      <dgm:prSet/>
      <dgm:spPr/>
      <dgm:t>
        <a:bodyPr/>
        <a:lstStyle/>
        <a:p>
          <a:endParaRPr lang="en-US"/>
        </a:p>
      </dgm:t>
    </dgm:pt>
    <dgm:pt modelId="{ABAA6340-23B5-4F8D-90FE-B7FA6BDA05BC}" type="sibTrans" cxnId="{F19FC808-DA19-4525-90CC-4724B7F60DF9}">
      <dgm:prSet/>
      <dgm:spPr/>
      <dgm:t>
        <a:bodyPr/>
        <a:lstStyle/>
        <a:p>
          <a:endParaRPr lang="en-US"/>
        </a:p>
      </dgm:t>
    </dgm:pt>
    <dgm:pt modelId="{FA7E17BA-032F-46C5-B4CA-1DC56D7D84B3}">
      <dgm:prSet/>
      <dgm:spPr/>
      <dgm:t>
        <a:bodyPr/>
        <a:lstStyle/>
        <a:p>
          <a:pPr rtl="0"/>
          <a:r>
            <a:rPr lang="en-US" dirty="0" smtClean="0"/>
            <a:t>Academic background skill- I have a good academic background.</a:t>
          </a:r>
          <a:endParaRPr lang="en-IN" dirty="0"/>
        </a:p>
      </dgm:t>
    </dgm:pt>
    <dgm:pt modelId="{8E1B0A74-2C73-4DE8-9876-7F8ECF51542A}" type="parTrans" cxnId="{3AF898A4-3C17-4BE0-AAE3-4E0D625C5BD8}">
      <dgm:prSet/>
      <dgm:spPr/>
      <dgm:t>
        <a:bodyPr/>
        <a:lstStyle/>
        <a:p>
          <a:endParaRPr lang="en-US"/>
        </a:p>
      </dgm:t>
    </dgm:pt>
    <dgm:pt modelId="{3CB9DCD2-2552-4390-945E-84058513B99B}" type="sibTrans" cxnId="{3AF898A4-3C17-4BE0-AAE3-4E0D625C5BD8}">
      <dgm:prSet/>
      <dgm:spPr/>
      <dgm:t>
        <a:bodyPr/>
        <a:lstStyle/>
        <a:p>
          <a:endParaRPr lang="en-US"/>
        </a:p>
      </dgm:t>
    </dgm:pt>
    <dgm:pt modelId="{1A8922C9-CF26-4DCC-ACEA-EF4DFEF5D7FE}">
      <dgm:prSet/>
      <dgm:spPr/>
      <dgm:t>
        <a:bodyPr/>
        <a:lstStyle/>
        <a:p>
          <a:pPr rtl="0"/>
          <a:r>
            <a:rPr lang="en-US" smtClean="0"/>
            <a:t>Excellent working relationship: I have an excellent working relationship with my co-workers. </a:t>
          </a:r>
          <a:endParaRPr lang="en-IN"/>
        </a:p>
      </dgm:t>
    </dgm:pt>
    <dgm:pt modelId="{AD7985A8-8421-46F0-A06D-F4ABC87934CC}" type="parTrans" cxnId="{C186EB33-44B1-4B41-8C67-587F506C7A70}">
      <dgm:prSet/>
      <dgm:spPr/>
      <dgm:t>
        <a:bodyPr/>
        <a:lstStyle/>
        <a:p>
          <a:endParaRPr lang="en-US"/>
        </a:p>
      </dgm:t>
    </dgm:pt>
    <dgm:pt modelId="{6EC40114-8C29-4537-B9C2-962E3A454298}" type="sibTrans" cxnId="{C186EB33-44B1-4B41-8C67-587F506C7A70}">
      <dgm:prSet/>
      <dgm:spPr/>
      <dgm:t>
        <a:bodyPr/>
        <a:lstStyle/>
        <a:p>
          <a:endParaRPr lang="en-US"/>
        </a:p>
      </dgm:t>
    </dgm:pt>
    <dgm:pt modelId="{EB2B88C7-78A1-4ADD-83B1-5B6093589C11}">
      <dgm:prSet/>
      <dgm:spPr/>
      <dgm:t>
        <a:bodyPr/>
        <a:lstStyle/>
        <a:p>
          <a:pPr rtl="0"/>
          <a:r>
            <a:rPr lang="en-US" smtClean="0"/>
            <a:t>Understanding the priorities of the company- I have a good knowledge of the company’s priorities. </a:t>
          </a:r>
          <a:endParaRPr lang="en-IN"/>
        </a:p>
      </dgm:t>
    </dgm:pt>
    <dgm:pt modelId="{F6A402DB-212A-4067-AE35-6126FCD88840}" type="parTrans" cxnId="{F365A3DC-0B20-4FD0-96FE-3C46F9D6DD7E}">
      <dgm:prSet/>
      <dgm:spPr/>
      <dgm:t>
        <a:bodyPr/>
        <a:lstStyle/>
        <a:p>
          <a:endParaRPr lang="en-US"/>
        </a:p>
      </dgm:t>
    </dgm:pt>
    <dgm:pt modelId="{685155EA-3CBC-49DE-9ED9-06AEBD74E23F}" type="sibTrans" cxnId="{F365A3DC-0B20-4FD0-96FE-3C46F9D6DD7E}">
      <dgm:prSet/>
      <dgm:spPr/>
      <dgm:t>
        <a:bodyPr/>
        <a:lstStyle/>
        <a:p>
          <a:endParaRPr lang="en-US"/>
        </a:p>
      </dgm:t>
    </dgm:pt>
    <dgm:pt modelId="{9B70B5C6-F727-49DC-A809-76A9E6F55378}" type="pres">
      <dgm:prSet presAssocID="{6A82636C-B100-47E4-A63B-19A5DBB1D690}" presName="linear" presStyleCnt="0">
        <dgm:presLayoutVars>
          <dgm:animLvl val="lvl"/>
          <dgm:resizeHandles val="exact"/>
        </dgm:presLayoutVars>
      </dgm:prSet>
      <dgm:spPr/>
    </dgm:pt>
    <dgm:pt modelId="{FC559588-3F4D-411D-B7E4-0864AA2F5E53}" type="pres">
      <dgm:prSet presAssocID="{2589A7BE-C5B3-4D74-8302-D930D77D2675}" presName="parentText" presStyleLbl="node1" presStyleIdx="0" presStyleCnt="5">
        <dgm:presLayoutVars>
          <dgm:chMax val="0"/>
          <dgm:bulletEnabled val="1"/>
        </dgm:presLayoutVars>
      </dgm:prSet>
      <dgm:spPr/>
    </dgm:pt>
    <dgm:pt modelId="{490872CC-A1A3-430E-BC11-CE36C4D720B1}" type="pres">
      <dgm:prSet presAssocID="{11277F1F-FE56-4B0B-ADAE-F84DDD704B2B}" presName="spacer" presStyleCnt="0"/>
      <dgm:spPr/>
    </dgm:pt>
    <dgm:pt modelId="{82440E83-39AB-483C-B759-BD6EFB437C17}" type="pres">
      <dgm:prSet presAssocID="{A6D8496A-BF54-431B-B767-BC4CE42054AA}" presName="parentText" presStyleLbl="node1" presStyleIdx="1" presStyleCnt="5">
        <dgm:presLayoutVars>
          <dgm:chMax val="0"/>
          <dgm:bulletEnabled val="1"/>
        </dgm:presLayoutVars>
      </dgm:prSet>
      <dgm:spPr/>
    </dgm:pt>
    <dgm:pt modelId="{DA58593F-CF5F-4893-B4AD-CB7BAD291C02}" type="pres">
      <dgm:prSet presAssocID="{ABAA6340-23B5-4F8D-90FE-B7FA6BDA05BC}" presName="spacer" presStyleCnt="0"/>
      <dgm:spPr/>
    </dgm:pt>
    <dgm:pt modelId="{CFD74C9F-5DE2-4FA1-8860-C1ABE3935C98}" type="pres">
      <dgm:prSet presAssocID="{FA7E17BA-032F-46C5-B4CA-1DC56D7D84B3}" presName="parentText" presStyleLbl="node1" presStyleIdx="2" presStyleCnt="5">
        <dgm:presLayoutVars>
          <dgm:chMax val="0"/>
          <dgm:bulletEnabled val="1"/>
        </dgm:presLayoutVars>
      </dgm:prSet>
      <dgm:spPr/>
    </dgm:pt>
    <dgm:pt modelId="{C2D5142F-FDF0-4D73-BB61-857F13019F46}" type="pres">
      <dgm:prSet presAssocID="{3CB9DCD2-2552-4390-945E-84058513B99B}" presName="spacer" presStyleCnt="0"/>
      <dgm:spPr/>
    </dgm:pt>
    <dgm:pt modelId="{AB4C41B3-3EDD-4FC4-A4B4-357729348D10}" type="pres">
      <dgm:prSet presAssocID="{1A8922C9-CF26-4DCC-ACEA-EF4DFEF5D7FE}" presName="parentText" presStyleLbl="node1" presStyleIdx="3" presStyleCnt="5">
        <dgm:presLayoutVars>
          <dgm:chMax val="0"/>
          <dgm:bulletEnabled val="1"/>
        </dgm:presLayoutVars>
      </dgm:prSet>
      <dgm:spPr/>
    </dgm:pt>
    <dgm:pt modelId="{B084CDFC-56C1-4A38-8DFB-8E6F0B0E7140}" type="pres">
      <dgm:prSet presAssocID="{6EC40114-8C29-4537-B9C2-962E3A454298}" presName="spacer" presStyleCnt="0"/>
      <dgm:spPr/>
    </dgm:pt>
    <dgm:pt modelId="{8347749C-D281-481B-B8F8-04E57C71BB7C}" type="pres">
      <dgm:prSet presAssocID="{EB2B88C7-78A1-4ADD-83B1-5B6093589C11}" presName="parentText" presStyleLbl="node1" presStyleIdx="4" presStyleCnt="5">
        <dgm:presLayoutVars>
          <dgm:chMax val="0"/>
          <dgm:bulletEnabled val="1"/>
        </dgm:presLayoutVars>
      </dgm:prSet>
      <dgm:spPr/>
    </dgm:pt>
  </dgm:ptLst>
  <dgm:cxnLst>
    <dgm:cxn modelId="{3AF898A4-3C17-4BE0-AAE3-4E0D625C5BD8}" srcId="{6A82636C-B100-47E4-A63B-19A5DBB1D690}" destId="{FA7E17BA-032F-46C5-B4CA-1DC56D7D84B3}" srcOrd="2" destOrd="0" parTransId="{8E1B0A74-2C73-4DE8-9876-7F8ECF51542A}" sibTransId="{3CB9DCD2-2552-4390-945E-84058513B99B}"/>
    <dgm:cxn modelId="{97981DF2-3756-4615-82D7-A62A9DDA20E3}" type="presOf" srcId="{EB2B88C7-78A1-4ADD-83B1-5B6093589C11}" destId="{8347749C-D281-481B-B8F8-04E57C71BB7C}" srcOrd="0" destOrd="0" presId="urn:microsoft.com/office/officeart/2005/8/layout/vList2"/>
    <dgm:cxn modelId="{B77C0A3B-5244-445A-82CC-34C7BE98CB47}" type="presOf" srcId="{2589A7BE-C5B3-4D74-8302-D930D77D2675}" destId="{FC559588-3F4D-411D-B7E4-0864AA2F5E53}" srcOrd="0" destOrd="0" presId="urn:microsoft.com/office/officeart/2005/8/layout/vList2"/>
    <dgm:cxn modelId="{946587D9-70D6-4158-B3EC-A95A293E9F07}" type="presOf" srcId="{FA7E17BA-032F-46C5-B4CA-1DC56D7D84B3}" destId="{CFD74C9F-5DE2-4FA1-8860-C1ABE3935C98}" srcOrd="0" destOrd="0" presId="urn:microsoft.com/office/officeart/2005/8/layout/vList2"/>
    <dgm:cxn modelId="{F365A3DC-0B20-4FD0-96FE-3C46F9D6DD7E}" srcId="{6A82636C-B100-47E4-A63B-19A5DBB1D690}" destId="{EB2B88C7-78A1-4ADD-83B1-5B6093589C11}" srcOrd="4" destOrd="0" parTransId="{F6A402DB-212A-4067-AE35-6126FCD88840}" sibTransId="{685155EA-3CBC-49DE-9ED9-06AEBD74E23F}"/>
    <dgm:cxn modelId="{C186EB33-44B1-4B41-8C67-587F506C7A70}" srcId="{6A82636C-B100-47E4-A63B-19A5DBB1D690}" destId="{1A8922C9-CF26-4DCC-ACEA-EF4DFEF5D7FE}" srcOrd="3" destOrd="0" parTransId="{AD7985A8-8421-46F0-A06D-F4ABC87934CC}" sibTransId="{6EC40114-8C29-4537-B9C2-962E3A454298}"/>
    <dgm:cxn modelId="{F19FC808-DA19-4525-90CC-4724B7F60DF9}" srcId="{6A82636C-B100-47E4-A63B-19A5DBB1D690}" destId="{A6D8496A-BF54-431B-B767-BC4CE42054AA}" srcOrd="1" destOrd="0" parTransId="{579A88FA-4718-4F8D-B1E1-4E53CC56B2D8}" sibTransId="{ABAA6340-23B5-4F8D-90FE-B7FA6BDA05BC}"/>
    <dgm:cxn modelId="{24AD9464-C726-4B44-9896-00E25DFA3483}" type="presOf" srcId="{A6D8496A-BF54-431B-B767-BC4CE42054AA}" destId="{82440E83-39AB-483C-B759-BD6EFB437C17}" srcOrd="0" destOrd="0" presId="urn:microsoft.com/office/officeart/2005/8/layout/vList2"/>
    <dgm:cxn modelId="{B0C6EF64-87B0-4A7E-A62D-A750D655E7A8}" type="presOf" srcId="{1A8922C9-CF26-4DCC-ACEA-EF4DFEF5D7FE}" destId="{AB4C41B3-3EDD-4FC4-A4B4-357729348D10}" srcOrd="0" destOrd="0" presId="urn:microsoft.com/office/officeart/2005/8/layout/vList2"/>
    <dgm:cxn modelId="{6AF9449D-61DF-4F4E-BFB0-F64F62CEA6E9}" type="presOf" srcId="{6A82636C-B100-47E4-A63B-19A5DBB1D690}" destId="{9B70B5C6-F727-49DC-A809-76A9E6F55378}" srcOrd="0" destOrd="0" presId="urn:microsoft.com/office/officeart/2005/8/layout/vList2"/>
    <dgm:cxn modelId="{B30BD862-19D0-40B4-8776-E59C09F62DDB}" srcId="{6A82636C-B100-47E4-A63B-19A5DBB1D690}" destId="{2589A7BE-C5B3-4D74-8302-D930D77D2675}" srcOrd="0" destOrd="0" parTransId="{7C4EDD82-4841-47C0-B5C2-610E884113A6}" sibTransId="{11277F1F-FE56-4B0B-ADAE-F84DDD704B2B}"/>
    <dgm:cxn modelId="{4364A383-A792-449F-A7F5-19C26420848C}" type="presParOf" srcId="{9B70B5C6-F727-49DC-A809-76A9E6F55378}" destId="{FC559588-3F4D-411D-B7E4-0864AA2F5E53}" srcOrd="0" destOrd="0" presId="urn:microsoft.com/office/officeart/2005/8/layout/vList2"/>
    <dgm:cxn modelId="{51EA1286-E5C9-4FBC-8E01-675214780999}" type="presParOf" srcId="{9B70B5C6-F727-49DC-A809-76A9E6F55378}" destId="{490872CC-A1A3-430E-BC11-CE36C4D720B1}" srcOrd="1" destOrd="0" presId="urn:microsoft.com/office/officeart/2005/8/layout/vList2"/>
    <dgm:cxn modelId="{A5D33DCF-4F50-4165-BA46-F61E831F6AC6}" type="presParOf" srcId="{9B70B5C6-F727-49DC-A809-76A9E6F55378}" destId="{82440E83-39AB-483C-B759-BD6EFB437C17}" srcOrd="2" destOrd="0" presId="urn:microsoft.com/office/officeart/2005/8/layout/vList2"/>
    <dgm:cxn modelId="{CB6B57C2-5BCF-438C-886F-D60D9697674D}" type="presParOf" srcId="{9B70B5C6-F727-49DC-A809-76A9E6F55378}" destId="{DA58593F-CF5F-4893-B4AD-CB7BAD291C02}" srcOrd="3" destOrd="0" presId="urn:microsoft.com/office/officeart/2005/8/layout/vList2"/>
    <dgm:cxn modelId="{CCCF7F1D-66F0-4469-8202-A4A72490137D}" type="presParOf" srcId="{9B70B5C6-F727-49DC-A809-76A9E6F55378}" destId="{CFD74C9F-5DE2-4FA1-8860-C1ABE3935C98}" srcOrd="4" destOrd="0" presId="urn:microsoft.com/office/officeart/2005/8/layout/vList2"/>
    <dgm:cxn modelId="{65649A73-2FB8-46CC-867B-938D78EB0FD8}" type="presParOf" srcId="{9B70B5C6-F727-49DC-A809-76A9E6F55378}" destId="{C2D5142F-FDF0-4D73-BB61-857F13019F46}" srcOrd="5" destOrd="0" presId="urn:microsoft.com/office/officeart/2005/8/layout/vList2"/>
    <dgm:cxn modelId="{8E87DDD1-B95F-438C-B0E1-6A2AADCFA01F}" type="presParOf" srcId="{9B70B5C6-F727-49DC-A809-76A9E6F55378}" destId="{AB4C41B3-3EDD-4FC4-A4B4-357729348D10}" srcOrd="6" destOrd="0" presId="urn:microsoft.com/office/officeart/2005/8/layout/vList2"/>
    <dgm:cxn modelId="{B4A60A0E-A026-42BF-B79E-DB7C29A84E8A}" type="presParOf" srcId="{9B70B5C6-F727-49DC-A809-76A9E6F55378}" destId="{B084CDFC-56C1-4A38-8DFB-8E6F0B0E7140}" srcOrd="7" destOrd="0" presId="urn:microsoft.com/office/officeart/2005/8/layout/vList2"/>
    <dgm:cxn modelId="{B5690D6A-E703-4606-86CF-8ABD66B0716A}" type="presParOf" srcId="{9B70B5C6-F727-49DC-A809-76A9E6F55378}" destId="{8347749C-D281-481B-B8F8-04E57C71BB7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B34C01-C990-4940-BC97-BBC1D3426C7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D69F172-D82D-4B15-ABC9-AC457F3EFCF3}">
      <dgm:prSet/>
      <dgm:spPr/>
      <dgm:t>
        <a:bodyPr/>
        <a:lstStyle/>
        <a:p>
          <a:pPr rtl="0"/>
          <a:r>
            <a:rPr lang="en-US" b="1" smtClean="0"/>
            <a:t>Weaknesses</a:t>
          </a:r>
          <a:endParaRPr lang="en-IN"/>
        </a:p>
      </dgm:t>
    </dgm:pt>
    <dgm:pt modelId="{8EF5402A-1118-42AF-8886-A64E73EC81A7}" type="parTrans" cxnId="{6C050FB7-1274-4831-8D1B-2607DB4BED5B}">
      <dgm:prSet/>
      <dgm:spPr/>
      <dgm:t>
        <a:bodyPr/>
        <a:lstStyle/>
        <a:p>
          <a:endParaRPr lang="en-US"/>
        </a:p>
      </dgm:t>
    </dgm:pt>
    <dgm:pt modelId="{5BEEA159-01A8-4934-9FC7-48472F64E896}" type="sibTrans" cxnId="{6C050FB7-1274-4831-8D1B-2607DB4BED5B}">
      <dgm:prSet/>
      <dgm:spPr/>
      <dgm:t>
        <a:bodyPr/>
        <a:lstStyle/>
        <a:p>
          <a:endParaRPr lang="en-US"/>
        </a:p>
      </dgm:t>
    </dgm:pt>
    <dgm:pt modelId="{636C7B7D-2158-41D4-9610-E0C44CDA1486}">
      <dgm:prSet/>
      <dgm:spPr/>
      <dgm:t>
        <a:bodyPr/>
        <a:lstStyle/>
        <a:p>
          <a:pPr rtl="0"/>
          <a:r>
            <a:rPr lang="en-US" smtClean="0"/>
            <a:t>Stress- I get stressed if there is a workload. </a:t>
          </a:r>
          <a:endParaRPr lang="en-IN"/>
        </a:p>
      </dgm:t>
    </dgm:pt>
    <dgm:pt modelId="{968D018E-9715-4EED-B44F-B7C5470A680E}" type="parTrans" cxnId="{8B385611-5A2C-4E66-8E5E-AFF0268DEF04}">
      <dgm:prSet/>
      <dgm:spPr/>
      <dgm:t>
        <a:bodyPr/>
        <a:lstStyle/>
        <a:p>
          <a:endParaRPr lang="en-US"/>
        </a:p>
      </dgm:t>
    </dgm:pt>
    <dgm:pt modelId="{5C8EA59C-AA4D-4167-B394-46ECDD920798}" type="sibTrans" cxnId="{8B385611-5A2C-4E66-8E5E-AFF0268DEF04}">
      <dgm:prSet/>
      <dgm:spPr/>
      <dgm:t>
        <a:bodyPr/>
        <a:lstStyle/>
        <a:p>
          <a:endParaRPr lang="en-US"/>
        </a:p>
      </dgm:t>
    </dgm:pt>
    <dgm:pt modelId="{47E683B3-E035-4384-98E3-238273B10C9D}">
      <dgm:prSet/>
      <dgm:spPr/>
      <dgm:t>
        <a:bodyPr/>
        <a:lstStyle/>
        <a:p>
          <a:pPr rtl="0"/>
          <a:r>
            <a:rPr lang="en-US" dirty="0" smtClean="0"/>
            <a:t>Unwilling to change mind- Unwilling to change my mind after making a decision.</a:t>
          </a:r>
          <a:endParaRPr lang="en-IN" dirty="0"/>
        </a:p>
      </dgm:t>
    </dgm:pt>
    <dgm:pt modelId="{6DE51D81-662B-4397-ADB4-271E23895B17}" type="parTrans" cxnId="{3431BC5A-BA69-44B2-95A1-62194EE39055}">
      <dgm:prSet/>
      <dgm:spPr/>
      <dgm:t>
        <a:bodyPr/>
        <a:lstStyle/>
        <a:p>
          <a:endParaRPr lang="en-US"/>
        </a:p>
      </dgm:t>
    </dgm:pt>
    <dgm:pt modelId="{0B063E7B-18A8-4C58-8C64-BF304F1464BC}" type="sibTrans" cxnId="{3431BC5A-BA69-44B2-95A1-62194EE39055}">
      <dgm:prSet/>
      <dgm:spPr/>
      <dgm:t>
        <a:bodyPr/>
        <a:lstStyle/>
        <a:p>
          <a:endParaRPr lang="en-US"/>
        </a:p>
      </dgm:t>
    </dgm:pt>
    <dgm:pt modelId="{6B07FC66-8D03-49D4-9FAC-00642248802F}">
      <dgm:prSet/>
      <dgm:spPr/>
      <dgm:t>
        <a:bodyPr/>
        <a:lstStyle/>
        <a:p>
          <a:pPr rtl="0"/>
          <a:r>
            <a:rPr lang="en-US" smtClean="0"/>
            <a:t>Impatient- I am very impatient. </a:t>
          </a:r>
          <a:endParaRPr lang="en-IN"/>
        </a:p>
      </dgm:t>
    </dgm:pt>
    <dgm:pt modelId="{5FA4AAFB-2B00-4FDC-8C25-4F5B2F3134E6}" type="parTrans" cxnId="{6D51BB5F-9834-4BFD-880E-BDE2FE136B8C}">
      <dgm:prSet/>
      <dgm:spPr/>
      <dgm:t>
        <a:bodyPr/>
        <a:lstStyle/>
        <a:p>
          <a:endParaRPr lang="en-US"/>
        </a:p>
      </dgm:t>
    </dgm:pt>
    <dgm:pt modelId="{B0355C6A-6F12-4548-9B58-D1EF0648AF92}" type="sibTrans" cxnId="{6D51BB5F-9834-4BFD-880E-BDE2FE136B8C}">
      <dgm:prSet/>
      <dgm:spPr/>
      <dgm:t>
        <a:bodyPr/>
        <a:lstStyle/>
        <a:p>
          <a:endParaRPr lang="en-US"/>
        </a:p>
      </dgm:t>
    </dgm:pt>
    <dgm:pt modelId="{16063F57-4972-446F-B31C-E59DC0103A55}">
      <dgm:prSet/>
      <dgm:spPr/>
      <dgm:t>
        <a:bodyPr/>
        <a:lstStyle/>
        <a:p>
          <a:pPr rtl="0"/>
          <a:r>
            <a:rPr lang="en-US" smtClean="0"/>
            <a:t>Time pressure- I cannot handle time pressure. </a:t>
          </a:r>
          <a:endParaRPr lang="en-IN"/>
        </a:p>
      </dgm:t>
    </dgm:pt>
    <dgm:pt modelId="{CC42C55A-5263-48CB-AA84-C075BB8BBD3A}" type="parTrans" cxnId="{415B99F6-D0F9-4C23-B00E-5A88AB0B00AB}">
      <dgm:prSet/>
      <dgm:spPr/>
      <dgm:t>
        <a:bodyPr/>
        <a:lstStyle/>
        <a:p>
          <a:endParaRPr lang="en-US"/>
        </a:p>
      </dgm:t>
    </dgm:pt>
    <dgm:pt modelId="{FCF2C3AA-D79A-42CD-B2BA-2596188553BF}" type="sibTrans" cxnId="{415B99F6-D0F9-4C23-B00E-5A88AB0B00AB}">
      <dgm:prSet/>
      <dgm:spPr/>
      <dgm:t>
        <a:bodyPr/>
        <a:lstStyle/>
        <a:p>
          <a:endParaRPr lang="en-US"/>
        </a:p>
      </dgm:t>
    </dgm:pt>
    <dgm:pt modelId="{011E8F01-6980-406A-BDD5-655B4319DAF1}">
      <dgm:prSet/>
      <dgm:spPr/>
      <dgm:t>
        <a:bodyPr/>
        <a:lstStyle/>
        <a:p>
          <a:pPr rtl="0"/>
          <a:r>
            <a:rPr lang="en-US" smtClean="0"/>
            <a:t>Leadership development- I have to further develop my leadership skills. </a:t>
          </a:r>
          <a:endParaRPr lang="en-IN"/>
        </a:p>
      </dgm:t>
    </dgm:pt>
    <dgm:pt modelId="{1E8428AB-1685-49DB-AF60-E521CE92B33F}" type="parTrans" cxnId="{4B83970D-D862-436F-B6DA-22EB4B6B2D2B}">
      <dgm:prSet/>
      <dgm:spPr/>
      <dgm:t>
        <a:bodyPr/>
        <a:lstStyle/>
        <a:p>
          <a:endParaRPr lang="en-US"/>
        </a:p>
      </dgm:t>
    </dgm:pt>
    <dgm:pt modelId="{6FC188BA-F1D8-4543-9E0C-3C5ABC3E0445}" type="sibTrans" cxnId="{4B83970D-D862-436F-B6DA-22EB4B6B2D2B}">
      <dgm:prSet/>
      <dgm:spPr/>
      <dgm:t>
        <a:bodyPr/>
        <a:lstStyle/>
        <a:p>
          <a:endParaRPr lang="en-US"/>
        </a:p>
      </dgm:t>
    </dgm:pt>
    <dgm:pt modelId="{1F752D16-A81A-474B-8523-56BCBB828312}" type="pres">
      <dgm:prSet presAssocID="{38B34C01-C990-4940-BC97-BBC1D3426C71}" presName="linear" presStyleCnt="0">
        <dgm:presLayoutVars>
          <dgm:animLvl val="lvl"/>
          <dgm:resizeHandles val="exact"/>
        </dgm:presLayoutVars>
      </dgm:prSet>
      <dgm:spPr/>
    </dgm:pt>
    <dgm:pt modelId="{762A95AA-E4E6-4A6A-B9B8-F4DFE45985AB}" type="pres">
      <dgm:prSet presAssocID="{6D69F172-D82D-4B15-ABC9-AC457F3EFCF3}" presName="parentText" presStyleLbl="node1" presStyleIdx="0" presStyleCnt="6">
        <dgm:presLayoutVars>
          <dgm:chMax val="0"/>
          <dgm:bulletEnabled val="1"/>
        </dgm:presLayoutVars>
      </dgm:prSet>
      <dgm:spPr/>
    </dgm:pt>
    <dgm:pt modelId="{80E95D96-52FD-46DA-B68E-CA23CE012EF2}" type="pres">
      <dgm:prSet presAssocID="{5BEEA159-01A8-4934-9FC7-48472F64E896}" presName="spacer" presStyleCnt="0"/>
      <dgm:spPr/>
    </dgm:pt>
    <dgm:pt modelId="{5EFCB196-54CE-4986-88A5-CAB42442935D}" type="pres">
      <dgm:prSet presAssocID="{636C7B7D-2158-41D4-9610-E0C44CDA1486}" presName="parentText" presStyleLbl="node1" presStyleIdx="1" presStyleCnt="6">
        <dgm:presLayoutVars>
          <dgm:chMax val="0"/>
          <dgm:bulletEnabled val="1"/>
        </dgm:presLayoutVars>
      </dgm:prSet>
      <dgm:spPr/>
    </dgm:pt>
    <dgm:pt modelId="{122B72F4-7F72-435D-83ED-DBBE4FA9EF9F}" type="pres">
      <dgm:prSet presAssocID="{5C8EA59C-AA4D-4167-B394-46ECDD920798}" presName="spacer" presStyleCnt="0"/>
      <dgm:spPr/>
    </dgm:pt>
    <dgm:pt modelId="{3268827D-61E4-4CA1-B5C3-EE9F9C9F8EB1}" type="pres">
      <dgm:prSet presAssocID="{47E683B3-E035-4384-98E3-238273B10C9D}" presName="parentText" presStyleLbl="node1" presStyleIdx="2" presStyleCnt="6">
        <dgm:presLayoutVars>
          <dgm:chMax val="0"/>
          <dgm:bulletEnabled val="1"/>
        </dgm:presLayoutVars>
      </dgm:prSet>
      <dgm:spPr/>
    </dgm:pt>
    <dgm:pt modelId="{0D73128E-FFA5-4F42-A0C0-36B423B0BD39}" type="pres">
      <dgm:prSet presAssocID="{0B063E7B-18A8-4C58-8C64-BF304F1464BC}" presName="spacer" presStyleCnt="0"/>
      <dgm:spPr/>
    </dgm:pt>
    <dgm:pt modelId="{CD99F79F-27F4-42AA-B7D6-A1F42AC40D19}" type="pres">
      <dgm:prSet presAssocID="{6B07FC66-8D03-49D4-9FAC-00642248802F}" presName="parentText" presStyleLbl="node1" presStyleIdx="3" presStyleCnt="6">
        <dgm:presLayoutVars>
          <dgm:chMax val="0"/>
          <dgm:bulletEnabled val="1"/>
        </dgm:presLayoutVars>
      </dgm:prSet>
      <dgm:spPr/>
    </dgm:pt>
    <dgm:pt modelId="{29F289DB-4E8E-41A9-9916-332B3BCB62D9}" type="pres">
      <dgm:prSet presAssocID="{B0355C6A-6F12-4548-9B58-D1EF0648AF92}" presName="spacer" presStyleCnt="0"/>
      <dgm:spPr/>
    </dgm:pt>
    <dgm:pt modelId="{D65B3A7B-A25D-478F-99EF-35DD654A8C7B}" type="pres">
      <dgm:prSet presAssocID="{16063F57-4972-446F-B31C-E59DC0103A55}" presName="parentText" presStyleLbl="node1" presStyleIdx="4" presStyleCnt="6">
        <dgm:presLayoutVars>
          <dgm:chMax val="0"/>
          <dgm:bulletEnabled val="1"/>
        </dgm:presLayoutVars>
      </dgm:prSet>
      <dgm:spPr/>
    </dgm:pt>
    <dgm:pt modelId="{F04FB067-18AB-47E6-B5B8-30E0822C576E}" type="pres">
      <dgm:prSet presAssocID="{FCF2C3AA-D79A-42CD-B2BA-2596188553BF}" presName="spacer" presStyleCnt="0"/>
      <dgm:spPr/>
    </dgm:pt>
    <dgm:pt modelId="{E94F6619-0D89-4F0F-8DAF-D683416A267F}" type="pres">
      <dgm:prSet presAssocID="{011E8F01-6980-406A-BDD5-655B4319DAF1}" presName="parentText" presStyleLbl="node1" presStyleIdx="5" presStyleCnt="6">
        <dgm:presLayoutVars>
          <dgm:chMax val="0"/>
          <dgm:bulletEnabled val="1"/>
        </dgm:presLayoutVars>
      </dgm:prSet>
      <dgm:spPr/>
    </dgm:pt>
  </dgm:ptLst>
  <dgm:cxnLst>
    <dgm:cxn modelId="{8B385611-5A2C-4E66-8E5E-AFF0268DEF04}" srcId="{38B34C01-C990-4940-BC97-BBC1D3426C71}" destId="{636C7B7D-2158-41D4-9610-E0C44CDA1486}" srcOrd="1" destOrd="0" parTransId="{968D018E-9715-4EED-B44F-B7C5470A680E}" sibTransId="{5C8EA59C-AA4D-4167-B394-46ECDD920798}"/>
    <dgm:cxn modelId="{CD30CEDE-2044-4089-A939-96B6C63AA397}" type="presOf" srcId="{47E683B3-E035-4384-98E3-238273B10C9D}" destId="{3268827D-61E4-4CA1-B5C3-EE9F9C9F8EB1}" srcOrd="0" destOrd="0" presId="urn:microsoft.com/office/officeart/2005/8/layout/vList2"/>
    <dgm:cxn modelId="{FD93296F-166D-441B-9497-B13EF59A9B65}" type="presOf" srcId="{6B07FC66-8D03-49D4-9FAC-00642248802F}" destId="{CD99F79F-27F4-42AA-B7D6-A1F42AC40D19}" srcOrd="0" destOrd="0" presId="urn:microsoft.com/office/officeart/2005/8/layout/vList2"/>
    <dgm:cxn modelId="{3431BC5A-BA69-44B2-95A1-62194EE39055}" srcId="{38B34C01-C990-4940-BC97-BBC1D3426C71}" destId="{47E683B3-E035-4384-98E3-238273B10C9D}" srcOrd="2" destOrd="0" parTransId="{6DE51D81-662B-4397-ADB4-271E23895B17}" sibTransId="{0B063E7B-18A8-4C58-8C64-BF304F1464BC}"/>
    <dgm:cxn modelId="{29251340-0107-44BF-AF74-8D164806BA02}" type="presOf" srcId="{16063F57-4972-446F-B31C-E59DC0103A55}" destId="{D65B3A7B-A25D-478F-99EF-35DD654A8C7B}" srcOrd="0" destOrd="0" presId="urn:microsoft.com/office/officeart/2005/8/layout/vList2"/>
    <dgm:cxn modelId="{4B83970D-D862-436F-B6DA-22EB4B6B2D2B}" srcId="{38B34C01-C990-4940-BC97-BBC1D3426C71}" destId="{011E8F01-6980-406A-BDD5-655B4319DAF1}" srcOrd="5" destOrd="0" parTransId="{1E8428AB-1685-49DB-AF60-E521CE92B33F}" sibTransId="{6FC188BA-F1D8-4543-9E0C-3C5ABC3E0445}"/>
    <dgm:cxn modelId="{DA90547E-950F-43E5-B50E-CB5D8297B6E6}" type="presOf" srcId="{636C7B7D-2158-41D4-9610-E0C44CDA1486}" destId="{5EFCB196-54CE-4986-88A5-CAB42442935D}" srcOrd="0" destOrd="0" presId="urn:microsoft.com/office/officeart/2005/8/layout/vList2"/>
    <dgm:cxn modelId="{DE823FE5-CD70-4F51-901A-5109CDF666F3}" type="presOf" srcId="{6D69F172-D82D-4B15-ABC9-AC457F3EFCF3}" destId="{762A95AA-E4E6-4A6A-B9B8-F4DFE45985AB}" srcOrd="0" destOrd="0" presId="urn:microsoft.com/office/officeart/2005/8/layout/vList2"/>
    <dgm:cxn modelId="{6D51BB5F-9834-4BFD-880E-BDE2FE136B8C}" srcId="{38B34C01-C990-4940-BC97-BBC1D3426C71}" destId="{6B07FC66-8D03-49D4-9FAC-00642248802F}" srcOrd="3" destOrd="0" parTransId="{5FA4AAFB-2B00-4FDC-8C25-4F5B2F3134E6}" sibTransId="{B0355C6A-6F12-4548-9B58-D1EF0648AF92}"/>
    <dgm:cxn modelId="{415B99F6-D0F9-4C23-B00E-5A88AB0B00AB}" srcId="{38B34C01-C990-4940-BC97-BBC1D3426C71}" destId="{16063F57-4972-446F-B31C-E59DC0103A55}" srcOrd="4" destOrd="0" parTransId="{CC42C55A-5263-48CB-AA84-C075BB8BBD3A}" sibTransId="{FCF2C3AA-D79A-42CD-B2BA-2596188553BF}"/>
    <dgm:cxn modelId="{6C050FB7-1274-4831-8D1B-2607DB4BED5B}" srcId="{38B34C01-C990-4940-BC97-BBC1D3426C71}" destId="{6D69F172-D82D-4B15-ABC9-AC457F3EFCF3}" srcOrd="0" destOrd="0" parTransId="{8EF5402A-1118-42AF-8886-A64E73EC81A7}" sibTransId="{5BEEA159-01A8-4934-9FC7-48472F64E896}"/>
    <dgm:cxn modelId="{295BA2BB-5C6D-4FB3-8991-4E881A7911FA}" type="presOf" srcId="{011E8F01-6980-406A-BDD5-655B4319DAF1}" destId="{E94F6619-0D89-4F0F-8DAF-D683416A267F}" srcOrd="0" destOrd="0" presId="urn:microsoft.com/office/officeart/2005/8/layout/vList2"/>
    <dgm:cxn modelId="{C9CF6158-87D1-4299-B84D-41BF9D3F661D}" type="presOf" srcId="{38B34C01-C990-4940-BC97-BBC1D3426C71}" destId="{1F752D16-A81A-474B-8523-56BCBB828312}" srcOrd="0" destOrd="0" presId="urn:microsoft.com/office/officeart/2005/8/layout/vList2"/>
    <dgm:cxn modelId="{A2589EA8-0BFE-45B0-ABA7-CE8C33E43E89}" type="presParOf" srcId="{1F752D16-A81A-474B-8523-56BCBB828312}" destId="{762A95AA-E4E6-4A6A-B9B8-F4DFE45985AB}" srcOrd="0" destOrd="0" presId="urn:microsoft.com/office/officeart/2005/8/layout/vList2"/>
    <dgm:cxn modelId="{8B842C3A-D7C0-4E18-97D8-DBAF08F99755}" type="presParOf" srcId="{1F752D16-A81A-474B-8523-56BCBB828312}" destId="{80E95D96-52FD-46DA-B68E-CA23CE012EF2}" srcOrd="1" destOrd="0" presId="urn:microsoft.com/office/officeart/2005/8/layout/vList2"/>
    <dgm:cxn modelId="{4BAB08E3-EAA1-4410-91E7-20C235C3D3D1}" type="presParOf" srcId="{1F752D16-A81A-474B-8523-56BCBB828312}" destId="{5EFCB196-54CE-4986-88A5-CAB42442935D}" srcOrd="2" destOrd="0" presId="urn:microsoft.com/office/officeart/2005/8/layout/vList2"/>
    <dgm:cxn modelId="{E7968003-22D1-4B10-AEBA-EAF12622BBCA}" type="presParOf" srcId="{1F752D16-A81A-474B-8523-56BCBB828312}" destId="{122B72F4-7F72-435D-83ED-DBBE4FA9EF9F}" srcOrd="3" destOrd="0" presId="urn:microsoft.com/office/officeart/2005/8/layout/vList2"/>
    <dgm:cxn modelId="{4E896CC3-FDA2-4FCB-A3E6-293A32DA77DD}" type="presParOf" srcId="{1F752D16-A81A-474B-8523-56BCBB828312}" destId="{3268827D-61E4-4CA1-B5C3-EE9F9C9F8EB1}" srcOrd="4" destOrd="0" presId="urn:microsoft.com/office/officeart/2005/8/layout/vList2"/>
    <dgm:cxn modelId="{E28CDA28-3AFF-45EB-8613-CB708ADE5F01}" type="presParOf" srcId="{1F752D16-A81A-474B-8523-56BCBB828312}" destId="{0D73128E-FFA5-4F42-A0C0-36B423B0BD39}" srcOrd="5" destOrd="0" presId="urn:microsoft.com/office/officeart/2005/8/layout/vList2"/>
    <dgm:cxn modelId="{BB6A188D-DA6C-47EF-969D-D3DDCF9F3F86}" type="presParOf" srcId="{1F752D16-A81A-474B-8523-56BCBB828312}" destId="{CD99F79F-27F4-42AA-B7D6-A1F42AC40D19}" srcOrd="6" destOrd="0" presId="urn:microsoft.com/office/officeart/2005/8/layout/vList2"/>
    <dgm:cxn modelId="{CFF43899-572B-468A-B067-CB411063D037}" type="presParOf" srcId="{1F752D16-A81A-474B-8523-56BCBB828312}" destId="{29F289DB-4E8E-41A9-9916-332B3BCB62D9}" srcOrd="7" destOrd="0" presId="urn:microsoft.com/office/officeart/2005/8/layout/vList2"/>
    <dgm:cxn modelId="{959765C9-DC33-4BA3-9E68-8F67A488B7A3}" type="presParOf" srcId="{1F752D16-A81A-474B-8523-56BCBB828312}" destId="{D65B3A7B-A25D-478F-99EF-35DD654A8C7B}" srcOrd="8" destOrd="0" presId="urn:microsoft.com/office/officeart/2005/8/layout/vList2"/>
    <dgm:cxn modelId="{73CCE53C-4DF2-4F6A-8C79-97D7C1C66F7F}" type="presParOf" srcId="{1F752D16-A81A-474B-8523-56BCBB828312}" destId="{F04FB067-18AB-47E6-B5B8-30E0822C576E}" srcOrd="9" destOrd="0" presId="urn:microsoft.com/office/officeart/2005/8/layout/vList2"/>
    <dgm:cxn modelId="{111778C9-6B40-4FC5-806D-8F6C808D8EF4}" type="presParOf" srcId="{1F752D16-A81A-474B-8523-56BCBB828312}" destId="{E94F6619-0D89-4F0F-8DAF-D683416A267F}" srcOrd="1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559588-3F4D-411D-B7E4-0864AA2F5E53}">
      <dsp:nvSpPr>
        <dsp:cNvPr id="0" name=""/>
        <dsp:cNvSpPr/>
      </dsp:nvSpPr>
      <dsp:spPr>
        <a:xfrm>
          <a:off x="0" y="560737"/>
          <a:ext cx="4328825" cy="516427"/>
        </a:xfrm>
        <a:prstGeom prst="roundRect">
          <a:avLst/>
        </a:prstGeom>
        <a:solidFill>
          <a:schemeClr val="accent1">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rtl="0">
            <a:lnSpc>
              <a:spcPct val="90000"/>
            </a:lnSpc>
            <a:spcBef>
              <a:spcPct val="0"/>
            </a:spcBef>
            <a:spcAft>
              <a:spcPct val="35000"/>
            </a:spcAft>
          </a:pPr>
          <a:r>
            <a:rPr lang="en-US" sz="1300" b="1" kern="1200" dirty="0" smtClean="0"/>
            <a:t>Strengths</a:t>
          </a:r>
          <a:endParaRPr lang="en-IN" sz="1300" kern="1200" dirty="0"/>
        </a:p>
      </dsp:txBody>
      <dsp:txXfrm>
        <a:off x="25210" y="585947"/>
        <a:ext cx="4278405" cy="466007"/>
      </dsp:txXfrm>
    </dsp:sp>
    <dsp:sp modelId="{82440E83-39AB-483C-B759-BD6EFB437C17}">
      <dsp:nvSpPr>
        <dsp:cNvPr id="0" name=""/>
        <dsp:cNvSpPr/>
      </dsp:nvSpPr>
      <dsp:spPr>
        <a:xfrm>
          <a:off x="0" y="1114604"/>
          <a:ext cx="4328825" cy="516427"/>
        </a:xfrm>
        <a:prstGeom prst="roundRect">
          <a:avLst/>
        </a:prstGeom>
        <a:solidFill>
          <a:schemeClr val="accent1">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US" sz="1300" kern="1200" smtClean="0"/>
            <a:t>Excellent Communication Skill- I have effective communication skills. </a:t>
          </a:r>
          <a:endParaRPr lang="en-IN" sz="1300" kern="1200"/>
        </a:p>
      </dsp:txBody>
      <dsp:txXfrm>
        <a:off x="25210" y="1139814"/>
        <a:ext cx="4278405" cy="466007"/>
      </dsp:txXfrm>
    </dsp:sp>
    <dsp:sp modelId="{CFD74C9F-5DE2-4FA1-8860-C1ABE3935C98}">
      <dsp:nvSpPr>
        <dsp:cNvPr id="0" name=""/>
        <dsp:cNvSpPr/>
      </dsp:nvSpPr>
      <dsp:spPr>
        <a:xfrm>
          <a:off x="0" y="1668471"/>
          <a:ext cx="4328825" cy="516427"/>
        </a:xfrm>
        <a:prstGeom prst="roundRect">
          <a:avLst/>
        </a:prstGeom>
        <a:solidFill>
          <a:schemeClr val="accent1">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US" sz="1300" kern="1200" dirty="0" smtClean="0"/>
            <a:t>Academic background skill- I have a good academic background.</a:t>
          </a:r>
          <a:endParaRPr lang="en-IN" sz="1300" kern="1200" dirty="0"/>
        </a:p>
      </dsp:txBody>
      <dsp:txXfrm>
        <a:off x="25210" y="1693681"/>
        <a:ext cx="4278405" cy="466007"/>
      </dsp:txXfrm>
    </dsp:sp>
    <dsp:sp modelId="{AB4C41B3-3EDD-4FC4-A4B4-357729348D10}">
      <dsp:nvSpPr>
        <dsp:cNvPr id="0" name=""/>
        <dsp:cNvSpPr/>
      </dsp:nvSpPr>
      <dsp:spPr>
        <a:xfrm>
          <a:off x="0" y="2222339"/>
          <a:ext cx="4328825" cy="516427"/>
        </a:xfrm>
        <a:prstGeom prst="roundRect">
          <a:avLst/>
        </a:prstGeom>
        <a:solidFill>
          <a:schemeClr val="accent1">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US" sz="1300" kern="1200" smtClean="0"/>
            <a:t>Excellent working relationship: I have an excellent working relationship with my co-workers. </a:t>
          </a:r>
          <a:endParaRPr lang="en-IN" sz="1300" kern="1200"/>
        </a:p>
      </dsp:txBody>
      <dsp:txXfrm>
        <a:off x="25210" y="2247549"/>
        <a:ext cx="4278405" cy="466007"/>
      </dsp:txXfrm>
    </dsp:sp>
    <dsp:sp modelId="{8347749C-D281-481B-B8F8-04E57C71BB7C}">
      <dsp:nvSpPr>
        <dsp:cNvPr id="0" name=""/>
        <dsp:cNvSpPr/>
      </dsp:nvSpPr>
      <dsp:spPr>
        <a:xfrm>
          <a:off x="0" y="2776206"/>
          <a:ext cx="4328825" cy="516427"/>
        </a:xfrm>
        <a:prstGeom prst="roundRect">
          <a:avLst/>
        </a:prstGeom>
        <a:solidFill>
          <a:schemeClr val="accent1">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US" sz="1300" kern="1200" smtClean="0"/>
            <a:t>Understanding the priorities of the company- I have a good knowledge of the company’s priorities. </a:t>
          </a:r>
          <a:endParaRPr lang="en-IN" sz="1300" kern="1200"/>
        </a:p>
      </dsp:txBody>
      <dsp:txXfrm>
        <a:off x="25210" y="2801416"/>
        <a:ext cx="4278405" cy="4660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2A95AA-E4E6-4A6A-B9B8-F4DFE45985AB}">
      <dsp:nvSpPr>
        <dsp:cNvPr id="0" name=""/>
        <dsp:cNvSpPr/>
      </dsp:nvSpPr>
      <dsp:spPr>
        <a:xfrm>
          <a:off x="0" y="119554"/>
          <a:ext cx="4313864" cy="55615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rtl="0">
            <a:lnSpc>
              <a:spcPct val="90000"/>
            </a:lnSpc>
            <a:spcBef>
              <a:spcPct val="0"/>
            </a:spcBef>
            <a:spcAft>
              <a:spcPct val="35000"/>
            </a:spcAft>
          </a:pPr>
          <a:r>
            <a:rPr lang="en-US" sz="1400" b="1" kern="1200" smtClean="0"/>
            <a:t>Weaknesses</a:t>
          </a:r>
          <a:endParaRPr lang="en-IN" sz="1400" kern="1200"/>
        </a:p>
      </dsp:txBody>
      <dsp:txXfrm>
        <a:off x="27149" y="146703"/>
        <a:ext cx="4259566" cy="501854"/>
      </dsp:txXfrm>
    </dsp:sp>
    <dsp:sp modelId="{5EFCB196-54CE-4986-88A5-CAB42442935D}">
      <dsp:nvSpPr>
        <dsp:cNvPr id="0" name=""/>
        <dsp:cNvSpPr/>
      </dsp:nvSpPr>
      <dsp:spPr>
        <a:xfrm>
          <a:off x="0" y="716026"/>
          <a:ext cx="4313864" cy="55615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rtl="0">
            <a:lnSpc>
              <a:spcPct val="90000"/>
            </a:lnSpc>
            <a:spcBef>
              <a:spcPct val="0"/>
            </a:spcBef>
            <a:spcAft>
              <a:spcPct val="35000"/>
            </a:spcAft>
          </a:pPr>
          <a:r>
            <a:rPr lang="en-US" sz="1400" kern="1200" smtClean="0"/>
            <a:t>Stress- I get stressed if there is a workload. </a:t>
          </a:r>
          <a:endParaRPr lang="en-IN" sz="1400" kern="1200"/>
        </a:p>
      </dsp:txBody>
      <dsp:txXfrm>
        <a:off x="27149" y="743175"/>
        <a:ext cx="4259566" cy="501854"/>
      </dsp:txXfrm>
    </dsp:sp>
    <dsp:sp modelId="{3268827D-61E4-4CA1-B5C3-EE9F9C9F8EB1}">
      <dsp:nvSpPr>
        <dsp:cNvPr id="0" name=""/>
        <dsp:cNvSpPr/>
      </dsp:nvSpPr>
      <dsp:spPr>
        <a:xfrm>
          <a:off x="0" y="1312498"/>
          <a:ext cx="4313864" cy="55615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rtl="0">
            <a:lnSpc>
              <a:spcPct val="90000"/>
            </a:lnSpc>
            <a:spcBef>
              <a:spcPct val="0"/>
            </a:spcBef>
            <a:spcAft>
              <a:spcPct val="35000"/>
            </a:spcAft>
          </a:pPr>
          <a:r>
            <a:rPr lang="en-US" sz="1400" kern="1200" dirty="0" smtClean="0"/>
            <a:t>Unwilling to change mind- Unwilling to change my mind after making a decision.</a:t>
          </a:r>
          <a:endParaRPr lang="en-IN" sz="1400" kern="1200" dirty="0"/>
        </a:p>
      </dsp:txBody>
      <dsp:txXfrm>
        <a:off x="27149" y="1339647"/>
        <a:ext cx="4259566" cy="501854"/>
      </dsp:txXfrm>
    </dsp:sp>
    <dsp:sp modelId="{CD99F79F-27F4-42AA-B7D6-A1F42AC40D19}">
      <dsp:nvSpPr>
        <dsp:cNvPr id="0" name=""/>
        <dsp:cNvSpPr/>
      </dsp:nvSpPr>
      <dsp:spPr>
        <a:xfrm>
          <a:off x="0" y="1908971"/>
          <a:ext cx="4313864" cy="55615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rtl="0">
            <a:lnSpc>
              <a:spcPct val="90000"/>
            </a:lnSpc>
            <a:spcBef>
              <a:spcPct val="0"/>
            </a:spcBef>
            <a:spcAft>
              <a:spcPct val="35000"/>
            </a:spcAft>
          </a:pPr>
          <a:r>
            <a:rPr lang="en-US" sz="1400" kern="1200" smtClean="0"/>
            <a:t>Impatient- I am very impatient. </a:t>
          </a:r>
          <a:endParaRPr lang="en-IN" sz="1400" kern="1200"/>
        </a:p>
      </dsp:txBody>
      <dsp:txXfrm>
        <a:off x="27149" y="1936120"/>
        <a:ext cx="4259566" cy="501854"/>
      </dsp:txXfrm>
    </dsp:sp>
    <dsp:sp modelId="{D65B3A7B-A25D-478F-99EF-35DD654A8C7B}">
      <dsp:nvSpPr>
        <dsp:cNvPr id="0" name=""/>
        <dsp:cNvSpPr/>
      </dsp:nvSpPr>
      <dsp:spPr>
        <a:xfrm>
          <a:off x="0" y="2505443"/>
          <a:ext cx="4313864" cy="55615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rtl="0">
            <a:lnSpc>
              <a:spcPct val="90000"/>
            </a:lnSpc>
            <a:spcBef>
              <a:spcPct val="0"/>
            </a:spcBef>
            <a:spcAft>
              <a:spcPct val="35000"/>
            </a:spcAft>
          </a:pPr>
          <a:r>
            <a:rPr lang="en-US" sz="1400" kern="1200" smtClean="0"/>
            <a:t>Time pressure- I cannot handle time pressure. </a:t>
          </a:r>
          <a:endParaRPr lang="en-IN" sz="1400" kern="1200"/>
        </a:p>
      </dsp:txBody>
      <dsp:txXfrm>
        <a:off x="27149" y="2532592"/>
        <a:ext cx="4259566" cy="501854"/>
      </dsp:txXfrm>
    </dsp:sp>
    <dsp:sp modelId="{E94F6619-0D89-4F0F-8DAF-D683416A267F}">
      <dsp:nvSpPr>
        <dsp:cNvPr id="0" name=""/>
        <dsp:cNvSpPr/>
      </dsp:nvSpPr>
      <dsp:spPr>
        <a:xfrm>
          <a:off x="0" y="3101915"/>
          <a:ext cx="4313864" cy="55615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rtl="0">
            <a:lnSpc>
              <a:spcPct val="90000"/>
            </a:lnSpc>
            <a:spcBef>
              <a:spcPct val="0"/>
            </a:spcBef>
            <a:spcAft>
              <a:spcPct val="35000"/>
            </a:spcAft>
          </a:pPr>
          <a:r>
            <a:rPr lang="en-US" sz="1400" kern="1200" smtClean="0"/>
            <a:t>Leadership development- I have to further develop my leadership skills. </a:t>
          </a:r>
          <a:endParaRPr lang="en-IN" sz="1400" kern="1200"/>
        </a:p>
      </dsp:txBody>
      <dsp:txXfrm>
        <a:off x="27149" y="3129064"/>
        <a:ext cx="4259566" cy="50185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2D52B8-9FA1-40D7-87A3-38EA16EABF08}" type="datetimeFigureOut">
              <a:rPr lang="en-IN" smtClean="0"/>
              <a:t>24-04-2021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7C2651-C467-424D-9990-0B1BB4D30C11}" type="slidenum">
              <a:rPr lang="en-IN" smtClean="0"/>
              <a:t>‹#›</a:t>
            </a:fld>
            <a:endParaRPr lang="en-IN"/>
          </a:p>
        </p:txBody>
      </p:sp>
    </p:spTree>
    <p:extLst>
      <p:ext uri="{BB962C8B-B14F-4D97-AF65-F5344CB8AC3E}">
        <p14:creationId xmlns:p14="http://schemas.microsoft.com/office/powerpoint/2010/main" val="4082228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A good degree in a particular subject is important nowadays to get a job which many graduates can offer. Academic skills are the learning skills that make an individual become a more efficient learner. Many organizations nowadays recruit employees based on the other skills the individual has such as communication, effective writing and many more. My name is Alina </a:t>
            </a:r>
            <a:r>
              <a:rPr lang="en-US" sz="1200" kern="1200" dirty="0" err="1" smtClean="0">
                <a:solidFill>
                  <a:schemeClr val="tx1"/>
                </a:solidFill>
                <a:effectLst/>
                <a:latin typeface="+mn-lt"/>
                <a:ea typeface="+mn-ea"/>
                <a:cs typeface="+mn-cs"/>
              </a:rPr>
              <a:t>Paun</a:t>
            </a:r>
            <a:r>
              <a:rPr lang="en-US" sz="1200" kern="1200" dirty="0" smtClean="0">
                <a:solidFill>
                  <a:schemeClr val="tx1"/>
                </a:solidFill>
                <a:effectLst/>
                <a:latin typeface="+mn-lt"/>
                <a:ea typeface="+mn-ea"/>
                <a:cs typeface="+mn-cs"/>
              </a:rPr>
              <a:t> and I am the team leader of Primark. My responsibility as a team leader is to ensure that the inventory is correct, all the products are scanned and short the clothes and if there is any mistake by the management I have to inform the higher authority immediately. It is a good job and I am happy with my work.     </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F7C2651-C467-424D-9990-0B1BB4D30C11}" type="slidenum">
              <a:rPr lang="en-IN" smtClean="0"/>
              <a:t>2</a:t>
            </a:fld>
            <a:endParaRPr lang="en-IN"/>
          </a:p>
        </p:txBody>
      </p:sp>
    </p:spTree>
    <p:extLst>
      <p:ext uri="{BB962C8B-B14F-4D97-AF65-F5344CB8AC3E}">
        <p14:creationId xmlns:p14="http://schemas.microsoft.com/office/powerpoint/2010/main" val="2432016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Strengths</a:t>
            </a:r>
            <a:endParaRPr lang="en-IN" sz="1200" kern="1200" dirty="0" smtClean="0">
              <a:solidFill>
                <a:schemeClr val="tx1"/>
              </a:solidFill>
              <a:effectLst/>
              <a:latin typeface="+mn-lt"/>
              <a:ea typeface="+mn-ea"/>
              <a:cs typeface="+mn-cs"/>
            </a:endParaRPr>
          </a:p>
          <a:p>
            <a:pPr lvl="0" fontAlgn="base"/>
            <a:r>
              <a:rPr lang="en-US" sz="1200" kern="1200" dirty="0" smtClean="0">
                <a:solidFill>
                  <a:schemeClr val="tx1"/>
                </a:solidFill>
                <a:effectLst/>
                <a:latin typeface="+mn-lt"/>
                <a:ea typeface="+mn-ea"/>
                <a:cs typeface="+mn-cs"/>
              </a:rPr>
              <a:t>Excellent Communication Skill- I have effective communication skills. </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I am a team leader of Primark and one of my greatest strengths is communication (</a:t>
            </a:r>
            <a:r>
              <a:rPr lang="en-US" sz="1200" kern="1200" dirty="0" err="1" smtClean="0">
                <a:solidFill>
                  <a:schemeClr val="tx1"/>
                </a:solidFill>
                <a:effectLst/>
                <a:latin typeface="+mn-lt"/>
                <a:ea typeface="+mn-ea"/>
                <a:cs typeface="+mn-cs"/>
              </a:rPr>
              <a:t>Manurung</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Bisono</a:t>
            </a:r>
            <a:r>
              <a:rPr lang="en-US" sz="1200" kern="1200" dirty="0" smtClean="0">
                <a:solidFill>
                  <a:schemeClr val="tx1"/>
                </a:solidFill>
                <a:effectLst/>
                <a:latin typeface="+mn-lt"/>
                <a:ea typeface="+mn-ea"/>
                <a:cs typeface="+mn-cs"/>
              </a:rPr>
              <a:t> 2021). The ability to effective communication leads towards an effective conveyance in person via receiving massages, email, phone, social media and many more. </a:t>
            </a:r>
            <a:endParaRPr lang="en-IN" sz="1200" kern="1200" dirty="0" smtClean="0">
              <a:solidFill>
                <a:schemeClr val="tx1"/>
              </a:solidFill>
              <a:effectLst/>
              <a:latin typeface="+mn-lt"/>
              <a:ea typeface="+mn-ea"/>
              <a:cs typeface="+mn-cs"/>
            </a:endParaRPr>
          </a:p>
          <a:p>
            <a:pPr lvl="0" fontAlgn="base"/>
            <a:r>
              <a:rPr lang="en-US" sz="1200" kern="1200" dirty="0" smtClean="0">
                <a:solidFill>
                  <a:schemeClr val="tx1"/>
                </a:solidFill>
                <a:effectLst/>
                <a:latin typeface="+mn-lt"/>
                <a:ea typeface="+mn-ea"/>
                <a:cs typeface="+mn-cs"/>
              </a:rPr>
              <a:t>Academic background skill- I have a good academic background.</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I was an excellent student when I was in elementary school and I completed my graduation one-year skip. It takes five years instead of six-year. I have effective writing skills as well as I know many subjects that skill is considered as my strength. </a:t>
            </a:r>
            <a:endParaRPr lang="en-IN" sz="1200" kern="1200" dirty="0" smtClean="0">
              <a:solidFill>
                <a:schemeClr val="tx1"/>
              </a:solidFill>
              <a:effectLst/>
              <a:latin typeface="+mn-lt"/>
              <a:ea typeface="+mn-ea"/>
              <a:cs typeface="+mn-cs"/>
            </a:endParaRPr>
          </a:p>
          <a:p>
            <a:pPr lvl="0" fontAlgn="base"/>
            <a:r>
              <a:rPr lang="en-US" sz="1200" kern="1200" dirty="0" smtClean="0">
                <a:solidFill>
                  <a:schemeClr val="tx1"/>
                </a:solidFill>
                <a:effectLst/>
                <a:latin typeface="+mn-lt"/>
                <a:ea typeface="+mn-ea"/>
                <a:cs typeface="+mn-cs"/>
              </a:rPr>
              <a:t>Excellent working relationship: I have an excellent working relationship with my co-workers. </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As a team leader, one of the best strengths I possess is the good relationship with my team workers (</a:t>
            </a:r>
            <a:r>
              <a:rPr lang="en-US" sz="1200" kern="1200" dirty="0" err="1" smtClean="0">
                <a:solidFill>
                  <a:schemeClr val="tx1"/>
                </a:solidFill>
                <a:effectLst/>
                <a:latin typeface="+mn-lt"/>
                <a:ea typeface="+mn-ea"/>
                <a:cs typeface="+mn-cs"/>
              </a:rPr>
              <a:t>Jenčo</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Lysá</a:t>
            </a:r>
            <a:r>
              <a:rPr lang="en-US" sz="1200" kern="1200" dirty="0" smtClean="0">
                <a:solidFill>
                  <a:schemeClr val="tx1"/>
                </a:solidFill>
                <a:effectLst/>
                <a:latin typeface="+mn-lt"/>
                <a:ea typeface="+mn-ea"/>
                <a:cs typeface="+mn-cs"/>
              </a:rPr>
              <a:t>,  2018). I found this is my strength because I motivate my workers so they give a good effort on developing the production rate and also I particularly guide my team if there is any problem to understand the work. </a:t>
            </a:r>
            <a:endParaRPr lang="en-IN" sz="1200" kern="1200" dirty="0" smtClean="0">
              <a:solidFill>
                <a:schemeClr val="tx1"/>
              </a:solidFill>
              <a:effectLst/>
              <a:latin typeface="+mn-lt"/>
              <a:ea typeface="+mn-ea"/>
              <a:cs typeface="+mn-cs"/>
            </a:endParaRPr>
          </a:p>
          <a:p>
            <a:pPr lvl="0" fontAlgn="base"/>
            <a:r>
              <a:rPr lang="en-US" sz="1200" kern="1200" dirty="0" smtClean="0">
                <a:solidFill>
                  <a:schemeClr val="tx1"/>
                </a:solidFill>
                <a:effectLst/>
                <a:latin typeface="+mn-lt"/>
                <a:ea typeface="+mn-ea"/>
                <a:cs typeface="+mn-cs"/>
              </a:rPr>
              <a:t>Understanding the priorities of the company- I have a good knowledge of the company’s priorities. </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As a team leader, I possess an understanding of the competitors of the company better than my colleagues. This helps me to create strategies for the improvement of product quality. This is considered a strength. </a:t>
            </a:r>
            <a:endParaRPr lang="en-IN" sz="1200" kern="1200" dirty="0" smtClean="0">
              <a:solidFill>
                <a:schemeClr val="tx1"/>
              </a:solidFill>
              <a:effectLst/>
              <a:latin typeface="+mn-lt"/>
              <a:ea typeface="+mn-ea"/>
              <a:cs typeface="+mn-cs"/>
            </a:endParaRPr>
          </a:p>
          <a:p>
            <a:endParaRPr lang="en-US" dirty="0" smtClean="0"/>
          </a:p>
          <a:p>
            <a:r>
              <a:rPr lang="en-US" sz="1200" b="1" kern="1200" dirty="0" smtClean="0">
                <a:solidFill>
                  <a:schemeClr val="tx1"/>
                </a:solidFill>
                <a:effectLst/>
                <a:latin typeface="+mn-lt"/>
                <a:ea typeface="+mn-ea"/>
                <a:cs typeface="+mn-cs"/>
              </a:rPr>
              <a:t>Weaknesses</a:t>
            </a:r>
            <a:endParaRPr lang="en-IN" sz="1200" kern="1200" dirty="0" smtClean="0">
              <a:solidFill>
                <a:schemeClr val="tx1"/>
              </a:solidFill>
              <a:effectLst/>
              <a:latin typeface="+mn-lt"/>
              <a:ea typeface="+mn-ea"/>
              <a:cs typeface="+mn-cs"/>
            </a:endParaRPr>
          </a:p>
          <a:p>
            <a:pPr lvl="0" fontAlgn="base"/>
            <a:r>
              <a:rPr lang="en-US" sz="1200" kern="1200" dirty="0" smtClean="0">
                <a:solidFill>
                  <a:schemeClr val="tx1"/>
                </a:solidFill>
                <a:effectLst/>
                <a:latin typeface="+mn-lt"/>
                <a:ea typeface="+mn-ea"/>
                <a:cs typeface="+mn-cs"/>
              </a:rPr>
              <a:t>Stress- I get stressed if there is a workload. </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As a team leader, there are many workloads in my department (</a:t>
            </a:r>
            <a:r>
              <a:rPr lang="en-US" sz="1200" kern="1200" dirty="0" err="1" smtClean="0">
                <a:solidFill>
                  <a:schemeClr val="tx1"/>
                </a:solidFill>
                <a:effectLst/>
                <a:latin typeface="+mn-lt"/>
                <a:ea typeface="+mn-ea"/>
                <a:cs typeface="+mn-cs"/>
              </a:rPr>
              <a:t>Gheţa</a:t>
            </a:r>
            <a:r>
              <a:rPr lang="en-US" sz="1200" kern="1200" dirty="0" smtClean="0">
                <a:solidFill>
                  <a:schemeClr val="tx1"/>
                </a:solidFill>
                <a:effectLst/>
                <a:latin typeface="+mn-lt"/>
                <a:ea typeface="+mn-ea"/>
                <a:cs typeface="+mn-cs"/>
              </a:rPr>
              <a:t>, 2017). I get stressed if there is pressure at work and I cannot fully analyze the other options of the work and make a decision. This is considered a weakness of mine. </a:t>
            </a:r>
            <a:endParaRPr lang="en-IN" sz="1200" kern="1200" dirty="0" smtClean="0">
              <a:solidFill>
                <a:schemeClr val="tx1"/>
              </a:solidFill>
              <a:effectLst/>
              <a:latin typeface="+mn-lt"/>
              <a:ea typeface="+mn-ea"/>
              <a:cs typeface="+mn-cs"/>
            </a:endParaRPr>
          </a:p>
          <a:p>
            <a:pPr lvl="0" fontAlgn="base"/>
            <a:r>
              <a:rPr lang="en-US" sz="1200" kern="1200" dirty="0" smtClean="0">
                <a:solidFill>
                  <a:schemeClr val="tx1"/>
                </a:solidFill>
                <a:effectLst/>
                <a:latin typeface="+mn-lt"/>
                <a:ea typeface="+mn-ea"/>
                <a:cs typeface="+mn-cs"/>
              </a:rPr>
              <a:t>Unwilling to change mind- Unwilling to change my mind after making a decision.</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I tend to be stubborn and also I cannot change my mind easily after making a decision.</a:t>
            </a:r>
            <a:endParaRPr lang="en-IN" sz="1200" kern="1200" dirty="0" smtClean="0">
              <a:solidFill>
                <a:schemeClr val="tx1"/>
              </a:solidFill>
              <a:effectLst/>
              <a:latin typeface="+mn-lt"/>
              <a:ea typeface="+mn-ea"/>
              <a:cs typeface="+mn-cs"/>
            </a:endParaRPr>
          </a:p>
          <a:p>
            <a:pPr lvl="0" fontAlgn="base"/>
            <a:r>
              <a:rPr lang="en-US" sz="1200" kern="1200" dirty="0" smtClean="0">
                <a:solidFill>
                  <a:schemeClr val="tx1"/>
                </a:solidFill>
                <a:effectLst/>
                <a:latin typeface="+mn-lt"/>
                <a:ea typeface="+mn-ea"/>
                <a:cs typeface="+mn-cs"/>
              </a:rPr>
              <a:t>Impatient- I am very impatient. </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I do not tolerate those who do not understand, it is one of the major weaknesses of mine. </a:t>
            </a:r>
            <a:endParaRPr lang="en-IN" sz="1200" kern="1200" dirty="0" smtClean="0">
              <a:solidFill>
                <a:schemeClr val="tx1"/>
              </a:solidFill>
              <a:effectLst/>
              <a:latin typeface="+mn-lt"/>
              <a:ea typeface="+mn-ea"/>
              <a:cs typeface="+mn-cs"/>
            </a:endParaRPr>
          </a:p>
          <a:p>
            <a:pPr lvl="0" fontAlgn="base"/>
            <a:r>
              <a:rPr lang="en-US" sz="1200" kern="1200" dirty="0" smtClean="0">
                <a:solidFill>
                  <a:schemeClr val="tx1"/>
                </a:solidFill>
                <a:effectLst/>
                <a:latin typeface="+mn-lt"/>
                <a:ea typeface="+mn-ea"/>
                <a:cs typeface="+mn-cs"/>
              </a:rPr>
              <a:t>Time pressure- I cannot handle time pressure. </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This is one of my weaknesses. I get easily stressed if there is any time pressure at my work. It causes me an emotional hijacking. </a:t>
            </a:r>
            <a:endParaRPr lang="en-IN" sz="1200" kern="1200" dirty="0" smtClean="0">
              <a:solidFill>
                <a:schemeClr val="tx1"/>
              </a:solidFill>
              <a:effectLst/>
              <a:latin typeface="+mn-lt"/>
              <a:ea typeface="+mn-ea"/>
              <a:cs typeface="+mn-cs"/>
            </a:endParaRPr>
          </a:p>
          <a:p>
            <a:pPr lvl="0" fontAlgn="base"/>
            <a:r>
              <a:rPr lang="en-US" sz="1200" kern="1200" dirty="0" smtClean="0">
                <a:solidFill>
                  <a:schemeClr val="tx1"/>
                </a:solidFill>
                <a:effectLst/>
                <a:latin typeface="+mn-lt"/>
                <a:ea typeface="+mn-ea"/>
                <a:cs typeface="+mn-cs"/>
              </a:rPr>
              <a:t>Leadership development- I have to further develop my leadership skills. </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As a team leader, I have to further develop my qualities and skills to formulate the directions for subordinates. </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F7C2651-C467-424D-9990-0B1BB4D30C11}" type="slidenum">
              <a:rPr lang="en-IN" smtClean="0"/>
              <a:t>3</a:t>
            </a:fld>
            <a:endParaRPr lang="en-IN"/>
          </a:p>
        </p:txBody>
      </p:sp>
    </p:spTree>
    <p:extLst>
      <p:ext uri="{BB962C8B-B14F-4D97-AF65-F5344CB8AC3E}">
        <p14:creationId xmlns:p14="http://schemas.microsoft.com/office/powerpoint/2010/main" val="12591648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fontAlgn="base"/>
            <a:r>
              <a:rPr lang="en-US" sz="1200" kern="1200" dirty="0" smtClean="0">
                <a:solidFill>
                  <a:schemeClr val="tx1"/>
                </a:solidFill>
                <a:effectLst/>
                <a:latin typeface="+mn-lt"/>
                <a:ea typeface="+mn-ea"/>
                <a:cs typeface="+mn-cs"/>
              </a:rPr>
              <a:t>Expanding product range- The company expanding product range.</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As a team leader if my company expands the product range in other countries then it can be an opportunity for me. I can use my excellent communication skill to develop the marketing of the products of the company.  </a:t>
            </a:r>
            <a:endParaRPr lang="en-IN" sz="1200" kern="1200" dirty="0" smtClean="0">
              <a:solidFill>
                <a:schemeClr val="tx1"/>
              </a:solidFill>
              <a:effectLst/>
              <a:latin typeface="+mn-lt"/>
              <a:ea typeface="+mn-ea"/>
              <a:cs typeface="+mn-cs"/>
            </a:endParaRPr>
          </a:p>
          <a:p>
            <a:pPr lvl="0" fontAlgn="base"/>
            <a:r>
              <a:rPr lang="en-US" sz="1200" kern="1200" dirty="0" smtClean="0">
                <a:solidFill>
                  <a:schemeClr val="tx1"/>
                </a:solidFill>
                <a:effectLst/>
                <a:latin typeface="+mn-lt"/>
                <a:ea typeface="+mn-ea"/>
                <a:cs typeface="+mn-cs"/>
              </a:rPr>
              <a:t>Client complaining- The customer complained about poor service quality.</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In recent times the largest client of the company complains about the poor service. As a team leader, I have an excellent working relationship so it can be an opportunity for me to show the skills which I have to the client which the client expects.</a:t>
            </a:r>
            <a:endParaRPr lang="en-IN" sz="1200" kern="1200" dirty="0" smtClean="0">
              <a:solidFill>
                <a:schemeClr val="tx1"/>
              </a:solidFill>
              <a:effectLst/>
              <a:latin typeface="+mn-lt"/>
              <a:ea typeface="+mn-ea"/>
              <a:cs typeface="+mn-cs"/>
            </a:endParaRPr>
          </a:p>
          <a:p>
            <a:pPr lvl="0" fontAlgn="base"/>
            <a:r>
              <a:rPr lang="en-US" sz="1200" kern="1200" dirty="0" smtClean="0">
                <a:solidFill>
                  <a:schemeClr val="tx1"/>
                </a:solidFill>
                <a:effectLst/>
                <a:latin typeface="+mn-lt"/>
                <a:ea typeface="+mn-ea"/>
                <a:cs typeface="+mn-cs"/>
              </a:rPr>
              <a:t>The company expanded overseas- My company expanded overseas. </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My company expanded overseas and the division overseas is missing its target. As a team leader, it can be an opportunity for me to solve the problem by showing an understanding of the company's management.</a:t>
            </a:r>
            <a:endParaRPr lang="en-IN" sz="1200" kern="1200" dirty="0" smtClean="0">
              <a:solidFill>
                <a:schemeClr val="tx1"/>
              </a:solidFill>
              <a:effectLst/>
              <a:latin typeface="+mn-lt"/>
              <a:ea typeface="+mn-ea"/>
              <a:cs typeface="+mn-cs"/>
            </a:endParaRPr>
          </a:p>
          <a:p>
            <a:pPr lvl="0" fontAlgn="base"/>
            <a:r>
              <a:rPr lang="en-US" sz="1200" kern="1200" dirty="0" smtClean="0">
                <a:solidFill>
                  <a:schemeClr val="tx1"/>
                </a:solidFill>
                <a:effectLst/>
                <a:latin typeface="+mn-lt"/>
                <a:ea typeface="+mn-ea"/>
                <a:cs typeface="+mn-cs"/>
              </a:rPr>
              <a:t>Engage others- I engage other members of the company. </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I engage other individuals who give feedback about the good experience as a leader my communication is effective so it is an opportunity for me to connect the customer into the company with a good experience. </a:t>
            </a:r>
            <a:endParaRPr lang="en-IN" sz="1200" kern="1200" dirty="0" smtClean="0">
              <a:solidFill>
                <a:schemeClr val="tx1"/>
              </a:solidFill>
              <a:effectLst/>
              <a:latin typeface="+mn-lt"/>
              <a:ea typeface="+mn-ea"/>
              <a:cs typeface="+mn-cs"/>
            </a:endParaRPr>
          </a:p>
          <a:p>
            <a:pPr lvl="0" fontAlgn="base"/>
            <a:r>
              <a:rPr lang="en-US" sz="1200" kern="1200" dirty="0" smtClean="0">
                <a:solidFill>
                  <a:schemeClr val="tx1"/>
                </a:solidFill>
                <a:effectLst/>
                <a:latin typeface="+mn-lt"/>
                <a:ea typeface="+mn-ea"/>
                <a:cs typeface="+mn-cs"/>
              </a:rPr>
              <a:t>Learning- I take coaching classes to improve my leadership skills.</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If I can improve my leadership skill such as integrity, problem-solving, and dependability it can be an opportunity for me to become a better team leader(</a:t>
            </a:r>
            <a:r>
              <a:rPr lang="en-US" sz="1200" kern="1200" dirty="0" err="1" smtClean="0">
                <a:solidFill>
                  <a:schemeClr val="tx1"/>
                </a:solidFill>
                <a:effectLst/>
                <a:latin typeface="+mn-lt"/>
                <a:ea typeface="+mn-ea"/>
                <a:cs typeface="+mn-cs"/>
              </a:rPr>
              <a:t>Tianchiand</a:t>
            </a:r>
            <a:r>
              <a:rPr lang="en-US" sz="1200" kern="1200" dirty="0" smtClean="0">
                <a:solidFill>
                  <a:schemeClr val="tx1"/>
                </a:solidFill>
                <a:effectLst/>
                <a:latin typeface="+mn-lt"/>
                <a:ea typeface="+mn-ea"/>
                <a:cs typeface="+mn-cs"/>
              </a:rPr>
              <a:t> Yu 2021). It can be beneficial for my team and the company also. I have academic skills so I can learn faster.  </a:t>
            </a:r>
            <a:endParaRPr lang="en-IN"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Threats</a:t>
            </a:r>
            <a:endParaRPr lang="en-IN" sz="1200" kern="1200" dirty="0" smtClean="0">
              <a:solidFill>
                <a:schemeClr val="tx1"/>
              </a:solidFill>
              <a:effectLst/>
              <a:latin typeface="+mn-lt"/>
              <a:ea typeface="+mn-ea"/>
              <a:cs typeface="+mn-cs"/>
            </a:endParaRPr>
          </a:p>
          <a:p>
            <a:pPr lvl="0" fontAlgn="base"/>
            <a:r>
              <a:rPr lang="en-US" sz="1200" kern="1200" dirty="0" smtClean="0">
                <a:solidFill>
                  <a:schemeClr val="tx1"/>
                </a:solidFill>
                <a:effectLst/>
                <a:latin typeface="+mn-lt"/>
                <a:ea typeface="+mn-ea"/>
                <a:cs typeface="+mn-cs"/>
              </a:rPr>
              <a:t>The time pressure- Time pressure causes me to stress. </a:t>
            </a:r>
            <a:endParaRPr lang="en-IN"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As a team leader, my work is very hectic. If there is any time pressure on my work it can derail my plan to improve myself and it can capture me by habits. </a:t>
            </a:r>
            <a:endParaRPr lang="en-IN" sz="1200" kern="1200" dirty="0" smtClean="0">
              <a:solidFill>
                <a:schemeClr val="tx1"/>
              </a:solidFill>
              <a:effectLst/>
              <a:latin typeface="+mn-lt"/>
              <a:ea typeface="+mn-ea"/>
              <a:cs typeface="+mn-cs"/>
            </a:endParaRPr>
          </a:p>
          <a:p>
            <a:pPr lvl="0" fontAlgn="base"/>
            <a:r>
              <a:rPr lang="en-US" sz="1200" kern="1200" dirty="0" smtClean="0">
                <a:solidFill>
                  <a:schemeClr val="tx1"/>
                </a:solidFill>
                <a:effectLst/>
                <a:latin typeface="+mn-lt"/>
                <a:ea typeface="+mn-ea"/>
                <a:cs typeface="+mn-cs"/>
              </a:rPr>
              <a:t>Competitors</a:t>
            </a:r>
            <a:r>
              <a:rPr lang="en-US" sz="1200" b="1" kern="120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improvement- My company's competitor is improving rapidly. </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biggest competitor is developing the business rapidly. It is very dangerous because we can lose market shares. </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F7C2651-C467-424D-9990-0B1BB4D30C11}" type="slidenum">
              <a:rPr lang="en-IN" smtClean="0"/>
              <a:t>4</a:t>
            </a:fld>
            <a:endParaRPr lang="en-IN"/>
          </a:p>
        </p:txBody>
      </p:sp>
    </p:spTree>
    <p:extLst>
      <p:ext uri="{BB962C8B-B14F-4D97-AF65-F5344CB8AC3E}">
        <p14:creationId xmlns:p14="http://schemas.microsoft.com/office/powerpoint/2010/main" val="8839270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To reduce stress while handling pressure- </a:t>
            </a:r>
            <a:r>
              <a:rPr lang="en-US" sz="1200" kern="1200" dirty="0" smtClean="0">
                <a:solidFill>
                  <a:schemeClr val="tx1"/>
                </a:solidFill>
                <a:effectLst/>
                <a:latin typeface="+mn-lt"/>
                <a:ea typeface="+mn-ea"/>
                <a:cs typeface="+mn-cs"/>
              </a:rPr>
              <a:t>1. I have to understand the stress and the effects of stress and learn the ways to manage it. </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2. I have to join the exercise class or a gym.</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3. I need to relax my muscles by taking a hot bath or going for a massage or taking a long good night's sleep.</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4. Breathe deeply- to remove the stress I have to practice deep breathing it can help me to reduce the stress. </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5.Eat well- to reduce the stress I have to eat well it can give me a positive vibe.</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6. To decrease the working stress I have to make time for my hobbies like playing with guitar, painting. </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7. To decrease the stress I have to eliminate the triggers of mine.</a:t>
            </a:r>
            <a:endParaRPr lang="en-IN"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b="1" kern="1200" dirty="0" smtClean="0">
              <a:solidFill>
                <a:schemeClr val="tx1"/>
              </a:solidFill>
              <a:effectLst/>
              <a:latin typeface="+mn-lt"/>
              <a:ea typeface="+mn-ea"/>
              <a:cs typeface="+mn-cs"/>
            </a:endParaRPr>
          </a:p>
          <a:p>
            <a:endParaRPr lang="en-IN" b="1" dirty="0"/>
          </a:p>
        </p:txBody>
      </p:sp>
      <p:sp>
        <p:nvSpPr>
          <p:cNvPr id="4" name="Slide Number Placeholder 3"/>
          <p:cNvSpPr>
            <a:spLocks noGrp="1"/>
          </p:cNvSpPr>
          <p:nvPr>
            <p:ph type="sldNum" sz="quarter" idx="10"/>
          </p:nvPr>
        </p:nvSpPr>
        <p:spPr/>
        <p:txBody>
          <a:bodyPr/>
          <a:lstStyle/>
          <a:p>
            <a:fld id="{EF7C2651-C467-424D-9990-0B1BB4D30C11}" type="slidenum">
              <a:rPr lang="en-IN" smtClean="0"/>
              <a:t>5</a:t>
            </a:fld>
            <a:endParaRPr lang="en-IN"/>
          </a:p>
        </p:txBody>
      </p:sp>
    </p:spTree>
    <p:extLst>
      <p:ext uri="{BB962C8B-B14F-4D97-AF65-F5344CB8AC3E}">
        <p14:creationId xmlns:p14="http://schemas.microsoft.com/office/powerpoint/2010/main" val="14272475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dk1"/>
                </a:solidFill>
                <a:effectLst/>
                <a:latin typeface="+mn-lt"/>
                <a:ea typeface="+mn-ea"/>
                <a:cs typeface="+mn-cs"/>
              </a:rPr>
              <a:t>To fulfil the criteria of success I must listen carefully. It is a communication skill that I have to develop to hear critically to understand the needs of the co-workers and the management and also the customers. I have to motivate other employees to increase the production rates and also for making a good and confident team.   </a:t>
            </a:r>
            <a:endParaRPr lang="en-IN" sz="1200" kern="1200" dirty="0" smtClean="0">
              <a:solidFill>
                <a:schemeClr val="dk1"/>
              </a:solidFill>
              <a:effectLst/>
              <a:latin typeface="+mn-lt"/>
              <a:ea typeface="+mn-ea"/>
              <a:cs typeface="+mn-cs"/>
            </a:endParaRPr>
          </a:p>
          <a:p>
            <a:endParaRPr lang="en-IN"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b="1" kern="1200" dirty="0" smtClean="0">
              <a:solidFill>
                <a:schemeClr val="tx1"/>
              </a:solidFill>
              <a:effectLst/>
              <a:latin typeface="+mn-lt"/>
              <a:ea typeface="+mn-ea"/>
              <a:cs typeface="+mn-cs"/>
            </a:endParaRPr>
          </a:p>
          <a:p>
            <a:endParaRPr lang="en-IN" b="1" dirty="0"/>
          </a:p>
        </p:txBody>
      </p:sp>
      <p:sp>
        <p:nvSpPr>
          <p:cNvPr id="4" name="Slide Number Placeholder 3"/>
          <p:cNvSpPr>
            <a:spLocks noGrp="1"/>
          </p:cNvSpPr>
          <p:nvPr>
            <p:ph type="sldNum" sz="quarter" idx="10"/>
          </p:nvPr>
        </p:nvSpPr>
        <p:spPr/>
        <p:txBody>
          <a:bodyPr/>
          <a:lstStyle/>
          <a:p>
            <a:fld id="{EF7C2651-C467-424D-9990-0B1BB4D30C11}" type="slidenum">
              <a:rPr lang="en-IN" smtClean="0"/>
              <a:t>6</a:t>
            </a:fld>
            <a:endParaRPr lang="en-IN"/>
          </a:p>
        </p:txBody>
      </p:sp>
    </p:spTree>
    <p:extLst>
      <p:ext uri="{BB962C8B-B14F-4D97-AF65-F5344CB8AC3E}">
        <p14:creationId xmlns:p14="http://schemas.microsoft.com/office/powerpoint/2010/main" val="18198994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1. I have to look after the long view when I will make any decision. </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2. I have to become a patient listener.</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3.I have to try to reduce my stress hence I can develop my patience level. </a:t>
            </a:r>
            <a:endParaRPr lang="en-IN" b="1" dirty="0"/>
          </a:p>
        </p:txBody>
      </p:sp>
      <p:sp>
        <p:nvSpPr>
          <p:cNvPr id="4" name="Slide Number Placeholder 3"/>
          <p:cNvSpPr>
            <a:spLocks noGrp="1"/>
          </p:cNvSpPr>
          <p:nvPr>
            <p:ph type="sldNum" sz="quarter" idx="10"/>
          </p:nvPr>
        </p:nvSpPr>
        <p:spPr/>
        <p:txBody>
          <a:bodyPr/>
          <a:lstStyle/>
          <a:p>
            <a:fld id="{EF7C2651-C467-424D-9990-0B1BB4D30C11}" type="slidenum">
              <a:rPr lang="en-IN" smtClean="0"/>
              <a:t>7</a:t>
            </a:fld>
            <a:endParaRPr lang="en-IN"/>
          </a:p>
        </p:txBody>
      </p:sp>
    </p:spTree>
    <p:extLst>
      <p:ext uri="{BB962C8B-B14F-4D97-AF65-F5344CB8AC3E}">
        <p14:creationId xmlns:p14="http://schemas.microsoft.com/office/powerpoint/2010/main" val="11255971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fontAlgn="base"/>
            <a:r>
              <a:rPr lang="en-US" sz="1200" kern="1200" dirty="0" smtClean="0">
                <a:solidFill>
                  <a:schemeClr val="tx1"/>
                </a:solidFill>
                <a:effectLst/>
                <a:latin typeface="+mn-lt"/>
                <a:ea typeface="+mn-ea"/>
                <a:cs typeface="+mn-cs"/>
              </a:rPr>
              <a:t>If the person uses the time effectively the person spent, manage the activities on their expediency and time.</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 Time management is a range of tools, skills, and techniques that can be used to accomplish specific projects, tasks, and goals which fall in with a due date. Time management refers to the business or the work activities initially but then eventually the term includes the personal activities as well.  Time management is designed by the tools, process, method, and techniques (Gupta and </a:t>
            </a:r>
            <a:r>
              <a:rPr lang="en-US" sz="1200" kern="1200" dirty="0" err="1" smtClean="0">
                <a:solidFill>
                  <a:schemeClr val="tx1"/>
                </a:solidFill>
                <a:effectLst/>
                <a:latin typeface="+mn-lt"/>
                <a:ea typeface="+mn-ea"/>
                <a:cs typeface="+mn-cs"/>
              </a:rPr>
              <a:t>Kulat</a:t>
            </a:r>
            <a:r>
              <a:rPr lang="en-US" sz="1200" kern="1200" dirty="0" smtClean="0">
                <a:solidFill>
                  <a:schemeClr val="tx1"/>
                </a:solidFill>
                <a:effectLst/>
                <a:latin typeface="+mn-lt"/>
                <a:ea typeface="+mn-ea"/>
                <a:cs typeface="+mn-cs"/>
              </a:rPr>
              <a:t>,  2018). </a:t>
            </a:r>
          </a:p>
          <a:p>
            <a:pPr lvl="0" fontAlgn="base"/>
            <a:r>
              <a:rPr lang="en-US" sz="1200" kern="1200" dirty="0" smtClean="0">
                <a:solidFill>
                  <a:schemeClr val="tx1"/>
                </a:solidFill>
                <a:effectLst/>
                <a:latin typeface="+mn-lt"/>
                <a:ea typeface="+mn-ea"/>
                <a:cs typeface="+mn-cs"/>
              </a:rPr>
              <a:t>SMART goal: The smart goal defined as the Specific means what the individual wants to achieve. measurable means measure the problems, achievable, means the goal can be achievable with the available resources. Relevant is stated as the individual must know why the person wants to achieve something. Time-bound is a deadline when the goal can be achieved. As a team leader of Primark the SMART goal helps me to achieve my aims, I write down the goal objective and I fulfil the criteria of these and it is very much beneficial for me. </a:t>
            </a:r>
            <a:endParaRPr lang="en-IN" sz="1200" kern="1200" dirty="0" smtClean="0">
              <a:solidFill>
                <a:schemeClr val="tx1"/>
              </a:solidFill>
              <a:effectLst/>
              <a:latin typeface="+mn-lt"/>
              <a:ea typeface="+mn-ea"/>
              <a:cs typeface="+mn-cs"/>
            </a:endParaRPr>
          </a:p>
          <a:p>
            <a:pPr lvl="0" fontAlgn="base"/>
            <a:r>
              <a:rPr lang="en-US" sz="1200" kern="1200" dirty="0" smtClean="0">
                <a:solidFill>
                  <a:schemeClr val="tx1"/>
                </a:solidFill>
                <a:effectLst/>
                <a:latin typeface="+mn-lt"/>
                <a:ea typeface="+mn-ea"/>
                <a:cs typeface="+mn-cs"/>
              </a:rPr>
              <a:t>Board of Kanban: The individuals who use the Kanban method have to use a whiteboard to visualize the aim or software which supports the </a:t>
            </a:r>
            <a:r>
              <a:rPr lang="en-US" sz="1200" kern="1200" dirty="0" err="1" smtClean="0">
                <a:solidFill>
                  <a:schemeClr val="tx1"/>
                </a:solidFill>
                <a:effectLst/>
                <a:latin typeface="+mn-lt"/>
                <a:ea typeface="+mn-ea"/>
                <a:cs typeface="+mn-cs"/>
              </a:rPr>
              <a:t>kanban</a:t>
            </a:r>
            <a:r>
              <a:rPr lang="en-US" sz="1200" kern="1200" dirty="0" smtClean="0">
                <a:solidFill>
                  <a:schemeClr val="tx1"/>
                </a:solidFill>
                <a:effectLst/>
                <a:latin typeface="+mn-lt"/>
                <a:ea typeface="+mn-ea"/>
                <a:cs typeface="+mn-cs"/>
              </a:rPr>
              <a:t> visualization. The </a:t>
            </a:r>
            <a:r>
              <a:rPr lang="en-US" sz="1200" kern="1200" dirty="0" err="1" smtClean="0">
                <a:solidFill>
                  <a:schemeClr val="tx1"/>
                </a:solidFill>
                <a:effectLst/>
                <a:latin typeface="+mn-lt"/>
                <a:ea typeface="+mn-ea"/>
                <a:cs typeface="+mn-cs"/>
              </a:rPr>
              <a:t>kanban</a:t>
            </a:r>
            <a:r>
              <a:rPr lang="en-US" sz="1200" kern="1200" dirty="0" smtClean="0">
                <a:solidFill>
                  <a:schemeClr val="tx1"/>
                </a:solidFill>
                <a:effectLst/>
                <a:latin typeface="+mn-lt"/>
                <a:ea typeface="+mn-ea"/>
                <a:cs typeface="+mn-cs"/>
              </a:rPr>
              <a:t> method columns are usually the to-do list, in progress lift and the done list. The </a:t>
            </a:r>
            <a:r>
              <a:rPr lang="en-US" sz="1200" kern="1200" dirty="0" err="1" smtClean="0">
                <a:solidFill>
                  <a:schemeClr val="tx1"/>
                </a:solidFill>
                <a:effectLst/>
                <a:latin typeface="+mn-lt"/>
                <a:ea typeface="+mn-ea"/>
                <a:cs typeface="+mn-cs"/>
              </a:rPr>
              <a:t>kanban</a:t>
            </a:r>
            <a:r>
              <a:rPr lang="en-US" sz="1200" kern="1200" dirty="0" smtClean="0">
                <a:solidFill>
                  <a:schemeClr val="tx1"/>
                </a:solidFill>
                <a:effectLst/>
                <a:latin typeface="+mn-lt"/>
                <a:ea typeface="+mn-ea"/>
                <a:cs typeface="+mn-cs"/>
              </a:rPr>
              <a:t> method helps me to achieve my goals as a team leader. I divided the task into three parts: what I have to do and the process method and the done method.   </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F7C2651-C467-424D-9990-0B1BB4D30C11}" type="slidenum">
              <a:rPr lang="en-IN" smtClean="0"/>
              <a:t>8</a:t>
            </a:fld>
            <a:endParaRPr lang="en-IN"/>
          </a:p>
        </p:txBody>
      </p:sp>
    </p:spTree>
    <p:extLst>
      <p:ext uri="{BB962C8B-B14F-4D97-AF65-F5344CB8AC3E}">
        <p14:creationId xmlns:p14="http://schemas.microsoft.com/office/powerpoint/2010/main" val="30222095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There are so many weaknesses that I have possessed such as stress, unwillingness to change my mind, impatience, and also leadership development. There are also so many opportunities that I possess as a team leader such as expanding the product rates, customer complaining, engaging others, and learning. As a team leader, I possess many threats such as time pressure and the improvement of the competitors. The report gives a vivid idea about the personal development plan which is the objective and how I can make a success of the criteria. In this report, I also concluded about time management and how I can improve my time management.     </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F7C2651-C467-424D-9990-0B1BB4D30C11}" type="slidenum">
              <a:rPr lang="en-IN" smtClean="0"/>
              <a:t>9</a:t>
            </a:fld>
            <a:endParaRPr lang="en-IN"/>
          </a:p>
        </p:txBody>
      </p:sp>
    </p:spTree>
    <p:extLst>
      <p:ext uri="{BB962C8B-B14F-4D97-AF65-F5344CB8AC3E}">
        <p14:creationId xmlns:p14="http://schemas.microsoft.com/office/powerpoint/2010/main" val="17761686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5FF9747-6353-4AC4-9C5E-B3F90A0EEA4E}" type="datetimeFigureOut">
              <a:rPr lang="en-IN" smtClean="0"/>
              <a:t>24-04-2021</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268A7A11-4795-46BE-986F-906D3D77B365}" type="slidenum">
              <a:rPr lang="en-IN" smtClean="0"/>
              <a:t>‹#›</a:t>
            </a:fld>
            <a:endParaRPr lang="en-IN"/>
          </a:p>
        </p:txBody>
      </p:sp>
    </p:spTree>
    <p:extLst>
      <p:ext uri="{BB962C8B-B14F-4D97-AF65-F5344CB8AC3E}">
        <p14:creationId xmlns:p14="http://schemas.microsoft.com/office/powerpoint/2010/main" val="25317484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FF9747-6353-4AC4-9C5E-B3F90A0EEA4E}" type="datetimeFigureOut">
              <a:rPr lang="en-IN" smtClean="0"/>
              <a:t>24-04-2021</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68A7A11-4795-46BE-986F-906D3D77B365}" type="slidenum">
              <a:rPr lang="en-IN" smtClean="0"/>
              <a:t>‹#›</a:t>
            </a:fld>
            <a:endParaRPr lang="en-IN"/>
          </a:p>
        </p:txBody>
      </p:sp>
    </p:spTree>
    <p:extLst>
      <p:ext uri="{BB962C8B-B14F-4D97-AF65-F5344CB8AC3E}">
        <p14:creationId xmlns:p14="http://schemas.microsoft.com/office/powerpoint/2010/main" val="2843572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5FF9747-6353-4AC4-9C5E-B3F90A0EEA4E}" type="datetimeFigureOut">
              <a:rPr lang="en-IN" smtClean="0"/>
              <a:t>24-04-2021</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68A7A11-4795-46BE-986F-906D3D77B365}" type="slidenum">
              <a:rPr lang="en-IN" smtClean="0"/>
              <a:t>‹#›</a:t>
            </a:fld>
            <a:endParaRPr lang="en-IN"/>
          </a:p>
        </p:txBody>
      </p:sp>
    </p:spTree>
    <p:extLst>
      <p:ext uri="{BB962C8B-B14F-4D97-AF65-F5344CB8AC3E}">
        <p14:creationId xmlns:p14="http://schemas.microsoft.com/office/powerpoint/2010/main" val="18081482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FF9747-6353-4AC4-9C5E-B3F90A0EEA4E}" type="datetimeFigureOut">
              <a:rPr lang="en-IN" smtClean="0"/>
              <a:t>24-04-2021</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268A7A11-4795-46BE-986F-906D3D77B365}" type="slidenum">
              <a:rPr lang="en-IN" smtClean="0"/>
              <a:t>‹#›</a:t>
            </a:fld>
            <a:endParaRPr lang="en-IN"/>
          </a:p>
        </p:txBody>
      </p:sp>
    </p:spTree>
    <p:extLst>
      <p:ext uri="{BB962C8B-B14F-4D97-AF65-F5344CB8AC3E}">
        <p14:creationId xmlns:p14="http://schemas.microsoft.com/office/powerpoint/2010/main" val="3018274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5FF9747-6353-4AC4-9C5E-B3F90A0EEA4E}" type="datetimeFigureOut">
              <a:rPr lang="en-IN" smtClean="0"/>
              <a:t>24-04-2021</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268A7A11-4795-46BE-986F-906D3D77B365}" type="slidenum">
              <a:rPr lang="en-IN" smtClean="0"/>
              <a:t>‹#›</a:t>
            </a:fld>
            <a:endParaRPr lang="en-IN"/>
          </a:p>
        </p:txBody>
      </p:sp>
    </p:spTree>
    <p:extLst>
      <p:ext uri="{BB962C8B-B14F-4D97-AF65-F5344CB8AC3E}">
        <p14:creationId xmlns:p14="http://schemas.microsoft.com/office/powerpoint/2010/main" val="40761335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5FF9747-6353-4AC4-9C5E-B3F90A0EEA4E}" type="datetimeFigureOut">
              <a:rPr lang="en-IN" smtClean="0"/>
              <a:t>24-04-2021</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268A7A11-4795-46BE-986F-906D3D77B365}" type="slidenum">
              <a:rPr lang="en-IN" smtClean="0"/>
              <a:t>‹#›</a:t>
            </a:fld>
            <a:endParaRPr lang="en-IN"/>
          </a:p>
        </p:txBody>
      </p:sp>
    </p:spTree>
    <p:extLst>
      <p:ext uri="{BB962C8B-B14F-4D97-AF65-F5344CB8AC3E}">
        <p14:creationId xmlns:p14="http://schemas.microsoft.com/office/powerpoint/2010/main" val="13428974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FF9747-6353-4AC4-9C5E-B3F90A0EEA4E}" type="datetimeFigureOut">
              <a:rPr lang="en-IN" smtClean="0"/>
              <a:t>24-04-2021</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268A7A11-4795-46BE-986F-906D3D77B365}" type="slidenum">
              <a:rPr lang="en-IN" smtClean="0"/>
              <a:t>‹#›</a:t>
            </a:fld>
            <a:endParaRPr lang="en-IN"/>
          </a:p>
        </p:txBody>
      </p:sp>
    </p:spTree>
    <p:extLst>
      <p:ext uri="{BB962C8B-B14F-4D97-AF65-F5344CB8AC3E}">
        <p14:creationId xmlns:p14="http://schemas.microsoft.com/office/powerpoint/2010/main" val="915151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5FF9747-6353-4AC4-9C5E-B3F90A0EEA4E}" type="datetimeFigureOut">
              <a:rPr lang="en-IN" smtClean="0"/>
              <a:t>24-04-2021</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268A7A11-4795-46BE-986F-906D3D77B365}" type="slidenum">
              <a:rPr lang="en-IN" smtClean="0"/>
              <a:t>‹#›</a:t>
            </a:fld>
            <a:endParaRPr lang="en-IN"/>
          </a:p>
        </p:txBody>
      </p:sp>
    </p:spTree>
    <p:extLst>
      <p:ext uri="{BB962C8B-B14F-4D97-AF65-F5344CB8AC3E}">
        <p14:creationId xmlns:p14="http://schemas.microsoft.com/office/powerpoint/2010/main" val="3352475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5FF9747-6353-4AC4-9C5E-B3F90A0EEA4E}" type="datetimeFigureOut">
              <a:rPr lang="en-IN" smtClean="0"/>
              <a:t>24-04-2021</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68A7A11-4795-46BE-986F-906D3D77B365}" type="slidenum">
              <a:rPr lang="en-IN" smtClean="0"/>
              <a:t>‹#›</a:t>
            </a:fld>
            <a:endParaRPr lang="en-IN"/>
          </a:p>
        </p:txBody>
      </p:sp>
    </p:spTree>
    <p:extLst>
      <p:ext uri="{BB962C8B-B14F-4D97-AF65-F5344CB8AC3E}">
        <p14:creationId xmlns:p14="http://schemas.microsoft.com/office/powerpoint/2010/main" val="13918470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5FF9747-6353-4AC4-9C5E-B3F90A0EEA4E}" type="datetimeFigureOut">
              <a:rPr lang="en-IN" smtClean="0"/>
              <a:t>24-04-2021</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68A7A11-4795-46BE-986F-906D3D77B365}" type="slidenum">
              <a:rPr lang="en-IN" smtClean="0"/>
              <a:t>‹#›</a:t>
            </a:fld>
            <a:endParaRPr lang="en-IN"/>
          </a:p>
        </p:txBody>
      </p:sp>
    </p:spTree>
    <p:extLst>
      <p:ext uri="{BB962C8B-B14F-4D97-AF65-F5344CB8AC3E}">
        <p14:creationId xmlns:p14="http://schemas.microsoft.com/office/powerpoint/2010/main" val="38570387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5FF9747-6353-4AC4-9C5E-B3F90A0EEA4E}" type="datetimeFigureOut">
              <a:rPr lang="en-IN" smtClean="0"/>
              <a:t>24-04-2021</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68A7A11-4795-46BE-986F-906D3D77B365}"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790797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05FF9747-6353-4AC4-9C5E-B3F90A0EEA4E}" type="datetimeFigureOut">
              <a:rPr lang="en-IN" smtClean="0"/>
              <a:t>24-04-2021</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68A7A11-4795-46BE-986F-906D3D77B365}" type="slidenum">
              <a:rPr lang="en-IN" smtClean="0"/>
              <a:t>‹#›</a:t>
            </a:fld>
            <a:endParaRPr lang="en-IN"/>
          </a:p>
        </p:txBody>
      </p:sp>
    </p:spTree>
    <p:extLst>
      <p:ext uri="{BB962C8B-B14F-4D97-AF65-F5344CB8AC3E}">
        <p14:creationId xmlns:p14="http://schemas.microsoft.com/office/powerpoint/2010/main" val="23846961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05FF9747-6353-4AC4-9C5E-B3F90A0EEA4E}" type="datetimeFigureOut">
              <a:rPr lang="en-IN" smtClean="0"/>
              <a:t>24-04-2021</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68A7A11-4795-46BE-986F-906D3D77B365}"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181981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05FF9747-6353-4AC4-9C5E-B3F90A0EEA4E}" type="datetimeFigureOut">
              <a:rPr lang="en-IN" smtClean="0"/>
              <a:t>24-04-2021</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68A7A11-4795-46BE-986F-906D3D77B365}" type="slidenum">
              <a:rPr lang="en-IN" smtClean="0"/>
              <a:t>‹#›</a:t>
            </a:fld>
            <a:endParaRPr lang="en-IN"/>
          </a:p>
        </p:txBody>
      </p:sp>
    </p:spTree>
    <p:extLst>
      <p:ext uri="{BB962C8B-B14F-4D97-AF65-F5344CB8AC3E}">
        <p14:creationId xmlns:p14="http://schemas.microsoft.com/office/powerpoint/2010/main" val="37487809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FF9747-6353-4AC4-9C5E-B3F90A0EEA4E}" type="datetimeFigureOut">
              <a:rPr lang="en-IN" smtClean="0"/>
              <a:t>24-04-2021</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68A7A11-4795-46BE-986F-906D3D77B365}" type="slidenum">
              <a:rPr lang="en-IN" smtClean="0"/>
              <a:t>‹#›</a:t>
            </a:fld>
            <a:endParaRPr lang="en-IN"/>
          </a:p>
        </p:txBody>
      </p:sp>
    </p:spTree>
    <p:extLst>
      <p:ext uri="{BB962C8B-B14F-4D97-AF65-F5344CB8AC3E}">
        <p14:creationId xmlns:p14="http://schemas.microsoft.com/office/powerpoint/2010/main" val="26502718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FF9747-6353-4AC4-9C5E-B3F90A0EEA4E}" type="datetimeFigureOut">
              <a:rPr lang="en-IN" smtClean="0"/>
              <a:t>24-04-2021</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68A7A11-4795-46BE-986F-906D3D77B365}" type="slidenum">
              <a:rPr lang="en-IN" smtClean="0"/>
              <a:t>‹#›</a:t>
            </a:fld>
            <a:endParaRPr lang="en-IN"/>
          </a:p>
        </p:txBody>
      </p:sp>
    </p:spTree>
    <p:extLst>
      <p:ext uri="{BB962C8B-B14F-4D97-AF65-F5344CB8AC3E}">
        <p14:creationId xmlns:p14="http://schemas.microsoft.com/office/powerpoint/2010/main" val="37724744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5FF9747-6353-4AC4-9C5E-B3F90A0EEA4E}" type="datetimeFigureOut">
              <a:rPr lang="en-IN" smtClean="0"/>
              <a:t>24-04-2021</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268A7A11-4795-46BE-986F-906D3D77B365}" type="slidenum">
              <a:rPr lang="en-IN" smtClean="0"/>
              <a:t>‹#›</a:t>
            </a:fld>
            <a:endParaRPr lang="en-IN"/>
          </a:p>
        </p:txBody>
      </p:sp>
    </p:spTree>
    <p:extLst>
      <p:ext uri="{BB962C8B-B14F-4D97-AF65-F5344CB8AC3E}">
        <p14:creationId xmlns:p14="http://schemas.microsoft.com/office/powerpoint/2010/main" val="31917163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ACADEMIC AND EMPLOYABILITY SKILLS</a:t>
            </a:r>
            <a:endParaRPr lang="en-IN" dirty="0"/>
          </a:p>
        </p:txBody>
      </p:sp>
      <p:sp>
        <p:nvSpPr>
          <p:cNvPr id="3" name="Subtitle 2"/>
          <p:cNvSpPr>
            <a:spLocks noGrp="1"/>
          </p:cNvSpPr>
          <p:nvPr>
            <p:ph type="subTitle" idx="1"/>
          </p:nvPr>
        </p:nvSpPr>
        <p:spPr/>
        <p:txBody>
          <a:bodyPr/>
          <a:lstStyle/>
          <a:p>
            <a:endParaRPr lang="en-IN"/>
          </a:p>
        </p:txBody>
      </p:sp>
    </p:spTree>
    <p:extLst>
      <p:ext uri="{BB962C8B-B14F-4D97-AF65-F5344CB8AC3E}">
        <p14:creationId xmlns:p14="http://schemas.microsoft.com/office/powerpoint/2010/main" val="17478674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Introduction</a:t>
            </a:r>
            <a:endParaRPr lang="en-IN" dirty="0"/>
          </a:p>
        </p:txBody>
      </p:sp>
      <p:sp>
        <p:nvSpPr>
          <p:cNvPr id="3" name="Content Placeholder 2"/>
          <p:cNvSpPr>
            <a:spLocks noGrp="1"/>
          </p:cNvSpPr>
          <p:nvPr>
            <p:ph idx="1"/>
          </p:nvPr>
        </p:nvSpPr>
        <p:spPr/>
        <p:txBody>
          <a:bodyPr/>
          <a:lstStyle/>
          <a:p>
            <a:r>
              <a:rPr lang="en-US" dirty="0"/>
              <a:t>Personal qualities which make an individual employable that is stated as the employability skill. It is also known as transferable skills or soft skills. </a:t>
            </a:r>
            <a:endParaRPr lang="en-US" dirty="0" smtClean="0"/>
          </a:p>
          <a:p>
            <a:r>
              <a:rPr lang="en-US" dirty="0" smtClean="0"/>
              <a:t>The </a:t>
            </a:r>
            <a:r>
              <a:rPr lang="en-US" dirty="0"/>
              <a:t>skills are a little bit different from the technical knowledge and also separated from the experience of the work. </a:t>
            </a:r>
            <a:endParaRPr lang="en-US" dirty="0" smtClean="0"/>
          </a:p>
          <a:p>
            <a:r>
              <a:rPr lang="en-US" dirty="0" smtClean="0"/>
              <a:t>The </a:t>
            </a:r>
            <a:r>
              <a:rPr lang="en-US" dirty="0"/>
              <a:t>employability skills can be applied in any job in any industry. Most organizations want to hire someone hard-working, hangs out with colleagues, dependable. </a:t>
            </a:r>
            <a:endParaRPr lang="en-US" dirty="0" smtClean="0"/>
          </a:p>
          <a:p>
            <a:r>
              <a:rPr lang="en-US" dirty="0" smtClean="0"/>
              <a:t>These </a:t>
            </a:r>
            <a:r>
              <a:rPr lang="en-US" dirty="0"/>
              <a:t>skills fall under the employability skill. In the present period, the job market is very much competitive so it is essential to stand </a:t>
            </a:r>
            <a:r>
              <a:rPr lang="en-US" dirty="0" smtClean="0"/>
              <a:t>out. The </a:t>
            </a:r>
            <a:r>
              <a:rPr lang="en-US" dirty="0"/>
              <a:t>academic and employability skills help the individual to do that.</a:t>
            </a:r>
            <a:endParaRPr lang="en-IN" dirty="0"/>
          </a:p>
        </p:txBody>
      </p:sp>
    </p:spTree>
    <p:extLst>
      <p:ext uri="{BB962C8B-B14F-4D97-AF65-F5344CB8AC3E}">
        <p14:creationId xmlns:p14="http://schemas.microsoft.com/office/powerpoint/2010/main" val="35921534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Personal SWOT analysis </a:t>
            </a:r>
            <a:endParaRPr lang="en-IN" b="1" dirty="0"/>
          </a:p>
        </p:txBody>
      </p:sp>
      <p:graphicFrame>
        <p:nvGraphicFramePr>
          <p:cNvPr id="8" name="Content Placeholder 7"/>
          <p:cNvGraphicFramePr>
            <a:graphicFrameLocks noGrp="1"/>
          </p:cNvGraphicFramePr>
          <p:nvPr>
            <p:ph sz="half" idx="1"/>
            <p:extLst>
              <p:ext uri="{D42A27DB-BD31-4B8C-83A1-F6EECF244321}">
                <p14:modId xmlns:p14="http://schemas.microsoft.com/office/powerpoint/2010/main" val="419988572"/>
              </p:ext>
            </p:extLst>
          </p:nvPr>
        </p:nvGraphicFramePr>
        <p:xfrm>
          <a:off x="1619392" y="2050473"/>
          <a:ext cx="4328825" cy="38533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Content Placeholder 8"/>
          <p:cNvGraphicFramePr>
            <a:graphicFrameLocks noGrp="1"/>
          </p:cNvGraphicFramePr>
          <p:nvPr>
            <p:ph sz="half" idx="2"/>
            <p:extLst>
              <p:ext uri="{D42A27DB-BD31-4B8C-83A1-F6EECF244321}">
                <p14:modId xmlns:p14="http://schemas.microsoft.com/office/powerpoint/2010/main" val="1280951158"/>
              </p:ext>
            </p:extLst>
          </p:nvPr>
        </p:nvGraphicFramePr>
        <p:xfrm>
          <a:off x="7190747" y="2126222"/>
          <a:ext cx="4313864" cy="377762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19839425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Personal SWOT analysis</a:t>
            </a:r>
            <a:endParaRPr lang="en-IN" dirty="0"/>
          </a:p>
        </p:txBody>
      </p:sp>
      <p:sp>
        <p:nvSpPr>
          <p:cNvPr id="4" name="Content Placeholder 3"/>
          <p:cNvSpPr>
            <a:spLocks noGrp="1"/>
          </p:cNvSpPr>
          <p:nvPr>
            <p:ph sz="half" idx="1"/>
          </p:nvPr>
        </p:nvSpPr>
        <p:spPr/>
        <p:txBody>
          <a:bodyPr>
            <a:normAutofit fontScale="92500" lnSpcReduction="10000"/>
          </a:bodyPr>
          <a:lstStyle/>
          <a:p>
            <a:r>
              <a:rPr lang="en-US" b="1" dirty="0" smtClean="0"/>
              <a:t>Opportunities</a:t>
            </a:r>
          </a:p>
          <a:p>
            <a:pPr lvl="0">
              <a:buFont typeface="Wingdings" panose="05000000000000000000" pitchFamily="2" charset="2"/>
              <a:buChar char="v"/>
            </a:pPr>
            <a:r>
              <a:rPr lang="en-US" dirty="0"/>
              <a:t>Expanding product range- The company expanding product range.</a:t>
            </a:r>
            <a:endParaRPr lang="en-IN" dirty="0"/>
          </a:p>
          <a:p>
            <a:pPr lvl="0">
              <a:buFont typeface="Wingdings" panose="05000000000000000000" pitchFamily="2" charset="2"/>
              <a:buChar char="v"/>
            </a:pPr>
            <a:r>
              <a:rPr lang="en-US" dirty="0"/>
              <a:t>Client complaining- The customer complained about poor service quality.</a:t>
            </a:r>
            <a:endParaRPr lang="en-IN" dirty="0"/>
          </a:p>
          <a:p>
            <a:pPr lvl="0">
              <a:buFont typeface="Wingdings" panose="05000000000000000000" pitchFamily="2" charset="2"/>
              <a:buChar char="v"/>
            </a:pPr>
            <a:r>
              <a:rPr lang="en-US" dirty="0"/>
              <a:t>The company expanded overseas- My company expanded overseas. </a:t>
            </a:r>
            <a:endParaRPr lang="en-IN" dirty="0"/>
          </a:p>
          <a:p>
            <a:pPr lvl="0">
              <a:buFont typeface="Wingdings" panose="05000000000000000000" pitchFamily="2" charset="2"/>
              <a:buChar char="v"/>
            </a:pPr>
            <a:r>
              <a:rPr lang="en-US" dirty="0"/>
              <a:t>Engage others- I engage other members of the company. </a:t>
            </a:r>
            <a:endParaRPr lang="en-IN" dirty="0"/>
          </a:p>
          <a:p>
            <a:pPr lvl="0">
              <a:buFont typeface="Wingdings" panose="05000000000000000000" pitchFamily="2" charset="2"/>
              <a:buChar char="v"/>
            </a:pPr>
            <a:r>
              <a:rPr lang="en-US" dirty="0"/>
              <a:t>Learning- I take coaching classes to improve my leadership skills</a:t>
            </a:r>
            <a:r>
              <a:rPr lang="en-US" dirty="0" smtClean="0"/>
              <a:t>.</a:t>
            </a:r>
            <a:r>
              <a:rPr lang="en-US" b="1" dirty="0"/>
              <a:t> </a:t>
            </a:r>
            <a:endParaRPr lang="en-IN" dirty="0"/>
          </a:p>
        </p:txBody>
      </p:sp>
      <p:sp>
        <p:nvSpPr>
          <p:cNvPr id="5" name="Content Placeholder 4"/>
          <p:cNvSpPr>
            <a:spLocks noGrp="1"/>
          </p:cNvSpPr>
          <p:nvPr>
            <p:ph sz="half" idx="2"/>
          </p:nvPr>
        </p:nvSpPr>
        <p:spPr/>
        <p:txBody>
          <a:bodyPr>
            <a:normAutofit fontScale="92500" lnSpcReduction="10000"/>
          </a:bodyPr>
          <a:lstStyle/>
          <a:p>
            <a:r>
              <a:rPr lang="en-US" b="1" dirty="0" smtClean="0"/>
              <a:t>Threats</a:t>
            </a:r>
          </a:p>
          <a:p>
            <a:pPr>
              <a:buFont typeface="Wingdings" panose="05000000000000000000" pitchFamily="2" charset="2"/>
              <a:buChar char="v"/>
            </a:pPr>
            <a:r>
              <a:rPr lang="en-US" dirty="0"/>
              <a:t>The time pressure- Time pressure causes me to stress. </a:t>
            </a:r>
            <a:endParaRPr lang="en-IN" dirty="0"/>
          </a:p>
          <a:p>
            <a:pPr>
              <a:buFont typeface="Wingdings" panose="05000000000000000000" pitchFamily="2" charset="2"/>
              <a:buChar char="v"/>
            </a:pPr>
            <a:r>
              <a:rPr lang="en-US" dirty="0"/>
              <a:t>Competitors</a:t>
            </a:r>
            <a:r>
              <a:rPr lang="en-US" b="1" dirty="0"/>
              <a:t> </a:t>
            </a:r>
            <a:r>
              <a:rPr lang="en-US" dirty="0"/>
              <a:t>improvement- My company's competitor is improving rapidly. </a:t>
            </a:r>
            <a:endParaRPr lang="en-IN" dirty="0"/>
          </a:p>
          <a:p>
            <a:pPr marL="0" indent="0">
              <a:buNone/>
            </a:pPr>
            <a:endParaRPr lang="en-IN" dirty="0"/>
          </a:p>
        </p:txBody>
      </p:sp>
    </p:spTree>
    <p:extLst>
      <p:ext uri="{BB962C8B-B14F-4D97-AF65-F5344CB8AC3E}">
        <p14:creationId xmlns:p14="http://schemas.microsoft.com/office/powerpoint/2010/main" val="196578997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Personal Development Plan</a:t>
            </a:r>
            <a:endParaRPr lang="en-IN" b="1"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830084203"/>
              </p:ext>
            </p:extLst>
          </p:nvPr>
        </p:nvGraphicFramePr>
        <p:xfrm>
          <a:off x="804861" y="1741485"/>
          <a:ext cx="10940824" cy="4800829"/>
        </p:xfrm>
        <a:graphic>
          <a:graphicData uri="http://schemas.openxmlformats.org/drawingml/2006/table">
            <a:tbl>
              <a:tblPr firstRow="1" bandRow="1">
                <a:tableStyleId>{073A0DAA-6AF3-43AB-8588-CEC1D06C72B9}</a:tableStyleId>
              </a:tblPr>
              <a:tblGrid>
                <a:gridCol w="2395539">
                  <a:extLst>
                    <a:ext uri="{9D8B030D-6E8A-4147-A177-3AD203B41FA5}">
                      <a16:colId xmlns:a16="http://schemas.microsoft.com/office/drawing/2014/main" val="4117870672"/>
                    </a:ext>
                  </a:extLst>
                </a:gridCol>
                <a:gridCol w="3074873">
                  <a:extLst>
                    <a:ext uri="{9D8B030D-6E8A-4147-A177-3AD203B41FA5}">
                      <a16:colId xmlns:a16="http://schemas.microsoft.com/office/drawing/2014/main" val="1569407877"/>
                    </a:ext>
                  </a:extLst>
                </a:gridCol>
                <a:gridCol w="2735206">
                  <a:extLst>
                    <a:ext uri="{9D8B030D-6E8A-4147-A177-3AD203B41FA5}">
                      <a16:colId xmlns:a16="http://schemas.microsoft.com/office/drawing/2014/main" val="2530630993"/>
                    </a:ext>
                  </a:extLst>
                </a:gridCol>
                <a:gridCol w="2735206">
                  <a:extLst>
                    <a:ext uri="{9D8B030D-6E8A-4147-A177-3AD203B41FA5}">
                      <a16:colId xmlns:a16="http://schemas.microsoft.com/office/drawing/2014/main" val="1017446530"/>
                    </a:ext>
                  </a:extLst>
                </a:gridCol>
              </a:tblGrid>
              <a:tr h="905414">
                <a:tc>
                  <a:txBody>
                    <a:bodyPr/>
                    <a:lstStyle/>
                    <a:p>
                      <a:pPr algn="just">
                        <a:lnSpc>
                          <a:spcPct val="107000"/>
                        </a:lnSpc>
                        <a:spcAft>
                          <a:spcPts val="0"/>
                        </a:spcAft>
                      </a:pPr>
                      <a:r>
                        <a:rPr lang="en-US" sz="1200" dirty="0" smtClean="0">
                          <a:effectLst/>
                        </a:rPr>
                        <a:t>Objectives</a:t>
                      </a:r>
                      <a:endParaRPr lang="en-IN"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3500" marR="63500" marT="63500" marB="63500"/>
                </a:tc>
                <a:tc>
                  <a:txBody>
                    <a:bodyPr/>
                    <a:lstStyle/>
                    <a:p>
                      <a:pPr algn="just">
                        <a:lnSpc>
                          <a:spcPct val="107000"/>
                        </a:lnSpc>
                        <a:spcAft>
                          <a:spcPts val="0"/>
                        </a:spcAft>
                      </a:pPr>
                      <a:r>
                        <a:rPr lang="en-US" sz="1200" dirty="0">
                          <a:effectLst/>
                        </a:rPr>
                        <a:t>Action plan </a:t>
                      </a:r>
                      <a:endParaRPr lang="en-IN"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3500" marR="63500" marT="63500" marB="63500"/>
                </a:tc>
                <a:tc>
                  <a:txBody>
                    <a:bodyPr/>
                    <a:lstStyle/>
                    <a:p>
                      <a:pPr algn="just">
                        <a:lnSpc>
                          <a:spcPct val="107000"/>
                        </a:lnSpc>
                        <a:spcAft>
                          <a:spcPts val="0"/>
                        </a:spcAft>
                      </a:pPr>
                      <a:r>
                        <a:rPr lang="en-US" sz="1200" dirty="0">
                          <a:effectLst/>
                        </a:rPr>
                        <a:t>Criteria of success</a:t>
                      </a:r>
                      <a:endParaRPr lang="en-IN"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3500" marR="63500" marT="63500" marB="63500"/>
                </a:tc>
                <a:tc>
                  <a:txBody>
                    <a:bodyPr/>
                    <a:lstStyle/>
                    <a:p>
                      <a:pPr algn="just">
                        <a:lnSpc>
                          <a:spcPct val="107000"/>
                        </a:lnSpc>
                        <a:spcAft>
                          <a:spcPts val="0"/>
                        </a:spcAft>
                      </a:pPr>
                      <a:r>
                        <a:rPr lang="en-US" sz="1200" dirty="0">
                          <a:effectLst/>
                        </a:rPr>
                        <a:t>Time duration</a:t>
                      </a:r>
                      <a:endParaRPr lang="en-IN"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2245268148"/>
                  </a:ext>
                </a:extLst>
              </a:tr>
              <a:tr h="3895415">
                <a:tc>
                  <a:txBody>
                    <a:bodyPr/>
                    <a:lstStyle/>
                    <a:p>
                      <a:r>
                        <a:rPr lang="en-US" sz="1800" kern="1200" dirty="0" smtClean="0">
                          <a:solidFill>
                            <a:schemeClr val="dk1"/>
                          </a:solidFill>
                          <a:effectLst/>
                          <a:latin typeface="+mn-lt"/>
                          <a:ea typeface="+mn-ea"/>
                          <a:cs typeface="+mn-cs"/>
                        </a:rPr>
                        <a:t>To reduce stress while handling pressure</a:t>
                      </a:r>
                      <a:endParaRPr lang="en-IN" sz="1800" kern="1200" dirty="0">
                        <a:solidFill>
                          <a:schemeClr val="dk1"/>
                        </a:solidFill>
                        <a:effectLst/>
                        <a:latin typeface="+mn-lt"/>
                        <a:ea typeface="+mn-ea"/>
                        <a:cs typeface="+mn-cs"/>
                      </a:endParaRPr>
                    </a:p>
                  </a:txBody>
                  <a:tcPr/>
                </a:tc>
                <a:tc>
                  <a:txBody>
                    <a:bodyPr/>
                    <a:lstStyle/>
                    <a:p>
                      <a:r>
                        <a:rPr lang="en-US" sz="1800" kern="1200" dirty="0" smtClean="0">
                          <a:solidFill>
                            <a:schemeClr val="dk1"/>
                          </a:solidFill>
                          <a:effectLst/>
                          <a:latin typeface="+mn-lt"/>
                          <a:ea typeface="+mn-ea"/>
                          <a:cs typeface="+mn-cs"/>
                        </a:rPr>
                        <a:t>I have to remove my stress to handle time pressure and also the workload if I reduce my stress it can be beneficial for my co-team workers and also for the company. To reduce the stress I have to pay attention to what I say to myself I will replace the negative thoughts with positive ones. </a:t>
                      </a:r>
                      <a:endParaRPr lang="en-IN" sz="1800" kern="1200" dirty="0">
                        <a:solidFill>
                          <a:schemeClr val="dk1"/>
                        </a:solidFill>
                        <a:effectLst/>
                        <a:latin typeface="+mn-lt"/>
                        <a:ea typeface="+mn-ea"/>
                        <a:cs typeface="+mn-cs"/>
                      </a:endParaRPr>
                    </a:p>
                  </a:txBody>
                  <a:tcPr/>
                </a:tc>
                <a:tc>
                  <a:txBody>
                    <a:bodyPr/>
                    <a:lstStyle/>
                    <a:p>
                      <a:r>
                        <a:rPr lang="en-US" sz="1800" kern="1200" dirty="0" smtClean="0">
                          <a:solidFill>
                            <a:schemeClr val="dk1"/>
                          </a:solidFill>
                          <a:effectLst/>
                          <a:latin typeface="+mn-lt"/>
                          <a:ea typeface="+mn-ea"/>
                          <a:cs typeface="+mn-cs"/>
                        </a:rPr>
                        <a:t>If my stress is going to reduce and I feel more calm and confident I understand that the method is working. </a:t>
                      </a:r>
                      <a:endParaRPr lang="en-IN" sz="1800" kern="1200" dirty="0">
                        <a:solidFill>
                          <a:schemeClr val="dk1"/>
                        </a:solidFill>
                        <a:effectLst/>
                        <a:latin typeface="+mn-lt"/>
                        <a:ea typeface="+mn-ea"/>
                        <a:cs typeface="+mn-cs"/>
                      </a:endParaRPr>
                    </a:p>
                  </a:txBody>
                  <a:tcPr/>
                </a:tc>
                <a:tc>
                  <a:txBody>
                    <a:bodyPr/>
                    <a:lstStyle/>
                    <a:p>
                      <a:r>
                        <a:rPr lang="en-US" sz="1800" kern="1200" dirty="0" smtClean="0">
                          <a:solidFill>
                            <a:schemeClr val="dk1"/>
                          </a:solidFill>
                          <a:effectLst/>
                          <a:latin typeface="+mn-lt"/>
                          <a:ea typeface="+mn-ea"/>
                          <a:cs typeface="+mn-cs"/>
                        </a:rPr>
                        <a:t>The process can take one month to reduce my stress. </a:t>
                      </a:r>
                      <a:endParaRPr lang="en-IN" sz="1800" kern="1200" dirty="0">
                        <a:solidFill>
                          <a:schemeClr val="dk1"/>
                        </a:solidFill>
                        <a:effectLst/>
                        <a:latin typeface="+mn-lt"/>
                        <a:ea typeface="+mn-ea"/>
                        <a:cs typeface="+mn-cs"/>
                      </a:endParaRPr>
                    </a:p>
                  </a:txBody>
                  <a:tcPr/>
                </a:tc>
                <a:extLst>
                  <a:ext uri="{0D108BD9-81ED-4DB2-BD59-A6C34878D82A}">
                    <a16:rowId xmlns:a16="http://schemas.microsoft.com/office/drawing/2014/main" val="2536093090"/>
                  </a:ext>
                </a:extLst>
              </a:tr>
            </a:tbl>
          </a:graphicData>
        </a:graphic>
      </p:graphicFrame>
    </p:spTree>
    <p:extLst>
      <p:ext uri="{BB962C8B-B14F-4D97-AF65-F5344CB8AC3E}">
        <p14:creationId xmlns:p14="http://schemas.microsoft.com/office/powerpoint/2010/main" val="346826400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Personal Development Plan</a:t>
            </a:r>
            <a:endParaRPr lang="en-IN" b="1"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964203796"/>
              </p:ext>
            </p:extLst>
          </p:nvPr>
        </p:nvGraphicFramePr>
        <p:xfrm>
          <a:off x="804861" y="1741485"/>
          <a:ext cx="10940824" cy="4800829"/>
        </p:xfrm>
        <a:graphic>
          <a:graphicData uri="http://schemas.openxmlformats.org/drawingml/2006/table">
            <a:tbl>
              <a:tblPr firstRow="1" bandRow="1">
                <a:tableStyleId>{073A0DAA-6AF3-43AB-8588-CEC1D06C72B9}</a:tableStyleId>
              </a:tblPr>
              <a:tblGrid>
                <a:gridCol w="2395539">
                  <a:extLst>
                    <a:ext uri="{9D8B030D-6E8A-4147-A177-3AD203B41FA5}">
                      <a16:colId xmlns:a16="http://schemas.microsoft.com/office/drawing/2014/main" val="4117870672"/>
                    </a:ext>
                  </a:extLst>
                </a:gridCol>
                <a:gridCol w="3074873">
                  <a:extLst>
                    <a:ext uri="{9D8B030D-6E8A-4147-A177-3AD203B41FA5}">
                      <a16:colId xmlns:a16="http://schemas.microsoft.com/office/drawing/2014/main" val="1569407877"/>
                    </a:ext>
                  </a:extLst>
                </a:gridCol>
                <a:gridCol w="2735206">
                  <a:extLst>
                    <a:ext uri="{9D8B030D-6E8A-4147-A177-3AD203B41FA5}">
                      <a16:colId xmlns:a16="http://schemas.microsoft.com/office/drawing/2014/main" val="2530630993"/>
                    </a:ext>
                  </a:extLst>
                </a:gridCol>
                <a:gridCol w="2735206">
                  <a:extLst>
                    <a:ext uri="{9D8B030D-6E8A-4147-A177-3AD203B41FA5}">
                      <a16:colId xmlns:a16="http://schemas.microsoft.com/office/drawing/2014/main" val="1017446530"/>
                    </a:ext>
                  </a:extLst>
                </a:gridCol>
              </a:tblGrid>
              <a:tr h="905414">
                <a:tc>
                  <a:txBody>
                    <a:bodyPr/>
                    <a:lstStyle/>
                    <a:p>
                      <a:pPr algn="just">
                        <a:lnSpc>
                          <a:spcPct val="107000"/>
                        </a:lnSpc>
                        <a:spcAft>
                          <a:spcPts val="0"/>
                        </a:spcAft>
                      </a:pPr>
                      <a:r>
                        <a:rPr lang="en-US" sz="1200" dirty="0" smtClean="0">
                          <a:effectLst/>
                        </a:rPr>
                        <a:t>Objectives</a:t>
                      </a:r>
                      <a:endParaRPr lang="en-IN"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3500" marR="63500" marT="63500" marB="63500"/>
                </a:tc>
                <a:tc>
                  <a:txBody>
                    <a:bodyPr/>
                    <a:lstStyle/>
                    <a:p>
                      <a:pPr algn="just">
                        <a:lnSpc>
                          <a:spcPct val="107000"/>
                        </a:lnSpc>
                        <a:spcAft>
                          <a:spcPts val="0"/>
                        </a:spcAft>
                      </a:pPr>
                      <a:r>
                        <a:rPr lang="en-US" sz="1200" dirty="0">
                          <a:effectLst/>
                        </a:rPr>
                        <a:t>Action plan </a:t>
                      </a:r>
                      <a:endParaRPr lang="en-IN"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3500" marR="63500" marT="63500" marB="63500"/>
                </a:tc>
                <a:tc>
                  <a:txBody>
                    <a:bodyPr/>
                    <a:lstStyle/>
                    <a:p>
                      <a:pPr algn="just">
                        <a:lnSpc>
                          <a:spcPct val="107000"/>
                        </a:lnSpc>
                        <a:spcAft>
                          <a:spcPts val="0"/>
                        </a:spcAft>
                      </a:pPr>
                      <a:r>
                        <a:rPr lang="en-US" sz="1200" dirty="0">
                          <a:effectLst/>
                        </a:rPr>
                        <a:t>Criteria of success</a:t>
                      </a:r>
                      <a:endParaRPr lang="en-IN"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3500" marR="63500" marT="63500" marB="63500"/>
                </a:tc>
                <a:tc>
                  <a:txBody>
                    <a:bodyPr/>
                    <a:lstStyle/>
                    <a:p>
                      <a:pPr algn="just">
                        <a:lnSpc>
                          <a:spcPct val="107000"/>
                        </a:lnSpc>
                        <a:spcAft>
                          <a:spcPts val="0"/>
                        </a:spcAft>
                      </a:pPr>
                      <a:r>
                        <a:rPr lang="en-US" sz="1200" dirty="0">
                          <a:effectLst/>
                        </a:rPr>
                        <a:t>Time duration</a:t>
                      </a:r>
                      <a:endParaRPr lang="en-IN"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2245268148"/>
                  </a:ext>
                </a:extLst>
              </a:tr>
              <a:tr h="3895415">
                <a:tc>
                  <a:txBody>
                    <a:bodyPr/>
                    <a:lstStyle/>
                    <a:p>
                      <a:r>
                        <a:rPr lang="en-US" sz="1800" kern="1200" dirty="0" smtClean="0">
                          <a:solidFill>
                            <a:schemeClr val="dk1"/>
                          </a:solidFill>
                          <a:effectLst/>
                          <a:latin typeface="+mn-lt"/>
                          <a:ea typeface="+mn-ea"/>
                          <a:cs typeface="+mn-cs"/>
                        </a:rPr>
                        <a:t>The process can take one month to reduce my stress. </a:t>
                      </a:r>
                      <a:endParaRPr lang="en-IN" sz="1800" kern="1200" dirty="0">
                        <a:solidFill>
                          <a:schemeClr val="dk1"/>
                        </a:solidFill>
                        <a:effectLst/>
                        <a:latin typeface="+mn-lt"/>
                        <a:ea typeface="+mn-ea"/>
                        <a:cs typeface="+mn-cs"/>
                      </a:endParaRPr>
                    </a:p>
                  </a:txBody>
                  <a:tcPr/>
                </a:tc>
                <a:tc>
                  <a:txBody>
                    <a:bodyPr/>
                    <a:lstStyle/>
                    <a:p>
                      <a:r>
                        <a:rPr lang="en-US" sz="1800" kern="1200" dirty="0" smtClean="0">
                          <a:solidFill>
                            <a:schemeClr val="dk1"/>
                          </a:solidFill>
                          <a:effectLst/>
                          <a:latin typeface="+mn-lt"/>
                          <a:ea typeface="+mn-ea"/>
                          <a:cs typeface="+mn-cs"/>
                        </a:rPr>
                        <a:t>1.I have to complete an assessment survey.</a:t>
                      </a:r>
                      <a:endParaRPr lang="en-IN" sz="1800" kern="1200" dirty="0" smtClean="0">
                        <a:solidFill>
                          <a:schemeClr val="dk1"/>
                        </a:solidFill>
                        <a:effectLst/>
                        <a:latin typeface="+mn-lt"/>
                        <a:ea typeface="+mn-ea"/>
                        <a:cs typeface="+mn-cs"/>
                      </a:endParaRPr>
                    </a:p>
                    <a:p>
                      <a:r>
                        <a:rPr lang="en-US" sz="1800" kern="1200" dirty="0" smtClean="0">
                          <a:solidFill>
                            <a:schemeClr val="dk1"/>
                          </a:solidFill>
                          <a:effectLst/>
                          <a:latin typeface="+mn-lt"/>
                          <a:ea typeface="+mn-ea"/>
                          <a:cs typeface="+mn-cs"/>
                        </a:rPr>
                        <a:t>2. I have to provide an assessment report to the higher authority.  </a:t>
                      </a:r>
                      <a:endParaRPr lang="en-IN" sz="1800" kern="1200" dirty="0" smtClean="0">
                        <a:solidFill>
                          <a:schemeClr val="dk1"/>
                        </a:solidFill>
                        <a:effectLst/>
                        <a:latin typeface="+mn-lt"/>
                        <a:ea typeface="+mn-ea"/>
                        <a:cs typeface="+mn-cs"/>
                      </a:endParaRPr>
                    </a:p>
                    <a:p>
                      <a:r>
                        <a:rPr lang="en-US" sz="1800" kern="1200" dirty="0" smtClean="0">
                          <a:solidFill>
                            <a:schemeClr val="dk1"/>
                          </a:solidFill>
                          <a:effectLst/>
                          <a:latin typeface="+mn-lt"/>
                          <a:ea typeface="+mn-ea"/>
                          <a:cs typeface="+mn-cs"/>
                        </a:rPr>
                        <a:t>3. To further assess my leadership quality I have to take initiative.</a:t>
                      </a:r>
                      <a:endParaRPr lang="en-IN" sz="1800" kern="1200" dirty="0" smtClean="0">
                        <a:solidFill>
                          <a:schemeClr val="dk1"/>
                        </a:solidFill>
                        <a:effectLst/>
                        <a:latin typeface="+mn-lt"/>
                        <a:ea typeface="+mn-ea"/>
                        <a:cs typeface="+mn-cs"/>
                      </a:endParaRPr>
                    </a:p>
                    <a:p>
                      <a:endParaRPr lang="en-IN" sz="1800" kern="1200" dirty="0">
                        <a:solidFill>
                          <a:schemeClr val="dk1"/>
                        </a:solidFill>
                        <a:effectLst/>
                        <a:latin typeface="+mn-lt"/>
                        <a:ea typeface="+mn-ea"/>
                        <a:cs typeface="+mn-cs"/>
                      </a:endParaRPr>
                    </a:p>
                  </a:txBody>
                  <a:tcPr/>
                </a:tc>
                <a:tc>
                  <a:txBody>
                    <a:bodyPr/>
                    <a:lstStyle/>
                    <a:p>
                      <a:r>
                        <a:rPr lang="en-US" sz="1800" kern="1200" dirty="0" smtClean="0">
                          <a:solidFill>
                            <a:schemeClr val="dk1"/>
                          </a:solidFill>
                          <a:effectLst/>
                          <a:latin typeface="+mn-lt"/>
                          <a:ea typeface="+mn-ea"/>
                          <a:cs typeface="+mn-cs"/>
                        </a:rPr>
                        <a:t>If my team completes all the obstacles with my skills then I consider that a success. </a:t>
                      </a:r>
                      <a:endParaRPr lang="en-IN" sz="1800" kern="1200" dirty="0">
                        <a:solidFill>
                          <a:schemeClr val="dk1"/>
                        </a:solidFill>
                        <a:effectLst/>
                        <a:latin typeface="+mn-lt"/>
                        <a:ea typeface="+mn-ea"/>
                        <a:cs typeface="+mn-cs"/>
                      </a:endParaRPr>
                    </a:p>
                  </a:txBody>
                  <a:tcPr/>
                </a:tc>
                <a:tc>
                  <a:txBody>
                    <a:bodyPr/>
                    <a:lstStyle/>
                    <a:p>
                      <a:r>
                        <a:rPr lang="en-US" sz="1800" kern="1200" dirty="0" smtClean="0">
                          <a:solidFill>
                            <a:schemeClr val="dk1"/>
                          </a:solidFill>
                          <a:effectLst/>
                          <a:latin typeface="+mn-lt"/>
                          <a:ea typeface="+mn-ea"/>
                          <a:cs typeface="+mn-cs"/>
                        </a:rPr>
                        <a:t>The time needed for fulfilling</a:t>
                      </a:r>
                      <a:r>
                        <a:rPr lang="en-US" sz="1800" kern="1200" baseline="0" dirty="0" smtClean="0">
                          <a:solidFill>
                            <a:schemeClr val="dk1"/>
                          </a:solidFill>
                          <a:effectLst/>
                          <a:latin typeface="+mn-lt"/>
                          <a:ea typeface="+mn-ea"/>
                          <a:cs typeface="+mn-cs"/>
                        </a:rPr>
                        <a:t> </a:t>
                      </a:r>
                      <a:r>
                        <a:rPr lang="en-US" sz="1800" kern="1200" dirty="0" smtClean="0">
                          <a:solidFill>
                            <a:schemeClr val="dk1"/>
                          </a:solidFill>
                          <a:effectLst/>
                          <a:latin typeface="+mn-lt"/>
                          <a:ea typeface="+mn-ea"/>
                          <a:cs typeface="+mn-cs"/>
                        </a:rPr>
                        <a:t>this objective is one year.  </a:t>
                      </a:r>
                      <a:endParaRPr lang="en-IN" sz="1800" kern="1200" dirty="0">
                        <a:solidFill>
                          <a:schemeClr val="dk1"/>
                        </a:solidFill>
                        <a:effectLst/>
                        <a:latin typeface="+mn-lt"/>
                        <a:ea typeface="+mn-ea"/>
                        <a:cs typeface="+mn-cs"/>
                      </a:endParaRPr>
                    </a:p>
                  </a:txBody>
                  <a:tcPr/>
                </a:tc>
                <a:extLst>
                  <a:ext uri="{0D108BD9-81ED-4DB2-BD59-A6C34878D82A}">
                    <a16:rowId xmlns:a16="http://schemas.microsoft.com/office/drawing/2014/main" val="2536093090"/>
                  </a:ext>
                </a:extLst>
              </a:tr>
            </a:tbl>
          </a:graphicData>
        </a:graphic>
      </p:graphicFrame>
    </p:spTree>
    <p:extLst>
      <p:ext uri="{BB962C8B-B14F-4D97-AF65-F5344CB8AC3E}">
        <p14:creationId xmlns:p14="http://schemas.microsoft.com/office/powerpoint/2010/main" val="4459607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Personal Development Plan</a:t>
            </a:r>
            <a:endParaRPr lang="en-IN" b="1"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280125106"/>
              </p:ext>
            </p:extLst>
          </p:nvPr>
        </p:nvGraphicFramePr>
        <p:xfrm>
          <a:off x="804861" y="1741485"/>
          <a:ext cx="10940824" cy="4800829"/>
        </p:xfrm>
        <a:graphic>
          <a:graphicData uri="http://schemas.openxmlformats.org/drawingml/2006/table">
            <a:tbl>
              <a:tblPr firstRow="1" bandRow="1">
                <a:tableStyleId>{073A0DAA-6AF3-43AB-8588-CEC1D06C72B9}</a:tableStyleId>
              </a:tblPr>
              <a:tblGrid>
                <a:gridCol w="2395539">
                  <a:extLst>
                    <a:ext uri="{9D8B030D-6E8A-4147-A177-3AD203B41FA5}">
                      <a16:colId xmlns:a16="http://schemas.microsoft.com/office/drawing/2014/main" val="4117870672"/>
                    </a:ext>
                  </a:extLst>
                </a:gridCol>
                <a:gridCol w="3074873">
                  <a:extLst>
                    <a:ext uri="{9D8B030D-6E8A-4147-A177-3AD203B41FA5}">
                      <a16:colId xmlns:a16="http://schemas.microsoft.com/office/drawing/2014/main" val="1569407877"/>
                    </a:ext>
                  </a:extLst>
                </a:gridCol>
                <a:gridCol w="2735206">
                  <a:extLst>
                    <a:ext uri="{9D8B030D-6E8A-4147-A177-3AD203B41FA5}">
                      <a16:colId xmlns:a16="http://schemas.microsoft.com/office/drawing/2014/main" val="2530630993"/>
                    </a:ext>
                  </a:extLst>
                </a:gridCol>
                <a:gridCol w="2735206">
                  <a:extLst>
                    <a:ext uri="{9D8B030D-6E8A-4147-A177-3AD203B41FA5}">
                      <a16:colId xmlns:a16="http://schemas.microsoft.com/office/drawing/2014/main" val="1017446530"/>
                    </a:ext>
                  </a:extLst>
                </a:gridCol>
              </a:tblGrid>
              <a:tr h="905414">
                <a:tc>
                  <a:txBody>
                    <a:bodyPr/>
                    <a:lstStyle/>
                    <a:p>
                      <a:pPr algn="just">
                        <a:lnSpc>
                          <a:spcPct val="107000"/>
                        </a:lnSpc>
                        <a:spcAft>
                          <a:spcPts val="0"/>
                        </a:spcAft>
                      </a:pPr>
                      <a:r>
                        <a:rPr lang="en-US" sz="1200" dirty="0" smtClean="0">
                          <a:effectLst/>
                        </a:rPr>
                        <a:t>Objectives</a:t>
                      </a:r>
                      <a:endParaRPr lang="en-IN"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3500" marR="63500" marT="63500" marB="63500"/>
                </a:tc>
                <a:tc>
                  <a:txBody>
                    <a:bodyPr/>
                    <a:lstStyle/>
                    <a:p>
                      <a:pPr algn="just">
                        <a:lnSpc>
                          <a:spcPct val="107000"/>
                        </a:lnSpc>
                        <a:spcAft>
                          <a:spcPts val="0"/>
                        </a:spcAft>
                      </a:pPr>
                      <a:r>
                        <a:rPr lang="en-US" sz="1200" dirty="0">
                          <a:effectLst/>
                        </a:rPr>
                        <a:t>Action plan </a:t>
                      </a:r>
                      <a:endParaRPr lang="en-IN"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3500" marR="63500" marT="63500" marB="63500"/>
                </a:tc>
                <a:tc>
                  <a:txBody>
                    <a:bodyPr/>
                    <a:lstStyle/>
                    <a:p>
                      <a:pPr algn="just">
                        <a:lnSpc>
                          <a:spcPct val="107000"/>
                        </a:lnSpc>
                        <a:spcAft>
                          <a:spcPts val="0"/>
                        </a:spcAft>
                      </a:pPr>
                      <a:r>
                        <a:rPr lang="en-US" sz="1200" dirty="0">
                          <a:effectLst/>
                        </a:rPr>
                        <a:t>Criteria of success</a:t>
                      </a:r>
                      <a:endParaRPr lang="en-IN"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3500" marR="63500" marT="63500" marB="63500"/>
                </a:tc>
                <a:tc>
                  <a:txBody>
                    <a:bodyPr/>
                    <a:lstStyle/>
                    <a:p>
                      <a:pPr algn="just">
                        <a:lnSpc>
                          <a:spcPct val="107000"/>
                        </a:lnSpc>
                        <a:spcAft>
                          <a:spcPts val="0"/>
                        </a:spcAft>
                      </a:pPr>
                      <a:r>
                        <a:rPr lang="en-US" sz="1200" dirty="0">
                          <a:effectLst/>
                        </a:rPr>
                        <a:t>Time duration</a:t>
                      </a:r>
                      <a:endParaRPr lang="en-IN"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2245268148"/>
                  </a:ext>
                </a:extLst>
              </a:tr>
              <a:tr h="3895415">
                <a:tc>
                  <a:txBody>
                    <a:bodyPr/>
                    <a:lstStyle/>
                    <a:p>
                      <a:r>
                        <a:rPr lang="en-US" sz="1800" kern="1200" dirty="0" smtClean="0">
                          <a:solidFill>
                            <a:schemeClr val="dk1"/>
                          </a:solidFill>
                          <a:effectLst/>
                          <a:latin typeface="+mn-lt"/>
                          <a:ea typeface="+mn-ea"/>
                          <a:cs typeface="+mn-cs"/>
                        </a:rPr>
                        <a:t>To resolve the problems of impatience </a:t>
                      </a:r>
                      <a:endParaRPr lang="en-IN" sz="1800" kern="1200" dirty="0">
                        <a:solidFill>
                          <a:schemeClr val="dk1"/>
                        </a:solidFill>
                        <a:effectLst/>
                        <a:latin typeface="+mn-lt"/>
                        <a:ea typeface="+mn-ea"/>
                        <a:cs typeface="+mn-cs"/>
                      </a:endParaRPr>
                    </a:p>
                  </a:txBody>
                  <a:tcPr/>
                </a:tc>
                <a:tc>
                  <a:txBody>
                    <a:bodyPr/>
                    <a:lstStyle/>
                    <a:p>
                      <a:r>
                        <a:rPr lang="en-US" sz="1800" kern="1200" dirty="0" smtClean="0">
                          <a:solidFill>
                            <a:schemeClr val="dk1"/>
                          </a:solidFill>
                          <a:effectLst/>
                          <a:latin typeface="+mn-lt"/>
                          <a:ea typeface="+mn-ea"/>
                          <a:cs typeface="+mn-cs"/>
                        </a:rPr>
                        <a:t>I have to increase the patience level to make a good development of my teamwork. </a:t>
                      </a:r>
                      <a:endParaRPr lang="en-IN" sz="1800" kern="1200" dirty="0">
                        <a:solidFill>
                          <a:schemeClr val="dk1"/>
                        </a:solidFill>
                        <a:effectLst/>
                        <a:latin typeface="+mn-lt"/>
                        <a:ea typeface="+mn-ea"/>
                        <a:cs typeface="+mn-cs"/>
                      </a:endParaRPr>
                    </a:p>
                  </a:txBody>
                  <a:tcPr/>
                </a:tc>
                <a:tc>
                  <a:txBody>
                    <a:bodyPr/>
                    <a:lstStyle/>
                    <a:p>
                      <a:r>
                        <a:rPr lang="en-US" sz="1800" kern="1200" dirty="0" smtClean="0">
                          <a:solidFill>
                            <a:schemeClr val="dk1"/>
                          </a:solidFill>
                          <a:effectLst/>
                          <a:latin typeface="+mn-lt"/>
                          <a:ea typeface="+mn-ea"/>
                          <a:cs typeface="+mn-cs"/>
                        </a:rPr>
                        <a:t> If there is a tough situation and that time I do not lose patience I think the action plan can work. </a:t>
                      </a:r>
                      <a:endParaRPr lang="en-IN" sz="1800" kern="1200" dirty="0">
                        <a:solidFill>
                          <a:schemeClr val="dk1"/>
                        </a:solidFill>
                        <a:effectLst/>
                        <a:latin typeface="+mn-lt"/>
                        <a:ea typeface="+mn-ea"/>
                        <a:cs typeface="+mn-cs"/>
                      </a:endParaRPr>
                    </a:p>
                  </a:txBody>
                  <a:tcPr/>
                </a:tc>
                <a:tc>
                  <a:txBody>
                    <a:bodyPr/>
                    <a:lstStyle/>
                    <a:p>
                      <a:r>
                        <a:rPr lang="en-US" sz="1800" kern="1200" dirty="0" smtClean="0">
                          <a:solidFill>
                            <a:schemeClr val="dk1"/>
                          </a:solidFill>
                          <a:effectLst/>
                          <a:latin typeface="+mn-lt"/>
                          <a:ea typeface="+mn-ea"/>
                          <a:cs typeface="+mn-cs"/>
                        </a:rPr>
                        <a:t>The time required for the objective is three months. </a:t>
                      </a:r>
                      <a:endParaRPr lang="en-IN" sz="1800" kern="1200" dirty="0">
                        <a:solidFill>
                          <a:schemeClr val="dk1"/>
                        </a:solidFill>
                        <a:effectLst/>
                        <a:latin typeface="+mn-lt"/>
                        <a:ea typeface="+mn-ea"/>
                        <a:cs typeface="+mn-cs"/>
                      </a:endParaRPr>
                    </a:p>
                  </a:txBody>
                  <a:tcPr/>
                </a:tc>
                <a:extLst>
                  <a:ext uri="{0D108BD9-81ED-4DB2-BD59-A6C34878D82A}">
                    <a16:rowId xmlns:a16="http://schemas.microsoft.com/office/drawing/2014/main" val="2536093090"/>
                  </a:ext>
                </a:extLst>
              </a:tr>
            </a:tbl>
          </a:graphicData>
        </a:graphic>
      </p:graphicFrame>
    </p:spTree>
    <p:extLst>
      <p:ext uri="{BB962C8B-B14F-4D97-AF65-F5344CB8AC3E}">
        <p14:creationId xmlns:p14="http://schemas.microsoft.com/office/powerpoint/2010/main" val="375390326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Time management Techniques </a:t>
            </a:r>
            <a:endParaRPr lang="en-IN" b="1" dirty="0"/>
          </a:p>
        </p:txBody>
      </p:sp>
      <p:sp>
        <p:nvSpPr>
          <p:cNvPr id="3" name="Content Placeholder 2"/>
          <p:cNvSpPr>
            <a:spLocks noGrp="1"/>
          </p:cNvSpPr>
          <p:nvPr>
            <p:ph idx="1"/>
          </p:nvPr>
        </p:nvSpPr>
        <p:spPr/>
        <p:txBody>
          <a:bodyPr>
            <a:normAutofit lnSpcReduction="10000"/>
          </a:bodyPr>
          <a:lstStyle/>
          <a:p>
            <a:r>
              <a:rPr lang="en-US" dirty="0"/>
              <a:t>Time management involves the acts of the various demands based on the individual's social life, work, family, personal interest, hobbies, commitments and many more</a:t>
            </a:r>
            <a:r>
              <a:rPr lang="en-US" dirty="0" smtClean="0"/>
              <a:t>.</a:t>
            </a:r>
          </a:p>
          <a:p>
            <a:r>
              <a:rPr lang="en-US" dirty="0"/>
              <a:t>Time management is important for the structural and technical differences which exist in the concepts of time.  There are some technique for more effective time management such as: </a:t>
            </a:r>
            <a:endParaRPr lang="en-IN" dirty="0"/>
          </a:p>
          <a:p>
            <a:pPr marL="0" indent="0">
              <a:buNone/>
            </a:pPr>
            <a:r>
              <a:rPr lang="en-US" dirty="0"/>
              <a:t>SMART goal</a:t>
            </a:r>
            <a:r>
              <a:rPr lang="en-US" dirty="0" smtClean="0"/>
              <a:t>: </a:t>
            </a:r>
            <a:r>
              <a:rPr lang="en-US" dirty="0"/>
              <a:t>Every time management starts with getting more knowledgeable about which way I want to go in my life or set the goals to guide myself. In the present time, one of the most popular techniques of goal setting is called SMART goals. </a:t>
            </a:r>
            <a:endParaRPr lang="en-US" dirty="0" smtClean="0"/>
          </a:p>
          <a:p>
            <a:pPr marL="0" indent="0">
              <a:buNone/>
            </a:pPr>
            <a:r>
              <a:rPr lang="en-US" dirty="0"/>
              <a:t>Board of Kanban: The </a:t>
            </a:r>
            <a:r>
              <a:rPr lang="en-US" dirty="0" err="1"/>
              <a:t>kanban</a:t>
            </a:r>
            <a:r>
              <a:rPr lang="en-US" dirty="0"/>
              <a:t> is a term of Japan that means a signboard or a billboard. Kanban is a board of visualization which helps to track the progress of the goal.</a:t>
            </a:r>
            <a:endParaRPr lang="en-IN" dirty="0"/>
          </a:p>
        </p:txBody>
      </p:sp>
    </p:spTree>
    <p:extLst>
      <p:ext uri="{BB962C8B-B14F-4D97-AF65-F5344CB8AC3E}">
        <p14:creationId xmlns:p14="http://schemas.microsoft.com/office/powerpoint/2010/main" val="341972464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 </a:t>
            </a:r>
            <a:endParaRPr lang="en-IN" b="1" dirty="0"/>
          </a:p>
        </p:txBody>
      </p:sp>
      <p:sp>
        <p:nvSpPr>
          <p:cNvPr id="3" name="Content Placeholder 2"/>
          <p:cNvSpPr>
            <a:spLocks noGrp="1"/>
          </p:cNvSpPr>
          <p:nvPr>
            <p:ph idx="1"/>
          </p:nvPr>
        </p:nvSpPr>
        <p:spPr/>
        <p:txBody>
          <a:bodyPr/>
          <a:lstStyle/>
          <a:p>
            <a:pPr marL="0" indent="0">
              <a:buNone/>
            </a:pPr>
            <a:r>
              <a:rPr lang="en-US" dirty="0"/>
              <a:t>From the above case study, it can be concluded that I am Alina </a:t>
            </a:r>
            <a:r>
              <a:rPr lang="en-US" dirty="0" err="1"/>
              <a:t>Paun</a:t>
            </a:r>
            <a:r>
              <a:rPr lang="en-US" dirty="0"/>
              <a:t> and I am the team leader of Primark. There is a personal SWOT analysis which defines my strength, weaknesses, opportunities and the threats. The report can give a vivid idea about the strength of mine which is the effective communication skills, academic background skill, good relation with the employees and also the understanding the competitors of the company.</a:t>
            </a:r>
            <a:endParaRPr lang="en-IN" dirty="0"/>
          </a:p>
        </p:txBody>
      </p:sp>
    </p:spTree>
    <p:extLst>
      <p:ext uri="{BB962C8B-B14F-4D97-AF65-F5344CB8AC3E}">
        <p14:creationId xmlns:p14="http://schemas.microsoft.com/office/powerpoint/2010/main" val="259489135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 list</a:t>
            </a:r>
            <a:endParaRPr lang="en-IN" dirty="0"/>
          </a:p>
        </p:txBody>
      </p:sp>
      <p:sp>
        <p:nvSpPr>
          <p:cNvPr id="3" name="Content Placeholder 2"/>
          <p:cNvSpPr>
            <a:spLocks noGrp="1"/>
          </p:cNvSpPr>
          <p:nvPr>
            <p:ph idx="1"/>
          </p:nvPr>
        </p:nvSpPr>
        <p:spPr/>
        <p:txBody>
          <a:bodyPr>
            <a:normAutofit fontScale="55000" lnSpcReduction="20000"/>
          </a:bodyPr>
          <a:lstStyle/>
          <a:p>
            <a:r>
              <a:rPr lang="en-US" dirty="0" err="1"/>
              <a:t>Ehrbar</a:t>
            </a:r>
            <a:r>
              <a:rPr lang="en-US" dirty="0"/>
              <a:t>, S., </a:t>
            </a:r>
            <a:r>
              <a:rPr lang="en-US" dirty="0" err="1"/>
              <a:t>Jöhl</a:t>
            </a:r>
            <a:r>
              <a:rPr lang="en-US" dirty="0"/>
              <a:t>, A., </a:t>
            </a:r>
            <a:r>
              <a:rPr lang="en-US" dirty="0" err="1"/>
              <a:t>Tartas</a:t>
            </a:r>
            <a:r>
              <a:rPr lang="en-US" dirty="0"/>
              <a:t>, A., Stark, L.S., </a:t>
            </a:r>
            <a:r>
              <a:rPr lang="en-US" dirty="0" err="1"/>
              <a:t>Riesterer</a:t>
            </a:r>
            <a:r>
              <a:rPr lang="en-US" dirty="0"/>
              <a:t>, O., </a:t>
            </a:r>
            <a:r>
              <a:rPr lang="en-US" dirty="0" err="1"/>
              <a:t>Klöck</a:t>
            </a:r>
            <a:r>
              <a:rPr lang="en-US" dirty="0"/>
              <a:t>, S., </a:t>
            </a:r>
            <a:r>
              <a:rPr lang="en-US" dirty="0" err="1"/>
              <a:t>Guckenberger</a:t>
            </a:r>
            <a:r>
              <a:rPr lang="en-US" dirty="0"/>
              <a:t>, M. and </a:t>
            </a:r>
            <a:r>
              <a:rPr lang="en-US" dirty="0" err="1"/>
              <a:t>Tanadini</a:t>
            </a:r>
            <a:r>
              <a:rPr lang="en-US" dirty="0"/>
              <a:t>-Lang, S., 2017. ITV, mid-ventilation, gating or couch tracking–A comparison of respiratory motion-management techniques based on 4D dose calculations. </a:t>
            </a:r>
            <a:r>
              <a:rPr lang="en-US" i="1" dirty="0"/>
              <a:t>Radiotherapy and Oncology</a:t>
            </a:r>
            <a:r>
              <a:rPr lang="en-US" dirty="0"/>
              <a:t>, </a:t>
            </a:r>
            <a:r>
              <a:rPr lang="en-US" i="1" dirty="0"/>
              <a:t>124</a:t>
            </a:r>
            <a:r>
              <a:rPr lang="en-US" dirty="0"/>
              <a:t>(1), pp.80-88.</a:t>
            </a:r>
            <a:endParaRPr lang="en-IN" dirty="0"/>
          </a:p>
          <a:p>
            <a:r>
              <a:rPr lang="en-US" dirty="0" err="1"/>
              <a:t>Gheţa</a:t>
            </a:r>
            <a:r>
              <a:rPr lang="en-US" dirty="0"/>
              <a:t>, I.M., 2017. The Influence Of Culture On Leadership. </a:t>
            </a:r>
            <a:r>
              <a:rPr lang="en-US" i="1" dirty="0"/>
              <a:t>Annals of </a:t>
            </a:r>
            <a:r>
              <a:rPr lang="en-US" i="1" dirty="0" err="1"/>
              <a:t>Spiru</a:t>
            </a:r>
            <a:r>
              <a:rPr lang="en-US" i="1" dirty="0"/>
              <a:t> </a:t>
            </a:r>
            <a:r>
              <a:rPr lang="en-US" i="1" dirty="0" err="1"/>
              <a:t>Haret</a:t>
            </a:r>
            <a:r>
              <a:rPr lang="en-US" i="1" dirty="0"/>
              <a:t> University, Economic Series</a:t>
            </a:r>
            <a:r>
              <a:rPr lang="en-US" dirty="0"/>
              <a:t>, </a:t>
            </a:r>
            <a:r>
              <a:rPr lang="en-US" i="1" dirty="0"/>
              <a:t>17</a:t>
            </a:r>
            <a:r>
              <a:rPr lang="en-US" dirty="0"/>
              <a:t>(1), pp.79-87.</a:t>
            </a:r>
            <a:endParaRPr lang="en-IN" dirty="0"/>
          </a:p>
          <a:p>
            <a:r>
              <a:rPr lang="en-US" dirty="0"/>
              <a:t>Gupta, A. and </a:t>
            </a:r>
            <a:r>
              <a:rPr lang="en-US" dirty="0" err="1"/>
              <a:t>Kulat</a:t>
            </a:r>
            <a:r>
              <a:rPr lang="en-US" dirty="0"/>
              <a:t>, K.D., 2018. A selective literature review on leak management techniques for water distribution system. </a:t>
            </a:r>
            <a:r>
              <a:rPr lang="en-US" i="1" dirty="0"/>
              <a:t>Water resources management</a:t>
            </a:r>
            <a:r>
              <a:rPr lang="en-US" dirty="0"/>
              <a:t>, </a:t>
            </a:r>
            <a:r>
              <a:rPr lang="en-US" i="1" dirty="0"/>
              <a:t>32</a:t>
            </a:r>
            <a:r>
              <a:rPr lang="en-US" dirty="0"/>
              <a:t>(10), pp.3247-3269.</a:t>
            </a:r>
            <a:endParaRPr lang="en-IN" dirty="0"/>
          </a:p>
          <a:p>
            <a:r>
              <a:rPr lang="en-US" dirty="0" err="1"/>
              <a:t>Jenčo</a:t>
            </a:r>
            <a:r>
              <a:rPr lang="en-US" dirty="0"/>
              <a:t>, M. and </a:t>
            </a:r>
            <a:r>
              <a:rPr lang="en-US" dirty="0" err="1"/>
              <a:t>Lysá</a:t>
            </a:r>
            <a:r>
              <a:rPr lang="en-US" dirty="0"/>
              <a:t>, Ľ., 2018. Evaluation of a work team strategy by using the SWOT analysis. </a:t>
            </a:r>
            <a:r>
              <a:rPr lang="en-US" i="1" dirty="0" err="1"/>
              <a:t>Calitatea</a:t>
            </a:r>
            <a:r>
              <a:rPr lang="en-US" dirty="0"/>
              <a:t>, </a:t>
            </a:r>
            <a:r>
              <a:rPr lang="en-US" i="1" dirty="0"/>
              <a:t>19</a:t>
            </a:r>
            <a:r>
              <a:rPr lang="en-US" dirty="0"/>
              <a:t>(165), pp.39-42.</a:t>
            </a:r>
            <a:endParaRPr lang="en-IN" dirty="0"/>
          </a:p>
          <a:p>
            <a:r>
              <a:rPr lang="en-US" dirty="0" err="1"/>
              <a:t>Jermsittiparsert</a:t>
            </a:r>
            <a:r>
              <a:rPr lang="en-US" dirty="0"/>
              <a:t>, K., </a:t>
            </a:r>
            <a:r>
              <a:rPr lang="en-US" dirty="0" err="1"/>
              <a:t>Namdej</a:t>
            </a:r>
            <a:r>
              <a:rPr lang="en-US" dirty="0"/>
              <a:t>, P. and </a:t>
            </a:r>
            <a:r>
              <a:rPr lang="en-US" dirty="0" err="1"/>
              <a:t>Sriyakul</a:t>
            </a:r>
            <a:r>
              <a:rPr lang="en-US" dirty="0"/>
              <a:t>, T., 2019. Impact of quality management techniques and system effectiveness on the green supply chain management practices. </a:t>
            </a:r>
            <a:r>
              <a:rPr lang="en-US" i="1" dirty="0"/>
              <a:t>International Journal of Supply Chain Management</a:t>
            </a:r>
            <a:r>
              <a:rPr lang="en-US" dirty="0"/>
              <a:t>, </a:t>
            </a:r>
            <a:r>
              <a:rPr lang="en-US" i="1" dirty="0"/>
              <a:t>8</a:t>
            </a:r>
            <a:r>
              <a:rPr lang="en-US" dirty="0"/>
              <a:t>(3), pp.120-130.</a:t>
            </a:r>
            <a:endParaRPr lang="en-IN" dirty="0"/>
          </a:p>
          <a:p>
            <a:r>
              <a:rPr lang="en-US" dirty="0" err="1"/>
              <a:t>Kmecova</a:t>
            </a:r>
            <a:r>
              <a:rPr lang="en-US" dirty="0"/>
              <a:t>, I., 2018. The processes of managing human resources and using management methods and techniques in management practice. </a:t>
            </a:r>
            <a:r>
              <a:rPr lang="en-US" i="1" dirty="0" err="1"/>
              <a:t>Ekonomicko-manazerske</a:t>
            </a:r>
            <a:r>
              <a:rPr lang="en-US" i="1" dirty="0"/>
              <a:t> </a:t>
            </a:r>
            <a:r>
              <a:rPr lang="en-US" i="1" dirty="0" err="1"/>
              <a:t>spektrum</a:t>
            </a:r>
            <a:r>
              <a:rPr lang="en-US" dirty="0"/>
              <a:t>, </a:t>
            </a:r>
            <a:r>
              <a:rPr lang="en-US" i="1" dirty="0"/>
              <a:t>12</a:t>
            </a:r>
            <a:r>
              <a:rPr lang="en-US" dirty="0"/>
              <a:t>(1), pp.44-54.</a:t>
            </a:r>
            <a:endParaRPr lang="en-IN" dirty="0"/>
          </a:p>
          <a:p>
            <a:r>
              <a:rPr lang="en-US" dirty="0" err="1"/>
              <a:t>Manurung</a:t>
            </a:r>
            <a:r>
              <a:rPr lang="en-US" dirty="0"/>
              <a:t>, A.D.R. and </a:t>
            </a:r>
            <a:r>
              <a:rPr lang="en-US" dirty="0" err="1"/>
              <a:t>Bisono</a:t>
            </a:r>
            <a:r>
              <a:rPr lang="en-US" dirty="0"/>
              <a:t>, T., 2021. NATION AND PERSONAL CHARACTER BUILDING BASED ON PANCASILA IDEOLOGY AND HEROIC LEADERSHIP APPROACH. </a:t>
            </a:r>
            <a:r>
              <a:rPr lang="en-US" i="1" dirty="0" err="1"/>
              <a:t>Dinasti</a:t>
            </a:r>
            <a:r>
              <a:rPr lang="en-US" i="1" dirty="0"/>
              <a:t> International Journal of Management Science</a:t>
            </a:r>
            <a:r>
              <a:rPr lang="en-US" dirty="0"/>
              <a:t>, </a:t>
            </a:r>
            <a:r>
              <a:rPr lang="en-US" i="1" dirty="0"/>
              <a:t>2</a:t>
            </a:r>
            <a:r>
              <a:rPr lang="en-US" dirty="0"/>
              <a:t>(3), pp.396-410.</a:t>
            </a:r>
            <a:endParaRPr lang="en-IN" dirty="0"/>
          </a:p>
          <a:p>
            <a:r>
              <a:rPr lang="en-US" dirty="0" err="1"/>
              <a:t>Oukid</a:t>
            </a:r>
            <a:r>
              <a:rPr lang="en-US" dirty="0"/>
              <a:t>, I., </a:t>
            </a:r>
            <a:r>
              <a:rPr lang="en-US" dirty="0" err="1"/>
              <a:t>Booss</a:t>
            </a:r>
            <a:r>
              <a:rPr lang="en-US" dirty="0"/>
              <a:t>, D., </a:t>
            </a:r>
            <a:r>
              <a:rPr lang="en-US" dirty="0" err="1"/>
              <a:t>Lespinasse</a:t>
            </a:r>
            <a:r>
              <a:rPr lang="en-US" dirty="0"/>
              <a:t>, A., </a:t>
            </a:r>
            <a:r>
              <a:rPr lang="en-US" dirty="0" err="1"/>
              <a:t>Lehner</a:t>
            </a:r>
            <a:r>
              <a:rPr lang="en-US" dirty="0"/>
              <a:t>, W., </a:t>
            </a:r>
            <a:r>
              <a:rPr lang="en-US" dirty="0" err="1"/>
              <a:t>Willhalm</a:t>
            </a:r>
            <a:r>
              <a:rPr lang="en-US" dirty="0"/>
              <a:t>, T. and Gomes, G., 2017. Memory management techniques for large-scale persistent-main-memory systems. </a:t>
            </a:r>
            <a:r>
              <a:rPr lang="en-US" i="1" dirty="0"/>
              <a:t>Proceedings of the VLDB Endowment</a:t>
            </a:r>
            <a:r>
              <a:rPr lang="en-US" dirty="0"/>
              <a:t>, </a:t>
            </a:r>
            <a:r>
              <a:rPr lang="en-US" i="1" dirty="0"/>
              <a:t>10</a:t>
            </a:r>
            <a:r>
              <a:rPr lang="en-US" dirty="0"/>
              <a:t>(11), pp.1166-1177.</a:t>
            </a:r>
            <a:endParaRPr lang="en-IN" dirty="0"/>
          </a:p>
          <a:p>
            <a:r>
              <a:rPr lang="en-US" dirty="0" err="1"/>
              <a:t>Pourghebleh</a:t>
            </a:r>
            <a:r>
              <a:rPr lang="en-US" dirty="0"/>
              <a:t>, B., Wakil, K. and </a:t>
            </a:r>
            <a:r>
              <a:rPr lang="en-US" dirty="0" err="1"/>
              <a:t>Navimipour</a:t>
            </a:r>
            <a:r>
              <a:rPr lang="en-US" dirty="0"/>
              <a:t>, N.J., 2019. A comprehensive study on the trust management techniques in the internet of things. </a:t>
            </a:r>
            <a:r>
              <a:rPr lang="en-US" i="1" dirty="0"/>
              <a:t>IEEE Internet of Things Journal</a:t>
            </a:r>
            <a:r>
              <a:rPr lang="en-US" dirty="0"/>
              <a:t>, </a:t>
            </a:r>
            <a:r>
              <a:rPr lang="en-US" i="1" dirty="0"/>
              <a:t>6</a:t>
            </a:r>
            <a:r>
              <a:rPr lang="en-US" dirty="0"/>
              <a:t>(6), pp.9326-9337.</a:t>
            </a:r>
            <a:endParaRPr lang="en-IN" dirty="0"/>
          </a:p>
          <a:p>
            <a:r>
              <a:rPr lang="en-US" dirty="0" err="1"/>
              <a:t>Tianchi</a:t>
            </a:r>
            <a:r>
              <a:rPr lang="en-US" dirty="0"/>
              <a:t>, L. and Yu, Z., 2021. SWOT Analysis and Countermeasures Study on TCM Industry in Hainan Free Trade Port. </a:t>
            </a:r>
            <a:r>
              <a:rPr lang="en-US" i="1" dirty="0" err="1"/>
              <a:t>亚洲社会药学</a:t>
            </a:r>
            <a:r>
              <a:rPr lang="en-US" dirty="0"/>
              <a:t>, </a:t>
            </a:r>
            <a:r>
              <a:rPr lang="en-US" i="1" dirty="0"/>
              <a:t>16</a:t>
            </a:r>
            <a:r>
              <a:rPr lang="en-US" dirty="0"/>
              <a:t>(1), pp.41-47.</a:t>
            </a:r>
            <a:endParaRPr lang="en-IN" dirty="0"/>
          </a:p>
        </p:txBody>
      </p:sp>
    </p:spTree>
    <p:extLst>
      <p:ext uri="{BB962C8B-B14F-4D97-AF65-F5344CB8AC3E}">
        <p14:creationId xmlns:p14="http://schemas.microsoft.com/office/powerpoint/2010/main" val="262728485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92924" y="3084281"/>
            <a:ext cx="8911687" cy="1280890"/>
          </a:xfrm>
        </p:spPr>
        <p:txBody>
          <a:bodyPr/>
          <a:lstStyle/>
          <a:p>
            <a:pPr algn="ctr"/>
            <a:r>
              <a:rPr lang="en-US" dirty="0" smtClean="0"/>
              <a:t>THANK YOU</a:t>
            </a:r>
            <a:endParaRPr lang="en-IN" dirty="0"/>
          </a:p>
        </p:txBody>
      </p:sp>
    </p:spTree>
    <p:extLst>
      <p:ext uri="{BB962C8B-B14F-4D97-AF65-F5344CB8AC3E}">
        <p14:creationId xmlns:p14="http://schemas.microsoft.com/office/powerpoint/2010/main" val="2519347647"/>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30</TotalTime>
  <Words>1547</Words>
  <Application>Microsoft Office PowerPoint</Application>
  <PresentationFormat>Widescreen</PresentationFormat>
  <Paragraphs>138</Paragraphs>
  <Slides>11</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Century Gothic</vt:lpstr>
      <vt:lpstr>Times New Roman</vt:lpstr>
      <vt:lpstr>Wingdings</vt:lpstr>
      <vt:lpstr>Wingdings 3</vt:lpstr>
      <vt:lpstr>Wisp</vt:lpstr>
      <vt:lpstr>ACADEMIC AND EMPLOYABILITY SKILLS</vt:lpstr>
      <vt:lpstr>Introduction</vt:lpstr>
      <vt:lpstr>Personal SWOT analysis </vt:lpstr>
      <vt:lpstr>Personal SWOT analysis</vt:lpstr>
      <vt:lpstr>Personal Development Plan</vt:lpstr>
      <vt:lpstr>Personal Development Plan</vt:lpstr>
      <vt:lpstr>Personal Development Plan</vt:lpstr>
      <vt:lpstr>Time management Techniques </vt:lpstr>
      <vt:lpstr>Conclusion </vt:lpstr>
      <vt:lpstr>Reference list</vt:lpstr>
      <vt:lpstr>THANK YOU</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chakrabortyshalini222@gmail.com</dc:creator>
  <cp:lastModifiedBy>chakrabortyshalini222@gmail.com</cp:lastModifiedBy>
  <cp:revision>4</cp:revision>
  <dcterms:created xsi:type="dcterms:W3CDTF">2021-04-24T08:02:29Z</dcterms:created>
  <dcterms:modified xsi:type="dcterms:W3CDTF">2021-04-24T08:33:02Z</dcterms:modified>
</cp:coreProperties>
</file>